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18" r:id="rId2"/>
  </p:sldMasterIdLst>
  <p:notesMasterIdLst>
    <p:notesMasterId r:id="rId18"/>
  </p:notesMasterIdLst>
  <p:handoutMasterIdLst>
    <p:handoutMasterId r:id="rId19"/>
  </p:handoutMasterIdLst>
  <p:sldIdLst>
    <p:sldId id="257" r:id="rId3"/>
    <p:sldId id="348" r:id="rId4"/>
    <p:sldId id="423" r:id="rId5"/>
    <p:sldId id="363" r:id="rId6"/>
    <p:sldId id="346" r:id="rId7"/>
    <p:sldId id="364" r:id="rId8"/>
    <p:sldId id="366" r:id="rId9"/>
    <p:sldId id="367" r:id="rId10"/>
    <p:sldId id="370" r:id="rId11"/>
    <p:sldId id="371" r:id="rId12"/>
    <p:sldId id="377" r:id="rId13"/>
    <p:sldId id="425" r:id="rId14"/>
    <p:sldId id="385" r:id="rId15"/>
    <p:sldId id="386" r:id="rId16"/>
    <p:sldId id="417" r:id="rId17"/>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F31"/>
    <a:srgbClr val="F6AE1E"/>
    <a:srgbClr val="FFFFFF"/>
    <a:srgbClr val="FF0066"/>
    <a:srgbClr val="000000"/>
    <a:srgbClr val="F3AF35"/>
    <a:srgbClr val="9C42E6"/>
    <a:srgbClr val="D1943B"/>
    <a:srgbClr val="F8F57B"/>
    <a:srgbClr val="D5B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42" autoAdjust="0"/>
    <p:restoredTop sz="82416" autoAdjust="0"/>
  </p:normalViewPr>
  <p:slideViewPr>
    <p:cSldViewPr>
      <p:cViewPr varScale="1">
        <p:scale>
          <a:sx n="56" d="100"/>
          <a:sy n="56" d="100"/>
        </p:scale>
        <p:origin x="-1818" y="-96"/>
      </p:cViewPr>
      <p:guideLst>
        <p:guide orient="horz" pos="144"/>
        <p:guide orient="horz" pos="893"/>
        <p:guide orient="horz" pos="1488"/>
        <p:guide orient="horz" pos="1200"/>
        <p:guide orient="horz" pos="2736"/>
        <p:guide orient="horz" pos="4176"/>
        <p:guide orient="horz" pos="4032"/>
        <p:guide pos="2880"/>
        <p:guide pos="240"/>
        <p:guide pos="460"/>
        <p:guide pos="5520"/>
        <p:guide pos="863"/>
        <p:guide pos="5299"/>
      </p:guideLst>
    </p:cSldViewPr>
  </p:slideViewPr>
  <p:outlineViewPr>
    <p:cViewPr>
      <p:scale>
        <a:sx n="33" d="100"/>
        <a:sy n="33" d="100"/>
      </p:scale>
      <p:origin x="0" y="1368"/>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94" d="100"/>
          <a:sy n="94" d="100"/>
        </p:scale>
        <p:origin x="-2646"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Microsoft Research 2008</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2012-01-12</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10/main" val="3213807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Microsoft Research 2008</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2012-01-12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1228888270"/>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2012-01-12 18:06</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kern="1200" dirty="0" smtClean="0">
                <a:solidFill>
                  <a:schemeClr val="tx1"/>
                </a:solidFill>
                <a:latin typeface="Segoe" pitchFamily="34" charset="0"/>
                <a:ea typeface="+mn-ea"/>
                <a:cs typeface="+mn-cs"/>
              </a:rPr>
              <a:t>class Cell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data: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method Swap2(c: Cell, d: Cell)</a:t>
            </a:r>
          </a:p>
          <a:p>
            <a:r>
              <a:rPr lang="en-US" sz="900" kern="1200" dirty="0" smtClean="0">
                <a:solidFill>
                  <a:schemeClr val="tx1"/>
                </a:solidFill>
                <a:latin typeface="Segoe" pitchFamily="34" charset="0"/>
                <a:ea typeface="+mn-ea"/>
                <a:cs typeface="+mn-cs"/>
              </a:rPr>
              <a:t>  requires c != null &amp;&amp; d != null &amp;&amp; c != d;</a:t>
            </a:r>
          </a:p>
          <a:p>
            <a:r>
              <a:rPr lang="en-US" sz="900" kern="1200" dirty="0" smtClean="0">
                <a:solidFill>
                  <a:schemeClr val="tx1"/>
                </a:solidFill>
                <a:latin typeface="Segoe" pitchFamily="34" charset="0"/>
                <a:ea typeface="+mn-ea"/>
                <a:cs typeface="+mn-cs"/>
              </a:rPr>
              <a:t>  modifies c, d;</a:t>
            </a:r>
          </a:p>
          <a:p>
            <a:r>
              <a:rPr lang="en-US" sz="900" kern="1200" dirty="0" smtClean="0">
                <a:solidFill>
                  <a:schemeClr val="tx1"/>
                </a:solidFill>
                <a:latin typeface="Segoe" pitchFamily="34" charset="0"/>
                <a:ea typeface="+mn-ea"/>
                <a:cs typeface="+mn-cs"/>
              </a:rPr>
              <a:t>  ensures </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 == old(</a:t>
            </a:r>
            <a:r>
              <a:rPr lang="en-US" sz="900" kern="1200" dirty="0" err="1" smtClean="0">
                <a:solidFill>
                  <a:schemeClr val="tx1"/>
                </a:solidFill>
                <a:latin typeface="Segoe" pitchFamily="34" charset="0"/>
                <a:ea typeface="+mn-ea"/>
                <a:cs typeface="+mn-cs"/>
              </a:rPr>
              <a:t>d.data</a:t>
            </a:r>
            <a:r>
              <a:rPr lang="en-US" sz="900" kern="1200" dirty="0" smtClean="0">
                <a:solidFill>
                  <a:schemeClr val="tx1"/>
                </a:solidFill>
                <a:latin typeface="Segoe" pitchFamily="34" charset="0"/>
                <a:ea typeface="+mn-ea"/>
                <a:cs typeface="+mn-cs"/>
              </a:rPr>
              <a:t>) &amp;&amp; </a:t>
            </a:r>
            <a:r>
              <a:rPr lang="en-US" sz="900" kern="1200" dirty="0" err="1" smtClean="0">
                <a:solidFill>
                  <a:schemeClr val="tx1"/>
                </a:solidFill>
                <a:latin typeface="Segoe" pitchFamily="34" charset="0"/>
                <a:ea typeface="+mn-ea"/>
                <a:cs typeface="+mn-cs"/>
              </a:rPr>
              <a:t>d.data</a:t>
            </a:r>
            <a:r>
              <a:rPr lang="en-US" sz="900" kern="1200" dirty="0" smtClean="0">
                <a:solidFill>
                  <a:schemeClr val="tx1"/>
                </a:solidFill>
                <a:latin typeface="Segoe" pitchFamily="34" charset="0"/>
                <a:ea typeface="+mn-ea"/>
                <a:cs typeface="+mn-cs"/>
              </a:rPr>
              <a:t> == old(</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d.data</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d.data</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d.data</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d.data</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a: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b: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method Swap1()</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a == old(b) &amp;&amp; b == old(a);</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 := a + b;</a:t>
            </a:r>
          </a:p>
          <a:p>
            <a:r>
              <a:rPr lang="en-US" sz="900" kern="1200" dirty="0" smtClean="0">
                <a:solidFill>
                  <a:schemeClr val="tx1"/>
                </a:solidFill>
                <a:latin typeface="Segoe" pitchFamily="34" charset="0"/>
                <a:ea typeface="+mn-ea"/>
                <a:cs typeface="+mn-cs"/>
              </a:rPr>
              <a:t>  b := a - b;</a:t>
            </a:r>
          </a:p>
          <a:p>
            <a:r>
              <a:rPr lang="en-US" sz="900" kern="1200" dirty="0" smtClean="0">
                <a:solidFill>
                  <a:schemeClr val="tx1"/>
                </a:solidFill>
                <a:latin typeface="Segoe" pitchFamily="34" charset="0"/>
                <a:ea typeface="+mn-ea"/>
                <a:cs typeface="+mn-cs"/>
              </a:rPr>
              <a:t>  a := a - b;</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method Swap0(a: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 b: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 returns (x: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 y: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ensures x == b &amp;&amp; y == a;</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x := b;</a:t>
            </a:r>
          </a:p>
          <a:p>
            <a:r>
              <a:rPr lang="en-US" sz="900" kern="1200" dirty="0" smtClean="0">
                <a:solidFill>
                  <a:schemeClr val="tx1"/>
                </a:solidFill>
                <a:latin typeface="Segoe" pitchFamily="34" charset="0"/>
                <a:ea typeface="+mn-ea"/>
                <a:cs typeface="+mn-cs"/>
              </a:rPr>
              <a:t>  y := a;</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method Main()</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k, m := 5, 7;</a:t>
            </a:r>
          </a:p>
          <a:p>
            <a:r>
              <a:rPr lang="en-US" sz="900" kern="1200" dirty="0" smtClean="0">
                <a:solidFill>
                  <a:schemeClr val="tx1"/>
                </a:solidFill>
                <a:latin typeface="Segoe" pitchFamily="34" charset="0"/>
                <a:ea typeface="+mn-ea"/>
                <a:cs typeface="+mn-cs"/>
              </a:rPr>
              <a:t>  k, m := Swap0(k, m);</a:t>
            </a:r>
          </a:p>
          <a:p>
            <a:r>
              <a:rPr lang="en-US" sz="900" kern="1200" dirty="0" smtClean="0">
                <a:solidFill>
                  <a:schemeClr val="tx1"/>
                </a:solidFill>
                <a:latin typeface="Segoe" pitchFamily="34" charset="0"/>
                <a:ea typeface="+mn-ea"/>
                <a:cs typeface="+mn-cs"/>
              </a:rPr>
              <a:t>  assert k + m == 12;</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c, d := new Cell, new Cell;</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 := 5;  </a:t>
            </a:r>
            <a:r>
              <a:rPr lang="en-US" sz="900" kern="1200" dirty="0" err="1" smtClean="0">
                <a:solidFill>
                  <a:schemeClr val="tx1"/>
                </a:solidFill>
                <a:latin typeface="Segoe" pitchFamily="34" charset="0"/>
                <a:ea typeface="+mn-ea"/>
                <a:cs typeface="+mn-cs"/>
              </a:rPr>
              <a:t>d.data</a:t>
            </a:r>
            <a:r>
              <a:rPr lang="en-US" sz="900" kern="1200" dirty="0" smtClean="0">
                <a:solidFill>
                  <a:schemeClr val="tx1"/>
                </a:solidFill>
                <a:latin typeface="Segoe" pitchFamily="34" charset="0"/>
                <a:ea typeface="+mn-ea"/>
                <a:cs typeface="+mn-cs"/>
              </a:rPr>
              <a:t> := 7;</a:t>
            </a:r>
          </a:p>
          <a:p>
            <a:r>
              <a:rPr lang="en-US" sz="900" kern="1200" dirty="0" smtClean="0">
                <a:solidFill>
                  <a:schemeClr val="tx1"/>
                </a:solidFill>
                <a:latin typeface="Segoe" pitchFamily="34" charset="0"/>
                <a:ea typeface="+mn-ea"/>
                <a:cs typeface="+mn-cs"/>
              </a:rPr>
              <a:t>  Swap2(c, d);</a:t>
            </a:r>
          </a:p>
          <a:p>
            <a:r>
              <a:rPr lang="en-US" sz="900" kern="1200" dirty="0" smtClean="0">
                <a:solidFill>
                  <a:schemeClr val="tx1"/>
                </a:solidFill>
                <a:latin typeface="Segoe" pitchFamily="34" charset="0"/>
                <a:ea typeface="+mn-ea"/>
                <a:cs typeface="+mn-cs"/>
              </a:rPr>
              <a:t>  assert </a:t>
            </a:r>
            <a:r>
              <a:rPr lang="en-US" sz="900" kern="1200" dirty="0" err="1" smtClean="0">
                <a:solidFill>
                  <a:schemeClr val="tx1"/>
                </a:solidFill>
                <a:latin typeface="Segoe" pitchFamily="34" charset="0"/>
                <a:ea typeface="+mn-ea"/>
                <a:cs typeface="+mn-cs"/>
              </a:rPr>
              <a:t>d.data</a:t>
            </a:r>
            <a:r>
              <a:rPr lang="en-US" sz="900" kern="1200" dirty="0" smtClean="0">
                <a:solidFill>
                  <a:schemeClr val="tx1"/>
                </a:solidFill>
                <a:latin typeface="Segoe" pitchFamily="34" charset="0"/>
                <a:ea typeface="+mn-ea"/>
                <a:cs typeface="+mn-cs"/>
              </a:rPr>
              <a:t> == 5;</a:t>
            </a:r>
          </a:p>
          <a:p>
            <a:r>
              <a:rPr lang="en-US" sz="900" kern="1200" dirty="0" smtClean="0">
                <a:solidFill>
                  <a:schemeClr val="tx1"/>
                </a:solidFill>
                <a:latin typeface="Segoe" pitchFamily="34" charset="0"/>
                <a:ea typeface="+mn-ea"/>
                <a:cs typeface="+mn-cs"/>
              </a:rPr>
              <a:t>  assert </a:t>
            </a:r>
            <a:r>
              <a:rPr lang="en-US" sz="900" kern="1200" dirty="0" err="1" smtClean="0">
                <a:solidFill>
                  <a:schemeClr val="tx1"/>
                </a:solidFill>
                <a:latin typeface="Segoe" pitchFamily="34" charset="0"/>
                <a:ea typeface="+mn-ea"/>
                <a:cs typeface="+mn-cs"/>
              </a:rPr>
              <a:t>c.data</a:t>
            </a:r>
            <a:r>
              <a:rPr lang="en-US" sz="900" kern="1200" dirty="0" smtClean="0">
                <a:solidFill>
                  <a:schemeClr val="tx1"/>
                </a:solidFill>
                <a:latin typeface="Segoe" pitchFamily="34" charset="0"/>
                <a:ea typeface="+mn-ea"/>
                <a:cs typeface="+mn-cs"/>
              </a:rPr>
              <a:t> == 7;</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2012-01-12 18:06</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kern="1200" dirty="0" smtClean="0">
                <a:solidFill>
                  <a:schemeClr val="tx1"/>
                </a:solidFill>
                <a:latin typeface="Segoe" pitchFamily="34" charset="0"/>
                <a:ea typeface="+mn-ea"/>
                <a:cs typeface="+mn-cs"/>
              </a:rPr>
              <a:t>function Fib(n: </a:t>
            </a:r>
            <a:r>
              <a:rPr lang="en-US" sz="900" kern="1200" dirty="0" err="1" smtClean="0">
                <a:solidFill>
                  <a:schemeClr val="tx1"/>
                </a:solidFill>
                <a:latin typeface="Segoe" pitchFamily="34" charset="0"/>
                <a:ea typeface="+mn-ea"/>
                <a:cs typeface="+mn-cs"/>
              </a:rPr>
              <a:t>nat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nat</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a:t>
            </a:r>
          </a:p>
          <a:p>
            <a:r>
              <a:rPr lang="pt-BR" sz="900" kern="1200" dirty="0" smtClean="0">
                <a:solidFill>
                  <a:schemeClr val="tx1"/>
                </a:solidFill>
                <a:latin typeface="Segoe" pitchFamily="34" charset="0"/>
                <a:ea typeface="+mn-ea"/>
                <a:cs typeface="+mn-cs"/>
              </a:rPr>
              <a:t>  if n &lt; 2 then n else Fib(n-2) + Fib(n-1)</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method </a:t>
            </a:r>
            <a:r>
              <a:rPr lang="en-US" sz="900" kern="1200" dirty="0" err="1" smtClean="0">
                <a:solidFill>
                  <a:schemeClr val="tx1"/>
                </a:solidFill>
                <a:latin typeface="Segoe" pitchFamily="34" charset="0"/>
                <a:ea typeface="+mn-ea"/>
                <a:cs typeface="+mn-cs"/>
              </a:rPr>
              <a:t>ComputeFib</a:t>
            </a:r>
            <a:r>
              <a:rPr lang="en-US" sz="900" kern="1200" dirty="0" smtClean="0">
                <a:solidFill>
                  <a:schemeClr val="tx1"/>
                </a:solidFill>
                <a:latin typeface="Segoe" pitchFamily="34" charset="0"/>
                <a:ea typeface="+mn-ea"/>
                <a:cs typeface="+mn-cs"/>
              </a:rPr>
              <a:t>(n: </a:t>
            </a:r>
            <a:r>
              <a:rPr lang="en-US" sz="900" kern="1200" dirty="0" err="1" smtClean="0">
                <a:solidFill>
                  <a:schemeClr val="tx1"/>
                </a:solidFill>
                <a:latin typeface="Segoe" pitchFamily="34" charset="0"/>
                <a:ea typeface="+mn-ea"/>
                <a:cs typeface="+mn-cs"/>
              </a:rPr>
              <a:t>nat</a:t>
            </a:r>
            <a:r>
              <a:rPr lang="en-US" sz="900" kern="1200" dirty="0" smtClean="0">
                <a:solidFill>
                  <a:schemeClr val="tx1"/>
                </a:solidFill>
                <a:latin typeface="Segoe" pitchFamily="34" charset="0"/>
                <a:ea typeface="+mn-ea"/>
                <a:cs typeface="+mn-cs"/>
              </a:rPr>
              <a:t>) returns (x: </a:t>
            </a:r>
            <a:r>
              <a:rPr lang="en-US" sz="900" kern="1200" dirty="0" err="1" smtClean="0">
                <a:solidFill>
                  <a:schemeClr val="tx1"/>
                </a:solidFill>
                <a:latin typeface="Segoe" pitchFamily="34" charset="0"/>
                <a:ea typeface="+mn-ea"/>
                <a:cs typeface="+mn-cs"/>
              </a:rPr>
              <a:t>nat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ensures x == Fib(n);</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x := 0;</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y := 1;</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i := 0;</a:t>
            </a:r>
          </a:p>
          <a:p>
            <a:r>
              <a:rPr lang="en-US" sz="900" kern="1200" dirty="0" smtClean="0">
                <a:solidFill>
                  <a:schemeClr val="tx1"/>
                </a:solidFill>
                <a:latin typeface="Segoe" pitchFamily="34" charset="0"/>
                <a:ea typeface="+mn-ea"/>
                <a:cs typeface="+mn-cs"/>
              </a:rPr>
              <a:t>  while (i &lt; n)</a:t>
            </a:r>
          </a:p>
          <a:p>
            <a:r>
              <a:rPr lang="en-US" sz="900" kern="1200" dirty="0" smtClean="0">
                <a:solidFill>
                  <a:schemeClr val="tx1"/>
                </a:solidFill>
                <a:latin typeface="Segoe" pitchFamily="34" charset="0"/>
                <a:ea typeface="+mn-ea"/>
                <a:cs typeface="+mn-cs"/>
              </a:rPr>
              <a:t>    invariant 0 &lt;= i &lt;= n;</a:t>
            </a:r>
          </a:p>
          <a:p>
            <a:r>
              <a:rPr lang="sv-SE" sz="900" kern="1200" dirty="0" smtClean="0">
                <a:solidFill>
                  <a:schemeClr val="tx1"/>
                </a:solidFill>
                <a:latin typeface="Segoe" pitchFamily="34" charset="0"/>
                <a:ea typeface="+mn-ea"/>
                <a:cs typeface="+mn-cs"/>
              </a:rPr>
              <a:t>    invariant x == Fib(i) &amp;&amp; y == Fib(i+1);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x, y := y, </a:t>
            </a:r>
            <a:r>
              <a:rPr lang="en-US" sz="900" kern="1200" dirty="0" err="1" smtClean="0">
                <a:solidFill>
                  <a:schemeClr val="tx1"/>
                </a:solidFill>
                <a:latin typeface="Segoe" pitchFamily="34" charset="0"/>
                <a:ea typeface="+mn-ea"/>
                <a:cs typeface="+mn-cs"/>
              </a:rPr>
              <a:t>x+y</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i := i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a:t>
            </a:r>
            <a:endParaRPr lang="en-US" sz="900" kern="1200" dirty="0" smtClean="0">
              <a:solidFill>
                <a:schemeClr val="tx1"/>
              </a:solidFill>
              <a:latin typeface="Segoe" pitchFamily="34" charset="0"/>
              <a:ea typeface="+mn-ea"/>
              <a:cs typeface="+mn-cs"/>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2012-01-12 18:06</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900" kern="1200" dirty="0" smtClean="0">
                <a:solidFill>
                  <a:schemeClr val="tx1"/>
                </a:solidFill>
                <a:latin typeface="Segoe" pitchFamily="34" charset="0"/>
                <a:ea typeface="+mn-ea"/>
                <a:cs typeface="+mn-cs"/>
              </a:rPr>
              <a:t>method </a:t>
            </a:r>
            <a:r>
              <a:rPr lang="en-US" sz="900" kern="1200" dirty="0" err="1" smtClean="0">
                <a:solidFill>
                  <a:schemeClr val="tx1"/>
                </a:solidFill>
                <a:latin typeface="Segoe" pitchFamily="34" charset="0"/>
                <a:ea typeface="+mn-ea"/>
                <a:cs typeface="+mn-cs"/>
              </a:rPr>
              <a:t>ComputeSum</a:t>
            </a:r>
            <a:r>
              <a:rPr lang="en-US" sz="900" kern="1200" dirty="0" smtClean="0">
                <a:solidFill>
                  <a:schemeClr val="tx1"/>
                </a:solidFill>
                <a:latin typeface="Segoe" pitchFamily="34" charset="0"/>
                <a:ea typeface="+mn-ea"/>
                <a:cs typeface="+mn-cs"/>
              </a:rPr>
              <a:t>(a: array&lt;</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&gt;) returns (s: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requires a != null;</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n := 0;</a:t>
            </a:r>
          </a:p>
          <a:p>
            <a:r>
              <a:rPr lang="en-US" sz="900" kern="1200" dirty="0" smtClean="0">
                <a:solidFill>
                  <a:schemeClr val="tx1"/>
                </a:solidFill>
                <a:latin typeface="Segoe" pitchFamily="34" charset="0"/>
                <a:ea typeface="+mn-ea"/>
                <a:cs typeface="+mn-cs"/>
              </a:rPr>
              <a:t>  s := 0;</a:t>
            </a:r>
          </a:p>
          <a:p>
            <a:r>
              <a:rPr lang="en-US" sz="900" kern="1200" dirty="0" smtClean="0">
                <a:solidFill>
                  <a:schemeClr val="tx1"/>
                </a:solidFill>
                <a:latin typeface="Segoe" pitchFamily="34" charset="0"/>
                <a:ea typeface="+mn-ea"/>
                <a:cs typeface="+mn-cs"/>
              </a:rPr>
              <a:t>  while (n &lt; </a:t>
            </a:r>
            <a:r>
              <a:rPr lang="en-US" sz="900" kern="1200" dirty="0" err="1" smtClean="0">
                <a:solidFill>
                  <a:schemeClr val="tx1"/>
                </a:solidFill>
                <a:latin typeface="Segoe" pitchFamily="34" charset="0"/>
                <a:ea typeface="+mn-ea"/>
                <a:cs typeface="+mn-cs"/>
              </a:rPr>
              <a:t>a.Length</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decreases </a:t>
            </a:r>
            <a:r>
              <a:rPr lang="en-US" sz="900" kern="1200" dirty="0" err="1" smtClean="0">
                <a:solidFill>
                  <a:schemeClr val="tx1"/>
                </a:solidFill>
                <a:latin typeface="Segoe" pitchFamily="34" charset="0"/>
                <a:ea typeface="+mn-ea"/>
                <a:cs typeface="+mn-cs"/>
              </a:rPr>
              <a:t>a.Length</a:t>
            </a:r>
            <a:r>
              <a:rPr lang="en-US" sz="900" kern="1200" dirty="0" smtClean="0">
                <a:solidFill>
                  <a:schemeClr val="tx1"/>
                </a:solidFill>
                <a:latin typeface="Segoe" pitchFamily="34" charset="0"/>
                <a:ea typeface="+mn-ea"/>
                <a:cs typeface="+mn-cs"/>
              </a:rPr>
              <a:t> - n;</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s := s + a[n];</a:t>
            </a:r>
          </a:p>
          <a:p>
            <a:r>
              <a:rPr lang="en-US" sz="900" kern="1200" dirty="0" smtClean="0">
                <a:solidFill>
                  <a:schemeClr val="tx1"/>
                </a:solidFill>
                <a:latin typeface="Segoe" pitchFamily="34" charset="0"/>
                <a:ea typeface="+mn-ea"/>
                <a:cs typeface="+mn-cs"/>
              </a:rPr>
              <a:t>    n := n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function Sum(</a:t>
            </a:r>
            <a:r>
              <a:rPr lang="en-US" sz="900" kern="1200" dirty="0" err="1" smtClean="0">
                <a:solidFill>
                  <a:schemeClr val="tx1"/>
                </a:solidFill>
                <a:latin typeface="Segoe" pitchFamily="34" charset="0"/>
                <a:ea typeface="+mn-ea"/>
                <a:cs typeface="+mn-cs"/>
              </a:rPr>
              <a:t>xs</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seq</a:t>
            </a:r>
            <a:r>
              <a:rPr lang="en-US" sz="900" kern="1200" dirty="0" smtClean="0">
                <a:solidFill>
                  <a:schemeClr val="tx1"/>
                </a:solidFill>
                <a:latin typeface="Segoe" pitchFamily="34" charset="0"/>
                <a:ea typeface="+mn-ea"/>
                <a:cs typeface="+mn-cs"/>
              </a:rPr>
              <a:t>&lt;</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&gt;): </a:t>
            </a:r>
            <a:r>
              <a:rPr lang="en-US" sz="900" kern="1200" dirty="0" err="1" smtClean="0">
                <a:solidFill>
                  <a:schemeClr val="tx1"/>
                </a:solidFill>
                <a:latin typeface="Segoe" pitchFamily="34" charset="0"/>
                <a:ea typeface="+mn-ea"/>
                <a:cs typeface="+mn-cs"/>
              </a:rPr>
              <a:t>int</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decreases </a:t>
            </a:r>
            <a:r>
              <a:rPr lang="en-US" sz="900" kern="1200" dirty="0" err="1" smtClean="0">
                <a:solidFill>
                  <a:schemeClr val="tx1"/>
                </a:solidFill>
                <a:latin typeface="Segoe" pitchFamily="34" charset="0"/>
                <a:ea typeface="+mn-ea"/>
                <a:cs typeface="+mn-cs"/>
              </a:rPr>
              <a:t>xs</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if </a:t>
            </a:r>
            <a:r>
              <a:rPr lang="en-US" sz="900" kern="1200" dirty="0" err="1" smtClean="0">
                <a:solidFill>
                  <a:schemeClr val="tx1"/>
                </a:solidFill>
                <a:latin typeface="Segoe" pitchFamily="34" charset="0"/>
                <a:ea typeface="+mn-ea"/>
                <a:cs typeface="+mn-cs"/>
              </a:rPr>
              <a:t>xs</a:t>
            </a:r>
            <a:r>
              <a:rPr lang="en-US" sz="900" kern="1200" dirty="0" smtClean="0">
                <a:solidFill>
                  <a:schemeClr val="tx1"/>
                </a:solidFill>
                <a:latin typeface="Segoe" pitchFamily="34" charset="0"/>
                <a:ea typeface="+mn-ea"/>
                <a:cs typeface="+mn-cs"/>
              </a:rPr>
              <a:t> == [] then 0 else </a:t>
            </a:r>
            <a:r>
              <a:rPr lang="en-US" sz="900" kern="1200" dirty="0" err="1" smtClean="0">
                <a:solidFill>
                  <a:schemeClr val="tx1"/>
                </a:solidFill>
                <a:latin typeface="Segoe" pitchFamily="34" charset="0"/>
                <a:ea typeface="+mn-ea"/>
                <a:cs typeface="+mn-cs"/>
              </a:rPr>
              <a:t>xs</a:t>
            </a:r>
            <a:r>
              <a:rPr lang="en-US" sz="900" kern="1200" dirty="0" smtClean="0">
                <a:solidFill>
                  <a:schemeClr val="tx1"/>
                </a:solidFill>
                <a:latin typeface="Segoe" pitchFamily="34" charset="0"/>
                <a:ea typeface="+mn-ea"/>
                <a:cs typeface="+mn-cs"/>
              </a:rPr>
              <a:t>[0] + Sum(</a:t>
            </a:r>
            <a:r>
              <a:rPr lang="en-US" sz="900" kern="1200" dirty="0" err="1" smtClean="0">
                <a:solidFill>
                  <a:schemeClr val="tx1"/>
                </a:solidFill>
                <a:latin typeface="Segoe" pitchFamily="34" charset="0"/>
                <a:ea typeface="+mn-ea"/>
                <a:cs typeface="+mn-cs"/>
              </a:rPr>
              <a:t>xs</a:t>
            </a:r>
            <a:r>
              <a:rPr lang="en-US" sz="900" kern="1200" dirty="0" smtClean="0">
                <a:solidFill>
                  <a:schemeClr val="tx1"/>
                </a:solidFill>
                <a:latin typeface="Segoe" pitchFamily="34" charset="0"/>
                <a:ea typeface="+mn-ea"/>
                <a:cs typeface="+mn-cs"/>
              </a:rPr>
              <a:t>[1..])</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function Ackermann(m: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 n: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int</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decreases m, n;</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if m &lt;= 0 then</a:t>
            </a:r>
          </a:p>
          <a:p>
            <a:r>
              <a:rPr lang="en-US" sz="900" kern="1200" dirty="0" smtClean="0">
                <a:solidFill>
                  <a:schemeClr val="tx1"/>
                </a:solidFill>
                <a:latin typeface="Segoe" pitchFamily="34" charset="0"/>
                <a:ea typeface="+mn-ea"/>
                <a:cs typeface="+mn-cs"/>
              </a:rPr>
              <a:t>    n + 1</a:t>
            </a:r>
          </a:p>
          <a:p>
            <a:r>
              <a:rPr lang="en-US" sz="900" kern="1200" dirty="0" smtClean="0">
                <a:solidFill>
                  <a:schemeClr val="tx1"/>
                </a:solidFill>
                <a:latin typeface="Segoe" pitchFamily="34" charset="0"/>
                <a:ea typeface="+mn-ea"/>
                <a:cs typeface="+mn-cs"/>
              </a:rPr>
              <a:t>  else if n &lt;= 0 then</a:t>
            </a:r>
          </a:p>
          <a:p>
            <a:r>
              <a:rPr lang="en-US" sz="900" kern="1200" dirty="0" smtClean="0">
                <a:solidFill>
                  <a:schemeClr val="tx1"/>
                </a:solidFill>
                <a:latin typeface="Segoe" pitchFamily="34" charset="0"/>
                <a:ea typeface="+mn-ea"/>
                <a:cs typeface="+mn-cs"/>
              </a:rPr>
              <a:t>    Ackermann(m - 1, 1)</a:t>
            </a:r>
          </a:p>
          <a:p>
            <a:r>
              <a:rPr lang="en-US" sz="900" kern="1200" dirty="0" smtClean="0">
                <a:solidFill>
                  <a:schemeClr val="tx1"/>
                </a:solidFill>
                <a:latin typeface="Segoe" pitchFamily="34" charset="0"/>
                <a:ea typeface="+mn-ea"/>
                <a:cs typeface="+mn-cs"/>
              </a:rPr>
              <a:t>  else</a:t>
            </a:r>
          </a:p>
          <a:p>
            <a:r>
              <a:rPr lang="de-DE" sz="900" kern="1200" dirty="0" smtClean="0">
                <a:solidFill>
                  <a:schemeClr val="tx1"/>
                </a:solidFill>
                <a:latin typeface="Segoe" pitchFamily="34" charset="0"/>
                <a:ea typeface="+mn-ea"/>
                <a:cs typeface="+mn-cs"/>
              </a:rPr>
              <a:t>    Ackermann(m - 1, Ackermann(m, n - 1))</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extLst>
      <p:ext uri="{BB962C8B-B14F-4D97-AF65-F5344CB8AC3E}">
        <p14:creationId xmlns:p14="http://schemas.microsoft.com/office/powerpoint/2010/main" val="2311514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900" kern="1200" dirty="0" smtClean="0">
                <a:solidFill>
                  <a:schemeClr val="tx1"/>
                </a:solidFill>
                <a:latin typeface="Segoe" pitchFamily="34" charset="0"/>
                <a:ea typeface="+mn-ea"/>
                <a:cs typeface="+mn-cs"/>
              </a:rPr>
              <a:t>class </a:t>
            </a:r>
            <a:r>
              <a:rPr lang="en-US" sz="900" kern="1200" dirty="0" err="1" smtClean="0">
                <a:solidFill>
                  <a:schemeClr val="tx1"/>
                </a:solidFill>
                <a:latin typeface="Segoe" pitchFamily="34" charset="0"/>
                <a:ea typeface="+mn-ea"/>
                <a:cs typeface="+mn-cs"/>
              </a:rPr>
              <a:t>TimeSpan</a:t>
            </a:r>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days: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h: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m: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s: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function Seconds(): </a:t>
            </a:r>
            <a:r>
              <a:rPr lang="en-US" sz="900" kern="1200" dirty="0" err="1" smtClean="0">
                <a:solidFill>
                  <a:schemeClr val="tx1"/>
                </a:solidFill>
                <a:latin typeface="Segoe" pitchFamily="34" charset="0"/>
                <a:ea typeface="+mn-ea"/>
                <a:cs typeface="+mn-cs"/>
              </a:rPr>
              <a:t>int</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reads this;</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24*3600*days + 3600*h + 60*m + s</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function Valid(): </a:t>
            </a:r>
            <a:r>
              <a:rPr lang="en-US" sz="900" kern="1200" dirty="0" err="1" smtClean="0">
                <a:solidFill>
                  <a:schemeClr val="tx1"/>
                </a:solidFill>
                <a:latin typeface="Segoe" pitchFamily="34" charset="0"/>
                <a:ea typeface="+mn-ea"/>
                <a:cs typeface="+mn-cs"/>
              </a:rPr>
              <a:t>bool</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reads this;</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0 &lt;= days &amp;&amp;</a:t>
            </a:r>
          </a:p>
          <a:p>
            <a:r>
              <a:rPr lang="en-US" sz="900" kern="1200" dirty="0" smtClean="0">
                <a:solidFill>
                  <a:schemeClr val="tx1"/>
                </a:solidFill>
                <a:latin typeface="Segoe" pitchFamily="34" charset="0"/>
                <a:ea typeface="+mn-ea"/>
                <a:cs typeface="+mn-cs"/>
              </a:rPr>
              <a:t>    0 &lt;= h &lt; 24 &amp;&amp;</a:t>
            </a:r>
          </a:p>
          <a:p>
            <a:r>
              <a:rPr lang="en-US" sz="900" kern="1200" dirty="0" smtClean="0">
                <a:solidFill>
                  <a:schemeClr val="tx1"/>
                </a:solidFill>
                <a:latin typeface="Segoe" pitchFamily="34" charset="0"/>
                <a:ea typeface="+mn-ea"/>
                <a:cs typeface="+mn-cs"/>
              </a:rPr>
              <a:t>    0 &lt;= m &lt; 60 &amp;&amp;</a:t>
            </a:r>
          </a:p>
          <a:p>
            <a:r>
              <a:rPr lang="en-US" sz="900" kern="1200" dirty="0" smtClean="0">
                <a:solidFill>
                  <a:schemeClr val="tx1"/>
                </a:solidFill>
                <a:latin typeface="Segoe" pitchFamily="34" charset="0"/>
                <a:ea typeface="+mn-ea"/>
                <a:cs typeface="+mn-cs"/>
              </a:rPr>
              <a:t>    0 &lt;= s &lt; 60</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constructor </a:t>
            </a:r>
            <a:r>
              <a:rPr lang="en-US" sz="900" kern="1200" dirty="0" err="1" smtClean="0">
                <a:solidFill>
                  <a:schemeClr val="tx1"/>
                </a:solidFill>
                <a:latin typeface="Segoe" pitchFamily="34" charset="0"/>
                <a:ea typeface="+mn-ea"/>
                <a:cs typeface="+mn-cs"/>
              </a:rPr>
              <a:t>Init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Valid();</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days, h, m, s := 0, 0, 0, 0;</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method Add(seconds: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requires Valid() &amp;&amp; 0 &lt;= seconds;</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Valid() &amp;&amp; Seconds() == old(Seconds()) + seconds;</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s := s + seconds;</a:t>
            </a:r>
          </a:p>
          <a:p>
            <a:r>
              <a:rPr lang="en-US" sz="900" kern="1200" dirty="0" smtClean="0">
                <a:solidFill>
                  <a:schemeClr val="tx1"/>
                </a:solidFill>
                <a:latin typeface="Segoe" pitchFamily="34" charset="0"/>
                <a:ea typeface="+mn-ea"/>
                <a:cs typeface="+mn-cs"/>
              </a:rPr>
              <a:t>    m, s := m + s / 60, s % 60;</a:t>
            </a:r>
          </a:p>
          <a:p>
            <a:r>
              <a:rPr lang="pt-BR" sz="900" kern="1200" dirty="0" smtClean="0">
                <a:solidFill>
                  <a:schemeClr val="tx1"/>
                </a:solidFill>
                <a:latin typeface="Segoe" pitchFamily="34" charset="0"/>
                <a:ea typeface="+mn-ea"/>
                <a:cs typeface="+mn-cs"/>
              </a:rPr>
              <a:t>    h, m := h + m / 60, m % 60;</a:t>
            </a:r>
          </a:p>
          <a:p>
            <a:r>
              <a:rPr lang="pt-BR" sz="900" kern="1200" dirty="0" smtClean="0">
                <a:solidFill>
                  <a:schemeClr val="tx1"/>
                </a:solidFill>
                <a:latin typeface="Segoe" pitchFamily="34" charset="0"/>
                <a:ea typeface="+mn-ea"/>
                <a:cs typeface="+mn-cs"/>
              </a:rPr>
              <a:t>    days, h := days + h / 24, h % 24;</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method </a:t>
            </a:r>
            <a:r>
              <a:rPr lang="en-US" sz="900" kern="1200" dirty="0" err="1" smtClean="0">
                <a:solidFill>
                  <a:schemeClr val="tx1"/>
                </a:solidFill>
                <a:latin typeface="Segoe" pitchFamily="34" charset="0"/>
                <a:ea typeface="+mn-ea"/>
                <a:cs typeface="+mn-cs"/>
              </a:rPr>
              <a:t>IsZero</a:t>
            </a:r>
            <a:r>
              <a:rPr lang="en-US" sz="900" kern="1200" dirty="0" smtClean="0">
                <a:solidFill>
                  <a:schemeClr val="tx1"/>
                </a:solidFill>
                <a:latin typeface="Segoe" pitchFamily="34" charset="0"/>
                <a:ea typeface="+mn-ea"/>
                <a:cs typeface="+mn-cs"/>
              </a:rPr>
              <a:t>() returns (r: </a:t>
            </a:r>
            <a:r>
              <a:rPr lang="en-US" sz="900" kern="1200" dirty="0" err="1" smtClean="0">
                <a:solidFill>
                  <a:schemeClr val="tx1"/>
                </a:solidFill>
                <a:latin typeface="Segoe" pitchFamily="34" charset="0"/>
                <a:ea typeface="+mn-ea"/>
                <a:cs typeface="+mn-cs"/>
              </a:rPr>
              <a:t>bool</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requires Valid();</a:t>
            </a:r>
          </a:p>
          <a:p>
            <a:r>
              <a:rPr lang="en-US" sz="900" kern="1200" dirty="0" smtClean="0">
                <a:solidFill>
                  <a:schemeClr val="tx1"/>
                </a:solidFill>
                <a:latin typeface="Segoe" pitchFamily="34" charset="0"/>
                <a:ea typeface="+mn-ea"/>
                <a:cs typeface="+mn-cs"/>
              </a:rPr>
              <a:t>    ensures r &lt;==&gt; Seconds() == 0;</a:t>
            </a:r>
          </a:p>
          <a:p>
            <a:r>
              <a:rPr lang="en-US" sz="900" kern="1200" dirty="0" smtClean="0">
                <a:solidFill>
                  <a:schemeClr val="tx1"/>
                </a:solidFill>
                <a:latin typeface="Segoe" pitchFamily="34" charset="0"/>
                <a:ea typeface="+mn-ea"/>
                <a:cs typeface="+mn-cs"/>
              </a:rPr>
              <a:t>  {</a:t>
            </a:r>
          </a:p>
          <a:p>
            <a:r>
              <a:rPr lang="pt-BR" sz="900" kern="1200" dirty="0" smtClean="0">
                <a:solidFill>
                  <a:schemeClr val="tx1"/>
                </a:solidFill>
                <a:latin typeface="Segoe" pitchFamily="34" charset="0"/>
                <a:ea typeface="+mn-ea"/>
                <a:cs typeface="+mn-cs"/>
              </a:rPr>
              <a:t>    r := days == 0 &amp;&amp; h == 0 &amp;&amp; m == 0 &amp;&amp; s == 0;</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extLst>
      <p:ext uri="{BB962C8B-B14F-4D97-AF65-F5344CB8AC3E}">
        <p14:creationId xmlns:p14="http://schemas.microsoft.com/office/powerpoint/2010/main" val="2311514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900" kern="1200" dirty="0" smtClean="0">
                <a:solidFill>
                  <a:schemeClr val="tx1"/>
                </a:solidFill>
                <a:latin typeface="Segoe" pitchFamily="34" charset="0"/>
                <a:ea typeface="+mn-ea"/>
                <a:cs typeface="+mn-cs"/>
              </a:rPr>
              <a:t>method Main()</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c := new </a:t>
            </a:r>
            <a:r>
              <a:rPr lang="en-US" sz="900" kern="1200" dirty="0" err="1" smtClean="0">
                <a:solidFill>
                  <a:schemeClr val="tx1"/>
                </a:solidFill>
                <a:latin typeface="Segoe" pitchFamily="34" charset="0"/>
                <a:ea typeface="+mn-ea"/>
                <a:cs typeface="+mn-cs"/>
              </a:rPr>
              <a:t>Counter.Init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c.Dec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k := </a:t>
            </a:r>
            <a:r>
              <a:rPr lang="en-US" sz="900" kern="1200" dirty="0" err="1" smtClean="0">
                <a:solidFill>
                  <a:schemeClr val="tx1"/>
                </a:solidFill>
                <a:latin typeface="Segoe" pitchFamily="34" charset="0"/>
                <a:ea typeface="+mn-ea"/>
                <a:cs typeface="+mn-cs"/>
              </a:rPr>
              <a:t>c.GetValue</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assert k</a:t>
            </a:r>
            <a:r>
              <a:rPr lang="en-US" sz="900" kern="1200" baseline="0" dirty="0" smtClean="0">
                <a:solidFill>
                  <a:schemeClr val="tx1"/>
                </a:solidFill>
                <a:latin typeface="Segoe" pitchFamily="34" charset="0"/>
                <a:ea typeface="+mn-ea"/>
                <a:cs typeface="+mn-cs"/>
              </a:rPr>
              <a:t> == 2;</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assert </a:t>
            </a:r>
            <a:r>
              <a:rPr lang="en-US" sz="900" kern="1200" dirty="0" err="1" smtClean="0">
                <a:solidFill>
                  <a:schemeClr val="tx1"/>
                </a:solidFill>
                <a:latin typeface="Segoe" pitchFamily="34" charset="0"/>
                <a:ea typeface="+mn-ea"/>
                <a:cs typeface="+mn-cs"/>
              </a:rPr>
              <a:t>c.Value</a:t>
            </a:r>
            <a:r>
              <a:rPr lang="en-US" sz="900" kern="1200" dirty="0" smtClean="0">
                <a:solidFill>
                  <a:schemeClr val="tx1"/>
                </a:solidFill>
                <a:latin typeface="Segoe" pitchFamily="34" charset="0"/>
                <a:ea typeface="+mn-ea"/>
                <a:cs typeface="+mn-cs"/>
              </a:rPr>
              <a:t> == 2;</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class Counter</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Value: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constructor </a:t>
            </a:r>
            <a:r>
              <a:rPr lang="en-US" sz="900" kern="1200" dirty="0" err="1" smtClean="0">
                <a:solidFill>
                  <a:schemeClr val="tx1"/>
                </a:solidFill>
                <a:latin typeface="Segoe" pitchFamily="34" charset="0"/>
                <a:ea typeface="+mn-ea"/>
                <a:cs typeface="+mn-cs"/>
              </a:rPr>
              <a:t>Init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Value == 0;</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Value := 0;</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a:t>
            </a:r>
            <a:r>
              <a:rPr lang="en-US" sz="900" kern="1200" dirty="0" err="1" smtClean="0">
                <a:solidFill>
                  <a:schemeClr val="tx1"/>
                </a:solidFill>
                <a:latin typeface="Segoe" pitchFamily="34" charset="0"/>
                <a:ea typeface="+mn-ea"/>
                <a:cs typeface="+mn-cs"/>
              </a:rPr>
              <a:t>GetValue</a:t>
            </a:r>
            <a:r>
              <a:rPr lang="en-US" sz="900" kern="1200" dirty="0" smtClean="0">
                <a:solidFill>
                  <a:schemeClr val="tx1"/>
                </a:solidFill>
                <a:latin typeface="Segoe" pitchFamily="34" charset="0"/>
                <a:ea typeface="+mn-ea"/>
                <a:cs typeface="+mn-cs"/>
              </a:rPr>
              <a:t>() returns (x: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ensures x == Value;</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x := Value;</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a:t>
            </a:r>
            <a:r>
              <a:rPr lang="en-US" sz="900" kern="1200" dirty="0" err="1" smtClean="0">
                <a:solidFill>
                  <a:schemeClr val="tx1"/>
                </a:solidFill>
                <a:latin typeface="Segoe" pitchFamily="34" charset="0"/>
                <a:ea typeface="+mn-ea"/>
                <a:cs typeface="+mn-cs"/>
              </a:rPr>
              <a:t>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Value == old(Value)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Value := Value + 1;</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Dec()</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Value == old(Value)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Value := 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a:t>
            </a:r>
          </a:p>
          <a:p>
            <a:pPr marL="0" marR="0" indent="0" algn="l" defTabSz="914363" rtl="0" eaLnBrk="1" fontAlgn="auto" latinLnBrk="0" hangingPunct="1">
              <a:lnSpc>
                <a:spcPct val="90000"/>
              </a:lnSpc>
              <a:spcBef>
                <a:spcPts val="0"/>
              </a:spcBef>
              <a:spcAft>
                <a:spcPts val="333"/>
              </a:spcAft>
              <a:buClrTx/>
              <a:buSzTx/>
              <a:buFontTx/>
              <a:buNone/>
              <a:tabLst/>
              <a:defRPr/>
            </a:pPr>
            <a:endParaRPr lang="en-US" sz="900" kern="1200" dirty="0" smtClean="0">
              <a:solidFill>
                <a:schemeClr val="tx1"/>
              </a:solidFill>
              <a:latin typeface="Segoe" pitchFamily="34" charset="0"/>
              <a:ea typeface="+mn-ea"/>
              <a:cs typeface="+mn-cs"/>
            </a:endParaRPr>
          </a:p>
          <a:p>
            <a:pPr marL="0" marR="0" indent="0" algn="l" defTabSz="914363" rtl="0" eaLnBrk="1" fontAlgn="auto" latinLnBrk="0" hangingPunct="1">
              <a:lnSpc>
                <a:spcPct val="90000"/>
              </a:lnSpc>
              <a:spcBef>
                <a:spcPts val="0"/>
              </a:spcBef>
              <a:spcAft>
                <a:spcPts val="333"/>
              </a:spcAft>
              <a:buClrTx/>
              <a:buSzTx/>
              <a:buFontTx/>
              <a:buNone/>
              <a:tabLst/>
              <a:defRPr/>
            </a:pPr>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method Main()</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c := new </a:t>
            </a:r>
            <a:r>
              <a:rPr lang="en-US" sz="900" kern="1200" dirty="0" err="1" smtClean="0">
                <a:solidFill>
                  <a:schemeClr val="tx1"/>
                </a:solidFill>
                <a:latin typeface="Segoe" pitchFamily="34" charset="0"/>
                <a:ea typeface="+mn-ea"/>
                <a:cs typeface="+mn-cs"/>
              </a:rPr>
              <a:t>Counter.Init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c.Dec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k := </a:t>
            </a:r>
            <a:r>
              <a:rPr lang="en-US" sz="900" kern="1200" dirty="0" err="1" smtClean="0">
                <a:solidFill>
                  <a:schemeClr val="tx1"/>
                </a:solidFill>
                <a:latin typeface="Segoe" pitchFamily="34" charset="0"/>
                <a:ea typeface="+mn-ea"/>
                <a:cs typeface="+mn-cs"/>
              </a:rPr>
              <a:t>c.GetValue</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assert k</a:t>
            </a:r>
            <a:r>
              <a:rPr lang="en-US" sz="900" kern="1200" baseline="0" dirty="0" smtClean="0">
                <a:solidFill>
                  <a:schemeClr val="tx1"/>
                </a:solidFill>
                <a:latin typeface="Segoe" pitchFamily="34" charset="0"/>
                <a:ea typeface="+mn-ea"/>
                <a:cs typeface="+mn-cs"/>
              </a:rPr>
              <a:t> == 2;</a:t>
            </a:r>
          </a:p>
          <a:p>
            <a:r>
              <a:rPr lang="en-US" sz="900" kern="1200" dirty="0" smtClean="0">
                <a:solidFill>
                  <a:schemeClr val="tx1"/>
                </a:solidFill>
                <a:latin typeface="Segoe" pitchFamily="34" charset="0"/>
                <a:ea typeface="+mn-ea"/>
                <a:cs typeface="+mn-cs"/>
              </a:rPr>
              <a:t>  </a:t>
            </a:r>
            <a:r>
              <a:rPr lang="en-US" sz="900" kern="1200" dirty="0" smtClean="0">
                <a:solidFill>
                  <a:schemeClr val="tx1"/>
                </a:solidFill>
                <a:latin typeface="Segoe" pitchFamily="34" charset="0"/>
                <a:ea typeface="+mn-ea"/>
                <a:cs typeface="+mn-cs"/>
              </a:rPr>
              <a:t>assert </a:t>
            </a:r>
            <a:r>
              <a:rPr lang="en-US" sz="900" kern="1200" dirty="0" err="1" smtClean="0">
                <a:solidFill>
                  <a:schemeClr val="tx1"/>
                </a:solidFill>
                <a:latin typeface="Segoe" pitchFamily="34" charset="0"/>
                <a:ea typeface="+mn-ea"/>
                <a:cs typeface="+mn-cs"/>
              </a:rPr>
              <a:t>c.Value</a:t>
            </a:r>
            <a:r>
              <a:rPr lang="en-US" sz="900" kern="1200" dirty="0" smtClean="0">
                <a:solidFill>
                  <a:schemeClr val="tx1"/>
                </a:solidFill>
                <a:latin typeface="Segoe" pitchFamily="34" charset="0"/>
                <a:ea typeface="+mn-ea"/>
                <a:cs typeface="+mn-cs"/>
              </a:rPr>
              <a:t> == 2;</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class Counter</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 public</a:t>
            </a:r>
          </a:p>
          <a:p>
            <a:r>
              <a:rPr lang="en-US" sz="900" kern="1200" dirty="0" smtClean="0">
                <a:solidFill>
                  <a:schemeClr val="tx1"/>
                </a:solidFill>
                <a:latin typeface="Segoe" pitchFamily="34" charset="0"/>
                <a:ea typeface="+mn-ea"/>
                <a:cs typeface="+mn-cs"/>
              </a:rPr>
              <a:t>  ghost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Value: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 private</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function Valid(): </a:t>
            </a:r>
            <a:r>
              <a:rPr lang="en-US" sz="900" kern="1200" dirty="0" err="1" smtClean="0">
                <a:solidFill>
                  <a:schemeClr val="tx1"/>
                </a:solidFill>
                <a:latin typeface="Segoe" pitchFamily="34" charset="0"/>
                <a:ea typeface="+mn-ea"/>
                <a:cs typeface="+mn-cs"/>
              </a:rPr>
              <a:t>bool</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reads this;</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Value ==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decs</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constructor </a:t>
            </a:r>
            <a:r>
              <a:rPr lang="en-US" sz="900" kern="1200" dirty="0" err="1" smtClean="0">
                <a:solidFill>
                  <a:schemeClr val="tx1"/>
                </a:solidFill>
                <a:latin typeface="Segoe" pitchFamily="34" charset="0"/>
                <a:ea typeface="+mn-ea"/>
                <a:cs typeface="+mn-cs"/>
              </a:rPr>
              <a:t>Init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Valid();</a:t>
            </a:r>
          </a:p>
          <a:p>
            <a:r>
              <a:rPr lang="en-US" sz="900" kern="1200" dirty="0" smtClean="0">
                <a:solidFill>
                  <a:schemeClr val="tx1"/>
                </a:solidFill>
                <a:latin typeface="Segoe" pitchFamily="34" charset="0"/>
                <a:ea typeface="+mn-ea"/>
                <a:cs typeface="+mn-cs"/>
              </a:rPr>
              <a:t>    ensures Value == 0;</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Value := 0, 0, 0;</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a:t>
            </a:r>
            <a:r>
              <a:rPr lang="en-US" sz="900" kern="1200" dirty="0" err="1" smtClean="0">
                <a:solidFill>
                  <a:schemeClr val="tx1"/>
                </a:solidFill>
                <a:latin typeface="Segoe" pitchFamily="34" charset="0"/>
                <a:ea typeface="+mn-ea"/>
                <a:cs typeface="+mn-cs"/>
              </a:rPr>
              <a:t>GetValue</a:t>
            </a:r>
            <a:r>
              <a:rPr lang="en-US" sz="900" kern="1200" dirty="0" smtClean="0">
                <a:solidFill>
                  <a:schemeClr val="tx1"/>
                </a:solidFill>
                <a:latin typeface="Segoe" pitchFamily="34" charset="0"/>
                <a:ea typeface="+mn-ea"/>
                <a:cs typeface="+mn-cs"/>
              </a:rPr>
              <a:t>() returns (x: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requires Valid();</a:t>
            </a:r>
          </a:p>
          <a:p>
            <a:r>
              <a:rPr lang="en-US" sz="900" kern="1200" dirty="0" smtClean="0">
                <a:solidFill>
                  <a:schemeClr val="tx1"/>
                </a:solidFill>
                <a:latin typeface="Segoe" pitchFamily="34" charset="0"/>
                <a:ea typeface="+mn-ea"/>
                <a:cs typeface="+mn-cs"/>
              </a:rPr>
              <a:t>    ensures x == Value;</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x :=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a:t>
            </a:r>
            <a:r>
              <a:rPr lang="en-US" sz="900" kern="1200" dirty="0" err="1" smtClean="0">
                <a:solidFill>
                  <a:schemeClr val="tx1"/>
                </a:solidFill>
                <a:latin typeface="Segoe" pitchFamily="34" charset="0"/>
                <a:ea typeface="+mn-ea"/>
                <a:cs typeface="+mn-cs"/>
              </a:rPr>
              <a:t>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requires Valid();</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Valid();</a:t>
            </a:r>
          </a:p>
          <a:p>
            <a:r>
              <a:rPr lang="en-US" sz="900" kern="1200" dirty="0" smtClean="0">
                <a:solidFill>
                  <a:schemeClr val="tx1"/>
                </a:solidFill>
                <a:latin typeface="Segoe" pitchFamily="34" charset="0"/>
                <a:ea typeface="+mn-ea"/>
                <a:cs typeface="+mn-cs"/>
              </a:rPr>
              <a:t>    ensures Value == old(Value)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Value :=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+ 1, Value + 1;</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Dec()</a:t>
            </a:r>
          </a:p>
          <a:p>
            <a:r>
              <a:rPr lang="en-US" sz="900" kern="1200" dirty="0" smtClean="0">
                <a:solidFill>
                  <a:schemeClr val="tx1"/>
                </a:solidFill>
                <a:latin typeface="Segoe" pitchFamily="34" charset="0"/>
                <a:ea typeface="+mn-ea"/>
                <a:cs typeface="+mn-cs"/>
              </a:rPr>
              <a:t>    requires Valid();</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Valid();</a:t>
            </a:r>
          </a:p>
          <a:p>
            <a:r>
              <a:rPr lang="en-US" sz="900" kern="1200" dirty="0" smtClean="0">
                <a:solidFill>
                  <a:schemeClr val="tx1"/>
                </a:solidFill>
                <a:latin typeface="Segoe" pitchFamily="34" charset="0"/>
                <a:ea typeface="+mn-ea"/>
                <a:cs typeface="+mn-cs"/>
              </a:rPr>
              <a:t>    ensures Value == old(Value)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Value :=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+ 1, 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method Main()</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c := new </a:t>
            </a:r>
            <a:r>
              <a:rPr lang="en-US" sz="900" kern="1200" dirty="0" err="1" smtClean="0">
                <a:solidFill>
                  <a:schemeClr val="tx1"/>
                </a:solidFill>
                <a:latin typeface="Segoe" pitchFamily="34" charset="0"/>
                <a:ea typeface="+mn-ea"/>
                <a:cs typeface="+mn-cs"/>
              </a:rPr>
              <a:t>Counter.Init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c.Dec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c.Inc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k := </a:t>
            </a:r>
            <a:r>
              <a:rPr lang="en-US" sz="900" kern="1200" dirty="0" err="1" smtClean="0">
                <a:solidFill>
                  <a:schemeClr val="tx1"/>
                </a:solidFill>
                <a:latin typeface="Segoe" pitchFamily="34" charset="0"/>
                <a:ea typeface="+mn-ea"/>
                <a:cs typeface="+mn-cs"/>
              </a:rPr>
              <a:t>c.GetValue</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assert k == 2;</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assert </a:t>
            </a:r>
            <a:r>
              <a:rPr lang="en-US" sz="900" kern="1200" dirty="0" err="1" smtClean="0">
                <a:solidFill>
                  <a:schemeClr val="tx1"/>
                </a:solidFill>
                <a:latin typeface="Segoe" pitchFamily="34" charset="0"/>
                <a:ea typeface="+mn-ea"/>
                <a:cs typeface="+mn-cs"/>
              </a:rPr>
              <a:t>c.Value</a:t>
            </a:r>
            <a:r>
              <a:rPr lang="en-US" sz="900" kern="1200" dirty="0" smtClean="0">
                <a:solidFill>
                  <a:schemeClr val="tx1"/>
                </a:solidFill>
                <a:latin typeface="Segoe" pitchFamily="34" charset="0"/>
                <a:ea typeface="+mn-ea"/>
                <a:cs typeface="+mn-cs"/>
              </a:rPr>
              <a:t> == 2;</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class Cell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data: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class </a:t>
            </a:r>
            <a:r>
              <a:rPr lang="en-US" sz="900" kern="1200" dirty="0" smtClean="0">
                <a:solidFill>
                  <a:schemeClr val="tx1"/>
                </a:solidFill>
                <a:latin typeface="Segoe" pitchFamily="34" charset="0"/>
                <a:ea typeface="+mn-ea"/>
                <a:cs typeface="+mn-cs"/>
              </a:rPr>
              <a:t>Counter</a:t>
            </a:r>
          </a:p>
          <a:p>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 public</a:t>
            </a:r>
          </a:p>
          <a:p>
            <a:r>
              <a:rPr lang="en-US" sz="900" kern="1200" dirty="0" smtClean="0">
                <a:solidFill>
                  <a:schemeClr val="tx1"/>
                </a:solidFill>
                <a:latin typeface="Segoe" pitchFamily="34" charset="0"/>
                <a:ea typeface="+mn-ea"/>
                <a:cs typeface="+mn-cs"/>
              </a:rPr>
              <a:t>  ghost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Value: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ghost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set&lt;object&gt;;</a:t>
            </a:r>
          </a:p>
          <a:p>
            <a:r>
              <a:rPr lang="en-US" sz="900" kern="1200" dirty="0" smtClean="0">
                <a:solidFill>
                  <a:schemeClr val="tx1"/>
                </a:solidFill>
                <a:latin typeface="Segoe" pitchFamily="34" charset="0"/>
                <a:ea typeface="+mn-ea"/>
                <a:cs typeface="+mn-cs"/>
              </a:rPr>
              <a:t>  // private</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Cell;</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var</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Cell;</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function Valid(): </a:t>
            </a:r>
            <a:r>
              <a:rPr lang="en-US" sz="900" kern="1200" dirty="0" err="1" smtClean="0">
                <a:solidFill>
                  <a:schemeClr val="tx1"/>
                </a:solidFill>
                <a:latin typeface="Segoe" pitchFamily="34" charset="0"/>
                <a:ea typeface="+mn-ea"/>
                <a:cs typeface="+mn-cs"/>
              </a:rPr>
              <a:t>bool</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reads this,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this in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&amp;&amp; null !in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&amp;&amp;</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 null &amp;&amp;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in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&amp;&amp;</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 null &amp;&amp;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in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&amp;&amp;</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&amp;&amp;</a:t>
            </a:r>
          </a:p>
          <a:p>
            <a:r>
              <a:rPr lang="en-US" sz="900" kern="1200" dirty="0" smtClean="0">
                <a:solidFill>
                  <a:schemeClr val="tx1"/>
                </a:solidFill>
                <a:latin typeface="Segoe" pitchFamily="34" charset="0"/>
                <a:ea typeface="+mn-ea"/>
                <a:cs typeface="+mn-cs"/>
              </a:rPr>
              <a:t>    Value == </a:t>
            </a:r>
            <a:r>
              <a:rPr lang="en-US" sz="900" kern="1200" dirty="0" err="1" smtClean="0">
                <a:solidFill>
                  <a:schemeClr val="tx1"/>
                </a:solidFill>
                <a:latin typeface="Segoe" pitchFamily="34" charset="0"/>
                <a:ea typeface="+mn-ea"/>
                <a:cs typeface="+mn-cs"/>
              </a:rPr>
              <a:t>incs.data</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decs.data</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constructor </a:t>
            </a:r>
            <a:r>
              <a:rPr lang="en-US" sz="900" kern="1200" dirty="0" err="1" smtClean="0">
                <a:solidFill>
                  <a:schemeClr val="tx1"/>
                </a:solidFill>
                <a:latin typeface="Segoe" pitchFamily="34" charset="0"/>
                <a:ea typeface="+mn-ea"/>
                <a:cs typeface="+mn-cs"/>
              </a:rPr>
              <a:t>Init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modifies this;</a:t>
            </a:r>
          </a:p>
          <a:p>
            <a:r>
              <a:rPr lang="en-US" sz="900" kern="1200" dirty="0" smtClean="0">
                <a:solidFill>
                  <a:schemeClr val="tx1"/>
                </a:solidFill>
                <a:latin typeface="Segoe" pitchFamily="34" charset="0"/>
                <a:ea typeface="+mn-ea"/>
                <a:cs typeface="+mn-cs"/>
              </a:rPr>
              <a:t>    ensures Valid() &amp;&amp; fresh(</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 {this});</a:t>
            </a:r>
          </a:p>
          <a:p>
            <a:r>
              <a:rPr lang="en-US" sz="900" kern="1200" dirty="0" smtClean="0">
                <a:solidFill>
                  <a:schemeClr val="tx1"/>
                </a:solidFill>
                <a:latin typeface="Segoe" pitchFamily="34" charset="0"/>
                <a:ea typeface="+mn-ea"/>
                <a:cs typeface="+mn-cs"/>
              </a:rPr>
              <a:t>    ensures Value == 0;</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 := new Cell, new Cell;</a:t>
            </a:r>
          </a:p>
          <a:p>
            <a:r>
              <a:rPr lang="it-IT" sz="900" kern="1200" dirty="0" smtClean="0">
                <a:solidFill>
                  <a:schemeClr val="tx1"/>
                </a:solidFill>
                <a:latin typeface="Segoe" pitchFamily="34" charset="0"/>
                <a:ea typeface="+mn-ea"/>
                <a:cs typeface="+mn-cs"/>
              </a:rPr>
              <a:t>    incs.data, decs.data, Value := 0, 0, 0;</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 {this};</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incs</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decs</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a:t>
            </a:r>
            <a:r>
              <a:rPr lang="en-US" sz="900" kern="1200" dirty="0" err="1" smtClean="0">
                <a:solidFill>
                  <a:schemeClr val="tx1"/>
                </a:solidFill>
                <a:latin typeface="Segoe" pitchFamily="34" charset="0"/>
                <a:ea typeface="+mn-ea"/>
                <a:cs typeface="+mn-cs"/>
              </a:rPr>
              <a:t>GetValue</a:t>
            </a:r>
            <a:r>
              <a:rPr lang="en-US" sz="900" kern="1200" dirty="0" smtClean="0">
                <a:solidFill>
                  <a:schemeClr val="tx1"/>
                </a:solidFill>
                <a:latin typeface="Segoe" pitchFamily="34" charset="0"/>
                <a:ea typeface="+mn-ea"/>
                <a:cs typeface="+mn-cs"/>
              </a:rPr>
              <a:t>() returns (x: </a:t>
            </a:r>
            <a:r>
              <a:rPr lang="en-US" sz="900" kern="1200" dirty="0" err="1" smtClean="0">
                <a:solidFill>
                  <a:schemeClr val="tx1"/>
                </a:solidFill>
                <a:latin typeface="Segoe" pitchFamily="34" charset="0"/>
                <a:ea typeface="+mn-ea"/>
                <a:cs typeface="+mn-cs"/>
              </a:rPr>
              <a:t>int</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requires Valid();</a:t>
            </a:r>
          </a:p>
          <a:p>
            <a:r>
              <a:rPr lang="en-US" sz="900" kern="1200" dirty="0" smtClean="0">
                <a:solidFill>
                  <a:schemeClr val="tx1"/>
                </a:solidFill>
                <a:latin typeface="Segoe" pitchFamily="34" charset="0"/>
                <a:ea typeface="+mn-ea"/>
                <a:cs typeface="+mn-cs"/>
              </a:rPr>
              <a:t>    ensures x == Value;</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x := </a:t>
            </a:r>
            <a:r>
              <a:rPr lang="en-US" sz="900" kern="1200" dirty="0" err="1" smtClean="0">
                <a:solidFill>
                  <a:schemeClr val="tx1"/>
                </a:solidFill>
                <a:latin typeface="Segoe" pitchFamily="34" charset="0"/>
                <a:ea typeface="+mn-ea"/>
                <a:cs typeface="+mn-cs"/>
              </a:rPr>
              <a:t>incs.data</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decs.data</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a:t>
            </a:r>
            <a:r>
              <a:rPr lang="en-US" sz="900" kern="1200" dirty="0" err="1" smtClean="0">
                <a:solidFill>
                  <a:schemeClr val="tx1"/>
                </a:solidFill>
                <a:latin typeface="Segoe" pitchFamily="34" charset="0"/>
                <a:ea typeface="+mn-ea"/>
                <a:cs typeface="+mn-cs"/>
              </a:rPr>
              <a:t>Inc</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requires Valid();</a:t>
            </a:r>
          </a:p>
          <a:p>
            <a:r>
              <a:rPr lang="en-US" sz="900" kern="1200" dirty="0" smtClean="0">
                <a:solidFill>
                  <a:schemeClr val="tx1"/>
                </a:solidFill>
                <a:latin typeface="Segoe" pitchFamily="34" charset="0"/>
                <a:ea typeface="+mn-ea"/>
                <a:cs typeface="+mn-cs"/>
              </a:rPr>
              <a:t>    modifies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ensures Valid() &amp;&amp; fresh(</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 old(</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ensures Value == old(Value)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incs.data</a:t>
            </a:r>
            <a:r>
              <a:rPr lang="en-US" sz="900" kern="1200" dirty="0" smtClean="0">
                <a:solidFill>
                  <a:schemeClr val="tx1"/>
                </a:solidFill>
                <a:latin typeface="Segoe" pitchFamily="34" charset="0"/>
                <a:ea typeface="+mn-ea"/>
                <a:cs typeface="+mn-cs"/>
              </a:rPr>
              <a:t>, Value := </a:t>
            </a:r>
            <a:r>
              <a:rPr lang="en-US" sz="900" kern="1200" dirty="0" err="1" smtClean="0">
                <a:solidFill>
                  <a:schemeClr val="tx1"/>
                </a:solidFill>
                <a:latin typeface="Segoe" pitchFamily="34" charset="0"/>
                <a:ea typeface="+mn-ea"/>
                <a:cs typeface="+mn-cs"/>
              </a:rPr>
              <a:t>incs.data</a:t>
            </a:r>
            <a:r>
              <a:rPr lang="en-US" sz="900" kern="1200" dirty="0" smtClean="0">
                <a:solidFill>
                  <a:schemeClr val="tx1"/>
                </a:solidFill>
                <a:latin typeface="Segoe" pitchFamily="34" charset="0"/>
                <a:ea typeface="+mn-ea"/>
                <a:cs typeface="+mn-cs"/>
              </a:rPr>
              <a:t> + 1, Value + 1;</a:t>
            </a:r>
          </a:p>
          <a:p>
            <a:r>
              <a:rPr lang="en-US" sz="900" kern="1200" dirty="0" smtClean="0">
                <a:solidFill>
                  <a:schemeClr val="tx1"/>
                </a:solidFill>
                <a:latin typeface="Segoe" pitchFamily="34" charset="0"/>
                <a:ea typeface="+mn-ea"/>
                <a:cs typeface="+mn-cs"/>
              </a:rPr>
              <a:t>  }</a:t>
            </a:r>
          </a:p>
          <a:p>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method Dec()</a:t>
            </a:r>
          </a:p>
          <a:p>
            <a:r>
              <a:rPr lang="en-US" sz="900" kern="1200" dirty="0" smtClean="0">
                <a:solidFill>
                  <a:schemeClr val="tx1"/>
                </a:solidFill>
                <a:latin typeface="Segoe" pitchFamily="34" charset="0"/>
                <a:ea typeface="+mn-ea"/>
                <a:cs typeface="+mn-cs"/>
              </a:rPr>
              <a:t>    requires Valid();</a:t>
            </a:r>
          </a:p>
          <a:p>
            <a:r>
              <a:rPr lang="en-US" sz="900" kern="1200" dirty="0" smtClean="0">
                <a:solidFill>
                  <a:schemeClr val="tx1"/>
                </a:solidFill>
                <a:latin typeface="Segoe" pitchFamily="34" charset="0"/>
                <a:ea typeface="+mn-ea"/>
                <a:cs typeface="+mn-cs"/>
              </a:rPr>
              <a:t>    modifies </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ensures Valid() &amp;&amp; fresh(</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 - old(</a:t>
            </a:r>
            <a:r>
              <a:rPr lang="en-US" sz="900" kern="1200" dirty="0" err="1" smtClean="0">
                <a:solidFill>
                  <a:schemeClr val="tx1"/>
                </a:solidFill>
                <a:latin typeface="Segoe" pitchFamily="34" charset="0"/>
                <a:ea typeface="+mn-ea"/>
                <a:cs typeface="+mn-cs"/>
              </a:rPr>
              <a:t>Repr</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ensures Value == old(Value)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decs.data</a:t>
            </a:r>
            <a:r>
              <a:rPr lang="en-US" sz="900" kern="1200" dirty="0" smtClean="0">
                <a:solidFill>
                  <a:schemeClr val="tx1"/>
                </a:solidFill>
                <a:latin typeface="Segoe" pitchFamily="34" charset="0"/>
                <a:ea typeface="+mn-ea"/>
                <a:cs typeface="+mn-cs"/>
              </a:rPr>
              <a:t>, Value := </a:t>
            </a:r>
            <a:r>
              <a:rPr lang="en-US" sz="900" kern="1200" dirty="0" err="1" smtClean="0">
                <a:solidFill>
                  <a:schemeClr val="tx1"/>
                </a:solidFill>
                <a:latin typeface="Segoe" pitchFamily="34" charset="0"/>
                <a:ea typeface="+mn-ea"/>
                <a:cs typeface="+mn-cs"/>
              </a:rPr>
              <a:t>decs.data</a:t>
            </a:r>
            <a:r>
              <a:rPr lang="en-US" sz="900" kern="1200" dirty="0" smtClean="0">
                <a:solidFill>
                  <a:schemeClr val="tx1"/>
                </a:solidFill>
                <a:latin typeface="Segoe" pitchFamily="34" charset="0"/>
                <a:ea typeface="+mn-ea"/>
                <a:cs typeface="+mn-cs"/>
              </a:rPr>
              <a:t> + 1, Value - 1;</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a:t>
            </a:r>
          </a:p>
          <a:p>
            <a:endParaRPr lang="en-US" sz="900" kern="1200" dirty="0" smtClean="0">
              <a:solidFill>
                <a:schemeClr val="tx1"/>
              </a:solidFill>
              <a:latin typeface="Segoe" pitchFamily="34" charset="0"/>
              <a:ea typeface="+mn-ea"/>
              <a:cs typeface="+mn-cs"/>
            </a:endParaRPr>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extLst>
      <p:ext uri="{BB962C8B-B14F-4D97-AF65-F5344CB8AC3E}">
        <p14:creationId xmlns:p14="http://schemas.microsoft.com/office/powerpoint/2010/main" val="2311514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0" y="762000"/>
            <a:ext cx="9144000" cy="5638800"/>
          </a:xfrm>
          <a:prstGeom prst="rect">
            <a:avLst/>
          </a:prstGeom>
          <a:gradFill>
            <a:gsLst>
              <a:gs pos="0">
                <a:srgbClr val="CCCCFF">
                  <a:alpha val="0"/>
                </a:srgbClr>
              </a:gs>
              <a:gs pos="17999">
                <a:schemeClr val="tx1">
                  <a:alpha val="78000"/>
                </a:schemeClr>
              </a:gs>
              <a:gs pos="36000">
                <a:schemeClr val="tx1"/>
              </a:gs>
              <a:gs pos="61000">
                <a:schemeClr val="tx1"/>
              </a:gs>
              <a:gs pos="82001">
                <a:schemeClr val="tx1">
                  <a:alpha val="84000"/>
                </a:schemeClr>
              </a:gs>
              <a:gs pos="100000">
                <a:srgbClr val="CCCCFF">
                  <a:alpha val="0"/>
                </a:srgbClr>
              </a:gs>
            </a:gsLst>
            <a:lin ang="16200000" scaled="0"/>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2" name="Title 1"/>
          <p:cNvSpPr>
            <a:spLocks noGrp="1"/>
          </p:cNvSpPr>
          <p:nvPr>
            <p:ph type="ctrTitle"/>
          </p:nvPr>
        </p:nvSpPr>
        <p:spPr>
          <a:xfrm>
            <a:off x="730250" y="1905000"/>
            <a:ext cx="7681913" cy="1523495"/>
          </a:xfrm>
        </p:spPr>
        <p:txBody>
          <a:bodyPr>
            <a:noAutofit/>
          </a:bodyPr>
          <a:lstStyle>
            <a:lvl1pPr>
              <a:lnSpc>
                <a:spcPct val="90000"/>
              </a:lnSpc>
              <a:defRPr sz="5400">
                <a:solidFill>
                  <a:schemeClr val="bg2"/>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2"/>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MS--and-Research-logo-treat.png"/>
          <p:cNvPicPr>
            <a:picLocks noChangeAspect="1"/>
          </p:cNvPicPr>
          <p:nvPr userDrawn="1"/>
        </p:nvPicPr>
        <p:blipFill>
          <a:blip r:embed="rId3"/>
          <a:srcRect l="75000" b="88889"/>
          <a:stretch>
            <a:fillRect/>
          </a:stretch>
        </p:blipFill>
        <p:spPr>
          <a:xfrm>
            <a:off x="6858000" y="0"/>
            <a:ext cx="2286000" cy="762000"/>
          </a:xfrm>
          <a:prstGeom prst="rect">
            <a:avLst/>
          </a:prstGeom>
        </p:spPr>
      </p:pic>
      <p:pic>
        <p:nvPicPr>
          <p:cNvPr id="5" name="Picture 4" descr="MS--and-Research-logo-treat.png"/>
          <p:cNvPicPr>
            <a:picLocks noChangeAspect="1"/>
          </p:cNvPicPr>
          <p:nvPr userDrawn="1"/>
        </p:nvPicPr>
        <p:blipFill>
          <a:blip r:embed="rId3"/>
          <a:srcRect l="80833" t="88889"/>
          <a:stretch>
            <a:fillRect/>
          </a:stretch>
        </p:blipFill>
        <p:spPr>
          <a:xfrm>
            <a:off x="7391400" y="6096000"/>
            <a:ext cx="1752600" cy="762000"/>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gradFill>
                  <a:gsLst>
                    <a:gs pos="70000">
                      <a:schemeClr val="tx1"/>
                    </a:gs>
                    <a:gs pos="100000">
                      <a:schemeClr val="tx1"/>
                    </a:gs>
                  </a:gsLst>
                  <a:lin ang="16200000" scaled="0"/>
                </a:gradFill>
              </a:defRPr>
            </a:lvl1pPr>
            <a:lvl2pPr>
              <a:buClr>
                <a:schemeClr val="tx1"/>
              </a:buClr>
              <a:buSzPct val="70000"/>
              <a:buFont typeface="Wingdings" pitchFamily="2" charset="2"/>
              <a:buChar char="l"/>
              <a:defRPr>
                <a:gradFill>
                  <a:gsLst>
                    <a:gs pos="70000">
                      <a:schemeClr val="tx1"/>
                    </a:gs>
                    <a:gs pos="100000">
                      <a:schemeClr val="tx1"/>
                    </a:gs>
                  </a:gsLst>
                  <a:lin ang="16200000" scaled="0"/>
                </a:gradFill>
              </a:defRPr>
            </a:lvl2pPr>
            <a:lvl3pPr>
              <a:buClr>
                <a:schemeClr val="tx1"/>
              </a:buClr>
              <a:buSzPct val="70000"/>
              <a:buFont typeface="Wingdings" pitchFamily="2" charset="2"/>
              <a:buChar char="l"/>
              <a:defRPr>
                <a:gradFill>
                  <a:gsLst>
                    <a:gs pos="70000">
                      <a:schemeClr val="tx1"/>
                    </a:gs>
                    <a:gs pos="100000">
                      <a:schemeClr val="tx1"/>
                    </a:gs>
                  </a:gsLst>
                  <a:lin ang="16200000" scaled="0"/>
                </a:gradFill>
              </a:defRPr>
            </a:lvl3pPr>
            <a:lvl4pPr>
              <a:buClr>
                <a:schemeClr val="tx1"/>
              </a:buClr>
              <a:buSzPct val="70000"/>
              <a:buFont typeface="Wingdings" pitchFamily="2" charset="2"/>
              <a:buChar char="l"/>
              <a:defRPr>
                <a:gradFill>
                  <a:gsLst>
                    <a:gs pos="70000">
                      <a:schemeClr val="tx1"/>
                    </a:gs>
                    <a:gs pos="100000">
                      <a:schemeClr val="tx1"/>
                    </a:gs>
                  </a:gsLst>
                  <a:lin ang="16200000" scaled="0"/>
                </a:gradFill>
              </a:defRPr>
            </a:lvl4pPr>
            <a:lvl5pPr>
              <a:buClr>
                <a:schemeClr val="tx1"/>
              </a:buClr>
              <a:buSzPct val="70000"/>
              <a:buFont typeface="Wingdings" pitchFamily="2" charset="2"/>
              <a:buChar char="l"/>
              <a:defRPr>
                <a:gradFill>
                  <a:gsLst>
                    <a:gs pos="70000">
                      <a:schemeClr val="tx1"/>
                    </a:gs>
                    <a:gs pos="100000">
                      <a:schemeClr val="tx1"/>
                    </a:gs>
                  </a:gsLst>
                  <a:lin ang="162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gradFill>
                  <a:gsLst>
                    <a:gs pos="70000">
                      <a:schemeClr val="tx1"/>
                    </a:gs>
                    <a:gs pos="100000">
                      <a:schemeClr val="tx1"/>
                    </a:gs>
                  </a:gsLst>
                  <a:lin ang="16200000" scaled="0"/>
                </a:gradFill>
              </a:defRPr>
            </a:lvl1pPr>
            <a:lvl2pPr>
              <a:buClr>
                <a:schemeClr val="tx1"/>
              </a:buClr>
              <a:buSzPct val="70000"/>
              <a:buFont typeface="Wingdings" pitchFamily="2" charset="2"/>
              <a:buChar char="l"/>
              <a:defRPr>
                <a:gradFill>
                  <a:gsLst>
                    <a:gs pos="70000">
                      <a:schemeClr val="tx1"/>
                    </a:gs>
                    <a:gs pos="100000">
                      <a:schemeClr val="tx1"/>
                    </a:gs>
                  </a:gsLst>
                  <a:lin ang="16200000" scaled="0"/>
                </a:gradFill>
              </a:defRPr>
            </a:lvl2pPr>
            <a:lvl3pPr>
              <a:buClr>
                <a:schemeClr val="tx1"/>
              </a:buClr>
              <a:buSzPct val="70000"/>
              <a:buFont typeface="Wingdings" pitchFamily="2" charset="2"/>
              <a:buChar char="l"/>
              <a:defRPr>
                <a:gradFill>
                  <a:gsLst>
                    <a:gs pos="70000">
                      <a:schemeClr val="tx1"/>
                    </a:gs>
                    <a:gs pos="100000">
                      <a:schemeClr val="tx1"/>
                    </a:gs>
                  </a:gsLst>
                  <a:lin ang="16200000" scaled="0"/>
                </a:gradFill>
              </a:defRPr>
            </a:lvl3pPr>
            <a:lvl4pPr>
              <a:buClr>
                <a:schemeClr val="tx1"/>
              </a:buClr>
              <a:buSzPct val="70000"/>
              <a:buFont typeface="Wingdings" pitchFamily="2" charset="2"/>
              <a:buChar char="l"/>
              <a:defRPr>
                <a:gradFill>
                  <a:gsLst>
                    <a:gs pos="70000">
                      <a:schemeClr val="tx1"/>
                    </a:gs>
                    <a:gs pos="100000">
                      <a:schemeClr val="tx1"/>
                    </a:gs>
                  </a:gsLst>
                  <a:lin ang="16200000" scaled="0"/>
                </a:gradFill>
              </a:defRPr>
            </a:lvl4pPr>
            <a:lvl5pPr>
              <a:buClr>
                <a:schemeClr val="tx1"/>
              </a:buClr>
              <a:buSzPct val="70000"/>
              <a:buFont typeface="Wingdings" pitchFamily="2" charset="2"/>
              <a:buChar char="l"/>
              <a:defRPr>
                <a:gradFill>
                  <a:gsLst>
                    <a:gs pos="70000">
                      <a:schemeClr val="tx1"/>
                    </a:gs>
                    <a:gs pos="100000">
                      <a:schemeClr val="tx1"/>
                    </a:gs>
                  </a:gsLst>
                  <a:lin ang="162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363938" cy="498598"/>
          </a:xfrm>
        </p:spPr>
        <p:txBody>
          <a:bodyPr vert="horz" wrap="square" lIns="0" tIns="0" rIns="0" bIns="0" rtlCol="0" anchor="t">
            <a:spAutoFit/>
          </a:bodyPr>
          <a:lstStyle>
            <a:lvl1pPr>
              <a:defRPr lang="en-US" sz="3600" baseline="0" dirty="0"/>
            </a:lvl1pPr>
          </a:lstStyle>
          <a:p>
            <a:pPr lvl="0" algn="l" defTabSz="914363">
              <a:lnSpc>
                <a:spcPct val="90000"/>
              </a:lnSpc>
            </a:pPr>
            <a:r>
              <a:rPr lang="en-US" smtClean="0"/>
              <a:t>Click to edit Master title style</a:t>
            </a:r>
            <a:endParaRPr lang="en-US" dirty="0"/>
          </a:p>
        </p:txBody>
      </p:sp>
      <p:sp>
        <p:nvSpPr>
          <p:cNvPr id="5" name="Text Placeholder 4"/>
          <p:cNvSpPr>
            <a:spLocks noGrp="1"/>
          </p:cNvSpPr>
          <p:nvPr>
            <p:ph type="body" sz="quarter" idx="10"/>
          </p:nvPr>
        </p:nvSpPr>
        <p:spPr>
          <a:xfrm>
            <a:off x="457200" y="1295401"/>
            <a:ext cx="8363938" cy="3962399"/>
          </a:xfr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86302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8" name="Picture 3" descr="C:\Documents and Settings\sarahb\Desktop\DVD_ART34\Artwork_Imagery\Shapes\Lines\line drop shadow.png"/>
          <p:cNvPicPr>
            <a:picLocks noChangeAspect="1" noChangeArrowheads="1"/>
          </p:cNvPicPr>
          <p:nvPr userDrawn="1"/>
        </p:nvPicPr>
        <p:blipFill>
          <a:blip r:embed="rId3">
            <a:duotone>
              <a:schemeClr val="accent2">
                <a:shade val="45000"/>
                <a:satMod val="135000"/>
              </a:schemeClr>
              <a:prstClr val="white"/>
            </a:duotone>
            <a:lum/>
          </a:blip>
          <a:srcRect l="12500" b="-12538"/>
          <a:stretch>
            <a:fillRect/>
          </a:stretch>
        </p:blipFill>
        <p:spPr bwMode="auto">
          <a:xfrm>
            <a:off x="0" y="3398264"/>
            <a:ext cx="8001000" cy="259336"/>
          </a:xfrm>
          <a:prstGeom prst="rect">
            <a:avLst/>
          </a:prstGeom>
          <a:noFill/>
        </p:spPr>
      </p:pic>
      <p:sp>
        <p:nvSpPr>
          <p:cNvPr id="2" name="Title 1"/>
          <p:cNvSpPr>
            <a:spLocks noGrp="1"/>
          </p:cNvSpPr>
          <p:nvPr>
            <p:ph type="ctrTitle"/>
          </p:nvPr>
        </p:nvSpPr>
        <p:spPr>
          <a:xfrm>
            <a:off x="381000" y="807848"/>
            <a:ext cx="8031427" cy="1523494"/>
          </a:xfrm>
        </p:spPr>
        <p:txBody>
          <a:bodyPr anchor="ctr" anchorCtr="0">
            <a:noAutofit/>
          </a:bodyPr>
          <a:lstStyle>
            <a:lvl1pPr>
              <a:lnSpc>
                <a:spcPct val="90000"/>
              </a:lnSpc>
              <a:defRPr sz="5400">
                <a:solidFill>
                  <a:schemeClr val="bg2"/>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81000" y="4344988"/>
            <a:ext cx="8031163" cy="461665"/>
          </a:xfrm>
        </p:spPr>
        <p:txBody>
          <a:bodyPr>
            <a:noAutofit/>
          </a:bodyPr>
          <a:lstStyle>
            <a:lvl1pPr marL="0" indent="0" algn="l">
              <a:lnSpc>
                <a:spcPct val="90000"/>
              </a:lnSpc>
              <a:spcBef>
                <a:spcPts val="0"/>
              </a:spcBef>
              <a:buNone/>
              <a:defRPr>
                <a:solidFill>
                  <a:schemeClr val="bg2"/>
                </a:solidFill>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chemeClr val="accent2">
                        <a:lumMod val="75000"/>
                      </a:schemeClr>
                    </a:gs>
                    <a:gs pos="28000">
                      <a:schemeClr val="accent5"/>
                    </a:gs>
                    <a:gs pos="62000">
                      <a:schemeClr val="accent2"/>
                    </a:gs>
                    <a:gs pos="88000">
                      <a:schemeClr val="bg2"/>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pic>
        <p:nvPicPr>
          <p:cNvPr id="6" name="Picture 5" descr="MS-Research-logo.png"/>
          <p:cNvPicPr>
            <a:picLocks noChangeAspect="1"/>
          </p:cNvPicPr>
          <p:nvPr userDrawn="1"/>
        </p:nvPicPr>
        <p:blipFill>
          <a:blip r:embed="rId4">
            <a:lum bright="100000"/>
          </a:blip>
          <a:stretch>
            <a:fillRect/>
          </a:stretch>
        </p:blipFill>
        <p:spPr>
          <a:xfrm>
            <a:off x="7519239" y="6282881"/>
            <a:ext cx="1243761" cy="346520"/>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1"/>
          </p:nvPr>
        </p:nvSpPr>
        <p:spPr/>
        <p:txBody>
          <a:bodyPr/>
          <a:lstStyle/>
          <a:p>
            <a:r>
              <a:rPr lang="en-US" dirty="0" smtClean="0"/>
              <a:t>K. Rustan M. Leino</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a:lvl1pPr>
          </a:lstStyle>
          <a:p>
            <a:r>
              <a:rPr lang="en-US" dirty="0" smtClean="0"/>
              <a:t>K. Rustan M. Leino</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p>
            <a:r>
              <a:rPr lang="en-US" smtClean="0"/>
              <a:t>Placeholder footer:  Please edit in Master</a:t>
            </a:r>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10"/>
          </p:nvPr>
        </p:nvSpPr>
        <p:spPr/>
        <p:txBody>
          <a:bodyPr/>
          <a:lstStyle/>
          <a:p>
            <a:r>
              <a:rPr lang="en-US" smtClean="0"/>
              <a:t>Placeholder footer:  Please edit in Master</a:t>
            </a: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Placeholder footer:  Please edit in Master</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Placeholder footer:  Please edit in Master</a:t>
            </a:r>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bwMode="auto">
          <a:xfrm>
            <a:off x="0" y="762000"/>
            <a:ext cx="9144000" cy="5638800"/>
          </a:xfrm>
          <a:prstGeom prst="rect">
            <a:avLst/>
          </a:prstGeom>
          <a:gradFill>
            <a:gsLst>
              <a:gs pos="0">
                <a:srgbClr val="CCCCFF">
                  <a:alpha val="0"/>
                </a:srgbClr>
              </a:gs>
              <a:gs pos="17999">
                <a:schemeClr val="tx1">
                  <a:alpha val="78000"/>
                </a:schemeClr>
              </a:gs>
              <a:gs pos="36000">
                <a:schemeClr val="tx1"/>
              </a:gs>
              <a:gs pos="61000">
                <a:schemeClr val="tx1"/>
              </a:gs>
              <a:gs pos="82001">
                <a:schemeClr val="tx1">
                  <a:alpha val="84000"/>
                </a:schemeClr>
              </a:gs>
              <a:gs pos="100000">
                <a:srgbClr val="CCCCFF">
                  <a:alpha val="0"/>
                </a:srgbClr>
              </a:gs>
            </a:gsLst>
            <a:lin ang="16200000" scaled="0"/>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pic>
        <p:nvPicPr>
          <p:cNvPr id="2" name="Picture 1" descr="MS--and-Research-logo-treat.png"/>
          <p:cNvPicPr>
            <a:picLocks noChangeAspect="1"/>
          </p:cNvPicPr>
          <p:nvPr userDrawn="1"/>
        </p:nvPicPr>
        <p:blipFill>
          <a:blip r:embed="rId3"/>
          <a:srcRect l="75000" b="88889"/>
          <a:stretch>
            <a:fillRect/>
          </a:stretch>
        </p:blipFill>
        <p:spPr>
          <a:xfrm>
            <a:off x="6858000" y="0"/>
            <a:ext cx="2286000" cy="762000"/>
          </a:xfrm>
          <a:prstGeom prst="rect">
            <a:avLst/>
          </a:prstGeom>
        </p:spPr>
      </p:pic>
      <p:pic>
        <p:nvPicPr>
          <p:cNvPr id="3" name="Picture 2" descr="MS--and-Research-logo-treat.png"/>
          <p:cNvPicPr>
            <a:picLocks noChangeAspect="1"/>
          </p:cNvPicPr>
          <p:nvPr userDrawn="1"/>
        </p:nvPicPr>
        <p:blipFill>
          <a:blip r:embed="rId3"/>
          <a:srcRect l="80833" t="88889"/>
          <a:stretch>
            <a:fillRect/>
          </a:stretch>
        </p:blipFill>
        <p:spPr>
          <a:xfrm>
            <a:off x="7391400" y="6096000"/>
            <a:ext cx="1752600" cy="762000"/>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3"/>
          </p:nvPr>
        </p:nvSpPr>
        <p:spPr>
          <a:xfrm>
            <a:off x="2971800" y="6579834"/>
            <a:ext cx="3200400" cy="365125"/>
          </a:xfrm>
          <a:prstGeom prst="rect">
            <a:avLst/>
          </a:prstGeom>
        </p:spPr>
        <p:txBody>
          <a:bodyPr vert="horz" lIns="91440" tIns="45720" rIns="91440" bIns="45720" rtlCol="0" anchor="ctr"/>
          <a:lstStyle>
            <a:lvl1pPr algn="ctr">
              <a:defRPr sz="1200">
                <a:gradFill>
                  <a:gsLst>
                    <a:gs pos="36000">
                      <a:schemeClr val="tx1"/>
                    </a:gs>
                    <a:gs pos="86000">
                      <a:schemeClr val="tx1"/>
                    </a:gs>
                  </a:gsLst>
                  <a:lin ang="5400000" scaled="0"/>
                </a:gradFill>
                <a:effectLst>
                  <a:outerShdw blurRad="50800" dist="38100" dir="2700000" algn="tl" rotWithShape="0">
                    <a:schemeClr val="bg2">
                      <a:alpha val="40000"/>
                    </a:schemeClr>
                  </a:outerShdw>
                </a:effectLst>
              </a:defRPr>
            </a:lvl1pPr>
          </a:lstStyle>
          <a:p>
            <a:r>
              <a:rPr lang="en-US" dirty="0" smtClean="0"/>
              <a:t>K. Rustan M. Leino</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22" r:id="rId12"/>
  </p:sldLayoutIdLst>
  <p:transition>
    <p:fade/>
  </p:transition>
  <p:timing>
    <p:tnLst>
      <p:par>
        <p:cTn id="1" dur="indefinite" restart="never" nodeType="tmRoot"/>
      </p:par>
    </p:tnLst>
  </p:timing>
  <p:hf sldNum="0"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460375" indent="-460375" algn="l" defTabSz="914363" rtl="0" eaLnBrk="1" latinLnBrk="0" hangingPunct="1">
        <a:lnSpc>
          <a:spcPct val="90000"/>
        </a:lnSpc>
        <a:spcBef>
          <a:spcPct val="20000"/>
        </a:spcBef>
        <a:buFontTx/>
        <a:buBlip>
          <a:blip r:embed="rId15"/>
        </a:buBlip>
        <a:defRPr sz="3200" kern="1200">
          <a:solidFill>
            <a:schemeClr val="bg2"/>
          </a:solidFill>
          <a:effectLst/>
          <a:latin typeface="+mn-lt"/>
          <a:ea typeface="+mn-ea"/>
          <a:cs typeface="+mn-cs"/>
        </a:defRPr>
      </a:lvl1pPr>
      <a:lvl2pPr marL="855663" indent="-395288" algn="l" defTabSz="914363" rtl="0" eaLnBrk="1" latinLnBrk="0" hangingPunct="1">
        <a:lnSpc>
          <a:spcPct val="90000"/>
        </a:lnSpc>
        <a:spcBef>
          <a:spcPct val="20000"/>
        </a:spcBef>
        <a:buFontTx/>
        <a:buBlip>
          <a:blip r:embed="rId15"/>
        </a:buBlip>
        <a:defRPr sz="2800" kern="1200">
          <a:solidFill>
            <a:schemeClr val="bg2"/>
          </a:solidFill>
          <a:effectLst/>
          <a:latin typeface="+mn-lt"/>
          <a:ea typeface="+mn-ea"/>
          <a:cs typeface="+mn-cs"/>
        </a:defRPr>
      </a:lvl2pPr>
      <a:lvl3pPr marL="1258888" indent="-403225" algn="l" defTabSz="914363" rtl="0" eaLnBrk="1" latinLnBrk="0" hangingPunct="1">
        <a:lnSpc>
          <a:spcPct val="90000"/>
        </a:lnSpc>
        <a:spcBef>
          <a:spcPct val="20000"/>
        </a:spcBef>
        <a:buFontTx/>
        <a:buBlip>
          <a:blip r:embed="rId15"/>
        </a:buBlip>
        <a:defRPr sz="2400" kern="1200">
          <a:solidFill>
            <a:schemeClr val="bg2"/>
          </a:solidFill>
          <a:effectLst/>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bg2"/>
          </a:solidFill>
          <a:effectLst/>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bg2"/>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hf sldNum="0" hd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524505"/>
            <a:ext cx="7681913" cy="1523495"/>
          </a:xfrm>
        </p:spPr>
        <p:txBody>
          <a:bodyPr/>
          <a:lstStyle/>
          <a:p>
            <a:r>
              <a:rPr lang="en-US" sz="4800" dirty="0" smtClean="0"/>
              <a:t>Program Verification</a:t>
            </a:r>
            <a:endParaRPr lang="en-US" sz="4000" dirty="0"/>
          </a:p>
        </p:txBody>
      </p:sp>
      <p:sp>
        <p:nvSpPr>
          <p:cNvPr id="3" name="Subtitle 2"/>
          <p:cNvSpPr>
            <a:spLocks noGrp="1"/>
          </p:cNvSpPr>
          <p:nvPr>
            <p:ph type="subTitle" idx="1"/>
          </p:nvPr>
        </p:nvSpPr>
        <p:spPr>
          <a:xfrm>
            <a:off x="730249" y="4114800"/>
            <a:ext cx="7681913" cy="1600200"/>
          </a:xfrm>
        </p:spPr>
        <p:txBody>
          <a:bodyPr/>
          <a:lstStyle/>
          <a:p>
            <a:r>
              <a:rPr lang="en-US" dirty="0" smtClean="0"/>
              <a:t>K. Rustan M. Leino</a:t>
            </a:r>
            <a:endParaRPr lang="en-US" dirty="0"/>
          </a:p>
          <a:p>
            <a:r>
              <a:rPr lang="en-US" sz="2400" dirty="0" smtClean="0"/>
              <a:t>Research in Software Engineering (</a:t>
            </a:r>
            <a:r>
              <a:rPr lang="en-US" sz="2400" dirty="0" err="1" smtClean="0"/>
              <a:t>RiSE</a:t>
            </a:r>
            <a:r>
              <a:rPr lang="en-US" sz="2400" dirty="0" smtClean="0"/>
              <a:t>)</a:t>
            </a:r>
          </a:p>
          <a:p>
            <a:r>
              <a:rPr lang="en-US" sz="2400" dirty="0" smtClean="0"/>
              <a:t>Microsoft Research, Redmond</a:t>
            </a:r>
            <a:endParaRPr lang="en-US" sz="2400" dirty="0"/>
          </a:p>
        </p:txBody>
      </p:sp>
      <p:sp>
        <p:nvSpPr>
          <p:cNvPr id="4" name="TextBox 3"/>
          <p:cNvSpPr txBox="1"/>
          <p:nvPr/>
        </p:nvSpPr>
        <p:spPr>
          <a:xfrm>
            <a:off x="609600" y="5715000"/>
            <a:ext cx="4953000" cy="738664"/>
          </a:xfrm>
          <a:prstGeom prst="rect">
            <a:avLst/>
          </a:prstGeom>
          <a:noFill/>
        </p:spPr>
        <p:txBody>
          <a:bodyPr wrap="square" rtlCol="0">
            <a:spAutoFit/>
          </a:bodyPr>
          <a:lstStyle/>
          <a:p>
            <a:r>
              <a:rPr lang="en-US" sz="1400" dirty="0" smtClean="0">
                <a:solidFill>
                  <a:schemeClr val="bg2"/>
                </a:solidFill>
              </a:rPr>
              <a:t>University of Washington</a:t>
            </a:r>
          </a:p>
          <a:p>
            <a:r>
              <a:rPr lang="en-US" sz="1400" dirty="0" smtClean="0">
                <a:solidFill>
                  <a:schemeClr val="bg2"/>
                </a:solidFill>
              </a:rPr>
              <a:t>CSE P 503</a:t>
            </a:r>
            <a:endParaRPr lang="en-US" sz="1400" dirty="0" smtClean="0">
              <a:solidFill>
                <a:schemeClr val="bg2"/>
              </a:solidFill>
              <a:effectLst/>
            </a:endParaRPr>
          </a:p>
          <a:p>
            <a:r>
              <a:rPr lang="en-US" sz="1400" dirty="0" smtClean="0">
                <a:solidFill>
                  <a:schemeClr val="bg2"/>
                </a:solidFill>
              </a:rPr>
              <a:t>12</a:t>
            </a:r>
            <a:r>
              <a:rPr lang="en-US" sz="1400" dirty="0" smtClean="0">
                <a:solidFill>
                  <a:schemeClr val="bg2"/>
                </a:solidFill>
                <a:effectLst/>
              </a:rPr>
              <a:t> January 2012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Proving termination</a:t>
            </a:r>
            <a:endParaRPr lang="en-US" dirty="0"/>
          </a:p>
        </p:txBody>
      </p:sp>
      <p:sp>
        <p:nvSpPr>
          <p:cNvPr id="3" name="Subtitle 2"/>
          <p:cNvSpPr>
            <a:spLocks noGrp="1"/>
          </p:cNvSpPr>
          <p:nvPr>
            <p:ph type="subTitle" idx="1"/>
          </p:nvPr>
        </p:nvSpPr>
        <p:spPr/>
        <p:txBody>
          <a:bodyPr/>
          <a:lstStyle/>
          <a:p>
            <a:r>
              <a:rPr lang="en-US" dirty="0" smtClean="0"/>
              <a:t>Termination</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29690084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Text Placeholder 2"/>
          <p:cNvSpPr>
            <a:spLocks noGrp="1"/>
          </p:cNvSpPr>
          <p:nvPr>
            <p:ph type="body" sz="quarter" idx="10"/>
          </p:nvPr>
        </p:nvSpPr>
        <p:spPr>
          <a:xfrm>
            <a:off x="381000" y="838200"/>
            <a:ext cx="8382000" cy="6469463"/>
          </a:xfrm>
        </p:spPr>
        <p:txBody>
          <a:bodyPr/>
          <a:lstStyle/>
          <a:p>
            <a:r>
              <a:rPr lang="en-US" dirty="0" smtClean="0"/>
              <a:t>Methods specifications have pre- and </a:t>
            </a:r>
            <a:r>
              <a:rPr lang="en-US" dirty="0" err="1" smtClean="0"/>
              <a:t>postconditions</a:t>
            </a:r>
            <a:endParaRPr lang="en-US" dirty="0" smtClean="0"/>
          </a:p>
          <a:p>
            <a:r>
              <a:rPr lang="en-US" dirty="0" smtClean="0"/>
              <a:t>Loops are specified with loop invariants</a:t>
            </a:r>
          </a:p>
          <a:p>
            <a:r>
              <a:rPr lang="en-US" dirty="0" smtClean="0"/>
              <a:t>Termination is specified used variant functions</a:t>
            </a:r>
          </a:p>
          <a:p>
            <a:r>
              <a:rPr lang="en-US" dirty="0" smtClean="0"/>
              <a:t>Debugging</a:t>
            </a:r>
          </a:p>
          <a:p>
            <a:pPr lvl="1"/>
            <a:r>
              <a:rPr lang="en-US" dirty="0" smtClean="0"/>
              <a:t>Verification debugger gives a way to inspect values in a trace of a counterexample</a:t>
            </a:r>
          </a:p>
          <a:p>
            <a:pPr lvl="1"/>
            <a:r>
              <a:rPr lang="en-US" dirty="0" smtClean="0"/>
              <a:t>Assert statements check that a condition is known to hold and can be used as lemmas</a:t>
            </a:r>
          </a:p>
          <a:p>
            <a:pPr lvl="1"/>
            <a:r>
              <a:rPr lang="en-US" dirty="0" smtClean="0"/>
              <a:t>Assume statements restrict attention to certain executions and are useful for verification debugging</a:t>
            </a:r>
          </a:p>
          <a:p>
            <a:endParaRPr lang="en-US" dirty="0"/>
          </a:p>
        </p:txBody>
      </p:sp>
    </p:spTree>
    <p:extLst>
      <p:ext uri="{BB962C8B-B14F-4D97-AF65-F5344CB8AC3E}">
        <p14:creationId xmlns:p14="http://schemas.microsoft.com/office/powerpoint/2010/main" val="255286316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Abstraction and invariants</a:t>
            </a:r>
            <a:endParaRPr lang="en-US" dirty="0"/>
          </a:p>
        </p:txBody>
      </p:sp>
      <p:sp>
        <p:nvSpPr>
          <p:cNvPr id="3" name="Subtitle 2"/>
          <p:cNvSpPr>
            <a:spLocks noGrp="1"/>
          </p:cNvSpPr>
          <p:nvPr>
            <p:ph type="subTitle" idx="1"/>
          </p:nvPr>
        </p:nvSpPr>
        <p:spPr/>
        <p:txBody>
          <a:bodyPr/>
          <a:lstStyle/>
          <a:p>
            <a:r>
              <a:rPr lang="en-US" dirty="0" err="1" smtClean="0"/>
              <a:t>TimeSpan</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281514551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Abstraction, frames</a:t>
            </a:r>
            <a:endParaRPr lang="en-US" dirty="0"/>
          </a:p>
        </p:txBody>
      </p:sp>
      <p:sp>
        <p:nvSpPr>
          <p:cNvPr id="3" name="Subtitle 2"/>
          <p:cNvSpPr>
            <a:spLocks noGrp="1"/>
          </p:cNvSpPr>
          <p:nvPr>
            <p:ph type="subTitle" idx="1"/>
          </p:nvPr>
        </p:nvSpPr>
        <p:spPr/>
        <p:txBody>
          <a:bodyPr/>
          <a:lstStyle/>
          <a:p>
            <a:r>
              <a:rPr lang="en-US" dirty="0" smtClean="0"/>
              <a:t>Counter</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383416925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914400" y="1277006"/>
            <a:ext cx="4953000" cy="459828"/>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6" name="Rounded Rectangle 5"/>
          <p:cNvSpPr/>
          <p:nvPr/>
        </p:nvSpPr>
        <p:spPr bwMode="auto">
          <a:xfrm>
            <a:off x="914400" y="2133600"/>
            <a:ext cx="8077200" cy="3886200"/>
          </a:xfrm>
          <a:prstGeom prst="roundRect">
            <a:avLst>
              <a:gd name="adj" fmla="val 9770"/>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2" name="Title 1"/>
          <p:cNvSpPr>
            <a:spLocks noGrp="1"/>
          </p:cNvSpPr>
          <p:nvPr>
            <p:ph type="title"/>
          </p:nvPr>
        </p:nvSpPr>
        <p:spPr/>
        <p:txBody>
          <a:bodyPr/>
          <a:lstStyle/>
          <a:p>
            <a:r>
              <a:rPr lang="en-US" dirty="0" smtClean="0"/>
              <a:t>Dynamic frames, recap</a:t>
            </a:r>
            <a:endParaRPr lang="en-US" dirty="0"/>
          </a:p>
        </p:txBody>
      </p:sp>
      <p:sp>
        <p:nvSpPr>
          <p:cNvPr id="3" name="Text Placeholder 2"/>
          <p:cNvSpPr>
            <a:spLocks noGrp="1"/>
          </p:cNvSpPr>
          <p:nvPr>
            <p:ph type="body" sz="quarter" idx="10"/>
          </p:nvPr>
        </p:nvSpPr>
        <p:spPr>
          <a:xfrm>
            <a:off x="381000" y="914400"/>
            <a:ext cx="8763000" cy="4961358"/>
          </a:xfrm>
        </p:spPr>
        <p:txBody>
          <a:bodyPr/>
          <a:lstStyle/>
          <a:p>
            <a:pPr>
              <a:tabLst>
                <a:tab pos="741363" algn="l"/>
                <a:tab pos="1025525" algn="l"/>
                <a:tab pos="1371600" algn="l"/>
              </a:tabLst>
            </a:pPr>
            <a:r>
              <a:rPr lang="en-US" sz="2800" dirty="0" smtClean="0"/>
              <a:t>Conceptually:</a:t>
            </a:r>
            <a:br>
              <a:rPr lang="en-US" sz="2800" dirty="0" smtClean="0"/>
            </a:br>
            <a:r>
              <a:rPr lang="en-US" sz="2800" dirty="0" smtClean="0">
                <a:solidFill>
                  <a:schemeClr val="bg1"/>
                </a:solidFill>
                <a:latin typeface="Consolas" pitchFamily="49" charset="0"/>
                <a:cs typeface="Consolas" pitchFamily="49" charset="0"/>
              </a:rPr>
              <a:t>	</a:t>
            </a:r>
            <a:r>
              <a:rPr lang="en-US" sz="2400" b="1" dirty="0" smtClean="0">
                <a:solidFill>
                  <a:srgbClr val="0070C0"/>
                </a:solidFill>
                <a:latin typeface="Consolas" pitchFamily="49" charset="0"/>
                <a:cs typeface="Consolas" pitchFamily="49" charset="0"/>
              </a:rPr>
              <a:t>class</a:t>
            </a:r>
            <a:r>
              <a:rPr lang="en-US" sz="2400" dirty="0" smtClean="0">
                <a:solidFill>
                  <a:schemeClr val="bg1"/>
                </a:solidFill>
                <a:latin typeface="Consolas" pitchFamily="49" charset="0"/>
                <a:cs typeface="Consolas" pitchFamily="49" charset="0"/>
              </a:rPr>
              <a:t> C {</a:t>
            </a:r>
            <a:r>
              <a:rPr lang="en-US" sz="2400" dirty="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invariant</a:t>
            </a:r>
            <a:r>
              <a:rPr lang="en-US" sz="2400" dirty="0" smtClean="0">
                <a:solidFill>
                  <a:schemeClr val="bg1"/>
                </a:solidFill>
                <a:latin typeface="Consolas" pitchFamily="49" charset="0"/>
                <a:cs typeface="Consolas" pitchFamily="49" charset="0"/>
              </a:rPr>
              <a:t> </a:t>
            </a:r>
            <a:r>
              <a:rPr lang="en-US" sz="2400" b="1" dirty="0" smtClean="0">
                <a:solidFill>
                  <a:srgbClr val="C00000"/>
                </a:solidFill>
                <a:latin typeface="Consolas" pitchFamily="49" charset="0"/>
                <a:cs typeface="Consolas" pitchFamily="49" charset="0"/>
              </a:rPr>
              <a:t>J</a:t>
            </a:r>
            <a:r>
              <a:rPr lang="en-US" sz="2400" dirty="0" smtClean="0">
                <a:solidFill>
                  <a:schemeClr val="bg1"/>
                </a:solidFill>
                <a:latin typeface="Consolas" pitchFamily="49" charset="0"/>
                <a:cs typeface="Consolas" pitchFamily="49" charset="0"/>
              </a:rPr>
              <a:t>;  … }</a:t>
            </a:r>
          </a:p>
          <a:p>
            <a:pPr>
              <a:tabLst>
                <a:tab pos="741363" algn="l"/>
                <a:tab pos="1025525" algn="l"/>
                <a:tab pos="1371600" algn="l"/>
              </a:tabLst>
            </a:pPr>
            <a:r>
              <a:rPr lang="en-US" sz="2800" dirty="0" smtClean="0"/>
              <a:t>Explicitly in Dafny:</a:t>
            </a:r>
            <a:br>
              <a:rPr lang="en-US" sz="2800" dirty="0" smtClean="0"/>
            </a:br>
            <a:r>
              <a:rPr lang="en-US" sz="2800" dirty="0" smtClean="0">
                <a:solidFill>
                  <a:schemeClr val="bg1"/>
                </a:solidFill>
              </a:rPr>
              <a:t>	</a:t>
            </a:r>
            <a:r>
              <a:rPr lang="en-US" sz="2400" b="1" dirty="0">
                <a:solidFill>
                  <a:srgbClr val="0070C0"/>
                </a:solidFill>
                <a:latin typeface="Consolas" pitchFamily="49" charset="0"/>
                <a:cs typeface="Consolas" pitchFamily="49" charset="0"/>
              </a:rPr>
              <a:t>class</a:t>
            </a:r>
            <a:r>
              <a:rPr lang="en-US" sz="2400" dirty="0" smtClean="0">
                <a:solidFill>
                  <a:schemeClr val="bg1"/>
                </a:solidFill>
                <a:latin typeface="Consolas" pitchFamily="49" charset="0"/>
                <a:cs typeface="Consolas" pitchFamily="49" charset="0"/>
              </a:rPr>
              <a:t> C {</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function</a:t>
            </a:r>
            <a:r>
              <a:rPr lang="en-US" sz="2400" dirty="0" smtClean="0">
                <a:solidFill>
                  <a:schemeClr val="bg1"/>
                </a:solidFill>
                <a:latin typeface="Consolas" pitchFamily="49" charset="0"/>
                <a:cs typeface="Consolas" pitchFamily="49" charset="0"/>
              </a:rPr>
              <a:t> Valid(): </a:t>
            </a:r>
            <a:r>
              <a:rPr lang="en-US" sz="2400" b="1" dirty="0" err="1">
                <a:solidFill>
                  <a:srgbClr val="0070C0"/>
                </a:solidFill>
                <a:latin typeface="Consolas" pitchFamily="49" charset="0"/>
                <a:cs typeface="Consolas" pitchFamily="49" charset="0"/>
              </a:rPr>
              <a:t>bool</a:t>
            </a:r>
            <a:r>
              <a:rPr lang="en-US" sz="2400" dirty="0" smtClean="0">
                <a:solidFill>
                  <a:schemeClr val="bg1"/>
                </a:solidFill>
                <a:latin typeface="Consolas" pitchFamily="49" charset="0"/>
                <a:cs typeface="Consolas" pitchFamily="49" charset="0"/>
              </a:rPr>
              <a:t> … { </a:t>
            </a:r>
            <a:r>
              <a:rPr lang="en-US" sz="2400" b="1" dirty="0">
                <a:solidFill>
                  <a:srgbClr val="C00000"/>
                </a:solidFill>
                <a:latin typeface="Consolas" pitchFamily="49" charset="0"/>
                <a:cs typeface="Consolas" pitchFamily="49" charset="0"/>
              </a:rPr>
              <a:t>J</a:t>
            </a:r>
            <a:r>
              <a:rPr lang="en-US" sz="2400" dirty="0" smtClean="0">
                <a:solidFill>
                  <a:schemeClr val="bg1"/>
                </a:solidFill>
                <a:latin typeface="Consolas" pitchFamily="49" charset="0"/>
                <a:cs typeface="Consolas" pitchFamily="49" charset="0"/>
              </a:rPr>
              <a:t> }</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ghost</a:t>
            </a:r>
            <a:r>
              <a:rPr lang="en-US" sz="2400" dirty="0" smtClean="0">
                <a:solidFill>
                  <a:schemeClr val="bg1"/>
                </a:solidFill>
                <a:latin typeface="Consolas" pitchFamily="49" charset="0"/>
                <a:cs typeface="Consolas" pitchFamily="49" charset="0"/>
              </a:rPr>
              <a:t> </a:t>
            </a:r>
            <a:r>
              <a:rPr lang="en-US" sz="2400" b="1" dirty="0" err="1">
                <a:solidFill>
                  <a:srgbClr val="0070C0"/>
                </a:solidFill>
                <a:latin typeface="Consolas" pitchFamily="49" charset="0"/>
                <a:cs typeface="Consolas" pitchFamily="49" charset="0"/>
              </a:rPr>
              <a:t>var</a:t>
            </a:r>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Repr</a:t>
            </a: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set</a:t>
            </a:r>
            <a:r>
              <a:rPr lang="en-US" sz="2400" dirty="0" smtClean="0">
                <a:solidFill>
                  <a:schemeClr val="bg1"/>
                </a:solidFill>
                <a:latin typeface="Consolas" pitchFamily="49" charset="0"/>
                <a:cs typeface="Consolas" pitchFamily="49" charset="0"/>
              </a:rPr>
              <a:t>&lt;</a:t>
            </a:r>
            <a:r>
              <a:rPr lang="en-US" sz="2400" b="1" dirty="0">
                <a:solidFill>
                  <a:srgbClr val="0070C0"/>
                </a:solidFill>
                <a:latin typeface="Consolas" pitchFamily="49" charset="0"/>
                <a:cs typeface="Consolas" pitchFamily="49" charset="0"/>
              </a:rPr>
              <a:t>object</a:t>
            </a:r>
            <a:r>
              <a:rPr lang="en-US" sz="2400" dirty="0" smtClean="0">
                <a:solidFill>
                  <a:schemeClr val="bg1"/>
                </a:solidFill>
                <a:latin typeface="Consolas" pitchFamily="49" charset="0"/>
                <a:cs typeface="Consolas" pitchFamily="49" charset="0"/>
              </a:rPr>
              <a:t>&gt;;</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constructor</a:t>
            </a:r>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Init</a:t>
            </a:r>
            <a:r>
              <a:rPr lang="en-US" sz="2400" dirty="0" smtClean="0">
                <a:solidFill>
                  <a:schemeClr val="bg1"/>
                </a:solidFill>
                <a:latin typeface="Consolas" pitchFamily="49" charset="0"/>
                <a:cs typeface="Consolas" pitchFamily="49" charset="0"/>
              </a:rPr>
              <a:t>()</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modifies</a:t>
            </a: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this</a:t>
            </a:r>
            <a:r>
              <a:rPr lang="en-US" sz="2400" dirty="0" smtClean="0">
                <a:solidFill>
                  <a:schemeClr val="bg1"/>
                </a:solidFill>
                <a:latin typeface="Consolas" pitchFamily="49" charset="0"/>
                <a:cs typeface="Consolas" pitchFamily="49" charset="0"/>
              </a:rPr>
              <a:t>;</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ensures</a:t>
            </a:r>
            <a:r>
              <a:rPr lang="en-US" sz="2400" dirty="0" smtClean="0">
                <a:solidFill>
                  <a:schemeClr val="bg1"/>
                </a:solidFill>
                <a:latin typeface="Consolas" pitchFamily="49" charset="0"/>
                <a:cs typeface="Consolas" pitchFamily="49" charset="0"/>
              </a:rPr>
              <a:t> Valid() &amp;&amp; </a:t>
            </a:r>
            <a:r>
              <a:rPr lang="en-US" sz="2400" b="1" dirty="0">
                <a:solidFill>
                  <a:srgbClr val="0070C0"/>
                </a:solidFill>
                <a:latin typeface="Consolas" pitchFamily="49" charset="0"/>
                <a:cs typeface="Consolas" pitchFamily="49" charset="0"/>
              </a:rPr>
              <a:t>fresh</a:t>
            </a:r>
            <a:r>
              <a:rPr lang="en-US" sz="2400" dirty="0" smtClean="0">
                <a:solidFill>
                  <a:schemeClr val="bg1"/>
                </a:solidFill>
                <a:latin typeface="Consolas" pitchFamily="49" charset="0"/>
                <a:cs typeface="Consolas" pitchFamily="49" charset="0"/>
              </a:rPr>
              <a:t>(</a:t>
            </a:r>
            <a:r>
              <a:rPr lang="en-US" sz="2400" dirty="0" err="1" smtClean="0">
                <a:solidFill>
                  <a:schemeClr val="bg1"/>
                </a:solidFill>
                <a:latin typeface="Consolas" pitchFamily="49" charset="0"/>
                <a:cs typeface="Consolas" pitchFamily="49" charset="0"/>
              </a:rPr>
              <a:t>Repr</a:t>
            </a:r>
            <a:r>
              <a:rPr lang="en-US" sz="2400" dirty="0" smtClean="0">
                <a:solidFill>
                  <a:schemeClr val="bg1"/>
                </a:solidFill>
                <a:latin typeface="Consolas" pitchFamily="49" charset="0"/>
                <a:cs typeface="Consolas" pitchFamily="49" charset="0"/>
              </a:rPr>
              <a:t> – {</a:t>
            </a:r>
            <a:r>
              <a:rPr lang="en-US" sz="2400" b="1" dirty="0">
                <a:solidFill>
                  <a:srgbClr val="0070C0"/>
                </a:solidFill>
                <a:latin typeface="Consolas" pitchFamily="49" charset="0"/>
                <a:cs typeface="Consolas" pitchFamily="49" charset="0"/>
              </a:rPr>
              <a:t>this</a:t>
            </a:r>
            <a:r>
              <a:rPr lang="en-US" sz="2400" dirty="0" smtClean="0">
                <a:solidFill>
                  <a:schemeClr val="bg1"/>
                </a:solidFill>
                <a:latin typeface="Consolas" pitchFamily="49" charset="0"/>
                <a:cs typeface="Consolas" pitchFamily="49" charset="0"/>
              </a:rPr>
              <a:t>});</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method</a:t>
            </a:r>
            <a:r>
              <a:rPr lang="en-US" sz="2400" dirty="0" smtClean="0">
                <a:solidFill>
                  <a:schemeClr val="bg1"/>
                </a:solidFill>
                <a:latin typeface="Consolas" pitchFamily="49" charset="0"/>
                <a:cs typeface="Consolas" pitchFamily="49" charset="0"/>
              </a:rPr>
              <a:t> Mutate()</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requires</a:t>
            </a:r>
            <a:r>
              <a:rPr lang="en-US" sz="2400" dirty="0" smtClean="0">
                <a:solidFill>
                  <a:schemeClr val="bg1"/>
                </a:solidFill>
                <a:latin typeface="Consolas" pitchFamily="49" charset="0"/>
                <a:cs typeface="Consolas" pitchFamily="49" charset="0"/>
              </a:rPr>
              <a:t> Valid();</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modifies</a:t>
            </a:r>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Repr</a:t>
            </a:r>
            <a:r>
              <a:rPr lang="en-US" sz="2400" dirty="0" smtClean="0">
                <a:solidFill>
                  <a:schemeClr val="bg1"/>
                </a:solidFill>
                <a:latin typeface="Consolas" pitchFamily="49" charset="0"/>
                <a:cs typeface="Consolas" pitchFamily="49" charset="0"/>
              </a:rPr>
              <a:t>;</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ensures</a:t>
            </a:r>
            <a:r>
              <a:rPr lang="en-US" sz="2400" dirty="0" smtClean="0">
                <a:solidFill>
                  <a:schemeClr val="bg1"/>
                </a:solidFill>
                <a:latin typeface="Consolas" pitchFamily="49" charset="0"/>
                <a:cs typeface="Consolas" pitchFamily="49" charset="0"/>
              </a:rPr>
              <a:t> Valid() &amp;&amp; </a:t>
            </a:r>
            <a:r>
              <a:rPr lang="en-US" sz="2400" b="1" dirty="0">
                <a:solidFill>
                  <a:srgbClr val="0070C0"/>
                </a:solidFill>
                <a:latin typeface="Consolas" pitchFamily="49" charset="0"/>
                <a:cs typeface="Consolas" pitchFamily="49" charset="0"/>
              </a:rPr>
              <a:t>fresh</a:t>
            </a:r>
            <a:r>
              <a:rPr lang="en-US" sz="2400" dirty="0">
                <a:solidFill>
                  <a:schemeClr val="bg1"/>
                </a:solidFill>
                <a:latin typeface="Consolas" pitchFamily="49" charset="0"/>
                <a:cs typeface="Consolas" pitchFamily="49" charset="0"/>
              </a:rPr>
              <a:t>(</a:t>
            </a:r>
            <a:r>
              <a:rPr lang="en-US" sz="2400" dirty="0" err="1">
                <a:solidFill>
                  <a:schemeClr val="bg1"/>
                </a:solidFill>
                <a:latin typeface="Consolas" pitchFamily="49" charset="0"/>
                <a:cs typeface="Consolas" pitchFamily="49" charset="0"/>
              </a:rPr>
              <a:t>Repr</a:t>
            </a:r>
            <a:r>
              <a:rPr lang="en-US" sz="2400" dirty="0">
                <a:solidFill>
                  <a:schemeClr val="bg1"/>
                </a:solidFill>
                <a:latin typeface="Consolas" pitchFamily="49" charset="0"/>
                <a:cs typeface="Consolas" pitchFamily="49" charset="0"/>
              </a:rPr>
              <a:t> </a:t>
            </a:r>
            <a:r>
              <a:rPr lang="en-US" sz="2400" dirty="0" smtClean="0">
                <a:solidFill>
                  <a:schemeClr val="bg1"/>
                </a:solidFill>
                <a:latin typeface="Consolas" pitchFamily="49" charset="0"/>
                <a:cs typeface="Consolas" pitchFamily="49" charset="0"/>
              </a:rPr>
              <a:t>– </a:t>
            </a:r>
            <a:r>
              <a:rPr lang="en-US" sz="2400" b="1" dirty="0">
                <a:solidFill>
                  <a:srgbClr val="0070C0"/>
                </a:solidFill>
                <a:latin typeface="Consolas" pitchFamily="49" charset="0"/>
                <a:cs typeface="Consolas" pitchFamily="49" charset="0"/>
              </a:rPr>
              <a:t>old</a:t>
            </a:r>
            <a:r>
              <a:rPr lang="en-US" sz="2400" dirty="0" smtClean="0">
                <a:solidFill>
                  <a:schemeClr val="bg1"/>
                </a:solidFill>
                <a:latin typeface="Consolas" pitchFamily="49" charset="0"/>
                <a:cs typeface="Consolas" pitchFamily="49" charset="0"/>
              </a:rPr>
              <a:t>(</a:t>
            </a:r>
            <a:r>
              <a:rPr lang="en-US" sz="2400" dirty="0" err="1" smtClean="0">
                <a:solidFill>
                  <a:schemeClr val="bg1"/>
                </a:solidFill>
                <a:latin typeface="Consolas" pitchFamily="49" charset="0"/>
                <a:cs typeface="Consolas" pitchFamily="49" charset="0"/>
              </a:rPr>
              <a:t>Repr</a:t>
            </a:r>
            <a:r>
              <a:rPr lang="en-US" sz="2400" dirty="0" smtClean="0">
                <a:solidFill>
                  <a:schemeClr val="bg1"/>
                </a:solidFill>
                <a:latin typeface="Consolas" pitchFamily="49" charset="0"/>
                <a:cs typeface="Consolas" pitchFamily="49" charset="0"/>
              </a:rPr>
              <a:t>));</a:t>
            </a:r>
            <a:br>
              <a:rPr lang="en-US" sz="2400" dirty="0" smtClean="0">
                <a:solidFill>
                  <a:schemeClr val="bg1"/>
                </a:solidFill>
                <a:latin typeface="Consolas" pitchFamily="49" charset="0"/>
                <a:cs typeface="Consolas" pitchFamily="49" charset="0"/>
              </a:rPr>
            </a:br>
            <a:r>
              <a:rPr lang="en-US" sz="2400" dirty="0" smtClean="0">
                <a:solidFill>
                  <a:schemeClr val="bg1"/>
                </a:solidFill>
                <a:latin typeface="Consolas" pitchFamily="49" charset="0"/>
                <a:cs typeface="Consolas" pitchFamily="49" charset="0"/>
              </a:rPr>
              <a:t>	}</a:t>
            </a:r>
            <a:endParaRPr lang="en-US" sz="2400" dirty="0">
              <a:solidFill>
                <a:schemeClr val="bg1"/>
              </a:solidFill>
              <a:latin typeface="Consolas" pitchFamily="49" charset="0"/>
              <a:cs typeface="Consolas" pitchFamily="49" charset="0"/>
            </a:endParaRPr>
          </a:p>
        </p:txBody>
      </p:sp>
    </p:spTree>
    <p:extLst>
      <p:ext uri="{BB962C8B-B14F-4D97-AF65-F5344CB8AC3E}">
        <p14:creationId xmlns:p14="http://schemas.microsoft.com/office/powerpoint/2010/main" val="60495564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Text Placeholder 2"/>
          <p:cNvSpPr>
            <a:spLocks noGrp="1"/>
          </p:cNvSpPr>
          <p:nvPr>
            <p:ph type="body" sz="quarter" idx="10"/>
          </p:nvPr>
        </p:nvSpPr>
        <p:spPr>
          <a:xfrm>
            <a:off x="381000" y="1051984"/>
            <a:ext cx="8382000" cy="4370427"/>
          </a:xfrm>
        </p:spPr>
        <p:txBody>
          <a:bodyPr/>
          <a:lstStyle/>
          <a:p>
            <a:r>
              <a:rPr lang="en-US" dirty="0" smtClean="0"/>
              <a:t>Dafny</a:t>
            </a:r>
          </a:p>
          <a:p>
            <a:pPr lvl="1"/>
            <a:r>
              <a:rPr lang="en-US" dirty="0" smtClean="0"/>
              <a:t>General information and Quick Reference:</a:t>
            </a:r>
          </a:p>
          <a:p>
            <a:pPr marL="460375" lvl="1" indent="0">
              <a:buNone/>
            </a:pPr>
            <a:r>
              <a:rPr lang="en-US" dirty="0" smtClean="0"/>
              <a:t>	research.microsoft.com/</a:t>
            </a:r>
            <a:r>
              <a:rPr lang="en-US" dirty="0" err="1" smtClean="0"/>
              <a:t>dafny</a:t>
            </a:r>
            <a:endParaRPr lang="en-US" dirty="0" smtClean="0"/>
          </a:p>
          <a:p>
            <a:pPr lvl="1"/>
            <a:r>
              <a:rPr lang="en-US" dirty="0" smtClean="0"/>
              <a:t>Tutorial:</a:t>
            </a:r>
          </a:p>
          <a:p>
            <a:pPr marL="460375" lvl="1" indent="0">
              <a:buNone/>
            </a:pPr>
            <a:r>
              <a:rPr lang="en-US" dirty="0" smtClean="0"/>
              <a:t>	rise4fun.com/Dafny/tutorial/guide</a:t>
            </a:r>
          </a:p>
          <a:p>
            <a:r>
              <a:rPr lang="en-US" dirty="0" smtClean="0"/>
              <a:t>rise4fun</a:t>
            </a:r>
          </a:p>
          <a:p>
            <a:pPr lvl="1"/>
            <a:r>
              <a:rPr lang="en-US" dirty="0" smtClean="0"/>
              <a:t>rise4fun.com</a:t>
            </a:r>
          </a:p>
          <a:p>
            <a:r>
              <a:rPr lang="en-US" dirty="0" smtClean="0"/>
              <a:t>Verification Corner</a:t>
            </a:r>
          </a:p>
          <a:p>
            <a:pPr lvl="1"/>
            <a:r>
              <a:rPr lang="en-US" dirty="0" smtClean="0"/>
              <a:t>research.microsoft.com/</a:t>
            </a:r>
            <a:r>
              <a:rPr lang="en-US" dirty="0" err="1" smtClean="0"/>
              <a:t>verificationcorner</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106138"/>
            <a:ext cx="1495425" cy="114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leino\Documents\My Web Sites\External\images\Verification-Corn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9912" y="5410200"/>
            <a:ext cx="1495425" cy="112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48843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programs</a:t>
            </a:r>
            <a:endParaRPr lang="en-US" dirty="0"/>
          </a:p>
        </p:txBody>
      </p:sp>
      <p:sp>
        <p:nvSpPr>
          <p:cNvPr id="3" name="Text Placeholder 2"/>
          <p:cNvSpPr>
            <a:spLocks noGrp="1"/>
          </p:cNvSpPr>
          <p:nvPr>
            <p:ph type="body" sz="quarter" idx="10"/>
          </p:nvPr>
        </p:nvSpPr>
        <p:spPr>
          <a:xfrm>
            <a:off x="381000" y="1143000"/>
            <a:ext cx="8382000" cy="3305520"/>
          </a:xfrm>
        </p:spPr>
        <p:txBody>
          <a:bodyPr/>
          <a:lstStyle/>
          <a:p>
            <a:r>
              <a:rPr lang="en-US" dirty="0" smtClean="0"/>
              <a:t>Central to any programming task</a:t>
            </a:r>
          </a:p>
          <a:p>
            <a:pPr lvl="1"/>
            <a:r>
              <a:rPr lang="en-US" dirty="0" smtClean="0"/>
              <a:t>From safety critical applications to scripting</a:t>
            </a:r>
          </a:p>
          <a:p>
            <a:pPr lvl="1"/>
            <a:r>
              <a:rPr lang="en-US" dirty="0" smtClean="0"/>
              <a:t>From initial development to maintenance to debugging</a:t>
            </a:r>
          </a:p>
          <a:p>
            <a:r>
              <a:rPr lang="en-US" dirty="0" smtClean="0"/>
              <a:t>Minimizes faults, security problems, time/cost to market</a:t>
            </a:r>
          </a:p>
          <a:p>
            <a:r>
              <a:rPr lang="en-US" dirty="0" smtClean="0"/>
              <a:t>Thinking skill</a:t>
            </a:r>
          </a:p>
        </p:txBody>
      </p:sp>
    </p:spTree>
    <p:extLst>
      <p:ext uri="{BB962C8B-B14F-4D97-AF65-F5344CB8AC3E}">
        <p14:creationId xmlns:p14="http://schemas.microsoft.com/office/powerpoint/2010/main" val="15487790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reasoning</a:t>
            </a:r>
            <a:endParaRPr lang="en-US" dirty="0"/>
          </a:p>
        </p:txBody>
      </p:sp>
      <p:sp>
        <p:nvSpPr>
          <p:cNvPr id="3" name="Text Placeholder 2"/>
          <p:cNvSpPr>
            <a:spLocks noGrp="1"/>
          </p:cNvSpPr>
          <p:nvPr>
            <p:ph type="body" sz="quarter" idx="10"/>
          </p:nvPr>
        </p:nvSpPr>
        <p:spPr>
          <a:xfrm>
            <a:off x="381000" y="1411552"/>
            <a:ext cx="8382000" cy="1871282"/>
          </a:xfrm>
        </p:spPr>
        <p:txBody>
          <a:bodyPr/>
          <a:lstStyle/>
          <a:p>
            <a:r>
              <a:rPr lang="en-US" dirty="0" smtClean="0"/>
              <a:t>Specifications record the intended program behavior</a:t>
            </a:r>
          </a:p>
          <a:p>
            <a:r>
              <a:rPr lang="en-US" dirty="0" smtClean="0"/>
              <a:t>Tools verify the consistency of program and its specifications</a:t>
            </a:r>
            <a:endParaRPr lang="en-US" dirty="0"/>
          </a:p>
        </p:txBody>
      </p:sp>
    </p:spTree>
    <p:extLst>
      <p:ext uri="{BB962C8B-B14F-4D97-AF65-F5344CB8AC3E}">
        <p14:creationId xmlns:p14="http://schemas.microsoft.com/office/powerpoint/2010/main" val="128785921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Dafny</a:t>
            </a:r>
            <a:endParaRPr lang="en-US" dirty="0"/>
          </a:p>
        </p:txBody>
      </p:sp>
      <p:sp>
        <p:nvSpPr>
          <p:cNvPr id="3" name="Text Placeholder 2"/>
          <p:cNvSpPr>
            <a:spLocks noGrp="1"/>
          </p:cNvSpPr>
          <p:nvPr>
            <p:ph type="body" sz="quarter" idx="10"/>
          </p:nvPr>
        </p:nvSpPr>
        <p:spPr>
          <a:xfrm>
            <a:off x="381000" y="990600"/>
            <a:ext cx="8382000" cy="5398401"/>
          </a:xfrm>
        </p:spPr>
        <p:txBody>
          <a:bodyPr/>
          <a:lstStyle/>
          <a:p>
            <a:r>
              <a:rPr lang="en-US" sz="2800" dirty="0" smtClean="0"/>
              <a:t>Class-based </a:t>
            </a:r>
            <a:r>
              <a:rPr lang="en-US" sz="2800" dirty="0" smtClean="0"/>
              <a:t>language</a:t>
            </a:r>
          </a:p>
          <a:p>
            <a:pPr lvl="1"/>
            <a:r>
              <a:rPr lang="en-US" sz="2400" dirty="0"/>
              <a:t>generic classes, no </a:t>
            </a:r>
            <a:r>
              <a:rPr lang="en-US" sz="2400" dirty="0" err="1"/>
              <a:t>subclassing</a:t>
            </a:r>
            <a:endParaRPr lang="en-US" sz="2400" dirty="0"/>
          </a:p>
          <a:p>
            <a:pPr lvl="1"/>
            <a:r>
              <a:rPr lang="en-US" sz="2400" dirty="0" smtClean="0"/>
              <a:t>object references, dynamic allocation</a:t>
            </a:r>
          </a:p>
          <a:p>
            <a:pPr lvl="1"/>
            <a:r>
              <a:rPr lang="en-US" sz="2400" dirty="0" smtClean="0"/>
              <a:t>sequential control</a:t>
            </a:r>
          </a:p>
          <a:p>
            <a:r>
              <a:rPr lang="en-US" sz="2800" dirty="0" smtClean="0"/>
              <a:t>Built-in specifications</a:t>
            </a:r>
          </a:p>
          <a:p>
            <a:pPr lvl="1"/>
            <a:r>
              <a:rPr lang="en-US" sz="2400" dirty="0" smtClean="0"/>
              <a:t>pre- and postconditions</a:t>
            </a:r>
          </a:p>
          <a:p>
            <a:pPr lvl="1"/>
            <a:r>
              <a:rPr lang="en-US" sz="2400" dirty="0" smtClean="0"/>
              <a:t>framing</a:t>
            </a:r>
          </a:p>
          <a:p>
            <a:pPr lvl="1"/>
            <a:r>
              <a:rPr lang="en-US" sz="2400" dirty="0" smtClean="0"/>
              <a:t>loop invariants, inline assertions</a:t>
            </a:r>
          </a:p>
          <a:p>
            <a:pPr lvl="1"/>
            <a:r>
              <a:rPr lang="en-US" sz="2400" dirty="0" smtClean="0"/>
              <a:t>termination</a:t>
            </a:r>
          </a:p>
          <a:p>
            <a:r>
              <a:rPr lang="en-US" sz="2800" dirty="0" smtClean="0"/>
              <a:t>Specification support</a:t>
            </a:r>
          </a:p>
          <a:p>
            <a:pPr lvl="1"/>
            <a:r>
              <a:rPr lang="en-US" sz="2400" dirty="0"/>
              <a:t>Sets, sequences, </a:t>
            </a:r>
            <a:r>
              <a:rPr lang="en-US" sz="2400" dirty="0" smtClean="0"/>
              <a:t>inductive </a:t>
            </a:r>
            <a:r>
              <a:rPr lang="en-US" sz="2400" dirty="0" err="1" smtClean="0"/>
              <a:t>datatypes</a:t>
            </a:r>
            <a:r>
              <a:rPr lang="en-US" sz="2400" dirty="0" smtClean="0"/>
              <a:t>, …</a:t>
            </a:r>
            <a:endParaRPr lang="en-US" sz="2400" dirty="0"/>
          </a:p>
          <a:p>
            <a:pPr lvl="1"/>
            <a:r>
              <a:rPr lang="en-US" sz="2400" dirty="0" smtClean="0"/>
              <a:t>User-defined recursive functions</a:t>
            </a:r>
          </a:p>
          <a:p>
            <a:pPr lvl="1"/>
            <a:r>
              <a:rPr lang="en-US" sz="2400" dirty="0" smtClean="0"/>
              <a:t>Ghost variables</a:t>
            </a:r>
          </a:p>
        </p:txBody>
      </p:sp>
    </p:spTree>
    <p:extLst>
      <p:ext uri="{BB962C8B-B14F-4D97-AF65-F5344CB8AC3E}">
        <p14:creationId xmlns:p14="http://schemas.microsoft.com/office/powerpoint/2010/main" val="27235146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fade">
                                      <p:cBhvr>
                                        <p:cTn id="3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Dafny on the web</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4050" y="949581"/>
            <a:ext cx="5619750" cy="5375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reeform 3"/>
          <p:cNvSpPr/>
          <p:nvPr/>
        </p:nvSpPr>
        <p:spPr>
          <a:xfrm>
            <a:off x="5912068" y="2498833"/>
            <a:ext cx="762000" cy="533401"/>
          </a:xfrm>
          <a:custGeom>
            <a:avLst/>
            <a:gdLst>
              <a:gd name="connsiteX0" fmla="*/ 804042 w 1103586"/>
              <a:gd name="connsiteY0" fmla="*/ 31531 h 772511"/>
              <a:gd name="connsiteX1" fmla="*/ 662152 w 1103586"/>
              <a:gd name="connsiteY1" fmla="*/ 15766 h 772511"/>
              <a:gd name="connsiteX2" fmla="*/ 583324 w 1103586"/>
              <a:gd name="connsiteY2" fmla="*/ 0 h 772511"/>
              <a:gd name="connsiteX3" fmla="*/ 157655 w 1103586"/>
              <a:gd name="connsiteY3" fmla="*/ 15766 h 772511"/>
              <a:gd name="connsiteX4" fmla="*/ 63062 w 1103586"/>
              <a:gd name="connsiteY4" fmla="*/ 78828 h 772511"/>
              <a:gd name="connsiteX5" fmla="*/ 15766 w 1103586"/>
              <a:gd name="connsiteY5" fmla="*/ 173421 h 772511"/>
              <a:gd name="connsiteX6" fmla="*/ 0 w 1103586"/>
              <a:gd name="connsiteY6" fmla="*/ 236483 h 772511"/>
              <a:gd name="connsiteX7" fmla="*/ 15766 w 1103586"/>
              <a:gd name="connsiteY7" fmla="*/ 425669 h 772511"/>
              <a:gd name="connsiteX8" fmla="*/ 63062 w 1103586"/>
              <a:gd name="connsiteY8" fmla="*/ 520262 h 772511"/>
              <a:gd name="connsiteX9" fmla="*/ 110359 w 1103586"/>
              <a:gd name="connsiteY9" fmla="*/ 567559 h 772511"/>
              <a:gd name="connsiteX10" fmla="*/ 220718 w 1103586"/>
              <a:gd name="connsiteY10" fmla="*/ 630621 h 772511"/>
              <a:gd name="connsiteX11" fmla="*/ 268014 w 1103586"/>
              <a:gd name="connsiteY11" fmla="*/ 646386 h 772511"/>
              <a:gd name="connsiteX12" fmla="*/ 394138 w 1103586"/>
              <a:gd name="connsiteY12" fmla="*/ 693683 h 772511"/>
              <a:gd name="connsiteX13" fmla="*/ 441435 w 1103586"/>
              <a:gd name="connsiteY13" fmla="*/ 725214 h 772511"/>
              <a:gd name="connsiteX14" fmla="*/ 520262 w 1103586"/>
              <a:gd name="connsiteY14" fmla="*/ 740979 h 772511"/>
              <a:gd name="connsiteX15" fmla="*/ 567559 w 1103586"/>
              <a:gd name="connsiteY15" fmla="*/ 756745 h 772511"/>
              <a:gd name="connsiteX16" fmla="*/ 630621 w 1103586"/>
              <a:gd name="connsiteY16" fmla="*/ 772511 h 772511"/>
              <a:gd name="connsiteX17" fmla="*/ 930166 w 1103586"/>
              <a:gd name="connsiteY17" fmla="*/ 756745 h 772511"/>
              <a:gd name="connsiteX18" fmla="*/ 977462 w 1103586"/>
              <a:gd name="connsiteY18" fmla="*/ 740979 h 772511"/>
              <a:gd name="connsiteX19" fmla="*/ 1040524 w 1103586"/>
              <a:gd name="connsiteY19" fmla="*/ 677917 h 772511"/>
              <a:gd name="connsiteX20" fmla="*/ 1103586 w 1103586"/>
              <a:gd name="connsiteY20" fmla="*/ 583324 h 772511"/>
              <a:gd name="connsiteX21" fmla="*/ 1087821 w 1103586"/>
              <a:gd name="connsiteY21" fmla="*/ 362607 h 772511"/>
              <a:gd name="connsiteX22" fmla="*/ 993228 w 1103586"/>
              <a:gd name="connsiteY22" fmla="*/ 236483 h 772511"/>
              <a:gd name="connsiteX23" fmla="*/ 851338 w 1103586"/>
              <a:gd name="connsiteY23" fmla="*/ 157655 h 772511"/>
              <a:gd name="connsiteX24" fmla="*/ 788276 w 1103586"/>
              <a:gd name="connsiteY24" fmla="*/ 126124 h 772511"/>
              <a:gd name="connsiteX25" fmla="*/ 677918 w 1103586"/>
              <a:gd name="connsiteY25" fmla="*/ 94593 h 772511"/>
              <a:gd name="connsiteX26" fmla="*/ 536028 w 1103586"/>
              <a:gd name="connsiteY26" fmla="*/ 94593 h 772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03586" h="772511">
                <a:moveTo>
                  <a:pt x="804042" y="31531"/>
                </a:moveTo>
                <a:cubicBezTo>
                  <a:pt x="756745" y="26276"/>
                  <a:pt x="709261" y="22496"/>
                  <a:pt x="662152" y="15766"/>
                </a:cubicBezTo>
                <a:cubicBezTo>
                  <a:pt x="635625" y="11976"/>
                  <a:pt x="610120" y="0"/>
                  <a:pt x="583324" y="0"/>
                </a:cubicBezTo>
                <a:cubicBezTo>
                  <a:pt x="441337" y="0"/>
                  <a:pt x="299545" y="10511"/>
                  <a:pt x="157655" y="15766"/>
                </a:cubicBezTo>
                <a:cubicBezTo>
                  <a:pt x="126124" y="36787"/>
                  <a:pt x="75045" y="42877"/>
                  <a:pt x="63062" y="78828"/>
                </a:cubicBezTo>
                <a:cubicBezTo>
                  <a:pt x="41305" y="144100"/>
                  <a:pt x="56515" y="112297"/>
                  <a:pt x="15766" y="173421"/>
                </a:cubicBezTo>
                <a:cubicBezTo>
                  <a:pt x="10511" y="194442"/>
                  <a:pt x="0" y="214815"/>
                  <a:pt x="0" y="236483"/>
                </a:cubicBezTo>
                <a:cubicBezTo>
                  <a:pt x="0" y="299764"/>
                  <a:pt x="7403" y="362944"/>
                  <a:pt x="15766" y="425669"/>
                </a:cubicBezTo>
                <a:cubicBezTo>
                  <a:pt x="20281" y="459530"/>
                  <a:pt x="41971" y="494953"/>
                  <a:pt x="63062" y="520262"/>
                </a:cubicBezTo>
                <a:cubicBezTo>
                  <a:pt x="77336" y="537390"/>
                  <a:pt x="93231" y="553285"/>
                  <a:pt x="110359" y="567559"/>
                </a:cubicBezTo>
                <a:cubicBezTo>
                  <a:pt x="138301" y="590845"/>
                  <a:pt x="188969" y="617014"/>
                  <a:pt x="220718" y="630621"/>
                </a:cubicBezTo>
                <a:cubicBezTo>
                  <a:pt x="235992" y="637167"/>
                  <a:pt x="252249" y="641131"/>
                  <a:pt x="268014" y="646386"/>
                </a:cubicBezTo>
                <a:cubicBezTo>
                  <a:pt x="378934" y="720332"/>
                  <a:pt x="238286" y="635238"/>
                  <a:pt x="394138" y="693683"/>
                </a:cubicBezTo>
                <a:cubicBezTo>
                  <a:pt x="411879" y="700336"/>
                  <a:pt x="423693" y="718561"/>
                  <a:pt x="441435" y="725214"/>
                </a:cubicBezTo>
                <a:cubicBezTo>
                  <a:pt x="466525" y="734623"/>
                  <a:pt x="494266" y="734480"/>
                  <a:pt x="520262" y="740979"/>
                </a:cubicBezTo>
                <a:cubicBezTo>
                  <a:pt x="536384" y="745010"/>
                  <a:pt x="551580" y="752179"/>
                  <a:pt x="567559" y="756745"/>
                </a:cubicBezTo>
                <a:cubicBezTo>
                  <a:pt x="588393" y="762698"/>
                  <a:pt x="609600" y="767256"/>
                  <a:pt x="630621" y="772511"/>
                </a:cubicBezTo>
                <a:cubicBezTo>
                  <a:pt x="730469" y="767256"/>
                  <a:pt x="830590" y="765798"/>
                  <a:pt x="930166" y="756745"/>
                </a:cubicBezTo>
                <a:cubicBezTo>
                  <a:pt x="946716" y="755240"/>
                  <a:pt x="963939" y="750638"/>
                  <a:pt x="977462" y="740979"/>
                </a:cubicBezTo>
                <a:cubicBezTo>
                  <a:pt x="1001652" y="723700"/>
                  <a:pt x="1021953" y="701130"/>
                  <a:pt x="1040524" y="677917"/>
                </a:cubicBezTo>
                <a:cubicBezTo>
                  <a:pt x="1064197" y="648326"/>
                  <a:pt x="1103586" y="583324"/>
                  <a:pt x="1103586" y="583324"/>
                </a:cubicBezTo>
                <a:cubicBezTo>
                  <a:pt x="1098331" y="509752"/>
                  <a:pt x="1099947" y="435363"/>
                  <a:pt x="1087821" y="362607"/>
                </a:cubicBezTo>
                <a:cubicBezTo>
                  <a:pt x="1079900" y="315078"/>
                  <a:pt x="1026228" y="262883"/>
                  <a:pt x="993228" y="236483"/>
                </a:cubicBezTo>
                <a:cubicBezTo>
                  <a:pt x="875055" y="141945"/>
                  <a:pt x="938863" y="195166"/>
                  <a:pt x="851338" y="157655"/>
                </a:cubicBezTo>
                <a:cubicBezTo>
                  <a:pt x="829736" y="148397"/>
                  <a:pt x="809878" y="135382"/>
                  <a:pt x="788276" y="126124"/>
                </a:cubicBezTo>
                <a:cubicBezTo>
                  <a:pt x="768694" y="117732"/>
                  <a:pt x="694165" y="95843"/>
                  <a:pt x="677918" y="94593"/>
                </a:cubicBezTo>
                <a:cubicBezTo>
                  <a:pt x="630761" y="90965"/>
                  <a:pt x="583325" y="94593"/>
                  <a:pt x="536028" y="94593"/>
                </a:cubicBezTo>
              </a:path>
            </a:pathLst>
          </a:cu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2948152" y="4397415"/>
            <a:ext cx="961696" cy="726378"/>
          </a:xfrm>
          <a:custGeom>
            <a:avLst/>
            <a:gdLst>
              <a:gd name="connsiteX0" fmla="*/ 835572 w 961696"/>
              <a:gd name="connsiteY0" fmla="*/ 143054 h 726378"/>
              <a:gd name="connsiteX1" fmla="*/ 756745 w 961696"/>
              <a:gd name="connsiteY1" fmla="*/ 111523 h 726378"/>
              <a:gd name="connsiteX2" fmla="*/ 141889 w 961696"/>
              <a:gd name="connsiteY2" fmla="*/ 111523 h 726378"/>
              <a:gd name="connsiteX3" fmla="*/ 31531 w 961696"/>
              <a:gd name="connsiteY3" fmla="*/ 221882 h 726378"/>
              <a:gd name="connsiteX4" fmla="*/ 0 w 961696"/>
              <a:gd name="connsiteY4" fmla="*/ 269178 h 726378"/>
              <a:gd name="connsiteX5" fmla="*/ 15765 w 961696"/>
              <a:gd name="connsiteY5" fmla="*/ 474130 h 726378"/>
              <a:gd name="connsiteX6" fmla="*/ 31531 w 961696"/>
              <a:gd name="connsiteY6" fmla="*/ 521426 h 726378"/>
              <a:gd name="connsiteX7" fmla="*/ 78827 w 961696"/>
              <a:gd name="connsiteY7" fmla="*/ 552957 h 726378"/>
              <a:gd name="connsiteX8" fmla="*/ 126124 w 961696"/>
              <a:gd name="connsiteY8" fmla="*/ 600254 h 726378"/>
              <a:gd name="connsiteX9" fmla="*/ 189186 w 961696"/>
              <a:gd name="connsiteY9" fmla="*/ 616019 h 726378"/>
              <a:gd name="connsiteX10" fmla="*/ 299545 w 961696"/>
              <a:gd name="connsiteY10" fmla="*/ 679082 h 726378"/>
              <a:gd name="connsiteX11" fmla="*/ 362607 w 961696"/>
              <a:gd name="connsiteY11" fmla="*/ 694847 h 726378"/>
              <a:gd name="connsiteX12" fmla="*/ 457200 w 961696"/>
              <a:gd name="connsiteY12" fmla="*/ 726378 h 726378"/>
              <a:gd name="connsiteX13" fmla="*/ 662151 w 961696"/>
              <a:gd name="connsiteY13" fmla="*/ 710613 h 726378"/>
              <a:gd name="connsiteX14" fmla="*/ 772510 w 961696"/>
              <a:gd name="connsiteY14" fmla="*/ 663316 h 726378"/>
              <a:gd name="connsiteX15" fmla="*/ 819807 w 961696"/>
              <a:gd name="connsiteY15" fmla="*/ 647551 h 726378"/>
              <a:gd name="connsiteX16" fmla="*/ 930165 w 961696"/>
              <a:gd name="connsiteY16" fmla="*/ 505661 h 726378"/>
              <a:gd name="connsiteX17" fmla="*/ 961696 w 961696"/>
              <a:gd name="connsiteY17" fmla="*/ 411068 h 726378"/>
              <a:gd name="connsiteX18" fmla="*/ 945931 w 961696"/>
              <a:gd name="connsiteY18" fmla="*/ 269178 h 726378"/>
              <a:gd name="connsiteX19" fmla="*/ 819807 w 961696"/>
              <a:gd name="connsiteY19" fmla="*/ 190351 h 726378"/>
              <a:gd name="connsiteX20" fmla="*/ 662151 w 961696"/>
              <a:gd name="connsiteY20" fmla="*/ 95757 h 726378"/>
              <a:gd name="connsiteX21" fmla="*/ 599089 w 961696"/>
              <a:gd name="connsiteY21" fmla="*/ 79992 h 726378"/>
              <a:gd name="connsiteX22" fmla="*/ 551793 w 961696"/>
              <a:gd name="connsiteY22" fmla="*/ 48461 h 726378"/>
              <a:gd name="connsiteX23" fmla="*/ 488731 w 961696"/>
              <a:gd name="connsiteY23" fmla="*/ 32695 h 726378"/>
              <a:gd name="connsiteX24" fmla="*/ 346841 w 961696"/>
              <a:gd name="connsiteY24" fmla="*/ 1164 h 726378"/>
              <a:gd name="connsiteX25" fmla="*/ 252248 w 961696"/>
              <a:gd name="connsiteY25" fmla="*/ 1164 h 726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61696" h="726378">
                <a:moveTo>
                  <a:pt x="835572" y="143054"/>
                </a:moveTo>
                <a:cubicBezTo>
                  <a:pt x="809296" y="132544"/>
                  <a:pt x="784320" y="117887"/>
                  <a:pt x="756745" y="111523"/>
                </a:cubicBezTo>
                <a:cubicBezTo>
                  <a:pt x="584637" y="71805"/>
                  <a:pt x="227659" y="108756"/>
                  <a:pt x="141889" y="111523"/>
                </a:cubicBezTo>
                <a:cubicBezTo>
                  <a:pt x="58642" y="139272"/>
                  <a:pt x="103812" y="113461"/>
                  <a:pt x="31531" y="221882"/>
                </a:cubicBezTo>
                <a:lnTo>
                  <a:pt x="0" y="269178"/>
                </a:lnTo>
                <a:cubicBezTo>
                  <a:pt x="5255" y="337495"/>
                  <a:pt x="7266" y="406140"/>
                  <a:pt x="15765" y="474130"/>
                </a:cubicBezTo>
                <a:cubicBezTo>
                  <a:pt x="17826" y="490620"/>
                  <a:pt x="21150" y="508449"/>
                  <a:pt x="31531" y="521426"/>
                </a:cubicBezTo>
                <a:cubicBezTo>
                  <a:pt x="43368" y="536222"/>
                  <a:pt x="64271" y="540827"/>
                  <a:pt x="78827" y="552957"/>
                </a:cubicBezTo>
                <a:cubicBezTo>
                  <a:pt x="95955" y="567231"/>
                  <a:pt x="106766" y="589192"/>
                  <a:pt x="126124" y="600254"/>
                </a:cubicBezTo>
                <a:cubicBezTo>
                  <a:pt x="144937" y="611004"/>
                  <a:pt x="168165" y="610764"/>
                  <a:pt x="189186" y="616019"/>
                </a:cubicBezTo>
                <a:cubicBezTo>
                  <a:pt x="228395" y="642159"/>
                  <a:pt x="253820" y="661936"/>
                  <a:pt x="299545" y="679082"/>
                </a:cubicBezTo>
                <a:cubicBezTo>
                  <a:pt x="319833" y="686690"/>
                  <a:pt x="341853" y="688621"/>
                  <a:pt x="362607" y="694847"/>
                </a:cubicBezTo>
                <a:cubicBezTo>
                  <a:pt x="394442" y="704397"/>
                  <a:pt x="457200" y="726378"/>
                  <a:pt x="457200" y="726378"/>
                </a:cubicBezTo>
                <a:cubicBezTo>
                  <a:pt x="525517" y="721123"/>
                  <a:pt x="594161" y="719112"/>
                  <a:pt x="662151" y="710613"/>
                </a:cubicBezTo>
                <a:cubicBezTo>
                  <a:pt x="696948" y="706263"/>
                  <a:pt x="743792" y="675624"/>
                  <a:pt x="772510" y="663316"/>
                </a:cubicBezTo>
                <a:cubicBezTo>
                  <a:pt x="787785" y="656770"/>
                  <a:pt x="804041" y="652806"/>
                  <a:pt x="819807" y="647551"/>
                </a:cubicBezTo>
                <a:cubicBezTo>
                  <a:pt x="860614" y="606743"/>
                  <a:pt x="911308" y="562231"/>
                  <a:pt x="930165" y="505661"/>
                </a:cubicBezTo>
                <a:lnTo>
                  <a:pt x="961696" y="411068"/>
                </a:lnTo>
                <a:cubicBezTo>
                  <a:pt x="956441" y="363771"/>
                  <a:pt x="964234" y="313105"/>
                  <a:pt x="945931" y="269178"/>
                </a:cubicBezTo>
                <a:cubicBezTo>
                  <a:pt x="933733" y="239902"/>
                  <a:pt x="844060" y="204903"/>
                  <a:pt x="819807" y="190351"/>
                </a:cubicBezTo>
                <a:cubicBezTo>
                  <a:pt x="758687" y="153678"/>
                  <a:pt x="726223" y="119783"/>
                  <a:pt x="662151" y="95757"/>
                </a:cubicBezTo>
                <a:cubicBezTo>
                  <a:pt x="641863" y="88149"/>
                  <a:pt x="620110" y="85247"/>
                  <a:pt x="599089" y="79992"/>
                </a:cubicBezTo>
                <a:cubicBezTo>
                  <a:pt x="583324" y="69482"/>
                  <a:pt x="569209" y="55925"/>
                  <a:pt x="551793" y="48461"/>
                </a:cubicBezTo>
                <a:cubicBezTo>
                  <a:pt x="531877" y="39926"/>
                  <a:pt x="509565" y="38648"/>
                  <a:pt x="488731" y="32695"/>
                </a:cubicBezTo>
                <a:cubicBezTo>
                  <a:pt x="416608" y="12089"/>
                  <a:pt x="447247" y="9531"/>
                  <a:pt x="346841" y="1164"/>
                </a:cubicBezTo>
                <a:cubicBezTo>
                  <a:pt x="315419" y="-1455"/>
                  <a:pt x="283779" y="1164"/>
                  <a:pt x="252248" y="1164"/>
                </a:cubicBezTo>
              </a:path>
            </a:pathLst>
          </a:cu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ine Callout 2 (Accent Bar) 6"/>
          <p:cNvSpPr/>
          <p:nvPr/>
        </p:nvSpPr>
        <p:spPr bwMode="auto">
          <a:xfrm>
            <a:off x="228600" y="3657600"/>
            <a:ext cx="1524000" cy="1143000"/>
          </a:xfrm>
          <a:prstGeom prst="accentCallout2">
            <a:avLst>
              <a:gd name="adj1" fmla="val 53971"/>
              <a:gd name="adj2" fmla="val 106088"/>
              <a:gd name="adj3" fmla="val 115203"/>
              <a:gd name="adj4" fmla="val 153358"/>
              <a:gd name="adj5" fmla="val 127081"/>
              <a:gd name="adj6" fmla="val 214909"/>
            </a:avLst>
          </a:prstGeom>
          <a:solidFill>
            <a:srgbClr val="FF0000"/>
          </a:solid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dirty="0" smtClean="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Dafny tutorial</a:t>
            </a:r>
          </a:p>
        </p:txBody>
      </p:sp>
    </p:spTree>
    <p:extLst>
      <p:ext uri="{BB962C8B-B14F-4D97-AF65-F5344CB8AC3E}">
        <p14:creationId xmlns:p14="http://schemas.microsoft.com/office/powerpoint/2010/main" val="17182625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3" fill="hold">
                            <p:stCondLst>
                              <p:cond delay="1000"/>
                            </p:stCondLst>
                            <p:childTnLst>
                              <p:par>
                                <p:cTn id="24" presetID="1"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Basics</a:t>
            </a:r>
            <a:br>
              <a:rPr lang="en-US" dirty="0" smtClean="0"/>
            </a:br>
            <a:r>
              <a:rPr lang="en-US" sz="2400" dirty="0" smtClean="0"/>
              <a:t>(assert, ensures, BVD, assume, requires, call, testing specs, debugging specs)</a:t>
            </a:r>
            <a:endParaRPr lang="en-US" sz="4000" dirty="0"/>
          </a:p>
        </p:txBody>
      </p:sp>
      <p:sp>
        <p:nvSpPr>
          <p:cNvPr id="3" name="Subtitle 2"/>
          <p:cNvSpPr>
            <a:spLocks noGrp="1"/>
          </p:cNvSpPr>
          <p:nvPr>
            <p:ph type="subTitle" idx="1"/>
          </p:nvPr>
        </p:nvSpPr>
        <p:spPr/>
        <p:txBody>
          <a:bodyPr/>
          <a:lstStyle/>
          <a:p>
            <a:r>
              <a:rPr lang="en-US" dirty="0" smtClean="0"/>
              <a:t>Swap (parameters, </a:t>
            </a:r>
            <a:r>
              <a:rPr lang="en-US" dirty="0" err="1" smtClean="0"/>
              <a:t>globals</a:t>
            </a:r>
            <a:r>
              <a:rPr lang="en-US" dirty="0" smtClean="0"/>
              <a:t>, fields)</a:t>
            </a:r>
            <a:endParaRPr lang="en-US" dirty="0"/>
          </a:p>
        </p:txBody>
      </p:sp>
      <p:sp>
        <p:nvSpPr>
          <p:cNvPr id="4" name="Text Placeholder 3"/>
          <p:cNvSpPr>
            <a:spLocks noGrp="1"/>
          </p:cNvSpPr>
          <p:nvPr>
            <p:ph type="body" sz="quarter" idx="10"/>
          </p:nvPr>
        </p:nvSpPr>
        <p:spPr/>
        <p:txBody>
          <a:bodyPr/>
          <a:lstStyle/>
          <a:p>
            <a:r>
              <a:rPr lang="en-US" smtClean="0"/>
              <a:t>demo </a:t>
            </a:r>
            <a:endParaRPr lang="en-US" dirty="0"/>
          </a:p>
        </p:txBody>
      </p:sp>
    </p:spTree>
    <p:extLst>
      <p:ext uri="{BB962C8B-B14F-4D97-AF65-F5344CB8AC3E}">
        <p14:creationId xmlns:p14="http://schemas.microsoft.com/office/powerpoint/2010/main" val="406234592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loops</a:t>
            </a:r>
            <a:endParaRPr lang="en-US" dirty="0"/>
          </a:p>
        </p:txBody>
      </p:sp>
      <p:sp>
        <p:nvSpPr>
          <p:cNvPr id="3" name="Text Placeholder 2"/>
          <p:cNvSpPr>
            <a:spLocks noGrp="1"/>
          </p:cNvSpPr>
          <p:nvPr>
            <p:ph type="body" sz="quarter" idx="10"/>
          </p:nvPr>
        </p:nvSpPr>
        <p:spPr>
          <a:xfrm>
            <a:off x="381000" y="1066800"/>
            <a:ext cx="8382000" cy="2640723"/>
          </a:xfrm>
        </p:spPr>
        <p:txBody>
          <a:bodyPr/>
          <a:lstStyle/>
          <a:p>
            <a:r>
              <a:rPr lang="en-US" dirty="0" smtClean="0"/>
              <a:t>A loop invariant</a:t>
            </a:r>
          </a:p>
          <a:p>
            <a:pPr lvl="1"/>
            <a:r>
              <a:rPr lang="en-US" dirty="0" smtClean="0"/>
              <a:t>holds at the top of every iteration</a:t>
            </a:r>
          </a:p>
          <a:p>
            <a:pPr lvl="1"/>
            <a:r>
              <a:rPr lang="en-US" dirty="0" smtClean="0"/>
              <a:t>is the </a:t>
            </a:r>
            <a:r>
              <a:rPr lang="en-US" i="1" dirty="0" smtClean="0"/>
              <a:t>only</a:t>
            </a:r>
            <a:r>
              <a:rPr lang="en-US" dirty="0" smtClean="0"/>
              <a:t> thing the verifier remembers from one iteration to another (about the variables being modified)</a:t>
            </a:r>
            <a:endParaRPr lang="en-US" dirty="0"/>
          </a:p>
          <a:p>
            <a:pPr marL="460375" lvl="1" indent="0">
              <a:buNone/>
            </a:pPr>
            <a:r>
              <a:rPr lang="en-US" dirty="0" smtClean="0">
                <a:sym typeface="Wingdings" pitchFamily="2" charset="2"/>
              </a:rPr>
              <a:t> 	  It is as if the loop body were not available</a:t>
            </a:r>
            <a:endParaRPr lang="en-US" dirty="0" smtClean="0"/>
          </a:p>
        </p:txBody>
      </p:sp>
      <p:sp>
        <p:nvSpPr>
          <p:cNvPr id="5" name="TextBox 4"/>
          <p:cNvSpPr txBox="1"/>
          <p:nvPr/>
        </p:nvSpPr>
        <p:spPr>
          <a:xfrm>
            <a:off x="1981200" y="3711476"/>
            <a:ext cx="3505200" cy="2308324"/>
          </a:xfrm>
          <a:prstGeom prst="rect">
            <a:avLst/>
          </a:prstGeom>
          <a:noFill/>
        </p:spPr>
        <p:txBody>
          <a:bodyPr wrap="square" rtlCol="0">
            <a:spAutoFit/>
          </a:bodyPr>
          <a:lstStyle/>
          <a:p>
            <a:r>
              <a:rPr lang="en-US" sz="3600" dirty="0" smtClean="0">
                <a:solidFill>
                  <a:schemeClr val="bg1"/>
                </a:solidFill>
                <a:effectLst/>
                <a:latin typeface="Consolas" pitchFamily="49" charset="0"/>
                <a:cs typeface="Consolas" pitchFamily="49" charset="0"/>
              </a:rPr>
              <a:t>while (B)</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    S;</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a:t>
            </a:r>
          </a:p>
        </p:txBody>
      </p:sp>
      <p:sp>
        <p:nvSpPr>
          <p:cNvPr id="6" name="TextBox 5"/>
          <p:cNvSpPr txBox="1"/>
          <p:nvPr/>
        </p:nvSpPr>
        <p:spPr>
          <a:xfrm>
            <a:off x="5105400" y="4114800"/>
            <a:ext cx="4038600" cy="461665"/>
          </a:xfrm>
          <a:prstGeom prst="rect">
            <a:avLst/>
          </a:prstGeom>
          <a:noFill/>
        </p:spPr>
        <p:txBody>
          <a:bodyPr wrap="square" rtlCol="0">
            <a:spAutoFit/>
          </a:bodyPr>
          <a:lstStyle/>
          <a:p>
            <a:r>
              <a:rPr lang="en-US" sz="2400" dirty="0" smtClean="0">
                <a:solidFill>
                  <a:schemeClr val="bg2"/>
                </a:solidFill>
                <a:effectLst/>
              </a:rPr>
              <a:t>Loop invariant holds here</a:t>
            </a:r>
          </a:p>
        </p:txBody>
      </p:sp>
      <p:sp>
        <p:nvSpPr>
          <p:cNvPr id="7" name="Freeform 6"/>
          <p:cNvSpPr/>
          <p:nvPr/>
        </p:nvSpPr>
        <p:spPr>
          <a:xfrm>
            <a:off x="3804693" y="4157629"/>
            <a:ext cx="4903123" cy="1023542"/>
          </a:xfrm>
          <a:custGeom>
            <a:avLst/>
            <a:gdLst>
              <a:gd name="connsiteX0" fmla="*/ 4666641 w 4687109"/>
              <a:gd name="connsiteY0" fmla="*/ 2144110 h 2144110"/>
              <a:gd name="connsiteX1" fmla="*/ 4083317 w 4687109"/>
              <a:gd name="connsiteY1" fmla="*/ 993227 h 2144110"/>
              <a:gd name="connsiteX2" fmla="*/ 662200 w 4687109"/>
              <a:gd name="connsiteY2" fmla="*/ 788276 h 2144110"/>
              <a:gd name="connsiteX3" fmla="*/ 48 w 4687109"/>
              <a:gd name="connsiteY3" fmla="*/ 0 h 2144110"/>
              <a:gd name="connsiteX4" fmla="*/ 48 w 4687109"/>
              <a:gd name="connsiteY4" fmla="*/ 0 h 2144110"/>
              <a:gd name="connsiteX0" fmla="*/ 4351330 w 4463849"/>
              <a:gd name="connsiteY0" fmla="*/ 504496 h 1006067"/>
              <a:gd name="connsiteX1" fmla="*/ 4083317 w 4463849"/>
              <a:gd name="connsiteY1" fmla="*/ 993227 h 1006067"/>
              <a:gd name="connsiteX2" fmla="*/ 662200 w 4463849"/>
              <a:gd name="connsiteY2" fmla="*/ 788276 h 1006067"/>
              <a:gd name="connsiteX3" fmla="*/ 48 w 4463849"/>
              <a:gd name="connsiteY3" fmla="*/ 0 h 1006067"/>
              <a:gd name="connsiteX4" fmla="*/ 48 w 4463849"/>
              <a:gd name="connsiteY4" fmla="*/ 0 h 1006067"/>
              <a:gd name="connsiteX0" fmla="*/ 4351330 w 4351330"/>
              <a:gd name="connsiteY0" fmla="*/ 504496 h 1006067"/>
              <a:gd name="connsiteX1" fmla="*/ 4083317 w 4351330"/>
              <a:gd name="connsiteY1" fmla="*/ 993227 h 1006067"/>
              <a:gd name="connsiteX2" fmla="*/ 662200 w 4351330"/>
              <a:gd name="connsiteY2" fmla="*/ 788276 h 1006067"/>
              <a:gd name="connsiteX3" fmla="*/ 48 w 4351330"/>
              <a:gd name="connsiteY3" fmla="*/ 0 h 1006067"/>
              <a:gd name="connsiteX4" fmla="*/ 48 w 4351330"/>
              <a:gd name="connsiteY4" fmla="*/ 0 h 1006067"/>
              <a:gd name="connsiteX0" fmla="*/ 4130613 w 4267819"/>
              <a:gd name="connsiteY0" fmla="*/ 551792 h 1003231"/>
              <a:gd name="connsiteX1" fmla="*/ 4083317 w 4267819"/>
              <a:gd name="connsiteY1" fmla="*/ 993227 h 1003231"/>
              <a:gd name="connsiteX2" fmla="*/ 662200 w 4267819"/>
              <a:gd name="connsiteY2" fmla="*/ 788276 h 1003231"/>
              <a:gd name="connsiteX3" fmla="*/ 48 w 4267819"/>
              <a:gd name="connsiteY3" fmla="*/ 0 h 1003231"/>
              <a:gd name="connsiteX4" fmla="*/ 48 w 4267819"/>
              <a:gd name="connsiteY4" fmla="*/ 0 h 1003231"/>
              <a:gd name="connsiteX0" fmla="*/ 4934654 w 4934654"/>
              <a:gd name="connsiteY0" fmla="*/ 346840 h 1016143"/>
              <a:gd name="connsiteX1" fmla="*/ 4083317 w 4934654"/>
              <a:gd name="connsiteY1" fmla="*/ 993227 h 1016143"/>
              <a:gd name="connsiteX2" fmla="*/ 662200 w 4934654"/>
              <a:gd name="connsiteY2" fmla="*/ 788276 h 1016143"/>
              <a:gd name="connsiteX3" fmla="*/ 48 w 4934654"/>
              <a:gd name="connsiteY3" fmla="*/ 0 h 1016143"/>
              <a:gd name="connsiteX4" fmla="*/ 48 w 4934654"/>
              <a:gd name="connsiteY4" fmla="*/ 0 h 1016143"/>
              <a:gd name="connsiteX0" fmla="*/ 4934654 w 4934654"/>
              <a:gd name="connsiteY0" fmla="*/ 346840 h 1016143"/>
              <a:gd name="connsiteX1" fmla="*/ 4083317 w 4934654"/>
              <a:gd name="connsiteY1" fmla="*/ 993227 h 1016143"/>
              <a:gd name="connsiteX2" fmla="*/ 662200 w 4934654"/>
              <a:gd name="connsiteY2" fmla="*/ 788276 h 1016143"/>
              <a:gd name="connsiteX3" fmla="*/ 48 w 4934654"/>
              <a:gd name="connsiteY3" fmla="*/ 0 h 1016143"/>
              <a:gd name="connsiteX4" fmla="*/ 48 w 4934654"/>
              <a:gd name="connsiteY4" fmla="*/ 0 h 1016143"/>
              <a:gd name="connsiteX0" fmla="*/ 4903123 w 4903123"/>
              <a:gd name="connsiteY0" fmla="*/ 236481 h 1023542"/>
              <a:gd name="connsiteX1" fmla="*/ 4083317 w 4903123"/>
              <a:gd name="connsiteY1" fmla="*/ 993227 h 1023542"/>
              <a:gd name="connsiteX2" fmla="*/ 662200 w 4903123"/>
              <a:gd name="connsiteY2" fmla="*/ 788276 h 1023542"/>
              <a:gd name="connsiteX3" fmla="*/ 48 w 4903123"/>
              <a:gd name="connsiteY3" fmla="*/ 0 h 1023542"/>
              <a:gd name="connsiteX4" fmla="*/ 48 w 4903123"/>
              <a:gd name="connsiteY4" fmla="*/ 0 h 1023542"/>
              <a:gd name="connsiteX0" fmla="*/ 4903123 w 4903123"/>
              <a:gd name="connsiteY0" fmla="*/ 236481 h 1023542"/>
              <a:gd name="connsiteX1" fmla="*/ 4083317 w 4903123"/>
              <a:gd name="connsiteY1" fmla="*/ 993227 h 1023542"/>
              <a:gd name="connsiteX2" fmla="*/ 662200 w 4903123"/>
              <a:gd name="connsiteY2" fmla="*/ 788276 h 1023542"/>
              <a:gd name="connsiteX3" fmla="*/ 48 w 4903123"/>
              <a:gd name="connsiteY3" fmla="*/ 0 h 1023542"/>
              <a:gd name="connsiteX4" fmla="*/ 48 w 4903123"/>
              <a:gd name="connsiteY4" fmla="*/ 0 h 1023542"/>
              <a:gd name="connsiteX0" fmla="*/ 4903123 w 4903123"/>
              <a:gd name="connsiteY0" fmla="*/ 236481 h 1023542"/>
              <a:gd name="connsiteX1" fmla="*/ 4083317 w 4903123"/>
              <a:gd name="connsiteY1" fmla="*/ 993227 h 1023542"/>
              <a:gd name="connsiteX2" fmla="*/ 662200 w 4903123"/>
              <a:gd name="connsiteY2" fmla="*/ 788276 h 1023542"/>
              <a:gd name="connsiteX3" fmla="*/ 48 w 4903123"/>
              <a:gd name="connsiteY3" fmla="*/ 0 h 1023542"/>
              <a:gd name="connsiteX4" fmla="*/ 48 w 4903123"/>
              <a:gd name="connsiteY4" fmla="*/ 0 h 1023542"/>
              <a:gd name="connsiteX0" fmla="*/ 4903123 w 4903123"/>
              <a:gd name="connsiteY0" fmla="*/ 236481 h 1023542"/>
              <a:gd name="connsiteX1" fmla="*/ 4083317 w 4903123"/>
              <a:gd name="connsiteY1" fmla="*/ 993227 h 1023542"/>
              <a:gd name="connsiteX2" fmla="*/ 662200 w 4903123"/>
              <a:gd name="connsiteY2" fmla="*/ 788276 h 1023542"/>
              <a:gd name="connsiteX3" fmla="*/ 48 w 4903123"/>
              <a:gd name="connsiteY3" fmla="*/ 0 h 1023542"/>
              <a:gd name="connsiteX4" fmla="*/ 48 w 4903123"/>
              <a:gd name="connsiteY4" fmla="*/ 0 h 1023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3123" h="1023542">
                <a:moveTo>
                  <a:pt x="4903123" y="236481"/>
                </a:moveTo>
                <a:cubicBezTo>
                  <a:pt x="4582557" y="562302"/>
                  <a:pt x="4790137" y="901261"/>
                  <a:pt x="4083317" y="993227"/>
                </a:cubicBezTo>
                <a:cubicBezTo>
                  <a:pt x="3376497" y="1085193"/>
                  <a:pt x="1342745" y="953814"/>
                  <a:pt x="662200" y="788276"/>
                </a:cubicBezTo>
                <a:cubicBezTo>
                  <a:pt x="-18345" y="622738"/>
                  <a:pt x="48" y="0"/>
                  <a:pt x="48" y="0"/>
                </a:cubicBezTo>
                <a:lnTo>
                  <a:pt x="48" y="0"/>
                </a:lnTo>
              </a:path>
            </a:pathLst>
          </a:custGeom>
          <a:ln w="38100">
            <a:headEnd type="oval"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7075641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Loops</a:t>
            </a:r>
            <a:endParaRPr lang="en-US" dirty="0"/>
          </a:p>
        </p:txBody>
      </p:sp>
      <p:sp>
        <p:nvSpPr>
          <p:cNvPr id="3" name="Subtitle 2"/>
          <p:cNvSpPr>
            <a:spLocks noGrp="1"/>
          </p:cNvSpPr>
          <p:nvPr>
            <p:ph type="subTitle" idx="1"/>
          </p:nvPr>
        </p:nvSpPr>
        <p:spPr/>
        <p:txBody>
          <a:bodyPr/>
          <a:lstStyle/>
          <a:p>
            <a:r>
              <a:rPr lang="en-US" dirty="0" smtClean="0"/>
              <a:t>Iterative </a:t>
            </a:r>
            <a:r>
              <a:rPr lang="en-US" dirty="0" smtClean="0"/>
              <a:t>Fibonacci</a:t>
            </a:r>
            <a:endParaRPr lang="en-US" dirty="0"/>
          </a:p>
        </p:txBody>
      </p:sp>
      <p:sp>
        <p:nvSpPr>
          <p:cNvPr id="4" name="Text Placeholder 3"/>
          <p:cNvSpPr>
            <a:spLocks noGrp="1"/>
          </p:cNvSpPr>
          <p:nvPr>
            <p:ph type="body" sz="quarter" idx="10"/>
          </p:nvPr>
        </p:nvSpPr>
        <p:spPr/>
        <p:txBody>
          <a:bodyPr/>
          <a:lstStyle/>
          <a:p>
            <a:r>
              <a:rPr lang="en-US" smtClean="0"/>
              <a:t>demo </a:t>
            </a:r>
            <a:endParaRPr lang="en-US" dirty="0"/>
          </a:p>
        </p:txBody>
      </p:sp>
    </p:spTree>
    <p:extLst>
      <p:ext uri="{BB962C8B-B14F-4D97-AF65-F5344CB8AC3E}">
        <p14:creationId xmlns:p14="http://schemas.microsoft.com/office/powerpoint/2010/main" val="248180541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a:t>
            </a:r>
            <a:endParaRPr lang="en-US" dirty="0"/>
          </a:p>
        </p:txBody>
      </p:sp>
      <p:sp>
        <p:nvSpPr>
          <p:cNvPr id="3" name="Text Placeholder 2"/>
          <p:cNvSpPr>
            <a:spLocks noGrp="1"/>
          </p:cNvSpPr>
          <p:nvPr>
            <p:ph type="body" sz="quarter" idx="10"/>
          </p:nvPr>
        </p:nvSpPr>
        <p:spPr>
          <a:xfrm>
            <a:off x="381000" y="990600"/>
            <a:ext cx="8382000" cy="1329595"/>
          </a:xfrm>
        </p:spPr>
        <p:txBody>
          <a:bodyPr/>
          <a:lstStyle/>
          <a:p>
            <a:r>
              <a:rPr lang="en-US" dirty="0" smtClean="0"/>
              <a:t>A variant function is an expression whose values goes down (in some well-founded ordering) with every iteration/call</a:t>
            </a:r>
            <a:endParaRPr lang="en-US" dirty="0"/>
          </a:p>
        </p:txBody>
      </p:sp>
      <p:sp>
        <p:nvSpPr>
          <p:cNvPr id="5" name="TextBox 4"/>
          <p:cNvSpPr txBox="1"/>
          <p:nvPr/>
        </p:nvSpPr>
        <p:spPr>
          <a:xfrm>
            <a:off x="152400" y="2971800"/>
            <a:ext cx="2895600" cy="2308324"/>
          </a:xfrm>
          <a:prstGeom prst="rect">
            <a:avLst/>
          </a:prstGeom>
          <a:noFill/>
        </p:spPr>
        <p:txBody>
          <a:bodyPr wrap="square" rtlCol="0">
            <a:spAutoFit/>
          </a:bodyPr>
          <a:lstStyle/>
          <a:p>
            <a:r>
              <a:rPr lang="en-US" sz="3600" dirty="0" smtClean="0">
                <a:solidFill>
                  <a:schemeClr val="bg1"/>
                </a:solidFill>
                <a:effectLst/>
                <a:latin typeface="Consolas" pitchFamily="49" charset="0"/>
                <a:cs typeface="Consolas" pitchFamily="49" charset="0"/>
              </a:rPr>
              <a:t>while (B)</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   S;</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a:t>
            </a:r>
          </a:p>
        </p:txBody>
      </p:sp>
      <p:sp>
        <p:nvSpPr>
          <p:cNvPr id="6" name="Freeform 5"/>
          <p:cNvSpPr/>
          <p:nvPr/>
        </p:nvSpPr>
        <p:spPr>
          <a:xfrm>
            <a:off x="175954" y="4719145"/>
            <a:ext cx="1697514" cy="937634"/>
          </a:xfrm>
          <a:custGeom>
            <a:avLst/>
            <a:gdLst>
              <a:gd name="connsiteX0" fmla="*/ 2619329 w 2631475"/>
              <a:gd name="connsiteY0" fmla="*/ 0 h 1329125"/>
              <a:gd name="connsiteX1" fmla="*/ 2272488 w 2631475"/>
              <a:gd name="connsiteY1" fmla="*/ 677918 h 1329125"/>
              <a:gd name="connsiteX2" fmla="*/ 238736 w 2631475"/>
              <a:gd name="connsiteY2" fmla="*/ 1308538 h 1329125"/>
              <a:gd name="connsiteX3" fmla="*/ 18019 w 2631475"/>
              <a:gd name="connsiteY3" fmla="*/ 1150883 h 1329125"/>
              <a:gd name="connsiteX4" fmla="*/ 33784 w 2631475"/>
              <a:gd name="connsiteY4" fmla="*/ 898635 h 1329125"/>
              <a:gd name="connsiteX0" fmla="*/ 2619329 w 2631475"/>
              <a:gd name="connsiteY0" fmla="*/ 0 h 1341091"/>
              <a:gd name="connsiteX1" fmla="*/ 2272488 w 2631475"/>
              <a:gd name="connsiteY1" fmla="*/ 677918 h 1341091"/>
              <a:gd name="connsiteX2" fmla="*/ 238736 w 2631475"/>
              <a:gd name="connsiteY2" fmla="*/ 1308538 h 1341091"/>
              <a:gd name="connsiteX3" fmla="*/ 18019 w 2631475"/>
              <a:gd name="connsiteY3" fmla="*/ 1213945 h 1341091"/>
              <a:gd name="connsiteX4" fmla="*/ 33784 w 2631475"/>
              <a:gd name="connsiteY4" fmla="*/ 898635 h 1341091"/>
              <a:gd name="connsiteX0" fmla="*/ 2662337 w 2666802"/>
              <a:gd name="connsiteY0" fmla="*/ 0 h 1411518"/>
              <a:gd name="connsiteX1" fmla="*/ 2315496 w 2666802"/>
              <a:gd name="connsiteY1" fmla="*/ 677918 h 1411518"/>
              <a:gd name="connsiteX2" fmla="*/ 880834 w 2666802"/>
              <a:gd name="connsiteY2" fmla="*/ 1387365 h 1411518"/>
              <a:gd name="connsiteX3" fmla="*/ 61027 w 2666802"/>
              <a:gd name="connsiteY3" fmla="*/ 1213945 h 1411518"/>
              <a:gd name="connsiteX4" fmla="*/ 76792 w 2666802"/>
              <a:gd name="connsiteY4" fmla="*/ 898635 h 1411518"/>
              <a:gd name="connsiteX0" fmla="*/ 2621631 w 2626096"/>
              <a:gd name="connsiteY0" fmla="*/ 0 h 1462876"/>
              <a:gd name="connsiteX1" fmla="*/ 2274790 w 2626096"/>
              <a:gd name="connsiteY1" fmla="*/ 677918 h 1462876"/>
              <a:gd name="connsiteX2" fmla="*/ 840128 w 2626096"/>
              <a:gd name="connsiteY2" fmla="*/ 1387365 h 1462876"/>
              <a:gd name="connsiteX3" fmla="*/ 83383 w 2626096"/>
              <a:gd name="connsiteY3" fmla="*/ 1387366 h 1462876"/>
              <a:gd name="connsiteX4" fmla="*/ 36086 w 2626096"/>
              <a:gd name="connsiteY4" fmla="*/ 898635 h 1462876"/>
              <a:gd name="connsiteX0" fmla="*/ 2621631 w 2622074"/>
              <a:gd name="connsiteY0" fmla="*/ 0 h 1454498"/>
              <a:gd name="connsiteX1" fmla="*/ 1313093 w 2622074"/>
              <a:gd name="connsiteY1" fmla="*/ 804042 h 1454498"/>
              <a:gd name="connsiteX2" fmla="*/ 840128 w 2622074"/>
              <a:gd name="connsiteY2" fmla="*/ 1387365 h 1454498"/>
              <a:gd name="connsiteX3" fmla="*/ 83383 w 2622074"/>
              <a:gd name="connsiteY3" fmla="*/ 1387366 h 1454498"/>
              <a:gd name="connsiteX4" fmla="*/ 36086 w 2622074"/>
              <a:gd name="connsiteY4" fmla="*/ 898635 h 1454498"/>
              <a:gd name="connsiteX0" fmla="*/ 1991010 w 1991892"/>
              <a:gd name="connsiteY0" fmla="*/ 0 h 1060360"/>
              <a:gd name="connsiteX1" fmla="*/ 1313093 w 1991892"/>
              <a:gd name="connsiteY1" fmla="*/ 409904 h 1060360"/>
              <a:gd name="connsiteX2" fmla="*/ 840128 w 1991892"/>
              <a:gd name="connsiteY2" fmla="*/ 993227 h 1060360"/>
              <a:gd name="connsiteX3" fmla="*/ 83383 w 1991892"/>
              <a:gd name="connsiteY3" fmla="*/ 993228 h 1060360"/>
              <a:gd name="connsiteX4" fmla="*/ 36086 w 1991892"/>
              <a:gd name="connsiteY4" fmla="*/ 504497 h 1060360"/>
              <a:gd name="connsiteX0" fmla="*/ 1991010 w 1991010"/>
              <a:gd name="connsiteY0" fmla="*/ 0 h 1060360"/>
              <a:gd name="connsiteX1" fmla="*/ 1313093 w 1991010"/>
              <a:gd name="connsiteY1" fmla="*/ 409904 h 1060360"/>
              <a:gd name="connsiteX2" fmla="*/ 840128 w 1991010"/>
              <a:gd name="connsiteY2" fmla="*/ 993227 h 1060360"/>
              <a:gd name="connsiteX3" fmla="*/ 83383 w 1991010"/>
              <a:gd name="connsiteY3" fmla="*/ 993228 h 1060360"/>
              <a:gd name="connsiteX4" fmla="*/ 36086 w 1991010"/>
              <a:gd name="connsiteY4" fmla="*/ 504497 h 1060360"/>
              <a:gd name="connsiteX0" fmla="*/ 1991010 w 1991010"/>
              <a:gd name="connsiteY0" fmla="*/ 0 h 1060360"/>
              <a:gd name="connsiteX1" fmla="*/ 1060844 w 1991010"/>
              <a:gd name="connsiteY1" fmla="*/ 409904 h 1060360"/>
              <a:gd name="connsiteX2" fmla="*/ 840128 w 1991010"/>
              <a:gd name="connsiteY2" fmla="*/ 993227 h 1060360"/>
              <a:gd name="connsiteX3" fmla="*/ 83383 w 1991010"/>
              <a:gd name="connsiteY3" fmla="*/ 993228 h 1060360"/>
              <a:gd name="connsiteX4" fmla="*/ 36086 w 1991010"/>
              <a:gd name="connsiteY4" fmla="*/ 504497 h 1060360"/>
              <a:gd name="connsiteX0" fmla="*/ 1978530 w 1978530"/>
              <a:gd name="connsiteY0" fmla="*/ 0 h 1009745"/>
              <a:gd name="connsiteX1" fmla="*/ 1048364 w 1978530"/>
              <a:gd name="connsiteY1" fmla="*/ 409904 h 1009745"/>
              <a:gd name="connsiteX2" fmla="*/ 827648 w 1978530"/>
              <a:gd name="connsiteY2" fmla="*/ 993227 h 1009745"/>
              <a:gd name="connsiteX3" fmla="*/ 625323 w 1978530"/>
              <a:gd name="connsiteY3" fmla="*/ 861847 h 1009745"/>
              <a:gd name="connsiteX4" fmla="*/ 70903 w 1978530"/>
              <a:gd name="connsiteY4" fmla="*/ 993228 h 1009745"/>
              <a:gd name="connsiteX5" fmla="*/ 23606 w 1978530"/>
              <a:gd name="connsiteY5" fmla="*/ 504497 h 1009745"/>
              <a:gd name="connsiteX0" fmla="*/ 1978530 w 1978530"/>
              <a:gd name="connsiteY0" fmla="*/ 0 h 1004739"/>
              <a:gd name="connsiteX1" fmla="*/ 1048364 w 1978530"/>
              <a:gd name="connsiteY1" fmla="*/ 409904 h 1004739"/>
              <a:gd name="connsiteX2" fmla="*/ 748820 w 1978530"/>
              <a:gd name="connsiteY2" fmla="*/ 646386 h 1004739"/>
              <a:gd name="connsiteX3" fmla="*/ 625323 w 1978530"/>
              <a:gd name="connsiteY3" fmla="*/ 861847 h 1004739"/>
              <a:gd name="connsiteX4" fmla="*/ 70903 w 1978530"/>
              <a:gd name="connsiteY4" fmla="*/ 993228 h 1004739"/>
              <a:gd name="connsiteX5" fmla="*/ 23606 w 1978530"/>
              <a:gd name="connsiteY5" fmla="*/ 504497 h 1004739"/>
              <a:gd name="connsiteX0" fmla="*/ 1975900 w 1975900"/>
              <a:gd name="connsiteY0" fmla="*/ 0 h 1010525"/>
              <a:gd name="connsiteX1" fmla="*/ 1045734 w 1975900"/>
              <a:gd name="connsiteY1" fmla="*/ 409904 h 1010525"/>
              <a:gd name="connsiteX2" fmla="*/ 746190 w 1975900"/>
              <a:gd name="connsiteY2" fmla="*/ 646386 h 1010525"/>
              <a:gd name="connsiteX3" fmla="*/ 575397 w 1975900"/>
              <a:gd name="connsiteY3" fmla="*/ 909144 h 1010525"/>
              <a:gd name="connsiteX4" fmla="*/ 68273 w 1975900"/>
              <a:gd name="connsiteY4" fmla="*/ 993228 h 1010525"/>
              <a:gd name="connsiteX5" fmla="*/ 20976 w 1975900"/>
              <a:gd name="connsiteY5" fmla="*/ 504497 h 1010525"/>
              <a:gd name="connsiteX0" fmla="*/ 1975900 w 1975900"/>
              <a:gd name="connsiteY0" fmla="*/ 0 h 1010525"/>
              <a:gd name="connsiteX1" fmla="*/ 1045734 w 1975900"/>
              <a:gd name="connsiteY1" fmla="*/ 409904 h 1010525"/>
              <a:gd name="connsiteX2" fmla="*/ 746190 w 1975900"/>
              <a:gd name="connsiteY2" fmla="*/ 646386 h 1010525"/>
              <a:gd name="connsiteX3" fmla="*/ 575397 w 1975900"/>
              <a:gd name="connsiteY3" fmla="*/ 909144 h 1010525"/>
              <a:gd name="connsiteX4" fmla="*/ 68273 w 1975900"/>
              <a:gd name="connsiteY4" fmla="*/ 993228 h 1010525"/>
              <a:gd name="connsiteX5" fmla="*/ 20976 w 1975900"/>
              <a:gd name="connsiteY5" fmla="*/ 504497 h 1010525"/>
              <a:gd name="connsiteX0" fmla="*/ 1975900 w 1975900"/>
              <a:gd name="connsiteY0" fmla="*/ 0 h 1010525"/>
              <a:gd name="connsiteX1" fmla="*/ 1045734 w 1975900"/>
              <a:gd name="connsiteY1" fmla="*/ 409904 h 1010525"/>
              <a:gd name="connsiteX2" fmla="*/ 575397 w 1975900"/>
              <a:gd name="connsiteY2" fmla="*/ 909144 h 1010525"/>
              <a:gd name="connsiteX3" fmla="*/ 68273 w 1975900"/>
              <a:gd name="connsiteY3" fmla="*/ 993228 h 1010525"/>
              <a:gd name="connsiteX4" fmla="*/ 20976 w 1975900"/>
              <a:gd name="connsiteY4" fmla="*/ 504497 h 1010525"/>
              <a:gd name="connsiteX0" fmla="*/ 1692121 w 1692121"/>
              <a:gd name="connsiteY0" fmla="*/ 0 h 900167"/>
              <a:gd name="connsiteX1" fmla="*/ 1045734 w 1692121"/>
              <a:gd name="connsiteY1" fmla="*/ 299546 h 900167"/>
              <a:gd name="connsiteX2" fmla="*/ 575397 w 1692121"/>
              <a:gd name="connsiteY2" fmla="*/ 798786 h 900167"/>
              <a:gd name="connsiteX3" fmla="*/ 68273 w 1692121"/>
              <a:gd name="connsiteY3" fmla="*/ 882870 h 900167"/>
              <a:gd name="connsiteX4" fmla="*/ 20976 w 1692121"/>
              <a:gd name="connsiteY4" fmla="*/ 394139 h 900167"/>
              <a:gd name="connsiteX0" fmla="*/ 1699416 w 1699416"/>
              <a:gd name="connsiteY0" fmla="*/ 0 h 900167"/>
              <a:gd name="connsiteX1" fmla="*/ 1053029 w 1699416"/>
              <a:gd name="connsiteY1" fmla="*/ 299546 h 900167"/>
              <a:gd name="connsiteX2" fmla="*/ 708816 w 1699416"/>
              <a:gd name="connsiteY2" fmla="*/ 798786 h 900167"/>
              <a:gd name="connsiteX3" fmla="*/ 75568 w 1699416"/>
              <a:gd name="connsiteY3" fmla="*/ 882870 h 900167"/>
              <a:gd name="connsiteX4" fmla="*/ 28271 w 1699416"/>
              <a:gd name="connsiteY4" fmla="*/ 394139 h 900167"/>
              <a:gd name="connsiteX0" fmla="*/ 1699416 w 1699416"/>
              <a:gd name="connsiteY0" fmla="*/ 0 h 900167"/>
              <a:gd name="connsiteX1" fmla="*/ 1053029 w 1699416"/>
              <a:gd name="connsiteY1" fmla="*/ 299546 h 900167"/>
              <a:gd name="connsiteX2" fmla="*/ 708816 w 1699416"/>
              <a:gd name="connsiteY2" fmla="*/ 798786 h 900167"/>
              <a:gd name="connsiteX3" fmla="*/ 75568 w 1699416"/>
              <a:gd name="connsiteY3" fmla="*/ 882870 h 900167"/>
              <a:gd name="connsiteX4" fmla="*/ 28271 w 1699416"/>
              <a:gd name="connsiteY4" fmla="*/ 394139 h 900167"/>
              <a:gd name="connsiteX0" fmla="*/ 1697514 w 1697514"/>
              <a:gd name="connsiteY0" fmla="*/ 0 h 905558"/>
              <a:gd name="connsiteX1" fmla="*/ 1051127 w 1697514"/>
              <a:gd name="connsiteY1" fmla="*/ 299546 h 905558"/>
              <a:gd name="connsiteX2" fmla="*/ 675383 w 1697514"/>
              <a:gd name="connsiteY2" fmla="*/ 830317 h 905558"/>
              <a:gd name="connsiteX3" fmla="*/ 73666 w 1697514"/>
              <a:gd name="connsiteY3" fmla="*/ 882870 h 905558"/>
              <a:gd name="connsiteX4" fmla="*/ 26369 w 1697514"/>
              <a:gd name="connsiteY4" fmla="*/ 394139 h 905558"/>
              <a:gd name="connsiteX0" fmla="*/ 1697514 w 1697514"/>
              <a:gd name="connsiteY0" fmla="*/ 0 h 937634"/>
              <a:gd name="connsiteX1" fmla="*/ 1051127 w 1697514"/>
              <a:gd name="connsiteY1" fmla="*/ 299546 h 937634"/>
              <a:gd name="connsiteX2" fmla="*/ 675383 w 1697514"/>
              <a:gd name="connsiteY2" fmla="*/ 830317 h 937634"/>
              <a:gd name="connsiteX3" fmla="*/ 73666 w 1697514"/>
              <a:gd name="connsiteY3" fmla="*/ 882870 h 937634"/>
              <a:gd name="connsiteX4" fmla="*/ 26369 w 1697514"/>
              <a:gd name="connsiteY4" fmla="*/ 394139 h 937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7514" h="937634">
                <a:moveTo>
                  <a:pt x="1697514" y="0"/>
                </a:moveTo>
                <a:cubicBezTo>
                  <a:pt x="1359869" y="56493"/>
                  <a:pt x="1221482" y="161160"/>
                  <a:pt x="1051127" y="299546"/>
                </a:cubicBezTo>
                <a:cubicBezTo>
                  <a:pt x="880772" y="437932"/>
                  <a:pt x="932886" y="654268"/>
                  <a:pt x="675383" y="830317"/>
                </a:cubicBezTo>
                <a:cubicBezTo>
                  <a:pt x="486197" y="972207"/>
                  <a:pt x="181835" y="955566"/>
                  <a:pt x="73666" y="882870"/>
                </a:cubicBezTo>
                <a:cubicBezTo>
                  <a:pt x="-34503" y="810174"/>
                  <a:pt x="1407" y="486104"/>
                  <a:pt x="26369" y="394139"/>
                </a:cubicBezTo>
              </a:path>
            </a:pathLst>
          </a:custGeom>
          <a:ln w="38100">
            <a:headEnd type="ova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1705302" y="3920212"/>
            <a:ext cx="3048000" cy="2677656"/>
          </a:xfrm>
          <a:prstGeom prst="rect">
            <a:avLst/>
          </a:prstGeom>
          <a:noFill/>
        </p:spPr>
        <p:txBody>
          <a:bodyPr wrap="square" rtlCol="0">
            <a:spAutoFit/>
          </a:bodyPr>
          <a:lstStyle/>
          <a:p>
            <a:r>
              <a:rPr lang="en-US" sz="2400" dirty="0" smtClean="0">
                <a:solidFill>
                  <a:schemeClr val="bg2"/>
                </a:solidFill>
                <a:effectLst/>
              </a:rPr>
              <a:t>At the time a loop back-edge is taken, the value of the variant function must be less than at the beginning of the iteration</a:t>
            </a:r>
          </a:p>
        </p:txBody>
      </p:sp>
      <p:sp>
        <p:nvSpPr>
          <p:cNvPr id="8" name="TextBox 7"/>
          <p:cNvSpPr txBox="1"/>
          <p:nvPr/>
        </p:nvSpPr>
        <p:spPr>
          <a:xfrm>
            <a:off x="6019800" y="3429000"/>
            <a:ext cx="2895600" cy="2308324"/>
          </a:xfrm>
          <a:prstGeom prst="rect">
            <a:avLst/>
          </a:prstGeom>
          <a:noFill/>
        </p:spPr>
        <p:txBody>
          <a:bodyPr wrap="square" rtlCol="0">
            <a:spAutoFit/>
          </a:bodyPr>
          <a:lstStyle/>
          <a:p>
            <a:r>
              <a:rPr lang="en-US" sz="3600" dirty="0" smtClean="0">
                <a:solidFill>
                  <a:schemeClr val="bg1"/>
                </a:solidFill>
                <a:effectLst/>
                <a:latin typeface="Consolas" pitchFamily="49" charset="0"/>
                <a:cs typeface="Consolas" pitchFamily="49" charset="0"/>
              </a:rPr>
              <a:t>method M()</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   P();</a:t>
            </a:r>
            <a:br>
              <a:rPr lang="en-US" sz="3600" dirty="0" smtClean="0">
                <a:solidFill>
                  <a:schemeClr val="bg1"/>
                </a:solidFill>
                <a:effectLst/>
                <a:latin typeface="Consolas" pitchFamily="49" charset="0"/>
                <a:cs typeface="Consolas" pitchFamily="49" charset="0"/>
              </a:rPr>
            </a:br>
            <a:r>
              <a:rPr lang="en-US" sz="3600" dirty="0" smtClean="0">
                <a:solidFill>
                  <a:schemeClr val="bg1"/>
                </a:solidFill>
                <a:effectLst/>
                <a:latin typeface="Consolas" pitchFamily="49" charset="0"/>
                <a:cs typeface="Consolas" pitchFamily="49" charset="0"/>
              </a:rPr>
              <a:t>}</a:t>
            </a:r>
          </a:p>
        </p:txBody>
      </p:sp>
      <p:sp>
        <p:nvSpPr>
          <p:cNvPr id="9" name="Freeform 8"/>
          <p:cNvSpPr/>
          <p:nvPr/>
        </p:nvSpPr>
        <p:spPr>
          <a:xfrm flipH="1">
            <a:off x="5693438" y="4055549"/>
            <a:ext cx="1316962" cy="1359726"/>
          </a:xfrm>
          <a:custGeom>
            <a:avLst/>
            <a:gdLst>
              <a:gd name="connsiteX0" fmla="*/ 2619329 w 2631475"/>
              <a:gd name="connsiteY0" fmla="*/ 0 h 1329125"/>
              <a:gd name="connsiteX1" fmla="*/ 2272488 w 2631475"/>
              <a:gd name="connsiteY1" fmla="*/ 677918 h 1329125"/>
              <a:gd name="connsiteX2" fmla="*/ 238736 w 2631475"/>
              <a:gd name="connsiteY2" fmla="*/ 1308538 h 1329125"/>
              <a:gd name="connsiteX3" fmla="*/ 18019 w 2631475"/>
              <a:gd name="connsiteY3" fmla="*/ 1150883 h 1329125"/>
              <a:gd name="connsiteX4" fmla="*/ 33784 w 2631475"/>
              <a:gd name="connsiteY4" fmla="*/ 898635 h 1329125"/>
              <a:gd name="connsiteX0" fmla="*/ 2619329 w 2631475"/>
              <a:gd name="connsiteY0" fmla="*/ 0 h 1341091"/>
              <a:gd name="connsiteX1" fmla="*/ 2272488 w 2631475"/>
              <a:gd name="connsiteY1" fmla="*/ 677918 h 1341091"/>
              <a:gd name="connsiteX2" fmla="*/ 238736 w 2631475"/>
              <a:gd name="connsiteY2" fmla="*/ 1308538 h 1341091"/>
              <a:gd name="connsiteX3" fmla="*/ 18019 w 2631475"/>
              <a:gd name="connsiteY3" fmla="*/ 1213945 h 1341091"/>
              <a:gd name="connsiteX4" fmla="*/ 33784 w 2631475"/>
              <a:gd name="connsiteY4" fmla="*/ 898635 h 1341091"/>
              <a:gd name="connsiteX0" fmla="*/ 2662337 w 2666802"/>
              <a:gd name="connsiteY0" fmla="*/ 0 h 1411518"/>
              <a:gd name="connsiteX1" fmla="*/ 2315496 w 2666802"/>
              <a:gd name="connsiteY1" fmla="*/ 677918 h 1411518"/>
              <a:gd name="connsiteX2" fmla="*/ 880834 w 2666802"/>
              <a:gd name="connsiteY2" fmla="*/ 1387365 h 1411518"/>
              <a:gd name="connsiteX3" fmla="*/ 61027 w 2666802"/>
              <a:gd name="connsiteY3" fmla="*/ 1213945 h 1411518"/>
              <a:gd name="connsiteX4" fmla="*/ 76792 w 2666802"/>
              <a:gd name="connsiteY4" fmla="*/ 898635 h 1411518"/>
              <a:gd name="connsiteX0" fmla="*/ 2621631 w 2626096"/>
              <a:gd name="connsiteY0" fmla="*/ 0 h 1462876"/>
              <a:gd name="connsiteX1" fmla="*/ 2274790 w 2626096"/>
              <a:gd name="connsiteY1" fmla="*/ 677918 h 1462876"/>
              <a:gd name="connsiteX2" fmla="*/ 840128 w 2626096"/>
              <a:gd name="connsiteY2" fmla="*/ 1387365 h 1462876"/>
              <a:gd name="connsiteX3" fmla="*/ 83383 w 2626096"/>
              <a:gd name="connsiteY3" fmla="*/ 1387366 h 1462876"/>
              <a:gd name="connsiteX4" fmla="*/ 36086 w 2626096"/>
              <a:gd name="connsiteY4" fmla="*/ 898635 h 1462876"/>
              <a:gd name="connsiteX0" fmla="*/ 2621631 w 2622074"/>
              <a:gd name="connsiteY0" fmla="*/ 0 h 1454498"/>
              <a:gd name="connsiteX1" fmla="*/ 1313093 w 2622074"/>
              <a:gd name="connsiteY1" fmla="*/ 804042 h 1454498"/>
              <a:gd name="connsiteX2" fmla="*/ 840128 w 2622074"/>
              <a:gd name="connsiteY2" fmla="*/ 1387365 h 1454498"/>
              <a:gd name="connsiteX3" fmla="*/ 83383 w 2622074"/>
              <a:gd name="connsiteY3" fmla="*/ 1387366 h 1454498"/>
              <a:gd name="connsiteX4" fmla="*/ 36086 w 2622074"/>
              <a:gd name="connsiteY4" fmla="*/ 898635 h 1454498"/>
              <a:gd name="connsiteX0" fmla="*/ 1991010 w 1991892"/>
              <a:gd name="connsiteY0" fmla="*/ 0 h 1060360"/>
              <a:gd name="connsiteX1" fmla="*/ 1313093 w 1991892"/>
              <a:gd name="connsiteY1" fmla="*/ 409904 h 1060360"/>
              <a:gd name="connsiteX2" fmla="*/ 840128 w 1991892"/>
              <a:gd name="connsiteY2" fmla="*/ 993227 h 1060360"/>
              <a:gd name="connsiteX3" fmla="*/ 83383 w 1991892"/>
              <a:gd name="connsiteY3" fmla="*/ 993228 h 1060360"/>
              <a:gd name="connsiteX4" fmla="*/ 36086 w 1991892"/>
              <a:gd name="connsiteY4" fmla="*/ 504497 h 1060360"/>
              <a:gd name="connsiteX0" fmla="*/ 1991010 w 1991010"/>
              <a:gd name="connsiteY0" fmla="*/ 0 h 1060360"/>
              <a:gd name="connsiteX1" fmla="*/ 1313093 w 1991010"/>
              <a:gd name="connsiteY1" fmla="*/ 409904 h 1060360"/>
              <a:gd name="connsiteX2" fmla="*/ 840128 w 1991010"/>
              <a:gd name="connsiteY2" fmla="*/ 993227 h 1060360"/>
              <a:gd name="connsiteX3" fmla="*/ 83383 w 1991010"/>
              <a:gd name="connsiteY3" fmla="*/ 993228 h 1060360"/>
              <a:gd name="connsiteX4" fmla="*/ 36086 w 1991010"/>
              <a:gd name="connsiteY4" fmla="*/ 504497 h 1060360"/>
              <a:gd name="connsiteX0" fmla="*/ 2000682 w 2000682"/>
              <a:gd name="connsiteY0" fmla="*/ 0 h 995402"/>
              <a:gd name="connsiteX1" fmla="*/ 1322765 w 2000682"/>
              <a:gd name="connsiteY1" fmla="*/ 409904 h 995402"/>
              <a:gd name="connsiteX2" fmla="*/ 994910 w 2000682"/>
              <a:gd name="connsiteY2" fmla="*/ 672891 h 995402"/>
              <a:gd name="connsiteX3" fmla="*/ 93055 w 2000682"/>
              <a:gd name="connsiteY3" fmla="*/ 993228 h 995402"/>
              <a:gd name="connsiteX4" fmla="*/ 45758 w 2000682"/>
              <a:gd name="connsiteY4" fmla="*/ 504497 h 995402"/>
              <a:gd name="connsiteX0" fmla="*/ 1956195 w 1956195"/>
              <a:gd name="connsiteY0" fmla="*/ 0 h 789012"/>
              <a:gd name="connsiteX1" fmla="*/ 1278278 w 1956195"/>
              <a:gd name="connsiteY1" fmla="*/ 409904 h 789012"/>
              <a:gd name="connsiteX2" fmla="*/ 950423 w 1956195"/>
              <a:gd name="connsiteY2" fmla="*/ 672891 h 789012"/>
              <a:gd name="connsiteX3" fmla="*/ 483901 w 1956195"/>
              <a:gd name="connsiteY3" fmla="*/ 783007 h 789012"/>
              <a:gd name="connsiteX4" fmla="*/ 1271 w 1956195"/>
              <a:gd name="connsiteY4" fmla="*/ 504497 h 789012"/>
              <a:gd name="connsiteX0" fmla="*/ 1832309 w 1832309"/>
              <a:gd name="connsiteY0" fmla="*/ 0 h 788482"/>
              <a:gd name="connsiteX1" fmla="*/ 1154392 w 1832309"/>
              <a:gd name="connsiteY1" fmla="*/ 409904 h 788482"/>
              <a:gd name="connsiteX2" fmla="*/ 826537 w 1832309"/>
              <a:gd name="connsiteY2" fmla="*/ 672891 h 788482"/>
              <a:gd name="connsiteX3" fmla="*/ 360015 w 1832309"/>
              <a:gd name="connsiteY3" fmla="*/ 783007 h 788482"/>
              <a:gd name="connsiteX4" fmla="*/ 1766 w 1832309"/>
              <a:gd name="connsiteY4" fmla="*/ 514507 h 788482"/>
              <a:gd name="connsiteX0" fmla="*/ 1834355 w 1834355"/>
              <a:gd name="connsiteY0" fmla="*/ 0 h 788482"/>
              <a:gd name="connsiteX1" fmla="*/ 1156438 w 1834355"/>
              <a:gd name="connsiteY1" fmla="*/ 409904 h 788482"/>
              <a:gd name="connsiteX2" fmla="*/ 828583 w 1834355"/>
              <a:gd name="connsiteY2" fmla="*/ 672891 h 788482"/>
              <a:gd name="connsiteX3" fmla="*/ 216949 w 1834355"/>
              <a:gd name="connsiteY3" fmla="*/ 783007 h 788482"/>
              <a:gd name="connsiteX4" fmla="*/ 3812 w 1834355"/>
              <a:gd name="connsiteY4" fmla="*/ 514507 h 788482"/>
              <a:gd name="connsiteX0" fmla="*/ 1730704 w 1730704"/>
              <a:gd name="connsiteY0" fmla="*/ 0 h 868566"/>
              <a:gd name="connsiteX1" fmla="*/ 1156438 w 1730704"/>
              <a:gd name="connsiteY1" fmla="*/ 489988 h 868566"/>
              <a:gd name="connsiteX2" fmla="*/ 828583 w 1730704"/>
              <a:gd name="connsiteY2" fmla="*/ 752975 h 868566"/>
              <a:gd name="connsiteX3" fmla="*/ 216949 w 1730704"/>
              <a:gd name="connsiteY3" fmla="*/ 863091 h 868566"/>
              <a:gd name="connsiteX4" fmla="*/ 3812 w 1730704"/>
              <a:gd name="connsiteY4" fmla="*/ 594591 h 868566"/>
              <a:gd name="connsiteX0" fmla="*/ 1730704 w 1730704"/>
              <a:gd name="connsiteY0" fmla="*/ 0 h 868566"/>
              <a:gd name="connsiteX1" fmla="*/ 1156438 w 1730704"/>
              <a:gd name="connsiteY1" fmla="*/ 489988 h 868566"/>
              <a:gd name="connsiteX2" fmla="*/ 828583 w 1730704"/>
              <a:gd name="connsiteY2" fmla="*/ 752975 h 868566"/>
              <a:gd name="connsiteX3" fmla="*/ 216949 w 1730704"/>
              <a:gd name="connsiteY3" fmla="*/ 863091 h 868566"/>
              <a:gd name="connsiteX4" fmla="*/ 3812 w 1730704"/>
              <a:gd name="connsiteY4" fmla="*/ 594591 h 868566"/>
              <a:gd name="connsiteX0" fmla="*/ 1730704 w 1730704"/>
              <a:gd name="connsiteY0" fmla="*/ 0 h 868566"/>
              <a:gd name="connsiteX1" fmla="*/ 828583 w 1730704"/>
              <a:gd name="connsiteY1" fmla="*/ 752975 h 868566"/>
              <a:gd name="connsiteX2" fmla="*/ 216949 w 1730704"/>
              <a:gd name="connsiteY2" fmla="*/ 863091 h 868566"/>
              <a:gd name="connsiteX3" fmla="*/ 3812 w 1730704"/>
              <a:gd name="connsiteY3" fmla="*/ 594591 h 868566"/>
              <a:gd name="connsiteX0" fmla="*/ 1731674 w 1731674"/>
              <a:gd name="connsiteY0" fmla="*/ 0 h 863373"/>
              <a:gd name="connsiteX1" fmla="*/ 995394 w 1731674"/>
              <a:gd name="connsiteY1" fmla="*/ 642860 h 863373"/>
              <a:gd name="connsiteX2" fmla="*/ 217919 w 1731674"/>
              <a:gd name="connsiteY2" fmla="*/ 863091 h 863373"/>
              <a:gd name="connsiteX3" fmla="*/ 4782 w 1731674"/>
              <a:gd name="connsiteY3" fmla="*/ 594591 h 863373"/>
            </a:gdLst>
            <a:ahLst/>
            <a:cxnLst>
              <a:cxn ang="0">
                <a:pos x="connsiteX0" y="connsiteY0"/>
              </a:cxn>
              <a:cxn ang="0">
                <a:pos x="connsiteX1" y="connsiteY1"/>
              </a:cxn>
              <a:cxn ang="0">
                <a:pos x="connsiteX2" y="connsiteY2"/>
              </a:cxn>
              <a:cxn ang="0">
                <a:pos x="connsiteX3" y="connsiteY3"/>
              </a:cxn>
            </a:cxnLst>
            <a:rect l="l" t="t" r="r" b="b"/>
            <a:pathLst>
              <a:path w="1731674" h="863373">
                <a:moveTo>
                  <a:pt x="1731674" y="0"/>
                </a:moveTo>
                <a:cubicBezTo>
                  <a:pt x="1543732" y="156870"/>
                  <a:pt x="1247687" y="499011"/>
                  <a:pt x="995394" y="642860"/>
                </a:cubicBezTo>
                <a:cubicBezTo>
                  <a:pt x="838813" y="705044"/>
                  <a:pt x="383021" y="871136"/>
                  <a:pt x="217919" y="863091"/>
                </a:cubicBezTo>
                <a:cubicBezTo>
                  <a:pt x="52817" y="855046"/>
                  <a:pt x="-20180" y="686556"/>
                  <a:pt x="4782" y="594591"/>
                </a:cubicBezTo>
              </a:path>
            </a:pathLst>
          </a:custGeom>
          <a:ln w="38100">
            <a:headEnd type="ova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657600" y="2468940"/>
            <a:ext cx="3276600" cy="1569660"/>
          </a:xfrm>
          <a:prstGeom prst="rect">
            <a:avLst/>
          </a:prstGeom>
          <a:noFill/>
        </p:spPr>
        <p:txBody>
          <a:bodyPr wrap="square" rtlCol="0">
            <a:spAutoFit/>
          </a:bodyPr>
          <a:lstStyle/>
          <a:p>
            <a:r>
              <a:rPr lang="en-US" sz="2400" dirty="0" smtClean="0">
                <a:solidFill>
                  <a:schemeClr val="bg2"/>
                </a:solidFill>
              </a:rPr>
              <a:t>At the time of the call, </a:t>
            </a:r>
            <a:r>
              <a:rPr lang="en-US" sz="2400" dirty="0" smtClean="0">
                <a:solidFill>
                  <a:schemeClr val="bg2"/>
                </a:solidFill>
                <a:effectLst/>
              </a:rPr>
              <a:t>the </a:t>
            </a:r>
            <a:r>
              <a:rPr lang="en-US" sz="2400" dirty="0" err="1" smtClean="0">
                <a:solidFill>
                  <a:schemeClr val="bg2"/>
                </a:solidFill>
                <a:effectLst/>
              </a:rPr>
              <a:t>callee’s</a:t>
            </a:r>
            <a:r>
              <a:rPr lang="en-US" sz="2400" dirty="0" smtClean="0">
                <a:solidFill>
                  <a:schemeClr val="bg2"/>
                </a:solidFill>
                <a:effectLst/>
              </a:rPr>
              <a:t> variant function must be less than the caller’s</a:t>
            </a:r>
          </a:p>
        </p:txBody>
      </p:sp>
    </p:spTree>
    <p:extLst>
      <p:ext uri="{BB962C8B-B14F-4D97-AF65-F5344CB8AC3E}">
        <p14:creationId xmlns:p14="http://schemas.microsoft.com/office/powerpoint/2010/main" val="111142140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crosoft Research 2008 light template">
  <a:themeElements>
    <a:clrScheme name="Custom 12">
      <a:dk1>
        <a:srgbClr val="000000"/>
      </a:dk1>
      <a:lt1>
        <a:srgbClr val="FFFFFF"/>
      </a:lt1>
      <a:dk2>
        <a:srgbClr val="050595"/>
      </a:dk2>
      <a:lt2>
        <a:srgbClr val="FFFF99"/>
      </a:lt2>
      <a:accent1>
        <a:srgbClr val="FEC423"/>
      </a:accent1>
      <a:accent2>
        <a:srgbClr val="4F90CC"/>
      </a:accent2>
      <a:accent3>
        <a:srgbClr val="F37735"/>
      </a:accent3>
      <a:accent4>
        <a:srgbClr val="71C267"/>
      </a:accent4>
      <a:accent5>
        <a:srgbClr val="3ED6E4"/>
      </a:accent5>
      <a:accent6>
        <a:srgbClr val="7D3DA1"/>
      </a:accent6>
      <a:hlink>
        <a:srgbClr val="4F90CC"/>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err="1" smtClean="0">
            <a:solidFill>
              <a:schemeClr val="bg2"/>
            </a:solidFill>
            <a:effectLst/>
          </a:defRPr>
        </a:defPPr>
      </a:lstStyle>
    </a:txDef>
  </a:objectDefaults>
  <a:extraClrSchemeLst/>
</a:theme>
</file>

<file path=ppt/theme/theme2.xml><?xml version="1.0" encoding="utf-8"?>
<a:theme xmlns:a="http://schemas.openxmlformats.org/drawingml/2006/main" name="White with Courier font for code slides">
  <a:themeElements>
    <a:clrScheme name="1-10070 Microsoft Research">
      <a:dk1>
        <a:srgbClr val="000000"/>
      </a:dk1>
      <a:lt1>
        <a:srgbClr val="FFFFFF"/>
      </a:lt1>
      <a:dk2>
        <a:srgbClr val="050595"/>
      </a:dk2>
      <a:lt2>
        <a:srgbClr val="FFFF99"/>
      </a:lt2>
      <a:accent1>
        <a:srgbClr val="FEC423"/>
      </a:accent1>
      <a:accent2>
        <a:srgbClr val="4F90CC"/>
      </a:accent2>
      <a:accent3>
        <a:srgbClr val="F37735"/>
      </a:accent3>
      <a:accent4>
        <a:srgbClr val="71C267"/>
      </a:accent4>
      <a:accent5>
        <a:srgbClr val="3ED6E4"/>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 Research 2008 light template</Template>
  <TotalTime>10072</TotalTime>
  <Words>2118</Words>
  <Application>Microsoft Office PowerPoint</Application>
  <PresentationFormat>On-screen Show (4:3)</PresentationFormat>
  <Paragraphs>409</Paragraphs>
  <Slides>15</Slides>
  <Notes>6</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Microsoft Research 2008 light template</vt:lpstr>
      <vt:lpstr>White with Courier font for code slides</vt:lpstr>
      <vt:lpstr>Program Verification</vt:lpstr>
      <vt:lpstr>Reasoning about programs</vt:lpstr>
      <vt:lpstr>Formal reasoning</vt:lpstr>
      <vt:lpstr>Dafny</vt:lpstr>
      <vt:lpstr>Using Dafny on the web</vt:lpstr>
      <vt:lpstr>Basics (assert, ensures, BVD, assume, requires, call, testing specs, debugging specs)</vt:lpstr>
      <vt:lpstr>Reasoning about loops</vt:lpstr>
      <vt:lpstr>Loops</vt:lpstr>
      <vt:lpstr>Termination</vt:lpstr>
      <vt:lpstr>Proving termination</vt:lpstr>
      <vt:lpstr>Review</vt:lpstr>
      <vt:lpstr>Abstraction and invariants</vt:lpstr>
      <vt:lpstr>Abstraction, frames</vt:lpstr>
      <vt:lpstr>Dynamic frames, recap</vt:lpstr>
      <vt:lpstr>Links</vt:lpstr>
    </vt:vector>
  </TitlesOfParts>
  <Manager>&lt;Content Manager Name Here&gt;</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Dafny, a program verifier for functional correctness</dc:title>
  <dc:subject>&lt;Event Name Here&gt;</dc:subject>
  <dc:creator>Rustan Leino</dc:creator>
  <dc:description>Template: Sarah Bickle, Silver Fox Productions
Formatting:
Event Date:
Event Location:
Audience: Internal/External</dc:description>
  <cp:lastModifiedBy>Rustan Leino</cp:lastModifiedBy>
  <cp:revision>150</cp:revision>
  <dcterms:created xsi:type="dcterms:W3CDTF">2010-04-12T10:52:29Z</dcterms:created>
  <dcterms:modified xsi:type="dcterms:W3CDTF">2012-01-13T19:49:05Z</dcterms:modified>
</cp:coreProperties>
</file>