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handoutMasterIdLst>
    <p:handoutMasterId r:id="rId85"/>
  </p:handoutMasterIdLst>
  <p:sldIdLst>
    <p:sldId id="256" r:id="rId2"/>
    <p:sldId id="257" r:id="rId3"/>
    <p:sldId id="258" r:id="rId4"/>
    <p:sldId id="259" r:id="rId5"/>
    <p:sldId id="270" r:id="rId6"/>
    <p:sldId id="260" r:id="rId7"/>
    <p:sldId id="261" r:id="rId8"/>
    <p:sldId id="262" r:id="rId9"/>
    <p:sldId id="347" r:id="rId10"/>
    <p:sldId id="263" r:id="rId11"/>
    <p:sldId id="264" r:id="rId12"/>
    <p:sldId id="346" r:id="rId13"/>
    <p:sldId id="266" r:id="rId14"/>
    <p:sldId id="269" r:id="rId15"/>
    <p:sldId id="268" r:id="rId16"/>
    <p:sldId id="323" r:id="rId17"/>
    <p:sldId id="324" r:id="rId18"/>
    <p:sldId id="325" r:id="rId19"/>
    <p:sldId id="345" r:id="rId20"/>
    <p:sldId id="321" r:id="rId21"/>
    <p:sldId id="315" r:id="rId22"/>
    <p:sldId id="316" r:id="rId23"/>
    <p:sldId id="318" r:id="rId24"/>
    <p:sldId id="319" r:id="rId25"/>
    <p:sldId id="320" r:id="rId26"/>
    <p:sldId id="322" r:id="rId27"/>
    <p:sldId id="275" r:id="rId28"/>
    <p:sldId id="276" r:id="rId29"/>
    <p:sldId id="308" r:id="rId30"/>
    <p:sldId id="304" r:id="rId31"/>
    <p:sldId id="305" r:id="rId32"/>
    <p:sldId id="306" r:id="rId33"/>
    <p:sldId id="307" r:id="rId34"/>
    <p:sldId id="302" r:id="rId35"/>
    <p:sldId id="303" r:id="rId36"/>
    <p:sldId id="344" r:id="rId37"/>
    <p:sldId id="314" r:id="rId38"/>
    <p:sldId id="311" r:id="rId39"/>
    <p:sldId id="312" r:id="rId40"/>
    <p:sldId id="313" r:id="rId41"/>
    <p:sldId id="277" r:id="rId42"/>
    <p:sldId id="301" r:id="rId43"/>
    <p:sldId id="326" r:id="rId44"/>
    <p:sldId id="278" r:id="rId45"/>
    <p:sldId id="285" r:id="rId46"/>
    <p:sldId id="279" r:id="rId47"/>
    <p:sldId id="283" r:id="rId48"/>
    <p:sldId id="298" r:id="rId49"/>
    <p:sldId id="299" r:id="rId50"/>
    <p:sldId id="300" r:id="rId51"/>
    <p:sldId id="294" r:id="rId52"/>
    <p:sldId id="295" r:id="rId53"/>
    <p:sldId id="296" r:id="rId54"/>
    <p:sldId id="343" r:id="rId55"/>
    <p:sldId id="309" r:id="rId56"/>
    <p:sldId id="310" r:id="rId57"/>
    <p:sldId id="297" r:id="rId58"/>
    <p:sldId id="330" r:id="rId59"/>
    <p:sldId id="336" r:id="rId60"/>
    <p:sldId id="331" r:id="rId61"/>
    <p:sldId id="335" r:id="rId62"/>
    <p:sldId id="337" r:id="rId63"/>
    <p:sldId id="338" r:id="rId64"/>
    <p:sldId id="332" r:id="rId65"/>
    <p:sldId id="333" r:id="rId66"/>
    <p:sldId id="339" r:id="rId67"/>
    <p:sldId id="340" r:id="rId68"/>
    <p:sldId id="341" r:id="rId69"/>
    <p:sldId id="342" r:id="rId70"/>
    <p:sldId id="287" r:id="rId71"/>
    <p:sldId id="288" r:id="rId72"/>
    <p:sldId id="327" r:id="rId73"/>
    <p:sldId id="289" r:id="rId74"/>
    <p:sldId id="293" r:id="rId75"/>
    <p:sldId id="292" r:id="rId76"/>
    <p:sldId id="290" r:id="rId77"/>
    <p:sldId id="291" r:id="rId78"/>
    <p:sldId id="329" r:id="rId79"/>
    <p:sldId id="281" r:id="rId80"/>
    <p:sldId id="282" r:id="rId81"/>
    <p:sldId id="328" r:id="rId82"/>
    <p:sldId id="348" r:id="rId83"/>
  </p:sldIdLst>
  <p:sldSz cx="9144000" cy="6858000" type="screen4x3"/>
  <p:notesSz cx="6858000" cy="91440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5" autoAdjust="0"/>
    <p:restoredTop sz="79548" autoAdjust="0"/>
  </p:normalViewPr>
  <p:slideViewPr>
    <p:cSldViewPr snapToGrid="0" snapToObjects="1">
      <p:cViewPr varScale="1">
        <p:scale>
          <a:sx n="86" d="100"/>
          <a:sy n="86" d="100"/>
        </p:scale>
        <p:origin x="-94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31F1D2-B66F-3245-9944-CD8B0A7421C1}" type="datetimeFigureOut">
              <a:rPr lang="en-US" smtClean="0"/>
              <a:pPr/>
              <a:t>2/22/2010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92405C-ED0A-A941-B20C-1C3E58F3936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B5406-3BC8-1946-AA4E-71A86AD95724}" type="datetimeFigureOut">
              <a:rPr lang="en-US" smtClean="0"/>
              <a:pPr/>
              <a:t>2/22/2010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EFBA1-64DF-3A49-96B9-6282F41A9B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 elements most often viewed (still</a:t>
            </a:r>
            <a:r>
              <a:rPr lang="en-US" baseline="0" dirty="0" smtClean="0"/>
              <a:t> ranked </a:t>
            </a:r>
            <a:r>
              <a:rPr lang="en-US" baseline="0" dirty="0" err="1" smtClean="0"/>
              <a:t>alph</a:t>
            </a:r>
            <a:r>
              <a:rPr lang="en-US" baseline="0" dirty="0" smtClean="0"/>
              <a:t>)</a:t>
            </a:r>
          </a:p>
          <a:p>
            <a:r>
              <a:rPr lang="en-US" baseline="0" dirty="0" smtClean="0"/>
              <a:t>C = related elements</a:t>
            </a:r>
          </a:p>
          <a:p>
            <a:endParaRPr lang="en-US" baseline="0" dirty="0" smtClean="0"/>
          </a:p>
          <a:p>
            <a:r>
              <a:rPr lang="en-US" baseline="0" dirty="0" smtClean="0"/>
              <a:t>VHLCC == preliminary evaluation; in the </a:t>
            </a:r>
            <a:r>
              <a:rPr lang="en-US" baseline="0" dirty="0" err="1" smtClean="0"/>
              <a:t>eval</a:t>
            </a:r>
            <a:r>
              <a:rPr lang="en-US" baseline="0" dirty="0" smtClean="0"/>
              <a:t> the participants were replicating the _exact_ tasks that other </a:t>
            </a:r>
            <a:r>
              <a:rPr lang="en-US" baseline="0" dirty="0" err="1" smtClean="0"/>
              <a:t>devs</a:t>
            </a:r>
            <a:r>
              <a:rPr lang="en-US" baseline="0" dirty="0" smtClean="0"/>
              <a:t> had done previously (uncommon in practice, I would suspect)</a:t>
            </a:r>
          </a:p>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Jazz Goal:</a:t>
            </a:r>
            <a:r>
              <a:rPr lang="en-US" sz="1200" b="1" i="1" kern="1200" baseline="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Be for collaboration tools what Visual Studio and Eclipse are for the desktop</a:t>
            </a:r>
          </a:p>
          <a:p>
            <a:endParaRPr lang="en-US" dirty="0" smtClean="0"/>
          </a:p>
          <a:p>
            <a:r>
              <a:rPr lang="en-US" dirty="0" smtClean="0"/>
              <a:t>http://</a:t>
            </a:r>
            <a:r>
              <a:rPr lang="en-US" dirty="0" err="1" smtClean="0"/>
              <a:t>ieeexplore.ieee.org/stamp/stamp.jsp?arnumber</a:t>
            </a:r>
            <a:r>
              <a:rPr lang="en-US" dirty="0" smtClean="0"/>
              <a:t>=04375254</a:t>
            </a:r>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46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http://research.microsoft.com/pubs/64290/chi2007-fastdash.pdf</a:t>
            </a:r>
          </a:p>
          <a:p>
            <a:endParaRPr lang="en-US" dirty="0" smtClean="0"/>
          </a:p>
          <a:p>
            <a:r>
              <a:rPr lang="en-US" dirty="0" smtClean="0"/>
              <a:t>Key</a:t>
            </a:r>
            <a:r>
              <a:rPr lang="en-US" baseline="0" dirty="0" smtClean="0"/>
              <a:t> items are also the ones that change the most frequently</a:t>
            </a:r>
          </a:p>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51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Gold border:			file in focus</a:t>
            </a:r>
            <a:r>
              <a:rPr lang="en-US" baseline="0" dirty="0" smtClean="0"/>
              <a:t> in VS</a:t>
            </a:r>
          </a:p>
          <a:p>
            <a:r>
              <a:rPr lang="en-US" baseline="0" dirty="0" smtClean="0"/>
              <a:t>Yellow highlight:		file being edited</a:t>
            </a:r>
          </a:p>
          <a:p>
            <a:r>
              <a:rPr lang="en-US" baseline="0" dirty="0" smtClean="0"/>
              <a:t>Blue highlight:		file open by multiple </a:t>
            </a:r>
            <a:r>
              <a:rPr lang="en-US" baseline="0" dirty="0" err="1" smtClean="0"/>
              <a:t>devs</a:t>
            </a:r>
            <a:endParaRPr lang="en-US" baseline="0" dirty="0" smtClean="0"/>
          </a:p>
          <a:p>
            <a:r>
              <a:rPr lang="en-US" baseline="0" dirty="0" smtClean="0"/>
              <a:t>Hashed highlight:		file checked out by multiple </a:t>
            </a:r>
            <a:r>
              <a:rPr lang="en-US" baseline="0" dirty="0" err="1" smtClean="0"/>
              <a:t>devs</a:t>
            </a:r>
            <a:endParaRPr lang="en-US" baseline="0" dirty="0" smtClean="0"/>
          </a:p>
          <a:p>
            <a:r>
              <a:rPr lang="en-US" baseline="0" dirty="0" smtClean="0"/>
              <a:t>Red border:			file being debugged</a:t>
            </a:r>
          </a:p>
          <a:p>
            <a:r>
              <a:rPr lang="en-US" baseline="0" dirty="0" smtClean="0"/>
              <a:t>Checkmark:			file checked 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53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55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http://www.cc.gatech.edu/classes/cs7390_98_winter/reports/realsys/seesoft.html</a:t>
            </a:r>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71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cseweb.ucsd.edu/~wgg/Software/AB</a:t>
            </a:r>
            <a:r>
              <a:rPr lang="en-US" dirty="0" smtClean="0"/>
              <a:t>/</a:t>
            </a:r>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73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pleuma.cc.gatech.edu/aristotle/Tools/tarantula</a:t>
            </a:r>
            <a:r>
              <a:rPr lang="en-US" dirty="0" smtClean="0"/>
              <a:t>/</a:t>
            </a:r>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75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http://research.microsoft.com/pubs/74414/vlc05-final.pdf</a:t>
            </a:r>
          </a:p>
          <a:p>
            <a:endParaRPr lang="en-US" sz="1200" kern="1200" dirty="0" smtClean="0">
              <a:solidFill>
                <a:schemeClr val="tx1"/>
              </a:solidFill>
              <a:latin typeface="+mn-lt"/>
              <a:ea typeface="+mn-ea"/>
              <a:cs typeface="+mn-cs"/>
            </a:endParaRPr>
          </a:p>
          <a:p>
            <a:pPr>
              <a:buFontTx/>
              <a:buChar char="-"/>
            </a:pPr>
            <a:r>
              <a:rPr lang="en-US" sz="1200" kern="1200" dirty="0" smtClean="0">
                <a:solidFill>
                  <a:schemeClr val="tx1"/>
                </a:solidFill>
                <a:latin typeface="+mn-lt"/>
                <a:ea typeface="+mn-ea"/>
                <a:cs typeface="+mn-cs"/>
              </a:rPr>
              <a:t>Additional icons desired (e.g., loops, switch statements)</a:t>
            </a:r>
          </a:p>
          <a:p>
            <a:pPr>
              <a:buFontTx/>
              <a:buChar char="-"/>
            </a:pPr>
            <a:r>
              <a:rPr lang="en-US" sz="1200" kern="1200" baseline="0" dirty="0" smtClean="0">
                <a:solidFill>
                  <a:schemeClr val="tx1"/>
                </a:solidFill>
                <a:latin typeface="+mn-lt"/>
                <a:ea typeface="+mn-ea"/>
                <a:cs typeface="+mn-cs"/>
              </a:rPr>
              <a:t>Stability cannot be maintained as system evolves</a:t>
            </a:r>
          </a:p>
          <a:p>
            <a:pPr>
              <a:buFontTx/>
              <a:buChar char="-"/>
            </a:pPr>
            <a:r>
              <a:rPr lang="en-US" sz="1200" kern="1200" baseline="0" dirty="0" smtClean="0">
                <a:solidFill>
                  <a:schemeClr val="tx1"/>
                </a:solidFill>
                <a:latin typeface="+mn-lt"/>
                <a:ea typeface="+mn-ea"/>
                <a:cs typeface="+mn-cs"/>
              </a:rPr>
              <a:t>Too many size-1 nodes reduce their uniqueness</a:t>
            </a:r>
          </a:p>
          <a:p>
            <a:pPr>
              <a:buFontTx/>
              <a:buChar char="-"/>
            </a:pPr>
            <a:endParaRPr lang="en-US" sz="1200" kern="1200" baseline="0" dirty="0" smtClean="0">
              <a:solidFill>
                <a:schemeClr val="tx1"/>
              </a:solidFill>
              <a:latin typeface="+mn-lt"/>
              <a:ea typeface="+mn-ea"/>
              <a:cs typeface="+mn-cs"/>
            </a:endParaRPr>
          </a:p>
          <a:p>
            <a:pPr>
              <a:buFontTx/>
              <a:buChar cha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experienced developers navigate around unfamiliar code, they often become disoriented. Indeed, in a recent observation study, we even saw a participant not recognize a method he had visited just a minute beforehand. It would be great if source code had a sense of "place" that would allow us to use our spatial memory when navigating, just as we do when navigating physical terrains. Software Terrain Maps are a prototype visualization based on the metaphor of cartographic maps, which are continuous (no wasted space), have enough visual landmarks to allow the viewer to recognize locations perceptually rather than cognitively, and lend themselves to data overlay.</a:t>
            </a:r>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76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scg.unibe.ch/research/softwarecartography</a:t>
            </a:r>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78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http://www.cs.cmu.edu/%7Eantz/sarma_icse2009.pdf</a:t>
            </a:r>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79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80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ieeexplore.ieee.org/stamp/stamp.jsp?tp</a:t>
            </a:r>
            <a:r>
              <a:rPr lang="en-US" dirty="0" smtClean="0"/>
              <a:t>=&amp;</a:t>
            </a:r>
            <a:r>
              <a:rPr lang="en-US" dirty="0" err="1" smtClean="0"/>
              <a:t>arnumber</a:t>
            </a:r>
            <a:r>
              <a:rPr lang="en-US" dirty="0" smtClean="0"/>
              <a:t>=1463229</a:t>
            </a:r>
          </a:p>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CVS infers commit sets to help recommend related resources</a:t>
            </a:r>
          </a:p>
          <a:p>
            <a:pPr>
              <a:buFontTx/>
              <a:buChar char="-"/>
            </a:pPr>
            <a:r>
              <a:rPr lang="en-US" baseline="0" dirty="0" smtClean="0"/>
              <a:t> The code itself is not indexed</a:t>
            </a:r>
          </a:p>
          <a:p>
            <a:pPr>
              <a:buFontTx/>
              <a:buChar char="-"/>
            </a:pPr>
            <a:r>
              <a:rPr lang="en-US" baseline="0" dirty="0" smtClean="0"/>
              <a:t> Early system that promotes the person as a first class attribute</a:t>
            </a:r>
          </a:p>
          <a:p>
            <a:pPr>
              <a:buFontTx/>
              <a:buChar char="-"/>
            </a:pPr>
            <a:endParaRPr lang="en-US" baseline="-2500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http://research.microsoft.com/en-us/projects/bridge/default.aspx</a:t>
            </a:r>
            <a:endParaRPr lang="en-US" dirty="0" smtClean="0"/>
          </a:p>
          <a:p>
            <a:r>
              <a:rPr lang="en-US" dirty="0" smtClean="0"/>
              <a:t>http://research.microsoft.com/pubs/74258/p151-venolia.pdf</a:t>
            </a:r>
          </a:p>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portal.acm.org/citation.cfm?doid</a:t>
            </a:r>
            <a:r>
              <a:rPr lang="en-US" dirty="0" smtClean="0"/>
              <a:t>=1081706.1081725</a:t>
            </a:r>
          </a:p>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http://www.cs.ubc.ca/~murphy/papers/mylar/2006-11-mylar-fse.pdf</a:t>
            </a:r>
          </a:p>
          <a:p>
            <a:r>
              <a:rPr lang="en-US" dirty="0" smtClean="0"/>
              <a:t>http://www.cs.ubc.ca/~murphy/papers/mylar/mylar-aosd20056.pdf</a:t>
            </a:r>
          </a:p>
          <a:p>
            <a:endParaRPr lang="en-US" dirty="0" smtClean="0"/>
          </a:p>
          <a:p>
            <a:r>
              <a:rPr lang="en-US" dirty="0" smtClean="0"/>
              <a:t>Interestingly: no relationships between elements; built entirely from navigation</a:t>
            </a:r>
          </a:p>
          <a:p>
            <a:endParaRPr lang="en-US" dirty="0" smtClean="0"/>
          </a:p>
          <a:p>
            <a:r>
              <a:rPr lang="en-US" dirty="0" err="1" smtClean="0"/>
              <a:t>Tasktop</a:t>
            </a:r>
            <a:r>
              <a:rPr lang="en-US" baseline="0" dirty="0" smtClean="0"/>
              <a:t> tries to take the focus from developers to all knowledge workers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ieeexplore.ieee.org/stamp/stamp.jsp?tp</a:t>
            </a:r>
            <a:r>
              <a:rPr lang="en-US" sz="1200" kern="1200" dirty="0" smtClean="0">
                <a:solidFill>
                  <a:schemeClr val="tx1"/>
                </a:solidFill>
                <a:latin typeface="+mn-lt"/>
                <a:ea typeface="+mn-ea"/>
                <a:cs typeface="+mn-cs"/>
              </a:rPr>
              <a:t>=&amp;</a:t>
            </a:r>
            <a:r>
              <a:rPr lang="en-US" sz="1200" kern="1200" dirty="0" err="1" smtClean="0">
                <a:solidFill>
                  <a:schemeClr val="tx1"/>
                </a:solidFill>
                <a:latin typeface="+mn-lt"/>
                <a:ea typeface="+mn-ea"/>
                <a:cs typeface="+mn-cs"/>
              </a:rPr>
              <a:t>arnumber</a:t>
            </a:r>
            <a:r>
              <a:rPr lang="en-US" sz="1200" kern="1200" dirty="0" smtClean="0">
                <a:solidFill>
                  <a:schemeClr val="tx1"/>
                </a:solidFill>
                <a:latin typeface="+mn-lt"/>
                <a:ea typeface="+mn-ea"/>
                <a:cs typeface="+mn-cs"/>
              </a:rPr>
              <a:t>=1509509&amp;userType=&amp;tag=1</a:t>
            </a:r>
          </a:p>
          <a:p>
            <a:endParaRPr lang="en-US" sz="1200" kern="1200" baseline="-250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Large software projects often require a programmer to make changes to unfamiliar source code. This paper describes a set of tools, called Team Tracks, designed to ease program comprehension by showing the source code navigation patterns of fellow development team members. One technique shows a list of Related Items, given that the user is viewing a given method or class. Another technique shows the Favorite Classes, by showing a class hierarchy view that hides less frequently visited classes, methods, and members. Two user studies, a laboratory study and a field study, were run to evaluate the effectiveness of these techniques. The results of the two studies demonstrate that sharing navigation data can improve program comprehension and are subjectively preferred by users.</a:t>
            </a:r>
            <a:endParaRPr lang="en-US" dirty="0"/>
          </a:p>
        </p:txBody>
      </p:sp>
      <p:sp>
        <p:nvSpPr>
          <p:cNvPr id="4" name="Slide Number Placeholder 3"/>
          <p:cNvSpPr>
            <a:spLocks noGrp="1"/>
          </p:cNvSpPr>
          <p:nvPr>
            <p:ph type="sldNum" sz="quarter" idx="10"/>
          </p:nvPr>
        </p:nvSpPr>
        <p:spPr/>
        <p:txBody>
          <a:bodyPr/>
          <a:lstStyle/>
          <a:p>
            <a:fld id="{383EFBA1-64DF-3A49-96B9-6282F41A9BE4}"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3C75C231-1D50-A24E-B7BD-CA6BF5603994}" type="datetimeFigureOut">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75C231-1D50-A24E-B7BD-CA6BF5603994}" type="datetimeFigureOut">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75C231-1D50-A24E-B7BD-CA6BF5603994}" type="datetimeFigureOut">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75C231-1D50-A24E-B7BD-CA6BF5603994}" type="datetimeFigureOut">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C75C231-1D50-A24E-B7BD-CA6BF5603994}" type="datetimeFigureOut">
              <a:rPr lang="en-US" smtClean="0"/>
              <a:pPr/>
              <a:t>2/22/2010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C75C231-1D50-A24E-B7BD-CA6BF5603994}" type="datetimeFigureOut">
              <a:rPr lang="en-US" smtClean="0"/>
              <a:pPr/>
              <a:t>2/22/2010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3C75C231-1D50-A24E-B7BD-CA6BF5603994}" type="datetimeFigureOut">
              <a:rPr lang="en-US" smtClean="0"/>
              <a:pPr/>
              <a:t>2/22/2010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C75C231-1D50-A24E-B7BD-CA6BF5603994}" type="datetimeFigureOut">
              <a:rPr lang="en-US" smtClean="0"/>
              <a:pPr/>
              <a:t>2/22/2010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5C231-1D50-A24E-B7BD-CA6BF5603994}" type="datetimeFigureOut">
              <a:rPr lang="en-US" smtClean="0"/>
              <a:pPr/>
              <a:t>2/22/2010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C75C231-1D50-A24E-B7BD-CA6BF5603994}" type="datetimeFigureOut">
              <a:rPr lang="en-US" smtClean="0"/>
              <a:pPr/>
              <a:t>2/22/2010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C75C231-1D50-A24E-B7BD-CA6BF5603994}" type="datetimeFigureOut">
              <a:rPr lang="en-US" smtClean="0"/>
              <a:pPr/>
              <a:t>2/22/2010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5288-1AF8-9E4E-95C6-E734BA57FA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5C231-1D50-A24E-B7BD-CA6BF5603994}" type="datetimeFigureOut">
              <a:rPr lang="en-US" smtClean="0"/>
              <a:pPr/>
              <a:t>2/22/2010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85288-1AF8-9E4E-95C6-E734BA57FA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CSEP 504</a:t>
            </a:r>
            <a:br>
              <a:rPr lang="en-US" dirty="0" smtClean="0"/>
            </a:br>
            <a:r>
              <a:rPr lang="en-US" dirty="0" smtClean="0"/>
              <a:t>Advanced topics in software systems</a:t>
            </a:r>
            <a:endParaRPr lang="en-US" dirty="0"/>
          </a:p>
        </p:txBody>
      </p:sp>
      <p:sp>
        <p:nvSpPr>
          <p:cNvPr id="3" name="Subtitle 2"/>
          <p:cNvSpPr>
            <a:spLocks noGrp="1"/>
          </p:cNvSpPr>
          <p:nvPr>
            <p:ph type="subTitle" idx="1"/>
          </p:nvPr>
        </p:nvSpPr>
        <p:spPr>
          <a:xfrm>
            <a:off x="685801" y="3886200"/>
            <a:ext cx="7772400" cy="657516"/>
          </a:xfrm>
        </p:spPr>
        <p:txBody>
          <a:bodyPr>
            <a:normAutofit fontScale="92500"/>
          </a:bodyPr>
          <a:lstStyle/>
          <a:p>
            <a:r>
              <a:rPr lang="en-US" dirty="0" smtClean="0"/>
              <a:t>Reid Holmes • Winter 2010 • CSEP504 Lecture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a:t>
            </a:r>
            <a:endParaRPr lang="en-US" dirty="0"/>
          </a:p>
        </p:txBody>
      </p:sp>
      <p:sp>
        <p:nvSpPr>
          <p:cNvPr id="3" name="Content Placeholder 2"/>
          <p:cNvSpPr>
            <a:spLocks noGrp="1"/>
          </p:cNvSpPr>
          <p:nvPr>
            <p:ph idx="1"/>
          </p:nvPr>
        </p:nvSpPr>
        <p:spPr>
          <a:xfrm>
            <a:off x="273755" y="1600200"/>
            <a:ext cx="8686800" cy="4525963"/>
          </a:xfrm>
        </p:spPr>
        <p:txBody>
          <a:bodyPr/>
          <a:lstStyle/>
          <a:p>
            <a:r>
              <a:rPr lang="en-US" dirty="0" err="1" smtClean="0"/>
              <a:t>Venolia</a:t>
            </a:r>
            <a:r>
              <a:rPr lang="en-US" dirty="0" smtClean="0"/>
              <a:t> [MSR ‘06]</a:t>
            </a:r>
          </a:p>
          <a:p>
            <a:r>
              <a:rPr lang="en-US" dirty="0" smtClean="0"/>
              <a:t>Augments </a:t>
            </a:r>
            <a:r>
              <a:rPr lang="en-US" dirty="0" err="1" smtClean="0"/>
              <a:t>Hipikat</a:t>
            </a:r>
            <a:r>
              <a:rPr lang="en-US" dirty="0" smtClean="0"/>
              <a:t> with additional relations</a:t>
            </a:r>
          </a:p>
          <a:p>
            <a:pPr lvl="1"/>
            <a:r>
              <a:rPr lang="en-US" dirty="0" smtClean="0"/>
              <a:t>Simple code relationships</a:t>
            </a:r>
          </a:p>
          <a:p>
            <a:pPr lvl="1"/>
            <a:r>
              <a:rPr lang="en-US" dirty="0" smtClean="0"/>
              <a:t>Enhanced textual allusions</a:t>
            </a:r>
          </a:p>
          <a:p>
            <a:r>
              <a:rPr lang="en-US" dirty="0" smtClean="0"/>
              <a:t>Most pressing concern:</a:t>
            </a:r>
          </a:p>
          <a:p>
            <a:pPr lvl="1"/>
            <a:r>
              <a:rPr lang="en-US" dirty="0" smtClean="0"/>
              <a:t>“Understanding the rationale behind a piece of code”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Artifacts</a:t>
            </a:r>
            <a:endParaRPr lang="en-US" dirty="0"/>
          </a:p>
        </p:txBody>
      </p:sp>
      <p:grpSp>
        <p:nvGrpSpPr>
          <p:cNvPr id="5" name="Group 6"/>
          <p:cNvGrpSpPr>
            <a:grpSpLocks/>
          </p:cNvGrpSpPr>
          <p:nvPr/>
        </p:nvGrpSpPr>
        <p:grpSpPr bwMode="auto">
          <a:xfrm>
            <a:off x="2435993" y="1417638"/>
            <a:ext cx="4280597" cy="4877411"/>
            <a:chOff x="1219200" y="609600"/>
            <a:chExt cx="4279900" cy="4876800"/>
          </a:xfrm>
        </p:grpSpPr>
        <p:sp>
          <p:nvSpPr>
            <p:cNvPr id="6" name="AutoShape 2"/>
            <p:cNvSpPr>
              <a:spLocks noChangeArrowheads="1"/>
            </p:cNvSpPr>
            <p:nvPr/>
          </p:nvSpPr>
          <p:spPr bwMode="auto">
            <a:xfrm>
              <a:off x="2064206" y="2372382"/>
              <a:ext cx="2565196" cy="3114018"/>
            </a:xfrm>
            <a:prstGeom prst="can">
              <a:avLst>
                <a:gd name="adj" fmla="val 24850"/>
              </a:avLst>
            </a:prstGeom>
            <a:solidFill>
              <a:srgbClr val="414141"/>
            </a:solidFill>
            <a:ln w="9525">
              <a:noFill/>
              <a:round/>
              <a:headEnd/>
              <a:tailEnd/>
            </a:ln>
            <a:effectLst>
              <a:outerShdw dist="35921" dir="2700000" algn="ctr" rotWithShape="0">
                <a:schemeClr val="bg2">
                  <a:alpha val="50000"/>
                </a:schemeClr>
              </a:outerShdw>
            </a:effectLst>
          </p:spPr>
          <p:txBody>
            <a:bodyPr wrap="none" anchor="ctr"/>
            <a:lstStyle/>
            <a:p>
              <a:pPr algn="ctr" defTabSz="4702175" eaLnBrk="0" fontAlgn="auto" hangingPunct="0">
                <a:spcBef>
                  <a:spcPts val="0"/>
                </a:spcBef>
                <a:spcAft>
                  <a:spcPts val="0"/>
                </a:spcAft>
                <a:defRPr/>
              </a:pPr>
              <a:endParaRPr lang="en-US" sz="900">
                <a:latin typeface="Myriad Pro" pitchFamily="34" charset="0"/>
                <a:ea typeface="+mn-ea"/>
                <a:cs typeface="+mn-cs"/>
              </a:endParaRPr>
            </a:p>
          </p:txBody>
        </p:sp>
        <p:sp>
          <p:nvSpPr>
            <p:cNvPr id="7" name="Line 3"/>
            <p:cNvSpPr>
              <a:spLocks noChangeShapeType="1"/>
            </p:cNvSpPr>
            <p:nvPr/>
          </p:nvSpPr>
          <p:spPr bwMode="auto">
            <a:xfrm flipV="1">
              <a:off x="2451100" y="3289300"/>
              <a:ext cx="611188" cy="301625"/>
            </a:xfrm>
            <a:prstGeom prst="line">
              <a:avLst/>
            </a:prstGeom>
            <a:noFill/>
            <a:ln w="19050">
              <a:solidFill>
                <a:srgbClr val="CC0000"/>
              </a:solidFill>
              <a:round/>
              <a:headEnd/>
              <a:tailEnd/>
            </a:ln>
          </p:spPr>
          <p:txBody>
            <a:bodyPr>
              <a:prstTxWarp prst="textNoShape">
                <a:avLst/>
              </a:prstTxWarp>
            </a:bodyPr>
            <a:lstStyle/>
            <a:p>
              <a:endParaRPr lang="en-US"/>
            </a:p>
          </p:txBody>
        </p:sp>
        <p:sp>
          <p:nvSpPr>
            <p:cNvPr id="8" name="Line 4"/>
            <p:cNvSpPr>
              <a:spLocks noChangeShapeType="1"/>
            </p:cNvSpPr>
            <p:nvPr/>
          </p:nvSpPr>
          <p:spPr bwMode="auto">
            <a:xfrm>
              <a:off x="3360738" y="1173163"/>
              <a:ext cx="1587" cy="1528762"/>
            </a:xfrm>
            <a:prstGeom prst="line">
              <a:avLst/>
            </a:prstGeom>
            <a:noFill/>
            <a:ln w="28575">
              <a:solidFill>
                <a:schemeClr val="tx1"/>
              </a:solidFill>
              <a:round/>
              <a:headEnd/>
              <a:tailEnd type="stealth" w="lg" len="lg"/>
            </a:ln>
          </p:spPr>
          <p:txBody>
            <a:bodyPr wrap="square">
              <a:prstTxWarp prst="textNoShape">
                <a:avLst/>
              </a:prstTxWarp>
              <a:spAutoFit/>
            </a:bodyPr>
            <a:lstStyle/>
            <a:p>
              <a:endParaRPr lang="en-US"/>
            </a:p>
          </p:txBody>
        </p:sp>
        <p:sp>
          <p:nvSpPr>
            <p:cNvPr id="9" name="Line 5"/>
            <p:cNvSpPr>
              <a:spLocks noChangeShapeType="1"/>
            </p:cNvSpPr>
            <p:nvPr/>
          </p:nvSpPr>
          <p:spPr bwMode="auto">
            <a:xfrm flipH="1">
              <a:off x="3654425" y="1079500"/>
              <a:ext cx="509588" cy="1609725"/>
            </a:xfrm>
            <a:prstGeom prst="line">
              <a:avLst/>
            </a:prstGeom>
            <a:noFill/>
            <a:ln w="28575">
              <a:solidFill>
                <a:schemeClr val="tx1"/>
              </a:solidFill>
              <a:round/>
              <a:headEnd/>
              <a:tailEnd type="stealth" w="lg" len="lg"/>
            </a:ln>
          </p:spPr>
          <p:txBody>
            <a:bodyPr wrap="square">
              <a:prstTxWarp prst="textNoShape">
                <a:avLst/>
              </a:prstTxWarp>
              <a:spAutoFit/>
            </a:bodyPr>
            <a:lstStyle/>
            <a:p>
              <a:endParaRPr lang="en-US"/>
            </a:p>
          </p:txBody>
        </p:sp>
        <p:sp>
          <p:nvSpPr>
            <p:cNvPr id="10" name="Line 6"/>
            <p:cNvSpPr>
              <a:spLocks noChangeShapeType="1"/>
            </p:cNvSpPr>
            <p:nvPr/>
          </p:nvSpPr>
          <p:spPr bwMode="auto">
            <a:xfrm flipH="1">
              <a:off x="3941763" y="1127125"/>
              <a:ext cx="992187" cy="1574800"/>
            </a:xfrm>
            <a:prstGeom prst="line">
              <a:avLst/>
            </a:prstGeom>
            <a:noFill/>
            <a:ln w="28575">
              <a:solidFill>
                <a:schemeClr val="tx1"/>
              </a:solidFill>
              <a:round/>
              <a:headEnd/>
              <a:tailEnd type="stealth" w="lg" len="lg"/>
            </a:ln>
          </p:spPr>
          <p:txBody>
            <a:bodyPr wrap="square">
              <a:prstTxWarp prst="textNoShape">
                <a:avLst/>
              </a:prstTxWarp>
              <a:spAutoFit/>
            </a:bodyPr>
            <a:lstStyle/>
            <a:p>
              <a:endParaRPr lang="en-US"/>
            </a:p>
          </p:txBody>
        </p:sp>
        <p:sp>
          <p:nvSpPr>
            <p:cNvPr id="11" name="Line 7"/>
            <p:cNvSpPr>
              <a:spLocks noChangeShapeType="1"/>
            </p:cNvSpPr>
            <p:nvPr/>
          </p:nvSpPr>
          <p:spPr bwMode="auto">
            <a:xfrm>
              <a:off x="2573338" y="1150938"/>
              <a:ext cx="479425" cy="1538287"/>
            </a:xfrm>
            <a:prstGeom prst="line">
              <a:avLst/>
            </a:prstGeom>
            <a:noFill/>
            <a:ln w="28575">
              <a:solidFill>
                <a:schemeClr val="tx1"/>
              </a:solidFill>
              <a:round/>
              <a:headEnd/>
              <a:tailEnd type="stealth" w="lg" len="lg"/>
            </a:ln>
          </p:spPr>
          <p:txBody>
            <a:bodyPr wrap="square">
              <a:prstTxWarp prst="textNoShape">
                <a:avLst/>
              </a:prstTxWarp>
              <a:spAutoFit/>
            </a:bodyPr>
            <a:lstStyle/>
            <a:p>
              <a:endParaRPr lang="en-US"/>
            </a:p>
          </p:txBody>
        </p:sp>
        <p:sp>
          <p:nvSpPr>
            <p:cNvPr id="12" name="Line 8"/>
            <p:cNvSpPr>
              <a:spLocks noChangeShapeType="1"/>
            </p:cNvSpPr>
            <p:nvPr/>
          </p:nvSpPr>
          <p:spPr bwMode="auto">
            <a:xfrm>
              <a:off x="1800225" y="1150938"/>
              <a:ext cx="954088" cy="1538287"/>
            </a:xfrm>
            <a:prstGeom prst="line">
              <a:avLst/>
            </a:prstGeom>
            <a:noFill/>
            <a:ln w="28575">
              <a:solidFill>
                <a:schemeClr val="tx1"/>
              </a:solidFill>
              <a:round/>
              <a:headEnd/>
              <a:tailEnd type="stealth" w="lg" len="lg"/>
            </a:ln>
          </p:spPr>
          <p:txBody>
            <a:bodyPr wrap="square">
              <a:prstTxWarp prst="textNoShape">
                <a:avLst/>
              </a:prstTxWarp>
              <a:spAutoFit/>
            </a:bodyPr>
            <a:lstStyle/>
            <a:p>
              <a:endParaRPr lang="en-US"/>
            </a:p>
          </p:txBody>
        </p:sp>
        <p:sp>
          <p:nvSpPr>
            <p:cNvPr id="13" name="AutoShape 9"/>
            <p:cNvSpPr>
              <a:spLocks noChangeArrowheads="1"/>
            </p:cNvSpPr>
            <p:nvPr/>
          </p:nvSpPr>
          <p:spPr bwMode="auto">
            <a:xfrm>
              <a:off x="4703478" y="609600"/>
              <a:ext cx="795622" cy="776447"/>
            </a:xfrm>
            <a:prstGeom prst="can">
              <a:avLst>
                <a:gd name="adj" fmla="val 20468"/>
              </a:avLst>
            </a:prstGeom>
            <a:solidFill>
              <a:srgbClr val="414141"/>
            </a:solidFill>
            <a:ln w="9525">
              <a:noFill/>
              <a:round/>
              <a:headEnd/>
              <a:tailEnd/>
            </a:ln>
            <a:effectLst>
              <a:outerShdw dist="35921" dir="2700000" algn="ctr" rotWithShape="0">
                <a:schemeClr val="bg2">
                  <a:alpha val="50000"/>
                </a:schemeClr>
              </a:outerShdw>
            </a:effectLst>
          </p:spPr>
          <p:txBody>
            <a:bodyPr tIns="73152" bIns="0" anchor="ctr"/>
            <a:lstStyle/>
            <a:p>
              <a:pPr algn="ctr" eaLnBrk="0" fontAlgn="auto" hangingPunct="0">
                <a:spcBef>
                  <a:spcPts val="0"/>
                </a:spcBef>
                <a:spcAft>
                  <a:spcPts val="0"/>
                </a:spcAft>
                <a:defRPr/>
              </a:pPr>
              <a:endParaRPr lang="en-US" sz="1400" dirty="0">
                <a:latin typeface="Myriad Pro" pitchFamily="34" charset="0"/>
                <a:ea typeface="+mn-ea"/>
                <a:cs typeface="+mn-cs"/>
              </a:endParaRPr>
            </a:p>
          </p:txBody>
        </p:sp>
        <p:sp>
          <p:nvSpPr>
            <p:cNvPr id="14" name="AutoShape 10"/>
            <p:cNvSpPr>
              <a:spLocks noChangeArrowheads="1"/>
            </p:cNvSpPr>
            <p:nvPr/>
          </p:nvSpPr>
          <p:spPr bwMode="auto">
            <a:xfrm>
              <a:off x="3824178" y="609600"/>
              <a:ext cx="795622" cy="776447"/>
            </a:xfrm>
            <a:prstGeom prst="can">
              <a:avLst>
                <a:gd name="adj" fmla="val 20468"/>
              </a:avLst>
            </a:prstGeom>
            <a:solidFill>
              <a:srgbClr val="414141"/>
            </a:solidFill>
            <a:ln w="9525">
              <a:noFill/>
              <a:round/>
              <a:headEnd/>
              <a:tailEnd/>
            </a:ln>
            <a:effectLst>
              <a:outerShdw dist="35921" dir="2700000" algn="ctr" rotWithShape="0">
                <a:schemeClr val="bg2">
                  <a:alpha val="50000"/>
                </a:schemeClr>
              </a:outerShdw>
            </a:effectLst>
          </p:spPr>
          <p:txBody>
            <a:bodyPr tIns="73152" bIns="0" anchor="ctr"/>
            <a:lstStyle/>
            <a:p>
              <a:pPr algn="ctr" eaLnBrk="0" fontAlgn="auto" hangingPunct="0">
                <a:spcBef>
                  <a:spcPts val="0"/>
                </a:spcBef>
                <a:spcAft>
                  <a:spcPts val="0"/>
                </a:spcAft>
                <a:defRPr/>
              </a:pPr>
              <a:endParaRPr lang="en-US" sz="1400" dirty="0">
                <a:latin typeface="Myriad Pro" pitchFamily="34" charset="0"/>
                <a:ea typeface="+mn-ea"/>
                <a:cs typeface="+mn-cs"/>
              </a:endParaRPr>
            </a:p>
          </p:txBody>
        </p:sp>
        <p:sp>
          <p:nvSpPr>
            <p:cNvPr id="15" name="AutoShape 11"/>
            <p:cNvSpPr>
              <a:spLocks noChangeArrowheads="1"/>
            </p:cNvSpPr>
            <p:nvPr/>
          </p:nvSpPr>
          <p:spPr bwMode="auto">
            <a:xfrm>
              <a:off x="2079296" y="609600"/>
              <a:ext cx="796994" cy="776447"/>
            </a:xfrm>
            <a:prstGeom prst="can">
              <a:avLst>
                <a:gd name="adj" fmla="val 20468"/>
              </a:avLst>
            </a:prstGeom>
            <a:solidFill>
              <a:srgbClr val="414141"/>
            </a:solidFill>
            <a:ln w="9525">
              <a:noFill/>
              <a:round/>
              <a:headEnd/>
              <a:tailEnd/>
            </a:ln>
            <a:effectLst>
              <a:outerShdw dist="35921" dir="2700000" algn="ctr" rotWithShape="0">
                <a:schemeClr val="bg2">
                  <a:alpha val="50000"/>
                </a:schemeClr>
              </a:outerShdw>
            </a:effectLst>
          </p:spPr>
          <p:txBody>
            <a:bodyPr tIns="73152" bIns="0" anchor="ctr"/>
            <a:lstStyle/>
            <a:p>
              <a:pPr algn="ctr" eaLnBrk="0" fontAlgn="auto" hangingPunct="0">
                <a:spcBef>
                  <a:spcPts val="0"/>
                </a:spcBef>
                <a:spcAft>
                  <a:spcPts val="0"/>
                </a:spcAft>
                <a:defRPr/>
              </a:pPr>
              <a:endParaRPr lang="en-US" sz="1400" dirty="0">
                <a:latin typeface="Myriad Pro" pitchFamily="34" charset="0"/>
                <a:ea typeface="+mn-ea"/>
                <a:cs typeface="+mn-cs"/>
              </a:endParaRPr>
            </a:p>
          </p:txBody>
        </p:sp>
        <p:sp>
          <p:nvSpPr>
            <p:cNvPr id="16" name="AutoShape 12"/>
            <p:cNvSpPr>
              <a:spLocks noChangeArrowheads="1"/>
            </p:cNvSpPr>
            <p:nvPr/>
          </p:nvSpPr>
          <p:spPr bwMode="auto">
            <a:xfrm>
              <a:off x="1219200" y="609600"/>
              <a:ext cx="776418" cy="777819"/>
            </a:xfrm>
            <a:prstGeom prst="can">
              <a:avLst>
                <a:gd name="adj" fmla="val 20509"/>
              </a:avLst>
            </a:prstGeom>
            <a:solidFill>
              <a:srgbClr val="414141"/>
            </a:solidFill>
            <a:ln w="9525">
              <a:noFill/>
              <a:round/>
              <a:headEnd/>
              <a:tailEnd/>
            </a:ln>
            <a:effectLst>
              <a:outerShdw dist="35921" dir="2700000" algn="ctr" rotWithShape="0">
                <a:schemeClr val="bg2">
                  <a:alpha val="50000"/>
                </a:schemeClr>
              </a:outerShdw>
            </a:effectLst>
          </p:spPr>
          <p:txBody>
            <a:bodyPr tIns="73152" bIns="0" anchor="ctr"/>
            <a:lstStyle/>
            <a:p>
              <a:pPr algn="ctr" eaLnBrk="0" fontAlgn="auto" hangingPunct="0">
                <a:spcBef>
                  <a:spcPts val="0"/>
                </a:spcBef>
                <a:spcAft>
                  <a:spcPts val="0"/>
                </a:spcAft>
                <a:defRPr/>
              </a:pPr>
              <a:endParaRPr lang="en-US" sz="1400" dirty="0">
                <a:latin typeface="Myriad Pro" pitchFamily="34" charset="0"/>
                <a:ea typeface="+mn-ea"/>
                <a:cs typeface="+mn-cs"/>
              </a:endParaRPr>
            </a:p>
          </p:txBody>
        </p:sp>
        <p:sp>
          <p:nvSpPr>
            <p:cNvPr id="17" name="AutoShape 13"/>
            <p:cNvSpPr>
              <a:spLocks noChangeArrowheads="1"/>
            </p:cNvSpPr>
            <p:nvPr/>
          </p:nvSpPr>
          <p:spPr bwMode="auto">
            <a:xfrm>
              <a:off x="2958595" y="609600"/>
              <a:ext cx="781905" cy="776447"/>
            </a:xfrm>
            <a:prstGeom prst="can">
              <a:avLst>
                <a:gd name="adj" fmla="val 20468"/>
              </a:avLst>
            </a:prstGeom>
            <a:solidFill>
              <a:srgbClr val="414141"/>
            </a:solidFill>
            <a:ln w="9525">
              <a:noFill/>
              <a:round/>
              <a:headEnd/>
              <a:tailEnd/>
            </a:ln>
            <a:effectLst>
              <a:outerShdw dist="35921" dir="2700000" algn="ctr" rotWithShape="0">
                <a:schemeClr val="bg2">
                  <a:alpha val="50000"/>
                </a:schemeClr>
              </a:outerShdw>
            </a:effectLst>
          </p:spPr>
          <p:txBody>
            <a:bodyPr tIns="73152" bIns="0" anchor="ctr"/>
            <a:lstStyle/>
            <a:p>
              <a:pPr algn="ctr" eaLnBrk="0" fontAlgn="auto" hangingPunct="0">
                <a:spcBef>
                  <a:spcPts val="0"/>
                </a:spcBef>
                <a:spcAft>
                  <a:spcPts val="0"/>
                </a:spcAft>
                <a:defRPr/>
              </a:pPr>
              <a:endParaRPr lang="en-US" sz="1400" dirty="0">
                <a:latin typeface="Myriad Pro" pitchFamily="34" charset="0"/>
                <a:ea typeface="+mn-ea"/>
                <a:cs typeface="+mn-cs"/>
              </a:endParaRPr>
            </a:p>
          </p:txBody>
        </p:sp>
        <p:sp>
          <p:nvSpPr>
            <p:cNvPr id="18" name="Line 14"/>
            <p:cNvSpPr>
              <a:spLocks noChangeShapeType="1"/>
            </p:cNvSpPr>
            <p:nvPr/>
          </p:nvSpPr>
          <p:spPr bwMode="auto">
            <a:xfrm>
              <a:off x="2451100" y="3590925"/>
              <a:ext cx="611188" cy="77788"/>
            </a:xfrm>
            <a:prstGeom prst="line">
              <a:avLst/>
            </a:prstGeom>
            <a:noFill/>
            <a:ln w="19050">
              <a:solidFill>
                <a:srgbClr val="CC0000"/>
              </a:solidFill>
              <a:round/>
              <a:headEnd/>
              <a:tailEnd/>
            </a:ln>
          </p:spPr>
          <p:txBody>
            <a:bodyPr>
              <a:prstTxWarp prst="textNoShape">
                <a:avLst/>
              </a:prstTxWarp>
            </a:bodyPr>
            <a:lstStyle/>
            <a:p>
              <a:endParaRPr lang="en-US"/>
            </a:p>
          </p:txBody>
        </p:sp>
        <p:sp>
          <p:nvSpPr>
            <p:cNvPr id="19" name="Line 15"/>
            <p:cNvSpPr>
              <a:spLocks noChangeShapeType="1"/>
            </p:cNvSpPr>
            <p:nvPr/>
          </p:nvSpPr>
          <p:spPr bwMode="auto">
            <a:xfrm>
              <a:off x="2451100" y="3590925"/>
              <a:ext cx="609600" cy="457200"/>
            </a:xfrm>
            <a:prstGeom prst="line">
              <a:avLst/>
            </a:prstGeom>
            <a:noFill/>
            <a:ln w="19050">
              <a:solidFill>
                <a:srgbClr val="CC0000"/>
              </a:solidFill>
              <a:round/>
              <a:headEnd/>
              <a:tailEnd/>
            </a:ln>
          </p:spPr>
          <p:txBody>
            <a:bodyPr>
              <a:prstTxWarp prst="textNoShape">
                <a:avLst/>
              </a:prstTxWarp>
            </a:bodyPr>
            <a:lstStyle/>
            <a:p>
              <a:endParaRPr lang="en-US"/>
            </a:p>
          </p:txBody>
        </p:sp>
        <p:sp>
          <p:nvSpPr>
            <p:cNvPr id="20" name="Line 16"/>
            <p:cNvSpPr>
              <a:spLocks noChangeShapeType="1"/>
            </p:cNvSpPr>
            <p:nvPr/>
          </p:nvSpPr>
          <p:spPr bwMode="auto">
            <a:xfrm>
              <a:off x="2451100" y="3590925"/>
              <a:ext cx="1588" cy="533400"/>
            </a:xfrm>
            <a:prstGeom prst="line">
              <a:avLst/>
            </a:prstGeom>
            <a:noFill/>
            <a:ln w="19050">
              <a:solidFill>
                <a:srgbClr val="CC0000"/>
              </a:solidFill>
              <a:round/>
              <a:headEnd/>
              <a:tailEnd/>
            </a:ln>
          </p:spPr>
          <p:txBody>
            <a:bodyPr>
              <a:prstTxWarp prst="textNoShape">
                <a:avLst/>
              </a:prstTxWarp>
            </a:bodyPr>
            <a:lstStyle/>
            <a:p>
              <a:endParaRPr lang="en-US"/>
            </a:p>
          </p:txBody>
        </p:sp>
        <p:sp>
          <p:nvSpPr>
            <p:cNvPr id="21" name="Line 17"/>
            <p:cNvSpPr>
              <a:spLocks noChangeShapeType="1"/>
            </p:cNvSpPr>
            <p:nvPr/>
          </p:nvSpPr>
          <p:spPr bwMode="auto">
            <a:xfrm>
              <a:off x="3062288" y="3289300"/>
              <a:ext cx="606425" cy="149225"/>
            </a:xfrm>
            <a:prstGeom prst="line">
              <a:avLst/>
            </a:prstGeom>
            <a:noFill/>
            <a:ln w="19050">
              <a:solidFill>
                <a:srgbClr val="ECAE00"/>
              </a:solidFill>
              <a:round/>
              <a:headEnd/>
              <a:tailEnd/>
            </a:ln>
          </p:spPr>
          <p:txBody>
            <a:bodyPr>
              <a:prstTxWarp prst="textNoShape">
                <a:avLst/>
              </a:prstTxWarp>
            </a:bodyPr>
            <a:lstStyle/>
            <a:p>
              <a:endParaRPr lang="en-US"/>
            </a:p>
          </p:txBody>
        </p:sp>
        <p:sp>
          <p:nvSpPr>
            <p:cNvPr id="22" name="Line 18"/>
            <p:cNvSpPr>
              <a:spLocks noChangeShapeType="1"/>
            </p:cNvSpPr>
            <p:nvPr/>
          </p:nvSpPr>
          <p:spPr bwMode="auto">
            <a:xfrm>
              <a:off x="3668713" y="3429000"/>
              <a:ext cx="1587" cy="390525"/>
            </a:xfrm>
            <a:prstGeom prst="line">
              <a:avLst/>
            </a:prstGeom>
            <a:noFill/>
            <a:ln w="19050">
              <a:solidFill>
                <a:srgbClr val="ECAE00"/>
              </a:solidFill>
              <a:round/>
              <a:headEnd/>
              <a:tailEnd/>
            </a:ln>
          </p:spPr>
          <p:txBody>
            <a:bodyPr>
              <a:prstTxWarp prst="textNoShape">
                <a:avLst/>
              </a:prstTxWarp>
            </a:bodyPr>
            <a:lstStyle/>
            <a:p>
              <a:endParaRPr lang="en-US"/>
            </a:p>
          </p:txBody>
        </p:sp>
        <p:sp>
          <p:nvSpPr>
            <p:cNvPr id="23" name="Line 19"/>
            <p:cNvSpPr>
              <a:spLocks noChangeShapeType="1"/>
            </p:cNvSpPr>
            <p:nvPr/>
          </p:nvSpPr>
          <p:spPr bwMode="auto">
            <a:xfrm flipV="1">
              <a:off x="3668713" y="3289300"/>
              <a:ext cx="608012" cy="150813"/>
            </a:xfrm>
            <a:prstGeom prst="line">
              <a:avLst/>
            </a:prstGeom>
            <a:noFill/>
            <a:ln w="19050">
              <a:solidFill>
                <a:srgbClr val="ECAE00"/>
              </a:solidFill>
              <a:round/>
              <a:headEnd/>
              <a:tailEnd/>
            </a:ln>
          </p:spPr>
          <p:txBody>
            <a:bodyPr>
              <a:prstTxWarp prst="textNoShape">
                <a:avLst/>
              </a:prstTxWarp>
            </a:bodyPr>
            <a:lstStyle/>
            <a:p>
              <a:endParaRPr lang="en-US"/>
            </a:p>
          </p:txBody>
        </p:sp>
        <p:sp>
          <p:nvSpPr>
            <p:cNvPr id="24" name="Line 20"/>
            <p:cNvSpPr>
              <a:spLocks noChangeShapeType="1"/>
            </p:cNvSpPr>
            <p:nvPr/>
          </p:nvSpPr>
          <p:spPr bwMode="auto">
            <a:xfrm>
              <a:off x="3668713" y="3440113"/>
              <a:ext cx="608012" cy="228600"/>
            </a:xfrm>
            <a:prstGeom prst="line">
              <a:avLst/>
            </a:prstGeom>
            <a:noFill/>
            <a:ln w="19050">
              <a:solidFill>
                <a:srgbClr val="ECAE00"/>
              </a:solidFill>
              <a:round/>
              <a:headEnd/>
              <a:tailEnd/>
            </a:ln>
          </p:spPr>
          <p:txBody>
            <a:bodyPr>
              <a:prstTxWarp prst="textNoShape">
                <a:avLst/>
              </a:prstTxWarp>
            </a:bodyPr>
            <a:lstStyle/>
            <a:p>
              <a:endParaRPr lang="en-US"/>
            </a:p>
          </p:txBody>
        </p:sp>
        <p:sp>
          <p:nvSpPr>
            <p:cNvPr id="25" name="Line 21"/>
            <p:cNvSpPr>
              <a:spLocks noChangeShapeType="1"/>
            </p:cNvSpPr>
            <p:nvPr/>
          </p:nvSpPr>
          <p:spPr bwMode="auto">
            <a:xfrm>
              <a:off x="3668713" y="3440113"/>
              <a:ext cx="608012" cy="608012"/>
            </a:xfrm>
            <a:prstGeom prst="line">
              <a:avLst/>
            </a:prstGeom>
            <a:noFill/>
            <a:ln w="19050">
              <a:solidFill>
                <a:srgbClr val="ECAE00"/>
              </a:solidFill>
              <a:round/>
              <a:headEnd/>
              <a:tailEnd/>
            </a:ln>
          </p:spPr>
          <p:txBody>
            <a:bodyPr>
              <a:prstTxWarp prst="textNoShape">
                <a:avLst/>
              </a:prstTxWarp>
            </a:bodyPr>
            <a:lstStyle/>
            <a:p>
              <a:endParaRPr lang="en-US"/>
            </a:p>
          </p:txBody>
        </p:sp>
        <p:sp>
          <p:nvSpPr>
            <p:cNvPr id="26" name="Line 22"/>
            <p:cNvSpPr>
              <a:spLocks noChangeShapeType="1"/>
            </p:cNvSpPr>
            <p:nvPr/>
          </p:nvSpPr>
          <p:spPr bwMode="auto">
            <a:xfrm>
              <a:off x="4276725" y="3289300"/>
              <a:ext cx="1588" cy="379413"/>
            </a:xfrm>
            <a:prstGeom prst="line">
              <a:avLst/>
            </a:prstGeom>
            <a:noFill/>
            <a:ln w="19050">
              <a:solidFill>
                <a:srgbClr val="ECAE00"/>
              </a:solidFill>
              <a:round/>
              <a:headEnd/>
              <a:tailEnd/>
            </a:ln>
          </p:spPr>
          <p:txBody>
            <a:bodyPr>
              <a:prstTxWarp prst="textNoShape">
                <a:avLst/>
              </a:prstTxWarp>
            </a:bodyPr>
            <a:lstStyle/>
            <a:p>
              <a:endParaRPr lang="en-US"/>
            </a:p>
          </p:txBody>
        </p:sp>
        <p:sp>
          <p:nvSpPr>
            <p:cNvPr id="27" name="Line 23"/>
            <p:cNvSpPr>
              <a:spLocks noChangeShapeType="1"/>
            </p:cNvSpPr>
            <p:nvPr/>
          </p:nvSpPr>
          <p:spPr bwMode="auto">
            <a:xfrm flipH="1" flipV="1">
              <a:off x="2454275" y="4654550"/>
              <a:ext cx="835025" cy="455613"/>
            </a:xfrm>
            <a:prstGeom prst="line">
              <a:avLst/>
            </a:prstGeom>
            <a:noFill/>
            <a:ln w="19050">
              <a:solidFill>
                <a:srgbClr val="CC0000"/>
              </a:solidFill>
              <a:round/>
              <a:headEnd/>
              <a:tailEnd/>
            </a:ln>
          </p:spPr>
          <p:txBody>
            <a:bodyPr>
              <a:prstTxWarp prst="textNoShape">
                <a:avLst/>
              </a:prstTxWarp>
            </a:bodyPr>
            <a:lstStyle/>
            <a:p>
              <a:endParaRPr lang="en-US"/>
            </a:p>
          </p:txBody>
        </p:sp>
        <p:sp>
          <p:nvSpPr>
            <p:cNvPr id="28" name="Line 24"/>
            <p:cNvSpPr>
              <a:spLocks noChangeShapeType="1"/>
            </p:cNvSpPr>
            <p:nvPr/>
          </p:nvSpPr>
          <p:spPr bwMode="auto">
            <a:xfrm flipH="1">
              <a:off x="2682875" y="5110163"/>
              <a:ext cx="606425" cy="76200"/>
            </a:xfrm>
            <a:prstGeom prst="line">
              <a:avLst/>
            </a:prstGeom>
            <a:noFill/>
            <a:ln w="19050">
              <a:solidFill>
                <a:srgbClr val="CC0000"/>
              </a:solidFill>
              <a:round/>
              <a:headEnd/>
              <a:tailEnd/>
            </a:ln>
          </p:spPr>
          <p:txBody>
            <a:bodyPr>
              <a:prstTxWarp prst="textNoShape">
                <a:avLst/>
              </a:prstTxWarp>
            </a:bodyPr>
            <a:lstStyle/>
            <a:p>
              <a:endParaRPr lang="en-US"/>
            </a:p>
          </p:txBody>
        </p:sp>
        <p:sp>
          <p:nvSpPr>
            <p:cNvPr id="29" name="Line 25"/>
            <p:cNvSpPr>
              <a:spLocks noChangeShapeType="1"/>
            </p:cNvSpPr>
            <p:nvPr/>
          </p:nvSpPr>
          <p:spPr bwMode="auto">
            <a:xfrm flipH="1">
              <a:off x="3289300" y="4048125"/>
              <a:ext cx="987425" cy="1062038"/>
            </a:xfrm>
            <a:prstGeom prst="line">
              <a:avLst/>
            </a:prstGeom>
            <a:noFill/>
            <a:ln w="19050">
              <a:solidFill>
                <a:srgbClr val="669900"/>
              </a:solidFill>
              <a:round/>
              <a:headEnd/>
              <a:tailEnd/>
            </a:ln>
          </p:spPr>
          <p:txBody>
            <a:bodyPr>
              <a:prstTxWarp prst="textNoShape">
                <a:avLst/>
              </a:prstTxWarp>
            </a:bodyPr>
            <a:lstStyle/>
            <a:p>
              <a:endParaRPr lang="en-US"/>
            </a:p>
          </p:txBody>
        </p:sp>
        <p:sp>
          <p:nvSpPr>
            <p:cNvPr id="30" name="Line 26"/>
            <p:cNvSpPr>
              <a:spLocks noChangeShapeType="1"/>
            </p:cNvSpPr>
            <p:nvPr/>
          </p:nvSpPr>
          <p:spPr bwMode="auto">
            <a:xfrm flipH="1" flipV="1">
              <a:off x="3138488" y="4578350"/>
              <a:ext cx="150812" cy="531813"/>
            </a:xfrm>
            <a:prstGeom prst="line">
              <a:avLst/>
            </a:prstGeom>
            <a:noFill/>
            <a:ln w="19050">
              <a:solidFill>
                <a:srgbClr val="669900"/>
              </a:solidFill>
              <a:round/>
              <a:headEnd/>
              <a:tailEnd/>
            </a:ln>
          </p:spPr>
          <p:txBody>
            <a:bodyPr>
              <a:prstTxWarp prst="textNoShape">
                <a:avLst/>
              </a:prstTxWarp>
            </a:bodyPr>
            <a:lstStyle/>
            <a:p>
              <a:endParaRPr lang="en-US"/>
            </a:p>
          </p:txBody>
        </p:sp>
        <p:sp>
          <p:nvSpPr>
            <p:cNvPr id="31" name="Line 27"/>
            <p:cNvSpPr>
              <a:spLocks noChangeShapeType="1"/>
            </p:cNvSpPr>
            <p:nvPr/>
          </p:nvSpPr>
          <p:spPr bwMode="auto">
            <a:xfrm flipH="1" flipV="1">
              <a:off x="2454275" y="3592513"/>
              <a:ext cx="684213" cy="985837"/>
            </a:xfrm>
            <a:prstGeom prst="line">
              <a:avLst/>
            </a:prstGeom>
            <a:noFill/>
            <a:ln w="19050">
              <a:solidFill>
                <a:srgbClr val="336699"/>
              </a:solidFill>
              <a:round/>
              <a:headEnd/>
              <a:tailEnd/>
            </a:ln>
          </p:spPr>
          <p:txBody>
            <a:bodyPr>
              <a:prstTxWarp prst="textNoShape">
                <a:avLst/>
              </a:prstTxWarp>
            </a:bodyPr>
            <a:lstStyle/>
            <a:p>
              <a:endParaRPr lang="en-US"/>
            </a:p>
          </p:txBody>
        </p:sp>
        <p:sp>
          <p:nvSpPr>
            <p:cNvPr id="32" name="Line 28"/>
            <p:cNvSpPr>
              <a:spLocks noChangeShapeType="1"/>
            </p:cNvSpPr>
            <p:nvPr/>
          </p:nvSpPr>
          <p:spPr bwMode="auto">
            <a:xfrm flipH="1">
              <a:off x="3138488" y="4048125"/>
              <a:ext cx="1138237" cy="530225"/>
            </a:xfrm>
            <a:prstGeom prst="line">
              <a:avLst/>
            </a:prstGeom>
            <a:noFill/>
            <a:ln w="19050">
              <a:solidFill>
                <a:srgbClr val="6600CC"/>
              </a:solidFill>
              <a:round/>
              <a:headEnd/>
              <a:tailEnd/>
            </a:ln>
          </p:spPr>
          <p:txBody>
            <a:bodyPr>
              <a:prstTxWarp prst="textNoShape">
                <a:avLst/>
              </a:prstTxWarp>
            </a:bodyPr>
            <a:lstStyle/>
            <a:p>
              <a:endParaRPr lang="en-US"/>
            </a:p>
          </p:txBody>
        </p:sp>
        <p:sp>
          <p:nvSpPr>
            <p:cNvPr id="33" name="Line 29"/>
            <p:cNvSpPr>
              <a:spLocks noChangeShapeType="1"/>
            </p:cNvSpPr>
            <p:nvPr/>
          </p:nvSpPr>
          <p:spPr bwMode="auto">
            <a:xfrm flipH="1" flipV="1">
              <a:off x="3062288" y="4048125"/>
              <a:ext cx="1214437" cy="1588"/>
            </a:xfrm>
            <a:prstGeom prst="line">
              <a:avLst/>
            </a:prstGeom>
            <a:noFill/>
            <a:ln w="19050">
              <a:solidFill>
                <a:srgbClr val="6600CC"/>
              </a:solidFill>
              <a:round/>
              <a:headEnd/>
              <a:tailEnd/>
            </a:ln>
          </p:spPr>
          <p:txBody>
            <a:bodyPr>
              <a:prstTxWarp prst="textNoShape">
                <a:avLst/>
              </a:prstTxWarp>
            </a:bodyPr>
            <a:lstStyle/>
            <a:p>
              <a:endParaRPr lang="en-US"/>
            </a:p>
          </p:txBody>
        </p:sp>
        <p:sp>
          <p:nvSpPr>
            <p:cNvPr id="34" name="Line 30"/>
            <p:cNvSpPr>
              <a:spLocks noChangeShapeType="1"/>
            </p:cNvSpPr>
            <p:nvPr/>
          </p:nvSpPr>
          <p:spPr bwMode="auto">
            <a:xfrm flipH="1">
              <a:off x="3062288" y="3819525"/>
              <a:ext cx="606425" cy="228600"/>
            </a:xfrm>
            <a:prstGeom prst="line">
              <a:avLst/>
            </a:prstGeom>
            <a:noFill/>
            <a:ln w="19050">
              <a:solidFill>
                <a:srgbClr val="6600CC"/>
              </a:solidFill>
              <a:round/>
              <a:headEnd/>
              <a:tailEnd/>
            </a:ln>
          </p:spPr>
          <p:txBody>
            <a:bodyPr>
              <a:prstTxWarp prst="textNoShape">
                <a:avLst/>
              </a:prstTxWarp>
            </a:bodyPr>
            <a:lstStyle/>
            <a:p>
              <a:endParaRPr lang="en-US"/>
            </a:p>
          </p:txBody>
        </p:sp>
        <p:pic>
          <p:nvPicPr>
            <p:cNvPr id="35" name="Picture 31" descr="icon_mail"/>
            <p:cNvPicPr>
              <a:picLocks noChangeAspect="1" noChangeArrowheads="1"/>
            </p:cNvPicPr>
            <p:nvPr/>
          </p:nvPicPr>
          <p:blipFill>
            <a:blip r:embed="rId3"/>
            <a:srcRect/>
            <a:stretch>
              <a:fillRect/>
            </a:stretch>
          </p:blipFill>
          <p:spPr bwMode="auto">
            <a:xfrm>
              <a:off x="3136900" y="4957763"/>
              <a:ext cx="304800" cy="304800"/>
            </a:xfrm>
            <a:prstGeom prst="rect">
              <a:avLst/>
            </a:prstGeom>
            <a:noFill/>
            <a:ln w="9525">
              <a:noFill/>
              <a:miter lim="800000"/>
              <a:headEnd/>
              <a:tailEnd/>
            </a:ln>
          </p:spPr>
        </p:pic>
        <p:pic>
          <p:nvPicPr>
            <p:cNvPr id="36" name="Picture 32" descr="icon_word"/>
            <p:cNvPicPr>
              <a:picLocks noChangeAspect="1" noChangeArrowheads="1"/>
            </p:cNvPicPr>
            <p:nvPr/>
          </p:nvPicPr>
          <p:blipFill>
            <a:blip r:embed="rId4"/>
            <a:srcRect/>
            <a:stretch>
              <a:fillRect/>
            </a:stretch>
          </p:blipFill>
          <p:spPr bwMode="auto">
            <a:xfrm>
              <a:off x="2909888" y="3895725"/>
              <a:ext cx="304800" cy="304800"/>
            </a:xfrm>
            <a:prstGeom prst="rect">
              <a:avLst/>
            </a:prstGeom>
            <a:noFill/>
            <a:ln w="9525">
              <a:noFill/>
              <a:miter lim="800000"/>
              <a:headEnd/>
              <a:tailEnd/>
            </a:ln>
          </p:spPr>
        </p:pic>
        <p:pic>
          <p:nvPicPr>
            <p:cNvPr id="37" name="Picture 33" descr="icon_group"/>
            <p:cNvPicPr>
              <a:picLocks noChangeAspect="1" noChangeArrowheads="1"/>
            </p:cNvPicPr>
            <p:nvPr/>
          </p:nvPicPr>
          <p:blipFill>
            <a:blip r:embed="rId5"/>
            <a:srcRect/>
            <a:stretch>
              <a:fillRect/>
            </a:stretch>
          </p:blipFill>
          <p:spPr bwMode="auto">
            <a:xfrm>
              <a:off x="2530475" y="5032375"/>
              <a:ext cx="304800" cy="304800"/>
            </a:xfrm>
            <a:prstGeom prst="rect">
              <a:avLst/>
            </a:prstGeom>
            <a:noFill/>
            <a:ln w="9525">
              <a:noFill/>
              <a:miter lim="800000"/>
              <a:headEnd/>
              <a:tailEnd/>
            </a:ln>
          </p:spPr>
        </p:pic>
        <p:pic>
          <p:nvPicPr>
            <p:cNvPr id="38" name="Picture 36" descr="ChangeListIcon32"/>
            <p:cNvPicPr>
              <a:picLocks noChangeAspect="1" noChangeArrowheads="1"/>
            </p:cNvPicPr>
            <p:nvPr/>
          </p:nvPicPr>
          <p:blipFill>
            <a:blip r:embed="rId6"/>
            <a:srcRect/>
            <a:stretch>
              <a:fillRect/>
            </a:stretch>
          </p:blipFill>
          <p:spPr bwMode="auto">
            <a:xfrm>
              <a:off x="2303463" y="3440113"/>
              <a:ext cx="304800" cy="304800"/>
            </a:xfrm>
            <a:prstGeom prst="rect">
              <a:avLst/>
            </a:prstGeom>
            <a:noFill/>
            <a:ln w="9525">
              <a:noFill/>
              <a:miter lim="800000"/>
              <a:headEnd/>
              <a:tailEnd/>
            </a:ln>
          </p:spPr>
        </p:pic>
        <p:pic>
          <p:nvPicPr>
            <p:cNvPr id="39" name="Picture 38" descr="ClassIcon32"/>
            <p:cNvPicPr>
              <a:picLocks noChangeAspect="1" noChangeArrowheads="1"/>
            </p:cNvPicPr>
            <p:nvPr/>
          </p:nvPicPr>
          <p:blipFill>
            <a:blip r:embed="rId7"/>
            <a:srcRect/>
            <a:stretch>
              <a:fillRect/>
            </a:stretch>
          </p:blipFill>
          <p:spPr bwMode="auto">
            <a:xfrm>
              <a:off x="3517900" y="3287713"/>
              <a:ext cx="304800" cy="304800"/>
            </a:xfrm>
            <a:prstGeom prst="rect">
              <a:avLst/>
            </a:prstGeom>
            <a:noFill/>
            <a:ln w="9525">
              <a:noFill/>
              <a:miter lim="800000"/>
              <a:headEnd/>
              <a:tailEnd/>
            </a:ln>
          </p:spPr>
        </p:pic>
        <p:pic>
          <p:nvPicPr>
            <p:cNvPr id="40" name="Picture 39" descr="CSharpContentsIcon32"/>
            <p:cNvPicPr>
              <a:picLocks noChangeAspect="1" noChangeArrowheads="1"/>
            </p:cNvPicPr>
            <p:nvPr/>
          </p:nvPicPr>
          <p:blipFill>
            <a:blip r:embed="rId8"/>
            <a:srcRect/>
            <a:stretch>
              <a:fillRect/>
            </a:stretch>
          </p:blipFill>
          <p:spPr bwMode="auto">
            <a:xfrm>
              <a:off x="2909888" y="3516313"/>
              <a:ext cx="304800" cy="304800"/>
            </a:xfrm>
            <a:prstGeom prst="rect">
              <a:avLst/>
            </a:prstGeom>
            <a:noFill/>
            <a:ln w="9525">
              <a:noFill/>
              <a:miter lim="800000"/>
              <a:headEnd/>
              <a:tailEnd/>
            </a:ln>
          </p:spPr>
        </p:pic>
        <p:pic>
          <p:nvPicPr>
            <p:cNvPr id="41" name="Picture 40" descr="MethodIcon32"/>
            <p:cNvPicPr>
              <a:picLocks noChangeAspect="1" noChangeArrowheads="1"/>
            </p:cNvPicPr>
            <p:nvPr/>
          </p:nvPicPr>
          <p:blipFill>
            <a:blip r:embed="rId9"/>
            <a:srcRect/>
            <a:stretch>
              <a:fillRect/>
            </a:stretch>
          </p:blipFill>
          <p:spPr bwMode="auto">
            <a:xfrm>
              <a:off x="4124325" y="3136900"/>
              <a:ext cx="304800" cy="304800"/>
            </a:xfrm>
            <a:prstGeom prst="rect">
              <a:avLst/>
            </a:prstGeom>
            <a:noFill/>
            <a:ln w="9525">
              <a:noFill/>
              <a:miter lim="800000"/>
              <a:headEnd/>
              <a:tailEnd/>
            </a:ln>
          </p:spPr>
        </p:pic>
        <p:pic>
          <p:nvPicPr>
            <p:cNvPr id="42" name="Picture 41" descr="CSharpContentsIcon32"/>
            <p:cNvPicPr>
              <a:picLocks noChangeAspect="1" noChangeArrowheads="1"/>
            </p:cNvPicPr>
            <p:nvPr/>
          </p:nvPicPr>
          <p:blipFill>
            <a:blip r:embed="rId8"/>
            <a:srcRect/>
            <a:stretch>
              <a:fillRect/>
            </a:stretch>
          </p:blipFill>
          <p:spPr bwMode="auto">
            <a:xfrm>
              <a:off x="2909888" y="3136900"/>
              <a:ext cx="304800" cy="304800"/>
            </a:xfrm>
            <a:prstGeom prst="rect">
              <a:avLst/>
            </a:prstGeom>
            <a:noFill/>
            <a:ln w="9525">
              <a:noFill/>
              <a:miter lim="800000"/>
              <a:headEnd/>
              <a:tailEnd/>
            </a:ln>
          </p:spPr>
        </p:pic>
        <p:pic>
          <p:nvPicPr>
            <p:cNvPr id="43" name="Picture 42" descr="ClassIcon32"/>
            <p:cNvPicPr>
              <a:picLocks noChangeAspect="1" noChangeArrowheads="1"/>
            </p:cNvPicPr>
            <p:nvPr/>
          </p:nvPicPr>
          <p:blipFill>
            <a:blip r:embed="rId7"/>
            <a:srcRect/>
            <a:stretch>
              <a:fillRect/>
            </a:stretch>
          </p:blipFill>
          <p:spPr bwMode="auto">
            <a:xfrm>
              <a:off x="3517900" y="3667125"/>
              <a:ext cx="304800" cy="304800"/>
            </a:xfrm>
            <a:prstGeom prst="rect">
              <a:avLst/>
            </a:prstGeom>
            <a:noFill/>
            <a:ln w="9525">
              <a:noFill/>
              <a:miter lim="800000"/>
              <a:headEnd/>
              <a:tailEnd/>
            </a:ln>
          </p:spPr>
        </p:pic>
        <p:pic>
          <p:nvPicPr>
            <p:cNvPr id="44" name="Picture 43" descr="MethodIcon32"/>
            <p:cNvPicPr>
              <a:picLocks noChangeAspect="1" noChangeArrowheads="1"/>
            </p:cNvPicPr>
            <p:nvPr/>
          </p:nvPicPr>
          <p:blipFill>
            <a:blip r:embed="rId9"/>
            <a:srcRect/>
            <a:stretch>
              <a:fillRect/>
            </a:stretch>
          </p:blipFill>
          <p:spPr bwMode="auto">
            <a:xfrm>
              <a:off x="4124325" y="3516313"/>
              <a:ext cx="304800" cy="304800"/>
            </a:xfrm>
            <a:prstGeom prst="rect">
              <a:avLst/>
            </a:prstGeom>
            <a:noFill/>
            <a:ln w="9525">
              <a:noFill/>
              <a:miter lim="800000"/>
              <a:headEnd/>
              <a:tailEnd/>
            </a:ln>
          </p:spPr>
        </p:pic>
        <p:pic>
          <p:nvPicPr>
            <p:cNvPr id="45" name="Picture 44" descr="MethodIcon32"/>
            <p:cNvPicPr>
              <a:picLocks noChangeAspect="1" noChangeArrowheads="1"/>
            </p:cNvPicPr>
            <p:nvPr/>
          </p:nvPicPr>
          <p:blipFill>
            <a:blip r:embed="rId9"/>
            <a:srcRect/>
            <a:stretch>
              <a:fillRect/>
            </a:stretch>
          </p:blipFill>
          <p:spPr bwMode="auto">
            <a:xfrm>
              <a:off x="4124325" y="3895725"/>
              <a:ext cx="304800" cy="304800"/>
            </a:xfrm>
            <a:prstGeom prst="rect">
              <a:avLst/>
            </a:prstGeom>
            <a:noFill/>
            <a:ln w="9525">
              <a:noFill/>
              <a:miter lim="800000"/>
              <a:headEnd/>
              <a:tailEnd/>
            </a:ln>
          </p:spPr>
        </p:pic>
        <p:sp>
          <p:nvSpPr>
            <p:cNvPr id="46" name="Line 47"/>
            <p:cNvSpPr>
              <a:spLocks noChangeShapeType="1"/>
            </p:cNvSpPr>
            <p:nvPr/>
          </p:nvSpPr>
          <p:spPr bwMode="auto">
            <a:xfrm>
              <a:off x="2438400" y="4114800"/>
              <a:ext cx="685800" cy="457200"/>
            </a:xfrm>
            <a:prstGeom prst="line">
              <a:avLst/>
            </a:prstGeom>
            <a:noFill/>
            <a:ln w="19050">
              <a:solidFill>
                <a:srgbClr val="CC0000"/>
              </a:solidFill>
              <a:round/>
              <a:headEnd/>
              <a:tailEnd/>
            </a:ln>
          </p:spPr>
          <p:txBody>
            <a:bodyPr>
              <a:prstTxWarp prst="textNoShape">
                <a:avLst/>
              </a:prstTxWarp>
            </a:bodyPr>
            <a:lstStyle/>
            <a:p>
              <a:endParaRPr lang="en-US"/>
            </a:p>
          </p:txBody>
        </p:sp>
        <p:sp>
          <p:nvSpPr>
            <p:cNvPr id="47" name="Line 48"/>
            <p:cNvSpPr>
              <a:spLocks noChangeShapeType="1"/>
            </p:cNvSpPr>
            <p:nvPr/>
          </p:nvSpPr>
          <p:spPr bwMode="auto">
            <a:xfrm flipV="1">
              <a:off x="2438400" y="4572000"/>
              <a:ext cx="685800" cy="76200"/>
            </a:xfrm>
            <a:prstGeom prst="line">
              <a:avLst/>
            </a:prstGeom>
            <a:noFill/>
            <a:ln w="19050">
              <a:solidFill>
                <a:srgbClr val="CC0000"/>
              </a:solidFill>
              <a:round/>
              <a:headEnd/>
              <a:tailEnd/>
            </a:ln>
          </p:spPr>
          <p:txBody>
            <a:bodyPr>
              <a:prstTxWarp prst="textNoShape">
                <a:avLst/>
              </a:prstTxWarp>
            </a:bodyPr>
            <a:lstStyle/>
            <a:p>
              <a:endParaRPr lang="en-US"/>
            </a:p>
          </p:txBody>
        </p:sp>
        <p:pic>
          <p:nvPicPr>
            <p:cNvPr id="48" name="Picture 34" descr="icon_person"/>
            <p:cNvPicPr>
              <a:picLocks noChangeAspect="1" noChangeArrowheads="1"/>
            </p:cNvPicPr>
            <p:nvPr/>
          </p:nvPicPr>
          <p:blipFill>
            <a:blip r:embed="rId10"/>
            <a:srcRect/>
            <a:stretch>
              <a:fillRect/>
            </a:stretch>
          </p:blipFill>
          <p:spPr bwMode="auto">
            <a:xfrm>
              <a:off x="2303463" y="4502150"/>
              <a:ext cx="304800" cy="304800"/>
            </a:xfrm>
            <a:prstGeom prst="rect">
              <a:avLst/>
            </a:prstGeom>
            <a:noFill/>
            <a:ln w="9525">
              <a:noFill/>
              <a:miter lim="800000"/>
              <a:headEnd/>
              <a:tailEnd/>
            </a:ln>
          </p:spPr>
        </p:pic>
        <p:pic>
          <p:nvPicPr>
            <p:cNvPr id="49" name="Picture 35" descr="icon_person"/>
            <p:cNvPicPr>
              <a:picLocks noChangeAspect="1" noChangeArrowheads="1"/>
            </p:cNvPicPr>
            <p:nvPr/>
          </p:nvPicPr>
          <p:blipFill>
            <a:blip r:embed="rId10"/>
            <a:srcRect/>
            <a:stretch>
              <a:fillRect/>
            </a:stretch>
          </p:blipFill>
          <p:spPr bwMode="auto">
            <a:xfrm>
              <a:off x="2303463" y="3971925"/>
              <a:ext cx="304800" cy="304800"/>
            </a:xfrm>
            <a:prstGeom prst="rect">
              <a:avLst/>
            </a:prstGeom>
            <a:noFill/>
            <a:ln w="9525">
              <a:noFill/>
              <a:miter lim="800000"/>
              <a:headEnd/>
              <a:tailEnd/>
            </a:ln>
          </p:spPr>
        </p:pic>
        <p:pic>
          <p:nvPicPr>
            <p:cNvPr id="50" name="Picture 37" descr="BugIcon32"/>
            <p:cNvPicPr>
              <a:picLocks noChangeAspect="1" noChangeArrowheads="1"/>
            </p:cNvPicPr>
            <p:nvPr/>
          </p:nvPicPr>
          <p:blipFill>
            <a:blip r:embed="rId11"/>
            <a:srcRect/>
            <a:stretch>
              <a:fillRect/>
            </a:stretch>
          </p:blipFill>
          <p:spPr bwMode="auto">
            <a:xfrm>
              <a:off x="2986088" y="4425950"/>
              <a:ext cx="304800" cy="3048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Evaluation</a:t>
            </a:r>
            <a:endParaRPr lang="en-US" dirty="0"/>
          </a:p>
        </p:txBody>
      </p:sp>
      <p:sp>
        <p:nvSpPr>
          <p:cNvPr id="3" name="Content Placeholder 2"/>
          <p:cNvSpPr>
            <a:spLocks noGrp="1"/>
          </p:cNvSpPr>
          <p:nvPr>
            <p:ph idx="1"/>
          </p:nvPr>
        </p:nvSpPr>
        <p:spPr/>
        <p:txBody>
          <a:bodyPr/>
          <a:lstStyle/>
          <a:p>
            <a:r>
              <a:rPr lang="en-US" dirty="0" smtClean="0"/>
              <a:t>Textual allusions == 19% of index</a:t>
            </a:r>
          </a:p>
          <a:p>
            <a:pPr lvl="1"/>
            <a:r>
              <a:rPr lang="en-US" dirty="0" smtClean="0"/>
              <a:t>Source:  6 months of Windows development</a:t>
            </a:r>
            <a:endParaRPr lang="en-US" dirty="0"/>
          </a:p>
        </p:txBody>
      </p:sp>
      <p:pic>
        <p:nvPicPr>
          <p:cNvPr id="4" name="Picture 3"/>
          <p:cNvPicPr>
            <a:picLocks noChangeAspect="1"/>
          </p:cNvPicPr>
          <p:nvPr/>
        </p:nvPicPr>
        <p:blipFill>
          <a:blip r:embed="rId2"/>
          <a:stretch>
            <a:fillRect/>
          </a:stretch>
        </p:blipFill>
        <p:spPr>
          <a:xfrm>
            <a:off x="265239" y="2853547"/>
            <a:ext cx="8611105" cy="26731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a:t>
            </a:r>
            <a:r>
              <a:rPr lang="en-US" dirty="0" err="1" smtClean="0"/>
              <a:t>Intellisense</a:t>
            </a:r>
            <a:endParaRPr lang="en-US" dirty="0"/>
          </a:p>
        </p:txBody>
      </p:sp>
      <p:sp>
        <p:nvSpPr>
          <p:cNvPr id="3" name="Content Placeholder 2"/>
          <p:cNvSpPr>
            <a:spLocks noGrp="1"/>
          </p:cNvSpPr>
          <p:nvPr>
            <p:ph idx="1"/>
          </p:nvPr>
        </p:nvSpPr>
        <p:spPr>
          <a:xfrm>
            <a:off x="457200" y="1600200"/>
            <a:ext cx="8473992" cy="4525963"/>
          </a:xfrm>
        </p:spPr>
        <p:txBody>
          <a:bodyPr/>
          <a:lstStyle/>
          <a:p>
            <a:r>
              <a:rPr lang="en-US" dirty="0" smtClean="0"/>
              <a:t>Holmes &amp; </a:t>
            </a:r>
            <a:r>
              <a:rPr lang="en-US" dirty="0" err="1" smtClean="0"/>
              <a:t>Begel</a:t>
            </a:r>
            <a:r>
              <a:rPr lang="en-US" dirty="0" smtClean="0"/>
              <a:t> [MSR ‘08]</a:t>
            </a:r>
          </a:p>
          <a:p>
            <a:r>
              <a:rPr lang="en-US" dirty="0" smtClean="0"/>
              <a:t>Embed </a:t>
            </a:r>
            <a:r>
              <a:rPr lang="en-US" dirty="0" err="1" smtClean="0"/>
              <a:t>Hipikat</a:t>
            </a:r>
            <a:r>
              <a:rPr lang="en-US" dirty="0" smtClean="0"/>
              <a:t>-like functionality in VS</a:t>
            </a:r>
          </a:p>
          <a:p>
            <a:r>
              <a:rPr lang="en-US" dirty="0" smtClean="0"/>
              <a:t>Automatic updating; no queries required</a:t>
            </a:r>
            <a:endParaRPr lang="en-US" dirty="0"/>
          </a:p>
        </p:txBody>
      </p:sp>
      <p:pic>
        <p:nvPicPr>
          <p:cNvPr id="5" name="Content Placeholder 5" descr="Detective.png"/>
          <p:cNvPicPr>
            <a:picLocks noChangeAspect="1"/>
          </p:cNvPicPr>
          <p:nvPr/>
        </p:nvPicPr>
        <p:blipFill>
          <a:blip r:embed="rId2"/>
          <a:stretch>
            <a:fillRect/>
          </a:stretch>
        </p:blipFill>
        <p:spPr>
          <a:xfrm>
            <a:off x="2878591" y="3782792"/>
            <a:ext cx="2257270" cy="23433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81000" y="228600"/>
            <a:ext cx="8393113" cy="695325"/>
          </a:xfrm>
        </p:spPr>
        <p:txBody>
          <a:bodyPr>
            <a:noAutofit/>
          </a:bodyPr>
          <a:lstStyle/>
          <a:p>
            <a:r>
              <a:rPr lang="en-US" sz="5400" dirty="0" smtClean="0"/>
              <a:t>Usage Scenario</a:t>
            </a:r>
            <a:endParaRPr lang="en-US" sz="5400" dirty="0"/>
          </a:p>
        </p:txBody>
      </p:sp>
      <p:pic>
        <p:nvPicPr>
          <p:cNvPr id="18" name="Picture 2"/>
          <p:cNvPicPr>
            <a:picLocks noChangeAspect="1" noChangeArrowheads="1"/>
          </p:cNvPicPr>
          <p:nvPr/>
        </p:nvPicPr>
        <p:blipFill>
          <a:blip r:embed="rId2"/>
          <a:srcRect/>
          <a:stretch>
            <a:fillRect/>
          </a:stretch>
        </p:blipFill>
        <p:spPr bwMode="auto">
          <a:xfrm>
            <a:off x="381000" y="1295400"/>
            <a:ext cx="4853940" cy="3657600"/>
          </a:xfrm>
          <a:prstGeom prst="rect">
            <a:avLst/>
          </a:prstGeom>
          <a:noFill/>
          <a:ln w="9525">
            <a:noFill/>
            <a:miter lim="800000"/>
            <a:headEnd/>
            <a:tailEnd/>
          </a:ln>
          <a:effectLst/>
        </p:spPr>
      </p:pic>
      <p:pic>
        <p:nvPicPr>
          <p:cNvPr id="19" name="Picture 5"/>
          <p:cNvPicPr>
            <a:picLocks noChangeAspect="1" noChangeArrowheads="1"/>
          </p:cNvPicPr>
          <p:nvPr/>
        </p:nvPicPr>
        <p:blipFill>
          <a:blip r:embed="rId3"/>
          <a:srcRect/>
          <a:stretch>
            <a:fillRect/>
          </a:stretch>
        </p:blipFill>
        <p:spPr bwMode="auto">
          <a:xfrm>
            <a:off x="1905000" y="2322486"/>
            <a:ext cx="6400800" cy="1774877"/>
          </a:xfrm>
          <a:prstGeom prst="rect">
            <a:avLst/>
          </a:prstGeom>
          <a:noFill/>
          <a:ln w="9525">
            <a:noFill/>
            <a:miter lim="800000"/>
            <a:headEnd/>
            <a:tailEnd/>
          </a:ln>
          <a:effectLst/>
        </p:spPr>
      </p:pic>
      <p:pic>
        <p:nvPicPr>
          <p:cNvPr id="20" name="Picture 3"/>
          <p:cNvPicPr>
            <a:picLocks noChangeAspect="1" noChangeArrowheads="1"/>
          </p:cNvPicPr>
          <p:nvPr/>
        </p:nvPicPr>
        <p:blipFill>
          <a:blip r:embed="rId4"/>
          <a:srcRect/>
          <a:stretch>
            <a:fillRect/>
          </a:stretch>
        </p:blipFill>
        <p:spPr bwMode="auto">
          <a:xfrm>
            <a:off x="2455166" y="4953000"/>
            <a:ext cx="6572250" cy="1716632"/>
          </a:xfrm>
          <a:prstGeom prst="rect">
            <a:avLst/>
          </a:prstGeom>
          <a:noFill/>
          <a:ln w="9525">
            <a:noFill/>
            <a:miter lim="800000"/>
            <a:headEnd/>
            <a:tailEnd/>
          </a:ln>
          <a:effectLst/>
        </p:spPr>
      </p:pic>
      <p:pic>
        <p:nvPicPr>
          <p:cNvPr id="21" name="Picture 4"/>
          <p:cNvPicPr>
            <a:picLocks noChangeAspect="1" noChangeArrowheads="1"/>
          </p:cNvPicPr>
          <p:nvPr/>
        </p:nvPicPr>
        <p:blipFill>
          <a:blip r:embed="rId5"/>
          <a:srcRect/>
          <a:stretch>
            <a:fillRect/>
          </a:stretch>
        </p:blipFill>
        <p:spPr bwMode="auto">
          <a:xfrm>
            <a:off x="4953000" y="1089077"/>
            <a:ext cx="3962400" cy="2133600"/>
          </a:xfrm>
          <a:prstGeom prst="rect">
            <a:avLst/>
          </a:prstGeom>
          <a:noFill/>
          <a:ln w="9525">
            <a:noFill/>
            <a:miter lim="800000"/>
            <a:headEnd/>
            <a:tailEnd/>
          </a:ln>
          <a:effectLst/>
        </p:spPr>
      </p:pic>
      <p:pic>
        <p:nvPicPr>
          <p:cNvPr id="22" name="Picture 5"/>
          <p:cNvPicPr>
            <a:picLocks noChangeAspect="1" noChangeArrowheads="1"/>
          </p:cNvPicPr>
          <p:nvPr/>
        </p:nvPicPr>
        <p:blipFill>
          <a:blip r:embed="rId6"/>
          <a:srcRect/>
          <a:stretch>
            <a:fillRect/>
          </a:stretch>
        </p:blipFill>
        <p:spPr bwMode="auto">
          <a:xfrm>
            <a:off x="188735" y="4213277"/>
            <a:ext cx="7877175" cy="942975"/>
          </a:xfrm>
          <a:prstGeom prst="rect">
            <a:avLst/>
          </a:prstGeom>
          <a:noFill/>
          <a:ln w="9525">
            <a:noFill/>
            <a:miter lim="800000"/>
            <a:headEnd/>
            <a:tailEnd/>
          </a:ln>
          <a:effectLst/>
        </p:spPr>
      </p:pic>
      <p:pic>
        <p:nvPicPr>
          <p:cNvPr id="24" name="Picture 7"/>
          <p:cNvPicPr>
            <a:picLocks noChangeAspect="1" noChangeArrowheads="1"/>
          </p:cNvPicPr>
          <p:nvPr/>
        </p:nvPicPr>
        <p:blipFill>
          <a:blip r:embed="rId7"/>
          <a:srcRect/>
          <a:stretch>
            <a:fillRect/>
          </a:stretch>
        </p:blipFill>
        <p:spPr bwMode="auto">
          <a:xfrm>
            <a:off x="4456642" y="3209925"/>
            <a:ext cx="4317471" cy="3124200"/>
          </a:xfrm>
          <a:prstGeom prst="rect">
            <a:avLst/>
          </a:prstGeom>
          <a:noFill/>
          <a:ln w="9525">
            <a:noFill/>
            <a:miter lim="800000"/>
            <a:headEnd/>
            <a:tailEnd/>
          </a:ln>
          <a:effectLst/>
        </p:spPr>
      </p:pic>
      <p:pic>
        <p:nvPicPr>
          <p:cNvPr id="25" name="Picture 8"/>
          <p:cNvPicPr>
            <a:picLocks noChangeAspect="1" noChangeArrowheads="1"/>
          </p:cNvPicPr>
          <p:nvPr/>
        </p:nvPicPr>
        <p:blipFill>
          <a:blip r:embed="rId8"/>
          <a:srcRect/>
          <a:stretch>
            <a:fillRect/>
          </a:stretch>
        </p:blipFill>
        <p:spPr bwMode="auto">
          <a:xfrm>
            <a:off x="2455166" y="3209925"/>
            <a:ext cx="3617975" cy="3648075"/>
          </a:xfrm>
          <a:prstGeom prst="rect">
            <a:avLst/>
          </a:prstGeom>
          <a:noFill/>
          <a:ln w="9525">
            <a:noFill/>
            <a:miter lim="800000"/>
            <a:headEnd/>
            <a:tailEnd/>
          </a:ln>
          <a:effectLst/>
        </p:spPr>
      </p:pic>
      <p:pic>
        <p:nvPicPr>
          <p:cNvPr id="23" name="Picture 6"/>
          <p:cNvPicPr>
            <a:picLocks noChangeAspect="1" noChangeArrowheads="1"/>
          </p:cNvPicPr>
          <p:nvPr/>
        </p:nvPicPr>
        <p:blipFill>
          <a:blip r:embed="rId9"/>
          <a:srcRect/>
          <a:stretch>
            <a:fillRect/>
          </a:stretch>
        </p:blipFill>
        <p:spPr bwMode="auto">
          <a:xfrm>
            <a:off x="381000" y="5629275"/>
            <a:ext cx="5457825" cy="1228725"/>
          </a:xfrm>
          <a:prstGeom prst="rect">
            <a:avLst/>
          </a:prstGeom>
          <a:noFill/>
          <a:ln w="9525">
            <a:noFill/>
            <a:miter lim="800000"/>
            <a:headEnd/>
            <a:tailEnd/>
          </a:ln>
          <a:effectLst/>
        </p:spPr>
      </p:pic>
      <p:pic>
        <p:nvPicPr>
          <p:cNvPr id="11" name="Picture 10"/>
          <p:cNvPicPr>
            <a:picLocks noChangeAspect="1"/>
          </p:cNvPicPr>
          <p:nvPr/>
        </p:nvPicPr>
        <p:blipFill>
          <a:blip r:embed="rId10"/>
          <a:stretch>
            <a:fillRect/>
          </a:stretch>
        </p:blipFill>
        <p:spPr>
          <a:xfrm>
            <a:off x="0" y="1089077"/>
            <a:ext cx="6934200" cy="16891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a:t>
            </a:r>
            <a:r>
              <a:rPr lang="en-US" dirty="0" err="1" smtClean="0"/>
              <a:t>Intellisense</a:t>
            </a:r>
            <a:endParaRPr lang="en-US" dirty="0"/>
          </a:p>
        </p:txBody>
      </p:sp>
      <p:pic>
        <p:nvPicPr>
          <p:cNvPr id="4" name="Picture 3"/>
          <p:cNvPicPr>
            <a:picLocks noChangeAspect="1" noChangeArrowheads="1"/>
          </p:cNvPicPr>
          <p:nvPr/>
        </p:nvPicPr>
        <p:blipFill>
          <a:blip r:embed="rId2"/>
          <a:srcRect/>
          <a:stretch>
            <a:fillRect/>
          </a:stretch>
        </p:blipFill>
        <p:spPr bwMode="auto">
          <a:xfrm>
            <a:off x="710339" y="1616584"/>
            <a:ext cx="7976461" cy="5011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a:t>
            </a:r>
            <a:r>
              <a:rPr lang="en-US" dirty="0" err="1" smtClean="0"/>
              <a:t>Intellisense</a:t>
            </a:r>
            <a:endParaRPr lang="en-US" dirty="0"/>
          </a:p>
        </p:txBody>
      </p:sp>
      <p:pic>
        <p:nvPicPr>
          <p:cNvPr id="6" name="Picture 5"/>
          <p:cNvPicPr>
            <a:picLocks noChangeAspect="1"/>
          </p:cNvPicPr>
          <p:nvPr/>
        </p:nvPicPr>
        <p:blipFill>
          <a:blip r:embed="rId2"/>
          <a:stretch>
            <a:fillRect/>
          </a:stretch>
        </p:blipFill>
        <p:spPr>
          <a:xfrm>
            <a:off x="2095500" y="1769387"/>
            <a:ext cx="4953000" cy="4114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a:t>
            </a:r>
            <a:r>
              <a:rPr lang="en-US" dirty="0" err="1" smtClean="0"/>
              <a:t>Intellisense</a:t>
            </a:r>
            <a:endParaRPr lang="en-US" dirty="0"/>
          </a:p>
        </p:txBody>
      </p:sp>
      <p:pic>
        <p:nvPicPr>
          <p:cNvPr id="5" name="Picture 4"/>
          <p:cNvPicPr>
            <a:picLocks noChangeAspect="1"/>
          </p:cNvPicPr>
          <p:nvPr/>
        </p:nvPicPr>
        <p:blipFill>
          <a:blip r:embed="rId2"/>
          <a:stretch>
            <a:fillRect/>
          </a:stretch>
        </p:blipFill>
        <p:spPr>
          <a:xfrm>
            <a:off x="2228850" y="2416880"/>
            <a:ext cx="4686300" cy="3530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a:t>
            </a:r>
            <a:r>
              <a:rPr lang="en-US" dirty="0" err="1" smtClean="0"/>
              <a:t>Intellisense</a:t>
            </a:r>
            <a:endParaRPr lang="en-US" dirty="0"/>
          </a:p>
        </p:txBody>
      </p:sp>
      <p:pic>
        <p:nvPicPr>
          <p:cNvPr id="5" name="Picture 4"/>
          <p:cNvPicPr>
            <a:picLocks noChangeAspect="1"/>
          </p:cNvPicPr>
          <p:nvPr/>
        </p:nvPicPr>
        <p:blipFill>
          <a:blip r:embed="rId2"/>
          <a:stretch>
            <a:fillRect/>
          </a:stretch>
        </p:blipFill>
        <p:spPr>
          <a:xfrm>
            <a:off x="1085850" y="1210882"/>
            <a:ext cx="6972300" cy="54483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a:t>
            </a:r>
            <a:r>
              <a:rPr lang="en-US" dirty="0" err="1" smtClean="0"/>
              <a:t>Intellisense</a:t>
            </a:r>
            <a:r>
              <a:rPr lang="en-US" dirty="0" smtClean="0"/>
              <a:t> Evaluation</a:t>
            </a:r>
            <a:endParaRPr lang="en-US" dirty="0"/>
          </a:p>
        </p:txBody>
      </p:sp>
      <p:sp>
        <p:nvSpPr>
          <p:cNvPr id="3" name="Content Placeholder 2"/>
          <p:cNvSpPr>
            <a:spLocks noGrp="1"/>
          </p:cNvSpPr>
          <p:nvPr>
            <p:ph idx="1"/>
          </p:nvPr>
        </p:nvSpPr>
        <p:spPr/>
        <p:txBody>
          <a:bodyPr/>
          <a:lstStyle/>
          <a:p>
            <a:r>
              <a:rPr lang="en-US" dirty="0" smtClean="0"/>
              <a:t>Focus was on the information developers wanted, not the resulting tool</a:t>
            </a:r>
          </a:p>
          <a:p>
            <a:r>
              <a:rPr lang="en-US" dirty="0" smtClean="0"/>
              <a:t>Rolled into </a:t>
            </a:r>
            <a:r>
              <a:rPr lang="en-US" dirty="0" err="1" smtClean="0"/>
              <a:t>CodeBook</a:t>
            </a:r>
            <a:r>
              <a:rPr lang="en-US" dirty="0" smtClean="0"/>
              <a:t> prototypes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CSEP 504:</a:t>
            </a:r>
            <a:br>
              <a:rPr lang="en-US" dirty="0" smtClean="0"/>
            </a:br>
            <a:r>
              <a:rPr lang="en-US" dirty="0" smtClean="0"/>
              <a:t>Advanced topics in software systems</a:t>
            </a:r>
            <a:endParaRPr lang="en-US" dirty="0"/>
          </a:p>
        </p:txBody>
      </p:sp>
      <p:sp>
        <p:nvSpPr>
          <p:cNvPr id="3" name="Content Placeholder 2"/>
          <p:cNvSpPr>
            <a:spLocks noGrp="1"/>
          </p:cNvSpPr>
          <p:nvPr>
            <p:ph idx="1"/>
          </p:nvPr>
        </p:nvSpPr>
        <p:spPr/>
        <p:txBody>
          <a:bodyPr/>
          <a:lstStyle/>
          <a:p>
            <a:r>
              <a:rPr lang="en-US" dirty="0" smtClean="0"/>
              <a:t>Tonight: last lecture on software tools and environments – a look at recent research and future directions</a:t>
            </a:r>
          </a:p>
          <a:p>
            <a:pPr lvl="1"/>
            <a:r>
              <a:rPr lang="en-US" dirty="0" smtClean="0"/>
              <a:t>Emphasis on:</a:t>
            </a:r>
          </a:p>
          <a:p>
            <a:pPr lvl="2"/>
            <a:r>
              <a:rPr lang="en-US" dirty="0" smtClean="0"/>
              <a:t>Capturing latent knowledge</a:t>
            </a:r>
          </a:p>
          <a:p>
            <a:pPr lvl="2"/>
            <a:r>
              <a:rPr lang="en-US" dirty="0" smtClean="0"/>
              <a:t>Task specificity and awareness</a:t>
            </a:r>
          </a:p>
          <a:p>
            <a:pPr lvl="2"/>
            <a:r>
              <a:rPr lang="en-US" dirty="0" smtClean="0"/>
              <a:t>Supporting collaborative development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7424" y="3163004"/>
            <a:ext cx="7433753" cy="3414400"/>
          </a:xfrm>
          <a:prstGeom prst="rect">
            <a:avLst/>
          </a:prstGeom>
        </p:spPr>
      </p:pic>
      <p:sp>
        <p:nvSpPr>
          <p:cNvPr id="2" name="Title 1"/>
          <p:cNvSpPr>
            <a:spLocks noGrp="1"/>
          </p:cNvSpPr>
          <p:nvPr>
            <p:ph type="title"/>
          </p:nvPr>
        </p:nvSpPr>
        <p:spPr/>
        <p:txBody>
          <a:bodyPr/>
          <a:lstStyle/>
          <a:p>
            <a:r>
              <a:rPr lang="en-US" dirty="0" err="1" smtClean="0"/>
              <a:t>Hatari</a:t>
            </a:r>
            <a:endParaRPr lang="en-US" dirty="0"/>
          </a:p>
        </p:txBody>
      </p:sp>
      <p:sp>
        <p:nvSpPr>
          <p:cNvPr id="3" name="Content Placeholder 2"/>
          <p:cNvSpPr>
            <a:spLocks noGrp="1"/>
          </p:cNvSpPr>
          <p:nvPr>
            <p:ph idx="1"/>
          </p:nvPr>
        </p:nvSpPr>
        <p:spPr/>
        <p:txBody>
          <a:bodyPr/>
          <a:lstStyle/>
          <a:p>
            <a:r>
              <a:rPr lang="en-US" dirty="0" err="1" smtClean="0"/>
              <a:t>Sliwerski</a:t>
            </a:r>
            <a:r>
              <a:rPr lang="en-US" dirty="0" smtClean="0"/>
              <a:t> et al. [FSE ‘05]</a:t>
            </a:r>
          </a:p>
          <a:p>
            <a:r>
              <a:rPr lang="en-US" dirty="0" smtClean="0"/>
              <a:t>Using past defects to predict future defects</a:t>
            </a:r>
          </a:p>
          <a:p>
            <a:r>
              <a:rPr lang="en-US" dirty="0" smtClean="0"/>
              <a:t>Identify fix-inducing changes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Hatari</a:t>
            </a:r>
            <a:endParaRPr lang="en-US" dirty="0"/>
          </a:p>
        </p:txBody>
      </p:sp>
      <p:pic>
        <p:nvPicPr>
          <p:cNvPr id="4" name="Picture 3"/>
          <p:cNvPicPr>
            <a:picLocks noChangeAspect="1"/>
          </p:cNvPicPr>
          <p:nvPr/>
        </p:nvPicPr>
        <p:blipFill>
          <a:blip r:embed="rId2"/>
          <a:stretch>
            <a:fillRect/>
          </a:stretch>
        </p:blipFill>
        <p:spPr>
          <a:xfrm>
            <a:off x="703825" y="1220328"/>
            <a:ext cx="7982975" cy="539911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predict future risk</a:t>
            </a:r>
            <a:endParaRPr lang="en-US" dirty="0"/>
          </a:p>
        </p:txBody>
      </p:sp>
      <p:pic>
        <p:nvPicPr>
          <p:cNvPr id="5" name="Picture 4"/>
          <p:cNvPicPr>
            <a:picLocks noChangeAspect="1"/>
          </p:cNvPicPr>
          <p:nvPr/>
        </p:nvPicPr>
        <p:blipFill>
          <a:blip r:embed="rId2"/>
          <a:stretch>
            <a:fillRect/>
          </a:stretch>
        </p:blipFill>
        <p:spPr>
          <a:xfrm>
            <a:off x="479035" y="1024360"/>
            <a:ext cx="8185930" cy="5400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predict future risk</a:t>
            </a:r>
            <a:endParaRPr lang="en-US" dirty="0"/>
          </a:p>
        </p:txBody>
      </p:sp>
      <p:pic>
        <p:nvPicPr>
          <p:cNvPr id="3" name="Picture 2"/>
          <p:cNvPicPr>
            <a:picLocks noChangeAspect="1"/>
          </p:cNvPicPr>
          <p:nvPr/>
        </p:nvPicPr>
        <p:blipFill>
          <a:blip r:embed="rId2"/>
          <a:stretch>
            <a:fillRect/>
          </a:stretch>
        </p:blipFill>
        <p:spPr>
          <a:xfrm>
            <a:off x="479035" y="1024360"/>
            <a:ext cx="8185930" cy="5400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predict future risk</a:t>
            </a:r>
            <a:endParaRPr lang="en-US" dirty="0"/>
          </a:p>
        </p:txBody>
      </p:sp>
      <p:pic>
        <p:nvPicPr>
          <p:cNvPr id="3" name="Picture 2"/>
          <p:cNvPicPr>
            <a:picLocks noChangeAspect="1"/>
          </p:cNvPicPr>
          <p:nvPr/>
        </p:nvPicPr>
        <p:blipFill>
          <a:blip r:embed="rId2"/>
          <a:stretch>
            <a:fillRect/>
          </a:stretch>
        </p:blipFill>
        <p:spPr>
          <a:xfrm>
            <a:off x="479036" y="1024360"/>
            <a:ext cx="8185929" cy="5400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Hatari</a:t>
            </a:r>
            <a:r>
              <a:rPr lang="en-US" dirty="0" smtClean="0"/>
              <a:t>: Risky Locations</a:t>
            </a:r>
            <a:endParaRPr lang="en-US" dirty="0"/>
          </a:p>
        </p:txBody>
      </p:sp>
      <p:pic>
        <p:nvPicPr>
          <p:cNvPr id="3" name="Picture 2"/>
          <p:cNvPicPr>
            <a:picLocks noChangeAspect="1"/>
          </p:cNvPicPr>
          <p:nvPr/>
        </p:nvPicPr>
        <p:blipFill>
          <a:blip r:embed="rId2"/>
          <a:stretch>
            <a:fillRect/>
          </a:stretch>
        </p:blipFill>
        <p:spPr>
          <a:xfrm>
            <a:off x="0" y="1325015"/>
            <a:ext cx="9346950" cy="472760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Hatari</a:t>
            </a:r>
            <a:r>
              <a:rPr lang="en-US" dirty="0" smtClean="0"/>
              <a:t>: Annotations</a:t>
            </a:r>
            <a:endParaRPr lang="en-US" dirty="0"/>
          </a:p>
        </p:txBody>
      </p:sp>
      <p:pic>
        <p:nvPicPr>
          <p:cNvPr id="4" name="Picture 3"/>
          <p:cNvPicPr>
            <a:picLocks noChangeAspect="1"/>
          </p:cNvPicPr>
          <p:nvPr/>
        </p:nvPicPr>
        <p:blipFill>
          <a:blip r:embed="rId2"/>
          <a:stretch>
            <a:fillRect/>
          </a:stretch>
        </p:blipFill>
        <p:spPr>
          <a:xfrm>
            <a:off x="-172107" y="1973635"/>
            <a:ext cx="8858908" cy="457982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Task Specificity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Many development activities are task based</a:t>
            </a:r>
          </a:p>
          <a:p>
            <a:pPr lvl="1"/>
            <a:r>
              <a:rPr lang="en-US" dirty="0" smtClean="0">
                <a:solidFill>
                  <a:schemeClr val="bg1"/>
                </a:solidFill>
              </a:rPr>
              <a:t>Fix this bug</a:t>
            </a:r>
          </a:p>
          <a:p>
            <a:pPr lvl="1"/>
            <a:r>
              <a:rPr lang="en-US" dirty="0" smtClean="0">
                <a:solidFill>
                  <a:schemeClr val="bg1"/>
                </a:solidFill>
              </a:rPr>
              <a:t>Add this feature</a:t>
            </a:r>
          </a:p>
          <a:p>
            <a:r>
              <a:rPr lang="en-US" dirty="0" smtClean="0">
                <a:solidFill>
                  <a:schemeClr val="bg1"/>
                </a:solidFill>
              </a:rPr>
              <a:t>Single tasks can involve many different data sources (files, documents, past changes etc.)</a:t>
            </a:r>
          </a:p>
          <a:p>
            <a:r>
              <a:rPr lang="en-US" dirty="0" smtClean="0">
                <a:solidFill>
                  <a:schemeClr val="bg1"/>
                </a:solidFill>
              </a:rPr>
              <a:t>Tasks have collaborative and temporal aspects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Mylyn</a:t>
            </a:r>
            <a:endParaRPr lang="en-US" dirty="0"/>
          </a:p>
        </p:txBody>
      </p:sp>
      <p:sp>
        <p:nvSpPr>
          <p:cNvPr id="3" name="Content Placeholder 2"/>
          <p:cNvSpPr>
            <a:spLocks noGrp="1"/>
          </p:cNvSpPr>
          <p:nvPr>
            <p:ph idx="1"/>
          </p:nvPr>
        </p:nvSpPr>
        <p:spPr/>
        <p:txBody>
          <a:bodyPr/>
          <a:lstStyle/>
          <a:p>
            <a:r>
              <a:rPr lang="en-US" dirty="0" err="1" smtClean="0"/>
              <a:t>Kersten</a:t>
            </a:r>
            <a:r>
              <a:rPr lang="en-US" dirty="0" smtClean="0"/>
              <a:t> and Murphy [FSE ‘06]</a:t>
            </a:r>
          </a:p>
          <a:p>
            <a:r>
              <a:rPr lang="en-US" dirty="0" smtClean="0"/>
              <a:t>Degree-of-interest model</a:t>
            </a:r>
          </a:p>
          <a:p>
            <a:pPr lvl="1"/>
            <a:r>
              <a:rPr lang="en-US" dirty="0" smtClean="0"/>
              <a:t>Captures task context</a:t>
            </a:r>
          </a:p>
          <a:p>
            <a:pPr lvl="1"/>
            <a:r>
              <a:rPr lang="en-US" dirty="0" smtClean="0"/>
              <a:t>Generated by observing navigation</a:t>
            </a:r>
          </a:p>
          <a:p>
            <a:r>
              <a:rPr lang="en-US" dirty="0" smtClean="0"/>
              <a:t>Connectors encourage adoption</a:t>
            </a:r>
          </a:p>
          <a:p>
            <a:pPr lvl="1"/>
            <a:r>
              <a:rPr lang="en-US" dirty="0" smtClean="0"/>
              <a:t>Bug repositories</a:t>
            </a:r>
          </a:p>
          <a:p>
            <a:pPr lvl="1"/>
            <a:r>
              <a:rPr lang="en-US" dirty="0" smtClean="0"/>
              <a:t>Version control</a:t>
            </a:r>
          </a:p>
          <a:p>
            <a:pPr lvl="1"/>
            <a:r>
              <a:rPr lang="en-US" dirty="0" smtClean="0"/>
              <a:t>Tasks</a:t>
            </a:r>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Mylyn</a:t>
            </a:r>
            <a:endParaRPr lang="en-US" dirty="0"/>
          </a:p>
        </p:txBody>
      </p:sp>
      <p:pic>
        <p:nvPicPr>
          <p:cNvPr id="5" name="Picture 4"/>
          <p:cNvPicPr>
            <a:picLocks noChangeAspect="1"/>
          </p:cNvPicPr>
          <p:nvPr/>
        </p:nvPicPr>
        <p:blipFill>
          <a:blip r:embed="rId2"/>
          <a:stretch>
            <a:fillRect/>
          </a:stretch>
        </p:blipFill>
        <p:spPr>
          <a:xfrm>
            <a:off x="2022574" y="1255185"/>
            <a:ext cx="5217167" cy="549389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a:t>
            </a:r>
            <a:endParaRPr lang="en-US" dirty="0"/>
          </a:p>
        </p:txBody>
      </p:sp>
      <p:sp>
        <p:nvSpPr>
          <p:cNvPr id="3" name="Content Placeholder 2"/>
          <p:cNvSpPr>
            <a:spLocks noGrp="1"/>
          </p:cNvSpPr>
          <p:nvPr>
            <p:ph idx="1"/>
          </p:nvPr>
        </p:nvSpPr>
        <p:spPr>
          <a:xfrm>
            <a:off x="457200" y="1417638"/>
            <a:ext cx="8229600" cy="5214584"/>
          </a:xfrm>
        </p:spPr>
        <p:txBody>
          <a:bodyPr>
            <a:normAutofit fontScale="85000" lnSpcReduction="20000"/>
          </a:bodyPr>
          <a:lstStyle/>
          <a:p>
            <a:r>
              <a:rPr lang="en-US" dirty="0" smtClean="0"/>
              <a:t>Capturing latent knowledge</a:t>
            </a:r>
          </a:p>
          <a:p>
            <a:pPr lvl="1"/>
            <a:r>
              <a:rPr lang="en-US" dirty="0" err="1" smtClean="0"/>
              <a:t>Hipikat</a:t>
            </a:r>
            <a:r>
              <a:rPr lang="en-US" dirty="0" smtClean="0"/>
              <a:t> / Bridge / Deep </a:t>
            </a:r>
            <a:r>
              <a:rPr lang="en-US" dirty="0" err="1" smtClean="0"/>
              <a:t>Intellisense</a:t>
            </a:r>
            <a:r>
              <a:rPr lang="en-US" dirty="0" smtClean="0"/>
              <a:t> / </a:t>
            </a:r>
            <a:r>
              <a:rPr lang="en-US" dirty="0" err="1" smtClean="0"/>
              <a:t>Hatari</a:t>
            </a:r>
            <a:endParaRPr lang="en-US" dirty="0" smtClean="0"/>
          </a:p>
          <a:p>
            <a:r>
              <a:rPr lang="en-US" dirty="0" smtClean="0"/>
              <a:t>Task specificity</a:t>
            </a:r>
          </a:p>
          <a:p>
            <a:pPr lvl="1"/>
            <a:r>
              <a:rPr lang="en-US" dirty="0" err="1" smtClean="0"/>
              <a:t>Mylyn</a:t>
            </a:r>
            <a:endParaRPr lang="en-US" dirty="0" smtClean="0"/>
          </a:p>
          <a:p>
            <a:pPr lvl="1"/>
            <a:r>
              <a:rPr lang="en-US" dirty="0" err="1" smtClean="0"/>
              <a:t>TeamTracks</a:t>
            </a:r>
            <a:endParaRPr lang="en-US" dirty="0" smtClean="0"/>
          </a:p>
          <a:p>
            <a:pPr lvl="1"/>
            <a:r>
              <a:rPr lang="en-US" dirty="0" smtClean="0"/>
              <a:t>Bubbles</a:t>
            </a:r>
          </a:p>
          <a:p>
            <a:r>
              <a:rPr lang="en-US" dirty="0" smtClean="0"/>
              <a:t>Supporting collaborative development</a:t>
            </a:r>
          </a:p>
          <a:p>
            <a:pPr lvl="1"/>
            <a:r>
              <a:rPr lang="en-US" dirty="0" smtClean="0"/>
              <a:t>Jazz</a:t>
            </a:r>
          </a:p>
          <a:p>
            <a:pPr lvl="1"/>
            <a:r>
              <a:rPr lang="en-US" dirty="0" err="1" smtClean="0"/>
              <a:t>FastDash</a:t>
            </a:r>
            <a:endParaRPr lang="en-US" dirty="0" smtClean="0"/>
          </a:p>
          <a:p>
            <a:pPr lvl="1"/>
            <a:r>
              <a:rPr lang="en-US" dirty="0" smtClean="0"/>
              <a:t>Customized Awareness Streams</a:t>
            </a:r>
          </a:p>
          <a:p>
            <a:pPr lvl="1"/>
            <a:r>
              <a:rPr lang="en-US" dirty="0" smtClean="0"/>
              <a:t>Codebook</a:t>
            </a:r>
          </a:p>
          <a:p>
            <a:r>
              <a:rPr lang="en-US" dirty="0" smtClean="0"/>
              <a:t>Visualization stuff</a:t>
            </a:r>
          </a:p>
          <a:p>
            <a:pPr lvl="1"/>
            <a:r>
              <a:rPr lang="en-US" dirty="0" smtClean="0"/>
              <a:t>Only if interested</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Mylyn</a:t>
            </a:r>
            <a:endParaRPr lang="en-US" dirty="0"/>
          </a:p>
        </p:txBody>
      </p:sp>
      <p:pic>
        <p:nvPicPr>
          <p:cNvPr id="5" name="Picture 4"/>
          <p:cNvPicPr>
            <a:picLocks noChangeAspect="1"/>
          </p:cNvPicPr>
          <p:nvPr/>
        </p:nvPicPr>
        <p:blipFill>
          <a:blip r:embed="rId2"/>
          <a:stretch>
            <a:fillRect/>
          </a:stretch>
        </p:blipFill>
        <p:spPr>
          <a:xfrm>
            <a:off x="2652887" y="1222771"/>
            <a:ext cx="3711223" cy="557945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Mylyn</a:t>
            </a:r>
            <a:endParaRPr lang="en-US" dirty="0"/>
          </a:p>
        </p:txBody>
      </p:sp>
      <p:pic>
        <p:nvPicPr>
          <p:cNvPr id="3" name="Picture 2"/>
          <p:cNvPicPr>
            <a:picLocks noChangeAspect="1"/>
          </p:cNvPicPr>
          <p:nvPr/>
        </p:nvPicPr>
        <p:blipFill>
          <a:blip r:embed="rId2"/>
          <a:stretch>
            <a:fillRect/>
          </a:stretch>
        </p:blipFill>
        <p:spPr>
          <a:xfrm>
            <a:off x="2876550" y="1417638"/>
            <a:ext cx="3177117" cy="533089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Mylyn</a:t>
            </a:r>
            <a:endParaRPr lang="en-US" dirty="0"/>
          </a:p>
        </p:txBody>
      </p:sp>
      <p:pic>
        <p:nvPicPr>
          <p:cNvPr id="3" name="Picture 2"/>
          <p:cNvPicPr>
            <a:picLocks noChangeAspect="1"/>
          </p:cNvPicPr>
          <p:nvPr/>
        </p:nvPicPr>
        <p:blipFill>
          <a:blip r:embed="rId2"/>
          <a:stretch>
            <a:fillRect/>
          </a:stretch>
        </p:blipFill>
        <p:spPr>
          <a:xfrm>
            <a:off x="2469444" y="1417638"/>
            <a:ext cx="4591049" cy="496413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Mylyn</a:t>
            </a:r>
            <a:endParaRPr lang="en-US" dirty="0"/>
          </a:p>
        </p:txBody>
      </p:sp>
      <p:pic>
        <p:nvPicPr>
          <p:cNvPr id="3" name="Picture 2"/>
          <p:cNvPicPr>
            <a:picLocks noChangeAspect="1"/>
          </p:cNvPicPr>
          <p:nvPr/>
        </p:nvPicPr>
        <p:blipFill>
          <a:blip r:embed="rId2"/>
          <a:stretch>
            <a:fillRect/>
          </a:stretch>
        </p:blipFill>
        <p:spPr>
          <a:xfrm>
            <a:off x="2476801" y="1417638"/>
            <a:ext cx="4125788" cy="527526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Mylyn</a:t>
            </a:r>
            <a:r>
              <a:rPr lang="en-US" dirty="0" smtClean="0"/>
              <a:t>: Switching Contexts</a:t>
            </a:r>
            <a:endParaRPr lang="en-US" dirty="0"/>
          </a:p>
        </p:txBody>
      </p:sp>
      <p:pic>
        <p:nvPicPr>
          <p:cNvPr id="4" name="Picture 3"/>
          <p:cNvPicPr>
            <a:picLocks noChangeAspect="1"/>
          </p:cNvPicPr>
          <p:nvPr/>
        </p:nvPicPr>
        <p:blipFill>
          <a:blip r:embed="rId2"/>
          <a:stretch>
            <a:fillRect/>
          </a:stretch>
        </p:blipFill>
        <p:spPr>
          <a:xfrm>
            <a:off x="1498135" y="1574004"/>
            <a:ext cx="6147731" cy="4680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Mylyn</a:t>
            </a:r>
            <a:r>
              <a:rPr lang="en-US" dirty="0" smtClean="0"/>
              <a:t>: Switching Contexts</a:t>
            </a:r>
            <a:endParaRPr lang="en-US" dirty="0"/>
          </a:p>
        </p:txBody>
      </p:sp>
      <p:pic>
        <p:nvPicPr>
          <p:cNvPr id="4" name="Picture 3"/>
          <p:cNvPicPr>
            <a:picLocks noChangeAspect="1"/>
          </p:cNvPicPr>
          <p:nvPr/>
        </p:nvPicPr>
        <p:blipFill>
          <a:blip r:embed="rId2"/>
          <a:stretch>
            <a:fillRect/>
          </a:stretch>
        </p:blipFill>
        <p:spPr>
          <a:xfrm>
            <a:off x="1496110" y="1572859"/>
            <a:ext cx="6151780" cy="4680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Mylyn</a:t>
            </a:r>
            <a:r>
              <a:rPr lang="en-US" dirty="0" smtClean="0"/>
              <a:t> Evaluation</a:t>
            </a:r>
            <a:endParaRPr lang="en-US" dirty="0"/>
          </a:p>
        </p:txBody>
      </p:sp>
      <p:sp>
        <p:nvSpPr>
          <p:cNvPr id="3" name="Content Placeholder 2"/>
          <p:cNvSpPr>
            <a:spLocks noGrp="1"/>
          </p:cNvSpPr>
          <p:nvPr>
            <p:ph idx="1"/>
          </p:nvPr>
        </p:nvSpPr>
        <p:spPr/>
        <p:txBody>
          <a:bodyPr/>
          <a:lstStyle/>
          <a:p>
            <a:r>
              <a:rPr lang="en-US" dirty="0" smtClean="0"/>
              <a:t>Early DOI study (6 </a:t>
            </a:r>
            <a:r>
              <a:rPr lang="en-US" dirty="0" err="1" smtClean="0"/>
              <a:t>devs</a:t>
            </a:r>
            <a:r>
              <a:rPr lang="en-US" dirty="0" smtClean="0"/>
              <a:t>)</a:t>
            </a:r>
          </a:p>
          <a:p>
            <a:pPr lvl="1"/>
            <a:r>
              <a:rPr lang="en-US" dirty="0" smtClean="0"/>
              <a:t>Tasks are *key*</a:t>
            </a:r>
          </a:p>
          <a:p>
            <a:r>
              <a:rPr lang="en-US" dirty="0" smtClean="0"/>
              <a:t>Monitor study (99 </a:t>
            </a:r>
            <a:r>
              <a:rPr lang="en-US" dirty="0" err="1" smtClean="0"/>
              <a:t>devs</a:t>
            </a:r>
            <a:r>
              <a:rPr lang="en-US" dirty="0" smtClean="0"/>
              <a:t> monitored)</a:t>
            </a:r>
          </a:p>
          <a:p>
            <a:r>
              <a:rPr lang="en-US" dirty="0" err="1" smtClean="0"/>
              <a:t>Mylyn</a:t>
            </a:r>
            <a:r>
              <a:rPr lang="en-US" dirty="0" smtClean="0"/>
              <a:t> study (16 </a:t>
            </a:r>
            <a:r>
              <a:rPr lang="en-US" dirty="0" err="1" smtClean="0"/>
              <a:t>devs</a:t>
            </a:r>
            <a:r>
              <a:rPr lang="en-US" dirty="0" smtClean="0"/>
              <a:t> from monitor study)</a:t>
            </a:r>
          </a:p>
          <a:p>
            <a:pPr lvl="1"/>
            <a:r>
              <a:rPr lang="en-US" dirty="0" smtClean="0"/>
              <a:t>Significant increase in edit ratio</a:t>
            </a:r>
          </a:p>
          <a:p>
            <a:r>
              <a:rPr lang="en-US" dirty="0" smtClean="0"/>
              <a:t>Ultimately, we vote with our feet</a:t>
            </a:r>
          </a:p>
          <a:p>
            <a:pPr lvl="1"/>
            <a:r>
              <a:rPr lang="en-US" dirty="0" err="1" smtClean="0"/>
              <a:t>Mylyn</a:t>
            </a:r>
            <a:r>
              <a:rPr lang="en-US" dirty="0" smtClean="0"/>
              <a:t> is very popular in the Eclipse ecosystem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TeamTracks</a:t>
            </a:r>
            <a:endParaRPr lang="en-US" dirty="0"/>
          </a:p>
        </p:txBody>
      </p:sp>
      <p:sp>
        <p:nvSpPr>
          <p:cNvPr id="3" name="Content Placeholder 2"/>
          <p:cNvSpPr>
            <a:spLocks noGrp="1"/>
          </p:cNvSpPr>
          <p:nvPr>
            <p:ph idx="1"/>
          </p:nvPr>
        </p:nvSpPr>
        <p:spPr/>
        <p:txBody>
          <a:bodyPr/>
          <a:lstStyle/>
          <a:p>
            <a:r>
              <a:rPr lang="en-US" dirty="0" err="1" smtClean="0"/>
              <a:t>DeLine</a:t>
            </a:r>
            <a:r>
              <a:rPr lang="en-US" dirty="0" smtClean="0"/>
              <a:t> et al. [VLHCC ‘05]</a:t>
            </a:r>
          </a:p>
          <a:p>
            <a:r>
              <a:rPr lang="en-US" dirty="0" smtClean="0"/>
              <a:t>“Pick the brain” of the original developer</a:t>
            </a:r>
          </a:p>
          <a:p>
            <a:r>
              <a:rPr lang="en-US" dirty="0" smtClean="0"/>
              <a:t>Two measures</a:t>
            </a:r>
          </a:p>
          <a:p>
            <a:pPr lvl="1"/>
            <a:r>
              <a:rPr lang="en-US" dirty="0" smtClean="0"/>
              <a:t>Element is important if it is often visited</a:t>
            </a:r>
          </a:p>
          <a:p>
            <a:pPr lvl="1"/>
            <a:r>
              <a:rPr lang="en-US" dirty="0" smtClean="0"/>
              <a:t>Two elements are related if visited in succession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Tracks</a:t>
            </a:r>
            <a:endParaRPr lang="en-US" dirty="0"/>
          </a:p>
        </p:txBody>
      </p:sp>
      <p:pic>
        <p:nvPicPr>
          <p:cNvPr id="4" name="Picture 3"/>
          <p:cNvPicPr>
            <a:picLocks noChangeAspect="1"/>
          </p:cNvPicPr>
          <p:nvPr/>
        </p:nvPicPr>
        <p:blipFill>
          <a:blip r:embed="rId3"/>
          <a:stretch>
            <a:fillRect/>
          </a:stretch>
        </p:blipFill>
        <p:spPr>
          <a:xfrm>
            <a:off x="1085132" y="1417638"/>
            <a:ext cx="7075896" cy="530455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Tracks</a:t>
            </a:r>
            <a:endParaRPr lang="en-US" dirty="0"/>
          </a:p>
        </p:txBody>
      </p:sp>
      <p:pic>
        <p:nvPicPr>
          <p:cNvPr id="4" name="Picture 3"/>
          <p:cNvPicPr>
            <a:picLocks noChangeAspect="1"/>
          </p:cNvPicPr>
          <p:nvPr/>
        </p:nvPicPr>
        <p:blipFill>
          <a:blip r:embed="rId2"/>
          <a:stretch>
            <a:fillRect/>
          </a:stretch>
        </p:blipFill>
        <p:spPr>
          <a:xfrm>
            <a:off x="1295400" y="2061030"/>
            <a:ext cx="6553200" cy="3492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noAutofit/>
          </a:bodyPr>
          <a:lstStyle/>
          <a:p>
            <a:r>
              <a:rPr lang="en-US" dirty="0" smtClean="0">
                <a:solidFill>
                  <a:schemeClr val="bg1"/>
                </a:solidFill>
              </a:rPr>
              <a:t>Latent Knowledge</a:t>
            </a:r>
            <a:endParaRPr lang="en-US" dirty="0">
              <a:solidFill>
                <a:schemeClr val="bg1"/>
              </a:solidFill>
            </a:endParaRPr>
          </a:p>
        </p:txBody>
      </p:sp>
      <p:sp>
        <p:nvSpPr>
          <p:cNvPr id="3" name="Content Placeholder 2"/>
          <p:cNvSpPr>
            <a:spLocks noGrp="1"/>
          </p:cNvSpPr>
          <p:nvPr>
            <p:ph idx="1"/>
          </p:nvPr>
        </p:nvSpPr>
        <p:spPr>
          <a:xfrm>
            <a:off x="457200" y="1600200"/>
            <a:ext cx="8229600" cy="4721293"/>
          </a:xfrm>
        </p:spPr>
        <p:txBody>
          <a:bodyPr>
            <a:noAutofit/>
          </a:bodyPr>
          <a:lstStyle/>
          <a:p>
            <a:r>
              <a:rPr lang="en-US" dirty="0" smtClean="0">
                <a:solidFill>
                  <a:schemeClr val="bg1"/>
                </a:solidFill>
              </a:rPr>
              <a:t>Embrace practice rather than force change</a:t>
            </a:r>
          </a:p>
          <a:p>
            <a:r>
              <a:rPr lang="en-US" dirty="0" smtClean="0">
                <a:solidFill>
                  <a:schemeClr val="bg1"/>
                </a:solidFill>
              </a:rPr>
              <a:t>Use available data more effectively</a:t>
            </a:r>
          </a:p>
          <a:p>
            <a:r>
              <a:rPr lang="en-US" dirty="0" smtClean="0">
                <a:solidFill>
                  <a:schemeClr val="bg1"/>
                </a:solidFill>
              </a:rPr>
              <a:t>Source code is king [Singer ‘98]</a:t>
            </a:r>
          </a:p>
          <a:p>
            <a:pPr lvl="1"/>
            <a:r>
              <a:rPr lang="en-US" dirty="0" smtClean="0">
                <a:solidFill>
                  <a:schemeClr val="bg1"/>
                </a:solidFill>
              </a:rPr>
              <a:t>Bugs</a:t>
            </a:r>
          </a:p>
          <a:p>
            <a:pPr lvl="1"/>
            <a:r>
              <a:rPr lang="en-US" dirty="0" smtClean="0">
                <a:solidFill>
                  <a:schemeClr val="bg1"/>
                </a:solidFill>
              </a:rPr>
              <a:t>Version control</a:t>
            </a:r>
          </a:p>
          <a:p>
            <a:pPr lvl="1"/>
            <a:r>
              <a:rPr lang="en-US" dirty="0" smtClean="0">
                <a:solidFill>
                  <a:schemeClr val="bg1"/>
                </a:solidFill>
              </a:rPr>
              <a:t>E-Mail / mailing lists</a:t>
            </a:r>
          </a:p>
          <a:p>
            <a:pPr lvl="1"/>
            <a:r>
              <a:rPr lang="en-US" dirty="0" smtClean="0">
                <a:solidFill>
                  <a:schemeClr val="bg1"/>
                </a:solidFill>
              </a:rPr>
              <a:t>Forums</a:t>
            </a:r>
          </a:p>
          <a:p>
            <a:r>
              <a:rPr lang="en-US" dirty="0" smtClean="0">
                <a:solidFill>
                  <a:schemeClr val="bg1"/>
                </a:solidFill>
              </a:rPr>
              <a:t>Improve mapping from data to task</a:t>
            </a:r>
          </a:p>
          <a:p>
            <a:pPr lvl="1"/>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TeamTracks</a:t>
            </a:r>
            <a:r>
              <a:rPr lang="en-US" dirty="0" smtClean="0"/>
              <a:t> Evaluation</a:t>
            </a:r>
            <a:endParaRPr lang="en-US" dirty="0"/>
          </a:p>
        </p:txBody>
      </p:sp>
      <p:sp>
        <p:nvSpPr>
          <p:cNvPr id="3" name="Content Placeholder 2"/>
          <p:cNvSpPr>
            <a:spLocks noGrp="1"/>
          </p:cNvSpPr>
          <p:nvPr>
            <p:ph idx="1"/>
          </p:nvPr>
        </p:nvSpPr>
        <p:spPr/>
        <p:txBody>
          <a:bodyPr/>
          <a:lstStyle/>
          <a:p>
            <a:r>
              <a:rPr lang="en-US" dirty="0" smtClean="0"/>
              <a:t>Increased chances of success (set tasks)</a:t>
            </a:r>
          </a:p>
          <a:p>
            <a:r>
              <a:rPr lang="en-US" dirty="0" smtClean="0"/>
              <a:t>Large increase in comprehension</a:t>
            </a:r>
          </a:p>
          <a:p>
            <a:pPr lvl="1"/>
            <a:r>
              <a:rPr lang="en-US" dirty="0" smtClean="0"/>
              <a:t>2x more likely to give the right answer</a:t>
            </a:r>
          </a:p>
          <a:p>
            <a:r>
              <a:rPr lang="en-US" dirty="0" smtClean="0"/>
              <a:t>Privacy concerns must be considered</a:t>
            </a:r>
          </a:p>
          <a:p>
            <a:r>
              <a:rPr lang="en-US" dirty="0" smtClean="0"/>
              <a:t>Scope navigation data by time?</a:t>
            </a:r>
          </a:p>
          <a:p>
            <a:pPr lvl="1"/>
            <a:r>
              <a:rPr lang="en-US" dirty="0" smtClean="0"/>
              <a:t>Hints at task specificity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Bubbles</a:t>
            </a:r>
            <a:endParaRPr lang="en-US" dirty="0"/>
          </a:p>
        </p:txBody>
      </p:sp>
      <p:sp>
        <p:nvSpPr>
          <p:cNvPr id="3" name="Content Placeholder 2"/>
          <p:cNvSpPr>
            <a:spLocks noGrp="1"/>
          </p:cNvSpPr>
          <p:nvPr>
            <p:ph idx="1"/>
          </p:nvPr>
        </p:nvSpPr>
        <p:spPr/>
        <p:txBody>
          <a:bodyPr/>
          <a:lstStyle/>
          <a:p>
            <a:r>
              <a:rPr lang="en-US" dirty="0" err="1" smtClean="0"/>
              <a:t>Bragdon</a:t>
            </a:r>
            <a:r>
              <a:rPr lang="en-US" dirty="0" smtClean="0"/>
              <a:t> et al. [ICSE ‘10]</a:t>
            </a:r>
          </a:p>
          <a:p>
            <a:r>
              <a:rPr lang="en-US" dirty="0" smtClean="0"/>
              <a:t>Editable fragments rather than files</a:t>
            </a:r>
          </a:p>
          <a:p>
            <a:r>
              <a:rPr lang="en-US" dirty="0" smtClean="0"/>
              <a:t>Encourage task-based grouping</a:t>
            </a:r>
          </a:p>
          <a:p>
            <a:r>
              <a:rPr lang="en-US" dirty="0" smtClean="0"/>
              <a:t>Easily persist and share past tasks</a:t>
            </a:r>
          </a:p>
          <a:p>
            <a:pPr lvl="1"/>
            <a:r>
              <a:rPr lang="en-US" dirty="0" smtClean="0"/>
              <a:t>Support context switching</a:t>
            </a:r>
          </a:p>
          <a:p>
            <a:pPr lvl="2"/>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Bubbles</a:t>
            </a:r>
            <a:endParaRPr lang="en-US" dirty="0"/>
          </a:p>
        </p:txBody>
      </p:sp>
      <p:sp>
        <p:nvSpPr>
          <p:cNvPr id="4" name="Lightning Bolt 3"/>
          <p:cNvSpPr/>
          <p:nvPr/>
        </p:nvSpPr>
        <p:spPr>
          <a:xfrm>
            <a:off x="1792111" y="2060222"/>
            <a:ext cx="5644445" cy="334433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Bubbles Evaluation</a:t>
            </a:r>
            <a:endParaRPr lang="en-US" dirty="0"/>
          </a:p>
        </p:txBody>
      </p:sp>
      <p:sp>
        <p:nvSpPr>
          <p:cNvPr id="5" name="Content Placeholder 2"/>
          <p:cNvSpPr>
            <a:spLocks noGrp="1"/>
          </p:cNvSpPr>
          <p:nvPr>
            <p:ph idx="1"/>
          </p:nvPr>
        </p:nvSpPr>
        <p:spPr>
          <a:xfrm>
            <a:off x="457200" y="1600200"/>
            <a:ext cx="8229600" cy="4525963"/>
          </a:xfrm>
        </p:spPr>
        <p:txBody>
          <a:bodyPr/>
          <a:lstStyle/>
          <a:p>
            <a:r>
              <a:rPr lang="en-US" dirty="0" smtClean="0"/>
              <a:t>Scrolling:</a:t>
            </a:r>
          </a:p>
          <a:p>
            <a:pPr lvl="1"/>
            <a:r>
              <a:rPr lang="en-US" dirty="0" smtClean="0"/>
              <a:t>Decreased by ~49%</a:t>
            </a:r>
          </a:p>
          <a:p>
            <a:r>
              <a:rPr lang="en-US" dirty="0" smtClean="0"/>
              <a:t>Search / navigation:</a:t>
            </a:r>
          </a:p>
          <a:p>
            <a:pPr lvl="1"/>
            <a:r>
              <a:rPr lang="en-US" dirty="0" smtClean="0"/>
              <a:t>Decreased by ~55%</a:t>
            </a:r>
          </a:p>
          <a:p>
            <a:r>
              <a:rPr lang="en-US" dirty="0" smtClean="0"/>
              <a:t>User study (20+ </a:t>
            </a:r>
            <a:r>
              <a:rPr lang="en-US" dirty="0" err="1" smtClean="0"/>
              <a:t>devs</a:t>
            </a:r>
            <a:r>
              <a:rPr lang="en-US" dirty="0" smtClean="0"/>
              <a:t>)</a:t>
            </a:r>
          </a:p>
          <a:p>
            <a:pPr lvl="1"/>
            <a:r>
              <a:rPr lang="en-US" dirty="0" smtClean="0"/>
              <a:t>Generally positive, esp. about task-based features</a:t>
            </a:r>
          </a:p>
          <a:p>
            <a:pPr lvl="1"/>
            <a:r>
              <a:rPr lang="en-US" dirty="0" smtClean="0"/>
              <a:t>Worried about scalability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Collaborative Development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Software is developed in teams</a:t>
            </a:r>
          </a:p>
          <a:p>
            <a:r>
              <a:rPr lang="en-US" dirty="0" err="1" smtClean="0">
                <a:solidFill>
                  <a:schemeClr val="bg1"/>
                </a:solidFill>
              </a:rPr>
              <a:t>IDEs</a:t>
            </a:r>
            <a:r>
              <a:rPr lang="en-US" dirty="0" smtClean="0">
                <a:solidFill>
                  <a:schemeClr val="bg1"/>
                </a:solidFill>
              </a:rPr>
              <a:t> are typically designed for individual </a:t>
            </a:r>
            <a:r>
              <a:rPr lang="en-US" dirty="0" err="1" smtClean="0">
                <a:solidFill>
                  <a:schemeClr val="bg1"/>
                </a:solidFill>
              </a:rPr>
              <a:t>devs</a:t>
            </a:r>
            <a:endParaRPr lang="en-US" dirty="0" smtClean="0">
              <a:solidFill>
                <a:schemeClr val="bg1"/>
              </a:solidFill>
            </a:endParaRPr>
          </a:p>
          <a:p>
            <a:r>
              <a:rPr lang="en-US" dirty="0" smtClean="0">
                <a:solidFill>
                  <a:schemeClr val="bg1"/>
                </a:solidFill>
              </a:rPr>
              <a:t>Collaboration external to IDE</a:t>
            </a:r>
          </a:p>
          <a:p>
            <a:pPr lvl="1"/>
            <a:r>
              <a:rPr lang="en-US" dirty="0" smtClean="0">
                <a:solidFill>
                  <a:schemeClr val="bg1"/>
                </a:solidFill>
              </a:rPr>
              <a:t>Valuable data can be lost</a:t>
            </a:r>
          </a:p>
          <a:p>
            <a:pPr lvl="1"/>
            <a:r>
              <a:rPr lang="en-US" dirty="0" smtClean="0">
                <a:solidFill>
                  <a:schemeClr val="bg1"/>
                </a:solidFill>
              </a:rPr>
              <a:t>Processes unnecessarily ad hoc</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	</a:t>
            </a:r>
            <a:endParaRPr lang="en-US" dirty="0"/>
          </a:p>
        </p:txBody>
      </p:sp>
      <p:sp>
        <p:nvSpPr>
          <p:cNvPr id="3" name="Content Placeholder 2"/>
          <p:cNvSpPr>
            <a:spLocks noGrp="1"/>
          </p:cNvSpPr>
          <p:nvPr>
            <p:ph idx="1"/>
          </p:nvPr>
        </p:nvSpPr>
        <p:spPr/>
        <p:txBody>
          <a:bodyPr/>
          <a:lstStyle/>
          <a:p>
            <a:r>
              <a:rPr lang="en-US" dirty="0" smtClean="0"/>
              <a:t>Li-Te Cheng [OOPSLA ’03]</a:t>
            </a:r>
          </a:p>
          <a:p>
            <a:r>
              <a:rPr lang="en-US" dirty="0" smtClean="0"/>
              <a:t>Team communication</a:t>
            </a:r>
          </a:p>
          <a:p>
            <a:pPr lvl="1"/>
            <a:r>
              <a:rPr lang="en-US" dirty="0" smtClean="0"/>
              <a:t>Explicitly link artifacts rather than mine them</a:t>
            </a:r>
          </a:p>
          <a:p>
            <a:pPr lvl="1"/>
            <a:r>
              <a:rPr lang="en-US" dirty="0" smtClean="0"/>
              <a:t>Build chat logs into historical data</a:t>
            </a:r>
          </a:p>
          <a:p>
            <a:pPr lvl="1"/>
            <a:r>
              <a:rPr lang="en-US" dirty="0" smtClean="0"/>
              <a:t>Enable snapshots to be sent by IM</a:t>
            </a:r>
          </a:p>
          <a:p>
            <a:r>
              <a:rPr lang="en-US" dirty="0" smtClean="0"/>
              <a:t>Lifecycle integration</a:t>
            </a:r>
          </a:p>
          <a:p>
            <a:pPr lvl="1"/>
            <a:r>
              <a:rPr lang="en-US" dirty="0" smtClean="0"/>
              <a:t>Integrated handling of builds &amp; tests</a:t>
            </a:r>
          </a:p>
          <a:p>
            <a:pPr lvl="1"/>
            <a:r>
              <a:rPr lang="en-US" dirty="0" smtClean="0"/>
              <a:t>Promote enhanced reporting etc.</a:t>
            </a:r>
          </a:p>
          <a:p>
            <a:pPr lvl="1"/>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a:t>
            </a:r>
            <a:endParaRPr lang="en-US" dirty="0"/>
          </a:p>
        </p:txBody>
      </p:sp>
      <p:pic>
        <p:nvPicPr>
          <p:cNvPr id="5" name="Picture 4"/>
          <p:cNvPicPr>
            <a:picLocks noChangeAspect="1"/>
          </p:cNvPicPr>
          <p:nvPr/>
        </p:nvPicPr>
        <p:blipFill>
          <a:blip r:embed="rId3"/>
          <a:stretch>
            <a:fillRect/>
          </a:stretch>
        </p:blipFill>
        <p:spPr>
          <a:xfrm>
            <a:off x="457200" y="1126898"/>
            <a:ext cx="5422900" cy="55499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 Information Sources</a:t>
            </a:r>
            <a:endParaRPr lang="en-US" dirty="0"/>
          </a:p>
        </p:txBody>
      </p:sp>
      <p:pic>
        <p:nvPicPr>
          <p:cNvPr id="4" name="Picture 3"/>
          <p:cNvPicPr>
            <a:picLocks noChangeAspect="1"/>
          </p:cNvPicPr>
          <p:nvPr/>
        </p:nvPicPr>
        <p:blipFill>
          <a:blip r:embed="rId2"/>
          <a:stretch>
            <a:fillRect/>
          </a:stretch>
        </p:blipFill>
        <p:spPr>
          <a:xfrm>
            <a:off x="-12700" y="1417638"/>
            <a:ext cx="9156700" cy="51181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Jazz Workflow</a:t>
            </a:r>
            <a:endParaRPr lang="en-US" dirty="0"/>
          </a:p>
        </p:txBody>
      </p:sp>
      <p:sp>
        <p:nvSpPr>
          <p:cNvPr id="3" name="Content Placeholder 2"/>
          <p:cNvSpPr>
            <a:spLocks noGrp="1"/>
          </p:cNvSpPr>
          <p:nvPr>
            <p:ph idx="1"/>
          </p:nvPr>
        </p:nvSpPr>
        <p:spPr/>
        <p:txBody>
          <a:bodyPr>
            <a:normAutofit/>
          </a:bodyPr>
          <a:lstStyle/>
          <a:p>
            <a:pPr>
              <a:buNone/>
            </a:pPr>
            <a:r>
              <a:rPr lang="en-US" dirty="0"/>
              <a:t>1. A build breaks owing to a test </a:t>
            </a:r>
            <a:r>
              <a:rPr lang="en-US" dirty="0" smtClean="0"/>
              <a:t>failure</a:t>
            </a:r>
          </a:p>
          <a:p>
            <a:pPr>
              <a:buNone/>
            </a:pPr>
            <a:r>
              <a:rPr lang="en-US" dirty="0" smtClean="0"/>
              <a:t>2</a:t>
            </a:r>
            <a:r>
              <a:rPr lang="en-US" dirty="0"/>
              <a:t>.</a:t>
            </a:r>
            <a:r>
              <a:rPr lang="en-US" dirty="0" smtClean="0"/>
              <a:t> A </a:t>
            </a:r>
            <a:r>
              <a:rPr lang="en-US" dirty="0"/>
              <a:t>developer creates </a:t>
            </a:r>
            <a:r>
              <a:rPr lang="en-US" dirty="0" smtClean="0"/>
              <a:t>a bug report</a:t>
            </a:r>
          </a:p>
          <a:p>
            <a:pPr>
              <a:buNone/>
            </a:pPr>
            <a:r>
              <a:rPr lang="en-US" dirty="0" smtClean="0"/>
              <a:t>3</a:t>
            </a:r>
            <a:r>
              <a:rPr lang="en-US" dirty="0"/>
              <a:t>. Jazz links the bug report to both </a:t>
            </a:r>
            <a:r>
              <a:rPr lang="en-US" dirty="0" smtClean="0"/>
              <a:t>the build </a:t>
            </a:r>
            <a:r>
              <a:rPr lang="en-US" dirty="0"/>
              <a:t>and the failed </a:t>
            </a:r>
            <a:r>
              <a:rPr lang="en-US" dirty="0" smtClean="0"/>
              <a:t>test </a:t>
            </a:r>
          </a:p>
          <a:p>
            <a:pPr>
              <a:buNone/>
            </a:pPr>
            <a:r>
              <a:rPr lang="en-US" dirty="0" smtClean="0"/>
              <a:t>4</a:t>
            </a:r>
            <a:r>
              <a:rPr lang="en-US" dirty="0"/>
              <a:t>. Jazz assigns the bug</a:t>
            </a:r>
            <a:r>
              <a:rPr lang="en-US" dirty="0" smtClean="0"/>
              <a:t> to </a:t>
            </a:r>
            <a:r>
              <a:rPr lang="en-US" dirty="0"/>
              <a:t>an </a:t>
            </a:r>
            <a:r>
              <a:rPr lang="en-US" dirty="0" smtClean="0"/>
              <a:t>appropriate dev.</a:t>
            </a:r>
          </a:p>
          <a:p>
            <a:pPr>
              <a:buNone/>
            </a:pPr>
            <a:r>
              <a:rPr lang="en-US" dirty="0" smtClean="0"/>
              <a:t>5</a:t>
            </a:r>
            <a:r>
              <a:rPr lang="en-US" dirty="0"/>
              <a:t>. The</a:t>
            </a:r>
            <a:r>
              <a:rPr lang="en-US" dirty="0" smtClean="0"/>
              <a:t> dev commits their change set</a:t>
            </a:r>
          </a:p>
          <a:p>
            <a:pPr>
              <a:buNone/>
            </a:pPr>
            <a:r>
              <a:rPr lang="en-US" dirty="0" smtClean="0"/>
              <a:t>6</a:t>
            </a:r>
            <a:r>
              <a:rPr lang="en-US" dirty="0"/>
              <a:t>. Jazz links the change set to the </a:t>
            </a:r>
            <a:r>
              <a:rPr lang="en-US" dirty="0" smtClean="0"/>
              <a:t>bug and </a:t>
            </a:r>
            <a:r>
              <a:rPr lang="en-US" dirty="0"/>
              <a:t>to the </a:t>
            </a:r>
            <a:r>
              <a:rPr lang="en-US" dirty="0" smtClean="0"/>
              <a:t>build</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 Dashboard</a:t>
            </a:r>
            <a:endParaRPr lang="en-US" dirty="0"/>
          </a:p>
        </p:txBody>
      </p:sp>
      <p:pic>
        <p:nvPicPr>
          <p:cNvPr id="4" name="Picture 3"/>
          <p:cNvPicPr>
            <a:picLocks noChangeAspect="1"/>
          </p:cNvPicPr>
          <p:nvPr/>
        </p:nvPicPr>
        <p:blipFill>
          <a:blip r:embed="rId2"/>
          <a:stretch>
            <a:fillRect/>
          </a:stretch>
        </p:blipFill>
        <p:spPr>
          <a:xfrm>
            <a:off x="1763888" y="1417638"/>
            <a:ext cx="5672667" cy="491066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of Latent Knowledge</a:t>
            </a:r>
            <a:endParaRPr lang="en-US" dirty="0"/>
          </a:p>
        </p:txBody>
      </p:sp>
      <p:sp>
        <p:nvSpPr>
          <p:cNvPr id="4" name="Content Placeholder 2"/>
          <p:cNvSpPr>
            <a:spLocks noGrp="1"/>
          </p:cNvSpPr>
          <p:nvPr>
            <p:ph idx="1"/>
          </p:nvPr>
        </p:nvSpPr>
        <p:spPr>
          <a:xfrm>
            <a:off x="228600" y="1219200"/>
            <a:ext cx="8686800" cy="4628960"/>
          </a:xfrm>
        </p:spPr>
        <p:txBody>
          <a:bodyPr/>
          <a:lstStyle/>
          <a:p>
            <a:pPr>
              <a:buFont typeface="Arial" charset="0"/>
              <a:buChar char="•"/>
            </a:pPr>
            <a:r>
              <a:rPr lang="en-US" dirty="0" smtClean="0"/>
              <a:t> High-level information is key</a:t>
            </a:r>
          </a:p>
          <a:p>
            <a:pPr lvl="1">
              <a:buFont typeface="Arial" charset="0"/>
              <a:buChar char="•"/>
            </a:pPr>
            <a:r>
              <a:rPr lang="en-US" dirty="0" smtClean="0"/>
              <a:t>Observing developers to identify their information needs [</a:t>
            </a:r>
            <a:r>
              <a:rPr lang="en-US" dirty="0" err="1" smtClean="0"/>
              <a:t>Ko</a:t>
            </a:r>
            <a:r>
              <a:rPr lang="en-US" dirty="0" smtClean="0"/>
              <a:t> &amp; DeLine ‘07]</a:t>
            </a:r>
          </a:p>
          <a:p>
            <a:pPr>
              <a:buFont typeface="Arial" charset="0"/>
              <a:buChar char="•"/>
            </a:pPr>
            <a:r>
              <a:rPr lang="en-US" dirty="0" smtClean="0"/>
              <a:t>We rely heavily on implicit knowledge</a:t>
            </a:r>
          </a:p>
          <a:p>
            <a:pPr lvl="1">
              <a:buFont typeface="Arial" charset="0"/>
              <a:buChar char="•"/>
            </a:pPr>
            <a:r>
              <a:rPr lang="en-US" dirty="0" smtClean="0"/>
              <a:t>Surveying developers to infer their habits and mental models [</a:t>
            </a:r>
            <a:r>
              <a:rPr lang="en-US" dirty="0" err="1" smtClean="0"/>
              <a:t>LaToza</a:t>
            </a:r>
            <a:r>
              <a:rPr lang="en-US" dirty="0" smtClean="0"/>
              <a:t>, DeLine, &amp; Venolia ’06] </a:t>
            </a:r>
          </a:p>
          <a:p>
            <a:pPr>
              <a:buFont typeface="Arial" charset="0"/>
              <a:buChar char="•"/>
            </a:pPr>
            <a:r>
              <a:rPr lang="en-US" dirty="0" smtClean="0"/>
              <a:t> We search change and bug history daily</a:t>
            </a:r>
          </a:p>
          <a:p>
            <a:pPr lvl="1">
              <a:buFont typeface="Arial" charset="0"/>
              <a:buChar char="•"/>
            </a:pPr>
            <a:r>
              <a:rPr lang="en-US" dirty="0" smtClean="0"/>
              <a:t> Surveying Windows developers about how they search through their source code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 Dashboard</a:t>
            </a:r>
            <a:endParaRPr lang="en-US" dirty="0"/>
          </a:p>
        </p:txBody>
      </p:sp>
      <p:pic>
        <p:nvPicPr>
          <p:cNvPr id="4" name="Picture 3"/>
          <p:cNvPicPr>
            <a:picLocks noChangeAspect="1"/>
          </p:cNvPicPr>
          <p:nvPr/>
        </p:nvPicPr>
        <p:blipFill>
          <a:blip r:embed="rId2"/>
          <a:stretch>
            <a:fillRect/>
          </a:stretch>
        </p:blipFill>
        <p:spPr>
          <a:xfrm>
            <a:off x="691443" y="1778000"/>
            <a:ext cx="7777079" cy="408022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FastDash</a:t>
            </a:r>
            <a:endParaRPr lang="en-US" dirty="0"/>
          </a:p>
        </p:txBody>
      </p:sp>
      <p:sp>
        <p:nvSpPr>
          <p:cNvPr id="3" name="Content Placeholder 2"/>
          <p:cNvSpPr>
            <a:spLocks noGrp="1"/>
          </p:cNvSpPr>
          <p:nvPr>
            <p:ph idx="1"/>
          </p:nvPr>
        </p:nvSpPr>
        <p:spPr>
          <a:xfrm>
            <a:off x="457200" y="1600200"/>
            <a:ext cx="8229600" cy="4848578"/>
          </a:xfrm>
        </p:spPr>
        <p:txBody>
          <a:bodyPr>
            <a:normAutofit/>
          </a:bodyPr>
          <a:lstStyle/>
          <a:p>
            <a:r>
              <a:rPr lang="en-US" dirty="0" err="1" smtClean="0"/>
              <a:t>Biehl</a:t>
            </a:r>
            <a:r>
              <a:rPr lang="en-US" dirty="0" smtClean="0"/>
              <a:t> et al. [CHI ‘07]</a:t>
            </a:r>
          </a:p>
          <a:p>
            <a:r>
              <a:rPr lang="en-US" dirty="0" smtClean="0"/>
              <a:t>Assumption: Developers want to know what their co-workers are doing</a:t>
            </a:r>
          </a:p>
          <a:p>
            <a:pPr lvl="1"/>
            <a:r>
              <a:rPr lang="en-US" dirty="0" smtClean="0"/>
              <a:t>Maintain awareness about:</a:t>
            </a:r>
          </a:p>
          <a:p>
            <a:pPr lvl="2"/>
            <a:r>
              <a:rPr lang="en-US" dirty="0" smtClean="0"/>
              <a:t>Files being edited</a:t>
            </a:r>
          </a:p>
          <a:p>
            <a:pPr lvl="2"/>
            <a:r>
              <a:rPr lang="en-US" dirty="0" smtClean="0"/>
              <a:t>Task assignments</a:t>
            </a:r>
          </a:p>
          <a:p>
            <a:pPr lvl="2"/>
            <a:r>
              <a:rPr lang="en-US" dirty="0" smtClean="0"/>
              <a:t>Bug assignments</a:t>
            </a:r>
          </a:p>
          <a:p>
            <a:r>
              <a:rPr lang="en-US" dirty="0" smtClean="0"/>
              <a:t>Targeted at large displays in common space</a:t>
            </a:r>
          </a:p>
          <a:p>
            <a:r>
              <a:rPr lang="en-US" dirty="0" smtClean="0"/>
              <a:t>Decreased need for explicit communication</a:t>
            </a:r>
          </a:p>
          <a:p>
            <a:pPr lvl="1"/>
            <a:endParaRPr lang="en-US" dirty="0" smtClean="0"/>
          </a:p>
          <a:p>
            <a:pPr lvl="2">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FastDash</a:t>
            </a:r>
            <a:endParaRPr lang="en-US" dirty="0"/>
          </a:p>
        </p:txBody>
      </p:sp>
      <p:pic>
        <p:nvPicPr>
          <p:cNvPr id="4" name="Picture 3"/>
          <p:cNvPicPr>
            <a:picLocks noChangeAspect="1"/>
          </p:cNvPicPr>
          <p:nvPr/>
        </p:nvPicPr>
        <p:blipFill>
          <a:blip r:embed="rId2"/>
          <a:stretch>
            <a:fillRect/>
          </a:stretch>
        </p:blipFill>
        <p:spPr>
          <a:xfrm>
            <a:off x="2002031" y="1417638"/>
            <a:ext cx="5138191" cy="5186362"/>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FastDash</a:t>
            </a:r>
            <a:endParaRPr lang="en-US" dirty="0"/>
          </a:p>
        </p:txBody>
      </p:sp>
      <p:pic>
        <p:nvPicPr>
          <p:cNvPr id="5" name="Picture 4"/>
          <p:cNvPicPr>
            <a:picLocks noChangeAspect="1"/>
          </p:cNvPicPr>
          <p:nvPr/>
        </p:nvPicPr>
        <p:blipFill>
          <a:blip r:embed="rId3"/>
          <a:stretch>
            <a:fillRect/>
          </a:stretch>
        </p:blipFill>
        <p:spPr>
          <a:xfrm>
            <a:off x="1454150" y="1894416"/>
            <a:ext cx="6235700" cy="37465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FastDash</a:t>
            </a:r>
            <a:r>
              <a:rPr lang="en-US" dirty="0" smtClean="0"/>
              <a:t> Evaluation</a:t>
            </a:r>
            <a:endParaRPr lang="en-US" dirty="0"/>
          </a:p>
        </p:txBody>
      </p:sp>
      <p:sp>
        <p:nvSpPr>
          <p:cNvPr id="3" name="Content Placeholder 2"/>
          <p:cNvSpPr>
            <a:spLocks noGrp="1"/>
          </p:cNvSpPr>
          <p:nvPr>
            <p:ph idx="1"/>
          </p:nvPr>
        </p:nvSpPr>
        <p:spPr/>
        <p:txBody>
          <a:bodyPr/>
          <a:lstStyle/>
          <a:p>
            <a:r>
              <a:rPr lang="en-US" dirty="0" smtClean="0"/>
              <a:t>Shared resource contention decreased</a:t>
            </a:r>
            <a:endParaRPr lang="en-US" dirty="0"/>
          </a:p>
        </p:txBody>
      </p:sp>
      <p:pic>
        <p:nvPicPr>
          <p:cNvPr id="5" name="Picture 4"/>
          <p:cNvPicPr>
            <a:picLocks noChangeAspect="1"/>
          </p:cNvPicPr>
          <p:nvPr/>
        </p:nvPicPr>
        <p:blipFill>
          <a:blip r:embed="rId2"/>
          <a:stretch>
            <a:fillRect/>
          </a:stretch>
        </p:blipFill>
        <p:spPr>
          <a:xfrm>
            <a:off x="1387677" y="2287267"/>
            <a:ext cx="6157877" cy="4052133"/>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Codebook</a:t>
            </a:r>
            <a:endParaRPr lang="en-US" dirty="0"/>
          </a:p>
        </p:txBody>
      </p:sp>
      <p:sp>
        <p:nvSpPr>
          <p:cNvPr id="3" name="Content Placeholder 2"/>
          <p:cNvSpPr>
            <a:spLocks noGrp="1"/>
          </p:cNvSpPr>
          <p:nvPr>
            <p:ph idx="1"/>
          </p:nvPr>
        </p:nvSpPr>
        <p:spPr/>
        <p:txBody>
          <a:bodyPr>
            <a:normAutofit/>
          </a:bodyPr>
          <a:lstStyle/>
          <a:p>
            <a:r>
              <a:rPr lang="en-US" dirty="0" err="1" smtClean="0"/>
              <a:t>Begel</a:t>
            </a:r>
            <a:r>
              <a:rPr lang="en-US" dirty="0" smtClean="0"/>
              <a:t> &amp; </a:t>
            </a:r>
            <a:r>
              <a:rPr lang="en-US" dirty="0" err="1" smtClean="0"/>
              <a:t>DeLine</a:t>
            </a:r>
            <a:r>
              <a:rPr lang="en-US" dirty="0" smtClean="0"/>
              <a:t> [MSR ‘08]</a:t>
            </a:r>
          </a:p>
          <a:p>
            <a:r>
              <a:rPr lang="en-US" dirty="0" smtClean="0"/>
              <a:t>Extend social networks into software systems</a:t>
            </a:r>
          </a:p>
          <a:p>
            <a:pPr lvl="1"/>
            <a:r>
              <a:rPr lang="en-US" dirty="0" smtClean="0"/>
              <a:t>E.g., developers can be ‘friends’ with their code</a:t>
            </a:r>
          </a:p>
          <a:p>
            <a:pPr lvl="1"/>
            <a:r>
              <a:rPr lang="en-US" dirty="0" smtClean="0"/>
              <a:t>Social call graphs	</a:t>
            </a:r>
          </a:p>
          <a:p>
            <a:pPr lvl="2"/>
            <a:r>
              <a:rPr lang="en-US" dirty="0" smtClean="0"/>
              <a:t>Enable informal feedback channel for your APIs</a:t>
            </a:r>
          </a:p>
          <a:p>
            <a:r>
              <a:rPr lang="en-US" dirty="0" smtClean="0"/>
              <a:t>Provide alternative means for discovering time contention</a:t>
            </a:r>
          </a:p>
          <a:p>
            <a:r>
              <a:rPr lang="en-US" dirty="0" smtClean="0"/>
              <a:t>Evaluation not yet complete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Codebook</a:t>
            </a:r>
            <a:endParaRPr lang="en-US" dirty="0"/>
          </a:p>
        </p:txBody>
      </p:sp>
      <p:sp>
        <p:nvSpPr>
          <p:cNvPr id="20" name="TextBox 19"/>
          <p:cNvSpPr txBox="1"/>
          <p:nvPr/>
        </p:nvSpPr>
        <p:spPr>
          <a:xfrm>
            <a:off x="457200" y="1182688"/>
            <a:ext cx="4038600" cy="2708275"/>
          </a:xfrm>
          <a:prstGeom prst="rect">
            <a:avLst/>
          </a:prstGeom>
          <a:solidFill>
            <a:schemeClr val="tx1"/>
          </a:solidFill>
          <a:ln>
            <a:solidFill>
              <a:schemeClr val="tx2">
                <a:lumMod val="40000"/>
                <a:lumOff val="60000"/>
              </a:schemeClr>
            </a:solidFill>
          </a:ln>
        </p:spPr>
        <p:txBody>
          <a:bodyPr>
            <a:prstTxWarp prst="textNoShape">
              <a:avLst/>
            </a:prstTxWarp>
            <a:spAutoFit/>
          </a:bodyPr>
          <a:lstStyle/>
          <a:p>
            <a:r>
              <a:rPr lang="en-US" sz="1300" b="1" dirty="0" err="1">
                <a:solidFill>
                  <a:schemeClr val="bg1"/>
                </a:solidFill>
                <a:latin typeface="Consolas" pitchFamily="49" charset="0"/>
                <a:ea typeface="Consolas" pitchFamily="49" charset="0"/>
                <a:cs typeface="Consolas" pitchFamily="49" charset="0"/>
              </a:rPr>
              <a:t>EventLogger.Connect</a:t>
            </a:r>
            <a:r>
              <a:rPr lang="en-US" sz="1300" b="1" dirty="0">
                <a:solidFill>
                  <a:schemeClr val="bg1"/>
                </a:solidFill>
                <a:latin typeface="Consolas" pitchFamily="49" charset="0"/>
                <a:ea typeface="Consolas" pitchFamily="49" charset="0"/>
                <a:cs typeface="Consolas" pitchFamily="49" charset="0"/>
              </a:rPr>
              <a:t>()</a:t>
            </a:r>
            <a:r>
              <a:rPr lang="en-US" sz="1400" b="1" dirty="0">
                <a:solidFill>
                  <a:schemeClr val="bg1"/>
                </a:solidFill>
                <a:latin typeface="Corbel" pitchFamily="34" charset="0"/>
              </a:rPr>
              <a:t> </a:t>
            </a:r>
            <a:r>
              <a:rPr lang="en-US" sz="1400" dirty="0">
                <a:solidFill>
                  <a:schemeClr val="bg1"/>
                </a:solidFill>
                <a:latin typeface="Corbel" pitchFamily="34" charset="0"/>
              </a:rPr>
              <a:t>in </a:t>
            </a:r>
            <a:r>
              <a:rPr lang="en-US" sz="1400" b="1" u="sng" dirty="0" err="1">
                <a:solidFill>
                  <a:schemeClr val="bg2"/>
                </a:solidFill>
                <a:latin typeface="Corbel" pitchFamily="34" charset="0"/>
              </a:rPr>
              <a:t>EventLogger.cs</a:t>
            </a:r>
            <a:endParaRPr lang="en-US" sz="1400" u="sng" dirty="0">
              <a:solidFill>
                <a:schemeClr val="bg2"/>
              </a:solidFill>
              <a:latin typeface="Corbel" pitchFamily="34" charset="0"/>
            </a:endParaRPr>
          </a:p>
          <a:p>
            <a:r>
              <a:rPr lang="en-US" sz="1200" dirty="0">
                <a:solidFill>
                  <a:schemeClr val="bg1"/>
                </a:solidFill>
                <a:latin typeface="Corbel" pitchFamily="34" charset="0"/>
              </a:rPr>
              <a:t>In class</a:t>
            </a:r>
            <a:r>
              <a:rPr lang="en-US" sz="1100" dirty="0">
                <a:solidFill>
                  <a:schemeClr val="bg1"/>
                </a:solidFill>
                <a:latin typeface="Consolas" pitchFamily="49" charset="0"/>
                <a:ea typeface="Consolas" pitchFamily="49" charset="0"/>
                <a:cs typeface="Consolas" pitchFamily="49" charset="0"/>
              </a:rPr>
              <a:t> </a:t>
            </a:r>
            <a:r>
              <a:rPr lang="en-US" sz="1100" u="sng" dirty="0" err="1">
                <a:solidFill>
                  <a:schemeClr val="bg2"/>
                </a:solidFill>
                <a:latin typeface="Consolas" pitchFamily="49" charset="0"/>
                <a:ea typeface="Consolas" pitchFamily="49" charset="0"/>
                <a:cs typeface="Consolas" pitchFamily="49" charset="0"/>
              </a:rPr>
              <a:t>EventLogger</a:t>
            </a:r>
            <a:r>
              <a:rPr lang="en-US" sz="1200" dirty="0">
                <a:solidFill>
                  <a:schemeClr val="bg1"/>
                </a:solidFill>
                <a:latin typeface="Corbel" pitchFamily="34" charset="0"/>
              </a:rPr>
              <a:t> in </a:t>
            </a:r>
            <a:r>
              <a:rPr lang="en-US" sz="1100" u="sng" dirty="0" err="1">
                <a:solidFill>
                  <a:schemeClr val="bg2"/>
                </a:solidFill>
                <a:latin typeface="Consolas" pitchFamily="49" charset="0"/>
                <a:ea typeface="Consolas" pitchFamily="49" charset="0"/>
                <a:cs typeface="Consolas" pitchFamily="49" charset="0"/>
              </a:rPr>
              <a:t>Microsoft.Research</a:t>
            </a:r>
            <a:endParaRPr lang="en-US" sz="1100" u="sng" dirty="0">
              <a:solidFill>
                <a:schemeClr val="bg2"/>
              </a:solidFill>
              <a:latin typeface="Consolas" pitchFamily="49" charset="0"/>
              <a:ea typeface="Consolas" pitchFamily="49" charset="0"/>
              <a:cs typeface="Consolas" pitchFamily="49" charset="0"/>
            </a:endParaRPr>
          </a:p>
          <a:p>
            <a:r>
              <a:rPr lang="en-US" sz="1200" dirty="0">
                <a:solidFill>
                  <a:schemeClr val="bg1"/>
                </a:solidFill>
                <a:latin typeface="Corbel" pitchFamily="34" charset="0"/>
              </a:rPr>
              <a:t>Compiled into </a:t>
            </a:r>
            <a:r>
              <a:rPr lang="en-US" sz="1200" u="sng" dirty="0" err="1">
                <a:solidFill>
                  <a:schemeClr val="bg2"/>
                </a:solidFill>
                <a:latin typeface="Corbel" pitchFamily="34" charset="0"/>
              </a:rPr>
              <a:t>Logging.DLL</a:t>
            </a:r>
            <a:endParaRPr lang="en-US" sz="1200" u="sng" dirty="0">
              <a:solidFill>
                <a:schemeClr val="bg2"/>
              </a:solidFill>
              <a:latin typeface="Corbel" pitchFamily="34" charset="0"/>
            </a:endParaRPr>
          </a:p>
          <a:p>
            <a:r>
              <a:rPr lang="en-US" sz="1200" dirty="0">
                <a:solidFill>
                  <a:schemeClr val="bg1"/>
                </a:solidFill>
                <a:latin typeface="Corbel" pitchFamily="34" charset="0"/>
              </a:rPr>
              <a:t>16 </a:t>
            </a:r>
            <a:r>
              <a:rPr lang="en-US" sz="1200" dirty="0" err="1">
                <a:solidFill>
                  <a:schemeClr val="bg1"/>
                </a:solidFill>
                <a:latin typeface="Corbel" pitchFamily="34" charset="0"/>
              </a:rPr>
              <a:t>checkins</a:t>
            </a:r>
            <a:r>
              <a:rPr lang="en-US" sz="1200" dirty="0">
                <a:solidFill>
                  <a:schemeClr val="bg1"/>
                </a:solidFill>
                <a:latin typeface="Corbel" pitchFamily="34" charset="0"/>
              </a:rPr>
              <a:t> between 1/24/2005 and 1/31/2006</a:t>
            </a:r>
          </a:p>
          <a:p>
            <a:r>
              <a:rPr lang="en-US" sz="1200" dirty="0">
                <a:solidFill>
                  <a:schemeClr val="bg1"/>
                </a:solidFill>
                <a:latin typeface="Corbel" pitchFamily="34" charset="0"/>
              </a:rPr>
              <a:t>5 pri0 bugs, 10 pri1 bugs, 1 pri2 bug</a:t>
            </a:r>
          </a:p>
          <a:p>
            <a:r>
              <a:rPr lang="en-US" sz="1200" dirty="0">
                <a:solidFill>
                  <a:schemeClr val="bg1"/>
                </a:solidFill>
                <a:latin typeface="Corbel" pitchFamily="34" charset="0"/>
              </a:rPr>
              <a:t>3 sibling methods:</a:t>
            </a:r>
          </a:p>
          <a:p>
            <a:r>
              <a:rPr lang="en-US" sz="1200" dirty="0">
                <a:solidFill>
                  <a:schemeClr val="bg1"/>
                </a:solidFill>
                <a:latin typeface="Corbel" pitchFamily="34" charset="0"/>
              </a:rPr>
              <a:t>	</a:t>
            </a:r>
            <a:r>
              <a:rPr lang="en-US" sz="1100" dirty="0">
                <a:solidFill>
                  <a:schemeClr val="bg1"/>
                </a:solidFill>
                <a:latin typeface="Consolas" pitchFamily="49" charset="0"/>
                <a:ea typeface="Consolas" pitchFamily="49" charset="0"/>
                <a:cs typeface="Consolas" pitchFamily="49" charset="0"/>
              </a:rPr>
              <a:t>void </a:t>
            </a:r>
            <a:r>
              <a:rPr lang="en-US" sz="1100" u="sng" dirty="0" err="1">
                <a:solidFill>
                  <a:schemeClr val="bg2"/>
                </a:solidFill>
                <a:latin typeface="Consolas" pitchFamily="49" charset="0"/>
                <a:ea typeface="Consolas" pitchFamily="49" charset="0"/>
                <a:cs typeface="Consolas" pitchFamily="49" charset="0"/>
              </a:rPr>
              <a:t>OnConnection</a:t>
            </a:r>
            <a:r>
              <a:rPr lang="en-US" sz="1100" dirty="0">
                <a:solidFill>
                  <a:schemeClr val="bg1"/>
                </a:solidFill>
                <a:latin typeface="Consolas" pitchFamily="49" charset="0"/>
                <a:ea typeface="Consolas" pitchFamily="49" charset="0"/>
                <a:cs typeface="Consolas" pitchFamily="49" charset="0"/>
              </a:rPr>
              <a:t>(…)</a:t>
            </a:r>
          </a:p>
          <a:p>
            <a:r>
              <a:rPr lang="en-US" sz="1100" dirty="0">
                <a:solidFill>
                  <a:schemeClr val="bg1"/>
                </a:solidFill>
                <a:latin typeface="Consolas" pitchFamily="49" charset="0"/>
                <a:ea typeface="Consolas" pitchFamily="49" charset="0"/>
                <a:cs typeface="Consolas" pitchFamily="49" charset="0"/>
              </a:rPr>
              <a:t>	</a:t>
            </a:r>
            <a:r>
              <a:rPr lang="en-US" sz="1100" dirty="0" err="1">
                <a:solidFill>
                  <a:schemeClr val="bg1"/>
                </a:solidFill>
                <a:latin typeface="Consolas" pitchFamily="49" charset="0"/>
                <a:ea typeface="Consolas" pitchFamily="49" charset="0"/>
                <a:cs typeface="Consolas" pitchFamily="49" charset="0"/>
              </a:rPr>
              <a:t>bool</a:t>
            </a:r>
            <a:r>
              <a:rPr lang="en-US" sz="1100" dirty="0">
                <a:solidFill>
                  <a:schemeClr val="bg1"/>
                </a:solidFill>
                <a:latin typeface="Consolas" pitchFamily="49" charset="0"/>
                <a:ea typeface="Consolas" pitchFamily="49" charset="0"/>
                <a:cs typeface="Consolas" pitchFamily="49" charset="0"/>
              </a:rPr>
              <a:t> </a:t>
            </a:r>
            <a:r>
              <a:rPr lang="en-US" sz="1100" u="sng" dirty="0">
                <a:solidFill>
                  <a:schemeClr val="bg2"/>
                </a:solidFill>
                <a:latin typeface="Consolas" pitchFamily="49" charset="0"/>
                <a:ea typeface="Consolas" pitchFamily="49" charset="0"/>
                <a:cs typeface="Consolas" pitchFamily="49" charset="0"/>
              </a:rPr>
              <a:t>Close</a:t>
            </a:r>
            <a:r>
              <a:rPr lang="en-US" sz="1100" dirty="0">
                <a:solidFill>
                  <a:schemeClr val="bg1"/>
                </a:solidFill>
                <a:latin typeface="Consolas" pitchFamily="49" charset="0"/>
                <a:ea typeface="Consolas" pitchFamily="49" charset="0"/>
                <a:cs typeface="Consolas" pitchFamily="49" charset="0"/>
              </a:rPr>
              <a:t>()</a:t>
            </a:r>
          </a:p>
          <a:p>
            <a:r>
              <a:rPr lang="en-US" sz="1100" dirty="0">
                <a:solidFill>
                  <a:schemeClr val="bg1"/>
                </a:solidFill>
                <a:latin typeface="Consolas" pitchFamily="49" charset="0"/>
                <a:ea typeface="Consolas" pitchFamily="49" charset="0"/>
                <a:cs typeface="Consolas" pitchFamily="49" charset="0"/>
              </a:rPr>
              <a:t>	void </a:t>
            </a:r>
            <a:r>
              <a:rPr lang="en-US" sz="1100" u="sng" dirty="0" err="1">
                <a:solidFill>
                  <a:schemeClr val="bg2"/>
                </a:solidFill>
                <a:latin typeface="Consolas" pitchFamily="49" charset="0"/>
                <a:ea typeface="Consolas" pitchFamily="49" charset="0"/>
                <a:cs typeface="Consolas" pitchFamily="49" charset="0"/>
              </a:rPr>
              <a:t>OnFailure</a:t>
            </a:r>
            <a:r>
              <a:rPr lang="en-US" sz="1100" dirty="0">
                <a:solidFill>
                  <a:schemeClr val="bg1"/>
                </a:solidFill>
                <a:latin typeface="Consolas" pitchFamily="49" charset="0"/>
                <a:ea typeface="Consolas" pitchFamily="49" charset="0"/>
                <a:cs typeface="Consolas" pitchFamily="49" charset="0"/>
              </a:rPr>
              <a:t>(…)</a:t>
            </a:r>
          </a:p>
          <a:p>
            <a:r>
              <a:rPr lang="en-US" sz="1200" dirty="0">
                <a:solidFill>
                  <a:schemeClr val="bg1"/>
                </a:solidFill>
                <a:latin typeface="Corbel" pitchFamily="34" charset="0"/>
              </a:rPr>
              <a:t>2 sibling fields:</a:t>
            </a:r>
          </a:p>
          <a:p>
            <a:r>
              <a:rPr lang="en-US" sz="1200" dirty="0">
                <a:solidFill>
                  <a:schemeClr val="bg1"/>
                </a:solidFill>
                <a:latin typeface="Corbel" pitchFamily="34" charset="0"/>
              </a:rPr>
              <a:t>	</a:t>
            </a:r>
            <a:r>
              <a:rPr lang="en-US" sz="1100" dirty="0" err="1">
                <a:solidFill>
                  <a:schemeClr val="bg1"/>
                </a:solidFill>
                <a:latin typeface="Consolas" pitchFamily="49" charset="0"/>
                <a:ea typeface="Consolas" pitchFamily="49" charset="0"/>
                <a:cs typeface="Consolas" pitchFamily="49" charset="0"/>
              </a:rPr>
              <a:t>int</a:t>
            </a:r>
            <a:r>
              <a:rPr lang="en-US" sz="1100" dirty="0">
                <a:solidFill>
                  <a:schemeClr val="bg1"/>
                </a:solidFill>
                <a:latin typeface="Consolas" pitchFamily="49" charset="0"/>
                <a:ea typeface="Consolas" pitchFamily="49" charset="0"/>
                <a:cs typeface="Consolas" pitchFamily="49" charset="0"/>
              </a:rPr>
              <a:t> </a:t>
            </a:r>
            <a:r>
              <a:rPr lang="en-US" sz="1100" u="sng" dirty="0" err="1">
                <a:solidFill>
                  <a:schemeClr val="bg2"/>
                </a:solidFill>
                <a:latin typeface="Consolas" pitchFamily="49" charset="0"/>
                <a:ea typeface="Consolas" pitchFamily="49" charset="0"/>
                <a:cs typeface="Consolas" pitchFamily="49" charset="0"/>
              </a:rPr>
              <a:t>numberConnections</a:t>
            </a:r>
            <a:endParaRPr lang="en-US" sz="1100" u="sng" dirty="0">
              <a:solidFill>
                <a:schemeClr val="bg2"/>
              </a:solidFill>
              <a:latin typeface="Consolas" pitchFamily="49" charset="0"/>
              <a:ea typeface="Consolas" pitchFamily="49" charset="0"/>
              <a:cs typeface="Consolas" pitchFamily="49" charset="0"/>
            </a:endParaRPr>
          </a:p>
          <a:p>
            <a:r>
              <a:rPr lang="en-US" sz="1100" dirty="0">
                <a:solidFill>
                  <a:schemeClr val="bg1"/>
                </a:solidFill>
                <a:latin typeface="Consolas" pitchFamily="49" charset="0"/>
                <a:ea typeface="Consolas" pitchFamily="49" charset="0"/>
                <a:cs typeface="Consolas" pitchFamily="49" charset="0"/>
              </a:rPr>
              <a:t>	</a:t>
            </a:r>
            <a:r>
              <a:rPr lang="en-US" sz="1100" dirty="0" err="1">
                <a:solidFill>
                  <a:schemeClr val="bg1"/>
                </a:solidFill>
                <a:latin typeface="Consolas" pitchFamily="49" charset="0"/>
                <a:ea typeface="Consolas" pitchFamily="49" charset="0"/>
                <a:cs typeface="Consolas" pitchFamily="49" charset="0"/>
              </a:rPr>
              <a:t>bool</a:t>
            </a:r>
            <a:r>
              <a:rPr lang="en-US" sz="1100" dirty="0">
                <a:solidFill>
                  <a:schemeClr val="bg1"/>
                </a:solidFill>
                <a:latin typeface="Consolas" pitchFamily="49" charset="0"/>
                <a:ea typeface="Consolas" pitchFamily="49" charset="0"/>
                <a:cs typeface="Consolas" pitchFamily="49" charset="0"/>
              </a:rPr>
              <a:t> </a:t>
            </a:r>
            <a:r>
              <a:rPr lang="en-US" sz="1100" u="sng" dirty="0" err="1">
                <a:solidFill>
                  <a:schemeClr val="bg2"/>
                </a:solidFill>
                <a:latin typeface="Consolas" pitchFamily="49" charset="0"/>
                <a:ea typeface="Consolas" pitchFamily="49" charset="0"/>
                <a:cs typeface="Consolas" pitchFamily="49" charset="0"/>
              </a:rPr>
              <a:t>currentlyConnected</a:t>
            </a:r>
            <a:endParaRPr lang="en-US" sz="1100" u="sng" dirty="0">
              <a:solidFill>
                <a:schemeClr val="bg2"/>
              </a:solidFill>
              <a:latin typeface="Consolas" pitchFamily="49" charset="0"/>
              <a:ea typeface="Consolas" pitchFamily="49" charset="0"/>
              <a:cs typeface="Consolas" pitchFamily="49" charset="0"/>
            </a:endParaRPr>
          </a:p>
          <a:p>
            <a:r>
              <a:rPr lang="en-US" sz="1200" dirty="0">
                <a:solidFill>
                  <a:schemeClr val="bg1"/>
                </a:solidFill>
                <a:latin typeface="Corbel" pitchFamily="34" charset="0"/>
              </a:rPr>
              <a:t>Uses </a:t>
            </a:r>
            <a:r>
              <a:rPr lang="en-US" sz="1200" u="sng" dirty="0">
                <a:solidFill>
                  <a:schemeClr val="bg2"/>
                </a:solidFill>
                <a:latin typeface="Corbel" pitchFamily="34" charset="0"/>
              </a:rPr>
              <a:t>MAPI</a:t>
            </a:r>
            <a:r>
              <a:rPr lang="en-US" sz="1200" dirty="0">
                <a:solidFill>
                  <a:schemeClr val="bg1"/>
                </a:solidFill>
                <a:latin typeface="Corbel" pitchFamily="34" charset="0"/>
              </a:rPr>
              <a:t>, </a:t>
            </a:r>
            <a:r>
              <a:rPr lang="en-US" sz="1200" u="sng" dirty="0">
                <a:solidFill>
                  <a:schemeClr val="bg2"/>
                </a:solidFill>
                <a:latin typeface="Corbel" pitchFamily="34" charset="0"/>
              </a:rPr>
              <a:t>OWA</a:t>
            </a:r>
            <a:r>
              <a:rPr lang="en-US" sz="1200" dirty="0">
                <a:solidFill>
                  <a:schemeClr val="bg1"/>
                </a:solidFill>
                <a:latin typeface="Corbel" pitchFamily="34" charset="0"/>
              </a:rPr>
              <a:t>, and </a:t>
            </a:r>
            <a:r>
              <a:rPr lang="en-US" sz="1200" u="sng" dirty="0">
                <a:solidFill>
                  <a:schemeClr val="bg2"/>
                </a:solidFill>
                <a:latin typeface="Corbel" pitchFamily="34" charset="0"/>
              </a:rPr>
              <a:t>Passport</a:t>
            </a:r>
            <a:r>
              <a:rPr lang="en-US" sz="1200" dirty="0">
                <a:solidFill>
                  <a:schemeClr val="bg1"/>
                </a:solidFill>
                <a:latin typeface="Corbel" pitchFamily="34" charset="0"/>
              </a:rPr>
              <a:t> external APIs.</a:t>
            </a:r>
          </a:p>
          <a:p>
            <a:r>
              <a:rPr lang="en-US" sz="1200" dirty="0">
                <a:solidFill>
                  <a:schemeClr val="bg1"/>
                </a:solidFill>
                <a:latin typeface="Corbel" pitchFamily="34" charset="0"/>
              </a:rPr>
              <a:t>Spec can be found in </a:t>
            </a:r>
            <a:r>
              <a:rPr lang="en-US" sz="1200" u="sng" dirty="0">
                <a:solidFill>
                  <a:schemeClr val="bg2"/>
                </a:solidFill>
                <a:latin typeface="Corbel" pitchFamily="34" charset="0"/>
              </a:rPr>
              <a:t>http://team/sites/</a:t>
            </a:r>
            <a:r>
              <a:rPr lang="en-US" sz="1200" u="sng" dirty="0" err="1">
                <a:solidFill>
                  <a:schemeClr val="bg2"/>
                </a:solidFill>
                <a:latin typeface="Corbel" pitchFamily="34" charset="0"/>
              </a:rPr>
              <a:t>devui/docs/Logger.doc</a:t>
            </a:r>
            <a:endParaRPr lang="en-US" sz="1200" u="sng" dirty="0">
              <a:solidFill>
                <a:schemeClr val="bg2"/>
              </a:solidFill>
              <a:latin typeface="Corbel" pitchFamily="34" charset="0"/>
            </a:endParaRPr>
          </a:p>
        </p:txBody>
      </p:sp>
      <p:sp>
        <p:nvSpPr>
          <p:cNvPr id="21" name="TextBox 20"/>
          <p:cNvSpPr txBox="1"/>
          <p:nvPr/>
        </p:nvSpPr>
        <p:spPr>
          <a:xfrm>
            <a:off x="4648200" y="1182688"/>
            <a:ext cx="3886200" cy="3532187"/>
          </a:xfrm>
          <a:prstGeom prst="rect">
            <a:avLst/>
          </a:prstGeom>
          <a:solidFill>
            <a:schemeClr val="tx1"/>
          </a:solidFill>
          <a:ln>
            <a:solidFill>
              <a:schemeClr val="tx2">
                <a:lumMod val="40000"/>
                <a:lumOff val="60000"/>
              </a:schemeClr>
            </a:solidFill>
          </a:ln>
        </p:spPr>
        <p:txBody>
          <a:bodyPr>
            <a:prstTxWarp prst="textNoShape">
              <a:avLst/>
            </a:prstTxWarp>
            <a:spAutoFit/>
          </a:bodyPr>
          <a:lstStyle/>
          <a:p>
            <a:r>
              <a:rPr lang="en-US" sz="1200" b="1" dirty="0">
                <a:solidFill>
                  <a:schemeClr val="bg1"/>
                </a:solidFill>
                <a:latin typeface="Corbel" pitchFamily="34" charset="0"/>
              </a:rPr>
              <a:t>Newsfeed</a:t>
            </a:r>
          </a:p>
          <a:p>
            <a:pPr algn="ctr"/>
            <a:r>
              <a:rPr lang="en-US" sz="1000" dirty="0">
                <a:solidFill>
                  <a:schemeClr val="bg1"/>
                </a:solidFill>
                <a:latin typeface="Corbel" pitchFamily="34" charset="0"/>
              </a:rPr>
              <a:t>— March 2009 —</a:t>
            </a:r>
          </a:p>
          <a:p>
            <a:r>
              <a:rPr lang="en-US" sz="1200" u="sng" dirty="0" err="1">
                <a:solidFill>
                  <a:schemeClr val="bg2"/>
                </a:solidFill>
                <a:latin typeface="Corbel" pitchFamily="34" charset="0"/>
              </a:rPr>
              <a:t>Pialic</a:t>
            </a:r>
            <a:r>
              <a:rPr lang="en-US" sz="1200" dirty="0">
                <a:solidFill>
                  <a:schemeClr val="bg1"/>
                </a:solidFill>
                <a:latin typeface="Corbel" pitchFamily="34" charset="0"/>
              </a:rPr>
              <a:t> checked in </a:t>
            </a:r>
            <a:r>
              <a:rPr lang="en-US" sz="1200" u="sng" dirty="0">
                <a:solidFill>
                  <a:schemeClr val="bg2"/>
                </a:solidFill>
                <a:latin typeface="Corbel" pitchFamily="34" charset="0"/>
              </a:rPr>
              <a:t>#1181</a:t>
            </a:r>
            <a:r>
              <a:rPr lang="en-US" sz="1200" dirty="0">
                <a:solidFill>
                  <a:schemeClr val="bg1"/>
                </a:solidFill>
                <a:latin typeface="Corbel" pitchFamily="34" charset="0"/>
              </a:rPr>
              <a:t> (</a:t>
            </a:r>
            <a:r>
              <a:rPr lang="en-US" sz="1200" dirty="0" err="1">
                <a:solidFill>
                  <a:schemeClr val="bg1"/>
                </a:solidFill>
                <a:latin typeface="Corbel" pitchFamily="34" charset="0"/>
              </a:rPr>
              <a:t>tfs</a:t>
            </a:r>
            <a:r>
              <a:rPr lang="en-US" sz="1200" dirty="0">
                <a:solidFill>
                  <a:schemeClr val="bg1"/>
                </a:solidFill>
                <a:latin typeface="Corbel" pitchFamily="34" charset="0"/>
              </a:rPr>
              <a:t>) and marked bug #</a:t>
            </a:r>
            <a:r>
              <a:rPr lang="en-US" sz="1200" u="sng" dirty="0">
                <a:solidFill>
                  <a:schemeClr val="bg2"/>
                </a:solidFill>
                <a:latin typeface="Corbel" pitchFamily="34" charset="0"/>
              </a:rPr>
              <a:t>9902</a:t>
            </a:r>
            <a:r>
              <a:rPr lang="en-US" sz="1200" dirty="0">
                <a:solidFill>
                  <a:schemeClr val="bg1"/>
                </a:solidFill>
                <a:latin typeface="Corbel" pitchFamily="34" charset="0"/>
              </a:rPr>
              <a:t> (</a:t>
            </a:r>
            <a:r>
              <a:rPr lang="en-US" sz="1200" dirty="0" err="1">
                <a:solidFill>
                  <a:schemeClr val="bg1"/>
                </a:solidFill>
                <a:latin typeface="Corbel" pitchFamily="34" charset="0"/>
              </a:rPr>
              <a:t>ps</a:t>
            </a:r>
            <a:r>
              <a:rPr lang="en-US" sz="1200" dirty="0">
                <a:solidFill>
                  <a:schemeClr val="bg1"/>
                </a:solidFill>
                <a:latin typeface="Corbel" pitchFamily="34" charset="0"/>
              </a:rPr>
              <a:t>) as closed.</a:t>
            </a:r>
            <a:endParaRPr lang="en-US" sz="1100" dirty="0">
              <a:solidFill>
                <a:schemeClr val="bg1"/>
              </a:solidFill>
              <a:latin typeface="Corbel" pitchFamily="34" charset="0"/>
            </a:endParaRPr>
          </a:p>
          <a:p>
            <a:r>
              <a:rPr lang="en-US" sz="1200" dirty="0">
                <a:solidFill>
                  <a:schemeClr val="bg1"/>
                </a:solidFill>
                <a:latin typeface="Corbel" pitchFamily="34" charset="0"/>
              </a:rPr>
              <a:t>	</a:t>
            </a:r>
            <a:r>
              <a:rPr lang="en-US" sz="1100" dirty="0">
                <a:solidFill>
                  <a:schemeClr val="bg1"/>
                </a:solidFill>
                <a:latin typeface="Corbel" pitchFamily="34" charset="0"/>
              </a:rPr>
              <a:t>changed methods </a:t>
            </a:r>
            <a:r>
              <a:rPr lang="en-US" sz="1100" u="sng" dirty="0" err="1">
                <a:solidFill>
                  <a:schemeClr val="bg2"/>
                </a:solidFill>
                <a:latin typeface="Consolas" pitchFamily="49" charset="0"/>
                <a:ea typeface="Consolas" pitchFamily="49" charset="0"/>
                <a:cs typeface="Consolas" pitchFamily="49" charset="0"/>
              </a:rPr>
              <a:t>openLogFile</a:t>
            </a:r>
            <a:r>
              <a:rPr lang="en-US" sz="1100" dirty="0">
                <a:solidFill>
                  <a:schemeClr val="bg1"/>
                </a:solidFill>
                <a:latin typeface="Corbel" pitchFamily="34" charset="0"/>
              </a:rPr>
              <a:t>() and </a:t>
            </a:r>
            <a:r>
              <a:rPr lang="en-US" sz="1100" u="sng" dirty="0">
                <a:solidFill>
                  <a:schemeClr val="bg2"/>
                </a:solidFill>
                <a:latin typeface="Consolas" pitchFamily="49" charset="0"/>
                <a:ea typeface="Consolas" pitchFamily="49" charset="0"/>
                <a:cs typeface="Consolas" pitchFamily="49" charset="0"/>
              </a:rPr>
              <a:t>Connect</a:t>
            </a:r>
            <a:r>
              <a:rPr lang="en-US" sz="1100" dirty="0">
                <a:solidFill>
                  <a:schemeClr val="bg1"/>
                </a:solidFill>
                <a:latin typeface="Corbel" pitchFamily="34" charset="0"/>
              </a:rPr>
              <a:t>() in class </a:t>
            </a:r>
            <a:r>
              <a:rPr lang="en-US" sz="1100" u="sng" dirty="0">
                <a:solidFill>
                  <a:schemeClr val="bg2"/>
                </a:solidFill>
                <a:latin typeface="Consolas" pitchFamily="49" charset="0"/>
                <a:ea typeface="Consolas" pitchFamily="49" charset="0"/>
                <a:cs typeface="Consolas" pitchFamily="49" charset="0"/>
              </a:rPr>
              <a:t>Connect</a:t>
            </a:r>
          </a:p>
          <a:p>
            <a:r>
              <a:rPr lang="en-US" sz="1200" dirty="0">
                <a:solidFill>
                  <a:schemeClr val="bg1"/>
                </a:solidFill>
                <a:latin typeface="Corbel" pitchFamily="34" charset="0"/>
              </a:rPr>
              <a:t>Moved to </a:t>
            </a:r>
            <a:r>
              <a:rPr lang="en-US" sz="1100" u="sng" dirty="0" err="1">
                <a:solidFill>
                  <a:schemeClr val="bg2"/>
                </a:solidFill>
                <a:latin typeface="Consolas" pitchFamily="49" charset="0"/>
                <a:ea typeface="Consolas" pitchFamily="49" charset="0"/>
                <a:cs typeface="Consolas" pitchFamily="49" charset="0"/>
              </a:rPr>
              <a:t>EventLogger</a:t>
            </a:r>
            <a:r>
              <a:rPr lang="en-US" sz="1200" dirty="0">
                <a:solidFill>
                  <a:schemeClr val="bg1"/>
                </a:solidFill>
                <a:latin typeface="Corbel" pitchFamily="34" charset="0"/>
              </a:rPr>
              <a:t> class from </a:t>
            </a:r>
            <a:r>
              <a:rPr lang="en-US" sz="1100" u="sng" dirty="0" err="1">
                <a:solidFill>
                  <a:schemeClr val="bg2"/>
                </a:solidFill>
                <a:latin typeface="Consolas" pitchFamily="49" charset="0"/>
                <a:ea typeface="Consolas" pitchFamily="49" charset="0"/>
                <a:cs typeface="Consolas" pitchFamily="49" charset="0"/>
              </a:rPr>
              <a:t>OldEventLogger</a:t>
            </a:r>
            <a:r>
              <a:rPr lang="en-US" sz="1200" dirty="0">
                <a:solidFill>
                  <a:schemeClr val="bg1"/>
                </a:solidFill>
                <a:latin typeface="Corbel" pitchFamily="34" charset="0"/>
              </a:rPr>
              <a:t> class by </a:t>
            </a:r>
            <a:r>
              <a:rPr lang="en-US" sz="1200" u="sng" dirty="0" err="1">
                <a:solidFill>
                  <a:schemeClr val="bg2"/>
                </a:solidFill>
                <a:latin typeface="Corbel" pitchFamily="34" charset="0"/>
              </a:rPr>
              <a:t>pialic</a:t>
            </a:r>
            <a:endParaRPr lang="en-US" sz="1100" u="sng" dirty="0">
              <a:solidFill>
                <a:schemeClr val="bg2"/>
              </a:solidFill>
              <a:latin typeface="Corbel" pitchFamily="34" charset="0"/>
            </a:endParaRPr>
          </a:p>
          <a:p>
            <a:r>
              <a:rPr lang="en-US" sz="1200" dirty="0">
                <a:solidFill>
                  <a:schemeClr val="bg1"/>
                </a:solidFill>
                <a:latin typeface="Corbel" pitchFamily="34" charset="0"/>
              </a:rPr>
              <a:t>Modified by </a:t>
            </a:r>
            <a:r>
              <a:rPr lang="en-US" sz="1200" dirty="0" err="1">
                <a:solidFill>
                  <a:schemeClr val="bg1"/>
                </a:solidFill>
                <a:latin typeface="Corbel" pitchFamily="34" charset="0"/>
              </a:rPr>
              <a:t>checkin</a:t>
            </a:r>
            <a:r>
              <a:rPr lang="en-US" sz="1200" dirty="0">
                <a:solidFill>
                  <a:schemeClr val="bg1"/>
                </a:solidFill>
                <a:latin typeface="Corbel" pitchFamily="34" charset="0"/>
              </a:rPr>
              <a:t> #</a:t>
            </a:r>
            <a:r>
              <a:rPr lang="en-US" sz="1200" u="sng" dirty="0">
                <a:solidFill>
                  <a:schemeClr val="bg2"/>
                </a:solidFill>
                <a:latin typeface="Corbel" pitchFamily="34" charset="0"/>
              </a:rPr>
              <a:t>1181</a:t>
            </a:r>
            <a:r>
              <a:rPr lang="en-US" sz="1200" dirty="0">
                <a:solidFill>
                  <a:schemeClr val="bg1"/>
                </a:solidFill>
                <a:latin typeface="Corbel" pitchFamily="34" charset="0"/>
              </a:rPr>
              <a:t> (“BUG 9902…”) by </a:t>
            </a:r>
            <a:r>
              <a:rPr lang="en-US" sz="1200" u="sng" dirty="0" err="1">
                <a:solidFill>
                  <a:schemeClr val="bg2"/>
                </a:solidFill>
                <a:latin typeface="Corbel" pitchFamily="34" charset="0"/>
              </a:rPr>
              <a:t>pialic</a:t>
            </a:r>
            <a:endParaRPr lang="en-US" sz="1200" u="sng" dirty="0">
              <a:solidFill>
                <a:schemeClr val="bg2"/>
              </a:solidFill>
              <a:latin typeface="Corbel" pitchFamily="34" charset="0"/>
            </a:endParaRPr>
          </a:p>
          <a:p>
            <a:r>
              <a:rPr lang="en-US" sz="1200" dirty="0">
                <a:solidFill>
                  <a:schemeClr val="bg1"/>
                </a:solidFill>
                <a:latin typeface="Corbel" pitchFamily="34" charset="0"/>
              </a:rPr>
              <a:t>Mentioned in bug #</a:t>
            </a:r>
            <a:r>
              <a:rPr lang="en-US" sz="1200" u="sng" dirty="0">
                <a:solidFill>
                  <a:schemeClr val="bg2"/>
                </a:solidFill>
                <a:latin typeface="Corbel" pitchFamily="34" charset="0"/>
              </a:rPr>
              <a:t>9902</a:t>
            </a:r>
            <a:r>
              <a:rPr lang="en-US" sz="1200" dirty="0">
                <a:solidFill>
                  <a:schemeClr val="bg1"/>
                </a:solidFill>
                <a:latin typeface="Corbel" pitchFamily="34" charset="0"/>
              </a:rPr>
              <a:t> (“fails to connect…”) is </a:t>
            </a:r>
            <a:r>
              <a:rPr lang="en-US" sz="1200" dirty="0" err="1">
                <a:solidFill>
                  <a:schemeClr val="bg1"/>
                </a:solidFill>
                <a:latin typeface="Corbel" pitchFamily="34" charset="0"/>
              </a:rPr>
              <a:t>pri</a:t>
            </a:r>
            <a:r>
              <a:rPr lang="en-US" sz="1200" dirty="0">
                <a:solidFill>
                  <a:schemeClr val="bg1"/>
                </a:solidFill>
                <a:latin typeface="Corbel" pitchFamily="34" charset="0"/>
              </a:rPr>
              <a:t> 1 by </a:t>
            </a:r>
            <a:r>
              <a:rPr lang="en-US" sz="1200" u="sng" dirty="0" err="1">
                <a:solidFill>
                  <a:schemeClr val="bg2"/>
                </a:solidFill>
                <a:latin typeface="Corbel" pitchFamily="34" charset="0"/>
              </a:rPr>
              <a:t>abegel</a:t>
            </a:r>
            <a:endParaRPr lang="en-US" sz="1200" u="sng" dirty="0">
              <a:solidFill>
                <a:schemeClr val="bg2"/>
              </a:solidFill>
              <a:latin typeface="Corbel" pitchFamily="34" charset="0"/>
            </a:endParaRPr>
          </a:p>
          <a:p>
            <a:pPr algn="ctr"/>
            <a:r>
              <a:rPr lang="en-US" sz="1000" dirty="0">
                <a:solidFill>
                  <a:schemeClr val="bg1"/>
                </a:solidFill>
                <a:latin typeface="Corbel" pitchFamily="34" charset="0"/>
              </a:rPr>
              <a:t>— </a:t>
            </a:r>
            <a:r>
              <a:rPr lang="en-US" sz="1000" dirty="0" err="1">
                <a:solidFill>
                  <a:schemeClr val="bg1"/>
                </a:solidFill>
                <a:latin typeface="Corbel" pitchFamily="34" charset="0"/>
              </a:rPr>
              <a:t>Februrary</a:t>
            </a:r>
            <a:r>
              <a:rPr lang="en-US" sz="1000" dirty="0">
                <a:solidFill>
                  <a:schemeClr val="bg1"/>
                </a:solidFill>
                <a:latin typeface="Corbel" pitchFamily="34" charset="0"/>
              </a:rPr>
              <a:t> 2009 —</a:t>
            </a:r>
          </a:p>
          <a:p>
            <a:r>
              <a:rPr lang="en-US" sz="1200" dirty="0">
                <a:solidFill>
                  <a:schemeClr val="bg1"/>
                </a:solidFill>
                <a:latin typeface="Corbel" pitchFamily="34" charset="0"/>
              </a:rPr>
              <a:t>Mentioned in </a:t>
            </a:r>
            <a:r>
              <a:rPr lang="en-US" sz="1200" dirty="0" err="1">
                <a:solidFill>
                  <a:schemeClr val="bg1"/>
                </a:solidFill>
                <a:latin typeface="Corbel" pitchFamily="34" charset="0"/>
              </a:rPr>
              <a:t>checkin</a:t>
            </a:r>
            <a:r>
              <a:rPr lang="en-US" sz="1200" dirty="0">
                <a:solidFill>
                  <a:schemeClr val="bg1"/>
                </a:solidFill>
                <a:latin typeface="Corbel" pitchFamily="34" charset="0"/>
              </a:rPr>
              <a:t> #</a:t>
            </a:r>
            <a:r>
              <a:rPr lang="en-US" sz="1200" u="sng" dirty="0">
                <a:solidFill>
                  <a:schemeClr val="bg2"/>
                </a:solidFill>
                <a:latin typeface="Corbel" pitchFamily="34" charset="0"/>
              </a:rPr>
              <a:t>381</a:t>
            </a:r>
            <a:r>
              <a:rPr lang="en-US" sz="1200" dirty="0">
                <a:solidFill>
                  <a:schemeClr val="bg1"/>
                </a:solidFill>
                <a:latin typeface="Corbel" pitchFamily="34" charset="0"/>
              </a:rPr>
              <a:t> (“BUG 3384…”) by </a:t>
            </a:r>
            <a:r>
              <a:rPr lang="en-US" sz="1200" u="sng" dirty="0" err="1">
                <a:solidFill>
                  <a:schemeClr val="bg2"/>
                </a:solidFill>
                <a:latin typeface="Corbel" pitchFamily="34" charset="0"/>
              </a:rPr>
              <a:t>sumeetg</a:t>
            </a:r>
            <a:endParaRPr lang="en-US" sz="1200" u="sng" dirty="0">
              <a:solidFill>
                <a:schemeClr val="bg2"/>
              </a:solidFill>
              <a:latin typeface="Corbel" pitchFamily="34" charset="0"/>
            </a:endParaRPr>
          </a:p>
          <a:p>
            <a:r>
              <a:rPr lang="en-US" sz="1200" dirty="0">
                <a:solidFill>
                  <a:schemeClr val="bg1"/>
                </a:solidFill>
                <a:latin typeface="Corbel" pitchFamily="34" charset="0"/>
              </a:rPr>
              <a:t>Mentioned in email (“Failed to connect…”) from </a:t>
            </a:r>
            <a:r>
              <a:rPr lang="en-US" sz="1200" u="sng" dirty="0" err="1">
                <a:solidFill>
                  <a:schemeClr val="bg2"/>
                </a:solidFill>
                <a:latin typeface="Corbel" pitchFamily="34" charset="0"/>
              </a:rPr>
              <a:t>rdeline</a:t>
            </a:r>
            <a:r>
              <a:rPr lang="en-US" sz="1200" dirty="0">
                <a:solidFill>
                  <a:schemeClr val="bg1"/>
                </a:solidFill>
                <a:latin typeface="Corbel" pitchFamily="34" charset="0"/>
              </a:rPr>
              <a:t> </a:t>
            </a:r>
          </a:p>
          <a:p>
            <a:r>
              <a:rPr lang="en-US" sz="1200" dirty="0">
                <a:solidFill>
                  <a:schemeClr val="bg1"/>
                </a:solidFill>
                <a:latin typeface="Corbel" pitchFamily="34" charset="0"/>
              </a:rPr>
              <a:t>Mentioned in bug #</a:t>
            </a:r>
            <a:r>
              <a:rPr lang="en-US" sz="1200" u="sng" dirty="0">
                <a:solidFill>
                  <a:schemeClr val="bg2"/>
                </a:solidFill>
                <a:latin typeface="Corbel" pitchFamily="34" charset="0"/>
              </a:rPr>
              <a:t>3384</a:t>
            </a:r>
            <a:r>
              <a:rPr lang="en-US" sz="1200" dirty="0">
                <a:solidFill>
                  <a:schemeClr val="bg1"/>
                </a:solidFill>
                <a:latin typeface="Corbel" pitchFamily="34" charset="0"/>
              </a:rPr>
              <a:t> (“hang when…”) is </a:t>
            </a:r>
            <a:r>
              <a:rPr lang="en-US" sz="1200" dirty="0" err="1">
                <a:solidFill>
                  <a:schemeClr val="bg1"/>
                </a:solidFill>
                <a:latin typeface="Corbel" pitchFamily="34" charset="0"/>
              </a:rPr>
              <a:t>pri</a:t>
            </a:r>
            <a:r>
              <a:rPr lang="en-US" sz="1200" dirty="0">
                <a:solidFill>
                  <a:schemeClr val="bg1"/>
                </a:solidFill>
                <a:latin typeface="Corbel" pitchFamily="34" charset="0"/>
              </a:rPr>
              <a:t> 1 by </a:t>
            </a:r>
            <a:r>
              <a:rPr lang="en-US" sz="1200" u="sng" dirty="0" err="1">
                <a:solidFill>
                  <a:schemeClr val="bg2"/>
                </a:solidFill>
                <a:latin typeface="Corbel" pitchFamily="34" charset="0"/>
              </a:rPr>
              <a:t>ginav</a:t>
            </a:r>
            <a:endParaRPr lang="en-US" sz="1200" u="sng" dirty="0">
              <a:solidFill>
                <a:schemeClr val="bg2"/>
              </a:solidFill>
              <a:latin typeface="Corbel" pitchFamily="34" charset="0"/>
            </a:endParaRPr>
          </a:p>
          <a:p>
            <a:r>
              <a:rPr lang="en-US" sz="1200" dirty="0">
                <a:solidFill>
                  <a:schemeClr val="bg1"/>
                </a:solidFill>
                <a:latin typeface="Corbel" pitchFamily="34" charset="0"/>
              </a:rPr>
              <a:t>Mentioned in bug #</a:t>
            </a:r>
            <a:r>
              <a:rPr lang="en-US" sz="1200" u="sng" dirty="0">
                <a:solidFill>
                  <a:schemeClr val="bg2"/>
                </a:solidFill>
                <a:latin typeface="Corbel" pitchFamily="34" charset="0"/>
              </a:rPr>
              <a:t>1022</a:t>
            </a:r>
            <a:r>
              <a:rPr lang="en-US" sz="1200" dirty="0">
                <a:solidFill>
                  <a:schemeClr val="bg1"/>
                </a:solidFill>
                <a:latin typeface="Corbel" pitchFamily="34" charset="0"/>
              </a:rPr>
              <a:t> (“connects too slow…”) is </a:t>
            </a:r>
            <a:r>
              <a:rPr lang="en-US" sz="1200" dirty="0" err="1">
                <a:solidFill>
                  <a:schemeClr val="bg1"/>
                </a:solidFill>
                <a:latin typeface="Corbel" pitchFamily="34" charset="0"/>
              </a:rPr>
              <a:t>pri</a:t>
            </a:r>
            <a:r>
              <a:rPr lang="en-US" sz="1200" dirty="0">
                <a:solidFill>
                  <a:schemeClr val="bg1"/>
                </a:solidFill>
                <a:latin typeface="Corbel" pitchFamily="34" charset="0"/>
              </a:rPr>
              <a:t> 2 by </a:t>
            </a:r>
            <a:r>
              <a:rPr lang="en-US" sz="1200" u="sng" dirty="0" err="1">
                <a:solidFill>
                  <a:schemeClr val="bg2"/>
                </a:solidFill>
                <a:latin typeface="Corbel" pitchFamily="34" charset="0"/>
              </a:rPr>
              <a:t>pialic</a:t>
            </a:r>
            <a:endParaRPr lang="en-US" sz="1200" u="sng" dirty="0">
              <a:solidFill>
                <a:schemeClr val="bg2"/>
              </a:solidFill>
              <a:latin typeface="Corbel" pitchFamily="34" charset="0"/>
            </a:endParaRPr>
          </a:p>
          <a:p>
            <a:pPr algn="ctr"/>
            <a:r>
              <a:rPr lang="en-US" sz="1000" dirty="0" smtClean="0">
                <a:solidFill>
                  <a:schemeClr val="bg1"/>
                </a:solidFill>
                <a:latin typeface="Corbel" pitchFamily="34" charset="0"/>
              </a:rPr>
              <a:t>— December 2008—</a:t>
            </a:r>
            <a:endParaRPr lang="en-US" sz="1000" dirty="0">
              <a:solidFill>
                <a:schemeClr val="bg1"/>
              </a:solidFill>
              <a:latin typeface="Corbel" pitchFamily="34" charset="0"/>
            </a:endParaRPr>
          </a:p>
          <a:p>
            <a:r>
              <a:rPr lang="en-US" sz="1200" dirty="0">
                <a:solidFill>
                  <a:schemeClr val="bg1"/>
                </a:solidFill>
                <a:latin typeface="Corbel" pitchFamily="34" charset="0"/>
              </a:rPr>
              <a:t>Added by </a:t>
            </a:r>
            <a:r>
              <a:rPr lang="en-US" sz="1200" dirty="0" err="1">
                <a:solidFill>
                  <a:schemeClr val="bg1"/>
                </a:solidFill>
                <a:latin typeface="Corbel" pitchFamily="34" charset="0"/>
              </a:rPr>
              <a:t>checkin</a:t>
            </a:r>
            <a:r>
              <a:rPr lang="en-US" sz="1200" dirty="0">
                <a:solidFill>
                  <a:schemeClr val="bg1"/>
                </a:solidFill>
                <a:latin typeface="Corbel" pitchFamily="34" charset="0"/>
              </a:rPr>
              <a:t> #</a:t>
            </a:r>
            <a:r>
              <a:rPr lang="en-US" sz="1200" u="sng" dirty="0">
                <a:solidFill>
                  <a:schemeClr val="bg2"/>
                </a:solidFill>
                <a:latin typeface="Corbel" pitchFamily="34" charset="0"/>
              </a:rPr>
              <a:t>211</a:t>
            </a:r>
            <a:r>
              <a:rPr lang="en-US" sz="1200" dirty="0">
                <a:solidFill>
                  <a:schemeClr val="bg1"/>
                </a:solidFill>
                <a:latin typeface="Corbel" pitchFamily="34" charset="0"/>
              </a:rPr>
              <a:t> (“ongoing…”) by </a:t>
            </a:r>
            <a:r>
              <a:rPr lang="en-US" sz="1200" u="sng" dirty="0" err="1">
                <a:solidFill>
                  <a:schemeClr val="bg2"/>
                </a:solidFill>
                <a:latin typeface="Corbel" pitchFamily="34" charset="0"/>
              </a:rPr>
              <a:t>pialic</a:t>
            </a:r>
            <a:endParaRPr lang="en-US" sz="1200" u="sng" dirty="0">
              <a:solidFill>
                <a:schemeClr val="bg2"/>
              </a:solidFill>
              <a:latin typeface="Corbel" pitchFamily="34" charset="0"/>
            </a:endParaRPr>
          </a:p>
        </p:txBody>
      </p:sp>
      <p:sp>
        <p:nvSpPr>
          <p:cNvPr id="22" name="TextBox 21"/>
          <p:cNvSpPr txBox="1"/>
          <p:nvPr/>
        </p:nvSpPr>
        <p:spPr>
          <a:xfrm>
            <a:off x="457200" y="5678488"/>
            <a:ext cx="4038600" cy="646112"/>
          </a:xfrm>
          <a:prstGeom prst="rect">
            <a:avLst/>
          </a:prstGeom>
          <a:solidFill>
            <a:schemeClr val="tx1"/>
          </a:solidFill>
          <a:ln>
            <a:solidFill>
              <a:schemeClr val="tx2">
                <a:lumMod val="40000"/>
                <a:lumOff val="60000"/>
              </a:schemeClr>
            </a:solidFill>
          </a:ln>
        </p:spPr>
        <p:txBody>
          <a:bodyPr>
            <a:spAutoFit/>
          </a:bodyPr>
          <a:lstStyle/>
          <a:p>
            <a:pPr fontAlgn="auto">
              <a:spcBef>
                <a:spcPts val="0"/>
              </a:spcBef>
              <a:spcAft>
                <a:spcPts val="0"/>
              </a:spcAft>
              <a:defRPr/>
            </a:pPr>
            <a:r>
              <a:rPr lang="en-US" sz="1200" b="1" dirty="0">
                <a:solidFill>
                  <a:schemeClr val="bg1"/>
                </a:solidFill>
                <a:latin typeface="+mn-lt"/>
                <a:ea typeface="+mn-ea"/>
                <a:cs typeface="+mn-cs"/>
              </a:rPr>
              <a:t>Gadgets</a:t>
            </a:r>
          </a:p>
          <a:p>
            <a:pPr fontAlgn="auto">
              <a:spcBef>
                <a:spcPts val="0"/>
              </a:spcBef>
              <a:spcAft>
                <a:spcPts val="0"/>
              </a:spcAft>
              <a:tabLst>
                <a:tab pos="231775" algn="l"/>
              </a:tabLst>
              <a:defRPr/>
            </a:pPr>
            <a:r>
              <a:rPr lang="en-US" sz="1200" dirty="0">
                <a:solidFill>
                  <a:schemeClr val="bg1"/>
                </a:solidFill>
                <a:latin typeface="+mn-lt"/>
                <a:ea typeface="+mn-ea"/>
                <a:cs typeface="+mn-cs"/>
              </a:rPr>
              <a:t>Churn metrics</a:t>
            </a:r>
          </a:p>
          <a:p>
            <a:pPr fontAlgn="auto">
              <a:spcBef>
                <a:spcPts val="0"/>
              </a:spcBef>
              <a:spcAft>
                <a:spcPts val="0"/>
              </a:spcAft>
              <a:tabLst>
                <a:tab pos="231775" algn="l"/>
              </a:tabLst>
              <a:defRPr/>
            </a:pPr>
            <a:r>
              <a:rPr lang="en-US" sz="1200" dirty="0">
                <a:solidFill>
                  <a:schemeClr val="bg1"/>
                </a:solidFill>
                <a:latin typeface="+mn-lt"/>
                <a:ea typeface="+mn-ea"/>
                <a:cs typeface="+mn-cs"/>
              </a:rPr>
              <a:t>Get definition</a:t>
            </a:r>
          </a:p>
        </p:txBody>
      </p:sp>
      <p:sp>
        <p:nvSpPr>
          <p:cNvPr id="23" name="TextBox 22"/>
          <p:cNvSpPr txBox="1"/>
          <p:nvPr/>
        </p:nvSpPr>
        <p:spPr>
          <a:xfrm>
            <a:off x="457200" y="4002088"/>
            <a:ext cx="4038600" cy="1570037"/>
          </a:xfrm>
          <a:prstGeom prst="rect">
            <a:avLst/>
          </a:prstGeom>
          <a:solidFill>
            <a:schemeClr val="tx1"/>
          </a:solidFill>
          <a:ln>
            <a:solidFill>
              <a:schemeClr val="tx2">
                <a:lumMod val="40000"/>
                <a:lumOff val="60000"/>
              </a:schemeClr>
            </a:solidFill>
          </a:ln>
        </p:spPr>
        <p:txBody>
          <a:bodyPr>
            <a:prstTxWarp prst="textNoShape">
              <a:avLst/>
            </a:prstTxWarp>
            <a:spAutoFit/>
          </a:bodyPr>
          <a:lstStyle/>
          <a:p>
            <a:r>
              <a:rPr lang="en-US" sz="1200" b="1" dirty="0">
                <a:solidFill>
                  <a:schemeClr val="bg1"/>
                </a:solidFill>
                <a:latin typeface="Corbel" pitchFamily="34" charset="0"/>
              </a:rPr>
              <a:t>Callers</a:t>
            </a:r>
          </a:p>
          <a:p>
            <a:r>
              <a:rPr lang="en-US" sz="1200" dirty="0">
                <a:solidFill>
                  <a:schemeClr val="bg1"/>
                </a:solidFill>
                <a:latin typeface="Corbel" pitchFamily="34" charset="0"/>
              </a:rPr>
              <a:t>Called by 41 methods: See all</a:t>
            </a:r>
          </a:p>
          <a:p>
            <a:r>
              <a:rPr lang="en-US" sz="1200" dirty="0">
                <a:solidFill>
                  <a:schemeClr val="bg1"/>
                </a:solidFill>
                <a:latin typeface="Corbel" pitchFamily="34" charset="0"/>
              </a:rPr>
              <a:t>	</a:t>
            </a:r>
            <a:r>
              <a:rPr lang="en-US" sz="1100" u="sng" dirty="0" err="1">
                <a:solidFill>
                  <a:schemeClr val="bg2"/>
                </a:solidFill>
                <a:latin typeface="Consolas" pitchFamily="49" charset="0"/>
                <a:ea typeface="Consolas" pitchFamily="49" charset="0"/>
                <a:cs typeface="Consolas" pitchFamily="49" charset="0"/>
              </a:rPr>
              <a:t>EventLogger.OnConnection</a:t>
            </a:r>
            <a:r>
              <a:rPr lang="en-US" sz="1100" u="sng" dirty="0">
                <a:solidFill>
                  <a:schemeClr val="bg2"/>
                </a:solidFill>
                <a:latin typeface="Consolas" pitchFamily="49" charset="0"/>
                <a:ea typeface="Consolas" pitchFamily="49" charset="0"/>
                <a:cs typeface="Consolas" pitchFamily="49" charset="0"/>
              </a:rPr>
              <a:t>()</a:t>
            </a:r>
            <a:r>
              <a:rPr lang="en-US" sz="1200" dirty="0">
                <a:solidFill>
                  <a:schemeClr val="bg1"/>
                </a:solidFill>
                <a:latin typeface="Corbel" pitchFamily="34" charset="0"/>
              </a:rPr>
              <a:t>: 3 calls</a:t>
            </a:r>
          </a:p>
          <a:p>
            <a:r>
              <a:rPr lang="en-US" sz="1200" dirty="0">
                <a:solidFill>
                  <a:schemeClr val="bg1"/>
                </a:solidFill>
                <a:latin typeface="Corbel" pitchFamily="34" charset="0"/>
              </a:rPr>
              <a:t>	</a:t>
            </a:r>
            <a:r>
              <a:rPr lang="en-US" sz="1100" u="sng" dirty="0" err="1">
                <a:solidFill>
                  <a:schemeClr val="bg2"/>
                </a:solidFill>
                <a:latin typeface="Consolas" pitchFamily="49" charset="0"/>
                <a:ea typeface="Consolas" pitchFamily="49" charset="0"/>
                <a:cs typeface="Consolas" pitchFamily="49" charset="0"/>
              </a:rPr>
              <a:t>EventLogger.OnFailure</a:t>
            </a:r>
            <a:r>
              <a:rPr lang="en-US" sz="1100" u="sng" dirty="0">
                <a:solidFill>
                  <a:schemeClr val="bg2"/>
                </a:solidFill>
                <a:latin typeface="Consolas" pitchFamily="49" charset="0"/>
                <a:ea typeface="Consolas" pitchFamily="49" charset="0"/>
                <a:cs typeface="Consolas" pitchFamily="49" charset="0"/>
              </a:rPr>
              <a:t>()</a:t>
            </a:r>
            <a:r>
              <a:rPr lang="en-US" sz="1200" dirty="0">
                <a:solidFill>
                  <a:schemeClr val="bg1"/>
                </a:solidFill>
                <a:latin typeface="Corbel" pitchFamily="34" charset="0"/>
              </a:rPr>
              <a:t>: 2 calls</a:t>
            </a:r>
          </a:p>
          <a:p>
            <a:r>
              <a:rPr lang="en-US" sz="1200" dirty="0">
                <a:solidFill>
                  <a:schemeClr val="bg1"/>
                </a:solidFill>
                <a:latin typeface="Corbel" pitchFamily="34" charset="0"/>
              </a:rPr>
              <a:t>	</a:t>
            </a:r>
            <a:r>
              <a:rPr lang="en-US" sz="1100" u="sng" dirty="0" err="1">
                <a:solidFill>
                  <a:schemeClr val="bg2"/>
                </a:solidFill>
                <a:latin typeface="Consolas" pitchFamily="49" charset="0"/>
                <a:ea typeface="Consolas" pitchFamily="49" charset="0"/>
                <a:cs typeface="Consolas" pitchFamily="49" charset="0"/>
              </a:rPr>
              <a:t>Recommender.Startup</a:t>
            </a:r>
            <a:r>
              <a:rPr lang="en-US" sz="1100" u="sng" dirty="0">
                <a:solidFill>
                  <a:schemeClr val="bg2"/>
                </a:solidFill>
                <a:latin typeface="Consolas" pitchFamily="49" charset="0"/>
                <a:ea typeface="Consolas" pitchFamily="49" charset="0"/>
                <a:cs typeface="Consolas" pitchFamily="49" charset="0"/>
              </a:rPr>
              <a:t>()</a:t>
            </a:r>
            <a:r>
              <a:rPr lang="en-US" sz="1200" dirty="0">
                <a:solidFill>
                  <a:schemeClr val="bg1"/>
                </a:solidFill>
                <a:latin typeface="Corbel" pitchFamily="34" charset="0"/>
              </a:rPr>
              <a:t>: 1 call</a:t>
            </a:r>
          </a:p>
          <a:p>
            <a:r>
              <a:rPr lang="en-US" sz="1200" dirty="0">
                <a:solidFill>
                  <a:schemeClr val="bg1"/>
                </a:solidFill>
                <a:latin typeface="Corbel" pitchFamily="34" charset="0"/>
              </a:rPr>
              <a:t>Code owned by 24 people calls </a:t>
            </a:r>
            <a:r>
              <a:rPr lang="en-US" sz="1100" dirty="0">
                <a:solidFill>
                  <a:schemeClr val="bg1"/>
                </a:solidFill>
                <a:latin typeface="Consolas" pitchFamily="49" charset="0"/>
                <a:ea typeface="Consolas" pitchFamily="49" charset="0"/>
                <a:cs typeface="Consolas" pitchFamily="49" charset="0"/>
              </a:rPr>
              <a:t>Connect()</a:t>
            </a:r>
            <a:r>
              <a:rPr lang="en-US" sz="1200" dirty="0">
                <a:solidFill>
                  <a:schemeClr val="bg1"/>
                </a:solidFill>
                <a:latin typeface="Corbel" pitchFamily="34" charset="0"/>
              </a:rPr>
              <a:t>:</a:t>
            </a:r>
          </a:p>
          <a:p>
            <a:r>
              <a:rPr lang="en-US" sz="1200" dirty="0">
                <a:solidFill>
                  <a:schemeClr val="bg1"/>
                </a:solidFill>
                <a:latin typeface="Corbel" pitchFamily="34" charset="0"/>
              </a:rPr>
              <a:t>	</a:t>
            </a:r>
            <a:r>
              <a:rPr lang="en-US" sz="1200" u="sng" dirty="0">
                <a:solidFill>
                  <a:schemeClr val="bg2"/>
                </a:solidFill>
                <a:latin typeface="Corbel" pitchFamily="34" charset="0"/>
              </a:rPr>
              <a:t>Mike Diaz</a:t>
            </a:r>
            <a:r>
              <a:rPr lang="en-US" sz="1200" dirty="0">
                <a:solidFill>
                  <a:schemeClr val="bg1"/>
                </a:solidFill>
                <a:latin typeface="Corbel" pitchFamily="34" charset="0"/>
              </a:rPr>
              <a:t>, </a:t>
            </a:r>
            <a:r>
              <a:rPr lang="en-US" sz="1200" u="sng" dirty="0">
                <a:solidFill>
                  <a:schemeClr val="bg2"/>
                </a:solidFill>
                <a:latin typeface="Corbel" pitchFamily="34" charset="0"/>
              </a:rPr>
              <a:t>Jerry Ryan</a:t>
            </a:r>
            <a:r>
              <a:rPr lang="en-US" sz="1200" dirty="0">
                <a:solidFill>
                  <a:schemeClr val="bg1"/>
                </a:solidFill>
                <a:latin typeface="Corbel" pitchFamily="34" charset="0"/>
              </a:rPr>
              <a:t>, </a:t>
            </a:r>
            <a:r>
              <a:rPr lang="en-US" sz="1200" u="sng" dirty="0" err="1">
                <a:solidFill>
                  <a:schemeClr val="bg2"/>
                </a:solidFill>
                <a:latin typeface="Corbel" pitchFamily="34" charset="0"/>
              </a:rPr>
              <a:t>Sumeet</a:t>
            </a:r>
            <a:r>
              <a:rPr lang="en-US" sz="1200" u="sng" dirty="0">
                <a:solidFill>
                  <a:schemeClr val="bg2"/>
                </a:solidFill>
                <a:latin typeface="Corbel" pitchFamily="34" charset="0"/>
              </a:rPr>
              <a:t> Gupta</a:t>
            </a:r>
            <a:r>
              <a:rPr lang="en-US" sz="1200" dirty="0">
                <a:solidFill>
                  <a:schemeClr val="bg1"/>
                </a:solidFill>
                <a:latin typeface="Corbel" pitchFamily="34" charset="0"/>
              </a:rPr>
              <a:t>, </a:t>
            </a:r>
            <a:r>
              <a:rPr lang="en-US" sz="1200" u="sng" dirty="0">
                <a:solidFill>
                  <a:schemeClr val="bg2"/>
                </a:solidFill>
                <a:latin typeface="Corbel" pitchFamily="34" charset="0"/>
              </a:rPr>
              <a:t>Aaron Martin</a:t>
            </a:r>
            <a:r>
              <a:rPr lang="en-US" sz="1200" dirty="0">
                <a:solidFill>
                  <a:schemeClr val="bg1"/>
                </a:solidFill>
                <a:latin typeface="Corbel" pitchFamily="34" charset="0"/>
              </a:rPr>
              <a:t>, 	</a:t>
            </a:r>
            <a:r>
              <a:rPr lang="en-US" sz="1200" u="sng" dirty="0">
                <a:solidFill>
                  <a:schemeClr val="bg2"/>
                </a:solidFill>
                <a:latin typeface="Corbel" pitchFamily="34" charset="0"/>
              </a:rPr>
              <a:t>Jenna Goldberg</a:t>
            </a:r>
            <a:r>
              <a:rPr lang="en-US" sz="1200" dirty="0">
                <a:solidFill>
                  <a:schemeClr val="bg1"/>
                </a:solidFill>
                <a:latin typeface="Corbel" pitchFamily="34" charset="0"/>
              </a:rPr>
              <a:t> … (</a:t>
            </a:r>
            <a:r>
              <a:rPr lang="en-US" sz="1200" u="sng" dirty="0">
                <a:solidFill>
                  <a:schemeClr val="bg2"/>
                </a:solidFill>
                <a:latin typeface="Corbel" pitchFamily="34" charset="0"/>
              </a:rPr>
              <a:t>see all</a:t>
            </a:r>
            <a:r>
              <a:rPr lang="en-US" sz="1200" dirty="0">
                <a:solidFill>
                  <a:schemeClr val="bg1"/>
                </a:solidFill>
                <a:latin typeface="Corbel" pitchFamily="34" charset="0"/>
              </a:rPr>
              <a:t>)</a:t>
            </a:r>
          </a:p>
        </p:txBody>
      </p:sp>
      <p:sp>
        <p:nvSpPr>
          <p:cNvPr id="24" name="TextBox 23"/>
          <p:cNvSpPr txBox="1"/>
          <p:nvPr/>
        </p:nvSpPr>
        <p:spPr>
          <a:xfrm>
            <a:off x="4648200" y="4840288"/>
            <a:ext cx="3886200" cy="1354137"/>
          </a:xfrm>
          <a:prstGeom prst="rect">
            <a:avLst/>
          </a:prstGeom>
          <a:solidFill>
            <a:schemeClr val="tx1"/>
          </a:solidFill>
          <a:ln>
            <a:solidFill>
              <a:schemeClr val="tx2">
                <a:lumMod val="40000"/>
                <a:lumOff val="60000"/>
              </a:schemeClr>
            </a:solidFill>
          </a:ln>
        </p:spPr>
        <p:txBody>
          <a:bodyPr>
            <a:spAutoFit/>
          </a:bodyPr>
          <a:lstStyle/>
          <a:p>
            <a:pPr fontAlgn="auto">
              <a:spcBef>
                <a:spcPts val="0"/>
              </a:spcBef>
              <a:spcAft>
                <a:spcPts val="0"/>
              </a:spcAft>
              <a:defRPr/>
            </a:pPr>
            <a:r>
              <a:rPr lang="en-US" sz="1400" b="1" dirty="0">
                <a:solidFill>
                  <a:schemeClr val="bg1"/>
                </a:solidFill>
                <a:latin typeface="+mn-lt"/>
                <a:ea typeface="+mn-ea"/>
                <a:cs typeface="+mn-cs"/>
              </a:rPr>
              <a:t>Related People</a:t>
            </a:r>
          </a:p>
          <a:p>
            <a:pPr fontAlgn="auto">
              <a:spcBef>
                <a:spcPts val="0"/>
              </a:spcBef>
              <a:spcAft>
                <a:spcPts val="0"/>
              </a:spcAft>
              <a:defRPr/>
            </a:pPr>
            <a:r>
              <a:rPr lang="en-US" sz="1200" dirty="0">
                <a:solidFill>
                  <a:schemeClr val="bg1"/>
                </a:solidFill>
                <a:latin typeface="+mn-lt"/>
                <a:ea typeface="+mn-ea"/>
                <a:cs typeface="+mn-cs"/>
              </a:rPr>
              <a:t>2 committers, 3 bug reporters/</a:t>
            </a:r>
            <a:r>
              <a:rPr lang="en-US" sz="1200" dirty="0" err="1">
                <a:solidFill>
                  <a:schemeClr val="bg1"/>
                </a:solidFill>
                <a:latin typeface="+mn-lt"/>
                <a:ea typeface="+mn-ea"/>
                <a:cs typeface="+mn-cs"/>
              </a:rPr>
              <a:t>commenters</a:t>
            </a:r>
            <a:r>
              <a:rPr lang="en-US" sz="1200" dirty="0">
                <a:solidFill>
                  <a:schemeClr val="bg1"/>
                </a:solidFill>
                <a:latin typeface="+mn-lt"/>
                <a:ea typeface="+mn-ea"/>
                <a:cs typeface="+mn-cs"/>
              </a:rPr>
              <a:t> (</a:t>
            </a:r>
            <a:r>
              <a:rPr lang="en-US" sz="1200" u="sng" dirty="0">
                <a:solidFill>
                  <a:schemeClr val="bg2"/>
                </a:solidFill>
                <a:latin typeface="+mn-lt"/>
                <a:ea typeface="+mn-ea"/>
                <a:cs typeface="+mn-cs"/>
              </a:rPr>
              <a:t>see all</a:t>
            </a:r>
            <a:r>
              <a:rPr lang="en-US" sz="1200" dirty="0">
                <a:solidFill>
                  <a:schemeClr val="bg1"/>
                </a:solidFill>
                <a:latin typeface="+mn-lt"/>
                <a:ea typeface="+mn-ea"/>
                <a:cs typeface="+mn-cs"/>
              </a:rPr>
              <a:t>)</a:t>
            </a:r>
          </a:p>
          <a:p>
            <a:pPr fontAlgn="auto">
              <a:spcBef>
                <a:spcPts val="0"/>
              </a:spcBef>
              <a:spcAft>
                <a:spcPts val="0"/>
              </a:spcAft>
              <a:tabLst>
                <a:tab pos="231775" algn="l"/>
              </a:tabLst>
              <a:defRPr/>
            </a:pPr>
            <a:r>
              <a:rPr lang="en-US" sz="1400" dirty="0">
                <a:solidFill>
                  <a:schemeClr val="bg1"/>
                </a:solidFill>
                <a:latin typeface="+mn-lt"/>
                <a:ea typeface="+mn-ea"/>
                <a:cs typeface="+mn-cs"/>
              </a:rPr>
              <a:t>	</a:t>
            </a:r>
            <a:r>
              <a:rPr lang="en-US" sz="1400" u="sng" dirty="0" err="1">
                <a:solidFill>
                  <a:schemeClr val="bg2"/>
                </a:solidFill>
                <a:latin typeface="+mn-lt"/>
                <a:ea typeface="+mn-ea"/>
                <a:cs typeface="+mn-cs"/>
              </a:rPr>
              <a:t>pialic</a:t>
            </a:r>
            <a:r>
              <a:rPr lang="en-US" sz="1400" dirty="0">
                <a:solidFill>
                  <a:schemeClr val="bg1"/>
                </a:solidFill>
                <a:latin typeface="+mn-lt"/>
                <a:ea typeface="+mn-ea"/>
                <a:cs typeface="+mn-cs"/>
              </a:rPr>
              <a:t> RSDE MSR-Research  99/4219</a:t>
            </a:r>
          </a:p>
          <a:p>
            <a:pPr fontAlgn="auto">
              <a:spcBef>
                <a:spcPts val="0"/>
              </a:spcBef>
              <a:spcAft>
                <a:spcPts val="0"/>
              </a:spcAft>
              <a:tabLst>
                <a:tab pos="231775" algn="l"/>
              </a:tabLst>
              <a:defRPr/>
            </a:pPr>
            <a:r>
              <a:rPr lang="en-US" sz="1400" dirty="0">
                <a:solidFill>
                  <a:schemeClr val="bg1"/>
                </a:solidFill>
                <a:latin typeface="+mn-lt"/>
                <a:ea typeface="+mn-ea"/>
                <a:cs typeface="+mn-cs"/>
              </a:rPr>
              <a:t>	</a:t>
            </a:r>
            <a:r>
              <a:rPr lang="en-US" sz="1400" u="sng" dirty="0" err="1">
                <a:solidFill>
                  <a:schemeClr val="bg2"/>
                </a:solidFill>
                <a:latin typeface="+mn-lt"/>
                <a:ea typeface="+mn-ea"/>
                <a:cs typeface="+mn-cs"/>
              </a:rPr>
              <a:t>rdeline</a:t>
            </a:r>
            <a:r>
              <a:rPr lang="en-US" sz="1400" dirty="0">
                <a:solidFill>
                  <a:schemeClr val="bg1"/>
                </a:solidFill>
                <a:latin typeface="+mn-lt"/>
                <a:ea typeface="+mn-ea"/>
                <a:cs typeface="+mn-cs"/>
              </a:rPr>
              <a:t> SENIOR RESEARCHER MSR-Research 99/2132</a:t>
            </a:r>
          </a:p>
          <a:p>
            <a:pPr fontAlgn="auto">
              <a:spcBef>
                <a:spcPts val="0"/>
              </a:spcBef>
              <a:spcAft>
                <a:spcPts val="0"/>
              </a:spcAft>
              <a:tabLst>
                <a:tab pos="231775" algn="l"/>
              </a:tabLst>
              <a:defRPr/>
            </a:pPr>
            <a:r>
              <a:rPr lang="en-US" sz="1400" dirty="0">
                <a:solidFill>
                  <a:schemeClr val="bg1"/>
                </a:solidFill>
                <a:latin typeface="+mn-lt"/>
                <a:ea typeface="+mn-ea"/>
                <a:cs typeface="+mn-cs"/>
              </a:rPr>
              <a:t>	</a:t>
            </a:r>
            <a:r>
              <a:rPr lang="en-US" sz="1400" u="sng" dirty="0" err="1">
                <a:solidFill>
                  <a:schemeClr val="bg2"/>
                </a:solidFill>
                <a:latin typeface="+mn-lt"/>
                <a:ea typeface="+mn-ea"/>
                <a:cs typeface="+mn-cs"/>
              </a:rPr>
              <a:t>sumeetg</a:t>
            </a:r>
            <a:r>
              <a:rPr lang="en-US" sz="1400" dirty="0">
                <a:solidFill>
                  <a:schemeClr val="bg1"/>
                </a:solidFill>
                <a:latin typeface="+mn-lt"/>
                <a:ea typeface="+mn-ea"/>
                <a:cs typeface="+mn-cs"/>
              </a:rPr>
              <a:t> DEV LEAD 2 Windows 26/3012</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Customized Awareness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Holmes and Walker [ICSE ‘10]</a:t>
            </a:r>
          </a:p>
          <a:p>
            <a:r>
              <a:rPr lang="en-US" dirty="0" smtClean="0"/>
              <a:t>Projects are not created in isolation</a:t>
            </a:r>
          </a:p>
          <a:p>
            <a:pPr lvl="1"/>
            <a:r>
              <a:rPr lang="en-US" dirty="0" smtClean="0"/>
              <a:t>Sometimes control is ceded to external teams</a:t>
            </a:r>
          </a:p>
          <a:p>
            <a:r>
              <a:rPr lang="en-US" dirty="0" smtClean="0"/>
              <a:t>Similar information spread across many projects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Environments</a:t>
            </a:r>
            <a:endParaRPr lang="en-US" dirty="0"/>
          </a:p>
        </p:txBody>
      </p:sp>
      <p:pic>
        <p:nvPicPr>
          <p:cNvPr id="4" name="Picture 3"/>
          <p:cNvPicPr>
            <a:picLocks noChangeAspect="1"/>
          </p:cNvPicPr>
          <p:nvPr/>
        </p:nvPicPr>
        <p:blipFill>
          <a:blip r:embed="rId2"/>
          <a:stretch>
            <a:fillRect/>
          </a:stretch>
        </p:blipFill>
        <p:spPr>
          <a:xfrm>
            <a:off x="1786716" y="1727898"/>
            <a:ext cx="5743528" cy="4921458"/>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Environments</a:t>
            </a:r>
            <a:endParaRPr lang="en-US" dirty="0"/>
          </a:p>
        </p:txBody>
      </p:sp>
      <p:pic>
        <p:nvPicPr>
          <p:cNvPr id="4" name="Picture 3"/>
          <p:cNvPicPr>
            <a:picLocks noChangeAspect="1"/>
          </p:cNvPicPr>
          <p:nvPr/>
        </p:nvPicPr>
        <p:blipFill>
          <a:blip r:embed="rId2"/>
          <a:stretch>
            <a:fillRect/>
          </a:stretch>
        </p:blipFill>
        <p:spPr>
          <a:xfrm>
            <a:off x="1786716" y="1727898"/>
            <a:ext cx="5743528" cy="4921458"/>
          </a:xfrm>
          <a:prstGeom prst="rect">
            <a:avLst/>
          </a:prstGeom>
        </p:spPr>
      </p:pic>
      <p:sp>
        <p:nvSpPr>
          <p:cNvPr id="5" name="TextBox 4"/>
          <p:cNvSpPr txBox="1"/>
          <p:nvPr/>
        </p:nvSpPr>
        <p:spPr>
          <a:xfrm>
            <a:off x="5587783" y="2562227"/>
            <a:ext cx="607896" cy="369332"/>
          </a:xfrm>
          <a:prstGeom prst="rect">
            <a:avLst/>
          </a:prstGeom>
          <a:noFill/>
        </p:spPr>
        <p:txBody>
          <a:bodyPr wrap="none" rtlCol="0">
            <a:spAutoFit/>
          </a:bodyPr>
          <a:lstStyle/>
          <a:p>
            <a:r>
              <a:rPr lang="en-US" dirty="0" smtClean="0"/>
              <a:t>V2.3</a:t>
            </a:r>
            <a:endParaRPr lang="en-US" dirty="0"/>
          </a:p>
        </p:txBody>
      </p:sp>
      <p:sp>
        <p:nvSpPr>
          <p:cNvPr id="6" name="TextBox 5"/>
          <p:cNvSpPr txBox="1"/>
          <p:nvPr/>
        </p:nvSpPr>
        <p:spPr>
          <a:xfrm>
            <a:off x="7530244" y="4947359"/>
            <a:ext cx="783162" cy="369332"/>
          </a:xfrm>
          <a:prstGeom prst="rect">
            <a:avLst/>
          </a:prstGeom>
          <a:noFill/>
        </p:spPr>
        <p:txBody>
          <a:bodyPr wrap="none" rtlCol="0">
            <a:spAutoFit/>
          </a:bodyPr>
          <a:lstStyle/>
          <a:p>
            <a:r>
              <a:rPr lang="en-US" dirty="0" smtClean="0"/>
              <a:t>V0.0.6</a:t>
            </a:r>
            <a:endParaRPr lang="en-US" dirty="0"/>
          </a:p>
        </p:txBody>
      </p:sp>
      <p:sp>
        <p:nvSpPr>
          <p:cNvPr id="7" name="TextBox 6"/>
          <p:cNvSpPr txBox="1"/>
          <p:nvPr/>
        </p:nvSpPr>
        <p:spPr>
          <a:xfrm>
            <a:off x="3543900" y="6280024"/>
            <a:ext cx="607896" cy="369332"/>
          </a:xfrm>
          <a:prstGeom prst="rect">
            <a:avLst/>
          </a:prstGeom>
          <a:noFill/>
        </p:spPr>
        <p:txBody>
          <a:bodyPr wrap="none" rtlCol="0">
            <a:spAutoFit/>
          </a:bodyPr>
          <a:lstStyle/>
          <a:p>
            <a:r>
              <a:rPr lang="en-US" dirty="0" smtClean="0"/>
              <a:t>V3.5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Hipikat</a:t>
            </a:r>
            <a:endParaRPr lang="en-US" dirty="0"/>
          </a:p>
        </p:txBody>
      </p:sp>
      <p:sp>
        <p:nvSpPr>
          <p:cNvPr id="3" name="Content Placeholder 2"/>
          <p:cNvSpPr>
            <a:spLocks noGrp="1"/>
          </p:cNvSpPr>
          <p:nvPr>
            <p:ph idx="1"/>
          </p:nvPr>
        </p:nvSpPr>
        <p:spPr/>
        <p:txBody>
          <a:bodyPr/>
          <a:lstStyle/>
          <a:p>
            <a:r>
              <a:rPr lang="en-US" dirty="0" smtClean="0"/>
              <a:t> </a:t>
            </a:r>
            <a:r>
              <a:rPr lang="en-US" dirty="0" err="1" smtClean="0"/>
              <a:t>Cubranic</a:t>
            </a:r>
            <a:r>
              <a:rPr lang="en-US" dirty="0" smtClean="0"/>
              <a:t> et al. [TSE ‘05]</a:t>
            </a:r>
          </a:p>
          <a:p>
            <a:r>
              <a:rPr lang="en-US" dirty="0" smtClean="0"/>
              <a:t>Implicit group memory (project memory)</a:t>
            </a:r>
          </a:p>
          <a:p>
            <a:r>
              <a:rPr lang="en-US" dirty="0" smtClean="0"/>
              <a:t>Acts as informal mentor</a:t>
            </a:r>
          </a:p>
          <a:p>
            <a:pPr lvl="1"/>
            <a:r>
              <a:rPr lang="en-US" dirty="0" smtClean="0"/>
              <a:t>Relevant for non-collocated teams</a:t>
            </a:r>
          </a:p>
          <a:p>
            <a:r>
              <a:rPr lang="en-US" dirty="0" smtClean="0"/>
              <a:t>Volume hampers browsing</a:t>
            </a:r>
          </a:p>
          <a:p>
            <a:r>
              <a:rPr lang="en-US" dirty="0" smtClean="0"/>
              <a:t>Silos impede searching</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Teams</a:t>
            </a:r>
            <a:endParaRPr lang="en-US" dirty="0"/>
          </a:p>
        </p:txBody>
      </p:sp>
      <p:pic>
        <p:nvPicPr>
          <p:cNvPr id="4" name="Picture 3"/>
          <p:cNvPicPr>
            <a:picLocks noChangeAspect="1"/>
          </p:cNvPicPr>
          <p:nvPr/>
        </p:nvPicPr>
        <p:blipFill>
          <a:blip r:embed="rId2"/>
          <a:stretch>
            <a:fillRect/>
          </a:stretch>
        </p:blipFill>
        <p:spPr>
          <a:xfrm>
            <a:off x="1550457" y="1417638"/>
            <a:ext cx="5655886" cy="4882561"/>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Teams</a:t>
            </a:r>
            <a:endParaRPr lang="en-US" dirty="0"/>
          </a:p>
        </p:txBody>
      </p:sp>
      <p:pic>
        <p:nvPicPr>
          <p:cNvPr id="4" name="Picture 3"/>
          <p:cNvPicPr>
            <a:picLocks noChangeAspect="1"/>
          </p:cNvPicPr>
          <p:nvPr/>
        </p:nvPicPr>
        <p:blipFill>
          <a:blip r:embed="rId2"/>
          <a:stretch>
            <a:fillRect/>
          </a:stretch>
        </p:blipFill>
        <p:spPr>
          <a:xfrm>
            <a:off x="1550457" y="1417638"/>
            <a:ext cx="5655886" cy="4882561"/>
          </a:xfrm>
          <a:prstGeom prst="rect">
            <a:avLst/>
          </a:prstGeom>
        </p:spPr>
      </p:pic>
      <p:sp>
        <p:nvSpPr>
          <p:cNvPr id="5" name="TextBox 4"/>
          <p:cNvSpPr txBox="1"/>
          <p:nvPr/>
        </p:nvSpPr>
        <p:spPr>
          <a:xfrm>
            <a:off x="6195679" y="3677291"/>
            <a:ext cx="1545202" cy="369332"/>
          </a:xfrm>
          <a:prstGeom prst="rect">
            <a:avLst/>
          </a:prstGeom>
          <a:noFill/>
        </p:spPr>
        <p:txBody>
          <a:bodyPr wrap="none" rtlCol="0">
            <a:spAutoFit/>
          </a:bodyPr>
          <a:lstStyle/>
          <a:p>
            <a:r>
              <a:rPr lang="en-US" dirty="0" smtClean="0"/>
              <a:t>Makes Change</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Teams</a:t>
            </a:r>
            <a:endParaRPr lang="en-US" dirty="0"/>
          </a:p>
        </p:txBody>
      </p:sp>
      <p:pic>
        <p:nvPicPr>
          <p:cNvPr id="4" name="Picture 3"/>
          <p:cNvPicPr>
            <a:picLocks noChangeAspect="1"/>
          </p:cNvPicPr>
          <p:nvPr/>
        </p:nvPicPr>
        <p:blipFill>
          <a:blip r:embed="rId2"/>
          <a:stretch>
            <a:fillRect/>
          </a:stretch>
        </p:blipFill>
        <p:spPr>
          <a:xfrm>
            <a:off x="1550457" y="1417638"/>
            <a:ext cx="5655886" cy="4882561"/>
          </a:xfrm>
          <a:prstGeom prst="rect">
            <a:avLst/>
          </a:prstGeom>
        </p:spPr>
      </p:pic>
      <p:sp>
        <p:nvSpPr>
          <p:cNvPr id="5" name="TextBox 4"/>
          <p:cNvSpPr txBox="1"/>
          <p:nvPr/>
        </p:nvSpPr>
        <p:spPr>
          <a:xfrm>
            <a:off x="6195679" y="3677291"/>
            <a:ext cx="1545202" cy="369332"/>
          </a:xfrm>
          <a:prstGeom prst="rect">
            <a:avLst/>
          </a:prstGeom>
          <a:noFill/>
        </p:spPr>
        <p:txBody>
          <a:bodyPr wrap="none" rtlCol="0">
            <a:spAutoFit/>
          </a:bodyPr>
          <a:lstStyle/>
          <a:p>
            <a:r>
              <a:rPr lang="en-US" dirty="0" smtClean="0"/>
              <a:t>Makes Change</a:t>
            </a:r>
            <a:endParaRPr lang="en-US" dirty="0"/>
          </a:p>
        </p:txBody>
      </p:sp>
      <p:cxnSp>
        <p:nvCxnSpPr>
          <p:cNvPr id="7" name="Straight Arrow Connector 6"/>
          <p:cNvCxnSpPr/>
          <p:nvPr/>
        </p:nvCxnSpPr>
        <p:spPr>
          <a:xfrm rot="10800000">
            <a:off x="4799031" y="1772188"/>
            <a:ext cx="1396648" cy="989472"/>
          </a:xfrm>
          <a:prstGeom prst="straightConnector1">
            <a:avLst/>
          </a:prstGeom>
          <a:ln w="1016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75478" y="1772188"/>
            <a:ext cx="1403524" cy="369332"/>
          </a:xfrm>
          <a:prstGeom prst="rect">
            <a:avLst/>
          </a:prstGeom>
          <a:noFill/>
        </p:spPr>
        <p:txBody>
          <a:bodyPr wrap="none" rtlCol="0">
            <a:spAutoFit/>
          </a:bodyPr>
          <a:lstStyle/>
          <a:p>
            <a:r>
              <a:rPr lang="en-US" dirty="0" smtClean="0"/>
              <a:t>2 week delay</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Teams</a:t>
            </a:r>
            <a:endParaRPr lang="en-US" dirty="0"/>
          </a:p>
        </p:txBody>
      </p:sp>
      <p:pic>
        <p:nvPicPr>
          <p:cNvPr id="4" name="Picture 3"/>
          <p:cNvPicPr>
            <a:picLocks noChangeAspect="1"/>
          </p:cNvPicPr>
          <p:nvPr/>
        </p:nvPicPr>
        <p:blipFill>
          <a:blip r:embed="rId2"/>
          <a:stretch>
            <a:fillRect/>
          </a:stretch>
        </p:blipFill>
        <p:spPr>
          <a:xfrm>
            <a:off x="1550457" y="1417638"/>
            <a:ext cx="5655886" cy="4882561"/>
          </a:xfrm>
          <a:prstGeom prst="rect">
            <a:avLst/>
          </a:prstGeom>
        </p:spPr>
      </p:pic>
      <p:sp>
        <p:nvSpPr>
          <p:cNvPr id="5" name="TextBox 4"/>
          <p:cNvSpPr txBox="1"/>
          <p:nvPr/>
        </p:nvSpPr>
        <p:spPr>
          <a:xfrm>
            <a:off x="6195679" y="3677291"/>
            <a:ext cx="1545202" cy="369332"/>
          </a:xfrm>
          <a:prstGeom prst="rect">
            <a:avLst/>
          </a:prstGeom>
          <a:noFill/>
        </p:spPr>
        <p:txBody>
          <a:bodyPr wrap="none" rtlCol="0">
            <a:spAutoFit/>
          </a:bodyPr>
          <a:lstStyle/>
          <a:p>
            <a:r>
              <a:rPr lang="en-US" dirty="0" smtClean="0"/>
              <a:t>Makes Change</a:t>
            </a:r>
            <a:endParaRPr lang="en-US" dirty="0"/>
          </a:p>
        </p:txBody>
      </p:sp>
      <p:cxnSp>
        <p:nvCxnSpPr>
          <p:cNvPr id="7" name="Straight Arrow Connector 6"/>
          <p:cNvCxnSpPr/>
          <p:nvPr/>
        </p:nvCxnSpPr>
        <p:spPr>
          <a:xfrm rot="10800000">
            <a:off x="4799031" y="1772188"/>
            <a:ext cx="1396648" cy="989472"/>
          </a:xfrm>
          <a:prstGeom prst="straightConnector1">
            <a:avLst/>
          </a:prstGeom>
          <a:ln w="1016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75478" y="1772188"/>
            <a:ext cx="1403524" cy="369332"/>
          </a:xfrm>
          <a:prstGeom prst="rect">
            <a:avLst/>
          </a:prstGeom>
          <a:noFill/>
        </p:spPr>
        <p:txBody>
          <a:bodyPr wrap="none" rtlCol="0">
            <a:spAutoFit/>
          </a:bodyPr>
          <a:lstStyle/>
          <a:p>
            <a:r>
              <a:rPr lang="en-US" dirty="0" smtClean="0"/>
              <a:t>2 week delay</a:t>
            </a:r>
            <a:endParaRPr lang="en-US" dirty="0"/>
          </a:p>
        </p:txBody>
      </p:sp>
      <p:cxnSp>
        <p:nvCxnSpPr>
          <p:cNvPr id="9" name="Straight Arrow Connector 8"/>
          <p:cNvCxnSpPr/>
          <p:nvPr/>
        </p:nvCxnSpPr>
        <p:spPr>
          <a:xfrm rot="10800000" flipV="1">
            <a:off x="2569328" y="1772187"/>
            <a:ext cx="1358495" cy="989473"/>
          </a:xfrm>
          <a:prstGeom prst="straightConnector1">
            <a:avLst/>
          </a:prstGeom>
          <a:ln w="1016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67565" y="1831450"/>
            <a:ext cx="1403524" cy="369332"/>
          </a:xfrm>
          <a:prstGeom prst="rect">
            <a:avLst/>
          </a:prstGeom>
          <a:noFill/>
        </p:spPr>
        <p:txBody>
          <a:bodyPr wrap="none" rtlCol="0">
            <a:spAutoFit/>
          </a:bodyPr>
          <a:lstStyle/>
          <a:p>
            <a:r>
              <a:rPr lang="en-US" dirty="0" smtClean="0"/>
              <a:t>2 week delay</a:t>
            </a:r>
            <a:endParaRPr lang="en-US" dirty="0"/>
          </a:p>
        </p:txBody>
      </p:sp>
      <p:sp>
        <p:nvSpPr>
          <p:cNvPr id="13" name="TextBox 12"/>
          <p:cNvSpPr txBox="1"/>
          <p:nvPr/>
        </p:nvSpPr>
        <p:spPr>
          <a:xfrm>
            <a:off x="1037649" y="5331335"/>
            <a:ext cx="1742447" cy="369332"/>
          </a:xfrm>
          <a:prstGeom prst="rect">
            <a:avLst/>
          </a:prstGeom>
          <a:noFill/>
        </p:spPr>
        <p:txBody>
          <a:bodyPr wrap="none" rtlCol="0">
            <a:spAutoFit/>
          </a:bodyPr>
          <a:lstStyle/>
          <a:p>
            <a:r>
              <a:rPr lang="en-US" dirty="0" smtClean="0"/>
              <a:t>Code now failing</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 Logs</a:t>
            </a:r>
            <a:endParaRPr lang="en-US" dirty="0"/>
          </a:p>
        </p:txBody>
      </p:sp>
      <p:pic>
        <p:nvPicPr>
          <p:cNvPr id="5" name="Picture 4"/>
          <p:cNvPicPr>
            <a:picLocks noChangeAspect="1"/>
          </p:cNvPicPr>
          <p:nvPr/>
        </p:nvPicPr>
        <p:blipFill>
          <a:blip r:embed="rId2"/>
          <a:stretch>
            <a:fillRect/>
          </a:stretch>
        </p:blipFill>
        <p:spPr>
          <a:xfrm>
            <a:off x="529618" y="1417638"/>
            <a:ext cx="8369566" cy="4390592"/>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 Log Volume</a:t>
            </a:r>
            <a:endParaRPr lang="en-US" dirty="0"/>
          </a:p>
        </p:txBody>
      </p:sp>
      <p:sp>
        <p:nvSpPr>
          <p:cNvPr id="3" name="Content Placeholder 2"/>
          <p:cNvSpPr>
            <a:spLocks noGrp="1"/>
          </p:cNvSpPr>
          <p:nvPr>
            <p:ph idx="1"/>
          </p:nvPr>
        </p:nvSpPr>
        <p:spPr/>
        <p:txBody>
          <a:bodyPr/>
          <a:lstStyle/>
          <a:p>
            <a:pPr>
              <a:buNone/>
            </a:pPr>
            <a:r>
              <a:rPr lang="en-US" dirty="0" smtClean="0"/>
              <a:t>	System					</a:t>
            </a:r>
            <a:r>
              <a:rPr lang="en-US" dirty="0" err="1" smtClean="0"/>
              <a:t>msg</a:t>
            </a:r>
            <a:r>
              <a:rPr lang="en-US" dirty="0" smtClean="0"/>
              <a:t> / work day</a:t>
            </a:r>
          </a:p>
          <a:p>
            <a:r>
              <a:rPr lang="en-US" dirty="0" smtClean="0"/>
              <a:t>KDE						515</a:t>
            </a:r>
          </a:p>
          <a:p>
            <a:r>
              <a:rPr lang="en-US" dirty="0" smtClean="0"/>
              <a:t>Open Office			505</a:t>
            </a:r>
          </a:p>
          <a:p>
            <a:r>
              <a:rPr lang="en-US" dirty="0" err="1" smtClean="0"/>
              <a:t>NetBeans</a:t>
            </a:r>
            <a:r>
              <a:rPr lang="en-US" dirty="0" smtClean="0"/>
              <a:t>				353</a:t>
            </a:r>
          </a:p>
          <a:p>
            <a:r>
              <a:rPr lang="en-US" dirty="0" smtClean="0"/>
              <a:t>Linux Kernel			157</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Example</a:t>
            </a:r>
            <a:endParaRPr lang="en-US" dirty="0"/>
          </a:p>
        </p:txBody>
      </p:sp>
      <p:sp>
        <p:nvSpPr>
          <p:cNvPr id="3" name="Content Placeholder 2"/>
          <p:cNvSpPr>
            <a:spLocks noGrp="1"/>
          </p:cNvSpPr>
          <p:nvPr>
            <p:ph idx="1"/>
          </p:nvPr>
        </p:nvSpPr>
        <p:spPr>
          <a:xfrm>
            <a:off x="191960" y="1600201"/>
            <a:ext cx="8952039" cy="1264838"/>
          </a:xfrm>
        </p:spPr>
        <p:txBody>
          <a:bodyPr>
            <a:normAutofit fontScale="92500" lnSpcReduction="20000"/>
          </a:bodyPr>
          <a:lstStyle/>
          <a:p>
            <a:r>
              <a:rPr lang="en-US" dirty="0" smtClean="0"/>
              <a:t>Eclipse Metrics plug-in</a:t>
            </a:r>
          </a:p>
          <a:p>
            <a:pPr lvl="1"/>
            <a:r>
              <a:rPr lang="en-US" dirty="0" smtClean="0"/>
              <a:t>Depends on 9xEclipse, 7xApache, 1xSF</a:t>
            </a:r>
          </a:p>
          <a:p>
            <a:pPr lvl="1"/>
            <a:r>
              <a:rPr lang="en-US" dirty="0" smtClean="0"/>
              <a:t>Only uses a minority of each</a:t>
            </a:r>
            <a:endParaRPr lang="en-US" dirty="0"/>
          </a:p>
        </p:txBody>
      </p:sp>
      <p:pic>
        <p:nvPicPr>
          <p:cNvPr id="4" name="Picture 3"/>
          <p:cNvPicPr>
            <a:picLocks noChangeAspect="1"/>
          </p:cNvPicPr>
          <p:nvPr/>
        </p:nvPicPr>
        <p:blipFill>
          <a:blip r:embed="rId2"/>
          <a:stretch>
            <a:fillRect/>
          </a:stretch>
        </p:blipFill>
        <p:spPr>
          <a:xfrm>
            <a:off x="265790" y="1600201"/>
            <a:ext cx="8644708" cy="296604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Example</a:t>
            </a:r>
            <a:endParaRPr lang="en-US" dirty="0"/>
          </a:p>
        </p:txBody>
      </p:sp>
      <p:sp>
        <p:nvSpPr>
          <p:cNvPr id="3" name="Content Placeholder 2"/>
          <p:cNvSpPr>
            <a:spLocks noGrp="1"/>
          </p:cNvSpPr>
          <p:nvPr>
            <p:ph idx="1"/>
          </p:nvPr>
        </p:nvSpPr>
        <p:spPr>
          <a:xfrm>
            <a:off x="191960" y="1600201"/>
            <a:ext cx="8952039" cy="1264838"/>
          </a:xfrm>
        </p:spPr>
        <p:txBody>
          <a:bodyPr>
            <a:normAutofit fontScale="92500" lnSpcReduction="20000"/>
          </a:bodyPr>
          <a:lstStyle/>
          <a:p>
            <a:r>
              <a:rPr lang="en-US" dirty="0" smtClean="0"/>
              <a:t>Eclipse Metrics plug-in</a:t>
            </a:r>
          </a:p>
          <a:p>
            <a:pPr lvl="1"/>
            <a:r>
              <a:rPr lang="en-US" dirty="0" smtClean="0"/>
              <a:t>Depends on 9xEclipse, 7xApache, 1xSF</a:t>
            </a:r>
          </a:p>
          <a:p>
            <a:pPr lvl="1"/>
            <a:r>
              <a:rPr lang="en-US" dirty="0" smtClean="0"/>
              <a:t>Only uses a minority of each</a:t>
            </a:r>
            <a:endParaRPr lang="en-US" dirty="0"/>
          </a:p>
        </p:txBody>
      </p:sp>
      <p:pic>
        <p:nvPicPr>
          <p:cNvPr id="4" name="Picture 3"/>
          <p:cNvPicPr>
            <a:picLocks noChangeAspect="1"/>
          </p:cNvPicPr>
          <p:nvPr/>
        </p:nvPicPr>
        <p:blipFill>
          <a:blip r:embed="rId2"/>
          <a:stretch>
            <a:fillRect/>
          </a:stretch>
        </p:blipFill>
        <p:spPr>
          <a:xfrm>
            <a:off x="265790" y="1600201"/>
            <a:ext cx="8644708" cy="2966045"/>
          </a:xfrm>
          <a:prstGeom prst="rect">
            <a:avLst/>
          </a:prstGeom>
        </p:spPr>
      </p:pic>
      <p:pic>
        <p:nvPicPr>
          <p:cNvPr id="5" name="Picture 4"/>
          <p:cNvPicPr>
            <a:picLocks noChangeAspect="1"/>
          </p:cNvPicPr>
          <p:nvPr/>
        </p:nvPicPr>
        <p:blipFill>
          <a:blip r:embed="rId3"/>
          <a:stretch>
            <a:fillRect/>
          </a:stretch>
        </p:blipFill>
        <p:spPr>
          <a:xfrm>
            <a:off x="1225598" y="4033622"/>
            <a:ext cx="6150281" cy="2689653"/>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Infer interest set</a:t>
            </a:r>
          </a:p>
          <a:p>
            <a:pPr lvl="1"/>
            <a:r>
              <a:rPr lang="en-US" dirty="0" smtClean="0"/>
              <a:t>Code ownership + static analysis</a:t>
            </a:r>
          </a:p>
          <a:p>
            <a:r>
              <a:rPr lang="en-US" dirty="0" smtClean="0"/>
              <a:t>Analyze changes</a:t>
            </a:r>
          </a:p>
          <a:p>
            <a:pPr lvl="1"/>
            <a:r>
              <a:rPr lang="en-US" dirty="0" smtClean="0"/>
              <a:t>Identify changed elements</a:t>
            </a:r>
          </a:p>
          <a:p>
            <a:r>
              <a:rPr lang="en-US" dirty="0" smtClean="0"/>
              <a:t>Determine change relevance</a:t>
            </a:r>
          </a:p>
          <a:p>
            <a:pPr lvl="1"/>
            <a:r>
              <a:rPr lang="en-US" dirty="0" smtClean="0"/>
              <a:t>Structural relevance</a:t>
            </a:r>
          </a:p>
          <a:p>
            <a:pPr lvl="1"/>
            <a:r>
              <a:rPr lang="en-US" dirty="0" smtClean="0"/>
              <a:t>Practical relevance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1"/>
            <a:ext cx="8229600" cy="1964582"/>
          </a:xfrm>
        </p:spPr>
        <p:txBody>
          <a:bodyPr/>
          <a:lstStyle/>
          <a:p>
            <a:r>
              <a:rPr lang="en-US" dirty="0" smtClean="0"/>
              <a:t>RQ1: How well is the stream compressed?</a:t>
            </a:r>
          </a:p>
          <a:p>
            <a:r>
              <a:rPr lang="en-US" dirty="0" smtClean="0"/>
              <a:t>RQ2: Are impactful events really impactful?</a:t>
            </a:r>
          </a:p>
          <a:p>
            <a:r>
              <a:rPr lang="en-US" dirty="0" smtClean="0"/>
              <a:t>RQ3: Are any impactful events misclassified?</a:t>
            </a:r>
            <a:endParaRPr lang="en-US" dirty="0"/>
          </a:p>
        </p:txBody>
      </p:sp>
      <p:pic>
        <p:nvPicPr>
          <p:cNvPr id="5" name="Picture 4"/>
          <p:cNvPicPr>
            <a:picLocks noChangeAspect="1"/>
          </p:cNvPicPr>
          <p:nvPr/>
        </p:nvPicPr>
        <p:blipFill>
          <a:blip r:embed="rId2"/>
          <a:stretch>
            <a:fillRect/>
          </a:stretch>
        </p:blipFill>
        <p:spPr>
          <a:xfrm>
            <a:off x="826230" y="3564783"/>
            <a:ext cx="7567311" cy="248385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Hipikat</a:t>
            </a:r>
            <a:r>
              <a:rPr lang="en-US" dirty="0" smtClean="0"/>
              <a:t> Artifacts</a:t>
            </a:r>
            <a:endParaRPr lang="en-US" dirty="0"/>
          </a:p>
        </p:txBody>
      </p:sp>
      <p:pic>
        <p:nvPicPr>
          <p:cNvPr id="4" name="Picture 3"/>
          <p:cNvPicPr>
            <a:picLocks noChangeAspect="1"/>
          </p:cNvPicPr>
          <p:nvPr/>
        </p:nvPicPr>
        <p:blipFill>
          <a:blip r:embed="rId3"/>
          <a:stretch>
            <a:fillRect/>
          </a:stretch>
        </p:blipFill>
        <p:spPr>
          <a:xfrm>
            <a:off x="634999" y="1417638"/>
            <a:ext cx="7224889" cy="5066173"/>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Visualizations</a:t>
            </a:r>
            <a:endParaRPr lang="en-US" dirty="0">
              <a:solidFill>
                <a:schemeClr val="bg1"/>
              </a:solidFill>
            </a:endParaRPr>
          </a:p>
        </p:txBody>
      </p:sp>
      <p:sp>
        <p:nvSpPr>
          <p:cNvPr id="3" name="Content Placeholder 2"/>
          <p:cNvSpPr>
            <a:spLocks noGrp="1"/>
          </p:cNvSpPr>
          <p:nvPr>
            <p:ph idx="1"/>
          </p:nvPr>
        </p:nvSpPr>
        <p:spPr>
          <a:xfrm>
            <a:off x="457200" y="1600200"/>
            <a:ext cx="8686800" cy="4525963"/>
          </a:xfrm>
        </p:spPr>
        <p:txBody>
          <a:bodyPr/>
          <a:lstStyle/>
          <a:p>
            <a:r>
              <a:rPr lang="en-US" dirty="0" smtClean="0">
                <a:solidFill>
                  <a:schemeClr val="bg1"/>
                </a:solidFill>
              </a:rPr>
              <a:t>Seek to provide unique insights about systems</a:t>
            </a:r>
          </a:p>
          <a:p>
            <a:pPr lvl="1"/>
            <a:r>
              <a:rPr lang="en-US" dirty="0" smtClean="0">
                <a:solidFill>
                  <a:schemeClr val="bg1"/>
                </a:solidFill>
              </a:rPr>
              <a:t>Task-specific or general ‘understanding’?</a:t>
            </a:r>
          </a:p>
          <a:p>
            <a:r>
              <a:rPr lang="en-US" dirty="0" smtClean="0">
                <a:solidFill>
                  <a:schemeClr val="bg1"/>
                </a:solidFill>
              </a:rPr>
              <a:t>Mappings to physical analogs difficult</a:t>
            </a:r>
          </a:p>
          <a:p>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SeeSoft</a:t>
            </a:r>
            <a:endParaRPr lang="en-US" dirty="0"/>
          </a:p>
        </p:txBody>
      </p:sp>
      <p:pic>
        <p:nvPicPr>
          <p:cNvPr id="4" name="Picture 3"/>
          <p:cNvPicPr>
            <a:picLocks noChangeAspect="1"/>
          </p:cNvPicPr>
          <p:nvPr/>
        </p:nvPicPr>
        <p:blipFill>
          <a:blip r:embed="rId3"/>
          <a:stretch>
            <a:fillRect/>
          </a:stretch>
        </p:blipFill>
        <p:spPr>
          <a:xfrm>
            <a:off x="1354666" y="1472957"/>
            <a:ext cx="6249105" cy="5205831"/>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RIGI</a:t>
            </a:r>
            <a:endParaRPr lang="en-US" dirty="0"/>
          </a:p>
        </p:txBody>
      </p:sp>
      <p:pic>
        <p:nvPicPr>
          <p:cNvPr id="4" name="Picture 3" descr="rigi.png"/>
          <p:cNvPicPr>
            <a:picLocks noChangeAspect="1"/>
          </p:cNvPicPr>
          <p:nvPr/>
        </p:nvPicPr>
        <p:blipFill>
          <a:blip r:embed="rId2"/>
          <a:stretch>
            <a:fillRect/>
          </a:stretch>
        </p:blipFill>
        <p:spPr>
          <a:xfrm>
            <a:off x="913079" y="1238688"/>
            <a:ext cx="7319066" cy="54864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AspectBrowser</a:t>
            </a:r>
            <a:endParaRPr lang="en-US" dirty="0"/>
          </a:p>
        </p:txBody>
      </p:sp>
      <p:pic>
        <p:nvPicPr>
          <p:cNvPr id="4" name="Picture 3"/>
          <p:cNvPicPr>
            <a:picLocks noChangeAspect="1"/>
          </p:cNvPicPr>
          <p:nvPr/>
        </p:nvPicPr>
        <p:blipFill>
          <a:blip r:embed="rId3"/>
          <a:stretch>
            <a:fillRect/>
          </a:stretch>
        </p:blipFill>
        <p:spPr>
          <a:xfrm>
            <a:off x="1269999" y="1417638"/>
            <a:ext cx="6445955" cy="5162345"/>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AspectBrowser</a:t>
            </a:r>
            <a:endParaRPr lang="en-US" dirty="0"/>
          </a:p>
        </p:txBody>
      </p:sp>
      <p:pic>
        <p:nvPicPr>
          <p:cNvPr id="6" name="Picture 5"/>
          <p:cNvPicPr>
            <a:picLocks noChangeAspect="1"/>
          </p:cNvPicPr>
          <p:nvPr/>
        </p:nvPicPr>
        <p:blipFill>
          <a:blip r:embed="rId2"/>
          <a:srcRect l="34368" t="26276" r="2501" b="41291"/>
          <a:stretch>
            <a:fillRect/>
          </a:stretch>
        </p:blipFill>
        <p:spPr>
          <a:xfrm>
            <a:off x="818445" y="2116666"/>
            <a:ext cx="7408333" cy="3048001"/>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Tarantula</a:t>
            </a:r>
            <a:endParaRPr lang="en-US" dirty="0"/>
          </a:p>
        </p:txBody>
      </p:sp>
      <p:pic>
        <p:nvPicPr>
          <p:cNvPr id="4" name="Picture 3"/>
          <p:cNvPicPr>
            <a:picLocks noChangeAspect="1"/>
          </p:cNvPicPr>
          <p:nvPr/>
        </p:nvPicPr>
        <p:blipFill>
          <a:blip r:embed="rId3"/>
          <a:stretch>
            <a:fillRect/>
          </a:stretch>
        </p:blipFill>
        <p:spPr>
          <a:xfrm>
            <a:off x="1226656" y="1264892"/>
            <a:ext cx="6926999" cy="53695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Software Terrain Maps</a:t>
            </a:r>
            <a:endParaRPr lang="en-US" dirty="0"/>
          </a:p>
        </p:txBody>
      </p:sp>
      <p:sp>
        <p:nvSpPr>
          <p:cNvPr id="3" name="Content Placeholder 2"/>
          <p:cNvSpPr>
            <a:spLocks noGrp="1"/>
          </p:cNvSpPr>
          <p:nvPr>
            <p:ph idx="1"/>
          </p:nvPr>
        </p:nvSpPr>
        <p:spPr/>
        <p:txBody>
          <a:bodyPr/>
          <a:lstStyle/>
          <a:p>
            <a:r>
              <a:rPr lang="en-US" dirty="0" err="1" smtClean="0"/>
              <a:t>DeLine</a:t>
            </a:r>
            <a:r>
              <a:rPr lang="en-US" dirty="0" smtClean="0"/>
              <a:t> [VLC 2005]</a:t>
            </a:r>
          </a:p>
          <a:p>
            <a:r>
              <a:rPr lang="en-US" dirty="0" smtClean="0"/>
              <a:t>Navigate perceptually rather than cognitively</a:t>
            </a:r>
          </a:p>
          <a:p>
            <a:r>
              <a:rPr lang="en-US" dirty="0" smtClean="0"/>
              <a:t>Ease navigation esp. backtracking</a:t>
            </a:r>
          </a:p>
          <a:p>
            <a:r>
              <a:rPr lang="en-US" dirty="0" smtClean="0"/>
              <a:t>Region size corresponds to code size</a:t>
            </a:r>
          </a:p>
          <a:p>
            <a:r>
              <a:rPr lang="en-US" dirty="0" smtClean="0"/>
              <a:t>Region locations capture affinity</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Terrain Maps</a:t>
            </a:r>
            <a:endParaRPr lang="en-US" dirty="0"/>
          </a:p>
        </p:txBody>
      </p:sp>
      <p:pic>
        <p:nvPicPr>
          <p:cNvPr id="4" name="Picture 3"/>
          <p:cNvPicPr>
            <a:picLocks noChangeAspect="1"/>
          </p:cNvPicPr>
          <p:nvPr/>
        </p:nvPicPr>
        <p:blipFill>
          <a:blip r:embed="rId2"/>
          <a:stretch>
            <a:fillRect/>
          </a:stretch>
        </p:blipFill>
        <p:spPr>
          <a:xfrm>
            <a:off x="2301362" y="1636007"/>
            <a:ext cx="4203700" cy="416560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Cartography</a:t>
            </a:r>
            <a:endParaRPr lang="en-US" dirty="0"/>
          </a:p>
        </p:txBody>
      </p:sp>
      <p:pic>
        <p:nvPicPr>
          <p:cNvPr id="4" name="Picture 3"/>
          <p:cNvPicPr>
            <a:picLocks noChangeAspect="1"/>
          </p:cNvPicPr>
          <p:nvPr/>
        </p:nvPicPr>
        <p:blipFill>
          <a:blip r:embed="rId3"/>
          <a:stretch>
            <a:fillRect/>
          </a:stretch>
        </p:blipFill>
        <p:spPr>
          <a:xfrm>
            <a:off x="1736265" y="1235394"/>
            <a:ext cx="5366301" cy="5533998"/>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Tesseract</a:t>
            </a:r>
            <a:endParaRPr lang="en-US" dirty="0"/>
          </a:p>
        </p:txBody>
      </p:sp>
      <p:pic>
        <p:nvPicPr>
          <p:cNvPr id="4" name="Picture 3"/>
          <p:cNvPicPr>
            <a:picLocks noChangeAspect="1"/>
          </p:cNvPicPr>
          <p:nvPr/>
        </p:nvPicPr>
        <p:blipFill>
          <a:blip r:embed="rId3"/>
          <a:stretch>
            <a:fillRect/>
          </a:stretch>
        </p:blipFill>
        <p:spPr>
          <a:xfrm>
            <a:off x="2039398" y="1417638"/>
            <a:ext cx="4849726" cy="54382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as First-Class Members</a:t>
            </a:r>
            <a:endParaRPr lang="en-US" dirty="0"/>
          </a:p>
        </p:txBody>
      </p:sp>
      <p:pic>
        <p:nvPicPr>
          <p:cNvPr id="4" name="Picture 3"/>
          <p:cNvPicPr>
            <a:picLocks noChangeAspect="1"/>
          </p:cNvPicPr>
          <p:nvPr/>
        </p:nvPicPr>
        <p:blipFill>
          <a:blip r:embed="rId2"/>
          <a:stretch>
            <a:fillRect/>
          </a:stretch>
        </p:blipFill>
        <p:spPr>
          <a:xfrm>
            <a:off x="1397000" y="1773767"/>
            <a:ext cx="6350000" cy="42418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Tesseract</a:t>
            </a:r>
            <a:endParaRPr lang="en-US" dirty="0"/>
          </a:p>
        </p:txBody>
      </p:sp>
      <p:pic>
        <p:nvPicPr>
          <p:cNvPr id="4" name="Picture 3"/>
          <p:cNvPicPr>
            <a:picLocks noChangeAspect="1"/>
          </p:cNvPicPr>
          <p:nvPr/>
        </p:nvPicPr>
        <p:blipFill>
          <a:blip r:embed="rId3"/>
          <a:stretch>
            <a:fillRect/>
          </a:stretch>
        </p:blipFill>
        <p:spPr>
          <a:xfrm>
            <a:off x="545239" y="1417638"/>
            <a:ext cx="8141561" cy="5084366"/>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City</a:t>
            </a:r>
            <a:endParaRPr lang="en-US" dirty="0"/>
          </a:p>
        </p:txBody>
      </p:sp>
      <p:pic>
        <p:nvPicPr>
          <p:cNvPr id="4" name="Picture 3"/>
          <p:cNvPicPr>
            <a:picLocks noChangeAspect="1"/>
          </p:cNvPicPr>
          <p:nvPr/>
        </p:nvPicPr>
        <p:blipFill>
          <a:blip r:embed="rId2"/>
          <a:stretch>
            <a:fillRect/>
          </a:stretch>
        </p:blipFill>
        <p:spPr>
          <a:xfrm>
            <a:off x="228882" y="1188155"/>
            <a:ext cx="8708394" cy="5477861"/>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2"/>
          <p:cNvSpPr>
            <a:spLocks noGrp="1"/>
          </p:cNvSpPr>
          <p:nvPr>
            <p:ph idx="1"/>
          </p:nvPr>
        </p:nvSpPr>
        <p:spPr>
          <a:xfrm>
            <a:off x="457200" y="1600200"/>
            <a:ext cx="8229600" cy="4525963"/>
          </a:xfrm>
        </p:spPr>
        <p:txBody>
          <a:bodyPr/>
          <a:lstStyle/>
          <a:p>
            <a:r>
              <a:rPr lang="en-US" dirty="0" smtClean="0"/>
              <a:t>Tools help developers do _something_</a:t>
            </a:r>
          </a:p>
          <a:p>
            <a:r>
              <a:rPr lang="en-US" dirty="0" smtClean="0"/>
              <a:t>The path from a research prototype to an industrial tool is convoluted at best</a:t>
            </a:r>
          </a:p>
          <a:p>
            <a:pPr lvl="1"/>
            <a:r>
              <a:rPr lang="en-US" dirty="0" smtClean="0"/>
              <a:t>Start with an idea that </a:t>
            </a:r>
            <a:r>
              <a:rPr lang="en-US" i="1" dirty="0" smtClean="0"/>
              <a:t>could</a:t>
            </a:r>
            <a:r>
              <a:rPr lang="en-US" dirty="0" smtClean="0"/>
              <a:t> be useful in practice</a:t>
            </a:r>
          </a:p>
          <a:p>
            <a:r>
              <a:rPr lang="en-US" dirty="0" smtClean="0"/>
              <a:t>Evaluation mismatch:</a:t>
            </a:r>
          </a:p>
          <a:p>
            <a:pPr lvl="1"/>
            <a:r>
              <a:rPr lang="en-US" dirty="0" smtClean="0"/>
              <a:t>Academic merit vs. industrial merit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Hipikat</a:t>
            </a:r>
            <a:r>
              <a:rPr lang="en-US" dirty="0" smtClean="0"/>
              <a:t> Evaluation</a:t>
            </a:r>
            <a:endParaRPr lang="en-US" dirty="0"/>
          </a:p>
        </p:txBody>
      </p:sp>
      <p:sp>
        <p:nvSpPr>
          <p:cNvPr id="3" name="Content Placeholder 2"/>
          <p:cNvSpPr>
            <a:spLocks noGrp="1"/>
          </p:cNvSpPr>
          <p:nvPr>
            <p:ph idx="1"/>
          </p:nvPr>
        </p:nvSpPr>
        <p:spPr/>
        <p:txBody>
          <a:bodyPr/>
          <a:lstStyle/>
          <a:p>
            <a:r>
              <a:rPr lang="en-US" dirty="0" smtClean="0"/>
              <a:t>20 task case study</a:t>
            </a:r>
          </a:p>
          <a:p>
            <a:pPr lvl="1"/>
            <a:r>
              <a:rPr lang="en-US" dirty="0" smtClean="0"/>
              <a:t>Identify most relevant files for 15T</a:t>
            </a:r>
          </a:p>
          <a:p>
            <a:pPr lvl="1"/>
            <a:r>
              <a:rPr lang="en-US" dirty="0" smtClean="0"/>
              <a:t>1</a:t>
            </a:r>
            <a:r>
              <a:rPr lang="en-US" baseline="30000" dirty="0" smtClean="0"/>
              <a:t>st</a:t>
            </a:r>
            <a:r>
              <a:rPr lang="en-US" dirty="0" smtClean="0"/>
              <a:t> or 2</a:t>
            </a:r>
            <a:r>
              <a:rPr lang="en-US" baseline="30000" dirty="0" smtClean="0"/>
              <a:t>nd</a:t>
            </a:r>
            <a:r>
              <a:rPr lang="en-US" dirty="0" smtClean="0"/>
              <a:t> file rec. relevant for 11 / 16T</a:t>
            </a:r>
          </a:p>
          <a:p>
            <a:pPr lvl="1"/>
            <a:r>
              <a:rPr lang="en-US" dirty="0" smtClean="0"/>
              <a:t>1</a:t>
            </a:r>
            <a:r>
              <a:rPr lang="en-US" baseline="30000" dirty="0" smtClean="0"/>
              <a:t>st</a:t>
            </a:r>
            <a:r>
              <a:rPr lang="en-US" dirty="0" smtClean="0"/>
              <a:t> or 2</a:t>
            </a:r>
            <a:r>
              <a:rPr lang="en-US" baseline="30000" dirty="0" smtClean="0"/>
              <a:t>nd</a:t>
            </a:r>
            <a:r>
              <a:rPr lang="en-US" dirty="0" smtClean="0"/>
              <a:t> construct rec. relevant for 10 / 13T</a:t>
            </a:r>
          </a:p>
          <a:p>
            <a:r>
              <a:rPr lang="en-US" dirty="0" smtClean="0"/>
              <a:t>Eclipse study (8 </a:t>
            </a:r>
            <a:r>
              <a:rPr lang="en-US" dirty="0" err="1" smtClean="0"/>
              <a:t>devs</a:t>
            </a:r>
            <a:r>
              <a:rPr lang="en-US" dirty="0" smtClean="0"/>
              <a:t>)</a:t>
            </a:r>
          </a:p>
          <a:p>
            <a:pPr lvl="1"/>
            <a:r>
              <a:rPr lang="en-US" dirty="0" smtClean="0"/>
              <a:t>Used to study problem but not perform task</a:t>
            </a:r>
          </a:p>
          <a:p>
            <a:pPr lvl="2"/>
            <a:r>
              <a:rPr lang="en-US" dirty="0" smtClean="0"/>
              <a:t>(e.g., orientation within test system)</a:t>
            </a:r>
          </a:p>
          <a:p>
            <a:pPr lvl="1"/>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EBEXPORTGUID" val="1aea40e0-4b81-48df-878a-3570513088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3962</TotalTime>
  <Words>1739</Words>
  <Application>Microsoft Office PowerPoint</Application>
  <PresentationFormat>On-screen Show (4:3)</PresentationFormat>
  <Paragraphs>381</Paragraphs>
  <Slides>82</Slides>
  <Notes>22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CSEP 504 Advanced topics in software systems</vt:lpstr>
      <vt:lpstr>CSEP 504: Advanced topics in software systems</vt:lpstr>
      <vt:lpstr>Tonight</vt:lpstr>
      <vt:lpstr>Latent Knowledge</vt:lpstr>
      <vt:lpstr>Utility of Latent Knowledge</vt:lpstr>
      <vt:lpstr>Hipikat</vt:lpstr>
      <vt:lpstr>Hipikat Artifacts</vt:lpstr>
      <vt:lpstr>People as First-Class Members</vt:lpstr>
      <vt:lpstr>Hipikat Evaluation</vt:lpstr>
      <vt:lpstr>Bridge</vt:lpstr>
      <vt:lpstr>Bridge Artifacts</vt:lpstr>
      <vt:lpstr>Bridge Evaluation</vt:lpstr>
      <vt:lpstr>Deep Intellisense</vt:lpstr>
      <vt:lpstr>Usage Scenario</vt:lpstr>
      <vt:lpstr>Deep Intellisense</vt:lpstr>
      <vt:lpstr>Deep Intellisense</vt:lpstr>
      <vt:lpstr>Deep Intellisense</vt:lpstr>
      <vt:lpstr>Deep Intellisense</vt:lpstr>
      <vt:lpstr>Deep Intellisense Evaluation</vt:lpstr>
      <vt:lpstr>Hatari</vt:lpstr>
      <vt:lpstr>Hatari</vt:lpstr>
      <vt:lpstr>How to predict future risk</vt:lpstr>
      <vt:lpstr>How to predict future risk</vt:lpstr>
      <vt:lpstr>How to predict future risk</vt:lpstr>
      <vt:lpstr>Hatari: Risky Locations</vt:lpstr>
      <vt:lpstr>Hatari: Annotations</vt:lpstr>
      <vt:lpstr>Task Specificity</vt:lpstr>
      <vt:lpstr>Mylyn</vt:lpstr>
      <vt:lpstr>Mylyn</vt:lpstr>
      <vt:lpstr>Mylyn</vt:lpstr>
      <vt:lpstr>Mylyn</vt:lpstr>
      <vt:lpstr>Mylyn</vt:lpstr>
      <vt:lpstr>Mylyn</vt:lpstr>
      <vt:lpstr>Mylyn: Switching Contexts</vt:lpstr>
      <vt:lpstr>Mylyn: Switching Contexts</vt:lpstr>
      <vt:lpstr>Mylyn Evaluation</vt:lpstr>
      <vt:lpstr>TeamTracks</vt:lpstr>
      <vt:lpstr>Team Tracks</vt:lpstr>
      <vt:lpstr>Team Tracks</vt:lpstr>
      <vt:lpstr>TeamTracks Evaluation</vt:lpstr>
      <vt:lpstr>Code Bubbles</vt:lpstr>
      <vt:lpstr>Code Bubbles</vt:lpstr>
      <vt:lpstr>Code Bubbles Evaluation</vt:lpstr>
      <vt:lpstr>Collaborative Development</vt:lpstr>
      <vt:lpstr>Jazz </vt:lpstr>
      <vt:lpstr>Jazz</vt:lpstr>
      <vt:lpstr>Jazz Information Sources</vt:lpstr>
      <vt:lpstr>Sample Jazz Workflow</vt:lpstr>
      <vt:lpstr>Jazz Dashboard</vt:lpstr>
      <vt:lpstr>Jazz Dashboard</vt:lpstr>
      <vt:lpstr>FastDash</vt:lpstr>
      <vt:lpstr>FastDash</vt:lpstr>
      <vt:lpstr>FastDash</vt:lpstr>
      <vt:lpstr>FastDash Evaluation</vt:lpstr>
      <vt:lpstr>Codebook</vt:lpstr>
      <vt:lpstr>Codebook</vt:lpstr>
      <vt:lpstr>Customized Awareness</vt:lpstr>
      <vt:lpstr>Heterogeneous Environments</vt:lpstr>
      <vt:lpstr>Heterogeneous Environments</vt:lpstr>
      <vt:lpstr>Large Teams</vt:lpstr>
      <vt:lpstr>Large Teams</vt:lpstr>
      <vt:lpstr>Large Teams</vt:lpstr>
      <vt:lpstr>Large Teams</vt:lpstr>
      <vt:lpstr>Commit Logs</vt:lpstr>
      <vt:lpstr>Commit Log Volume</vt:lpstr>
      <vt:lpstr>Concrete Example</vt:lpstr>
      <vt:lpstr>Concrete Example</vt:lpstr>
      <vt:lpstr>Approach</vt:lpstr>
      <vt:lpstr>Evaluation</vt:lpstr>
      <vt:lpstr>Visualizations</vt:lpstr>
      <vt:lpstr>SeeSoft</vt:lpstr>
      <vt:lpstr>RIGI</vt:lpstr>
      <vt:lpstr>AspectBrowser</vt:lpstr>
      <vt:lpstr>AspectBrowser</vt:lpstr>
      <vt:lpstr>Tarantula</vt:lpstr>
      <vt:lpstr>Software Terrain Maps</vt:lpstr>
      <vt:lpstr>Software Terrain Maps</vt:lpstr>
      <vt:lpstr>Software Cartography</vt:lpstr>
      <vt:lpstr>Tesseract</vt:lpstr>
      <vt:lpstr>Tesseract</vt:lpstr>
      <vt:lpstr>Code City</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CSEP 504 Advanced topics in software systems</dc:title>
  <dc:creator>Reid Holmes</dc:creator>
  <cp:lastModifiedBy>Fred Videon</cp:lastModifiedBy>
  <cp:revision>90</cp:revision>
  <dcterms:created xsi:type="dcterms:W3CDTF">2010-02-22T16:27:11Z</dcterms:created>
  <dcterms:modified xsi:type="dcterms:W3CDTF">2010-02-23T01:09:22Z</dcterms:modified>
</cp:coreProperties>
</file>