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  <p:sldMasterId id="2147483700" r:id="rId2"/>
    <p:sldMasterId id="2147483705" r:id="rId3"/>
    <p:sldMasterId id="2147483707" r:id="rId4"/>
  </p:sldMasterIdLst>
  <p:notesMasterIdLst>
    <p:notesMasterId r:id="rId101"/>
  </p:notesMasterIdLst>
  <p:handoutMasterIdLst>
    <p:handoutMasterId r:id="rId102"/>
  </p:handoutMasterIdLst>
  <p:sldIdLst>
    <p:sldId id="256" r:id="rId5"/>
    <p:sldId id="351" r:id="rId6"/>
    <p:sldId id="298" r:id="rId7"/>
    <p:sldId id="362" r:id="rId8"/>
    <p:sldId id="257" r:id="rId9"/>
    <p:sldId id="258" r:id="rId10"/>
    <p:sldId id="259" r:id="rId11"/>
    <p:sldId id="355" r:id="rId12"/>
    <p:sldId id="358" r:id="rId13"/>
    <p:sldId id="356" r:id="rId14"/>
    <p:sldId id="261" r:id="rId15"/>
    <p:sldId id="262" r:id="rId16"/>
    <p:sldId id="263" r:id="rId17"/>
    <p:sldId id="354" r:id="rId18"/>
    <p:sldId id="264" r:id="rId19"/>
    <p:sldId id="265" r:id="rId20"/>
    <p:sldId id="269" r:id="rId21"/>
    <p:sldId id="270" r:id="rId22"/>
    <p:sldId id="271" r:id="rId23"/>
    <p:sldId id="272" r:id="rId24"/>
    <p:sldId id="273" r:id="rId25"/>
    <p:sldId id="274" r:id="rId26"/>
    <p:sldId id="295" r:id="rId27"/>
    <p:sldId id="296" r:id="rId28"/>
    <p:sldId id="297" r:id="rId29"/>
    <p:sldId id="277" r:id="rId30"/>
    <p:sldId id="278" r:id="rId31"/>
    <p:sldId id="279" r:id="rId32"/>
    <p:sldId id="280" r:id="rId33"/>
    <p:sldId id="281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52" r:id="rId45"/>
    <p:sldId id="353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59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60" r:id="rId94"/>
    <p:sldId id="346" r:id="rId95"/>
    <p:sldId id="361" r:id="rId96"/>
    <p:sldId id="347" r:id="rId97"/>
    <p:sldId id="348" r:id="rId98"/>
    <p:sldId id="349" r:id="rId99"/>
    <p:sldId id="350" r:id="rId100"/>
  </p:sldIdLst>
  <p:sldSz cx="9144000" cy="6858000" type="screen4x3"/>
  <p:notesSz cx="6997700" cy="9283700"/>
  <p:custDataLst>
    <p:tags r:id="rId103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 autoAdjust="0"/>
    <p:restoredTop sz="90929"/>
  </p:normalViewPr>
  <p:slideViewPr>
    <p:cSldViewPr>
      <p:cViewPr varScale="1">
        <p:scale>
          <a:sx n="82" d="100"/>
          <a:sy n="82" d="100"/>
        </p:scale>
        <p:origin x="-5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tableStyles" Target="tableStyles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tags" Target="tags/tag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012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397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stores, or key-value</a:t>
            </a:r>
            <a:r>
              <a:rPr lang="en-US" baseline="0" dirty="0" smtClean="0"/>
              <a:t> pairs</a:t>
            </a:r>
          </a:p>
          <a:p>
            <a:r>
              <a:rPr lang="en-US" baseline="0" dirty="0" smtClean="0"/>
              <a:t>OLTP and decision support</a:t>
            </a:r>
          </a:p>
          <a:p>
            <a:r>
              <a:rPr lang="en-US" baseline="0" dirty="0" smtClean="0"/>
              <a:t>“shard” data, i.e. replicate it on many servers, or improve the </a:t>
            </a:r>
            <a:r>
              <a:rPr lang="en-US" baseline="0" dirty="0" err="1" smtClean="0"/>
              <a:t>preformance</a:t>
            </a:r>
            <a:r>
              <a:rPr lang="en-US" baseline="0" dirty="0" smtClean="0"/>
              <a:t> of a single server</a:t>
            </a:r>
          </a:p>
          <a:p>
            <a:r>
              <a:rPr lang="en-US" baseline="0" dirty="0" smtClean="0"/>
              <a:t>Logging/locking/latching/buffer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EC86C-04E4-D040-B524-C181278872D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D80AD-CFD2-5D41-B7A8-3A6B9923100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62BFB-C6E6-C040-BBA5-2912B6447AEB}" type="slidenum">
              <a:rPr lang="en-US"/>
              <a:pPr/>
              <a:t>43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B89C0-95E6-634F-A78E-188248247C1D}" type="slidenum">
              <a:rPr lang="en-US"/>
              <a:pPr/>
              <a:t>44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BF6C4-3A2F-FD41-B6E5-0752230FB8BC}" type="slidenum">
              <a:rPr lang="en-US"/>
              <a:pPr/>
              <a:t>45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D6284-46D0-5C46-A565-74598F1DD412}" type="slidenum">
              <a:rPr lang="en-US"/>
              <a:pPr/>
              <a:t>46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B6EC2-08E5-AE4F-B277-528F5A48EA57}" type="slidenum">
              <a:rPr lang="en-US"/>
              <a:pPr/>
              <a:t>47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1309D-F45C-D749-B5DF-144DF5425244}" type="slidenum">
              <a:rPr lang="en-US"/>
              <a:pPr/>
              <a:t>48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B2BBE-39AC-464A-AE45-225EB303A3DD}" type="slidenum">
              <a:rPr lang="en-US"/>
              <a:pPr/>
              <a:t>49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31B7A-A8D2-9F42-833A-F0DA31EDA117}" type="slidenum">
              <a:rPr lang="en-US"/>
              <a:pPr/>
              <a:t>50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51CCA-A866-6D42-A0AA-FF1A476B124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13E34-D334-0541-B3CC-BA296CCE697A}" type="slidenum">
              <a:rPr lang="en-US"/>
              <a:pPr/>
              <a:t>51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B448D-6E20-7C4E-B050-BDE74BAA900A}" type="slidenum">
              <a:rPr lang="en-US"/>
              <a:pPr/>
              <a:t>52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23512-6A52-2149-B3ED-FAEDC9AB2A0B}" type="slidenum">
              <a:rPr lang="en-US"/>
              <a:pPr/>
              <a:t>53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F4752-BC9D-B847-AD6C-465A4909BDEF}" type="slidenum">
              <a:rPr lang="en-US"/>
              <a:pPr/>
              <a:t>54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A34EF-A8C4-B24B-87E5-CBE2D90C7D6B}" type="slidenum">
              <a:rPr lang="en-US"/>
              <a:pPr/>
              <a:t>55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8BBF4-4972-0D4E-80D0-2102789B0EB6}" type="slidenum">
              <a:rPr lang="en-US"/>
              <a:pPr/>
              <a:t>56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54D2E-DD08-6249-B064-D84F3AD6A6A4}" type="slidenum">
              <a:rPr lang="en-US"/>
              <a:pPr/>
              <a:t>57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r>
              <a:rPr lang="en-US"/>
              <a:t>No: color,category </a:t>
            </a:r>
            <a:r>
              <a:rPr lang="en-US">
                <a:sym typeface="Wingdings" charset="2"/>
              </a:rPr>
              <a:t> price doesn’t hold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AE978-562B-2343-9E5E-917DC8E45555}" type="slidenum">
              <a:rPr lang="en-US"/>
              <a:pPr/>
              <a:t>58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r>
              <a:rPr lang="en-US"/>
              <a:t>yes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22264-E9EB-9E44-9B72-5503EDE39F81}" type="slidenum">
              <a:rPr lang="en-US"/>
              <a:pPr/>
              <a:t>59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14747-2098-A946-AF4D-FDA6AA6F63D2}" type="slidenum">
              <a:rPr lang="en-US"/>
              <a:pPr/>
              <a:t>60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E25BA-F45B-B840-B542-527BAD23D05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8512-435F-5F4F-ACE8-139EABB65AFA}" type="slidenum">
              <a:rPr lang="en-US"/>
              <a:pPr/>
              <a:t>61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6BFA1-582D-7A42-B7E9-E3DFFFDE1533}" type="slidenum">
              <a:rPr lang="en-US"/>
              <a:pPr/>
              <a:t>62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33431-3FB0-AA4F-852A-DF2ABBEE4C8B}" type="slidenum">
              <a:rPr lang="en-US"/>
              <a:pPr/>
              <a:t>63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E3C34-2200-5B48-B813-AA45F58E4804}" type="slidenum">
              <a:rPr lang="en-US"/>
              <a:pPr/>
              <a:t>64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F8158-C542-CF47-B967-771ED1BB43C3}" type="slidenum">
              <a:rPr lang="en-US"/>
              <a:pPr/>
              <a:t>65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B9169-140B-444C-9E6F-BCBB173FB891}" type="slidenum">
              <a:rPr lang="en-US"/>
              <a:pPr/>
              <a:t>66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58774-E3D8-7B49-815C-3798A82DAF11}" type="slidenum">
              <a:rPr lang="en-US"/>
              <a:pPr/>
              <a:t>67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F5A77-04F1-F640-AC44-AEA8E9C9DBEC}" type="slidenum">
              <a:rPr lang="en-US"/>
              <a:pPr/>
              <a:t>68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name, category, color, department, price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A59C9-48E4-B84B-B6CD-B879D2BFA341}" type="slidenum">
              <a:rPr lang="en-US"/>
              <a:pPr/>
              <a:t>69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CE7DD-AB36-4A44-B450-6917ACE019DC}" type="slidenum">
              <a:rPr lang="en-US"/>
              <a:pPr/>
              <a:t>70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BA996-BA84-2E47-934D-5BC574CA974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19089-1518-BA47-9166-42602486FE99}" type="slidenum">
              <a:rPr lang="en-US"/>
              <a:pPr/>
              <a:t>71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0C5DD-CEE8-D447-882E-D244CB838FD5}" type="slidenum">
              <a:rPr lang="en-US"/>
              <a:pPr/>
              <a:t>72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DD8CF-5A83-2D46-BCF3-CB26B2E996B3}" type="slidenum">
              <a:rPr lang="en-US"/>
              <a:pPr/>
              <a:t>73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2CEF8-DB6C-974F-B1E2-1BA669788BE8}" type="slidenum">
              <a:rPr lang="en-US"/>
              <a:pPr/>
              <a:t>74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AEC2A-F430-9044-A1F3-994249B3476B}" type="slidenum">
              <a:rPr lang="en-US"/>
              <a:pPr/>
              <a:t>75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r>
              <a:rPr lang="en-US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0C307-C245-7741-9ED5-C1B8E9A1ECE2}" type="slidenum">
              <a:rPr lang="en-US"/>
              <a:pPr/>
              <a:t>76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r>
              <a:rPr lang="en-US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40975-7CC2-674E-89B7-E8C7048AF489}" type="slidenum">
              <a:rPr lang="en-US"/>
              <a:pPr/>
              <a:t>77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r>
              <a:rPr lang="en-US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789CC-236E-8840-B100-0C1D6E2E655A}" type="slidenum">
              <a:rPr lang="en-US"/>
              <a:pPr/>
              <a:t>78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2239E-E7E6-BD40-BD41-1F92F6211CD7}" type="slidenum">
              <a:rPr lang="en-US"/>
              <a:pPr/>
              <a:t>79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2239E-E7E6-BD40-BD41-1F92F6211CD7}" type="slidenum">
              <a:rPr lang="en-US"/>
              <a:pPr/>
              <a:t>80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BA996-BA84-2E47-934D-5BC574CA974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EAA8F-133B-BB42-BF20-8D14B2BD4BC6}" type="slidenum">
              <a:rPr lang="en-US"/>
              <a:pPr/>
              <a:t>81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31973-B6A7-4548-AF94-4A38DEA3352B}" type="slidenum">
              <a:rPr lang="en-US"/>
              <a:pPr/>
              <a:t>82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01EE-2D11-2E47-B6DE-14C247431799}" type="slidenum">
              <a:rPr lang="en-US"/>
              <a:pPr/>
              <a:t>83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F9875-A7BD-B74A-A4AA-A6FA36537348}" type="slidenum">
              <a:rPr lang="en-US"/>
              <a:pPr/>
              <a:t>84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23971-47D3-AF46-A89E-A1E8C5411C93}" type="slidenum">
              <a:rPr lang="en-US"/>
              <a:pPr/>
              <a:t>85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2C964-24A6-7345-97E7-AECDDA69B6BA}" type="slidenum">
              <a:rPr lang="en-US"/>
              <a:pPr/>
              <a:t>86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8E6D6-4085-2641-AFF1-8D0CD4219A01}" type="slidenum">
              <a:rPr lang="en-US"/>
              <a:pPr/>
              <a:t>87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06A9D-7029-2246-8D86-AA6916F247D1}" type="slidenum">
              <a:rPr lang="en-US"/>
              <a:pPr/>
              <a:t>88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/>
              <a:pPr/>
              <a:t>89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BA996-BA84-2E47-934D-5BC574CA974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/>
              <a:pPr/>
              <a:t>91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/>
              <a:pPr/>
              <a:t>92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9A1A7-F92B-504C-8DD6-50872A0F92C6}" type="slidenum">
              <a:rPr lang="en-US"/>
              <a:pPr/>
              <a:t>93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5AABD-54EA-1442-83AD-285319FA206C}" type="slidenum">
              <a:rPr lang="en-US"/>
              <a:pPr/>
              <a:t>94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4CB91-A6BB-4845-9583-29B5311EA1B1}" type="slidenum">
              <a:rPr lang="en-US"/>
              <a:pPr/>
              <a:t>95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968F4-116F-0940-BD8B-F7E7618FD3BE}" type="slidenum">
              <a:rPr lang="en-US"/>
              <a:pPr/>
              <a:t>96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22" tIns="46511" rIns="93022" bIns="4651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B134E-6FC9-B649-B809-F0B8F8AA1B8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0DC9-AC5A-5042-81D8-D99BF7B2CF2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1C490-A0BB-374B-A747-87C40B00366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87A41-B96C-2940-A65B-63B6B355DD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D05AA-330A-834F-9387-3C3E5EC449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BA1B6-96C2-FD4C-AB39-C4E82BD447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86527-6B38-FB43-B93F-483626B524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F2376-8FB5-9A42-BF36-97611676E7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F2376-8FB5-9A42-BF36-97611676E7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None/>
              <a:defRPr sz="1400">
                <a:latin typeface="Arial"/>
              </a:defRPr>
            </a:lvl1pPr>
          </a:lstStyle>
          <a:p>
            <a:fld id="{AD27AA91-F32A-9C49-A3DD-26B4AAB05F0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750BA8-69A9-9140-AB6B-9E417B6BB9E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8" charset="-128"/>
          <a:cs typeface="ＭＳ Ｐゴシック" pitchFamily="1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8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750BA8-69A9-9140-AB6B-9E417B6BB9EF}" type="slidenum">
              <a:rPr 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8" charset="-128"/>
          <a:cs typeface="ＭＳ Ｐゴシック" pitchFamily="1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8" charset="-128"/>
          <a:cs typeface="ＭＳ Ｐゴシック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8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4B0C4-FB2E-A94C-AEBB-DD3270C4A343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</a:t>
            </a:r>
            <a:r>
              <a:rPr lang="en-US" dirty="0" smtClean="0"/>
              <a:t> 02:</a:t>
            </a:r>
            <a:br>
              <a:rPr lang="en-US" dirty="0" smtClean="0"/>
            </a:br>
            <a:r>
              <a:rPr lang="en-US" dirty="0" smtClean="0"/>
              <a:t>Conceptual Design</a:t>
            </a:r>
            <a:endParaRPr 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Wednesday, October 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172FF-440F-E840-8AEA-44391F620BD0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1600" y="1600200"/>
            <a:ext cx="6400800" cy="3581400"/>
            <a:chOff x="864" y="1008"/>
            <a:chExt cx="4032" cy="2256"/>
          </a:xfrm>
        </p:grpSpPr>
        <p:sp>
          <p:nvSpPr>
            <p:cNvPr id="21532" name="AutoShape 7"/>
            <p:cNvSpPr>
              <a:spLocks noChangeArrowheads="1"/>
            </p:cNvSpPr>
            <p:nvPr/>
          </p:nvSpPr>
          <p:spPr bwMode="auto">
            <a:xfrm>
              <a:off x="864" y="2208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buys</a:t>
              </a:r>
            </a:p>
          </p:txBody>
        </p:sp>
        <p:sp>
          <p:nvSpPr>
            <p:cNvPr id="21533" name="AutoShape 8"/>
            <p:cNvSpPr>
              <a:spLocks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makes</a:t>
              </a:r>
            </a:p>
          </p:txBody>
        </p:sp>
        <p:sp>
          <p:nvSpPr>
            <p:cNvPr id="21534" name="AutoShape 9"/>
            <p:cNvSpPr>
              <a:spLocks noChangeArrowheads="1"/>
            </p:cNvSpPr>
            <p:nvPr/>
          </p:nvSpPr>
          <p:spPr bwMode="auto">
            <a:xfrm>
              <a:off x="3936" y="2304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employs</a:t>
              </a:r>
            </a:p>
          </p:txBody>
        </p:sp>
        <p:sp>
          <p:nvSpPr>
            <p:cNvPr id="21535" name="Line 17"/>
            <p:cNvSpPr>
              <a:spLocks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36" name="Line 21"/>
            <p:cNvSpPr>
              <a:spLocks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37" name="Line 22"/>
            <p:cNvSpPr>
              <a:spLocks noChangeShapeType="1"/>
            </p:cNvSpPr>
            <p:nvPr/>
          </p:nvSpPr>
          <p:spPr bwMode="auto">
            <a:xfrm flipV="1">
              <a:off x="134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38" name="Line 23"/>
            <p:cNvSpPr>
              <a:spLocks noChangeShapeType="1"/>
            </p:cNvSpPr>
            <p:nvPr/>
          </p:nvSpPr>
          <p:spPr bwMode="auto">
            <a:xfrm>
              <a:off x="1344" y="307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39" name="Line 25"/>
            <p:cNvSpPr>
              <a:spLocks noChangeShapeType="1"/>
            </p:cNvSpPr>
            <p:nvPr/>
          </p:nvSpPr>
          <p:spPr bwMode="auto">
            <a:xfrm flipH="1">
              <a:off x="3552" y="2736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21540" name="AutoShape 29"/>
            <p:cNvCxnSpPr>
              <a:cxnSpLocks noChangeShapeType="1"/>
              <a:stCxn id="21534" idx="0"/>
              <a:endCxn id="21509" idx="2"/>
            </p:cNvCxnSpPr>
            <p:nvPr/>
          </p:nvCxnSpPr>
          <p:spPr bwMode="auto">
            <a:xfrm flipV="1">
              <a:off x="4416" y="1680"/>
              <a:ext cx="31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52400" y="457200"/>
            <a:ext cx="8839200" cy="6248400"/>
            <a:chOff x="96" y="288"/>
            <a:chExt cx="5568" cy="3936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96" y="288"/>
              <a:ext cx="2544" cy="1152"/>
              <a:chOff x="96" y="288"/>
              <a:chExt cx="2544" cy="1152"/>
            </a:xfrm>
          </p:grpSpPr>
          <p:sp>
            <p:nvSpPr>
              <p:cNvPr id="21526" name="Oval 12"/>
              <p:cNvSpPr>
                <a:spLocks noChangeArrowheads="1"/>
              </p:cNvSpPr>
              <p:nvPr/>
            </p:nvSpPr>
            <p:spPr bwMode="auto">
              <a:xfrm>
                <a:off x="720" y="288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u="sng" dirty="0" smtClean="0">
                    <a:solidFill>
                      <a:srgbClr val="000000"/>
                    </a:solidFill>
                    <a:latin typeface="Arial"/>
                  </a:rPr>
                  <a:t>prod-ID</a:t>
                </a:r>
                <a:endParaRPr lang="en-US" u="sng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27" name="Oval 13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Arial"/>
                  </a:rPr>
                  <a:t>category</a:t>
                </a:r>
              </a:p>
            </p:txBody>
          </p:sp>
          <p:sp>
            <p:nvSpPr>
              <p:cNvPr id="21528" name="Oval 16"/>
              <p:cNvSpPr>
                <a:spLocks noChangeArrowheads="1"/>
              </p:cNvSpPr>
              <p:nvPr/>
            </p:nvSpPr>
            <p:spPr bwMode="auto">
              <a:xfrm>
                <a:off x="96" y="864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Arial"/>
                  </a:rPr>
                  <a:t>price</a:t>
                </a:r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 flipH="1" flipV="1">
                <a:off x="720" y="124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 flipV="1">
                <a:off x="1200" y="7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 flipV="1">
                <a:off x="1584" y="720"/>
                <a:ext cx="48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816" y="3456"/>
              <a:ext cx="4224" cy="768"/>
              <a:chOff x="816" y="3456"/>
              <a:chExt cx="4224" cy="768"/>
            </a:xfrm>
          </p:grpSpPr>
          <p:sp>
            <p:nvSpPr>
              <p:cNvPr id="21520" name="Oval 3"/>
              <p:cNvSpPr>
                <a:spLocks noChangeArrowheads="1"/>
              </p:cNvSpPr>
              <p:nvPr/>
            </p:nvSpPr>
            <p:spPr bwMode="auto">
              <a:xfrm>
                <a:off x="816" y="3792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Arial"/>
                  </a:rPr>
                  <a:t>address</a:t>
                </a:r>
              </a:p>
            </p:txBody>
          </p:sp>
          <p:sp>
            <p:nvSpPr>
              <p:cNvPr id="21521" name="Oval 4"/>
              <p:cNvSpPr>
                <a:spLocks noChangeArrowheads="1"/>
              </p:cNvSpPr>
              <p:nvPr/>
            </p:nvSpPr>
            <p:spPr bwMode="auto">
              <a:xfrm>
                <a:off x="2448" y="3744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Arial"/>
                  </a:rPr>
                  <a:t>name</a:t>
                </a:r>
              </a:p>
            </p:txBody>
          </p:sp>
          <p:sp>
            <p:nvSpPr>
              <p:cNvPr id="21522" name="Oval 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u="sng" dirty="0" err="1">
                    <a:solidFill>
                      <a:srgbClr val="000000"/>
                    </a:solidFill>
                    <a:latin typeface="Arial"/>
                  </a:rPr>
                  <a:t>ssn</a:t>
                </a:r>
                <a:endParaRPr lang="en-US" u="sng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23" name="Line 26"/>
              <p:cNvSpPr>
                <a:spLocks noChangeShapeType="1"/>
              </p:cNvSpPr>
              <p:nvPr/>
            </p:nvSpPr>
            <p:spPr bwMode="auto">
              <a:xfrm flipH="1">
                <a:off x="1632" y="3456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24" name="Line 27"/>
              <p:cNvSpPr>
                <a:spLocks noChangeShapeType="1"/>
              </p:cNvSpPr>
              <p:nvPr/>
            </p:nvSpPr>
            <p:spPr bwMode="auto">
              <a:xfrm>
                <a:off x="2688" y="3456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25" name="Line 28"/>
              <p:cNvSpPr>
                <a:spLocks noChangeShapeType="1"/>
              </p:cNvSpPr>
              <p:nvPr/>
            </p:nvSpPr>
            <p:spPr bwMode="auto">
              <a:xfrm>
                <a:off x="3168" y="3456"/>
                <a:ext cx="105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4656" y="432"/>
              <a:ext cx="1008" cy="1872"/>
              <a:chOff x="4656" y="432"/>
              <a:chExt cx="1008" cy="1872"/>
            </a:xfrm>
          </p:grpSpPr>
          <p:sp>
            <p:nvSpPr>
              <p:cNvPr id="21516" name="Oval 14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dirty="0" err="1">
                    <a:solidFill>
                      <a:srgbClr val="000000"/>
                    </a:solidFill>
                    <a:latin typeface="Arial"/>
                  </a:rPr>
                  <a:t>stockprice</a:t>
                </a:r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17" name="Oval 15"/>
              <p:cNvSpPr>
                <a:spLocks noChangeArrowheads="1"/>
              </p:cNvSpPr>
              <p:nvPr/>
            </p:nvSpPr>
            <p:spPr bwMode="auto">
              <a:xfrm>
                <a:off x="4656" y="432"/>
                <a:ext cx="912" cy="43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u="sng" dirty="0">
                    <a:solidFill>
                      <a:srgbClr val="000000"/>
                    </a:solidFill>
                    <a:latin typeface="Arial"/>
                  </a:rPr>
                  <a:t>name</a:t>
                </a:r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V="1">
                <a:off x="4896" y="816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21519" name="AutoShape 30"/>
              <p:cNvCxnSpPr>
                <a:cxnSpLocks noChangeShapeType="1"/>
                <a:stCxn id="21509" idx="2"/>
                <a:endCxn id="21516" idx="0"/>
              </p:cNvCxnSpPr>
              <p:nvPr/>
            </p:nvCxnSpPr>
            <p:spPr bwMode="auto">
              <a:xfrm>
                <a:off x="4728" y="1680"/>
                <a:ext cx="48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F6653-E65D-9D42-80A8-80381773BD4E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in E/R Diagrams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Every entity set must have a </a:t>
            </a:r>
            <a:r>
              <a:rPr lang="en-US" dirty="0" smtClean="0"/>
              <a:t>key</a:t>
            </a:r>
          </a:p>
          <a:p>
            <a:pPr eaLnBrk="1" hangingPunct="1"/>
            <a:r>
              <a:rPr lang="en-US" dirty="0" smtClean="0"/>
              <a:t>May be a </a:t>
            </a:r>
            <a:r>
              <a:rPr lang="en-US" i="1" dirty="0" smtClean="0"/>
              <a:t>multi-attribute key:</a:t>
            </a:r>
            <a:endParaRPr lang="en-US" dirty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219200" y="4876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1524000" y="3048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3124200" y="3048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381000" y="3962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 flipV="1">
            <a:off x="1524000" y="4572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V="1">
            <a:off x="2286000" y="3733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 flipV="1">
            <a:off x="2895600" y="3733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486400" y="50292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5791200" y="3200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7391400" y="3200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4648200" y="4114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 flipV="1">
            <a:off x="5791200" y="4724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6553200" y="388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7162800" y="38862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EE39D-5D11-5140-9DDE-673721343604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Relation 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mathematical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A, B are sets, then a relation R is a subset of A </a:t>
            </a:r>
            <a:r>
              <a:rPr lang="en-US" dirty="0" err="1">
                <a:sym typeface="Symbol" charset="2"/>
              </a:rPr>
              <a:t></a:t>
            </a:r>
            <a:r>
              <a:rPr lang="en-US" dirty="0"/>
              <a:t> B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A={1,2,3},   B={</a:t>
            </a:r>
            <a:r>
              <a:rPr lang="en-US" dirty="0" err="1"/>
              <a:t>a,b,c,d</a:t>
            </a:r>
            <a:r>
              <a:rPr lang="en-US" dirty="0"/>
              <a:t>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A </a:t>
            </a:r>
            <a:r>
              <a:rPr lang="en-US" dirty="0" err="1">
                <a:sym typeface="Symbol" charset="2"/>
              </a:rPr>
              <a:t></a:t>
            </a:r>
            <a:r>
              <a:rPr lang="en-US" dirty="0">
                <a:sym typeface="Symbol" charset="2"/>
              </a:rPr>
              <a:t> B = {(1,a),(1,b), . . ., (3,d)}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R = {(1,a), (1,c), (3,b)}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- </a:t>
            </a:r>
            <a:r>
              <a:rPr lang="en-US" b="1" dirty="0"/>
              <a:t>makes</a:t>
            </a:r>
            <a:r>
              <a:rPr lang="en-US" dirty="0"/>
              <a:t> is a subset of </a:t>
            </a:r>
            <a:r>
              <a:rPr lang="en-US" b="1" dirty="0"/>
              <a:t>Product </a:t>
            </a:r>
            <a:r>
              <a:rPr lang="en-US" b="1" dirty="0" err="1">
                <a:sym typeface="Symbol" charset="2"/>
              </a:rPr>
              <a:t></a:t>
            </a:r>
            <a:r>
              <a:rPr lang="en-US" b="1" dirty="0"/>
              <a:t> Company</a:t>
            </a:r>
            <a:r>
              <a:rPr lang="en-US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19800" y="3048000"/>
            <a:ext cx="2895600" cy="2320925"/>
            <a:chOff x="1296" y="2858"/>
            <a:chExt cx="1824" cy="1462"/>
          </a:xfrm>
        </p:grpSpPr>
        <p:sp>
          <p:nvSpPr>
            <p:cNvPr id="25611" name="Text Box 5"/>
            <p:cNvSpPr txBox="1">
              <a:spLocks noChangeArrowheads="1"/>
            </p:cNvSpPr>
            <p:nvPr/>
          </p:nvSpPr>
          <p:spPr bwMode="auto">
            <a:xfrm>
              <a:off x="1670" y="285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1670" y="3277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1670" y="36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2726" y="285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a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2726" y="322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b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16" name="Text Box 10"/>
            <p:cNvSpPr txBox="1">
              <a:spLocks noChangeArrowheads="1"/>
            </p:cNvSpPr>
            <p:nvPr/>
          </p:nvSpPr>
          <p:spPr bwMode="auto">
            <a:xfrm>
              <a:off x="2726" y="3594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c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17" name="Text Box 11"/>
            <p:cNvSpPr txBox="1">
              <a:spLocks noChangeArrowheads="1"/>
            </p:cNvSpPr>
            <p:nvPr/>
          </p:nvSpPr>
          <p:spPr bwMode="auto">
            <a:xfrm>
              <a:off x="2726" y="3962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d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18" name="Oval 12"/>
            <p:cNvSpPr>
              <a:spLocks noChangeArrowheads="1"/>
            </p:cNvSpPr>
            <p:nvPr/>
          </p:nvSpPr>
          <p:spPr bwMode="auto">
            <a:xfrm>
              <a:off x="1488" y="2880"/>
              <a:ext cx="576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19" name="Oval 13"/>
            <p:cNvSpPr>
              <a:spLocks noChangeArrowheads="1"/>
            </p:cNvSpPr>
            <p:nvPr/>
          </p:nvSpPr>
          <p:spPr bwMode="auto">
            <a:xfrm>
              <a:off x="2544" y="2880"/>
              <a:ext cx="57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20" name="Line 14"/>
            <p:cNvSpPr>
              <a:spLocks noChangeShapeType="1"/>
            </p:cNvSpPr>
            <p:nvPr/>
          </p:nvSpPr>
          <p:spPr bwMode="auto">
            <a:xfrm>
              <a:off x="1872" y="30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21" name="Line 15"/>
            <p:cNvSpPr>
              <a:spLocks noChangeShapeType="1"/>
            </p:cNvSpPr>
            <p:nvPr/>
          </p:nvSpPr>
          <p:spPr bwMode="auto">
            <a:xfrm>
              <a:off x="1872" y="307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 flipV="1">
              <a:off x="1872" y="3408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623" name="Text Box 17"/>
            <p:cNvSpPr txBox="1">
              <a:spLocks noChangeArrowheads="1"/>
            </p:cNvSpPr>
            <p:nvPr/>
          </p:nvSpPr>
          <p:spPr bwMode="auto">
            <a:xfrm>
              <a:off x="1296" y="3530"/>
              <a:ext cx="3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A=</a:t>
              </a:r>
            </a:p>
          </p:txBody>
        </p:sp>
        <p:sp>
          <p:nvSpPr>
            <p:cNvPr id="25624" name="Text Box 18"/>
            <p:cNvSpPr txBox="1">
              <a:spLocks noChangeArrowheads="1"/>
            </p:cNvSpPr>
            <p:nvPr/>
          </p:nvSpPr>
          <p:spPr bwMode="auto">
            <a:xfrm>
              <a:off x="2304" y="3818"/>
              <a:ext cx="3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B=</a:t>
              </a:r>
            </a:p>
          </p:txBody>
        </p:sp>
      </p:grpSp>
      <p:sp>
        <p:nvSpPr>
          <p:cNvPr id="25606" name="AutoShape 19"/>
          <p:cNvSpPr>
            <a:spLocks noChangeAspect="1" noChangeArrowheads="1"/>
          </p:cNvSpPr>
          <p:nvPr/>
        </p:nvSpPr>
        <p:spPr bwMode="auto">
          <a:xfrm>
            <a:off x="3481210" y="5926813"/>
            <a:ext cx="1717374" cy="733663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25607" name="Rectangle 20"/>
          <p:cNvSpPr>
            <a:spLocks noChangeAspect="1" noChangeArrowheads="1"/>
          </p:cNvSpPr>
          <p:nvPr/>
        </p:nvSpPr>
        <p:spPr bwMode="auto">
          <a:xfrm>
            <a:off x="5914021" y="6108978"/>
            <a:ext cx="1172579" cy="36933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25608" name="Rectangle 21"/>
          <p:cNvSpPr>
            <a:spLocks noChangeAspect="1" noChangeArrowheads="1"/>
          </p:cNvSpPr>
          <p:nvPr/>
        </p:nvSpPr>
        <p:spPr bwMode="auto">
          <a:xfrm>
            <a:off x="1785591" y="6108978"/>
            <a:ext cx="980181" cy="36933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cxnSp>
        <p:nvCxnSpPr>
          <p:cNvPr id="27" name="Straight Connector 26"/>
          <p:cNvCxnSpPr>
            <a:stCxn id="25608" idx="3"/>
            <a:endCxn id="25606" idx="1"/>
          </p:cNvCxnSpPr>
          <p:nvPr/>
        </p:nvCxnSpPr>
        <p:spPr bwMode="auto">
          <a:xfrm>
            <a:off x="2765772" y="6293644"/>
            <a:ext cx="715438" cy="1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5606" idx="3"/>
            <a:endCxn id="25607" idx="1"/>
          </p:cNvCxnSpPr>
          <p:nvPr/>
        </p:nvCxnSpPr>
        <p:spPr bwMode="auto">
          <a:xfrm flipV="1">
            <a:off x="5198584" y="6293644"/>
            <a:ext cx="715437" cy="1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1363F7-4421-5544-AE3F-E8D8B09C496C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Multiplicity of E/R Relations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one-one: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many-one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many-many</a:t>
            </a:r>
          </a:p>
        </p:txBody>
      </p:sp>
      <p:sp>
        <p:nvSpPr>
          <p:cNvPr id="27653" name="AutoShape 4"/>
          <p:cNvSpPr>
            <a:spLocks noChangeAspect="1" noChangeArrowheads="1"/>
          </p:cNvSpPr>
          <p:nvPr/>
        </p:nvSpPr>
        <p:spPr bwMode="auto">
          <a:xfrm>
            <a:off x="5638800" y="1981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4" name="AutoShape 5"/>
          <p:cNvSpPr>
            <a:spLocks noChangeAspect="1" noChangeArrowheads="1"/>
          </p:cNvSpPr>
          <p:nvPr/>
        </p:nvSpPr>
        <p:spPr bwMode="auto">
          <a:xfrm>
            <a:off x="5638800" y="3124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5" name="AutoShape 6"/>
          <p:cNvSpPr>
            <a:spLocks noChangeAspect="1" noChangeArrowheads="1"/>
          </p:cNvSpPr>
          <p:nvPr/>
        </p:nvSpPr>
        <p:spPr bwMode="auto">
          <a:xfrm>
            <a:off x="5638800" y="4267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4943475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6477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H="1">
            <a:off x="50292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64770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50292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438400" y="2378075"/>
            <a:ext cx="1143000" cy="1008063"/>
            <a:chOff x="1536" y="1498"/>
            <a:chExt cx="720" cy="635"/>
          </a:xfrm>
        </p:grpSpPr>
        <p:sp>
          <p:nvSpPr>
            <p:cNvPr id="27681" name="Oval 14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2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27682" name="Oval 15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b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c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d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2743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2743200" y="2590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2743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14600" y="3581400"/>
            <a:ext cx="1143000" cy="1008063"/>
            <a:chOff x="1536" y="1498"/>
            <a:chExt cx="720" cy="635"/>
          </a:xfrm>
        </p:grpSpPr>
        <p:sp>
          <p:nvSpPr>
            <p:cNvPr id="27679" name="Oval 2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2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27680" name="Oval 2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b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c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d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590800" y="5105400"/>
            <a:ext cx="1143000" cy="1008063"/>
            <a:chOff x="1536" y="1498"/>
            <a:chExt cx="720" cy="635"/>
          </a:xfrm>
        </p:grpSpPr>
        <p:sp>
          <p:nvSpPr>
            <p:cNvPr id="27677" name="Oval 2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2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27678" name="Oval 2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b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c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 dirty="0" err="1">
                  <a:solidFill>
                    <a:srgbClr val="000000"/>
                  </a:solidFill>
                  <a:latin typeface="Arial"/>
                </a:rPr>
                <a:t>d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28194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2819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28194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2895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 flipH="1"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2895600" y="548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 flipH="1">
            <a:off x="28956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76" name="Line 33"/>
          <p:cNvSpPr>
            <a:spLocks noChangeShapeType="1"/>
          </p:cNvSpPr>
          <p:nvPr/>
        </p:nvSpPr>
        <p:spPr bwMode="auto">
          <a:xfrm>
            <a:off x="2895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Notation in Class v.s. the Book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None/>
            </a:pPr>
            <a:fld id="{9D6791DD-37AC-B44F-936B-C8CDC83E3A7A}" type="slidenum">
              <a:rPr lang="en-US" smtClean="0">
                <a:solidFill>
                  <a:srgbClr val="000000"/>
                </a:solidFill>
              </a:rPr>
              <a:pPr>
                <a:buNone/>
              </a:pPr>
              <a:t>14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8676" name="AutoShape 8"/>
          <p:cNvSpPr>
            <a:spLocks noChangeArrowheads="1"/>
          </p:cNvSpPr>
          <p:nvPr/>
        </p:nvSpPr>
        <p:spPr bwMode="auto">
          <a:xfrm>
            <a:off x="3924300" y="2209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makes</a:t>
            </a: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6400800" y="2514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Company</a:t>
            </a:r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838200" y="2514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Product</a:t>
            </a:r>
          </a:p>
        </p:txBody>
      </p:sp>
      <p:cxnSp>
        <p:nvCxnSpPr>
          <p:cNvPr id="28679" name="Straight Connector 11"/>
          <p:cNvCxnSpPr>
            <a:cxnSpLocks noChangeShapeType="1"/>
            <a:stCxn id="28676" idx="1"/>
            <a:endCxn id="28678" idx="3"/>
          </p:cNvCxnSpPr>
          <p:nvPr/>
        </p:nvCxnSpPr>
        <p:spPr bwMode="auto">
          <a:xfrm rot="10800000">
            <a:off x="2971800" y="2895600"/>
            <a:ext cx="952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0" name="Straight Arrow Connector 13"/>
          <p:cNvCxnSpPr>
            <a:cxnSpLocks noChangeShapeType="1"/>
            <a:stCxn id="28676" idx="3"/>
            <a:endCxn id="28677" idx="1"/>
          </p:cNvCxnSpPr>
          <p:nvPr/>
        </p:nvCxnSpPr>
        <p:spPr bwMode="auto">
          <a:xfrm>
            <a:off x="5448300" y="2895600"/>
            <a:ext cx="9525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3924300" y="4343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makes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400800" y="46482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Company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838200" y="46482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Product</a:t>
            </a:r>
          </a:p>
        </p:txBody>
      </p:sp>
      <p:cxnSp>
        <p:nvCxnSpPr>
          <p:cNvPr id="28684" name="Straight Connector 19"/>
          <p:cNvCxnSpPr>
            <a:cxnSpLocks noChangeShapeType="1"/>
            <a:stCxn id="28682" idx="1"/>
            <a:endCxn id="28681" idx="3"/>
          </p:cNvCxnSpPr>
          <p:nvPr/>
        </p:nvCxnSpPr>
        <p:spPr bwMode="auto">
          <a:xfrm rot="10800000">
            <a:off x="5448300" y="5029200"/>
            <a:ext cx="9525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5" name="Straight Arrow Connector 20"/>
          <p:cNvCxnSpPr>
            <a:cxnSpLocks noChangeShapeType="1"/>
            <a:stCxn id="28683" idx="3"/>
            <a:endCxn id="28681" idx="1"/>
          </p:cNvCxnSpPr>
          <p:nvPr/>
        </p:nvCxnSpPr>
        <p:spPr bwMode="auto">
          <a:xfrm>
            <a:off x="2971800" y="5029200"/>
            <a:ext cx="9525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381000" y="1828800"/>
            <a:ext cx="1201738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In class: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3962400"/>
            <a:ext cx="1671638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In the book: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8424" y="6248400"/>
            <a:ext cx="1905000" cy="457200"/>
          </a:xfrm>
        </p:spPr>
        <p:txBody>
          <a:bodyPr/>
          <a:lstStyle/>
          <a:p>
            <a:fld id="{F2F2BA89-C63C-A841-96DD-54BC69E5DE6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340624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3931424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6598424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169424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1416824" y="35052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buys</a:t>
            </a:r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3702824" y="16002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6293624" y="3657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employs</a:t>
            </a:r>
          </a:p>
        </p:txBody>
      </p:sp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6446024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883424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29709" name="Oval 12"/>
          <p:cNvSpPr>
            <a:spLocks noChangeArrowheads="1"/>
          </p:cNvSpPr>
          <p:nvPr/>
        </p:nvSpPr>
        <p:spPr bwMode="auto">
          <a:xfrm>
            <a:off x="1188224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2788424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29711" name="Oval 14"/>
          <p:cNvSpPr>
            <a:spLocks noChangeArrowheads="1"/>
          </p:cNvSpPr>
          <p:nvPr/>
        </p:nvSpPr>
        <p:spPr bwMode="auto">
          <a:xfrm>
            <a:off x="7741424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stockprice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2" name="Oval 15"/>
          <p:cNvSpPr>
            <a:spLocks noChangeArrowheads="1"/>
          </p:cNvSpPr>
          <p:nvPr/>
        </p:nvSpPr>
        <p:spPr bwMode="auto">
          <a:xfrm>
            <a:off x="7589024" y="685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29713" name="Oval 16"/>
          <p:cNvSpPr>
            <a:spLocks noChangeArrowheads="1"/>
          </p:cNvSpPr>
          <p:nvPr/>
        </p:nvSpPr>
        <p:spPr bwMode="auto">
          <a:xfrm>
            <a:off x="45224" y="1371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5226824" y="228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 flipH="1" flipV="1">
            <a:off x="1188224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 flipV="1">
            <a:off x="1950224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 flipV="1">
            <a:off x="2559824" y="1143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 flipH="1">
            <a:off x="3017024" y="228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 flipV="1">
            <a:off x="2178824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>
            <a:off x="2178824" y="48768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 flipV="1">
            <a:off x="7817624" y="1295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 flipH="1">
            <a:off x="5684024" y="4343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 flipH="1">
            <a:off x="2636024" y="54864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4312424" y="5486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5074424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726" name="AutoShape 29"/>
          <p:cNvCxnSpPr>
            <a:cxnSpLocks noChangeShapeType="1"/>
            <a:stCxn id="29706" idx="0"/>
            <a:endCxn id="29707" idx="2"/>
          </p:cNvCxnSpPr>
          <p:nvPr/>
        </p:nvCxnSpPr>
        <p:spPr bwMode="auto">
          <a:xfrm flipV="1">
            <a:off x="7055624" y="2667000"/>
            <a:ext cx="4953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9727" name="AutoShape 30"/>
          <p:cNvCxnSpPr>
            <a:cxnSpLocks noChangeShapeType="1"/>
            <a:stCxn id="29707" idx="2"/>
            <a:endCxn id="29711" idx="0"/>
          </p:cNvCxnSpPr>
          <p:nvPr/>
        </p:nvCxnSpPr>
        <p:spPr bwMode="auto">
          <a:xfrm>
            <a:off x="7550924" y="2667000"/>
            <a:ext cx="914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28" name="AutoShape 31"/>
          <p:cNvSpPr>
            <a:spLocks noChangeArrowheads="1"/>
          </p:cNvSpPr>
          <p:nvPr/>
        </p:nvSpPr>
        <p:spPr bwMode="auto">
          <a:xfrm>
            <a:off x="3626786" y="3200400"/>
            <a:ext cx="2328540" cy="1168539"/>
          </a:xfrm>
          <a:prstGeom prst="wedgeEllipseCallout">
            <a:avLst>
              <a:gd name="adj1" fmla="val 80116"/>
              <a:gd name="adj2" fmla="val -6815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does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this say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D1C58-5B31-2C4C-A25D-12712906801E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Multi-way Relationships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14400" y="2667000"/>
            <a:ext cx="7391400" cy="3416300"/>
            <a:chOff x="192" y="1872"/>
            <a:chExt cx="5088" cy="2352"/>
          </a:xfrm>
        </p:grpSpPr>
        <p:sp>
          <p:nvSpPr>
            <p:cNvPr id="31751" name="AutoShape 5"/>
            <p:cNvSpPr>
              <a:spLocks noChangeAspect="1" noChangeArrowheads="1"/>
            </p:cNvSpPr>
            <p:nvPr/>
          </p:nvSpPr>
          <p:spPr bwMode="auto">
            <a:xfrm>
              <a:off x="2112" y="2400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Purchase</a:t>
              </a:r>
            </a:p>
          </p:txBody>
        </p:sp>
        <p:sp>
          <p:nvSpPr>
            <p:cNvPr id="31752" name="Rectangle 6"/>
            <p:cNvSpPr>
              <a:spLocks noChangeAspect="1" noChangeArrowheads="1"/>
            </p:cNvSpPr>
            <p:nvPr/>
          </p:nvSpPr>
          <p:spPr bwMode="auto">
            <a:xfrm>
              <a:off x="192" y="1872"/>
              <a:ext cx="139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  <p:sp>
          <p:nvSpPr>
            <p:cNvPr id="31753" name="Rectangle 7"/>
            <p:cNvSpPr>
              <a:spLocks noChangeAspect="1" noChangeArrowheads="1"/>
            </p:cNvSpPr>
            <p:nvPr/>
          </p:nvSpPr>
          <p:spPr bwMode="auto">
            <a:xfrm>
              <a:off x="1872" y="3744"/>
              <a:ext cx="139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Person</a:t>
              </a:r>
            </a:p>
          </p:txBody>
        </p:sp>
        <p:sp>
          <p:nvSpPr>
            <p:cNvPr id="31754" name="Rectangle 8"/>
            <p:cNvSpPr>
              <a:spLocks noChangeAspect="1" noChangeArrowheads="1"/>
            </p:cNvSpPr>
            <p:nvPr/>
          </p:nvSpPr>
          <p:spPr bwMode="auto">
            <a:xfrm>
              <a:off x="3888" y="2592"/>
              <a:ext cx="139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Store</a:t>
              </a:r>
            </a:p>
          </p:txBody>
        </p:sp>
        <p:sp>
          <p:nvSpPr>
            <p:cNvPr id="31755" name="Line 9"/>
            <p:cNvSpPr>
              <a:spLocks noChangeAspect="1" noChangeShapeType="1"/>
            </p:cNvSpPr>
            <p:nvPr/>
          </p:nvSpPr>
          <p:spPr bwMode="auto">
            <a:xfrm>
              <a:off x="3072" y="283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756" name="Line 10"/>
            <p:cNvSpPr>
              <a:spLocks noChangeAspect="1" noChangeShapeType="1"/>
            </p:cNvSpPr>
            <p:nvPr/>
          </p:nvSpPr>
          <p:spPr bwMode="auto">
            <a:xfrm>
              <a:off x="2592" y="32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757" name="Line 11"/>
            <p:cNvSpPr>
              <a:spLocks noChangeAspect="1" noChangeShapeType="1"/>
            </p:cNvSpPr>
            <p:nvPr/>
          </p:nvSpPr>
          <p:spPr bwMode="auto">
            <a:xfrm>
              <a:off x="1584" y="2352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5029200" y="2362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date</a:t>
            </a:r>
          </a:p>
        </p:txBody>
      </p:sp>
      <p:cxnSp>
        <p:nvCxnSpPr>
          <p:cNvPr id="17" name="Straight Connector 16"/>
          <p:cNvCxnSpPr>
            <a:stCxn id="15" idx="3"/>
            <a:endCxn id="31751" idx="0"/>
          </p:cNvCxnSpPr>
          <p:nvPr/>
        </p:nvCxnSpPr>
        <p:spPr bwMode="auto">
          <a:xfrm rot="5400000">
            <a:off x="4577890" y="2770588"/>
            <a:ext cx="486357" cy="84031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7F791-9383-B243-9361-E81D49BE69C5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Converting Multi-way Relationships to Binary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3581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72200" y="5638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6096000" y="3962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213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3352800" y="3657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StoreOf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3352800" y="1828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ProductOf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3352800" y="5257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BuyerOf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1676400" y="25146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 flipV="1">
            <a:off x="1447800" y="43434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25146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4876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4876800" y="594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876800" y="2514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838200" y="1905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date</a:t>
            </a: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1219200" y="2590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798403"/>
            <a:ext cx="269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Arrows are missing:</a:t>
            </a:r>
            <a:br>
              <a:rPr lang="en-US" dirty="0" smtClean="0"/>
            </a:br>
            <a:r>
              <a:rPr lang="en-US" dirty="0" smtClean="0"/>
              <a:t>which ones ?</a:t>
            </a:r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CDAA7-B4DF-0046-A359-A7EC09D3E973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3. Design Principles</a:t>
            </a:r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36576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28600" y="213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248400" y="2209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 flipH="1">
            <a:off x="24384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5181600" y="259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378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CC0000"/>
                </a:solidFill>
                <a:latin typeface="Arial"/>
              </a:rPr>
              <a:t>What’s wrong?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3429000" y="4800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President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248400" y="5181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152400" y="5181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Country</a:t>
            </a:r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4953000" y="548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2362200" y="5486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136525" y="6289675"/>
            <a:ext cx="2937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Moral:   be faithful!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C880DB-68A8-9645-9791-54EEEC42DDC8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50292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date</a:t>
            </a: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 flipV="1">
            <a:off x="41148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4" name="Oval 9"/>
          <p:cNvSpPr>
            <a:spLocks noChangeArrowheads="1"/>
          </p:cNvSpPr>
          <p:nvPr/>
        </p:nvSpPr>
        <p:spPr bwMode="auto">
          <a:xfrm>
            <a:off x="3886200" y="5943600"/>
            <a:ext cx="1828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personName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114800" y="5181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514600" y="3733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1676400" y="5638800"/>
            <a:ext cx="1752600" cy="990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personAddr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>
            <a:off x="2438400" y="51816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5851525" y="5146675"/>
            <a:ext cx="3125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Moral: pick the 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   kind of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count(category</a:t>
            </a:r>
            <a:r>
              <a:rPr lang="en-US" dirty="0" smtClean="0"/>
              <a:t>) != count(*)  WHY 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Office hours: Thursdays, 5-6pm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05AA-330A-834F-9387-3C3E5EC449B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2072D-2712-7847-9490-B1077397D777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3012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4114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7467600" y="220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date</a:t>
            </a: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 flipV="1">
            <a:off x="41148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4191000" y="2286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Dates</a:t>
            </a: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 flipV="1">
            <a:off x="6400800" y="2590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2514600" y="3733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60325" y="4918075"/>
            <a:ext cx="341737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Moral: don’t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   complicate life more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3333CC"/>
                </a:solidFill>
                <a:latin typeface="Arial"/>
              </a:rPr>
              <a:t>   than it already is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18A51-8614-A74E-9DBC-53F137E16488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E/R Diagrams</a:t>
            </a:r>
            <a:br>
              <a:rPr lang="en-US"/>
            </a:br>
            <a:r>
              <a:rPr lang="en-US"/>
              <a:t>to Relational Schema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Entity set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relation</a:t>
            </a:r>
          </a:p>
          <a:p>
            <a:pPr eaLnBrk="1" hangingPunct="1"/>
            <a:r>
              <a:rPr lang="en-US" dirty="0">
                <a:sym typeface="Wingdings" charset="2"/>
              </a:rPr>
              <a:t>Relationship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relation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Entity Set to Relation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429000" y="35052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733800" y="1676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5334000" y="1676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590800" y="25908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 flipH="1" flipV="1">
            <a:off x="3733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4495800" y="2362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 flipV="1">
            <a:off x="5105400" y="23622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550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3333CC"/>
                </a:solidFill>
                <a:latin typeface="Arial"/>
              </a:rPr>
              <a:t>Product</a:t>
            </a: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prod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category, price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A1B6-96C2-FD4C-AB39-C4E82BD4474E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71600" y="51816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prod-ID</a:t>
                      </a:r>
                      <a:endParaRPr lang="en-US" sz="2400" u="sng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price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Gizmo55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Camera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99.99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Pokemn19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Toy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29.99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 (SQL)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A1B6-96C2-FD4C-AB39-C4E82BD4474E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2586097"/>
            <a:ext cx="7286570" cy="20621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</a:rPr>
              <a:t>CREATE TABLE</a:t>
            </a:r>
            <a:r>
              <a:rPr lang="en-US" sz="3200" dirty="0">
                <a:solidFill>
                  <a:srgbClr val="000000"/>
                </a:solidFill>
              </a:rPr>
              <a:t> Product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	prod-ID CHAR</a:t>
            </a:r>
            <a:r>
              <a:rPr lang="en-US" sz="3200" dirty="0">
                <a:solidFill>
                  <a:srgbClr val="000000"/>
                </a:solidFill>
              </a:rPr>
              <a:t>(30) </a:t>
            </a:r>
            <a:r>
              <a:rPr lang="en-US" sz="3200" dirty="0">
                <a:solidFill>
                  <a:srgbClr val="3333CC"/>
                </a:solidFill>
              </a:rPr>
              <a:t>PRIMARY KEY</a:t>
            </a:r>
            <a:r>
              <a:rPr lang="en-US" sz="3200" dirty="0">
                <a:solidFill>
                  <a:srgbClr val="000000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category VARCHAR(20</a:t>
            </a:r>
            <a:r>
              <a:rPr lang="en-US" sz="3200" dirty="0" smtClean="0">
                <a:solidFill>
                  <a:srgbClr val="000000"/>
                </a:solidFill>
              </a:rPr>
              <a:t>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         price double)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to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A1B6-96C2-FD4C-AB39-C4E82BD4474E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4505980"/>
            <a:ext cx="6490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3333CC"/>
                </a:solidFill>
                <a:latin typeface="Arial"/>
              </a:rPr>
              <a:t>Shipment</a:t>
            </a: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prod-ID,cust-ID</a:t>
            </a:r>
            <a:r>
              <a:rPr lang="en-US" sz="2800" u="sng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date)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62000" y="5181600"/>
          <a:ext cx="6477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prod-ID</a:t>
                      </a:r>
                      <a:endParaRPr lang="en-US" sz="2400" u="sng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err="1" smtClean="0"/>
                        <a:t>cust</a:t>
                      </a:r>
                      <a:r>
                        <a:rPr lang="en-US" sz="2400" u="sng" dirty="0" smtClean="0"/>
                        <a:t>-ID</a:t>
                      </a:r>
                      <a:endParaRPr lang="en-US" sz="2400" u="sng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name</a:t>
                      </a:r>
                      <a:endParaRPr lang="en-US" sz="2400" u="sng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Gizmo55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Joe12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UPS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4/10/2010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Gizmo55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Joe12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FEDEX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4/9/2010</a:t>
                      </a:r>
                      <a:endParaRPr lang="en-US" sz="24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 (SQL)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A1B6-96C2-FD4C-AB39-C4E82BD4474E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447" y="1600200"/>
            <a:ext cx="7277553" cy="5016757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CREATE TABLE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Shipment(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name CHAR(30)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	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REFERENCES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Shipping-Co,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sz="3200" kern="0" dirty="0" smtClean="0">
                <a:latin typeface="+mn-lt"/>
                <a:ea typeface="ＭＳ Ｐゴシック" charset="-128"/>
                <a:cs typeface="ＭＳ Ｐゴシック" charset="-128"/>
              </a:rPr>
              <a:t>         prod-ID </a:t>
            </a:r>
            <a:r>
              <a:rPr lang="en-US" sz="3200" dirty="0" smtClean="0">
                <a:solidFill>
                  <a:srgbClr val="000000"/>
                </a:solidFill>
              </a:rPr>
              <a:t>CHAR(30),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       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cust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-ID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VARCHAR(20),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   	date DATETIME,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PRIMARY KEY</a:t>
            </a:r>
            <a:r>
              <a:rPr lang="en-US" sz="3200" dirty="0" smtClean="0"/>
              <a:t> (name, prod-ID, </a:t>
            </a:r>
            <a:r>
              <a:rPr lang="en-US" sz="3200" dirty="0" err="1" smtClean="0"/>
              <a:t>cust</a:t>
            </a:r>
            <a:r>
              <a:rPr lang="en-US" sz="3200" dirty="0" smtClean="0"/>
              <a:t>-ID),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FOREIGN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3333CC"/>
                </a:solidFill>
              </a:rPr>
              <a:t>KEY</a:t>
            </a:r>
            <a:r>
              <a:rPr lang="en-US" sz="3200" dirty="0" smtClean="0">
                <a:solidFill>
                  <a:srgbClr val="000000"/>
                </a:solidFill>
              </a:rPr>
              <a:t> (prod-ID, </a:t>
            </a:r>
            <a:r>
              <a:rPr lang="en-US" sz="3200" dirty="0" err="1" smtClean="0">
                <a:solidFill>
                  <a:srgbClr val="000000"/>
                </a:solidFill>
              </a:rPr>
              <a:t>cust</a:t>
            </a:r>
            <a:r>
              <a:rPr lang="en-US" sz="3200" dirty="0" smtClean="0">
                <a:solidFill>
                  <a:srgbClr val="000000"/>
                </a:solidFill>
              </a:rPr>
              <a:t>-ID)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        	   </a:t>
            </a:r>
            <a:r>
              <a:rPr lang="en-US" sz="3200" dirty="0" smtClean="0">
                <a:solidFill>
                  <a:srgbClr val="3333CC"/>
                </a:solidFill>
              </a:rPr>
              <a:t>REFERENCES</a:t>
            </a:r>
            <a:r>
              <a:rPr lang="en-US" sz="3200" dirty="0" smtClean="0">
                <a:solidFill>
                  <a:srgbClr val="000000"/>
                </a:solidFill>
              </a:rPr>
              <a:t>  Orders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EB380-1592-3542-9E90-1BD8702E6786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Multi-way Relationships to Relations</a:t>
            </a:r>
          </a:p>
        </p:txBody>
      </p:sp>
      <p:sp>
        <p:nvSpPr>
          <p:cNvPr id="48132" name="AutoShape 3"/>
          <p:cNvSpPr>
            <a:spLocks noChangeAspect="1" noChangeArrowheads="1"/>
          </p:cNvSpPr>
          <p:nvPr/>
        </p:nvSpPr>
        <p:spPr bwMode="auto">
          <a:xfrm>
            <a:off x="3246438" y="2824163"/>
            <a:ext cx="1393825" cy="1255712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8133" name="Rectangle 4"/>
          <p:cNvSpPr>
            <a:spLocks noChangeAspect="1" noChangeArrowheads="1"/>
          </p:cNvSpPr>
          <p:nvPr/>
        </p:nvSpPr>
        <p:spPr bwMode="auto">
          <a:xfrm>
            <a:off x="457200" y="2057400"/>
            <a:ext cx="2022475" cy="696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8134" name="Rectangle 5"/>
          <p:cNvSpPr>
            <a:spLocks noChangeAspect="1" noChangeArrowheads="1"/>
          </p:cNvSpPr>
          <p:nvPr/>
        </p:nvSpPr>
        <p:spPr bwMode="auto">
          <a:xfrm>
            <a:off x="2897188" y="4776788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8135" name="Rectangle 6"/>
          <p:cNvSpPr>
            <a:spLocks noChangeAspect="1" noChangeArrowheads="1"/>
          </p:cNvSpPr>
          <p:nvPr/>
        </p:nvSpPr>
        <p:spPr bwMode="auto">
          <a:xfrm>
            <a:off x="5826125" y="3103563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8136" name="Line 7"/>
          <p:cNvSpPr>
            <a:spLocks noChangeAspect="1" noChangeShapeType="1"/>
          </p:cNvSpPr>
          <p:nvPr/>
        </p:nvSpPr>
        <p:spPr bwMode="auto">
          <a:xfrm>
            <a:off x="4640263" y="3451225"/>
            <a:ext cx="118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7" name="Line 8"/>
          <p:cNvSpPr>
            <a:spLocks noChangeAspect="1" noChangeShapeType="1"/>
          </p:cNvSpPr>
          <p:nvPr/>
        </p:nvSpPr>
        <p:spPr bwMode="auto">
          <a:xfrm>
            <a:off x="3943350" y="40798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8" name="Line 9"/>
          <p:cNvSpPr>
            <a:spLocks noChangeAspect="1" noChangeShapeType="1"/>
          </p:cNvSpPr>
          <p:nvPr/>
        </p:nvSpPr>
        <p:spPr bwMode="auto">
          <a:xfrm>
            <a:off x="2479675" y="2754313"/>
            <a:ext cx="766763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381000" y="32004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0" name="Oval 11"/>
          <p:cNvSpPr>
            <a:spLocks noChangeArrowheads="1"/>
          </p:cNvSpPr>
          <p:nvPr/>
        </p:nvSpPr>
        <p:spPr bwMode="auto">
          <a:xfrm>
            <a:off x="1752600" y="31242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1828800" y="57150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3733800" y="57150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3" name="Oval 14"/>
          <p:cNvSpPr>
            <a:spLocks noChangeArrowheads="1"/>
          </p:cNvSpPr>
          <p:nvPr/>
        </p:nvSpPr>
        <p:spPr bwMode="auto">
          <a:xfrm>
            <a:off x="5867400" y="18288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7391400" y="1752600"/>
            <a:ext cx="11430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990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>
            <a:off x="1828800" y="2743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>
            <a:off x="64770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H="1">
            <a:off x="7467600" y="2438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H="1">
            <a:off x="2743200" y="5486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4191000" y="5486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4485382"/>
            <a:ext cx="38737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dirty="0" smtClean="0"/>
              <a:t>How do we represent</a:t>
            </a:r>
            <a:br>
              <a:rPr lang="en-US" sz="3200" b="1" dirty="0" smtClean="0"/>
            </a:br>
            <a:r>
              <a:rPr lang="en-US" sz="3200" b="1" dirty="0" smtClean="0"/>
              <a:t>that in a relation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C1FCA-EC85-474D-B767-36213B8A08E2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Subclasses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3641725" y="2895600"/>
            <a:ext cx="18041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Products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1905000" y="3768725"/>
            <a:ext cx="18041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Software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products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4568616" y="3768725"/>
            <a:ext cx="23292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Educational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products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2514600" y="3387725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3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4267200" y="3387725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3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F47CD7-8FE2-6C4D-B8A5-8FDB43D556F6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276600" y="2667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50181" name="Oval 4"/>
          <p:cNvSpPr>
            <a:spLocks noChangeArrowheads="1"/>
          </p:cNvSpPr>
          <p:nvPr/>
        </p:nvSpPr>
        <p:spPr bwMode="auto">
          <a:xfrm>
            <a:off x="3581400" y="838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5181600" y="838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2438400" y="17526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 flipH="1" flipV="1">
            <a:off x="35814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 flipV="1">
            <a:off x="4343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flipV="1">
            <a:off x="4953000" y="1524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22860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isa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>
            <a:off x="56388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isa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5562600" y="5257800"/>
            <a:ext cx="2667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Educational Product</a:t>
            </a:r>
          </a:p>
        </p:txBody>
      </p:sp>
      <p:sp>
        <p:nvSpPr>
          <p:cNvPr id="50190" name="Rectangle 13"/>
          <p:cNvSpPr>
            <a:spLocks noChangeArrowheads="1"/>
          </p:cNvSpPr>
          <p:nvPr/>
        </p:nvSpPr>
        <p:spPr bwMode="auto">
          <a:xfrm>
            <a:off x="609600" y="5257800"/>
            <a:ext cx="2362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Software Product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H="1">
            <a:off x="16764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6172200" y="4572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H="1">
            <a:off x="2819400" y="3429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4" name="Oval 17"/>
          <p:cNvSpPr>
            <a:spLocks noChangeArrowheads="1"/>
          </p:cNvSpPr>
          <p:nvPr/>
        </p:nvSpPr>
        <p:spPr bwMode="auto">
          <a:xfrm>
            <a:off x="7620000" y="60960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Age Group</a:t>
            </a:r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152400" y="60960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platforms</a:t>
            </a:r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 flipH="1">
            <a:off x="1600200" y="6019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>
            <a:off x="6553200" y="6019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5410200" y="3429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71600" y="228600"/>
            <a:ext cx="25455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</a:rPr>
              <a:t>Subclasses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7403B-49C0-C640-AC27-4C193A7252FF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Understanding Subclasses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770438" cy="3143250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Think in terms of records:</a:t>
            </a:r>
          </a:p>
          <a:p>
            <a:pPr lvl="1" eaLnBrk="1" hangingPunct="1"/>
            <a:r>
              <a:rPr lang="en-US">
                <a:solidFill>
                  <a:schemeClr val="accent2"/>
                </a:solidFill>
              </a:rPr>
              <a:t>Product</a:t>
            </a:r>
          </a:p>
          <a:p>
            <a:pPr lvl="1" eaLnBrk="1" hangingPunct="1"/>
            <a:endParaRPr lang="en-US">
              <a:solidFill>
                <a:schemeClr val="accent2"/>
              </a:solidFill>
            </a:endParaRPr>
          </a:p>
          <a:p>
            <a:pPr lvl="1" eaLnBrk="1" hangingPunct="1"/>
            <a:r>
              <a:rPr lang="en-US">
                <a:solidFill>
                  <a:schemeClr val="accent2"/>
                </a:solidFill>
              </a:rPr>
              <a:t>SoftwareProduct</a:t>
            </a:r>
          </a:p>
          <a:p>
            <a:pPr lvl="1" eaLnBrk="1" hangingPunct="1"/>
            <a:endParaRPr lang="en-US">
              <a:solidFill>
                <a:schemeClr val="accent2"/>
              </a:solidFill>
            </a:endParaRPr>
          </a:p>
          <a:p>
            <a:pPr lvl="1" eaLnBrk="1" hangingPunct="1"/>
            <a:r>
              <a:rPr lang="en-US">
                <a:solidFill>
                  <a:schemeClr val="accent2"/>
                </a:solidFill>
              </a:rPr>
              <a:t>EducationalProduct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2514600"/>
            <a:ext cx="1219200" cy="838200"/>
            <a:chOff x="3360" y="1632"/>
            <a:chExt cx="768" cy="528"/>
          </a:xfrm>
        </p:grpSpPr>
        <p:sp>
          <p:nvSpPr>
            <p:cNvPr id="51233" name="Rectangle 5"/>
            <p:cNvSpPr>
              <a:spLocks noChangeArrowheads="1"/>
            </p:cNvSpPr>
            <p:nvPr/>
          </p:nvSpPr>
          <p:spPr bwMode="auto">
            <a:xfrm>
              <a:off x="3360" y="1632"/>
              <a:ext cx="768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234" name="Line 6"/>
            <p:cNvSpPr>
              <a:spLocks noChangeShapeType="1"/>
            </p:cNvSpPr>
            <p:nvPr/>
          </p:nvSpPr>
          <p:spPr bwMode="auto">
            <a:xfrm>
              <a:off x="3360" y="192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57800" y="3733800"/>
            <a:ext cx="1219200" cy="838200"/>
            <a:chOff x="3360" y="1632"/>
            <a:chExt cx="768" cy="528"/>
          </a:xfrm>
        </p:grpSpPr>
        <p:sp>
          <p:nvSpPr>
            <p:cNvPr id="51231" name="Rectangle 8"/>
            <p:cNvSpPr>
              <a:spLocks noChangeArrowheads="1"/>
            </p:cNvSpPr>
            <p:nvPr/>
          </p:nvSpPr>
          <p:spPr bwMode="auto">
            <a:xfrm>
              <a:off x="3360" y="1632"/>
              <a:ext cx="768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232" name="Line 9"/>
            <p:cNvSpPr>
              <a:spLocks noChangeShapeType="1"/>
            </p:cNvSpPr>
            <p:nvPr/>
          </p:nvSpPr>
          <p:spPr bwMode="auto">
            <a:xfrm>
              <a:off x="3360" y="192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57800" y="5257800"/>
            <a:ext cx="1219200" cy="838200"/>
            <a:chOff x="3360" y="1632"/>
            <a:chExt cx="768" cy="528"/>
          </a:xfrm>
        </p:grpSpPr>
        <p:sp>
          <p:nvSpPr>
            <p:cNvPr id="51229" name="Rectangle 11"/>
            <p:cNvSpPr>
              <a:spLocks noChangeArrowheads="1"/>
            </p:cNvSpPr>
            <p:nvPr/>
          </p:nvSpPr>
          <p:spPr bwMode="auto">
            <a:xfrm>
              <a:off x="3360" y="1632"/>
              <a:ext cx="768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230" name="Line 12"/>
            <p:cNvSpPr>
              <a:spLocks noChangeShapeType="1"/>
            </p:cNvSpPr>
            <p:nvPr/>
          </p:nvSpPr>
          <p:spPr bwMode="auto">
            <a:xfrm>
              <a:off x="3360" y="192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1208" name="Line 13"/>
          <p:cNvSpPr>
            <a:spLocks noChangeShapeType="1"/>
          </p:cNvSpPr>
          <p:nvPr/>
        </p:nvSpPr>
        <p:spPr bwMode="auto">
          <a:xfrm>
            <a:off x="5257800" y="4572000"/>
            <a:ext cx="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9" name="Line 14"/>
          <p:cNvSpPr>
            <a:spLocks noChangeShapeType="1"/>
          </p:cNvSpPr>
          <p:nvPr/>
        </p:nvSpPr>
        <p:spPr bwMode="auto">
          <a:xfrm>
            <a:off x="5257800" y="4876800"/>
            <a:ext cx="1219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0" name="Line 15"/>
          <p:cNvSpPr>
            <a:spLocks noChangeShapeType="1"/>
          </p:cNvSpPr>
          <p:nvPr/>
        </p:nvSpPr>
        <p:spPr bwMode="auto">
          <a:xfrm flipV="1">
            <a:off x="6477000" y="4572000"/>
            <a:ext cx="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1" name="Line 16"/>
          <p:cNvSpPr>
            <a:spLocks noChangeShapeType="1"/>
          </p:cNvSpPr>
          <p:nvPr/>
        </p:nvSpPr>
        <p:spPr bwMode="auto">
          <a:xfrm>
            <a:off x="5257800" y="6096000"/>
            <a:ext cx="0" cy="228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2" name="Line 17"/>
          <p:cNvSpPr>
            <a:spLocks noChangeShapeType="1"/>
          </p:cNvSpPr>
          <p:nvPr/>
        </p:nvSpPr>
        <p:spPr bwMode="auto">
          <a:xfrm>
            <a:off x="5257800" y="6324600"/>
            <a:ext cx="1219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3" name="Line 18"/>
          <p:cNvSpPr>
            <a:spLocks noChangeShapeType="1"/>
          </p:cNvSpPr>
          <p:nvPr/>
        </p:nvSpPr>
        <p:spPr bwMode="auto">
          <a:xfrm flipV="1">
            <a:off x="6477000" y="6096000"/>
            <a:ext cx="0" cy="228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4" name="Line 19"/>
          <p:cNvSpPr>
            <a:spLocks noChangeShapeType="1"/>
          </p:cNvSpPr>
          <p:nvPr/>
        </p:nvSpPr>
        <p:spPr bwMode="auto">
          <a:xfrm>
            <a:off x="5257800" y="6324600"/>
            <a:ext cx="0" cy="228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5" name="Line 20"/>
          <p:cNvSpPr>
            <a:spLocks noChangeShapeType="1"/>
          </p:cNvSpPr>
          <p:nvPr/>
        </p:nvSpPr>
        <p:spPr bwMode="auto">
          <a:xfrm>
            <a:off x="5257800" y="6553200"/>
            <a:ext cx="1219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16" name="Line 21"/>
          <p:cNvSpPr>
            <a:spLocks noChangeShapeType="1"/>
          </p:cNvSpPr>
          <p:nvPr/>
        </p:nvSpPr>
        <p:spPr bwMode="auto">
          <a:xfrm flipV="1">
            <a:off x="6477000" y="6324600"/>
            <a:ext cx="0" cy="228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394328" y="2479676"/>
            <a:ext cx="920751" cy="919163"/>
            <a:chOff x="3398" y="1562"/>
            <a:chExt cx="580" cy="579"/>
          </a:xfrm>
        </p:grpSpPr>
        <p:sp>
          <p:nvSpPr>
            <p:cNvPr id="51227" name="Text Box 23"/>
            <p:cNvSpPr txBox="1">
              <a:spLocks noChangeArrowheads="1"/>
            </p:cNvSpPr>
            <p:nvPr/>
          </p:nvSpPr>
          <p:spPr bwMode="auto">
            <a:xfrm>
              <a:off x="3398" y="1562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field1</a:t>
              </a:r>
            </a:p>
          </p:txBody>
        </p:sp>
        <p:sp>
          <p:nvSpPr>
            <p:cNvPr id="51228" name="Text Box 24"/>
            <p:cNvSpPr txBox="1">
              <a:spLocks noChangeArrowheads="1"/>
            </p:cNvSpPr>
            <p:nvPr/>
          </p:nvSpPr>
          <p:spPr bwMode="auto">
            <a:xfrm>
              <a:off x="3398" y="1850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field2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410203" y="3733801"/>
            <a:ext cx="920751" cy="919163"/>
            <a:chOff x="3398" y="1562"/>
            <a:chExt cx="580" cy="579"/>
          </a:xfrm>
        </p:grpSpPr>
        <p:sp>
          <p:nvSpPr>
            <p:cNvPr id="51225" name="Text Box 26"/>
            <p:cNvSpPr txBox="1">
              <a:spLocks noChangeArrowheads="1"/>
            </p:cNvSpPr>
            <p:nvPr/>
          </p:nvSpPr>
          <p:spPr bwMode="auto">
            <a:xfrm>
              <a:off x="3398" y="1562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field1</a:t>
              </a:r>
            </a:p>
          </p:txBody>
        </p:sp>
        <p:sp>
          <p:nvSpPr>
            <p:cNvPr id="51226" name="Text Box 27"/>
            <p:cNvSpPr txBox="1">
              <a:spLocks noChangeArrowheads="1"/>
            </p:cNvSpPr>
            <p:nvPr/>
          </p:nvSpPr>
          <p:spPr bwMode="auto">
            <a:xfrm>
              <a:off x="3398" y="1850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field2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410203" y="5257801"/>
            <a:ext cx="920751" cy="919163"/>
            <a:chOff x="3398" y="1562"/>
            <a:chExt cx="580" cy="579"/>
          </a:xfrm>
        </p:grpSpPr>
        <p:sp>
          <p:nvSpPr>
            <p:cNvPr id="51223" name="Text Box 29"/>
            <p:cNvSpPr txBox="1">
              <a:spLocks noChangeArrowheads="1"/>
            </p:cNvSpPr>
            <p:nvPr/>
          </p:nvSpPr>
          <p:spPr bwMode="auto">
            <a:xfrm>
              <a:off x="3398" y="1562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field1</a:t>
              </a:r>
            </a:p>
          </p:txBody>
        </p:sp>
        <p:sp>
          <p:nvSpPr>
            <p:cNvPr id="51224" name="Text Box 30"/>
            <p:cNvSpPr txBox="1">
              <a:spLocks noChangeArrowheads="1"/>
            </p:cNvSpPr>
            <p:nvPr/>
          </p:nvSpPr>
          <p:spPr bwMode="auto">
            <a:xfrm>
              <a:off x="3398" y="1850"/>
              <a:ext cx="5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field2</a:t>
              </a:r>
            </a:p>
          </p:txBody>
        </p:sp>
      </p:grpSp>
      <p:sp>
        <p:nvSpPr>
          <p:cNvPr id="51220" name="Text Box 31"/>
          <p:cNvSpPr txBox="1">
            <a:spLocks noChangeArrowheads="1"/>
          </p:cNvSpPr>
          <p:nvPr/>
        </p:nvSpPr>
        <p:spPr bwMode="auto">
          <a:xfrm>
            <a:off x="5470525" y="4533900"/>
            <a:ext cx="73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field3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21" name="Text Box 32"/>
          <p:cNvSpPr txBox="1">
            <a:spLocks noChangeArrowheads="1"/>
          </p:cNvSpPr>
          <p:nvPr/>
        </p:nvSpPr>
        <p:spPr bwMode="auto">
          <a:xfrm>
            <a:off x="5486400" y="6043613"/>
            <a:ext cx="73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field4</a:t>
            </a:r>
          </a:p>
        </p:txBody>
      </p:sp>
      <p:sp>
        <p:nvSpPr>
          <p:cNvPr id="51222" name="Text Box 33"/>
          <p:cNvSpPr txBox="1">
            <a:spLocks noChangeArrowheads="1"/>
          </p:cNvSpPr>
          <p:nvPr/>
        </p:nvSpPr>
        <p:spPr bwMode="auto">
          <a:xfrm>
            <a:off x="5486400" y="6272213"/>
            <a:ext cx="73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field5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343400"/>
          </a:xfrm>
        </p:spPr>
        <p:txBody>
          <a:bodyPr/>
          <a:lstStyle/>
          <a:p>
            <a:r>
              <a:rPr lang="en-US" dirty="0" smtClean="0"/>
              <a:t>Homework 2 is posted: due October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need to create tables, import data:</a:t>
            </a:r>
          </a:p>
          <a:p>
            <a:pPr lvl="1"/>
            <a:r>
              <a:rPr lang="en-US" dirty="0" smtClean="0"/>
              <a:t>On SQL Server, in your own database, OR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postgres</a:t>
            </a:r>
            <a:r>
              <a:rPr lang="en-US" dirty="0" smtClean="0"/>
              <a:t> (we will use it for Project 2)</a:t>
            </a:r>
          </a:p>
          <a:p>
            <a:r>
              <a:rPr lang="en-US" dirty="0" smtClean="0"/>
              <a:t>Follow Web instructions for importing data</a:t>
            </a:r>
          </a:p>
          <a:p>
            <a:r>
              <a:rPr lang="en-US" dirty="0" smtClean="0"/>
              <a:t>Read book about CREATE TABLE, INSERT, DELETE, UPDATE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05AA-330A-834F-9387-3C3E5EC449B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800600" cy="6096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r>
              <a:rPr lang="en-US" sz="3600">
                <a:solidFill>
                  <a:schemeClr val="tx1"/>
                </a:solidFill>
              </a:rPr>
              <a:t>Subclasses to Relations</a:t>
            </a: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76200" y="1981200"/>
            <a:ext cx="5867400" cy="3927475"/>
            <a:chOff x="96" y="528"/>
            <a:chExt cx="5664" cy="3792"/>
          </a:xfrm>
        </p:grpSpPr>
        <p:sp>
          <p:nvSpPr>
            <p:cNvPr id="52279" name="Rectangle 4"/>
            <p:cNvSpPr>
              <a:spLocks noChangeAspect="1" noChangeArrowheads="1"/>
            </p:cNvSpPr>
            <p:nvPr/>
          </p:nvSpPr>
          <p:spPr bwMode="auto">
            <a:xfrm>
              <a:off x="2064" y="1680"/>
              <a:ext cx="1344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Product</a:t>
              </a:r>
            </a:p>
          </p:txBody>
        </p:sp>
        <p:sp>
          <p:nvSpPr>
            <p:cNvPr id="52280" name="Oval 5"/>
            <p:cNvSpPr>
              <a:spLocks noChangeAspect="1" noChangeArrowheads="1"/>
            </p:cNvSpPr>
            <p:nvPr/>
          </p:nvSpPr>
          <p:spPr bwMode="auto">
            <a:xfrm>
              <a:off x="2256" y="528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u="sng" dirty="0">
                  <a:solidFill>
                    <a:srgbClr val="000000"/>
                  </a:solidFill>
                  <a:latin typeface="Arial"/>
                </a:rPr>
                <a:t>name</a:t>
              </a:r>
            </a:p>
          </p:txBody>
        </p:sp>
        <p:sp>
          <p:nvSpPr>
            <p:cNvPr id="52281" name="Oval 6"/>
            <p:cNvSpPr>
              <a:spLocks noChangeAspect="1" noChangeArrowheads="1"/>
            </p:cNvSpPr>
            <p:nvPr/>
          </p:nvSpPr>
          <p:spPr bwMode="auto">
            <a:xfrm>
              <a:off x="3264" y="528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category</a:t>
              </a:r>
            </a:p>
          </p:txBody>
        </p:sp>
        <p:sp>
          <p:nvSpPr>
            <p:cNvPr id="52282" name="Oval 7"/>
            <p:cNvSpPr>
              <a:spLocks noChangeAspect="1" noChangeArrowheads="1"/>
            </p:cNvSpPr>
            <p:nvPr/>
          </p:nvSpPr>
          <p:spPr bwMode="auto">
            <a:xfrm>
              <a:off x="1536" y="1104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price</a:t>
              </a:r>
            </a:p>
          </p:txBody>
        </p:sp>
        <p:sp>
          <p:nvSpPr>
            <p:cNvPr id="52283" name="Line 8"/>
            <p:cNvSpPr>
              <a:spLocks noChangeAspect="1" noChangeShapeType="1"/>
            </p:cNvSpPr>
            <p:nvPr/>
          </p:nvSpPr>
          <p:spPr bwMode="auto">
            <a:xfrm flipH="1" flipV="1">
              <a:off x="2256" y="148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84" name="Line 9"/>
            <p:cNvSpPr>
              <a:spLocks noChangeAspect="1" noChangeShapeType="1"/>
            </p:cNvSpPr>
            <p:nvPr/>
          </p:nvSpPr>
          <p:spPr bwMode="auto">
            <a:xfrm flipV="1">
              <a:off x="2736" y="96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85" name="Line 10"/>
            <p:cNvSpPr>
              <a:spLocks noChangeAspect="1" noChangeShapeType="1"/>
            </p:cNvSpPr>
            <p:nvPr/>
          </p:nvSpPr>
          <p:spPr bwMode="auto">
            <a:xfrm flipV="1">
              <a:off x="3120" y="960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86" name="AutoShape 11"/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 err="1">
                  <a:solidFill>
                    <a:srgbClr val="000000"/>
                  </a:solidFill>
                  <a:latin typeface="Arial"/>
                </a:rPr>
                <a:t>isa</a:t>
              </a:r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87" name="AutoShape 12"/>
            <p:cNvSpPr>
              <a:spLocks noChangeAspect="1" noChangeArrowheads="1"/>
            </p:cNvSpPr>
            <p:nvPr/>
          </p:nvSpPr>
          <p:spPr bwMode="auto">
            <a:xfrm>
              <a:off x="3552" y="235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 err="1">
                  <a:solidFill>
                    <a:srgbClr val="000000"/>
                  </a:solidFill>
                  <a:latin typeface="Arial"/>
                </a:rPr>
                <a:t>isa</a:t>
              </a:r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88" name="Rectangle 13"/>
            <p:cNvSpPr>
              <a:spLocks noChangeAspect="1" noChangeArrowheads="1"/>
            </p:cNvSpPr>
            <p:nvPr/>
          </p:nvSpPr>
          <p:spPr bwMode="auto">
            <a:xfrm>
              <a:off x="3504" y="3312"/>
              <a:ext cx="16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Educational Product</a:t>
              </a:r>
            </a:p>
          </p:txBody>
        </p:sp>
        <p:sp>
          <p:nvSpPr>
            <p:cNvPr id="52289" name="Rectangle 14"/>
            <p:cNvSpPr>
              <a:spLocks noChangeAspect="1" noChangeArrowheads="1"/>
            </p:cNvSpPr>
            <p:nvPr/>
          </p:nvSpPr>
          <p:spPr bwMode="auto">
            <a:xfrm>
              <a:off x="384" y="3312"/>
              <a:ext cx="1488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Software Product</a:t>
              </a:r>
            </a:p>
          </p:txBody>
        </p:sp>
        <p:sp>
          <p:nvSpPr>
            <p:cNvPr id="52290" name="Line 15"/>
            <p:cNvSpPr>
              <a:spLocks noChangeAspect="1" noChangeShapeType="1"/>
            </p:cNvSpPr>
            <p:nvPr/>
          </p:nvSpPr>
          <p:spPr bwMode="auto">
            <a:xfrm flipH="1">
              <a:off x="1056" y="288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91" name="Line 16"/>
            <p:cNvSpPr>
              <a:spLocks noChangeAspect="1" noChangeShapeType="1"/>
            </p:cNvSpPr>
            <p:nvPr/>
          </p:nvSpPr>
          <p:spPr bwMode="auto">
            <a:xfrm>
              <a:off x="3888" y="28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92" name="Line 17"/>
            <p:cNvSpPr>
              <a:spLocks noChangeAspect="1" noChangeShapeType="1"/>
            </p:cNvSpPr>
            <p:nvPr/>
          </p:nvSpPr>
          <p:spPr bwMode="auto">
            <a:xfrm flipH="1">
              <a:off x="1776" y="2160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93" name="Oval 18"/>
            <p:cNvSpPr>
              <a:spLocks noChangeAspect="1"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Age Group</a:t>
              </a:r>
            </a:p>
          </p:txBody>
        </p:sp>
        <p:sp>
          <p:nvSpPr>
            <p:cNvPr id="52294" name="Oval 19"/>
            <p:cNvSpPr>
              <a:spLocks noChangeAspect="1" noChangeArrowheads="1"/>
            </p:cNvSpPr>
            <p:nvPr/>
          </p:nvSpPr>
          <p:spPr bwMode="auto">
            <a:xfrm>
              <a:off x="96" y="3888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platforms</a:t>
              </a:r>
            </a:p>
          </p:txBody>
        </p:sp>
        <p:sp>
          <p:nvSpPr>
            <p:cNvPr id="52295" name="Line 20"/>
            <p:cNvSpPr>
              <a:spLocks noChangeAspect="1" noChangeShapeType="1"/>
            </p:cNvSpPr>
            <p:nvPr/>
          </p:nvSpPr>
          <p:spPr bwMode="auto">
            <a:xfrm flipH="1">
              <a:off x="1008" y="3792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96" name="Line 21"/>
            <p:cNvSpPr>
              <a:spLocks noChangeAspect="1" noChangeShapeType="1"/>
            </p:cNvSpPr>
            <p:nvPr/>
          </p:nvSpPr>
          <p:spPr bwMode="auto">
            <a:xfrm>
              <a:off x="4128" y="3792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97" name="Line 22"/>
            <p:cNvSpPr>
              <a:spLocks noChangeAspect="1" noChangeShapeType="1"/>
            </p:cNvSpPr>
            <p:nvPr/>
          </p:nvSpPr>
          <p:spPr bwMode="auto">
            <a:xfrm>
              <a:off x="3408" y="2160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graphicFrame>
        <p:nvGraphicFramePr>
          <p:cNvPr id="423959" name="Group 23"/>
          <p:cNvGraphicFramePr>
            <a:graphicFrameLocks noGrp="1"/>
          </p:cNvGraphicFramePr>
          <p:nvPr/>
        </p:nvGraphicFramePr>
        <p:xfrm>
          <a:off x="5257800" y="914400"/>
          <a:ext cx="36576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3716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981" name="Group 45"/>
          <p:cNvGraphicFramePr>
            <a:graphicFrameLocks noGrp="1"/>
          </p:cNvGraphicFramePr>
          <p:nvPr/>
        </p:nvGraphicFramePr>
        <p:xfrm>
          <a:off x="6248400" y="3276600"/>
          <a:ext cx="2667000" cy="990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platforms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unix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992" name="Group 56"/>
          <p:cNvGraphicFramePr>
            <a:graphicFrameLocks noGrp="1"/>
          </p:cNvGraphicFramePr>
          <p:nvPr/>
        </p:nvGraphicFramePr>
        <p:xfrm>
          <a:off x="6172200" y="4800600"/>
          <a:ext cx="2667000" cy="169164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Age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todler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retired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6" name="Text Box 70"/>
          <p:cNvSpPr txBox="1">
            <a:spLocks noChangeArrowheads="1"/>
          </p:cNvSpPr>
          <p:nvPr/>
        </p:nvSpPr>
        <p:spPr bwMode="auto">
          <a:xfrm>
            <a:off x="5562600" y="1524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52277" name="Text Box 71"/>
          <p:cNvSpPr txBox="1">
            <a:spLocks noChangeArrowheads="1"/>
          </p:cNvSpPr>
          <p:nvPr/>
        </p:nvSpPr>
        <p:spPr bwMode="auto">
          <a:xfrm>
            <a:off x="4572000" y="3200400"/>
            <a:ext cx="174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Sw.Product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52278" name="Text Box 72"/>
          <p:cNvSpPr txBox="1">
            <a:spLocks noChangeArrowheads="1"/>
          </p:cNvSpPr>
          <p:nvPr/>
        </p:nvSpPr>
        <p:spPr bwMode="auto">
          <a:xfrm>
            <a:off x="5105400" y="4267200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Ed.Product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B7846-6D7B-5B46-B826-3A7F3DB44973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UnionTypes With Subclasses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68550" y="2517776"/>
            <a:ext cx="4772024" cy="1681163"/>
            <a:chOff x="1492" y="1586"/>
            <a:chExt cx="3006" cy="1059"/>
          </a:xfrm>
        </p:grpSpPr>
        <p:sp>
          <p:nvSpPr>
            <p:cNvPr id="56326" name="Rectangle 4"/>
            <p:cNvSpPr>
              <a:spLocks noChangeArrowheads="1"/>
            </p:cNvSpPr>
            <p:nvPr/>
          </p:nvSpPr>
          <p:spPr bwMode="auto">
            <a:xfrm>
              <a:off x="2193" y="1586"/>
              <a:ext cx="1377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FurniturePiece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1492" y="2354"/>
              <a:ext cx="731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Person</a:t>
              </a:r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552" y="2256"/>
              <a:ext cx="946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eaLnBrk="1" hangingPunct="1"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Company</a:t>
              </a:r>
            </a:p>
          </p:txBody>
        </p:sp>
      </p:grp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1371600" y="4967288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Say: each piece of furniture is owned either by a person, or by a company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320DA-5997-3E42-B9BD-24B140BC9FAB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Union Types with Subclasses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Say: each piece of furniture is owned either by a person, or by a company</a:t>
            </a:r>
          </a:p>
          <a:p>
            <a:pPr eaLnBrk="1" hangingPunct="1">
              <a:buFontTx/>
              <a:buNone/>
            </a:pPr>
            <a:r>
              <a:rPr lang="en-US" dirty="0"/>
              <a:t>Solution 1. </a:t>
            </a:r>
            <a:r>
              <a:rPr lang="en-US" dirty="0" smtClean="0"/>
              <a:t>Acceptable  (What’s wrong </a:t>
            </a:r>
            <a:r>
              <a:rPr lang="en-US" dirty="0"/>
              <a:t>?)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0938" y="3810000"/>
            <a:ext cx="7285038" cy="2559050"/>
            <a:chOff x="869" y="2064"/>
            <a:chExt cx="4589" cy="1612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2385" y="2066"/>
              <a:ext cx="1377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FurniturePiece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869" y="2066"/>
              <a:ext cx="731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Person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4512" y="2064"/>
              <a:ext cx="946" cy="2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 eaLnBrk="1" hangingPunct="1"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Company</a:t>
              </a:r>
            </a:p>
          </p:txBody>
        </p:sp>
        <p:sp>
          <p:nvSpPr>
            <p:cNvPr id="57353" name="AutoShape 8"/>
            <p:cNvSpPr>
              <a:spLocks noChangeArrowheads="1"/>
            </p:cNvSpPr>
            <p:nvPr/>
          </p:nvSpPr>
          <p:spPr bwMode="auto">
            <a:xfrm>
              <a:off x="1392" y="2784"/>
              <a:ext cx="1440" cy="892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ownedByPerson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4" name="AutoShape 9"/>
            <p:cNvSpPr>
              <a:spLocks noChangeArrowheads="1"/>
            </p:cNvSpPr>
            <p:nvPr/>
          </p:nvSpPr>
          <p:spPr bwMode="auto">
            <a:xfrm>
              <a:off x="3456" y="2784"/>
              <a:ext cx="1440" cy="892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dirty="0" err="1">
                  <a:solidFill>
                    <a:srgbClr val="000000"/>
                  </a:solidFill>
                  <a:latin typeface="Arial"/>
                </a:rPr>
                <a:t>ownedByPerson</a:t>
              </a: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5" name="Line 10"/>
            <p:cNvSpPr>
              <a:spLocks noChangeShapeType="1"/>
            </p:cNvSpPr>
            <p:nvPr/>
          </p:nvSpPr>
          <p:spPr bwMode="auto">
            <a:xfrm flipV="1">
              <a:off x="283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6" name="Line 11"/>
            <p:cNvSpPr>
              <a:spLocks noChangeShapeType="1"/>
            </p:cNvSpPr>
            <p:nvPr/>
          </p:nvSpPr>
          <p:spPr bwMode="auto">
            <a:xfrm flipV="1">
              <a:off x="139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7" name="Line 12"/>
            <p:cNvSpPr>
              <a:spLocks noChangeShapeType="1"/>
            </p:cNvSpPr>
            <p:nvPr/>
          </p:nvSpPr>
          <p:spPr bwMode="auto">
            <a:xfrm flipH="1" flipV="1">
              <a:off x="340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358" name="Line 13"/>
            <p:cNvSpPr>
              <a:spLocks noChangeShapeType="1"/>
            </p:cNvSpPr>
            <p:nvPr/>
          </p:nvSpPr>
          <p:spPr bwMode="auto">
            <a:xfrm flipH="1" flipV="1">
              <a:off x="484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C4EBD6-A5D1-F643-954C-1CDD0FE0B258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Union Types with Subclasses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Solution 2:</a:t>
            </a:r>
            <a:r>
              <a:rPr lang="en-US" dirty="0" smtClean="0"/>
              <a:t> More faithful</a:t>
            </a:r>
            <a:endParaRPr lang="en-US" dirty="0"/>
          </a:p>
        </p:txBody>
      </p:sp>
      <p:sp>
        <p:nvSpPr>
          <p:cNvPr id="58373" name="AutoShape 4"/>
          <p:cNvSpPr>
            <a:spLocks noChangeAspect="1" noChangeArrowheads="1"/>
          </p:cNvSpPr>
          <p:nvPr/>
        </p:nvSpPr>
        <p:spPr bwMode="auto">
          <a:xfrm>
            <a:off x="1295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isa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557524" y="5869930"/>
            <a:ext cx="2186115" cy="46166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FurniturePiece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1098860" y="4803130"/>
            <a:ext cx="1159843" cy="46166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05600" y="4800600"/>
            <a:ext cx="1377950" cy="466725"/>
          </a:xfr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400"/>
              <a:t>Company</a:t>
            </a:r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auto">
          <a:xfrm>
            <a:off x="3505200" y="3962400"/>
            <a:ext cx="2286000" cy="14160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ownedBy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4080771" y="2745730"/>
            <a:ext cx="1095172" cy="46166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Owner</a:t>
            </a:r>
          </a:p>
        </p:txBody>
      </p:sp>
      <p:sp>
        <p:nvSpPr>
          <p:cNvPr id="58379" name="AutoShape 10"/>
          <p:cNvSpPr>
            <a:spLocks noChangeAspect="1" noChangeArrowheads="1"/>
          </p:cNvSpPr>
          <p:nvPr/>
        </p:nvSpPr>
        <p:spPr bwMode="auto">
          <a:xfrm>
            <a:off x="7010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isa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V="1">
            <a:off x="46482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 flipV="1">
            <a:off x="4648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8382" name="AutoShape 13"/>
          <p:cNvCxnSpPr>
            <a:cxnSpLocks noChangeShapeType="1"/>
            <a:stCxn id="58375" idx="0"/>
            <a:endCxn id="58373" idx="3"/>
          </p:cNvCxnSpPr>
          <p:nvPr/>
        </p:nvCxnSpPr>
        <p:spPr bwMode="auto">
          <a:xfrm rot="16200000" flipV="1">
            <a:off x="1312789" y="4437137"/>
            <a:ext cx="729605" cy="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3" name="AutoShape 14"/>
          <p:cNvCxnSpPr>
            <a:cxnSpLocks noChangeShapeType="1"/>
            <a:stCxn id="58376" idx="0"/>
            <a:endCxn id="58379" idx="3"/>
          </p:cNvCxnSpPr>
          <p:nvPr/>
        </p:nvCxnSpPr>
        <p:spPr bwMode="auto">
          <a:xfrm flipH="1" flipV="1">
            <a:off x="7391400" y="4073525"/>
            <a:ext cx="317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4" name="AutoShape 15"/>
          <p:cNvCxnSpPr>
            <a:cxnSpLocks noChangeShapeType="1"/>
            <a:stCxn id="58373" idx="0"/>
            <a:endCxn id="58378" idx="1"/>
          </p:cNvCxnSpPr>
          <p:nvPr/>
        </p:nvCxnSpPr>
        <p:spPr bwMode="auto">
          <a:xfrm rot="5400000" flipH="1" flipV="1">
            <a:off x="2652367" y="2000597"/>
            <a:ext cx="452437" cy="240437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85" name="AutoShape 16"/>
          <p:cNvCxnSpPr>
            <a:cxnSpLocks noChangeShapeType="1"/>
            <a:stCxn id="58379" idx="0"/>
            <a:endCxn id="58378" idx="3"/>
          </p:cNvCxnSpPr>
          <p:nvPr/>
        </p:nvCxnSpPr>
        <p:spPr bwMode="auto">
          <a:xfrm rot="16200000" flipV="1">
            <a:off x="6057454" y="2095053"/>
            <a:ext cx="452437" cy="221545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0BC3F-3144-E649-B5C0-AEFEA1952A41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Constraints in E/R Diagrams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68789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Finding constraints is part of the modeling process.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Commonly used constraints: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Keys: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social security number uniquely identifies a person.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Single-value constraints: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 person can have only one father.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Referential integrity constraints: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if you work for a company, 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  must exist in the database.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Other constraints: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peoples’ ages are between 0 and 150.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8B6E4-813B-504A-8680-ECAC4C4B8DCE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 Keys in E/R Diagrams</a:t>
            </a:r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429000" y="3429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3733800" y="1600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5334000" y="16002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2590800" y="25146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 flipV="1">
            <a:off x="3733800" y="3124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4495800" y="2286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5105400" y="2286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>
            <a:off x="41148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>
            <a:off x="55626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38" name="Text Box 21"/>
          <p:cNvSpPr txBox="1">
            <a:spLocks noChangeArrowheads="1"/>
          </p:cNvSpPr>
          <p:nvPr/>
        </p:nvSpPr>
        <p:spPr bwMode="auto">
          <a:xfrm>
            <a:off x="669925" y="1946275"/>
            <a:ext cx="1587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Underline: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5059977"/>
            <a:ext cx="3295894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/>
              <a:t>Multi-attribute key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290684" y="5029200"/>
            <a:ext cx="79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err="1" smtClean="0"/>
              <a:t>v.s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5624285" y="5059977"/>
            <a:ext cx="2452915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/>
              <a:t>Multiple keys</a:t>
            </a:r>
            <a:endParaRPr lang="en-US" sz="3200" dirty="0"/>
          </a:p>
        </p:txBody>
      </p:sp>
      <p:sp>
        <p:nvSpPr>
          <p:cNvPr id="27" name="Oval Callout 26"/>
          <p:cNvSpPr/>
          <p:nvPr/>
        </p:nvSpPr>
        <p:spPr bwMode="auto">
          <a:xfrm>
            <a:off x="4114800" y="6019800"/>
            <a:ext cx="3685947" cy="649188"/>
          </a:xfrm>
          <a:prstGeom prst="wedgeEllipseCallout">
            <a:avLst>
              <a:gd name="adj1" fmla="val 10682"/>
              <a:gd name="adj2" fmla="val -92589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Not possible in E/R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24DD3-EA6A-5B4B-9E84-CDFE16559250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 Value Constraints</a:t>
            </a:r>
          </a:p>
        </p:txBody>
      </p:sp>
      <p:sp>
        <p:nvSpPr>
          <p:cNvPr id="61444" name="AutoShape 3"/>
          <p:cNvSpPr>
            <a:spLocks noChangeAspect="1" noChangeArrowheads="1"/>
          </p:cNvSpPr>
          <p:nvPr/>
        </p:nvSpPr>
        <p:spPr bwMode="auto">
          <a:xfrm>
            <a:off x="3061186" y="3310186"/>
            <a:ext cx="2167554" cy="917079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61445" name="Line 4"/>
          <p:cNvSpPr>
            <a:spLocks noChangeAspect="1" noChangeShapeType="1"/>
          </p:cNvSpPr>
          <p:nvPr/>
        </p:nvSpPr>
        <p:spPr bwMode="auto">
          <a:xfrm flipH="1">
            <a:off x="2514600" y="376872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46" name="Line 5"/>
          <p:cNvSpPr>
            <a:spLocks noChangeAspect="1" noChangeShapeType="1"/>
          </p:cNvSpPr>
          <p:nvPr/>
        </p:nvSpPr>
        <p:spPr bwMode="auto">
          <a:xfrm>
            <a:off x="5208587" y="376872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47" name="AutoShape 6"/>
          <p:cNvSpPr>
            <a:spLocks noChangeAspect="1" noChangeArrowheads="1"/>
          </p:cNvSpPr>
          <p:nvPr/>
        </p:nvSpPr>
        <p:spPr bwMode="auto">
          <a:xfrm>
            <a:off x="3080236" y="5221536"/>
            <a:ext cx="2167554" cy="917079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61448" name="Line 7"/>
          <p:cNvSpPr>
            <a:spLocks noChangeAspect="1" noChangeShapeType="1"/>
          </p:cNvSpPr>
          <p:nvPr/>
        </p:nvSpPr>
        <p:spPr bwMode="auto">
          <a:xfrm flipH="1">
            <a:off x="2514600" y="568007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49" name="Line 8"/>
          <p:cNvSpPr>
            <a:spLocks noChangeAspect="1" noChangeShapeType="1"/>
          </p:cNvSpPr>
          <p:nvPr/>
        </p:nvSpPr>
        <p:spPr bwMode="auto">
          <a:xfrm>
            <a:off x="5284787" y="568007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3735388" y="4495800"/>
            <a:ext cx="738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40B00-FC49-8243-A4D6-34E45B667668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Referential Integrity Constraints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6172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7620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62470" name="AutoShape 5"/>
          <p:cNvSpPr>
            <a:spLocks noChangeArrowheads="1"/>
          </p:cNvSpPr>
          <p:nvPr/>
        </p:nvSpPr>
        <p:spPr bwMode="auto">
          <a:xfrm>
            <a:off x="38100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>
            <a:off x="28956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>
            <a:off x="53340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6172200" y="4800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62474" name="Rectangle 9"/>
          <p:cNvSpPr>
            <a:spLocks noChangeArrowheads="1"/>
          </p:cNvSpPr>
          <p:nvPr/>
        </p:nvSpPr>
        <p:spPr bwMode="auto">
          <a:xfrm>
            <a:off x="762000" y="4800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62475" name="AutoShape 10"/>
          <p:cNvSpPr>
            <a:spLocks noChangeArrowheads="1"/>
          </p:cNvSpPr>
          <p:nvPr/>
        </p:nvSpPr>
        <p:spPr bwMode="auto">
          <a:xfrm>
            <a:off x="3810000" y="4419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2895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>
            <a:off x="53340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78" name="Arc 13"/>
          <p:cNvSpPr>
            <a:spLocks noChangeAspect="1"/>
          </p:cNvSpPr>
          <p:nvPr/>
        </p:nvSpPr>
        <p:spPr bwMode="auto">
          <a:xfrm>
            <a:off x="5867400" y="4800600"/>
            <a:ext cx="304800" cy="533400"/>
          </a:xfrm>
          <a:custGeom>
            <a:avLst/>
            <a:gdLst>
              <a:gd name="T0" fmla="*/ 38556 w 24728"/>
              <a:gd name="T1" fmla="*/ 0 h 43200"/>
              <a:gd name="T2" fmla="*/ 0 w 24728"/>
              <a:gd name="T3" fmla="*/ 530585 h 43200"/>
              <a:gd name="T4" fmla="*/ 38556 w 24728"/>
              <a:gd name="T5" fmla="*/ 266700 h 43200"/>
              <a:gd name="T6" fmla="*/ 0 60000 65536"/>
              <a:gd name="T7" fmla="*/ 0 60000 65536"/>
              <a:gd name="T8" fmla="*/ 0 60000 65536"/>
              <a:gd name="T9" fmla="*/ 0 w 24728"/>
              <a:gd name="T10" fmla="*/ 0 h 43200"/>
              <a:gd name="T11" fmla="*/ 24728 w 2472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8" h="43200" fill="none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</a:path>
              <a:path w="24728" h="43200" stroke="0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  <a:lnTo>
                  <a:pt x="31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1066800" y="3276600"/>
            <a:ext cx="6354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Each product made by at most one company.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Some products made by no company</a:t>
            </a:r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990600" y="6019800"/>
            <a:ext cx="6303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Each product made by </a:t>
            </a:r>
            <a:r>
              <a:rPr lang="en-US" i="1" u="sng" dirty="0">
                <a:solidFill>
                  <a:srgbClr val="000000"/>
                </a:solidFill>
                <a:latin typeface="Arial"/>
              </a:rPr>
              <a:t>exactly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one company.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7A68C-A42A-464A-B435-41225139F156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Constraints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6172200" y="3352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762000" y="3352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63494" name="AutoShape 5"/>
          <p:cNvSpPr>
            <a:spLocks noChangeArrowheads="1"/>
          </p:cNvSpPr>
          <p:nvPr/>
        </p:nvSpPr>
        <p:spPr bwMode="auto">
          <a:xfrm>
            <a:off x="3810000" y="2971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makes</a:t>
            </a:r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 flipH="1">
            <a:off x="2895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53340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2955925" y="3089275"/>
            <a:ext cx="877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&lt;100</a:t>
            </a:r>
          </a:p>
        </p:txBody>
      </p:sp>
      <p:sp>
        <p:nvSpPr>
          <p:cNvPr id="63498" name="Text Box 9"/>
          <p:cNvSpPr txBox="1">
            <a:spLocks noChangeArrowheads="1"/>
          </p:cNvSpPr>
          <p:nvPr/>
        </p:nvSpPr>
        <p:spPr bwMode="auto">
          <a:xfrm>
            <a:off x="2270125" y="5222875"/>
            <a:ext cx="3332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does this mean 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E9708-5A4F-5942-8149-D6DF113C3456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Weak Entity Sets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494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Entity sets are weak when their key comes from other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classes to which they are related.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6324600" y="4038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University</a:t>
            </a: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914400" y="4038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Team</a:t>
            </a:r>
          </a:p>
        </p:txBody>
      </p:sp>
      <p:sp>
        <p:nvSpPr>
          <p:cNvPr id="64519" name="AutoShape 6"/>
          <p:cNvSpPr>
            <a:spLocks noChangeArrowheads="1"/>
          </p:cNvSpPr>
          <p:nvPr/>
        </p:nvSpPr>
        <p:spPr bwMode="auto">
          <a:xfrm>
            <a:off x="3962400" y="3657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affiliation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 flipH="1">
            <a:off x="30480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54864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2" name="Oval 9"/>
          <p:cNvSpPr>
            <a:spLocks noChangeArrowheads="1"/>
          </p:cNvSpPr>
          <p:nvPr/>
        </p:nvSpPr>
        <p:spPr bwMode="auto">
          <a:xfrm>
            <a:off x="2514600" y="5105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number</a:t>
            </a:r>
          </a:p>
        </p:txBody>
      </p:sp>
      <p:sp>
        <p:nvSpPr>
          <p:cNvPr id="64523" name="Oval 10"/>
          <p:cNvSpPr>
            <a:spLocks noChangeArrowheads="1"/>
          </p:cNvSpPr>
          <p:nvPr/>
        </p:nvSpPr>
        <p:spPr bwMode="auto">
          <a:xfrm>
            <a:off x="381000" y="5105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sport</a:t>
            </a:r>
          </a:p>
        </p:txBody>
      </p:sp>
      <p:sp>
        <p:nvSpPr>
          <p:cNvPr id="64524" name="Oval 11"/>
          <p:cNvSpPr>
            <a:spLocks noChangeArrowheads="1"/>
          </p:cNvSpPr>
          <p:nvPr/>
        </p:nvSpPr>
        <p:spPr bwMode="auto">
          <a:xfrm>
            <a:off x="6248400" y="5105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64525" name="Rectangle 12"/>
          <p:cNvSpPr>
            <a:spLocks noChangeArrowheads="1"/>
          </p:cNvSpPr>
          <p:nvPr/>
        </p:nvSpPr>
        <p:spPr bwMode="auto">
          <a:xfrm>
            <a:off x="838200" y="3962400"/>
            <a:ext cx="2286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6" name="AutoShape 13"/>
          <p:cNvSpPr>
            <a:spLocks noChangeArrowheads="1"/>
          </p:cNvSpPr>
          <p:nvPr/>
        </p:nvSpPr>
        <p:spPr bwMode="auto">
          <a:xfrm>
            <a:off x="3810000" y="3581400"/>
            <a:ext cx="18288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7" name="Line 14"/>
          <p:cNvSpPr>
            <a:spLocks noChangeShapeType="1"/>
          </p:cNvSpPr>
          <p:nvPr/>
        </p:nvSpPr>
        <p:spPr bwMode="auto">
          <a:xfrm>
            <a:off x="2743200" y="5562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8" name="Line 15"/>
          <p:cNvSpPr>
            <a:spLocks noChangeShapeType="1"/>
          </p:cNvSpPr>
          <p:nvPr/>
        </p:nvSpPr>
        <p:spPr bwMode="auto">
          <a:xfrm>
            <a:off x="66294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9" name="Line 16"/>
          <p:cNvSpPr>
            <a:spLocks noChangeShapeType="1"/>
          </p:cNvSpPr>
          <p:nvPr/>
        </p:nvSpPr>
        <p:spPr bwMode="auto">
          <a:xfrm flipH="1">
            <a:off x="1371600" y="487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>
            <a:off x="2057400" y="4876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 flipH="1">
            <a:off x="68580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2" name="Text Box 19"/>
          <p:cNvSpPr txBox="1">
            <a:spLocks noChangeArrowheads="1"/>
          </p:cNvSpPr>
          <p:nvPr/>
        </p:nvSpPr>
        <p:spPr bwMode="auto">
          <a:xfrm>
            <a:off x="762000" y="5943600"/>
            <a:ext cx="63095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Notice: we encountered this when converting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 err="1">
                <a:solidFill>
                  <a:srgbClr val="000000"/>
                </a:solidFill>
                <a:latin typeface="Arial"/>
              </a:rPr>
              <a:t>multiway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relationships to binary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relationships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SQL Databases </a:t>
            </a:r>
            <a:r>
              <a:rPr lang="en-US" dirty="0" err="1" smtClean="0"/>
              <a:t>v</a:t>
            </a:r>
            <a:r>
              <a:rPr lang="en-US" dirty="0" smtClean="0"/>
              <a:t>.  </a:t>
            </a:r>
            <a:r>
              <a:rPr lang="en-US" dirty="0" err="1" smtClean="0"/>
              <a:t>NoSQL</a:t>
            </a:r>
            <a:r>
              <a:rPr lang="en-US" dirty="0" smtClean="0"/>
              <a:t> Databases, Mike </a:t>
            </a:r>
            <a:r>
              <a:rPr lang="en-US" dirty="0" err="1" smtClean="0"/>
              <a:t>Stonebraker</a:t>
            </a:r>
            <a:endParaRPr lang="en-US" dirty="0" smtClean="0"/>
          </a:p>
          <a:p>
            <a:r>
              <a:rPr lang="en-US" dirty="0" smtClean="0"/>
              <a:t>What are “No-SQL Databases” ?</a:t>
            </a:r>
          </a:p>
          <a:p>
            <a:r>
              <a:rPr lang="en-US" dirty="0" smtClean="0"/>
              <a:t>What are the two main types of workloads in a database ? (X and Y)</a:t>
            </a:r>
          </a:p>
          <a:p>
            <a:r>
              <a:rPr lang="en-US" dirty="0" smtClean="0"/>
              <a:t>How can one improve performance of X ?</a:t>
            </a:r>
          </a:p>
          <a:p>
            <a:r>
              <a:rPr lang="en-US" dirty="0" smtClean="0"/>
              <a:t>Where does the time of a single server go ?</a:t>
            </a:r>
          </a:p>
          <a:p>
            <a:r>
              <a:rPr lang="en-US" dirty="0" smtClean="0"/>
              <a:t>What are “single-record transactions” 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05AA-330A-834F-9387-3C3E5EC449B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F8580-6E0F-B04A-9EBB-7993DB8CFAE7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Handling Weak Entity Sets</a:t>
            </a: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6172200" y="1752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University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762000" y="1752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Team</a:t>
            </a:r>
          </a:p>
        </p:txBody>
      </p:sp>
      <p:sp>
        <p:nvSpPr>
          <p:cNvPr id="65542" name="AutoShape 5"/>
          <p:cNvSpPr>
            <a:spLocks noChangeArrowheads="1"/>
          </p:cNvSpPr>
          <p:nvPr/>
        </p:nvSpPr>
        <p:spPr bwMode="auto">
          <a:xfrm>
            <a:off x="3810000" y="1371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affiliation</a:t>
            </a:r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 flipH="1">
            <a:off x="28956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>
            <a:off x="53340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5" name="Oval 8"/>
          <p:cNvSpPr>
            <a:spLocks noChangeArrowheads="1"/>
          </p:cNvSpPr>
          <p:nvPr/>
        </p:nvSpPr>
        <p:spPr bwMode="auto">
          <a:xfrm>
            <a:off x="2362200" y="2819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number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6" name="Oval 9"/>
          <p:cNvSpPr>
            <a:spLocks noChangeArrowheads="1"/>
          </p:cNvSpPr>
          <p:nvPr/>
        </p:nvSpPr>
        <p:spPr bwMode="auto">
          <a:xfrm>
            <a:off x="228600" y="2819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sport</a:t>
            </a:r>
          </a:p>
        </p:txBody>
      </p:sp>
      <p:sp>
        <p:nvSpPr>
          <p:cNvPr id="65547" name="Oval 10"/>
          <p:cNvSpPr>
            <a:spLocks noChangeArrowheads="1"/>
          </p:cNvSpPr>
          <p:nvPr/>
        </p:nvSpPr>
        <p:spPr bwMode="auto">
          <a:xfrm>
            <a:off x="6096000" y="2819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8" name="Rectangle 11"/>
          <p:cNvSpPr>
            <a:spLocks noChangeArrowheads="1"/>
          </p:cNvSpPr>
          <p:nvPr/>
        </p:nvSpPr>
        <p:spPr bwMode="auto">
          <a:xfrm>
            <a:off x="685800" y="1676400"/>
            <a:ext cx="2286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9" name="AutoShape 12"/>
          <p:cNvSpPr>
            <a:spLocks noChangeArrowheads="1"/>
          </p:cNvSpPr>
          <p:nvPr/>
        </p:nvSpPr>
        <p:spPr bwMode="auto">
          <a:xfrm>
            <a:off x="3657600" y="1295400"/>
            <a:ext cx="18288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0" name="Line 13"/>
          <p:cNvSpPr>
            <a:spLocks noChangeShapeType="1"/>
          </p:cNvSpPr>
          <p:nvPr/>
        </p:nvSpPr>
        <p:spPr bwMode="auto">
          <a:xfrm flipH="1">
            <a:off x="1219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1" name="Line 14"/>
          <p:cNvSpPr>
            <a:spLocks noChangeShapeType="1"/>
          </p:cNvSpPr>
          <p:nvPr/>
        </p:nvSpPr>
        <p:spPr bwMode="auto">
          <a:xfrm>
            <a:off x="1905000" y="2590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2" name="Line 15"/>
          <p:cNvSpPr>
            <a:spLocks noChangeShapeType="1"/>
          </p:cNvSpPr>
          <p:nvPr/>
        </p:nvSpPr>
        <p:spPr bwMode="auto">
          <a:xfrm flipH="1">
            <a:off x="67056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3" name="Text Box 16"/>
          <p:cNvSpPr txBox="1">
            <a:spLocks noChangeArrowheads="1"/>
          </p:cNvSpPr>
          <p:nvPr/>
        </p:nvSpPr>
        <p:spPr bwMode="auto">
          <a:xfrm>
            <a:off x="746125" y="4079875"/>
            <a:ext cx="6730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How do we represent this with relations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None/>
            </a:pPr>
            <a:fld id="{F535AED9-E46D-5B47-88D9-F2E5A3E178CE}" type="slidenum">
              <a:rPr lang="en-US" smtClean="0">
                <a:solidFill>
                  <a:srgbClr val="000000"/>
                </a:solidFill>
              </a:rPr>
              <a:pPr>
                <a:buNone/>
              </a:pPr>
              <a:t>41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Weak Entity Sets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44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>
                <a:solidFill>
                  <a:srgbClr val="000000"/>
                </a:solidFill>
              </a:rPr>
              <a:t>Weak entity set = entity where part of the key comes from another</a:t>
            </a:r>
          </a:p>
        </p:txBody>
      </p:sp>
      <p:sp>
        <p:nvSpPr>
          <p:cNvPr id="64517" name="Oval 9"/>
          <p:cNvSpPr>
            <a:spLocks noChangeArrowheads="1"/>
          </p:cNvSpPr>
          <p:nvPr/>
        </p:nvSpPr>
        <p:spPr bwMode="auto">
          <a:xfrm>
            <a:off x="609600" y="47244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u="sng">
                <a:solidFill>
                  <a:srgbClr val="000000"/>
                </a:solidFill>
              </a:rPr>
              <a:t>number</a:t>
            </a:r>
          </a:p>
        </p:txBody>
      </p:sp>
      <p:sp>
        <p:nvSpPr>
          <p:cNvPr id="64518" name="Oval 10"/>
          <p:cNvSpPr>
            <a:spLocks noChangeArrowheads="1"/>
          </p:cNvSpPr>
          <p:nvPr/>
        </p:nvSpPr>
        <p:spPr bwMode="auto">
          <a:xfrm>
            <a:off x="609600" y="22860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sport</a:t>
            </a:r>
          </a:p>
        </p:txBody>
      </p:sp>
      <p:sp>
        <p:nvSpPr>
          <p:cNvPr id="64519" name="Oval 11"/>
          <p:cNvSpPr>
            <a:spLocks noChangeArrowheads="1"/>
          </p:cNvSpPr>
          <p:nvPr/>
        </p:nvSpPr>
        <p:spPr bwMode="auto">
          <a:xfrm>
            <a:off x="6799263" y="4572000"/>
            <a:ext cx="1447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u="sng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64520" name="Text Box 16"/>
          <p:cNvSpPr txBox="1">
            <a:spLocks noChangeArrowheads="1"/>
          </p:cNvSpPr>
          <p:nvPr/>
        </p:nvSpPr>
        <p:spPr bwMode="auto">
          <a:xfrm>
            <a:off x="2133600" y="5943600"/>
            <a:ext cx="523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Convert to a relational schema (in class)</a:t>
            </a:r>
          </a:p>
        </p:txBody>
      </p:sp>
      <p:sp>
        <p:nvSpPr>
          <p:cNvPr id="64521" name="Diamond 17"/>
          <p:cNvSpPr>
            <a:spLocks noChangeAspect="1" noChangeArrowheads="1"/>
          </p:cNvSpPr>
          <p:nvPr/>
        </p:nvSpPr>
        <p:spPr bwMode="auto">
          <a:xfrm>
            <a:off x="2922588" y="3349625"/>
            <a:ext cx="2766402" cy="917079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mtClean="0">
                <a:solidFill>
                  <a:srgbClr val="000000"/>
                </a:solidFill>
              </a:rPr>
              <a:t>affiliation</a:t>
            </a:r>
          </a:p>
        </p:txBody>
      </p:sp>
      <p:sp>
        <p:nvSpPr>
          <p:cNvPr id="64522" name="Rectangle 18"/>
          <p:cNvSpPr>
            <a:spLocks noChangeArrowheads="1"/>
          </p:cNvSpPr>
          <p:nvPr/>
        </p:nvSpPr>
        <p:spPr bwMode="auto">
          <a:xfrm>
            <a:off x="800100" y="3503613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mtClean="0">
                <a:solidFill>
                  <a:srgbClr val="000000"/>
                </a:solidFill>
              </a:rPr>
              <a:t>Team</a:t>
            </a:r>
          </a:p>
        </p:txBody>
      </p:sp>
      <p:sp>
        <p:nvSpPr>
          <p:cNvPr id="64523" name="Rectangle 26"/>
          <p:cNvSpPr>
            <a:spLocks noChangeArrowheads="1"/>
          </p:cNvSpPr>
          <p:nvPr/>
        </p:nvSpPr>
        <p:spPr bwMode="auto">
          <a:xfrm>
            <a:off x="6781956" y="3578374"/>
            <a:ext cx="1484000" cy="461665"/>
          </a:xfrm>
          <a:prstGeom prst="rect">
            <a:avLst/>
          </a:prstGeom>
          <a:solidFill>
            <a:srgbClr val="CCCCFE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mtClean="0">
                <a:solidFill>
                  <a:srgbClr val="000000"/>
                </a:solidFill>
              </a:rPr>
              <a:t>University</a:t>
            </a:r>
          </a:p>
        </p:txBody>
      </p:sp>
      <p:cxnSp>
        <p:nvCxnSpPr>
          <p:cNvPr id="64524" name="Straight Connector 22"/>
          <p:cNvCxnSpPr>
            <a:cxnSpLocks noChangeShapeType="1"/>
            <a:stCxn id="64522" idx="3"/>
            <a:endCxn id="64521" idx="1"/>
          </p:cNvCxnSpPr>
          <p:nvPr/>
        </p:nvCxnSpPr>
        <p:spPr bwMode="auto">
          <a:xfrm flipV="1">
            <a:off x="1866900" y="3808165"/>
            <a:ext cx="1055688" cy="2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5" name="Straight Arrow Connector 24"/>
          <p:cNvCxnSpPr>
            <a:cxnSpLocks noChangeShapeType="1"/>
            <a:stCxn id="64521" idx="3"/>
            <a:endCxn id="64523" idx="1"/>
          </p:cNvCxnSpPr>
          <p:nvPr/>
        </p:nvCxnSpPr>
        <p:spPr bwMode="auto">
          <a:xfrm>
            <a:off x="5688990" y="3808165"/>
            <a:ext cx="1092966" cy="10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4526" name="Straight Connector 26"/>
          <p:cNvCxnSpPr>
            <a:cxnSpLocks noChangeShapeType="1"/>
            <a:stCxn id="64518" idx="4"/>
            <a:endCxn id="64522" idx="0"/>
          </p:cNvCxnSpPr>
          <p:nvPr/>
        </p:nvCxnSpPr>
        <p:spPr bwMode="auto">
          <a:xfrm rot="5400000">
            <a:off x="1067595" y="3237706"/>
            <a:ext cx="5318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7" name="Straight Connector 28"/>
          <p:cNvCxnSpPr>
            <a:cxnSpLocks noChangeShapeType="1"/>
            <a:stCxn id="64522" idx="2"/>
            <a:endCxn id="64517" idx="0"/>
          </p:cNvCxnSpPr>
          <p:nvPr/>
        </p:nvCxnSpPr>
        <p:spPr bwMode="auto">
          <a:xfrm rot="5400000">
            <a:off x="1027907" y="4418806"/>
            <a:ext cx="6111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Straight Connector 30"/>
          <p:cNvCxnSpPr>
            <a:cxnSpLocks noChangeShapeType="1"/>
            <a:stCxn id="64523" idx="2"/>
            <a:endCxn id="64519" idx="0"/>
          </p:cNvCxnSpPr>
          <p:nvPr/>
        </p:nvCxnSpPr>
        <p:spPr bwMode="auto">
          <a:xfrm rot="5400000">
            <a:off x="7257580" y="4305623"/>
            <a:ext cx="531961" cy="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None/>
            </a:pPr>
            <a:fld id="{3B3D0E61-B4DF-4B4A-A1F4-4B0F37F2C8AD}" type="slidenum">
              <a:rPr lang="en-US" smtClean="0">
                <a:solidFill>
                  <a:srgbClr val="000000"/>
                </a:solidFill>
              </a:rPr>
              <a:pPr>
                <a:buNone/>
              </a:pPr>
              <a:t>42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What Are the Keys of R ?</a:t>
            </a:r>
          </a:p>
        </p:txBody>
      </p:sp>
      <p:sp>
        <p:nvSpPr>
          <p:cNvPr id="65540" name="Diamond 17"/>
          <p:cNvSpPr>
            <a:spLocks noChangeArrowheads="1"/>
          </p:cNvSpPr>
          <p:nvPr/>
        </p:nvSpPr>
        <p:spPr bwMode="auto">
          <a:xfrm>
            <a:off x="4419600" y="16002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1943100" y="1752600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65542" name="Oval 9"/>
          <p:cNvSpPr>
            <a:spLocks noChangeArrowheads="1"/>
          </p:cNvSpPr>
          <p:nvPr/>
        </p:nvSpPr>
        <p:spPr bwMode="auto">
          <a:xfrm>
            <a:off x="723900" y="990600"/>
            <a:ext cx="584200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543" name="Oval 9"/>
          <p:cNvSpPr>
            <a:spLocks noChangeArrowheads="1"/>
          </p:cNvSpPr>
          <p:nvPr/>
        </p:nvSpPr>
        <p:spPr bwMode="auto">
          <a:xfrm>
            <a:off x="741363" y="1733550"/>
            <a:ext cx="549275" cy="6477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6019800" y="2590800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1943100" y="4114800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7905750" y="4762500"/>
            <a:ext cx="1066800" cy="609600"/>
          </a:xfrm>
          <a:prstGeom prst="rect">
            <a:avLst/>
          </a:prstGeom>
          <a:solidFill>
            <a:srgbClr val="CCCCFE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5547" name="Diamond 24"/>
          <p:cNvSpPr>
            <a:spLocks noChangeArrowheads="1"/>
          </p:cNvSpPr>
          <p:nvPr/>
        </p:nvSpPr>
        <p:spPr bwMode="auto">
          <a:xfrm>
            <a:off x="4191000" y="35052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48" name="Diamond 25"/>
          <p:cNvSpPr>
            <a:spLocks noChangeArrowheads="1"/>
          </p:cNvSpPr>
          <p:nvPr/>
        </p:nvSpPr>
        <p:spPr bwMode="auto">
          <a:xfrm>
            <a:off x="2019300" y="28194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2971800" y="5972175"/>
            <a:ext cx="1066800" cy="609600"/>
          </a:xfrm>
          <a:prstGeom prst="rect">
            <a:avLst/>
          </a:prstGeom>
          <a:solidFill>
            <a:srgbClr val="CCCCFE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6019800" y="4762500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65551" name="Diamond 28"/>
          <p:cNvSpPr>
            <a:spLocks noChangeArrowheads="1"/>
          </p:cNvSpPr>
          <p:nvPr/>
        </p:nvSpPr>
        <p:spPr bwMode="auto">
          <a:xfrm>
            <a:off x="7981950" y="35052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52" name="Diamond 29"/>
          <p:cNvSpPr>
            <a:spLocks noChangeArrowheads="1"/>
          </p:cNvSpPr>
          <p:nvPr/>
        </p:nvSpPr>
        <p:spPr bwMode="auto">
          <a:xfrm>
            <a:off x="6096000" y="35052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53" name="Rectangle 31"/>
          <p:cNvSpPr>
            <a:spLocks noChangeArrowheads="1"/>
          </p:cNvSpPr>
          <p:nvPr/>
        </p:nvSpPr>
        <p:spPr bwMode="auto">
          <a:xfrm>
            <a:off x="4114800" y="4762500"/>
            <a:ext cx="1066800" cy="609600"/>
          </a:xfrm>
          <a:prstGeom prst="rect">
            <a:avLst/>
          </a:prstGeom>
          <a:solidFill>
            <a:srgbClr val="CCCCFE"/>
          </a:solidFill>
          <a:ln w="762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65554" name="Diamond 32"/>
          <p:cNvSpPr>
            <a:spLocks noChangeArrowheads="1"/>
          </p:cNvSpPr>
          <p:nvPr/>
        </p:nvSpPr>
        <p:spPr bwMode="auto">
          <a:xfrm>
            <a:off x="533400" y="3962400"/>
            <a:ext cx="914400" cy="914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55" name="Rectangle 33"/>
          <p:cNvSpPr>
            <a:spLocks noChangeArrowheads="1"/>
          </p:cNvSpPr>
          <p:nvPr/>
        </p:nvSpPr>
        <p:spPr bwMode="auto">
          <a:xfrm>
            <a:off x="457200" y="5410200"/>
            <a:ext cx="1066800" cy="609600"/>
          </a:xfrm>
          <a:prstGeom prst="rect">
            <a:avLst/>
          </a:prstGeom>
          <a:solidFill>
            <a:srgbClr val="CCCCFE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5556" name="Rectangle 34"/>
          <p:cNvSpPr>
            <a:spLocks noChangeArrowheads="1"/>
          </p:cNvSpPr>
          <p:nvPr/>
        </p:nvSpPr>
        <p:spPr bwMode="auto">
          <a:xfrm>
            <a:off x="6934200" y="6057900"/>
            <a:ext cx="1066800" cy="609600"/>
          </a:xfrm>
          <a:prstGeom prst="rect">
            <a:avLst/>
          </a:prstGeom>
          <a:solidFill>
            <a:srgbClr val="CCCCFE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65557" name="Oval 9"/>
          <p:cNvSpPr>
            <a:spLocks noChangeArrowheads="1"/>
          </p:cNvSpPr>
          <p:nvPr/>
        </p:nvSpPr>
        <p:spPr bwMode="auto">
          <a:xfrm>
            <a:off x="3276600" y="4095750"/>
            <a:ext cx="547688" cy="6477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5558" name="Oval 9"/>
          <p:cNvSpPr>
            <a:spLocks noChangeArrowheads="1"/>
          </p:cNvSpPr>
          <p:nvPr/>
        </p:nvSpPr>
        <p:spPr bwMode="auto">
          <a:xfrm>
            <a:off x="685800" y="6172200"/>
            <a:ext cx="571500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559" name="Oval 9"/>
          <p:cNvSpPr>
            <a:spLocks noChangeArrowheads="1"/>
          </p:cNvSpPr>
          <p:nvPr/>
        </p:nvSpPr>
        <p:spPr bwMode="auto">
          <a:xfrm>
            <a:off x="2209800" y="5953125"/>
            <a:ext cx="523875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5560" name="Oval 9"/>
          <p:cNvSpPr>
            <a:spLocks noChangeArrowheads="1"/>
          </p:cNvSpPr>
          <p:nvPr/>
        </p:nvSpPr>
        <p:spPr bwMode="auto">
          <a:xfrm>
            <a:off x="6096000" y="6038850"/>
            <a:ext cx="571500" cy="6477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65561" name="Oval 9"/>
          <p:cNvSpPr>
            <a:spLocks noChangeArrowheads="1"/>
          </p:cNvSpPr>
          <p:nvPr/>
        </p:nvSpPr>
        <p:spPr bwMode="auto">
          <a:xfrm>
            <a:off x="8153400" y="5715000"/>
            <a:ext cx="571500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65562" name="Oval 9"/>
          <p:cNvSpPr>
            <a:spLocks noChangeArrowheads="1"/>
          </p:cNvSpPr>
          <p:nvPr/>
        </p:nvSpPr>
        <p:spPr bwMode="auto">
          <a:xfrm>
            <a:off x="7696200" y="1905000"/>
            <a:ext cx="571500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5563" name="Oval 9"/>
          <p:cNvSpPr>
            <a:spLocks noChangeArrowheads="1"/>
          </p:cNvSpPr>
          <p:nvPr/>
        </p:nvSpPr>
        <p:spPr bwMode="auto">
          <a:xfrm>
            <a:off x="4397375" y="5751513"/>
            <a:ext cx="501650" cy="649287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F</a:t>
            </a:r>
          </a:p>
        </p:txBody>
      </p:sp>
      <p:cxnSp>
        <p:nvCxnSpPr>
          <p:cNvPr id="65564" name="Shape 43"/>
          <p:cNvCxnSpPr>
            <a:cxnSpLocks noChangeShapeType="1"/>
            <a:stCxn id="65542" idx="6"/>
            <a:endCxn id="65541" idx="0"/>
          </p:cNvCxnSpPr>
          <p:nvPr/>
        </p:nvCxnSpPr>
        <p:spPr bwMode="auto">
          <a:xfrm>
            <a:off x="1308100" y="1314450"/>
            <a:ext cx="1168400" cy="43815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5" name="Straight Connector 45"/>
          <p:cNvCxnSpPr>
            <a:cxnSpLocks noChangeShapeType="1"/>
            <a:stCxn id="65543" idx="6"/>
            <a:endCxn id="65541" idx="1"/>
          </p:cNvCxnSpPr>
          <p:nvPr/>
        </p:nvCxnSpPr>
        <p:spPr bwMode="auto">
          <a:xfrm>
            <a:off x="1290638" y="2057400"/>
            <a:ext cx="6524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6" name="Straight Connector 50"/>
          <p:cNvCxnSpPr>
            <a:cxnSpLocks noChangeShapeType="1"/>
            <a:stCxn id="65545" idx="3"/>
            <a:endCxn id="65557" idx="2"/>
          </p:cNvCxnSpPr>
          <p:nvPr/>
        </p:nvCxnSpPr>
        <p:spPr bwMode="auto">
          <a:xfrm>
            <a:off x="3009900" y="4419600"/>
            <a:ext cx="266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7" name="Straight Connector 53"/>
          <p:cNvCxnSpPr>
            <a:cxnSpLocks noChangeShapeType="1"/>
            <a:stCxn id="65555" idx="2"/>
            <a:endCxn id="65558" idx="0"/>
          </p:cNvCxnSpPr>
          <p:nvPr/>
        </p:nvCxnSpPr>
        <p:spPr bwMode="auto">
          <a:xfrm rot="5400000">
            <a:off x="904875" y="6086475"/>
            <a:ext cx="1524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8" name="Straight Connector 56"/>
          <p:cNvCxnSpPr>
            <a:cxnSpLocks noChangeShapeType="1"/>
            <a:stCxn id="65559" idx="6"/>
            <a:endCxn id="65549" idx="1"/>
          </p:cNvCxnSpPr>
          <p:nvPr/>
        </p:nvCxnSpPr>
        <p:spPr bwMode="auto">
          <a:xfrm>
            <a:off x="2733675" y="6276975"/>
            <a:ext cx="2381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9" name="Straight Connector 59"/>
          <p:cNvCxnSpPr>
            <a:cxnSpLocks noChangeShapeType="1"/>
            <a:stCxn id="65553" idx="2"/>
            <a:endCxn id="65563" idx="0"/>
          </p:cNvCxnSpPr>
          <p:nvPr/>
        </p:nvCxnSpPr>
        <p:spPr bwMode="auto">
          <a:xfrm rot="5400000">
            <a:off x="4458495" y="5561806"/>
            <a:ext cx="3794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0" name="Straight Connector 61"/>
          <p:cNvCxnSpPr>
            <a:cxnSpLocks noChangeShapeType="1"/>
            <a:stCxn id="65544" idx="3"/>
            <a:endCxn id="65562" idx="2"/>
          </p:cNvCxnSpPr>
          <p:nvPr/>
        </p:nvCxnSpPr>
        <p:spPr bwMode="auto">
          <a:xfrm flipV="1">
            <a:off x="7086600" y="2228850"/>
            <a:ext cx="6096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1" name="Straight Connector 63"/>
          <p:cNvCxnSpPr>
            <a:cxnSpLocks noChangeShapeType="1"/>
            <a:stCxn id="65560" idx="6"/>
            <a:endCxn id="65556" idx="1"/>
          </p:cNvCxnSpPr>
          <p:nvPr/>
        </p:nvCxnSpPr>
        <p:spPr bwMode="auto">
          <a:xfrm>
            <a:off x="6667500" y="6362700"/>
            <a:ext cx="266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72" name="Oval 9"/>
          <p:cNvSpPr>
            <a:spLocks noChangeArrowheads="1"/>
          </p:cNvSpPr>
          <p:nvPr/>
        </p:nvSpPr>
        <p:spPr bwMode="auto">
          <a:xfrm>
            <a:off x="5486400" y="5562600"/>
            <a:ext cx="512763" cy="6492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smtClean="0">
                <a:solidFill>
                  <a:srgbClr val="000000"/>
                </a:solidFill>
              </a:rPr>
              <a:t>L</a:t>
            </a:r>
          </a:p>
        </p:txBody>
      </p:sp>
      <p:cxnSp>
        <p:nvCxnSpPr>
          <p:cNvPr id="65573" name="Shape 67"/>
          <p:cNvCxnSpPr>
            <a:cxnSpLocks noChangeShapeType="1"/>
            <a:stCxn id="65550" idx="2"/>
            <a:endCxn id="65572" idx="6"/>
          </p:cNvCxnSpPr>
          <p:nvPr/>
        </p:nvCxnSpPr>
        <p:spPr bwMode="auto">
          <a:xfrm rot="5400000">
            <a:off x="6019007" y="5352256"/>
            <a:ext cx="514350" cy="554037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4" name="Straight Connector 69"/>
          <p:cNvCxnSpPr>
            <a:cxnSpLocks noChangeShapeType="1"/>
            <a:stCxn id="65561" idx="0"/>
            <a:endCxn id="65546" idx="2"/>
          </p:cNvCxnSpPr>
          <p:nvPr/>
        </p:nvCxnSpPr>
        <p:spPr bwMode="auto">
          <a:xfrm rot="5400000" flipH="1" flipV="1">
            <a:off x="8268494" y="5544344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5" name="Straight Connector 71"/>
          <p:cNvCxnSpPr>
            <a:cxnSpLocks noChangeShapeType="1"/>
            <a:stCxn id="65541" idx="2"/>
            <a:endCxn id="65548" idx="0"/>
          </p:cNvCxnSpPr>
          <p:nvPr/>
        </p:nvCxnSpPr>
        <p:spPr bwMode="auto">
          <a:xfrm rot="5400000">
            <a:off x="2247901" y="2590800"/>
            <a:ext cx="457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6" name="Straight Connector 73"/>
          <p:cNvCxnSpPr>
            <a:cxnSpLocks noChangeShapeType="1"/>
            <a:stCxn id="65545" idx="1"/>
            <a:endCxn id="65554" idx="3"/>
          </p:cNvCxnSpPr>
          <p:nvPr/>
        </p:nvCxnSpPr>
        <p:spPr bwMode="auto">
          <a:xfrm rot="10800000">
            <a:off x="1447800" y="4419600"/>
            <a:ext cx="4953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7" name="Straight Connector 75"/>
          <p:cNvCxnSpPr>
            <a:cxnSpLocks noChangeShapeType="1"/>
            <a:stCxn id="65541" idx="3"/>
            <a:endCxn id="65540" idx="1"/>
          </p:cNvCxnSpPr>
          <p:nvPr/>
        </p:nvCxnSpPr>
        <p:spPr bwMode="auto">
          <a:xfrm>
            <a:off x="3009900" y="2057400"/>
            <a:ext cx="1409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8" name="Shape 77"/>
          <p:cNvCxnSpPr>
            <a:cxnSpLocks noChangeShapeType="1"/>
            <a:stCxn id="65540" idx="3"/>
            <a:endCxn id="65544" idx="0"/>
          </p:cNvCxnSpPr>
          <p:nvPr/>
        </p:nvCxnSpPr>
        <p:spPr bwMode="auto">
          <a:xfrm>
            <a:off x="5334000" y="2057400"/>
            <a:ext cx="12192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79" name="Straight Arrow Connector 79"/>
          <p:cNvCxnSpPr>
            <a:cxnSpLocks noChangeShapeType="1"/>
            <a:stCxn id="65548" idx="2"/>
            <a:endCxn id="65545" idx="0"/>
          </p:cNvCxnSpPr>
          <p:nvPr/>
        </p:nvCxnSpPr>
        <p:spPr bwMode="auto">
          <a:xfrm rot="5400000">
            <a:off x="2286001" y="3924300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0" name="Straight Arrow Connector 81"/>
          <p:cNvCxnSpPr>
            <a:cxnSpLocks noChangeShapeType="1"/>
            <a:stCxn id="65554" idx="2"/>
            <a:endCxn id="65555" idx="0"/>
          </p:cNvCxnSpPr>
          <p:nvPr/>
        </p:nvCxnSpPr>
        <p:spPr bwMode="auto">
          <a:xfrm rot="5400000">
            <a:off x="723901" y="5143500"/>
            <a:ext cx="533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1" name="Straight Arrow Connector 83"/>
          <p:cNvCxnSpPr>
            <a:cxnSpLocks noChangeShapeType="1"/>
            <a:stCxn id="65544" idx="2"/>
            <a:endCxn id="65552" idx="0"/>
          </p:cNvCxnSpPr>
          <p:nvPr/>
        </p:nvCxnSpPr>
        <p:spPr bwMode="auto">
          <a:xfrm rot="5400000">
            <a:off x="6400801" y="3352800"/>
            <a:ext cx="304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2" name="Shape 85"/>
          <p:cNvCxnSpPr>
            <a:cxnSpLocks noChangeShapeType="1"/>
            <a:stCxn id="65544" idx="1"/>
            <a:endCxn id="65547" idx="0"/>
          </p:cNvCxnSpPr>
          <p:nvPr/>
        </p:nvCxnSpPr>
        <p:spPr bwMode="auto">
          <a:xfrm rot="10800000" flipV="1">
            <a:off x="4648200" y="2895600"/>
            <a:ext cx="137160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3" name="Shape 88"/>
          <p:cNvCxnSpPr>
            <a:cxnSpLocks noChangeShapeType="1"/>
            <a:stCxn id="65544" idx="3"/>
            <a:endCxn id="65551" idx="0"/>
          </p:cNvCxnSpPr>
          <p:nvPr/>
        </p:nvCxnSpPr>
        <p:spPr bwMode="auto">
          <a:xfrm>
            <a:off x="7086600" y="2895600"/>
            <a:ext cx="135255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4" name="Straight Arrow Connector 90"/>
          <p:cNvCxnSpPr>
            <a:cxnSpLocks noChangeShapeType="1"/>
            <a:stCxn id="65547" idx="2"/>
            <a:endCxn id="65553" idx="0"/>
          </p:cNvCxnSpPr>
          <p:nvPr/>
        </p:nvCxnSpPr>
        <p:spPr bwMode="auto">
          <a:xfrm rot="5400000">
            <a:off x="4476751" y="4591050"/>
            <a:ext cx="3429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5" name="Straight Arrow Connector 92"/>
          <p:cNvCxnSpPr>
            <a:cxnSpLocks noChangeShapeType="1"/>
            <a:stCxn id="65552" idx="2"/>
            <a:endCxn id="65550" idx="0"/>
          </p:cNvCxnSpPr>
          <p:nvPr/>
        </p:nvCxnSpPr>
        <p:spPr bwMode="auto">
          <a:xfrm rot="5400000">
            <a:off x="6381751" y="4591050"/>
            <a:ext cx="3429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6" name="Straight Arrow Connector 94"/>
          <p:cNvCxnSpPr>
            <a:cxnSpLocks noChangeShapeType="1"/>
            <a:stCxn id="65551" idx="2"/>
            <a:endCxn id="65546" idx="0"/>
          </p:cNvCxnSpPr>
          <p:nvPr/>
        </p:nvCxnSpPr>
        <p:spPr bwMode="auto">
          <a:xfrm rot="5400000">
            <a:off x="8268494" y="4591844"/>
            <a:ext cx="3429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587" name="Diamond 95"/>
          <p:cNvSpPr>
            <a:spLocks noChangeAspect="1"/>
          </p:cNvSpPr>
          <p:nvPr/>
        </p:nvSpPr>
        <p:spPr bwMode="auto">
          <a:xfrm>
            <a:off x="3238500" y="5257800"/>
            <a:ext cx="533400" cy="533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88" name="Diamond 96"/>
          <p:cNvSpPr>
            <a:spLocks noChangeAspect="1"/>
          </p:cNvSpPr>
          <p:nvPr/>
        </p:nvSpPr>
        <p:spPr bwMode="auto">
          <a:xfrm>
            <a:off x="7200900" y="5334000"/>
            <a:ext cx="533400" cy="533400"/>
          </a:xfrm>
          <a:prstGeom prst="diamond">
            <a:avLst/>
          </a:prstGeom>
          <a:solidFill>
            <a:srgbClr val="C0C0C0">
              <a:alpha val="50195"/>
            </a:srgbClr>
          </a:solidFill>
          <a:ln w="79375" cmpd="dbl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5589" name="Shape 98"/>
          <p:cNvCxnSpPr>
            <a:cxnSpLocks noChangeShapeType="1"/>
            <a:stCxn id="65553" idx="1"/>
            <a:endCxn id="65587" idx="0"/>
          </p:cNvCxnSpPr>
          <p:nvPr/>
        </p:nvCxnSpPr>
        <p:spPr bwMode="auto">
          <a:xfrm rot="10800000" flipV="1">
            <a:off x="3505200" y="5067300"/>
            <a:ext cx="609600" cy="1905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0" name="Straight Arrow Connector 100"/>
          <p:cNvCxnSpPr>
            <a:cxnSpLocks noChangeShapeType="1"/>
            <a:stCxn id="65587" idx="2"/>
            <a:endCxn id="65549" idx="0"/>
          </p:cNvCxnSpPr>
          <p:nvPr/>
        </p:nvCxnSpPr>
        <p:spPr bwMode="auto">
          <a:xfrm rot="5400000">
            <a:off x="3414712" y="5881688"/>
            <a:ext cx="1825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1" name="Straight Arrow Connector 102"/>
          <p:cNvCxnSpPr>
            <a:cxnSpLocks noChangeShapeType="1"/>
            <a:stCxn id="65588" idx="2"/>
            <a:endCxn id="65556" idx="0"/>
          </p:cNvCxnSpPr>
          <p:nvPr/>
        </p:nvCxnSpPr>
        <p:spPr bwMode="auto">
          <a:xfrm rot="5400000">
            <a:off x="7372351" y="5962650"/>
            <a:ext cx="1905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2" name="Shape 104"/>
          <p:cNvCxnSpPr>
            <a:cxnSpLocks noChangeShapeType="1"/>
            <a:stCxn id="65550" idx="3"/>
            <a:endCxn id="65588" idx="0"/>
          </p:cNvCxnSpPr>
          <p:nvPr/>
        </p:nvCxnSpPr>
        <p:spPr bwMode="auto">
          <a:xfrm>
            <a:off x="7086600" y="5067300"/>
            <a:ext cx="381000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Design Theory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0E5BF-874A-4B45-9B54-A9F1410CAB4E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2AE87-7B86-4040-8FD5-56B9BF9A2BA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Schema Refinements = Normal Forms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1st Normal Form = all tables are flat</a:t>
            </a:r>
          </a:p>
          <a:p>
            <a:pPr eaLnBrk="1" hangingPunct="1"/>
            <a:r>
              <a:rPr lang="en-US"/>
              <a:t>2nd Normal Form = obsolete</a:t>
            </a:r>
          </a:p>
          <a:p>
            <a:pPr eaLnBrk="1" hangingPunct="1"/>
            <a:r>
              <a:rPr lang="en-US"/>
              <a:t>Boyce Codd Normal Form = will study</a:t>
            </a:r>
          </a:p>
          <a:p>
            <a:pPr eaLnBrk="1" hangingPunct="1"/>
            <a:r>
              <a:rPr lang="en-US"/>
              <a:t>3rd Normal Form = see book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4C8DB4-78A5-934C-9C79-4BC460334EA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First Normal Form (1NF)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/>
              <a:t>A database schema is in First Normal Form if all tables are flat</a:t>
            </a:r>
          </a:p>
        </p:txBody>
      </p:sp>
      <p:graphicFrame>
        <p:nvGraphicFramePr>
          <p:cNvPr id="437252" name="Group 4"/>
          <p:cNvGraphicFramePr>
            <a:graphicFrameLocks noGrp="1"/>
          </p:cNvGraphicFramePr>
          <p:nvPr/>
        </p:nvGraphicFramePr>
        <p:xfrm>
          <a:off x="609600" y="3200400"/>
          <a:ext cx="2743200" cy="342900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Courses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74" name="Group 26"/>
          <p:cNvGraphicFramePr>
            <a:graphicFrameLocks noGrp="1"/>
          </p:cNvGraphicFramePr>
          <p:nvPr/>
        </p:nvGraphicFramePr>
        <p:xfrm>
          <a:off x="2667000" y="4171950"/>
          <a:ext cx="457200" cy="7315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84" name="Group 36"/>
          <p:cNvGraphicFramePr>
            <a:graphicFrameLocks noGrp="1"/>
          </p:cNvGraphicFramePr>
          <p:nvPr/>
        </p:nvGraphicFramePr>
        <p:xfrm>
          <a:off x="2667000" y="515302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92" name="Group 44"/>
          <p:cNvGraphicFramePr>
            <a:graphicFrameLocks noGrp="1"/>
          </p:cNvGraphicFramePr>
          <p:nvPr/>
        </p:nvGraphicFramePr>
        <p:xfrm>
          <a:off x="2676525" y="597217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3" name="Text Box 52"/>
          <p:cNvSpPr txBox="1">
            <a:spLocks noChangeArrowheads="1"/>
          </p:cNvSpPr>
          <p:nvPr/>
        </p:nvSpPr>
        <p:spPr bwMode="auto">
          <a:xfrm>
            <a:off x="212725" y="2708275"/>
            <a:ext cx="1133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437301" name="Group 53"/>
          <p:cNvGraphicFramePr>
            <a:graphicFrameLocks noGrp="1"/>
          </p:cNvGraphicFramePr>
          <p:nvPr/>
        </p:nvGraphicFramePr>
        <p:xfrm>
          <a:off x="5410200" y="2743200"/>
          <a:ext cx="1828800" cy="137350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1" name="Text Box 70"/>
          <p:cNvSpPr txBox="1">
            <a:spLocks noChangeArrowheads="1"/>
          </p:cNvSpPr>
          <p:nvPr/>
        </p:nvSpPr>
        <p:spPr bwMode="auto">
          <a:xfrm>
            <a:off x="5410200" y="2209800"/>
            <a:ext cx="1133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437319" name="Group 71"/>
          <p:cNvGraphicFramePr>
            <a:graphicFrameLocks noGrp="1"/>
          </p:cNvGraphicFramePr>
          <p:nvPr/>
        </p:nvGraphicFramePr>
        <p:xfrm>
          <a:off x="7772400" y="4876800"/>
          <a:ext cx="914400" cy="1219199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331" name="Group 83"/>
          <p:cNvGraphicFramePr>
            <a:graphicFrameLocks noGrp="1"/>
          </p:cNvGraphicFramePr>
          <p:nvPr/>
        </p:nvGraphicFramePr>
        <p:xfrm>
          <a:off x="5486400" y="4583113"/>
          <a:ext cx="1828800" cy="2133599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Student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90" name="Text Box 109"/>
          <p:cNvSpPr txBox="1">
            <a:spLocks noChangeArrowheads="1"/>
          </p:cNvSpPr>
          <p:nvPr/>
        </p:nvSpPr>
        <p:spPr bwMode="auto">
          <a:xfrm>
            <a:off x="5410200" y="4181475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Takes</a:t>
            </a:r>
          </a:p>
        </p:txBody>
      </p:sp>
      <p:sp>
        <p:nvSpPr>
          <p:cNvPr id="20591" name="Text Box 110"/>
          <p:cNvSpPr txBox="1">
            <a:spLocks noChangeArrowheads="1"/>
          </p:cNvSpPr>
          <p:nvPr/>
        </p:nvSpPr>
        <p:spPr bwMode="auto">
          <a:xfrm>
            <a:off x="7623175" y="42672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Course</a:t>
            </a:r>
          </a:p>
        </p:txBody>
      </p:sp>
      <p:sp>
        <p:nvSpPr>
          <p:cNvPr id="20592" name="Line 111"/>
          <p:cNvSpPr>
            <a:spLocks noChangeShapeType="1"/>
          </p:cNvSpPr>
          <p:nvPr/>
        </p:nvSpPr>
        <p:spPr bwMode="auto">
          <a:xfrm>
            <a:off x="3657600" y="4800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7360" name="AutoShape 112"/>
          <p:cNvSpPr>
            <a:spLocks noChangeArrowheads="1"/>
          </p:cNvSpPr>
          <p:nvPr/>
        </p:nvSpPr>
        <p:spPr bwMode="auto">
          <a:xfrm>
            <a:off x="3707713" y="5505450"/>
            <a:ext cx="1738100" cy="908864"/>
          </a:xfrm>
          <a:prstGeom prst="wedgeEllipseCallout">
            <a:avLst>
              <a:gd name="adj1" fmla="val 2380"/>
              <a:gd name="adj2" fmla="val -10126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1800"/>
              <a:t>May need</a:t>
            </a:r>
            <a:br>
              <a:rPr lang="en-US" sz="1800"/>
            </a:br>
            <a:r>
              <a:rPr lang="en-US" sz="1800"/>
              <a:t>to add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D08254-4F3C-4D4D-B047-3AF76DB3182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Relational Schema Design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657600" y="1905000"/>
            <a:ext cx="3581400" cy="865188"/>
            <a:chOff x="0" y="624"/>
            <a:chExt cx="5760" cy="1392"/>
          </a:xfrm>
        </p:grpSpPr>
        <p:sp>
          <p:nvSpPr>
            <p:cNvPr id="22664" name="Rectangle 4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Person</a:t>
              </a:r>
            </a:p>
          </p:txBody>
        </p:sp>
        <p:sp>
          <p:nvSpPr>
            <p:cNvPr id="22665" name="AutoShape 5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buys</a:t>
              </a:r>
            </a:p>
          </p:txBody>
        </p:sp>
        <p:sp>
          <p:nvSpPr>
            <p:cNvPr id="22666" name="Rectangle 6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Product</a:t>
              </a:r>
            </a:p>
          </p:txBody>
        </p:sp>
        <p:sp>
          <p:nvSpPr>
            <p:cNvPr id="22667" name="Oval 7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name</a:t>
              </a:r>
            </a:p>
          </p:txBody>
        </p:sp>
        <p:sp>
          <p:nvSpPr>
            <p:cNvPr id="22668" name="Oval 8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price</a:t>
              </a:r>
            </a:p>
          </p:txBody>
        </p:sp>
        <p:sp>
          <p:nvSpPr>
            <p:cNvPr id="22669" name="Oval 9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name</a:t>
              </a:r>
            </a:p>
          </p:txBody>
        </p:sp>
        <p:sp>
          <p:nvSpPr>
            <p:cNvPr id="22670" name="Oval 10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/>
                <a:t>ssn</a:t>
              </a:r>
            </a:p>
          </p:txBody>
        </p:sp>
        <p:sp>
          <p:nvSpPr>
            <p:cNvPr id="22671" name="Line 11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72" name="Line 12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73" name="Line 13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74" name="Line 14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75" name="Line 15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76" name="Line 16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3" name="Text Box 17"/>
          <p:cNvSpPr txBox="1">
            <a:spLocks noChangeArrowheads="1"/>
          </p:cNvSpPr>
          <p:nvPr/>
        </p:nvSpPr>
        <p:spPr bwMode="auto">
          <a:xfrm>
            <a:off x="517525" y="1946275"/>
            <a:ext cx="2528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 dirty="0"/>
              <a:t>Conceptual Model:</a:t>
            </a:r>
          </a:p>
        </p:txBody>
      </p:sp>
      <p:sp>
        <p:nvSpPr>
          <p:cNvPr id="22534" name="Text Box 18"/>
          <p:cNvSpPr txBox="1">
            <a:spLocks noChangeArrowheads="1"/>
          </p:cNvSpPr>
          <p:nvPr/>
        </p:nvSpPr>
        <p:spPr bwMode="auto">
          <a:xfrm>
            <a:off x="609600" y="3657600"/>
            <a:ext cx="241559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Relational Model:</a:t>
            </a:r>
          </a:p>
          <a:p>
            <a:pPr eaLnBrk="0" hangingPunct="0">
              <a:buNone/>
            </a:pPr>
            <a:r>
              <a:rPr lang="en-US" sz="2400"/>
              <a:t>plus FD’s</a:t>
            </a:r>
          </a:p>
        </p:txBody>
      </p:sp>
      <p:sp>
        <p:nvSpPr>
          <p:cNvPr id="22535" name="Text Box 19"/>
          <p:cNvSpPr txBox="1">
            <a:spLocks noChangeArrowheads="1"/>
          </p:cNvSpPr>
          <p:nvPr/>
        </p:nvSpPr>
        <p:spPr bwMode="auto">
          <a:xfrm>
            <a:off x="609600" y="5181600"/>
            <a:ext cx="299312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Normalization:</a:t>
            </a:r>
          </a:p>
          <a:p>
            <a:pPr eaLnBrk="0" hangingPunct="0">
              <a:buNone/>
            </a:pPr>
            <a:r>
              <a:rPr lang="en-US" sz="2400"/>
              <a:t>Eliminates </a:t>
            </a:r>
            <a:r>
              <a:rPr lang="en-US" sz="2400" b="1" i="1" u="sng"/>
              <a:t>anomalies</a:t>
            </a:r>
            <a:endParaRPr lang="en-US" sz="2400"/>
          </a:p>
        </p:txBody>
      </p:sp>
      <p:graphicFrame>
        <p:nvGraphicFramePr>
          <p:cNvPr id="439316" name="Group 20"/>
          <p:cNvGraphicFramePr>
            <a:graphicFrameLocks noGrp="1"/>
          </p:cNvGraphicFramePr>
          <p:nvPr/>
        </p:nvGraphicFramePr>
        <p:xfrm>
          <a:off x="3810000" y="3810000"/>
          <a:ext cx="1524000" cy="792479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43" name="Group 47"/>
          <p:cNvGraphicFramePr>
            <a:graphicFrameLocks noGrp="1"/>
          </p:cNvGraphicFramePr>
          <p:nvPr/>
        </p:nvGraphicFramePr>
        <p:xfrm>
          <a:off x="5867400" y="3810000"/>
          <a:ext cx="1905000" cy="594359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69" name="Group 73"/>
          <p:cNvGraphicFramePr>
            <a:graphicFrameLocks noGrp="1"/>
          </p:cNvGraphicFramePr>
          <p:nvPr/>
        </p:nvGraphicFramePr>
        <p:xfrm>
          <a:off x="4800600" y="5181600"/>
          <a:ext cx="1143000" cy="792479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91" name="Group 95"/>
          <p:cNvGraphicFramePr>
            <a:graphicFrameLocks noGrp="1"/>
          </p:cNvGraphicFramePr>
          <p:nvPr/>
        </p:nvGraphicFramePr>
        <p:xfrm>
          <a:off x="6248400" y="5181600"/>
          <a:ext cx="381000" cy="792479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403" name="Group 107"/>
          <p:cNvGraphicFramePr>
            <a:graphicFrameLocks noGrp="1"/>
          </p:cNvGraphicFramePr>
          <p:nvPr/>
        </p:nvGraphicFramePr>
        <p:xfrm>
          <a:off x="7010400" y="5181600"/>
          <a:ext cx="762000" cy="792479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420" name="Group 124"/>
          <p:cNvGraphicFramePr>
            <a:graphicFrameLocks noGrp="1"/>
          </p:cNvGraphicFramePr>
          <p:nvPr/>
        </p:nvGraphicFramePr>
        <p:xfrm>
          <a:off x="3581400" y="5181600"/>
          <a:ext cx="762000" cy="792479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57" name="Line 141"/>
          <p:cNvSpPr>
            <a:spLocks noChangeShapeType="1"/>
          </p:cNvSpPr>
          <p:nvPr/>
        </p:nvSpPr>
        <p:spPr bwMode="auto">
          <a:xfrm>
            <a:off x="5562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58" name="Line 142"/>
          <p:cNvSpPr>
            <a:spLocks noChangeShapeType="1"/>
          </p:cNvSpPr>
          <p:nvPr/>
        </p:nvSpPr>
        <p:spPr bwMode="auto">
          <a:xfrm flipH="1">
            <a:off x="39624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59" name="Line 143"/>
          <p:cNvSpPr>
            <a:spLocks noChangeShapeType="1"/>
          </p:cNvSpPr>
          <p:nvPr/>
        </p:nvSpPr>
        <p:spPr bwMode="auto">
          <a:xfrm>
            <a:off x="4648200" y="4724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0" name="Line 144"/>
          <p:cNvSpPr>
            <a:spLocks noChangeShapeType="1"/>
          </p:cNvSpPr>
          <p:nvPr/>
        </p:nvSpPr>
        <p:spPr bwMode="auto">
          <a:xfrm flipH="1">
            <a:off x="6477000" y="4572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1" name="Line 145"/>
          <p:cNvSpPr>
            <a:spLocks noChangeShapeType="1"/>
          </p:cNvSpPr>
          <p:nvPr/>
        </p:nvSpPr>
        <p:spPr bwMode="auto">
          <a:xfrm>
            <a:off x="70104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2" name="Line 146"/>
          <p:cNvSpPr>
            <a:spLocks noChangeShapeType="1"/>
          </p:cNvSpPr>
          <p:nvPr/>
        </p:nvSpPr>
        <p:spPr bwMode="auto">
          <a:xfrm>
            <a:off x="152400" y="3200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3" name="Line 147"/>
          <p:cNvSpPr>
            <a:spLocks noChangeShapeType="1"/>
          </p:cNvSpPr>
          <p:nvPr/>
        </p:nvSpPr>
        <p:spPr bwMode="auto">
          <a:xfrm>
            <a:off x="152400" y="4876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D9BDC-A026-BB47-B1D1-899072D12E3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Anomalies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/>
              <a:t>When a database is poorly designed we get anomalies:</a:t>
            </a:r>
          </a:p>
          <a:p>
            <a:pPr eaLnBrk="1" hangingPunct="1">
              <a:buFontTx/>
              <a:buNone/>
            </a:pPr>
            <a:endParaRPr lang="en-US" sz="2400"/>
          </a:p>
          <a:p>
            <a:pPr eaLnBrk="1" hangingPunct="1">
              <a:buFontTx/>
              <a:buNone/>
            </a:pPr>
            <a:r>
              <a:rPr lang="en-US" sz="2400" b="1" u="sng"/>
              <a:t>Redundancy</a:t>
            </a:r>
            <a:r>
              <a:rPr lang="en-US" sz="2400"/>
              <a:t>: data is repeated</a:t>
            </a:r>
          </a:p>
          <a:p>
            <a:pPr eaLnBrk="1" hangingPunct="1">
              <a:buFontTx/>
              <a:buNone/>
            </a:pPr>
            <a:endParaRPr lang="en-US" sz="2400"/>
          </a:p>
          <a:p>
            <a:pPr eaLnBrk="1" hangingPunct="1">
              <a:buFontTx/>
              <a:buNone/>
            </a:pPr>
            <a:r>
              <a:rPr lang="en-US" sz="2400" b="1" u="sng"/>
              <a:t>Updated anomalies</a:t>
            </a:r>
            <a:r>
              <a:rPr lang="en-US" sz="2400"/>
              <a:t>: need to change in several places</a:t>
            </a:r>
          </a:p>
          <a:p>
            <a:pPr eaLnBrk="1" hangingPunct="1">
              <a:buFontTx/>
              <a:buNone/>
            </a:pPr>
            <a:endParaRPr lang="en-US" sz="2400"/>
          </a:p>
          <a:p>
            <a:pPr eaLnBrk="1" hangingPunct="1">
              <a:buFontTx/>
              <a:buNone/>
            </a:pPr>
            <a:r>
              <a:rPr lang="en-US" sz="2400" b="1" u="sng"/>
              <a:t>Delete anomalies</a:t>
            </a:r>
            <a:r>
              <a:rPr lang="en-US" sz="2400"/>
              <a:t>: may lose data when we don’t want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C86C3-3FE2-E749-B4D7-6FE57FC78827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Relational Schema Design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685800" y="4495800"/>
            <a:ext cx="6750566" cy="222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 dirty="0">
                <a:solidFill>
                  <a:srgbClr val="FF0000"/>
                </a:solidFill>
              </a:rPr>
              <a:t>Anomalies:</a:t>
            </a:r>
            <a:endParaRPr lang="en-US" sz="2400" dirty="0"/>
          </a:p>
          <a:p>
            <a:pPr eaLnBrk="0" hangingPunct="0">
              <a:buFontTx/>
              <a:buChar char="•"/>
            </a:pPr>
            <a:r>
              <a:rPr lang="en-US" sz="2400" dirty="0"/>
              <a:t> Redundancy        = repeat data</a:t>
            </a:r>
          </a:p>
          <a:p>
            <a:pPr eaLnBrk="0" hangingPunct="0">
              <a:buFontTx/>
              <a:buChar char="•"/>
            </a:pPr>
            <a:r>
              <a:rPr lang="en-US" sz="2400" dirty="0"/>
              <a:t> Update anomalies = Fred moves to “Bellevue”</a:t>
            </a:r>
          </a:p>
          <a:p>
            <a:pPr eaLnBrk="0" hangingPunct="0">
              <a:buFontTx/>
              <a:buChar char="•"/>
            </a:pPr>
            <a:r>
              <a:rPr lang="en-US" sz="2400" dirty="0"/>
              <a:t> Deletion anomalies = Joe deletes his phone number:</a:t>
            </a:r>
            <a:br>
              <a:rPr lang="en-US" sz="2400" dirty="0"/>
            </a:br>
            <a:r>
              <a:rPr lang="en-US" sz="2400" dirty="0"/>
              <a:t>			what is his city ?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638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Recall set attributes (persons with several phones):</a:t>
            </a:r>
          </a:p>
        </p:txBody>
      </p:sp>
      <p:graphicFrame>
        <p:nvGraphicFramePr>
          <p:cNvPr id="443397" name="Group 5"/>
          <p:cNvGraphicFramePr>
            <a:graphicFrameLocks noGrp="1"/>
          </p:cNvGraphicFramePr>
          <p:nvPr/>
        </p:nvGraphicFramePr>
        <p:xfrm>
          <a:off x="1066800" y="2209800"/>
          <a:ext cx="7010400" cy="15849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7" name="Rectangle 32"/>
          <p:cNvSpPr>
            <a:spLocks noChangeArrowheads="1"/>
          </p:cNvSpPr>
          <p:nvPr/>
        </p:nvSpPr>
        <p:spPr bwMode="auto">
          <a:xfrm>
            <a:off x="533400" y="4038600"/>
            <a:ext cx="8122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One person may have multiple phones, but lives in only one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F138A-142F-0745-8E09-B244AE8A179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 Decomposition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12725" y="1489075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Break the relation into two:</a:t>
            </a:r>
            <a:endParaRPr lang="en-US" sz="2400" dirty="0"/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/>
        </p:nvGraphicFramePr>
        <p:xfrm>
          <a:off x="304800" y="384175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62" name="Group 22"/>
          <p:cNvGraphicFramePr>
            <a:graphicFrameLocks noGrp="1"/>
          </p:cNvGraphicFramePr>
          <p:nvPr/>
        </p:nvGraphicFramePr>
        <p:xfrm>
          <a:off x="5029200" y="3886200"/>
          <a:ext cx="3657600" cy="146304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39"/>
          <p:cNvSpPr txBox="1">
            <a:spLocks noChangeArrowheads="1"/>
          </p:cNvSpPr>
          <p:nvPr/>
        </p:nvSpPr>
        <p:spPr bwMode="auto">
          <a:xfrm>
            <a:off x="381000" y="5014913"/>
            <a:ext cx="6032421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 dirty="0">
                <a:solidFill>
                  <a:srgbClr val="FF0000"/>
                </a:solidFill>
              </a:rPr>
              <a:t>Anomalies have gone:</a:t>
            </a:r>
            <a:endParaRPr lang="en-US" sz="2400" dirty="0"/>
          </a:p>
          <a:p>
            <a:pPr eaLnBrk="0" hangingPunct="0">
              <a:buFontTx/>
              <a:buChar char="•"/>
            </a:pPr>
            <a:r>
              <a:rPr lang="en-US" sz="2400" dirty="0"/>
              <a:t> No more repeated data</a:t>
            </a:r>
          </a:p>
          <a:p>
            <a:pPr eaLnBrk="0" hangingPunct="0">
              <a:buFontTx/>
              <a:buChar char="•"/>
            </a:pPr>
            <a:r>
              <a:rPr lang="en-US" sz="2400" dirty="0"/>
              <a:t> Easy to move Fred to “Bellevue” (how ?)</a:t>
            </a:r>
          </a:p>
          <a:p>
            <a:pPr eaLnBrk="0" hangingPunct="0">
              <a:buFontTx/>
              <a:buChar char="•"/>
            </a:pPr>
            <a:r>
              <a:rPr lang="en-US" sz="2400" dirty="0"/>
              <a:t> Easy to delete all Joe’s phone number (how ?)</a:t>
            </a:r>
          </a:p>
        </p:txBody>
      </p:sp>
      <p:graphicFrame>
        <p:nvGraphicFramePr>
          <p:cNvPr id="445480" name="Group 40"/>
          <p:cNvGraphicFramePr>
            <a:graphicFrameLocks noGrp="1"/>
          </p:cNvGraphicFramePr>
          <p:nvPr/>
        </p:nvGraphicFramePr>
        <p:xfrm>
          <a:off x="1981200" y="2057400"/>
          <a:ext cx="6248400" cy="1463040"/>
        </p:xfrm>
        <a:graphic>
          <a:graphicData uri="http://schemas.openxmlformats.org/drawingml/2006/table">
            <a:tbl>
              <a:tblPr/>
              <a:tblGrid>
                <a:gridCol w="1562100"/>
                <a:gridCol w="1562100"/>
                <a:gridCol w="1562100"/>
                <a:gridCol w="1562100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0" name="Line 67"/>
          <p:cNvSpPr>
            <a:spLocks noChangeShapeType="1"/>
          </p:cNvSpPr>
          <p:nvPr/>
        </p:nvSpPr>
        <p:spPr bwMode="auto">
          <a:xfrm flipH="1">
            <a:off x="914400" y="2819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41" name="Line 68"/>
          <p:cNvSpPr>
            <a:spLocks noChangeShapeType="1"/>
          </p:cNvSpPr>
          <p:nvPr/>
        </p:nvSpPr>
        <p:spPr bwMode="auto">
          <a:xfrm rot="2354864">
            <a:off x="7991475" y="3071813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07B76-9091-764B-B13B-0CB60CE1BDA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E/R diagrams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From E/R diagrams to </a:t>
            </a:r>
            <a:r>
              <a:rPr lang="en-US" dirty="0" smtClean="0"/>
              <a:t>relations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1C705-CB0D-8240-A7FE-16774A691B2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Relational Schema Design</a:t>
            </a:r>
            <a:br>
              <a:rPr lang="en-US"/>
            </a:br>
            <a:r>
              <a:rPr lang="en-US"/>
              <a:t>(or Logical Design)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Main idea:</a:t>
            </a:r>
          </a:p>
          <a:p>
            <a:pPr eaLnBrk="1" hangingPunct="1"/>
            <a:r>
              <a:rPr lang="en-US"/>
              <a:t>Start with some relational schema</a:t>
            </a:r>
          </a:p>
          <a:p>
            <a:pPr eaLnBrk="1" hangingPunct="1"/>
            <a:r>
              <a:rPr lang="en-US"/>
              <a:t>Find out its </a:t>
            </a:r>
            <a:r>
              <a:rPr lang="en-US" b="1" i="1" u="sng"/>
              <a:t>functional dependencies</a:t>
            </a:r>
          </a:p>
          <a:p>
            <a:pPr eaLnBrk="1" hangingPunct="1"/>
            <a:r>
              <a:rPr lang="en-US"/>
              <a:t>Use them to design a better relational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EDC8F-B551-D942-8EAA-FB4F2B53BEB4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Functional Dependencies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form of constraint</a:t>
            </a:r>
          </a:p>
          <a:p>
            <a:pPr lvl="1" eaLnBrk="1" hangingPunct="1"/>
            <a:r>
              <a:rPr lang="en-US"/>
              <a:t>hence, part of the schema</a:t>
            </a:r>
          </a:p>
          <a:p>
            <a:pPr eaLnBrk="1" hangingPunct="1"/>
            <a:r>
              <a:rPr lang="en-US"/>
              <a:t>Finding them is part of the database design</a:t>
            </a:r>
          </a:p>
          <a:p>
            <a:pPr eaLnBrk="1" hangingPunct="1"/>
            <a:r>
              <a:rPr lang="en-US"/>
              <a:t>Also used in normalizing the relations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29773-9ADA-B549-984A-4FE24F7BB637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Functional Dependencies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41325" y="1919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000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578876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Definition:</a:t>
            </a:r>
            <a:endParaRPr lang="en-US" sz="2400"/>
          </a:p>
          <a:p>
            <a:pPr eaLnBrk="0" hangingPunct="0">
              <a:buNone/>
            </a:pPr>
            <a:endParaRPr lang="en-US" sz="2400"/>
          </a:p>
          <a:p>
            <a:pPr eaLnBrk="0" hangingPunct="0">
              <a:buNone/>
            </a:pPr>
            <a:r>
              <a:rPr lang="en-US" sz="2400"/>
              <a:t>               If two tuples agree on the attributes 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371600" y="3581400"/>
            <a:ext cx="539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 then they must also agree on the attributes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441325" y="4613275"/>
            <a:ext cx="139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Formally:</a:t>
            </a:r>
            <a:r>
              <a:rPr lang="en-US" sz="2400"/>
              <a:t>  </a:t>
            </a:r>
          </a:p>
        </p:txBody>
      </p:sp>
      <p:sp>
        <p:nvSpPr>
          <p:cNvPr id="451591" name="Text Box 7"/>
          <p:cNvSpPr txBox="1">
            <a:spLocks noChangeArrowheads="1"/>
          </p:cNvSpPr>
          <p:nvPr/>
        </p:nvSpPr>
        <p:spPr bwMode="auto">
          <a:xfrm>
            <a:off x="1752600" y="5638800"/>
            <a:ext cx="41052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B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m</a:t>
            </a:r>
            <a:endParaRPr lang="en-US" sz="2400" baseline="-25000"/>
          </a:p>
        </p:txBody>
      </p:sp>
      <p:sp>
        <p:nvSpPr>
          <p:cNvPr id="451592" name="Text Box 8"/>
          <p:cNvSpPr txBox="1">
            <a:spLocks noChangeArrowheads="1"/>
          </p:cNvSpPr>
          <p:nvPr/>
        </p:nvSpPr>
        <p:spPr bwMode="auto">
          <a:xfrm>
            <a:off x="2971800" y="3062288"/>
            <a:ext cx="19208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A</a:t>
            </a:r>
            <a:r>
              <a:rPr lang="en-US" sz="2400" baseline="-25000" dirty="0"/>
              <a:t>n</a:t>
            </a:r>
          </a:p>
        </p:txBody>
      </p:sp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2971800" y="4114800"/>
            <a:ext cx="19272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ym typeface="Wingdings" charset="2"/>
              </a:rPr>
              <a:t>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B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m</a:t>
            </a:r>
            <a:endParaRPr lang="en-US" sz="2400" baseline="-2500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EFC7F1-C4A4-5E42-8BF1-791201614AB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When Does an FD Hold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/>
              <a:t>Definition:    A</a:t>
            </a:r>
            <a:r>
              <a:rPr lang="en-US" sz="2400" baseline="-25000"/>
              <a:t>1</a:t>
            </a:r>
            <a:r>
              <a:rPr lang="en-US" sz="2400"/>
              <a:t>, ..., A</a:t>
            </a:r>
            <a:r>
              <a:rPr lang="en-US" sz="2400" baseline="-25000"/>
              <a:t>m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..., B</a:t>
            </a:r>
            <a:r>
              <a:rPr lang="en-US" sz="2400" baseline="-25000">
                <a:sym typeface="Wingdings" charset="2"/>
              </a:rPr>
              <a:t>n </a:t>
            </a:r>
            <a:r>
              <a:rPr lang="en-US" sz="2400">
                <a:sym typeface="Wingdings" charset="2"/>
              </a:rPr>
              <a:t>holds in R if:</a:t>
            </a:r>
          </a:p>
          <a:p>
            <a:pPr eaLnBrk="1" hangingPunct="1">
              <a:buNone/>
            </a:pPr>
            <a:endParaRPr lang="en-US" sz="2400">
              <a:sym typeface="Wingdings" charset="2"/>
            </a:endParaRPr>
          </a:p>
          <a:p>
            <a:pPr eaLnBrk="1" hangingPunct="1">
              <a:buNone/>
            </a:pPr>
            <a:r>
              <a:rPr lang="en-US" sz="2400">
                <a:sym typeface="Symbol" charset="2"/>
              </a:rPr>
              <a:t>t, t’  R, (t.A</a:t>
            </a:r>
            <a:r>
              <a:rPr lang="en-US" sz="2400" baseline="-25000">
                <a:sym typeface="Symbol" charset="2"/>
              </a:rPr>
              <a:t>1</a:t>
            </a:r>
            <a:r>
              <a:rPr lang="en-US" sz="2400">
                <a:sym typeface="Symbol" charset="2"/>
              </a:rPr>
              <a:t>=t’.A</a:t>
            </a:r>
            <a:r>
              <a:rPr lang="en-US" sz="2400" baseline="-25000">
                <a:sym typeface="Symbol" charset="2"/>
              </a:rPr>
              <a:t>1 </a:t>
            </a:r>
            <a:r>
              <a:rPr lang="en-US" sz="2400">
                <a:sym typeface="Symbol" charset="2"/>
              </a:rPr>
              <a:t> ...  t.A</a:t>
            </a:r>
            <a:r>
              <a:rPr lang="en-US" sz="2400" baseline="-25000">
                <a:sym typeface="Symbol" charset="2"/>
              </a:rPr>
              <a:t>m</a:t>
            </a:r>
            <a:r>
              <a:rPr lang="en-US" sz="2400">
                <a:sym typeface="Symbol" charset="2"/>
              </a:rPr>
              <a:t>=t’.A</a:t>
            </a:r>
            <a:r>
              <a:rPr lang="en-US" sz="2400" baseline="-25000">
                <a:sym typeface="Symbol" charset="2"/>
              </a:rPr>
              <a:t>m </a:t>
            </a:r>
            <a:r>
              <a:rPr lang="en-US" sz="2400">
                <a:sym typeface="Symbol" charset="2"/>
              </a:rPr>
              <a:t> t.B</a:t>
            </a:r>
            <a:r>
              <a:rPr lang="en-US" sz="2400" baseline="-25000">
                <a:sym typeface="Symbol" charset="2"/>
              </a:rPr>
              <a:t>1</a:t>
            </a:r>
            <a:r>
              <a:rPr lang="en-US" sz="2400">
                <a:sym typeface="Symbol" charset="2"/>
              </a:rPr>
              <a:t>=t’.B</a:t>
            </a:r>
            <a:r>
              <a:rPr lang="en-US" sz="2400" baseline="-25000">
                <a:sym typeface="Symbol" charset="2"/>
              </a:rPr>
              <a:t>1 </a:t>
            </a:r>
            <a:r>
              <a:rPr lang="en-US" sz="2400">
                <a:sym typeface="Symbol" charset="2"/>
              </a:rPr>
              <a:t> ...  t.B</a:t>
            </a:r>
            <a:r>
              <a:rPr lang="en-US" sz="2400" baseline="-25000">
                <a:sym typeface="Symbol" charset="2"/>
              </a:rPr>
              <a:t>n</a:t>
            </a:r>
            <a:r>
              <a:rPr lang="en-US" sz="2400">
                <a:sym typeface="Symbol" charset="2"/>
              </a:rPr>
              <a:t>=t’.B</a:t>
            </a:r>
            <a:r>
              <a:rPr lang="en-US" sz="2400" baseline="-25000">
                <a:sym typeface="Symbol" charset="2"/>
              </a:rPr>
              <a:t>n </a:t>
            </a:r>
            <a:r>
              <a:rPr lang="en-US" sz="2400">
                <a:sym typeface="Symbol" charset="2"/>
              </a:rPr>
              <a:t>)</a:t>
            </a:r>
          </a:p>
          <a:p>
            <a:pPr eaLnBrk="1" hangingPunct="1">
              <a:buNone/>
            </a:pPr>
            <a:endParaRPr lang="en-US" sz="2400" baseline="-25000">
              <a:sym typeface="Symbol" charset="2"/>
            </a:endParaRPr>
          </a:p>
        </p:txBody>
      </p:sp>
      <p:graphicFrame>
        <p:nvGraphicFramePr>
          <p:cNvPr id="453636" name="Group 4"/>
          <p:cNvGraphicFramePr>
            <a:graphicFrameLocks noGrp="1"/>
          </p:cNvGraphicFramePr>
          <p:nvPr/>
        </p:nvGraphicFramePr>
        <p:xfrm>
          <a:off x="1066800" y="3622675"/>
          <a:ext cx="6400800" cy="2246313"/>
        </p:xfrm>
        <a:graphic>
          <a:graphicData uri="http://schemas.openxmlformats.org/drawingml/2006/table">
            <a:tbl>
              <a:tblPr/>
              <a:tblGrid>
                <a:gridCol w="639763"/>
                <a:gridCol w="641350"/>
                <a:gridCol w="638175"/>
                <a:gridCol w="641350"/>
                <a:gridCol w="639762"/>
                <a:gridCol w="639763"/>
                <a:gridCol w="641350"/>
                <a:gridCol w="638175"/>
                <a:gridCol w="641350"/>
                <a:gridCol w="639762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6948" name="AutoShape 83"/>
          <p:cNvSpPr>
            <a:spLocks/>
          </p:cNvSpPr>
          <p:nvPr/>
        </p:nvSpPr>
        <p:spPr bwMode="auto">
          <a:xfrm rot="-5400000">
            <a:off x="26289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if t, t’ agree here</a:t>
            </a:r>
          </a:p>
        </p:txBody>
      </p:sp>
      <p:sp>
        <p:nvSpPr>
          <p:cNvPr id="36949" name="AutoShape 84"/>
          <p:cNvSpPr>
            <a:spLocks/>
          </p:cNvSpPr>
          <p:nvPr/>
        </p:nvSpPr>
        <p:spPr bwMode="auto">
          <a:xfrm rot="-5400000">
            <a:off x="51435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then t, t’ agree here</a:t>
            </a:r>
          </a:p>
        </p:txBody>
      </p:sp>
      <p:sp>
        <p:nvSpPr>
          <p:cNvPr id="36950" name="Text Box 85"/>
          <p:cNvSpPr txBox="1">
            <a:spLocks noChangeArrowheads="1"/>
          </p:cNvSpPr>
          <p:nvPr/>
        </p:nvSpPr>
        <p:spPr bwMode="auto">
          <a:xfrm>
            <a:off x="685800" y="4495800"/>
            <a:ext cx="274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t</a:t>
            </a:r>
          </a:p>
        </p:txBody>
      </p:sp>
      <p:sp>
        <p:nvSpPr>
          <p:cNvPr id="36951" name="Text Box 86"/>
          <p:cNvSpPr txBox="1">
            <a:spLocks noChangeArrowheads="1"/>
          </p:cNvSpPr>
          <p:nvPr/>
        </p:nvSpPr>
        <p:spPr bwMode="auto">
          <a:xfrm>
            <a:off x="685800" y="5181600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t’</a:t>
            </a:r>
          </a:p>
        </p:txBody>
      </p:sp>
      <p:sp>
        <p:nvSpPr>
          <p:cNvPr id="36952" name="Text Box 87"/>
          <p:cNvSpPr txBox="1">
            <a:spLocks noChangeArrowheads="1"/>
          </p:cNvSpPr>
          <p:nvPr/>
        </p:nvSpPr>
        <p:spPr bwMode="auto">
          <a:xfrm>
            <a:off x="381000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EEA1AA-D9DF-5A47-9AD4-F316A8EB6542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7772400" cy="14478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/>
              <a:t>EmpID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  Name, Phone, Position</a:t>
            </a:r>
          </a:p>
          <a:p>
            <a:pPr eaLnBrk="1" hangingPunct="1">
              <a:buNone/>
            </a:pPr>
            <a:r>
              <a:rPr lang="en-US" sz="2400"/>
              <a:t>Position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  Phone</a:t>
            </a:r>
          </a:p>
          <a:p>
            <a:pPr eaLnBrk="1" hangingPunct="1">
              <a:buNone/>
            </a:pPr>
            <a:r>
              <a:rPr lang="en-US" sz="2400">
                <a:solidFill>
                  <a:srgbClr val="FF7C80"/>
                </a:solidFill>
              </a:rPr>
              <a:t>but  not   Phone  </a:t>
            </a:r>
            <a:r>
              <a:rPr lang="en-US" sz="2400">
                <a:solidFill>
                  <a:srgbClr val="FF7C80"/>
                </a:solidFill>
                <a:sym typeface="Wingdings" charset="2"/>
              </a:rPr>
              <a:t></a:t>
            </a:r>
            <a:r>
              <a:rPr lang="en-US" sz="2400">
                <a:solidFill>
                  <a:srgbClr val="FF7C80"/>
                </a:solidFill>
              </a:rPr>
              <a:t>    Position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15925" y="1533525"/>
            <a:ext cx="5856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An FD </a:t>
            </a:r>
            <a:r>
              <a:rPr lang="en-US" sz="2400" u="sng"/>
              <a:t>holds</a:t>
            </a:r>
            <a:r>
              <a:rPr lang="en-US" sz="2400"/>
              <a:t>, or </a:t>
            </a:r>
            <a:r>
              <a:rPr lang="en-US" sz="2400" u="sng"/>
              <a:t>does not hold</a:t>
            </a:r>
            <a:r>
              <a:rPr lang="en-US" sz="2400"/>
              <a:t> on an instance:</a:t>
            </a:r>
          </a:p>
        </p:txBody>
      </p:sp>
      <p:graphicFrame>
        <p:nvGraphicFramePr>
          <p:cNvPr id="455685" name="Group 5"/>
          <p:cNvGraphicFramePr>
            <a:graphicFrameLocks noGrp="1"/>
          </p:cNvGraphicFramePr>
          <p:nvPr/>
        </p:nvGraphicFramePr>
        <p:xfrm>
          <a:off x="914400" y="2133600"/>
          <a:ext cx="6629400" cy="2590799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33FC16-C9A4-6B43-9A93-42A7365EE91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70050" y="2319338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205163" y="2319338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3195638" y="231933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510088" y="231933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5867400" y="231933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1670050" y="2805113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3205163" y="2805113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195638" y="2805113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3214688" y="2805113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4510088" y="2805113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867400" y="2805113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5" name="Rectangle 14"/>
          <p:cNvSpPr>
            <a:spLocks noChangeArrowheads="1"/>
          </p:cNvSpPr>
          <p:nvPr/>
        </p:nvSpPr>
        <p:spPr bwMode="auto">
          <a:xfrm>
            <a:off x="4510088" y="374967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0976" name="Rectangle 15"/>
          <p:cNvSpPr>
            <a:spLocks noChangeArrowheads="1"/>
          </p:cNvSpPr>
          <p:nvPr/>
        </p:nvSpPr>
        <p:spPr bwMode="auto">
          <a:xfrm>
            <a:off x="3200400" y="5334000"/>
            <a:ext cx="262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2400"/>
              <a:t>Position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  Phone</a:t>
            </a:r>
          </a:p>
        </p:txBody>
      </p:sp>
      <p:graphicFrame>
        <p:nvGraphicFramePr>
          <p:cNvPr id="457744" name="Group 16"/>
          <p:cNvGraphicFramePr>
            <a:graphicFrameLocks noGrp="1"/>
          </p:cNvGraphicFramePr>
          <p:nvPr/>
        </p:nvGraphicFramePr>
        <p:xfrm>
          <a:off x="990600" y="2362200"/>
          <a:ext cx="6629400" cy="2590799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B62A15-13D6-7D49-BE86-8D1F1186B3D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670050" y="2319338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205163" y="2319338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3195638" y="231933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214688" y="2319338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4510088" y="231933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5867400" y="231933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1670050" y="2805113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3205163" y="2805113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195638" y="2805113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3214688" y="2805113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4510088" y="2805113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5867400" y="2805113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43024" name="Rectangle 15"/>
          <p:cNvSpPr>
            <a:spLocks noChangeArrowheads="1"/>
          </p:cNvSpPr>
          <p:nvPr/>
        </p:nvSpPr>
        <p:spPr bwMode="auto">
          <a:xfrm>
            <a:off x="4510088" y="374967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graphicFrame>
        <p:nvGraphicFramePr>
          <p:cNvPr id="459792" name="Group 16"/>
          <p:cNvGraphicFramePr>
            <a:graphicFrameLocks noGrp="1"/>
          </p:cNvGraphicFramePr>
          <p:nvPr/>
        </p:nvGraphicFramePr>
        <p:xfrm>
          <a:off x="914400" y="2133600"/>
          <a:ext cx="6629400" cy="2590799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57" name="Rectangle 48"/>
          <p:cNvSpPr>
            <a:spLocks noChangeArrowheads="1"/>
          </p:cNvSpPr>
          <p:nvPr/>
        </p:nvSpPr>
        <p:spPr bwMode="auto">
          <a:xfrm>
            <a:off x="2819400" y="5257800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rgbClr val="FF7C80"/>
                </a:solidFill>
              </a:rPr>
              <a:t> but not Phone  </a:t>
            </a:r>
            <a:r>
              <a:rPr lang="en-US" sz="2400">
                <a:solidFill>
                  <a:srgbClr val="FF7C80"/>
                </a:solidFill>
                <a:sym typeface="Wingdings" charset="2"/>
              </a:rPr>
              <a:t></a:t>
            </a:r>
            <a:r>
              <a:rPr lang="en-US" sz="2400">
                <a:solidFill>
                  <a:srgbClr val="FF7C80"/>
                </a:solidFill>
              </a:rPr>
              <a:t>    Position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F03D1-28B1-DC47-A24E-AB31A6CC7605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04800" y="1676400"/>
            <a:ext cx="3903633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FD’s are constraints:</a:t>
            </a:r>
          </a:p>
          <a:p>
            <a:pPr>
              <a:buNone/>
            </a:pPr>
            <a:r>
              <a:rPr lang="en-US" sz="2400"/>
              <a:t> On some instances they hold</a:t>
            </a:r>
          </a:p>
          <a:p>
            <a:pPr>
              <a:buNone/>
            </a:pPr>
            <a:r>
              <a:rPr lang="en-US" sz="2400"/>
              <a:t> On others they don’t</a:t>
            </a:r>
          </a:p>
        </p:txBody>
      </p:sp>
      <p:graphicFrame>
        <p:nvGraphicFramePr>
          <p:cNvPr id="461828" name="Group 4"/>
          <p:cNvGraphicFramePr>
            <a:graphicFrameLocks noGrp="1"/>
          </p:cNvGraphicFramePr>
          <p:nvPr/>
        </p:nvGraphicFramePr>
        <p:xfrm>
          <a:off x="914400" y="3352800"/>
          <a:ext cx="7391400" cy="2413000"/>
        </p:xfrm>
        <a:graphic>
          <a:graphicData uri="http://schemas.openxmlformats.org/drawingml/2006/table">
            <a:tbl>
              <a:tblPr/>
              <a:tblGrid>
                <a:gridCol w="1477963"/>
                <a:gridCol w="1477962"/>
                <a:gridCol w="1479550"/>
                <a:gridCol w="1477963"/>
                <a:gridCol w="1477962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color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department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Tweaker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7" name="Text Box 30"/>
          <p:cNvSpPr txBox="1">
            <a:spLocks noChangeArrowheads="1"/>
          </p:cNvSpPr>
          <p:nvPr/>
        </p:nvSpPr>
        <p:spPr bwMode="auto">
          <a:xfrm>
            <a:off x="533400" y="5791200"/>
            <a:ext cx="489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Does this instance satisfy all the </a:t>
            </a:r>
            <a:r>
              <a:rPr lang="en-US" sz="2400" dirty="0" err="1"/>
              <a:t>FDs</a:t>
            </a:r>
            <a:r>
              <a:rPr lang="en-US" sz="2400" dirty="0"/>
              <a:t> ?</a:t>
            </a:r>
          </a:p>
        </p:txBody>
      </p:sp>
      <p:sp>
        <p:nvSpPr>
          <p:cNvPr id="461855" name="Text Box 31"/>
          <p:cNvSpPr txBox="1">
            <a:spLocks noChangeArrowheads="1"/>
          </p:cNvSpPr>
          <p:nvPr/>
        </p:nvSpPr>
        <p:spPr bwMode="auto">
          <a:xfrm>
            <a:off x="5715000" y="1829457"/>
            <a:ext cx="3198311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F6049-3B79-AE40-92F8-5FF8C1107181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463875" name="Group 3"/>
          <p:cNvGraphicFramePr>
            <a:graphicFrameLocks noGrp="1"/>
          </p:cNvGraphicFramePr>
          <p:nvPr/>
        </p:nvGraphicFramePr>
        <p:xfrm>
          <a:off x="685800" y="2514600"/>
          <a:ext cx="7391400" cy="3216275"/>
        </p:xfrm>
        <a:graphic>
          <a:graphicData uri="http://schemas.openxmlformats.org/drawingml/2006/table">
            <a:tbl>
              <a:tblPr/>
              <a:tblGrid>
                <a:gridCol w="1477963"/>
                <a:gridCol w="1477962"/>
                <a:gridCol w="1479550"/>
                <a:gridCol w="1477963"/>
                <a:gridCol w="1477962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color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department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Tweaker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Stationary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Office-supp.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533400" y="617220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What about this one ?</a:t>
            </a:r>
          </a:p>
        </p:txBody>
      </p:sp>
      <p:sp>
        <p:nvSpPr>
          <p:cNvPr id="463908" name="Text Box 36"/>
          <p:cNvSpPr txBox="1">
            <a:spLocks noChangeArrowheads="1"/>
          </p:cNvSpPr>
          <p:nvPr/>
        </p:nvSpPr>
        <p:spPr bwMode="auto">
          <a:xfrm>
            <a:off x="5867400" y="838857"/>
            <a:ext cx="3198311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37E03-5C15-5444-9D81-6C7FB82DCB37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Interesting Observation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143000" y="3733800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If all these FDs are true: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724400" y="3277257"/>
            <a:ext cx="3198311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1143000" y="5280025"/>
            <a:ext cx="318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Then this FD also holds: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4724400" y="5264150"/>
            <a:ext cx="31162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981200" y="609600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rgbClr val="FF5050"/>
                </a:solidFill>
              </a:rPr>
              <a:t>Why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6C172-A5C0-2B40-B7EE-BB7B4516E128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Database Design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Why do we need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 Agree on structure of the database before deciding on a particular implementation.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Consider issues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What entities to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How entities are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What constraints exist in the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How to achieve </a:t>
            </a:r>
            <a:r>
              <a:rPr lang="en-US" sz="2400" b="1" i="1">
                <a:solidFill>
                  <a:schemeClr val="accent2"/>
                </a:solidFill>
              </a:rPr>
              <a:t>good</a:t>
            </a:r>
            <a:r>
              <a:rPr lang="en-US" sz="2400"/>
              <a:t> designs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Several formalisms 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We discuss E/R diagrams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DCE29-68DF-FE4D-A00B-9FD037162C95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Goal: Find ALL Functional Dependencies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Anomalies occur when certain “bad” FDs hold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 know some of the FDs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Need to find </a:t>
            </a:r>
            <a:r>
              <a:rPr lang="en-US" i="1"/>
              <a:t>all</a:t>
            </a:r>
            <a:r>
              <a:rPr lang="en-US"/>
              <a:t> FDs, then look for the bad ones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EB444-9909-FB44-A896-E06998ADCBC2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Armstrong’s Rules (1/3)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914400" y="33528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Is equivalent to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6096000" y="2638425"/>
            <a:ext cx="2309296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 b="1">
                <a:solidFill>
                  <a:schemeClr val="accent2"/>
                </a:solidFill>
              </a:rPr>
              <a:t>Splitting rule</a:t>
            </a:r>
          </a:p>
          <a:p>
            <a:pPr eaLnBrk="0" hangingPunct="0">
              <a:buNone/>
            </a:pPr>
            <a:r>
              <a:rPr lang="en-US" sz="2800" b="1">
                <a:solidFill>
                  <a:schemeClr val="accent2"/>
                </a:solidFill>
              </a:rPr>
              <a:t>       and </a:t>
            </a:r>
          </a:p>
          <a:p>
            <a:pPr eaLnBrk="0" hangingPunct="0">
              <a:buNone/>
            </a:pPr>
            <a:r>
              <a:rPr lang="en-US" sz="2800" b="1">
                <a:solidFill>
                  <a:schemeClr val="accent2"/>
                </a:solidFill>
              </a:rPr>
              <a:t>Combing rule</a:t>
            </a:r>
            <a:endParaRPr lang="en-US" sz="2800" b="1"/>
          </a:p>
        </p:txBody>
      </p:sp>
      <p:graphicFrame>
        <p:nvGraphicFramePr>
          <p:cNvPr id="470021" name="Group 5"/>
          <p:cNvGraphicFramePr>
            <a:graphicFrameLocks noGrp="1"/>
          </p:cNvGraphicFramePr>
          <p:nvPr/>
        </p:nvGraphicFramePr>
        <p:xfrm>
          <a:off x="5562600" y="4419600"/>
          <a:ext cx="3222625" cy="1752600"/>
        </p:xfrm>
        <a:graphic>
          <a:graphicData uri="http://schemas.openxmlformats.org/drawingml/2006/table">
            <a:tbl>
              <a:tblPr/>
              <a:tblGrid>
                <a:gridCol w="358775"/>
                <a:gridCol w="357188"/>
                <a:gridCol w="358775"/>
                <a:gridCol w="357187"/>
                <a:gridCol w="358775"/>
                <a:gridCol w="358775"/>
                <a:gridCol w="357188"/>
                <a:gridCol w="358775"/>
                <a:gridCol w="3571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470093" name="Text Box 77"/>
          <p:cNvSpPr txBox="1">
            <a:spLocks noChangeArrowheads="1"/>
          </p:cNvSpPr>
          <p:nvPr/>
        </p:nvSpPr>
        <p:spPr bwMode="auto">
          <a:xfrm>
            <a:off x="762000" y="2286000"/>
            <a:ext cx="41052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B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m</a:t>
            </a:r>
            <a:endParaRPr lang="en-US" sz="2400" baseline="-25000"/>
          </a:p>
        </p:txBody>
      </p:sp>
      <p:sp>
        <p:nvSpPr>
          <p:cNvPr id="470094" name="Text Box 78"/>
          <p:cNvSpPr txBox="1">
            <a:spLocks noChangeArrowheads="1"/>
          </p:cNvSpPr>
          <p:nvPr/>
        </p:nvSpPr>
        <p:spPr bwMode="auto">
          <a:xfrm>
            <a:off x="1371600" y="4381220"/>
            <a:ext cx="2813591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</a:p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2</a:t>
            </a:r>
            <a:endParaRPr lang="en-US" sz="2400" baseline="-25000"/>
          </a:p>
          <a:p>
            <a:pPr>
              <a:buNone/>
            </a:pPr>
            <a:r>
              <a:rPr lang="en-US" sz="2400"/>
              <a:t>    . . . . .</a:t>
            </a:r>
          </a:p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m</a:t>
            </a:r>
            <a:endParaRPr lang="en-US" sz="24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B6E4B-40E1-8540-B79C-1ADE012097C5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Armstrong’s Rules (2/3)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6096000" y="2362200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 b="1">
                <a:solidFill>
                  <a:schemeClr val="accent2"/>
                </a:solidFill>
              </a:rPr>
              <a:t>Trivial Rule</a:t>
            </a:r>
            <a:endParaRPr lang="en-US" sz="2400" b="1"/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1279525" y="5070475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rgbClr val="FF0000"/>
                </a:solidFill>
              </a:rPr>
              <a:t>Why ?</a:t>
            </a:r>
          </a:p>
        </p:txBody>
      </p:sp>
      <p:graphicFrame>
        <p:nvGraphicFramePr>
          <p:cNvPr id="472069" name="Group 5"/>
          <p:cNvGraphicFramePr>
            <a:graphicFrameLocks noGrp="1"/>
          </p:cNvGraphicFramePr>
          <p:nvPr/>
        </p:nvGraphicFramePr>
        <p:xfrm>
          <a:off x="4419600" y="4191000"/>
          <a:ext cx="3086100" cy="1828799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5346" name="Text Box 49"/>
          <p:cNvSpPr txBox="1">
            <a:spLocks noChangeArrowheads="1"/>
          </p:cNvSpPr>
          <p:nvPr/>
        </p:nvSpPr>
        <p:spPr bwMode="auto">
          <a:xfrm>
            <a:off x="3641725" y="3165475"/>
            <a:ext cx="2582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where i = 1, 2, ..., n</a:t>
            </a:r>
          </a:p>
        </p:txBody>
      </p:sp>
      <p:sp>
        <p:nvSpPr>
          <p:cNvPr id="472114" name="Text Box 50"/>
          <p:cNvSpPr txBox="1">
            <a:spLocks noChangeArrowheads="1"/>
          </p:cNvSpPr>
          <p:nvPr/>
        </p:nvSpPr>
        <p:spPr bwMode="auto">
          <a:xfrm>
            <a:off x="685800" y="2438400"/>
            <a:ext cx="26479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A</a:t>
            </a:r>
            <a:r>
              <a:rPr lang="en-US" sz="2400" baseline="-25000">
                <a:sym typeface="Wingdings" charset="2"/>
              </a:rPr>
              <a:t>i</a:t>
            </a:r>
            <a:endParaRPr lang="en-US" sz="2400" baseline="-250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B69F43-CC42-B543-8A35-FA418B0D2C51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Armstrong’s Rules (3/3)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127125" y="2057400"/>
            <a:ext cx="3819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 b="1">
                <a:solidFill>
                  <a:schemeClr val="accent2"/>
                </a:solidFill>
              </a:rPr>
              <a:t>Transitive Closure Rule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1279525" y="3022600"/>
            <a:ext cx="428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If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1355725" y="4013200"/>
            <a:ext cx="6335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and</a:t>
            </a: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1279525" y="50800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then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3352800" y="5648325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Why ?</a:t>
            </a:r>
          </a:p>
        </p:txBody>
      </p:sp>
      <p:sp>
        <p:nvSpPr>
          <p:cNvPr id="474120" name="Text Box 8"/>
          <p:cNvSpPr txBox="1">
            <a:spLocks noChangeArrowheads="1"/>
          </p:cNvSpPr>
          <p:nvPr/>
        </p:nvSpPr>
        <p:spPr bwMode="auto">
          <a:xfrm>
            <a:off x="2895600" y="2981325"/>
            <a:ext cx="41052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B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m</a:t>
            </a:r>
            <a:endParaRPr lang="en-US" sz="2400" baseline="-25000"/>
          </a:p>
        </p:txBody>
      </p:sp>
      <p:sp>
        <p:nvSpPr>
          <p:cNvPr id="474121" name="Text Box 9"/>
          <p:cNvSpPr txBox="1">
            <a:spLocks noChangeArrowheads="1"/>
          </p:cNvSpPr>
          <p:nvPr/>
        </p:nvSpPr>
        <p:spPr bwMode="auto">
          <a:xfrm>
            <a:off x="2903538" y="4048125"/>
            <a:ext cx="41052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ym typeface="Wingdings" charset="2"/>
              </a:rPr>
              <a:t>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B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m </a:t>
            </a:r>
            <a:r>
              <a:rPr lang="en-US" sz="2400">
                <a:sym typeface="Wingdings" charset="2"/>
              </a:rPr>
              <a:t>  </a:t>
            </a:r>
            <a:r>
              <a:rPr lang="en-US" sz="2400"/>
              <a:t>C</a:t>
            </a:r>
            <a:r>
              <a:rPr lang="en-US" sz="2400" baseline="-25000"/>
              <a:t>1</a:t>
            </a:r>
            <a:r>
              <a:rPr lang="en-US" sz="2400"/>
              <a:t>, C</a:t>
            </a:r>
            <a:r>
              <a:rPr lang="en-US" sz="2400" baseline="-25000"/>
              <a:t>2</a:t>
            </a:r>
            <a:r>
              <a:rPr lang="en-US" sz="2400"/>
              <a:t>, …, C</a:t>
            </a:r>
            <a:r>
              <a:rPr lang="en-US" sz="2400" baseline="-25000"/>
              <a:t>p</a:t>
            </a:r>
            <a:endParaRPr lang="en-US" sz="2400">
              <a:sym typeface="Wingdings" charset="2"/>
            </a:endParaRPr>
          </a:p>
        </p:txBody>
      </p:sp>
      <p:sp>
        <p:nvSpPr>
          <p:cNvPr id="474122" name="Text Box 10"/>
          <p:cNvSpPr txBox="1">
            <a:spLocks noChangeArrowheads="1"/>
          </p:cNvSpPr>
          <p:nvPr/>
        </p:nvSpPr>
        <p:spPr bwMode="auto">
          <a:xfrm>
            <a:off x="2895600" y="5038725"/>
            <a:ext cx="40481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</a:t>
            </a:r>
            <a:r>
              <a:rPr lang="en-US" sz="2400"/>
              <a:t>C</a:t>
            </a:r>
            <a:r>
              <a:rPr lang="en-US" sz="2400" baseline="-25000"/>
              <a:t>1</a:t>
            </a:r>
            <a:r>
              <a:rPr lang="en-US" sz="2400"/>
              <a:t>, C</a:t>
            </a:r>
            <a:r>
              <a:rPr lang="en-US" sz="2400" baseline="-25000"/>
              <a:t>2</a:t>
            </a:r>
            <a:r>
              <a:rPr lang="en-US" sz="2400"/>
              <a:t>, …, C</a:t>
            </a:r>
            <a:r>
              <a:rPr lang="en-US" sz="2400" baseline="-25000"/>
              <a:t>p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C35B3-F483-DB4B-BB60-D3C442A1B80B}" type="slidenum">
              <a:rPr lang="en-US" smtClean="0"/>
              <a:pPr/>
              <a:t>64</a:t>
            </a:fld>
            <a:endParaRPr lang="en-US" smtClean="0"/>
          </a:p>
        </p:txBody>
      </p:sp>
      <p:graphicFrame>
        <p:nvGraphicFramePr>
          <p:cNvPr id="476162" name="Group 2"/>
          <p:cNvGraphicFramePr>
            <a:graphicFrameLocks noGrp="1"/>
          </p:cNvGraphicFramePr>
          <p:nvPr/>
        </p:nvGraphicFramePr>
        <p:xfrm>
          <a:off x="533400" y="2514600"/>
          <a:ext cx="8024813" cy="1828799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5950"/>
                <a:gridCol w="617538"/>
                <a:gridCol w="617537"/>
                <a:gridCol w="617538"/>
                <a:gridCol w="617537"/>
                <a:gridCol w="617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FF091-401F-C846-810A-3116CC46C2E1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(continued)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762000" y="2057400"/>
            <a:ext cx="380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Start from the following FDs: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315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Infer the following FDs: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5029200" y="1905657"/>
            <a:ext cx="350608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1. 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2. 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3. 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graphicFrame>
        <p:nvGraphicFramePr>
          <p:cNvPr id="478214" name="Group 6"/>
          <p:cNvGraphicFramePr>
            <a:graphicFrameLocks noGrp="1"/>
          </p:cNvGraphicFramePr>
          <p:nvPr/>
        </p:nvGraphicFramePr>
        <p:xfrm>
          <a:off x="838200" y="3581400"/>
          <a:ext cx="6781800" cy="3108960"/>
        </p:xfrm>
        <a:graphic>
          <a:graphicData uri="http://schemas.openxmlformats.org/drawingml/2006/table">
            <a:tbl>
              <a:tblPr/>
              <a:tblGrid>
                <a:gridCol w="4724400"/>
                <a:gridCol w="205740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Inferred FD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Which Rule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did we apply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name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color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category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color, category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price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4247F6-3C7F-ED4E-B16D-5654994F8862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(continued)</a:t>
            </a: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1905000" y="1981200"/>
            <a:ext cx="13600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Answers:</a:t>
            </a:r>
          </a:p>
        </p:txBody>
      </p:sp>
      <p:graphicFrame>
        <p:nvGraphicFramePr>
          <p:cNvPr id="480260" name="Group 4"/>
          <p:cNvGraphicFramePr>
            <a:graphicFrameLocks noGrp="1"/>
          </p:cNvGraphicFramePr>
          <p:nvPr/>
        </p:nvGraphicFramePr>
        <p:xfrm>
          <a:off x="838200" y="3048000"/>
          <a:ext cx="7772400" cy="3108960"/>
        </p:xfrm>
        <a:graphic>
          <a:graphicData uri="http://schemas.openxmlformats.org/drawingml/2006/table">
            <a:tbl>
              <a:tblPr/>
              <a:tblGrid>
                <a:gridCol w="4724400"/>
                <a:gridCol w="304800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Inferred FD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Which Rule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did we apply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name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Trivial rule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color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Transitivity on 4,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category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Trivial rule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color, category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Split/combine on 5,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8. name, category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charset="2"/>
                        </a:rPr>
                        <a:t> price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Transitivity on 3,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5105400" y="1448457"/>
            <a:ext cx="350608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1. 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2. 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3. 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63517" name="Rectangle 28"/>
          <p:cNvSpPr>
            <a:spLocks noChangeArrowheads="1"/>
          </p:cNvSpPr>
          <p:nvPr/>
        </p:nvSpPr>
        <p:spPr bwMode="auto">
          <a:xfrm>
            <a:off x="836613" y="6240463"/>
            <a:ext cx="608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THIS IS TOO HARD !  Let’s see an easier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134E8-B074-2441-9115-5F973D853C79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Closure of a set of Attributes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685800" y="1625600"/>
            <a:ext cx="7686720" cy="1988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 b="1"/>
              <a:t>Given</a:t>
            </a:r>
            <a:r>
              <a:rPr lang="en-US" sz="2800"/>
              <a:t> a set of attributes  A</a:t>
            </a:r>
            <a:r>
              <a:rPr lang="en-US" sz="2800" baseline="-25000"/>
              <a:t>1</a:t>
            </a:r>
            <a:r>
              <a:rPr lang="en-US" sz="2800"/>
              <a:t>, …, A</a:t>
            </a:r>
            <a:r>
              <a:rPr lang="en-US" sz="2800" baseline="-25000"/>
              <a:t>n</a:t>
            </a:r>
            <a:r>
              <a:rPr lang="en-US" sz="2800"/>
              <a:t> </a:t>
            </a:r>
          </a:p>
          <a:p>
            <a:pPr eaLnBrk="0" hangingPunct="0">
              <a:buNone/>
            </a:pPr>
            <a:endParaRPr lang="en-US" sz="2800"/>
          </a:p>
          <a:p>
            <a:pPr eaLnBrk="0" hangingPunct="0">
              <a:buNone/>
            </a:pPr>
            <a:r>
              <a:rPr lang="en-US" sz="2800"/>
              <a:t>The </a:t>
            </a:r>
            <a:r>
              <a:rPr lang="en-US" sz="2800" b="1"/>
              <a:t>closure</a:t>
            </a:r>
            <a:r>
              <a:rPr lang="en-US" sz="2800"/>
              <a:t>, {A</a:t>
            </a:r>
            <a:r>
              <a:rPr lang="en-US" sz="2800" baseline="-25000"/>
              <a:t>1</a:t>
            </a:r>
            <a:r>
              <a:rPr lang="en-US" sz="2800"/>
              <a:t>, …, A</a:t>
            </a:r>
            <a:r>
              <a:rPr lang="en-US" sz="2800" baseline="-25000"/>
              <a:t>n</a:t>
            </a:r>
            <a:r>
              <a:rPr lang="en-US" sz="2800"/>
              <a:t>}</a:t>
            </a:r>
            <a:r>
              <a:rPr lang="en-US" sz="2800" baseline="30000"/>
              <a:t>+</a:t>
            </a:r>
            <a:r>
              <a:rPr lang="en-US" sz="2800"/>
              <a:t>  = the set of attributes B</a:t>
            </a:r>
            <a:br>
              <a:rPr lang="en-US" sz="2800"/>
            </a:br>
            <a:r>
              <a:rPr lang="en-US" sz="2800"/>
              <a:t>                                                 s.t. A</a:t>
            </a:r>
            <a:r>
              <a:rPr lang="en-US" sz="2800" baseline="-25000"/>
              <a:t>1</a:t>
            </a:r>
            <a:r>
              <a:rPr lang="en-US" sz="2800"/>
              <a:t>, …, A</a:t>
            </a:r>
            <a:r>
              <a:rPr lang="en-US" sz="2800" baseline="-25000"/>
              <a:t>n</a:t>
            </a:r>
            <a:r>
              <a:rPr lang="en-US" sz="2800"/>
              <a:t>  </a:t>
            </a:r>
            <a:r>
              <a:rPr lang="en-US" sz="2800">
                <a:sym typeface="Wingdings" charset="2"/>
              </a:rPr>
              <a:t> B</a:t>
            </a:r>
            <a:endParaRPr lang="en-US" sz="2800"/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2286000" y="3963057"/>
            <a:ext cx="3198311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Example: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5783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Closures:</a:t>
            </a:r>
            <a:br>
              <a:rPr lang="en-US" sz="2400"/>
            </a:br>
            <a:r>
              <a:rPr lang="en-US" sz="2400"/>
              <a:t>       name</a:t>
            </a:r>
            <a:r>
              <a:rPr lang="en-US" sz="2400" baseline="30000"/>
              <a:t>+</a:t>
            </a:r>
            <a:r>
              <a:rPr lang="en-US" sz="2400"/>
              <a:t>  =  {name, color}</a:t>
            </a:r>
            <a:br>
              <a:rPr lang="en-US" sz="2400"/>
            </a:br>
            <a:r>
              <a:rPr lang="en-US" sz="2400"/>
              <a:t>       {name, category}</a:t>
            </a:r>
            <a:r>
              <a:rPr lang="en-US" sz="2400" baseline="30000"/>
              <a:t>+</a:t>
            </a:r>
            <a:r>
              <a:rPr lang="en-US" sz="2400"/>
              <a:t> = {name, category, color, department, price}</a:t>
            </a:r>
            <a:br>
              <a:rPr lang="en-US" sz="2400"/>
            </a:br>
            <a:r>
              <a:rPr lang="en-US" sz="2400"/>
              <a:t>       color</a:t>
            </a:r>
            <a:r>
              <a:rPr lang="en-US" sz="2400" baseline="30000"/>
              <a:t>+</a:t>
            </a:r>
            <a:r>
              <a:rPr lang="en-US" sz="2400"/>
              <a:t> = {color}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5F1262-8E1E-4949-B657-907AD29078F3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Closure Algorithm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441325" y="1946275"/>
            <a:ext cx="4814138" cy="31208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X={A1, …, An}.</a:t>
            </a:r>
          </a:p>
          <a:p>
            <a:pPr eaLnBrk="0" hangingPunct="0">
              <a:buNone/>
            </a:pPr>
            <a:endParaRPr lang="en-US" sz="2400"/>
          </a:p>
          <a:p>
            <a:pPr eaLnBrk="0" hangingPunct="0">
              <a:buNone/>
            </a:pPr>
            <a:r>
              <a:rPr lang="en-US" sz="2400" b="1"/>
              <a:t>Repeat until</a:t>
            </a:r>
            <a:r>
              <a:rPr lang="en-US" sz="2400"/>
              <a:t> X doesn’t change  </a:t>
            </a:r>
            <a:r>
              <a:rPr lang="en-US" sz="2400" b="1"/>
              <a:t>do</a:t>
            </a:r>
            <a:r>
              <a:rPr lang="en-US" sz="2400"/>
              <a:t>:</a:t>
            </a:r>
          </a:p>
          <a:p>
            <a:pPr eaLnBrk="0" hangingPunct="0">
              <a:buNone/>
            </a:pPr>
            <a:endParaRPr lang="en-US" sz="2400"/>
          </a:p>
          <a:p>
            <a:pPr eaLnBrk="0" hangingPunct="0">
              <a:buNone/>
            </a:pPr>
            <a:r>
              <a:rPr lang="en-US" sz="2400"/>
              <a:t>    </a:t>
            </a:r>
            <a:r>
              <a:rPr lang="en-US" sz="2400" b="1"/>
              <a:t>if</a:t>
            </a:r>
            <a:r>
              <a:rPr lang="en-US" sz="2400"/>
              <a:t>      B</a:t>
            </a:r>
            <a:r>
              <a:rPr lang="en-US" sz="2400" baseline="-25000"/>
              <a:t>1</a:t>
            </a:r>
            <a:r>
              <a:rPr lang="en-US" sz="2400"/>
              <a:t>, …, B</a:t>
            </a:r>
            <a:r>
              <a:rPr lang="en-US" sz="2400" baseline="-25000"/>
              <a:t>n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C</a:t>
            </a:r>
            <a:r>
              <a:rPr lang="en-US" sz="2400"/>
              <a:t>   is a FD </a:t>
            </a:r>
            <a:r>
              <a:rPr lang="en-US" sz="2400" b="1"/>
              <a:t>and</a:t>
            </a:r>
            <a:endParaRPr lang="en-US" sz="2400"/>
          </a:p>
          <a:p>
            <a:pPr eaLnBrk="0" hangingPunct="0">
              <a:buNone/>
            </a:pPr>
            <a:r>
              <a:rPr lang="en-US" sz="2400"/>
              <a:t>             B</a:t>
            </a:r>
            <a:r>
              <a:rPr lang="en-US" sz="2400" baseline="-25000"/>
              <a:t>1</a:t>
            </a:r>
            <a:r>
              <a:rPr lang="en-US" sz="2400"/>
              <a:t>, …, B</a:t>
            </a:r>
            <a:r>
              <a:rPr lang="en-US" sz="2400" baseline="-25000"/>
              <a:t>n</a:t>
            </a:r>
            <a:r>
              <a:rPr lang="en-US" sz="2400"/>
              <a:t>  are all in X</a:t>
            </a:r>
          </a:p>
          <a:p>
            <a:pPr eaLnBrk="0" hangingPunct="0">
              <a:buNone/>
            </a:pPr>
            <a:r>
              <a:rPr lang="en-US" sz="2400"/>
              <a:t>    </a:t>
            </a:r>
            <a:r>
              <a:rPr lang="en-US" sz="2400" b="1"/>
              <a:t>then</a:t>
            </a:r>
            <a:r>
              <a:rPr lang="en-US" sz="2400"/>
              <a:t>  add C to X.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990600" y="50292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{name, category}</a:t>
            </a:r>
            <a:r>
              <a:rPr lang="en-US" sz="2400" baseline="30000"/>
              <a:t>+</a:t>
            </a:r>
            <a:r>
              <a:rPr lang="en-US" sz="2400"/>
              <a:t> = </a:t>
            </a:r>
            <a:br>
              <a:rPr lang="en-US" sz="2400"/>
            </a:br>
            <a:r>
              <a:rPr lang="en-US" sz="2400"/>
              <a:t>      {                                                                    }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5410200" y="2515257"/>
            <a:ext cx="3198311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department</a:t>
            </a:r>
            <a:endParaRPr lang="en-US" sz="2400"/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color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price</a:t>
            </a:r>
            <a:endParaRPr lang="en-US" sz="2400"/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5410200" y="19812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Example:</a:t>
            </a:r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1035050" y="6026150"/>
            <a:ext cx="1056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Hence: </a:t>
            </a:r>
          </a:p>
        </p:txBody>
      </p:sp>
      <p:sp>
        <p:nvSpPr>
          <p:cNvPr id="484361" name="Text Box 9"/>
          <p:cNvSpPr txBox="1">
            <a:spLocks noChangeArrowheads="1"/>
          </p:cNvSpPr>
          <p:nvPr/>
        </p:nvSpPr>
        <p:spPr bwMode="auto">
          <a:xfrm>
            <a:off x="2209800" y="6019800"/>
            <a:ext cx="54181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, </a:t>
            </a:r>
            <a:r>
              <a:rPr lang="en-US" sz="2400">
                <a:solidFill>
                  <a:schemeClr val="accent2"/>
                </a:solidFill>
              </a:rPr>
              <a:t>category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color, department, price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980815-5B4E-8E41-B5BB-41C5A6B92E94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6425407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Compute {A,B}</a:t>
            </a:r>
            <a:r>
              <a:rPr lang="en-US" sz="2400" baseline="30000"/>
              <a:t>+</a:t>
            </a:r>
            <a:r>
              <a:rPr lang="en-US" sz="2400"/>
              <a:t>     X = {A, B,                             }</a:t>
            </a:r>
          </a:p>
          <a:p>
            <a:pPr eaLnBrk="0" hangingPunct="0">
              <a:buNone/>
            </a:pPr>
            <a:endParaRPr lang="en-US" sz="2400"/>
          </a:p>
          <a:p>
            <a:pPr eaLnBrk="0" hangingPunct="0">
              <a:buNone/>
            </a:pPr>
            <a:r>
              <a:rPr lang="en-US" sz="2400"/>
              <a:t>Compute {A, F}</a:t>
            </a:r>
            <a:r>
              <a:rPr lang="en-US" sz="2400" baseline="30000"/>
              <a:t>+</a:t>
            </a:r>
            <a:r>
              <a:rPr lang="en-US" sz="2400"/>
              <a:t>    X = {A, F,                             }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R(A,B,C,D,E,F)</a:t>
            </a: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4495800" y="2171420"/>
            <a:ext cx="1619003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A, B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C</a:t>
            </a:r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A, D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E</a:t>
            </a:r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B     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D</a:t>
            </a:r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A,  F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B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7620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400"/>
              <a:t>In class: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21E95-627E-6D49-9F5F-A853F6CD1B12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Entity / Relationship Diagrams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05618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Objects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    entities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Classes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     entity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sets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Attributes: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Relationships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- first class citizens (not associated with classes)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- not necessarily binary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257800" y="2590800"/>
            <a:ext cx="12192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4953000" y="3352800"/>
            <a:ext cx="1295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181600" y="4114800"/>
            <a:ext cx="1828800" cy="6858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buys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4B94A-5373-B843-B2FB-F17BE468F95A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Do We Need Closure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With closure we can find all FD’s easily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To check if X </a:t>
            </a:r>
            <a:r>
              <a:rPr lang="en-US">
                <a:latin typeface="Symbol" charset="2"/>
              </a:rPr>
              <a:t>®</a:t>
            </a:r>
            <a:r>
              <a:rPr lang="en-US"/>
              <a:t> A</a:t>
            </a:r>
          </a:p>
          <a:p>
            <a:pPr lvl="1" eaLnBrk="1" hangingPunct="1"/>
            <a:r>
              <a:rPr lang="en-US"/>
              <a:t>Compute X</a:t>
            </a:r>
            <a:r>
              <a:rPr lang="en-US" baseline="30000"/>
              <a:t>+</a:t>
            </a:r>
            <a:endParaRPr lang="en-US"/>
          </a:p>
          <a:p>
            <a:pPr lvl="1" eaLnBrk="1" hangingPunct="1"/>
            <a:r>
              <a:rPr lang="en-US"/>
              <a:t>Check if A </a:t>
            </a:r>
            <a:r>
              <a:rPr lang="en-US">
                <a:latin typeface="Symbol" charset="2"/>
              </a:rPr>
              <a:t>Î</a:t>
            </a:r>
            <a:r>
              <a:rPr lang="en-US"/>
              <a:t> X</a:t>
            </a:r>
            <a:r>
              <a:rPr lang="en-US" baseline="30000"/>
              <a:t>+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1F7621-A265-D94A-84A5-95EB0CE0CC39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Closure to Infer ALL FDs</a:t>
            </a:r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1600200" y="1972753"/>
            <a:ext cx="1619003" cy="12741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A, B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C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A, D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B</a:t>
            </a:r>
          </a:p>
          <a:p>
            <a:pPr>
              <a:buNone/>
            </a:pPr>
            <a:r>
              <a:rPr lang="en-US" sz="2400">
                <a:solidFill>
                  <a:schemeClr val="accent2"/>
                </a:solidFill>
              </a:rPr>
              <a:t>B       </a:t>
            </a:r>
            <a:r>
              <a:rPr lang="en-US" sz="2400">
                <a:sym typeface="Wingdings" charset="2"/>
              </a:rPr>
              <a:t></a:t>
            </a:r>
            <a:r>
              <a:rPr lang="en-US" sz="2400">
                <a:solidFill>
                  <a:schemeClr val="accent2"/>
                </a:solidFill>
              </a:rPr>
              <a:t>  D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136525" y="17176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Example: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428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Step 1: Compute X</a:t>
            </a:r>
            <a:r>
              <a:rPr lang="en-US" sz="2400" baseline="30000"/>
              <a:t>+</a:t>
            </a:r>
            <a:r>
              <a:rPr lang="en-US" sz="2400"/>
              <a:t>, for every X: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303213" y="3663155"/>
            <a:ext cx="8122736" cy="21605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A+ = A,   B+ = BD,   C+ = C,   D+ = D</a:t>
            </a:r>
          </a:p>
          <a:p>
            <a:pPr>
              <a:buNone/>
            </a:pPr>
            <a:r>
              <a:rPr lang="en-US" sz="2400"/>
              <a:t>AB+ =ABCD, AC+=AC, AD+=ABCD,</a:t>
            </a:r>
            <a:br>
              <a:rPr lang="en-US" sz="2400"/>
            </a:br>
            <a:r>
              <a:rPr lang="en-US" sz="2400"/>
              <a:t>                     BC+=BCD,  BD+=BD,  CD+=CD</a:t>
            </a:r>
          </a:p>
          <a:p>
            <a:pPr>
              <a:buNone/>
            </a:pPr>
            <a:r>
              <a:rPr lang="en-US" sz="2400"/>
              <a:t>ABC+ = ABD+ = ACD</a:t>
            </a:r>
            <a:r>
              <a:rPr lang="en-US" sz="2400" baseline="30000"/>
              <a:t>+ </a:t>
            </a:r>
            <a:r>
              <a:rPr lang="en-US" sz="2400"/>
              <a:t>= ABCD (no need to compute– why ?)</a:t>
            </a:r>
          </a:p>
          <a:p>
            <a:pPr>
              <a:buNone/>
            </a:pPr>
            <a:r>
              <a:rPr lang="en-US" sz="2400"/>
              <a:t>BCD</a:t>
            </a:r>
            <a:r>
              <a:rPr lang="en-US" sz="2400" baseline="30000"/>
              <a:t>+ </a:t>
            </a:r>
            <a:r>
              <a:rPr lang="en-US" sz="2400"/>
              <a:t>= BCD,    ABCD+ = ABCD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609600" y="5791200"/>
            <a:ext cx="790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Step 2: Enumerate all FD’s X </a:t>
            </a:r>
            <a:r>
              <a:rPr lang="en-US" sz="2400">
                <a:sym typeface="Wingdings" charset="2"/>
              </a:rPr>
              <a:t> Y, s.t. Y </a:t>
            </a:r>
            <a:r>
              <a:rPr lang="en-US" sz="2400">
                <a:sym typeface="Symbol" charset="2"/>
              </a:rPr>
              <a:t></a:t>
            </a:r>
            <a:r>
              <a:rPr lang="en-US" sz="2400">
                <a:sym typeface="Wingdings" charset="2"/>
              </a:rPr>
              <a:t> </a:t>
            </a:r>
            <a:r>
              <a:rPr lang="en-US" sz="2400"/>
              <a:t>X</a:t>
            </a:r>
            <a:r>
              <a:rPr lang="en-US" sz="2400" baseline="30000"/>
              <a:t>+</a:t>
            </a:r>
            <a:r>
              <a:rPr lang="en-US" sz="2400"/>
              <a:t> and X</a:t>
            </a:r>
            <a:r>
              <a:rPr lang="en-US" sz="2400">
                <a:sym typeface="Symbol" charset="2"/>
              </a:rPr>
              <a:t>Y = :</a:t>
            </a:r>
          </a:p>
        </p:txBody>
      </p:sp>
      <p:sp>
        <p:nvSpPr>
          <p:cNvPr id="490504" name="Text Box 8"/>
          <p:cNvSpPr txBox="1">
            <a:spLocks noChangeArrowheads="1"/>
          </p:cNvSpPr>
          <p:nvPr/>
        </p:nvSpPr>
        <p:spPr bwMode="auto">
          <a:xfrm>
            <a:off x="609600" y="6224588"/>
            <a:ext cx="72167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AB </a:t>
            </a:r>
            <a:r>
              <a:rPr lang="en-US" sz="2400">
                <a:sym typeface="Wingdings" charset="2"/>
              </a:rPr>
              <a:t> CD, </a:t>
            </a:r>
            <a:r>
              <a:rPr lang="en-US" sz="2400"/>
              <a:t>AD</a:t>
            </a:r>
            <a:r>
              <a:rPr lang="en-US" sz="2400">
                <a:sym typeface="Wingdings" charset="2"/>
              </a:rPr>
              <a:t>BC,  ABC  D, ABD  C, ACD  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16551-18C6-DB45-AB76-60003D2EDDE0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Example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Enrollment(student, major, course, room, time)</a:t>
            </a:r>
          </a:p>
          <a:p>
            <a:pPr lvl="1" eaLnBrk="1" hangingPunct="1">
              <a:buFontTx/>
              <a:buNone/>
            </a:pPr>
            <a:r>
              <a:rPr lang="en-US" sz="2400"/>
              <a:t>student </a:t>
            </a:r>
            <a:r>
              <a:rPr lang="en-US" sz="2400">
                <a:sym typeface="Wingdings" charset="2"/>
              </a:rPr>
              <a:t> major</a:t>
            </a:r>
          </a:p>
          <a:p>
            <a:pPr lvl="1" eaLnBrk="1" hangingPunct="1">
              <a:buFontTx/>
              <a:buNone/>
            </a:pPr>
            <a:r>
              <a:rPr lang="en-US" sz="2400">
                <a:sym typeface="Wingdings" charset="2"/>
              </a:rPr>
              <a:t>major, course  room</a:t>
            </a:r>
          </a:p>
          <a:p>
            <a:pPr lvl="1" eaLnBrk="1" hangingPunct="1">
              <a:buFontTx/>
              <a:buNone/>
            </a:pPr>
            <a:r>
              <a:rPr lang="en-US" sz="2400">
                <a:sym typeface="Wingdings" charset="2"/>
              </a:rPr>
              <a:t>course  time</a:t>
            </a:r>
            <a:endParaRPr lang="en-US" sz="2400"/>
          </a:p>
          <a:p>
            <a:pPr lvl="1" eaLnBrk="1" hangingPunct="1">
              <a:buFontTx/>
              <a:buNone/>
            </a:pPr>
            <a:endParaRPr lang="en-US" sz="2400"/>
          </a:p>
          <a:p>
            <a:pPr lvl="1" eaLnBrk="1" hangingPunct="1">
              <a:buFontTx/>
              <a:buNone/>
            </a:pPr>
            <a:endParaRPr lang="en-US" sz="2400"/>
          </a:p>
          <a:p>
            <a:pPr lvl="1" eaLnBrk="1" hangingPunct="1">
              <a:buFontTx/>
              <a:buNone/>
            </a:pPr>
            <a:r>
              <a:rPr lang="en-US" sz="2400"/>
              <a:t>What else can we infer ? [in class, or at home]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1AEB4D-1F47-1343-98A3-2BAB5FC4873B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839200" cy="4114800"/>
          </a:xfrm>
        </p:spPr>
        <p:txBody>
          <a:bodyPr/>
          <a:lstStyle/>
          <a:p>
            <a:pPr eaLnBrk="1" hangingPunct="1"/>
            <a:r>
              <a:rPr lang="en-US"/>
              <a:t>A </a:t>
            </a:r>
            <a:r>
              <a:rPr lang="en-US" b="1"/>
              <a:t>superkey</a:t>
            </a:r>
            <a:r>
              <a:rPr lang="en-US"/>
              <a:t> is a set of attributes A</a:t>
            </a:r>
            <a:r>
              <a:rPr lang="en-US" baseline="-25000"/>
              <a:t>1</a:t>
            </a:r>
            <a:r>
              <a:rPr lang="en-US"/>
              <a:t>, ..., A</a:t>
            </a:r>
            <a:r>
              <a:rPr lang="en-US" baseline="-25000"/>
              <a:t>n</a:t>
            </a:r>
            <a:r>
              <a:rPr lang="en-US"/>
              <a:t> s.t. for any other attribute B, we have A</a:t>
            </a:r>
            <a:r>
              <a:rPr lang="en-US" baseline="-25000"/>
              <a:t>1</a:t>
            </a:r>
            <a:r>
              <a:rPr lang="en-US"/>
              <a:t>, ..., A</a:t>
            </a:r>
            <a:r>
              <a:rPr lang="en-US" baseline="-25000"/>
              <a:t>n</a:t>
            </a:r>
            <a:r>
              <a:rPr lang="en-US"/>
              <a:t> </a:t>
            </a:r>
            <a:r>
              <a:rPr lang="en-US">
                <a:sym typeface="Wingdings" charset="2"/>
              </a:rPr>
              <a:t> B</a:t>
            </a:r>
          </a:p>
          <a:p>
            <a:pPr eaLnBrk="1" hangingPunct="1"/>
            <a:endParaRPr lang="en-US">
              <a:sym typeface="Wingdings" charset="2"/>
            </a:endParaRPr>
          </a:p>
          <a:p>
            <a:pPr eaLnBrk="1" hangingPunct="1"/>
            <a:r>
              <a:rPr lang="en-US"/>
              <a:t>A </a:t>
            </a:r>
            <a:r>
              <a:rPr lang="en-US" b="1"/>
              <a:t>key</a:t>
            </a:r>
            <a:r>
              <a:rPr lang="en-US"/>
              <a:t> is a minimal superkey</a:t>
            </a:r>
          </a:p>
          <a:p>
            <a:pPr lvl="1" eaLnBrk="1" hangingPunct="1"/>
            <a:r>
              <a:rPr lang="en-US"/>
              <a:t>I.e. set of attributes which is a superkey and for which no subset is a superkey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C0D65-3B12-0843-9FDD-94093AE4364D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Computing (Super)Keys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ym typeface="Wingdings" charset="2"/>
              </a:rPr>
              <a:t>Compute X</a:t>
            </a:r>
            <a:r>
              <a:rPr lang="en-US" baseline="30000">
                <a:sym typeface="Wingdings" charset="2"/>
              </a:rPr>
              <a:t>+</a:t>
            </a:r>
            <a:r>
              <a:rPr lang="en-US">
                <a:sym typeface="Wingdings" charset="2"/>
              </a:rPr>
              <a:t> for all sets X</a:t>
            </a:r>
          </a:p>
          <a:p>
            <a:pPr eaLnBrk="1" hangingPunct="1"/>
            <a:r>
              <a:rPr lang="en-US">
                <a:sym typeface="Wingdings" charset="2"/>
              </a:rPr>
              <a:t>If X</a:t>
            </a:r>
            <a:r>
              <a:rPr lang="en-US" baseline="30000">
                <a:sym typeface="Wingdings" charset="2"/>
              </a:rPr>
              <a:t>+</a:t>
            </a:r>
            <a:r>
              <a:rPr lang="en-US">
                <a:sym typeface="Wingdings" charset="2"/>
              </a:rPr>
              <a:t> = all attributes, then X is a key</a:t>
            </a:r>
          </a:p>
          <a:p>
            <a:pPr eaLnBrk="1" hangingPunct="1"/>
            <a:r>
              <a:rPr lang="en-US">
                <a:sym typeface="Wingdings" charset="2"/>
              </a:rPr>
              <a:t>List only the minimal X’s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36743-D361-604D-BA48-783AB18E164E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>
                <a:solidFill>
                  <a:schemeClr val="accent2"/>
                </a:solidFill>
              </a:rPr>
              <a:t>Product(name, price, category, color)</a:t>
            </a:r>
            <a:endParaRPr lang="en-US"/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2590800" y="2971800"/>
            <a:ext cx="36020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/>
              <a:t>name, category </a:t>
            </a:r>
            <a:r>
              <a:rPr lang="en-US" sz="2800">
                <a:sym typeface="Wingdings" charset="2"/>
              </a:rPr>
              <a:t> price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>
                <a:sym typeface="Wingdings" charset="2"/>
              </a:rPr>
              <a:t>category  color</a:t>
            </a: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1135063" y="4584700"/>
            <a:ext cx="230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What is the key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624A6-A9E7-D943-A2B6-7B1FB10EDCAC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>
                <a:solidFill>
                  <a:schemeClr val="accent2"/>
                </a:solidFill>
              </a:rPr>
              <a:t>Product(name, price, category, color)</a:t>
            </a:r>
            <a:endParaRPr lang="en-US"/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2590800" y="2971800"/>
            <a:ext cx="36020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/>
              <a:t>name, category </a:t>
            </a:r>
            <a:r>
              <a:rPr lang="en-US" sz="2800">
                <a:sym typeface="Wingdings" charset="2"/>
              </a:rPr>
              <a:t> price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>
                <a:sym typeface="Wingdings" charset="2"/>
              </a:rPr>
              <a:t>category  color</a:t>
            </a:r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1135063" y="4584700"/>
            <a:ext cx="230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What is the key ?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2057400" y="5334000"/>
            <a:ext cx="629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(name, category) +  = name, category, price, color</a:t>
            </a:r>
          </a:p>
        </p:txBody>
      </p:sp>
      <p:sp>
        <p:nvSpPr>
          <p:cNvPr id="83976" name="Rectangle 7"/>
          <p:cNvSpPr>
            <a:spLocks noChangeArrowheads="1"/>
          </p:cNvSpPr>
          <p:nvPr/>
        </p:nvSpPr>
        <p:spPr bwMode="auto">
          <a:xfrm>
            <a:off x="2057400" y="5943600"/>
            <a:ext cx="411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Hence (name, category) is a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6793B-0BA0-D444-97BD-744F1B457272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 of Keys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>
                <a:solidFill>
                  <a:schemeClr val="accent2"/>
                </a:solidFill>
              </a:rPr>
              <a:t>Enrollment(student, address, course, room, time)</a:t>
            </a:r>
            <a:endParaRPr lang="en-US"/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2590800" y="3016250"/>
            <a:ext cx="3942105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/>
              <a:t>student </a:t>
            </a:r>
            <a:r>
              <a:rPr lang="en-US" sz="2400">
                <a:sym typeface="Wingdings" charset="2"/>
              </a:rPr>
              <a:t> address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/>
              <a:t>room, time </a:t>
            </a:r>
            <a:r>
              <a:rPr lang="en-US" sz="2400">
                <a:sym typeface="Wingdings" charset="2"/>
              </a:rPr>
              <a:t> course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>
                <a:sym typeface="Wingdings" charset="2"/>
              </a:rPr>
              <a:t>student, course  room, time</a:t>
            </a: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2771775" y="5078413"/>
            <a:ext cx="256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(find keys at home)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702A7-E04B-C947-BB59-59643D668768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Eliminating Anomalies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Main idea: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X </a:t>
            </a:r>
            <a:r>
              <a:rPr lang="en-US">
                <a:latin typeface="Symbol" charset="2"/>
              </a:rPr>
              <a:t>®</a:t>
            </a:r>
            <a:r>
              <a:rPr lang="en-US"/>
              <a:t> A is OK if X is a (super)key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X </a:t>
            </a:r>
            <a:r>
              <a:rPr lang="en-US">
                <a:latin typeface="Symbol" charset="2"/>
              </a:rPr>
              <a:t>®</a:t>
            </a:r>
            <a:r>
              <a:rPr lang="en-US"/>
              <a:t> A is not OK otherwise</a:t>
            </a:r>
          </a:p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988A0-B42E-2D4A-BF03-017137FFBBB2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762000" y="5410200"/>
            <a:ext cx="2109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 dirty="0"/>
              <a:t>What the key</a:t>
            </a:r>
            <a:r>
              <a:rPr lang="en-US" sz="2400" dirty="0" smtClean="0"/>
              <a:t>?</a:t>
            </a:r>
            <a:r>
              <a:rPr lang="en-US" sz="2400" dirty="0" smtClean="0">
                <a:solidFill>
                  <a:schemeClr val="accent2"/>
                </a:solidFill>
              </a:rPr>
              <a:t>}</a:t>
            </a:r>
            <a:endParaRPr lang="en-US" sz="2400" dirty="0">
              <a:solidFill>
                <a:schemeClr val="accent2"/>
              </a:solidFill>
            </a:endParaRPr>
          </a:p>
        </p:txBody>
      </p:sp>
      <p:graphicFrame>
        <p:nvGraphicFramePr>
          <p:cNvPr id="506884" name="Group 4"/>
          <p:cNvGraphicFramePr>
            <a:graphicFrameLocks noGrp="1"/>
          </p:cNvGraphicFramePr>
          <p:nvPr/>
        </p:nvGraphicFramePr>
        <p:xfrm>
          <a:off x="1143000" y="1828800"/>
          <a:ext cx="7010400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1981200"/>
                <a:gridCol w="2057400"/>
                <a:gridCol w="1752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609600" y="4419600"/>
            <a:ext cx="2684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SSN </a:t>
            </a:r>
            <a:r>
              <a:rPr lang="en-US" sz="2400">
                <a:solidFill>
                  <a:schemeClr val="accent2"/>
                </a:solidFill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 Name,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6527-6B38-FB43-B93F-483626B52427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988A0-B42E-2D4A-BF03-017137FFBBB2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762000" y="5410200"/>
            <a:ext cx="389992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What the key?</a:t>
            </a:r>
          </a:p>
          <a:p>
            <a:pPr eaLnBrk="0" hangingPunct="0">
              <a:buNone/>
            </a:pPr>
            <a:r>
              <a:rPr lang="en-US" sz="2400"/>
              <a:t>	{</a:t>
            </a:r>
            <a:r>
              <a:rPr lang="en-US" sz="2400">
                <a:solidFill>
                  <a:schemeClr val="accent2"/>
                </a:solidFill>
              </a:rPr>
              <a:t>SSN, PhoneNumber}</a:t>
            </a:r>
          </a:p>
        </p:txBody>
      </p:sp>
      <p:graphicFrame>
        <p:nvGraphicFramePr>
          <p:cNvPr id="506884" name="Group 4"/>
          <p:cNvGraphicFramePr>
            <a:graphicFrameLocks noGrp="1"/>
          </p:cNvGraphicFramePr>
          <p:nvPr/>
        </p:nvGraphicFramePr>
        <p:xfrm>
          <a:off x="1143000" y="1828800"/>
          <a:ext cx="7010400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1981200"/>
                <a:gridCol w="2057400"/>
                <a:gridCol w="1752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609600" y="4419600"/>
            <a:ext cx="2684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SSN </a:t>
            </a:r>
            <a:r>
              <a:rPr lang="en-US" sz="2400">
                <a:solidFill>
                  <a:schemeClr val="accent2"/>
                </a:solidFill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 Name, City</a:t>
            </a:r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4953000" y="5715000"/>
            <a:ext cx="356344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Hence </a:t>
            </a:r>
            <a:r>
              <a:rPr lang="en-US" sz="2400">
                <a:solidFill>
                  <a:schemeClr val="accent2"/>
                </a:solidFill>
              </a:rPr>
              <a:t>SSN </a:t>
            </a:r>
            <a:r>
              <a:rPr lang="en-US" sz="2400">
                <a:solidFill>
                  <a:schemeClr val="accent2"/>
                </a:solidFill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 Name, City</a:t>
            </a:r>
          </a:p>
          <a:p>
            <a:pPr>
              <a:buNone/>
            </a:pPr>
            <a:r>
              <a:rPr lang="en-US" sz="2400"/>
              <a:t>is a “bad”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5CB63-60A6-8F45-8B07-5B0EF8E2371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or Keys ?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ym typeface="Wingdings" charset="2"/>
              </a:rPr>
              <a:t>Can we have more than one key ?</a:t>
            </a:r>
          </a:p>
          <a:p>
            <a:pPr eaLnBrk="1" hangingPunct="1">
              <a:buFontTx/>
              <a:buNone/>
            </a:pPr>
            <a:endParaRPr lang="en-US"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>
                <a:sym typeface="Wingdings" charset="2"/>
              </a:rPr>
              <a:t>Given R(A,B,C) define FD’s s.t. there are two or more keys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A3829-F1F6-A544-886B-6795DEEB03C3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or Keys ?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>
                <a:sym typeface="Wingdings" charset="2"/>
              </a:rPr>
              <a:t>Can we have more than one key ?</a:t>
            </a:r>
          </a:p>
          <a:p>
            <a:pPr eaLnBrk="1" hangingPunct="1">
              <a:buNone/>
            </a:pPr>
            <a:endParaRPr lang="en-US">
              <a:sym typeface="Wingdings" charset="2"/>
            </a:endParaRPr>
          </a:p>
          <a:p>
            <a:pPr eaLnBrk="1" hangingPunct="1">
              <a:buNone/>
            </a:pPr>
            <a:r>
              <a:rPr lang="en-US">
                <a:sym typeface="Wingdings" charset="2"/>
              </a:rPr>
              <a:t>Given R(A,B,C) define FD’s s.t. there are two or more keys</a:t>
            </a:r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1600200" y="4419600"/>
            <a:ext cx="113364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/>
              <a:t>AB</a:t>
            </a:r>
            <a:r>
              <a:rPr lang="en-US">
                <a:sym typeface="Wingdings" charset="2"/>
              </a:rPr>
              <a:t>C</a:t>
            </a:r>
            <a:br>
              <a:rPr lang="en-US">
                <a:sym typeface="Wingdings" charset="2"/>
              </a:rPr>
            </a:br>
            <a:r>
              <a:rPr lang="en-US">
                <a:sym typeface="Wingdings" charset="2"/>
              </a:rPr>
              <a:t>BCA</a:t>
            </a:r>
          </a:p>
        </p:txBody>
      </p:sp>
      <p:sp>
        <p:nvSpPr>
          <p:cNvPr id="510981" name="Rectangle 5"/>
          <p:cNvSpPr>
            <a:spLocks noChangeArrowheads="1"/>
          </p:cNvSpPr>
          <p:nvPr/>
        </p:nvSpPr>
        <p:spPr bwMode="auto">
          <a:xfrm>
            <a:off x="4648200" y="4419600"/>
            <a:ext cx="113179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/>
              <a:t>A</a:t>
            </a:r>
            <a:r>
              <a:rPr lang="en-US">
                <a:sym typeface="Wingdings" charset="2"/>
              </a:rPr>
              <a:t>BC</a:t>
            </a:r>
            <a:br>
              <a:rPr lang="en-US">
                <a:sym typeface="Wingdings" charset="2"/>
              </a:rPr>
            </a:br>
            <a:r>
              <a:rPr lang="en-US">
                <a:sym typeface="Wingdings" charset="2"/>
              </a:rPr>
              <a:t>BAC</a:t>
            </a:r>
          </a:p>
        </p:txBody>
      </p:sp>
      <p:sp>
        <p:nvSpPr>
          <p:cNvPr id="94215" name="Rectangle 6"/>
          <p:cNvSpPr>
            <a:spLocks noChangeArrowheads="1"/>
          </p:cNvSpPr>
          <p:nvPr/>
        </p:nvSpPr>
        <p:spPr bwMode="auto">
          <a:xfrm>
            <a:off x="3657600" y="4800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or</a:t>
            </a:r>
          </a:p>
        </p:txBody>
      </p:sp>
      <p:sp>
        <p:nvSpPr>
          <p:cNvPr id="94216" name="Rectangle 7"/>
          <p:cNvSpPr>
            <a:spLocks noChangeArrowheads="1"/>
          </p:cNvSpPr>
          <p:nvPr/>
        </p:nvSpPr>
        <p:spPr bwMode="auto">
          <a:xfrm>
            <a:off x="2590800" y="5791200"/>
            <a:ext cx="312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what are the keys here ?</a:t>
            </a:r>
          </a:p>
        </p:txBody>
      </p:sp>
      <p:sp>
        <p:nvSpPr>
          <p:cNvPr id="94217" name="Rectangle 8"/>
          <p:cNvSpPr>
            <a:spLocks noChangeArrowheads="1"/>
          </p:cNvSpPr>
          <p:nvPr/>
        </p:nvSpPr>
        <p:spPr bwMode="auto">
          <a:xfrm>
            <a:off x="1108075" y="6235700"/>
            <a:ext cx="651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Can you design FDs such that there are </a:t>
            </a:r>
            <a:r>
              <a:rPr lang="en-US" sz="2400" i="1"/>
              <a:t>three</a:t>
            </a:r>
            <a:r>
              <a:rPr lang="en-US" sz="2400"/>
              <a:t> keys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786A2-74E8-C147-AAA0-6FE1766D09FA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Boyce-Codd Normal Form</a:t>
            </a:r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38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A simple condition for removing anomalies from relations:</a:t>
            </a: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212725" y="4572000"/>
            <a:ext cx="493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In other words: there are no “bad” FDs</a:t>
            </a: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685800" y="2667000"/>
            <a:ext cx="622478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400" dirty="0">
                <a:solidFill>
                  <a:schemeClr val="accent2"/>
                </a:solidFill>
              </a:rPr>
              <a:t>A relation R is in BCNF if: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If A</a:t>
            </a:r>
            <a:r>
              <a:rPr lang="en-US" sz="2400" baseline="-25000" dirty="0"/>
              <a:t>1</a:t>
            </a:r>
            <a:r>
              <a:rPr lang="en-US" sz="2400" dirty="0"/>
              <a:t>, ..., A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B is a non-trivial dependency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in  R ,   then {A</a:t>
            </a:r>
            <a:r>
              <a:rPr lang="en-US" sz="2400" baseline="-25000" dirty="0"/>
              <a:t>1</a:t>
            </a:r>
            <a:r>
              <a:rPr lang="en-US" sz="2400" dirty="0"/>
              <a:t>, ..., A</a:t>
            </a:r>
            <a:r>
              <a:rPr lang="en-US" sz="2400" baseline="-25000" dirty="0"/>
              <a:t>n</a:t>
            </a:r>
            <a:r>
              <a:rPr lang="en-US" sz="2400" dirty="0"/>
              <a:t>}  is a </a:t>
            </a:r>
            <a:r>
              <a:rPr lang="en-US" sz="2400" dirty="0" err="1"/>
              <a:t>superkey</a:t>
            </a:r>
            <a:r>
              <a:rPr lang="en-US" sz="2400" dirty="0"/>
              <a:t> for R</a:t>
            </a:r>
          </a:p>
        </p:txBody>
      </p:sp>
      <p:sp>
        <p:nvSpPr>
          <p:cNvPr id="96263" name="Rectangle 6"/>
          <p:cNvSpPr>
            <a:spLocks noChangeArrowheads="1"/>
          </p:cNvSpPr>
          <p:nvPr/>
        </p:nvSpPr>
        <p:spPr bwMode="auto">
          <a:xfrm>
            <a:off x="838200" y="5334000"/>
            <a:ext cx="617348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Equivalently: </a:t>
            </a:r>
          </a:p>
          <a:p>
            <a:pPr>
              <a:buNone/>
            </a:pPr>
            <a:r>
              <a:rPr lang="en-US" sz="2400"/>
              <a:t>  </a:t>
            </a:r>
            <a:r>
              <a:rPr lang="en-US" sz="2400">
                <a:latin typeface="Symbol" charset="2"/>
              </a:rPr>
              <a:t>"</a:t>
            </a:r>
            <a:r>
              <a:rPr lang="en-US" sz="2400"/>
              <a:t> X, either (X</a:t>
            </a:r>
            <a:r>
              <a:rPr lang="en-US" sz="2400" baseline="30000"/>
              <a:t>+</a:t>
            </a:r>
            <a:r>
              <a:rPr lang="en-US" sz="2400"/>
              <a:t> = X)    or   (X</a:t>
            </a:r>
            <a:r>
              <a:rPr lang="en-US" sz="2400" baseline="30000"/>
              <a:t>+</a:t>
            </a:r>
            <a:r>
              <a:rPr lang="en-US" sz="2400"/>
              <a:t> = all attributes)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BF46E-14FE-C341-A792-BA8504DA18EE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BCNF Decomposition Algorithm</a:t>
            </a:r>
          </a:p>
        </p:txBody>
      </p:sp>
      <p:sp>
        <p:nvSpPr>
          <p:cNvPr id="98308" name="Oval 3"/>
          <p:cNvSpPr>
            <a:spLocks noChangeArrowheads="1"/>
          </p:cNvSpPr>
          <p:nvPr/>
        </p:nvSpPr>
        <p:spPr bwMode="auto">
          <a:xfrm>
            <a:off x="990600" y="39211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98309" name="Oval 4"/>
          <p:cNvSpPr>
            <a:spLocks noChangeArrowheads="1"/>
          </p:cNvSpPr>
          <p:nvPr/>
        </p:nvSpPr>
        <p:spPr bwMode="auto">
          <a:xfrm>
            <a:off x="2438400" y="3997325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98310" name="Text Box 5"/>
          <p:cNvSpPr txBox="1">
            <a:spLocks noChangeArrowheads="1"/>
          </p:cNvSpPr>
          <p:nvPr/>
        </p:nvSpPr>
        <p:spPr bwMode="auto">
          <a:xfrm>
            <a:off x="2574925" y="4876800"/>
            <a:ext cx="590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A’s</a:t>
            </a:r>
          </a:p>
        </p:txBody>
      </p:sp>
      <p:sp>
        <p:nvSpPr>
          <p:cNvPr id="98311" name="Text Box 6"/>
          <p:cNvSpPr txBox="1">
            <a:spLocks noChangeArrowheads="1"/>
          </p:cNvSpPr>
          <p:nvPr/>
        </p:nvSpPr>
        <p:spPr bwMode="auto">
          <a:xfrm>
            <a:off x="3413125" y="4953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Others</a:t>
            </a:r>
          </a:p>
        </p:txBody>
      </p:sp>
      <p:sp>
        <p:nvSpPr>
          <p:cNvPr id="98312" name="Text Box 7"/>
          <p:cNvSpPr txBox="1">
            <a:spLocks noChangeArrowheads="1"/>
          </p:cNvSpPr>
          <p:nvPr/>
        </p:nvSpPr>
        <p:spPr bwMode="auto">
          <a:xfrm>
            <a:off x="1508125" y="4876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B’s</a:t>
            </a:r>
          </a:p>
        </p:txBody>
      </p:sp>
      <p:sp>
        <p:nvSpPr>
          <p:cNvPr id="98313" name="Text Box 8"/>
          <p:cNvSpPr txBox="1">
            <a:spLocks noChangeArrowheads="1"/>
          </p:cNvSpPr>
          <p:nvPr/>
        </p:nvSpPr>
        <p:spPr bwMode="auto">
          <a:xfrm>
            <a:off x="1889125" y="617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R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98314" name="Text Box 9"/>
          <p:cNvSpPr txBox="1">
            <a:spLocks noChangeArrowheads="1"/>
          </p:cNvSpPr>
          <p:nvPr/>
        </p:nvSpPr>
        <p:spPr bwMode="auto">
          <a:xfrm>
            <a:off x="5867400" y="3886200"/>
            <a:ext cx="1988796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rgbClr val="FF0000"/>
                </a:solidFill>
              </a:rPr>
              <a:t>Is there a </a:t>
            </a:r>
          </a:p>
          <a:p>
            <a:pPr eaLnBrk="0" hangingPunct="0">
              <a:buNone/>
            </a:pPr>
            <a:r>
              <a:rPr lang="en-US" sz="2400">
                <a:solidFill>
                  <a:srgbClr val="FF0000"/>
                </a:solidFill>
              </a:rPr>
              <a:t>2-attribute </a:t>
            </a:r>
          </a:p>
          <a:p>
            <a:pPr eaLnBrk="0" hangingPunct="0">
              <a:buNone/>
            </a:pPr>
            <a:r>
              <a:rPr lang="en-US" sz="2400">
                <a:solidFill>
                  <a:srgbClr val="FF0000"/>
                </a:solidFill>
              </a:rPr>
              <a:t>relation that is</a:t>
            </a:r>
          </a:p>
          <a:p>
            <a:pPr eaLnBrk="0" hangingPunct="0">
              <a:buNone/>
            </a:pPr>
            <a:r>
              <a:rPr lang="en-US" sz="2400">
                <a:solidFill>
                  <a:srgbClr val="FF0000"/>
                </a:solidFill>
              </a:rPr>
              <a:t>not in BCNF ?</a:t>
            </a:r>
            <a:endParaRPr lang="en-US" sz="2400"/>
          </a:p>
        </p:txBody>
      </p:sp>
      <p:sp>
        <p:nvSpPr>
          <p:cNvPr id="515082" name="Rectangle 10"/>
          <p:cNvSpPr>
            <a:spLocks noChangeArrowheads="1"/>
          </p:cNvSpPr>
          <p:nvPr/>
        </p:nvSpPr>
        <p:spPr bwMode="auto">
          <a:xfrm>
            <a:off x="304800" y="1752600"/>
            <a:ext cx="85534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400" b="1" u="sng"/>
              <a:t>repeat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  choose A</a:t>
            </a:r>
            <a:r>
              <a:rPr lang="en-US" sz="2400" baseline="-25000"/>
              <a:t>1</a:t>
            </a:r>
            <a:r>
              <a:rPr lang="en-US" sz="2400"/>
              <a:t>, …, A</a:t>
            </a:r>
            <a:r>
              <a:rPr lang="en-US" sz="2400" baseline="-25000"/>
              <a:t>m</a:t>
            </a:r>
            <a:r>
              <a:rPr lang="en-US" sz="2400"/>
              <a:t> </a:t>
            </a:r>
            <a:r>
              <a:rPr lang="en-US" sz="2400">
                <a:sym typeface="Wingdings" charset="2"/>
              </a:rPr>
              <a:t> 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n</a:t>
            </a:r>
            <a:r>
              <a:rPr lang="en-US" sz="2400">
                <a:sym typeface="Wingdings" charset="2"/>
              </a:rPr>
              <a:t> that violates BNCF </a:t>
            </a:r>
            <a:br>
              <a:rPr lang="en-US" sz="2400">
                <a:sym typeface="Wingdings" charset="2"/>
              </a:rPr>
            </a:br>
            <a:r>
              <a:rPr lang="en-US" sz="2400">
                <a:sym typeface="Wingdings" charset="2"/>
              </a:rPr>
              <a:t>   split R into R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(</a:t>
            </a: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…, A</a:t>
            </a:r>
            <a:r>
              <a:rPr lang="en-US" sz="2400" baseline="-25000"/>
              <a:t>m</a:t>
            </a:r>
            <a:r>
              <a:rPr lang="en-US" sz="2400"/>
              <a:t>, </a:t>
            </a:r>
            <a:r>
              <a:rPr lang="en-US" sz="2400">
                <a:sym typeface="Wingdings" charset="2"/>
              </a:rPr>
              <a:t>B</a:t>
            </a:r>
            <a:r>
              <a:rPr lang="en-US" sz="2400" baseline="-25000">
                <a:sym typeface="Wingdings" charset="2"/>
              </a:rPr>
              <a:t>1</a:t>
            </a:r>
            <a:r>
              <a:rPr lang="en-US" sz="2400">
                <a:sym typeface="Wingdings" charset="2"/>
              </a:rPr>
              <a:t>, …, B</a:t>
            </a:r>
            <a:r>
              <a:rPr lang="en-US" sz="2400" baseline="-25000">
                <a:sym typeface="Wingdings" charset="2"/>
              </a:rPr>
              <a:t>n</a:t>
            </a:r>
            <a:r>
              <a:rPr lang="en-US" sz="2400">
                <a:sym typeface="Wingdings" charset="2"/>
              </a:rPr>
              <a:t>) and R</a:t>
            </a:r>
            <a:r>
              <a:rPr lang="en-US" sz="2400" baseline="-25000">
                <a:sym typeface="Wingdings" charset="2"/>
              </a:rPr>
              <a:t>2</a:t>
            </a:r>
            <a:r>
              <a:rPr lang="en-US" sz="2400">
                <a:sym typeface="Wingdings" charset="2"/>
              </a:rPr>
              <a:t>(</a:t>
            </a:r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, …, A</a:t>
            </a:r>
            <a:r>
              <a:rPr lang="en-US" sz="2400" baseline="-25000"/>
              <a:t>m</a:t>
            </a:r>
            <a:r>
              <a:rPr lang="en-US" sz="2400"/>
              <a:t>, [others])</a:t>
            </a:r>
            <a:br>
              <a:rPr lang="en-US" sz="2400"/>
            </a:br>
            <a:r>
              <a:rPr lang="en-US" sz="2400"/>
              <a:t>   continue with both R</a:t>
            </a:r>
            <a:r>
              <a:rPr lang="en-US" sz="2400" baseline="-25000"/>
              <a:t>1</a:t>
            </a:r>
            <a:r>
              <a:rPr lang="en-US" sz="2400"/>
              <a:t> and R</a:t>
            </a:r>
            <a:r>
              <a:rPr lang="en-US" sz="2400" baseline="-25000"/>
              <a:t>2</a:t>
            </a:r>
            <a:r>
              <a:rPr lang="en-US" sz="2400"/>
              <a:t/>
            </a:r>
            <a:br>
              <a:rPr lang="en-US" sz="2400"/>
            </a:br>
            <a:r>
              <a:rPr lang="en-US" sz="2400" b="1" u="sng"/>
              <a:t>until</a:t>
            </a:r>
            <a:r>
              <a:rPr lang="en-US" sz="2400"/>
              <a:t> no more violations</a:t>
            </a:r>
            <a:endParaRPr lang="en-US" sz="2400">
              <a:sym typeface="Wingdings" charset="2"/>
            </a:endParaRPr>
          </a:p>
        </p:txBody>
      </p:sp>
      <p:sp>
        <p:nvSpPr>
          <p:cNvPr id="98316" name="Text Box 11"/>
          <p:cNvSpPr txBox="1">
            <a:spLocks noChangeArrowheads="1"/>
          </p:cNvSpPr>
          <p:nvPr/>
        </p:nvSpPr>
        <p:spPr bwMode="auto">
          <a:xfrm>
            <a:off x="3489325" y="617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R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98317" name="Rectangle 12"/>
          <p:cNvSpPr>
            <a:spLocks noChangeArrowheads="1"/>
          </p:cNvSpPr>
          <p:nvPr/>
        </p:nvSpPr>
        <p:spPr bwMode="auto">
          <a:xfrm>
            <a:off x="4953000" y="5943600"/>
            <a:ext cx="39622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In practice, we have</a:t>
            </a:r>
            <a:br>
              <a:rPr lang="en-US" sz="2400"/>
            </a:br>
            <a:r>
              <a:rPr lang="en-US" sz="2400"/>
              <a:t>a better algorithm (coming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C2D444-C466-FC47-88DD-2EA41BA78F29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762000" y="5181600"/>
            <a:ext cx="389992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What the key?</a:t>
            </a:r>
          </a:p>
          <a:p>
            <a:pPr eaLnBrk="0" hangingPunct="0">
              <a:buNone/>
            </a:pPr>
            <a:r>
              <a:rPr lang="en-US" sz="2400"/>
              <a:t>	{</a:t>
            </a:r>
            <a:r>
              <a:rPr lang="en-US" sz="2400">
                <a:solidFill>
                  <a:schemeClr val="accent2"/>
                </a:solidFill>
              </a:rPr>
              <a:t>SSN, PhoneNumber}</a:t>
            </a:r>
          </a:p>
        </p:txBody>
      </p:sp>
      <p:graphicFrame>
        <p:nvGraphicFramePr>
          <p:cNvPr id="517124" name="Group 4"/>
          <p:cNvGraphicFramePr>
            <a:graphicFrameLocks noGrp="1"/>
          </p:cNvGraphicFramePr>
          <p:nvPr/>
        </p:nvGraphicFramePr>
        <p:xfrm>
          <a:off x="1143000" y="1828800"/>
          <a:ext cx="7010400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1981200"/>
                <a:gridCol w="2057400"/>
                <a:gridCol w="1752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156" name="Rectangle 36"/>
          <p:cNvSpPr>
            <a:spLocks noChangeArrowheads="1"/>
          </p:cNvSpPr>
          <p:nvPr/>
        </p:nvSpPr>
        <p:spPr bwMode="auto">
          <a:xfrm>
            <a:off x="609600" y="4419600"/>
            <a:ext cx="2684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SSN </a:t>
            </a:r>
            <a:r>
              <a:rPr lang="en-US" sz="2400">
                <a:solidFill>
                  <a:schemeClr val="accent2"/>
                </a:solidFill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 Name, City</a:t>
            </a:r>
          </a:p>
        </p:txBody>
      </p:sp>
      <p:sp>
        <p:nvSpPr>
          <p:cNvPr id="100390" name="Rectangle 37"/>
          <p:cNvSpPr>
            <a:spLocks noChangeArrowheads="1"/>
          </p:cNvSpPr>
          <p:nvPr/>
        </p:nvSpPr>
        <p:spPr bwMode="auto">
          <a:xfrm>
            <a:off x="4953000" y="5486400"/>
            <a:ext cx="3187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use </a:t>
            </a:r>
            <a:r>
              <a:rPr lang="en-US" sz="2400" dirty="0">
                <a:solidFill>
                  <a:schemeClr val="accent2"/>
                </a:solidFill>
              </a:rPr>
              <a:t>SSN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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 Name, City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to split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AEA300-B1E7-1B4A-B569-AC2B7D32080A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519171" name="Group 3"/>
          <p:cNvGraphicFramePr>
            <a:graphicFrameLocks noGrp="1"/>
          </p:cNvGraphicFramePr>
          <p:nvPr/>
        </p:nvGraphicFramePr>
        <p:xfrm>
          <a:off x="1600200" y="2209800"/>
          <a:ext cx="4514850" cy="118872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9189" name="Group 21"/>
          <p:cNvGraphicFramePr>
            <a:graphicFrameLocks noGrp="1"/>
          </p:cNvGraphicFramePr>
          <p:nvPr/>
        </p:nvGraphicFramePr>
        <p:xfrm>
          <a:off x="1676400" y="3886200"/>
          <a:ext cx="3962400" cy="19812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42" name="Rectangle 41"/>
          <p:cNvSpPr>
            <a:spLocks noChangeArrowheads="1"/>
          </p:cNvSpPr>
          <p:nvPr/>
        </p:nvSpPr>
        <p:spPr bwMode="auto">
          <a:xfrm>
            <a:off x="6324600" y="23622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SSN </a:t>
            </a:r>
            <a:r>
              <a:rPr lang="en-US" sz="2400">
                <a:solidFill>
                  <a:schemeClr val="accent2"/>
                </a:solidFill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 Name, City</a:t>
            </a:r>
          </a:p>
        </p:txBody>
      </p:sp>
      <p:sp>
        <p:nvSpPr>
          <p:cNvPr id="102443" name="Text Box 42"/>
          <p:cNvSpPr txBox="1">
            <a:spLocks noChangeArrowheads="1"/>
          </p:cNvSpPr>
          <p:nvPr/>
        </p:nvSpPr>
        <p:spPr bwMode="auto">
          <a:xfrm>
            <a:off x="5791200" y="3810000"/>
            <a:ext cx="3004849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Let’s check anomalies:</a:t>
            </a:r>
          </a:p>
          <a:p>
            <a:pPr lvl="1">
              <a:buNone/>
            </a:pPr>
            <a:r>
              <a:rPr lang="en-US" sz="2400"/>
              <a:t> Redundancy ?</a:t>
            </a:r>
          </a:p>
          <a:p>
            <a:pPr lvl="1">
              <a:buNone/>
            </a:pPr>
            <a:r>
              <a:rPr lang="en-US" sz="2400"/>
              <a:t> Update ?</a:t>
            </a:r>
          </a:p>
          <a:p>
            <a:pPr lvl="1">
              <a:buNone/>
            </a:pPr>
            <a:r>
              <a:rPr lang="en-US" sz="2400"/>
              <a:t> Delete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72D1ED-F54C-2B47-9E6A-E6E1E81C0731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Decomposition </a:t>
            </a:r>
          </a:p>
        </p:txBody>
      </p:sp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642916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Person(name, SSN, age, hairColor, phoneNumber)</a:t>
            </a:r>
          </a:p>
          <a:p>
            <a:pPr eaLnBrk="0" hangingPunct="0">
              <a:buNone/>
            </a:pPr>
            <a:r>
              <a:rPr lang="en-US" sz="2400"/>
              <a:t>	SSN </a:t>
            </a:r>
            <a:r>
              <a:rPr lang="en-US" sz="2400">
                <a:sym typeface="Wingdings" charset="2"/>
              </a:rPr>
              <a:t> name, age</a:t>
            </a:r>
          </a:p>
          <a:p>
            <a:pPr eaLnBrk="0" hangingPunct="0">
              <a:buNone/>
            </a:pPr>
            <a:r>
              <a:rPr lang="en-US" sz="2400">
                <a:sym typeface="Wingdings" charset="2"/>
              </a:rPr>
              <a:t>	age  hairColor</a:t>
            </a:r>
            <a:endParaRPr lang="en-US" sz="2400"/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669925" y="3089275"/>
            <a:ext cx="411693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Decompose in BCNF (in class):</a:t>
            </a:r>
          </a:p>
          <a:p>
            <a:pPr>
              <a:buNone/>
            </a:pPr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05423-7B60-3447-9BDE-BD7061B1995D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BCNF Decomposition Algorithm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838200" y="1752600"/>
            <a:ext cx="7075249" cy="4659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800"/>
              <a:t>BCNF_Decompose(R)</a:t>
            </a:r>
            <a:br>
              <a:rPr lang="en-US" sz="2800"/>
            </a:br>
            <a:endParaRPr lang="en-US" sz="2800"/>
          </a:p>
          <a:p>
            <a:pPr>
              <a:buNone/>
            </a:pPr>
            <a:r>
              <a:rPr lang="en-US" sz="2800"/>
              <a:t>   find X s.t.: X ≠X</a:t>
            </a:r>
            <a:r>
              <a:rPr lang="en-US" sz="2800" baseline="30000"/>
              <a:t>+</a:t>
            </a:r>
            <a:r>
              <a:rPr lang="en-US" sz="2800"/>
              <a:t> ≠ [all attributes]</a:t>
            </a:r>
            <a:br>
              <a:rPr lang="en-US" sz="2800"/>
            </a:br>
            <a:endParaRPr lang="en-US" sz="2800"/>
          </a:p>
          <a:p>
            <a:pPr>
              <a:buNone/>
            </a:pPr>
            <a:r>
              <a:rPr lang="en-US" sz="2800"/>
              <a:t>   </a:t>
            </a:r>
            <a:r>
              <a:rPr lang="en-US" sz="2800" b="1" u="sng"/>
              <a:t>if</a:t>
            </a:r>
            <a:r>
              <a:rPr lang="en-US" sz="2800"/>
              <a:t> (not found) </a:t>
            </a:r>
            <a:r>
              <a:rPr lang="en-US" sz="2800" b="1" u="sng"/>
              <a:t>then</a:t>
            </a:r>
            <a:r>
              <a:rPr lang="en-US" sz="2800"/>
              <a:t> “R is in BCNF”</a:t>
            </a:r>
            <a:br>
              <a:rPr lang="en-US" sz="2800"/>
            </a:br>
            <a:endParaRPr lang="en-US" sz="2800"/>
          </a:p>
          <a:p>
            <a:pPr>
              <a:buNone/>
            </a:pPr>
            <a:r>
              <a:rPr lang="en-US" sz="2800"/>
              <a:t>   </a:t>
            </a:r>
            <a:r>
              <a:rPr lang="en-US" sz="2800" b="1" u="sng"/>
              <a:t>let</a:t>
            </a:r>
            <a:r>
              <a:rPr lang="en-US" sz="2800"/>
              <a:t> Y = X</a:t>
            </a:r>
            <a:r>
              <a:rPr lang="en-US" sz="2800" baseline="30000"/>
              <a:t>+</a:t>
            </a:r>
            <a:r>
              <a:rPr lang="en-US" sz="2800"/>
              <a:t> - X</a:t>
            </a:r>
            <a:br>
              <a:rPr lang="en-US" sz="2800"/>
            </a:br>
            <a:r>
              <a:rPr lang="en-US" sz="2800"/>
              <a:t>   </a:t>
            </a:r>
            <a:r>
              <a:rPr lang="en-US" sz="2800" b="1" u="sng"/>
              <a:t>let</a:t>
            </a:r>
            <a:r>
              <a:rPr lang="en-US" sz="2800"/>
              <a:t>  Z = [all attributes] - X</a:t>
            </a:r>
            <a:r>
              <a:rPr lang="en-US" sz="2800" baseline="30000"/>
              <a:t>+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   decompose R into R1(X </a:t>
            </a:r>
            <a:r>
              <a:rPr lang="en-US" sz="2800">
                <a:sym typeface="Symbol" charset="2"/>
              </a:rPr>
              <a:t> Y</a:t>
            </a:r>
            <a:r>
              <a:rPr lang="en-US" sz="2800"/>
              <a:t>) and R2(X </a:t>
            </a:r>
            <a:r>
              <a:rPr lang="en-US" sz="2800">
                <a:sym typeface="Symbol" charset="2"/>
              </a:rPr>
              <a:t> Z</a:t>
            </a:r>
            <a:r>
              <a:rPr lang="en-US" sz="2800"/>
              <a:t>)</a:t>
            </a:r>
            <a:br>
              <a:rPr lang="en-US" sz="2800"/>
            </a:br>
            <a:r>
              <a:rPr lang="en-US" sz="2800"/>
              <a:t>   continue to decompose recursively R1 and 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7D2FA3-D8FB-ED4F-9192-206CC57666C8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642916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Person(name, SSN, age, hairColor, phoneNumber)</a:t>
            </a:r>
          </a:p>
          <a:p>
            <a:pPr eaLnBrk="0" hangingPunct="0">
              <a:buNone/>
            </a:pPr>
            <a:r>
              <a:rPr lang="en-US" sz="2400"/>
              <a:t>	SSN </a:t>
            </a:r>
            <a:r>
              <a:rPr lang="en-US" sz="2400">
                <a:sym typeface="Wingdings" charset="2"/>
              </a:rPr>
              <a:t> name, age</a:t>
            </a:r>
          </a:p>
          <a:p>
            <a:pPr eaLnBrk="0" hangingPunct="0">
              <a:buNone/>
            </a:pPr>
            <a:r>
              <a:rPr lang="en-US" sz="2400">
                <a:sym typeface="Wingdings" charset="2"/>
              </a:rPr>
              <a:t>	age  hairColor</a:t>
            </a:r>
            <a:endParaRPr lang="en-US" sz="2400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4038600" y="228600"/>
            <a:ext cx="453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Find X s.t.: X ≠X</a:t>
            </a:r>
            <a:r>
              <a:rPr lang="en-US" sz="2400" baseline="30000"/>
              <a:t>+</a:t>
            </a:r>
            <a:r>
              <a:rPr lang="en-US" sz="2400"/>
              <a:t> ≠ [all attributes]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139695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sz="2400" dirty="0">
              <a:solidFill>
                <a:schemeClr val="accent2"/>
              </a:solidFill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172FF-440F-E840-8AEA-44391F620BD0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21526" name="Oval 12"/>
          <p:cNvSpPr>
            <a:spLocks noChangeArrowheads="1"/>
          </p:cNvSpPr>
          <p:nvPr/>
        </p:nvSpPr>
        <p:spPr bwMode="auto">
          <a:xfrm>
            <a:off x="11430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27" name="Oval 13"/>
          <p:cNvSpPr>
            <a:spLocks noChangeArrowheads="1"/>
          </p:cNvSpPr>
          <p:nvPr/>
        </p:nvSpPr>
        <p:spPr bwMode="auto">
          <a:xfrm>
            <a:off x="27432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21528" name="Oval 16"/>
          <p:cNvSpPr>
            <a:spLocks noChangeArrowheads="1"/>
          </p:cNvSpPr>
          <p:nvPr/>
        </p:nvSpPr>
        <p:spPr bwMode="auto">
          <a:xfrm>
            <a:off x="152400" y="1371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21529" name="Line 18"/>
          <p:cNvSpPr>
            <a:spLocks noChangeShapeType="1"/>
          </p:cNvSpPr>
          <p:nvPr/>
        </p:nvSpPr>
        <p:spPr bwMode="auto">
          <a:xfrm flipH="1" flipV="1">
            <a:off x="11430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30" name="Line 19"/>
          <p:cNvSpPr>
            <a:spLocks noChangeShapeType="1"/>
          </p:cNvSpPr>
          <p:nvPr/>
        </p:nvSpPr>
        <p:spPr bwMode="auto">
          <a:xfrm flipV="1">
            <a:off x="1905000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31" name="Line 20"/>
          <p:cNvSpPr>
            <a:spLocks noChangeShapeType="1"/>
          </p:cNvSpPr>
          <p:nvPr/>
        </p:nvSpPr>
        <p:spPr bwMode="auto">
          <a:xfrm flipV="1">
            <a:off x="2514600" y="1143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20" name="Oval 3"/>
          <p:cNvSpPr>
            <a:spLocks noChangeArrowheads="1"/>
          </p:cNvSpPr>
          <p:nvPr/>
        </p:nvSpPr>
        <p:spPr bwMode="auto">
          <a:xfrm>
            <a:off x="1295400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21521" name="Oval 4"/>
          <p:cNvSpPr>
            <a:spLocks noChangeArrowheads="1"/>
          </p:cNvSpPr>
          <p:nvPr/>
        </p:nvSpPr>
        <p:spPr bwMode="auto">
          <a:xfrm>
            <a:off x="38862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21522" name="Oval 5"/>
          <p:cNvSpPr>
            <a:spLocks noChangeArrowheads="1"/>
          </p:cNvSpPr>
          <p:nvPr/>
        </p:nvSpPr>
        <p:spPr bwMode="auto">
          <a:xfrm>
            <a:off x="65532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23" name="Line 26"/>
          <p:cNvSpPr>
            <a:spLocks noChangeShapeType="1"/>
          </p:cNvSpPr>
          <p:nvPr/>
        </p:nvSpPr>
        <p:spPr bwMode="auto">
          <a:xfrm flipH="1">
            <a:off x="2590800" y="54864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24" name="Line 27"/>
          <p:cNvSpPr>
            <a:spLocks noChangeShapeType="1"/>
          </p:cNvSpPr>
          <p:nvPr/>
        </p:nvSpPr>
        <p:spPr bwMode="auto">
          <a:xfrm>
            <a:off x="4267200" y="5486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25" name="Line 28"/>
          <p:cNvSpPr>
            <a:spLocks noChangeShapeType="1"/>
          </p:cNvSpPr>
          <p:nvPr/>
        </p:nvSpPr>
        <p:spPr bwMode="auto">
          <a:xfrm>
            <a:off x="5029200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16" name="Oval 14"/>
          <p:cNvSpPr>
            <a:spLocks noChangeArrowheads="1"/>
          </p:cNvSpPr>
          <p:nvPr/>
        </p:nvSpPr>
        <p:spPr bwMode="auto">
          <a:xfrm>
            <a:off x="75438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stockprice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17" name="Oval 15"/>
          <p:cNvSpPr>
            <a:spLocks noChangeArrowheads="1"/>
          </p:cNvSpPr>
          <p:nvPr/>
        </p:nvSpPr>
        <p:spPr bwMode="auto">
          <a:xfrm>
            <a:off x="7391400" y="685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21518" name="Line 24"/>
          <p:cNvSpPr>
            <a:spLocks noChangeShapeType="1"/>
          </p:cNvSpPr>
          <p:nvPr/>
        </p:nvSpPr>
        <p:spPr bwMode="auto">
          <a:xfrm flipV="1">
            <a:off x="7772400" y="1295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519" name="AutoShape 30"/>
          <p:cNvCxnSpPr>
            <a:cxnSpLocks noChangeShapeType="1"/>
            <a:stCxn id="21509" idx="2"/>
            <a:endCxn id="21516" idx="0"/>
          </p:cNvCxnSpPr>
          <p:nvPr/>
        </p:nvCxnSpPr>
        <p:spPr bwMode="auto">
          <a:xfrm>
            <a:off x="7505700" y="2667000"/>
            <a:ext cx="762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7D2FA3-D8FB-ED4F-9192-206CC57666C8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642916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Person(name, SSN, age, hairColor, phoneNumber)</a:t>
            </a:r>
          </a:p>
          <a:p>
            <a:pPr eaLnBrk="0" hangingPunct="0">
              <a:buNone/>
            </a:pPr>
            <a:r>
              <a:rPr lang="en-US" sz="2400"/>
              <a:t>	SSN </a:t>
            </a:r>
            <a:r>
              <a:rPr lang="en-US" sz="2400">
                <a:sym typeface="Wingdings" charset="2"/>
              </a:rPr>
              <a:t> name, age</a:t>
            </a:r>
          </a:p>
          <a:p>
            <a:pPr eaLnBrk="0" hangingPunct="0">
              <a:buNone/>
            </a:pPr>
            <a:r>
              <a:rPr lang="en-US" sz="2400">
                <a:sym typeface="Wingdings" charset="2"/>
              </a:rPr>
              <a:t>	age  hairColor</a:t>
            </a:r>
            <a:endParaRPr lang="en-US" sz="2400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4038600" y="228600"/>
            <a:ext cx="453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Find X s.t.: X ≠X</a:t>
            </a:r>
            <a:r>
              <a:rPr lang="en-US" sz="2400" baseline="30000"/>
              <a:t>+</a:t>
            </a:r>
            <a:r>
              <a:rPr lang="en-US" sz="2400"/>
              <a:t> ≠ [all attributes]</a:t>
            </a:r>
          </a:p>
        </p:txBody>
      </p:sp>
      <p:sp>
        <p:nvSpPr>
          <p:cNvPr id="525318" name="Oval 6"/>
          <p:cNvSpPr>
            <a:spLocks noChangeArrowheads="1"/>
          </p:cNvSpPr>
          <p:nvPr/>
        </p:nvSpPr>
        <p:spPr bwMode="auto">
          <a:xfrm>
            <a:off x="7153790" y="1600200"/>
            <a:ext cx="1990210" cy="1168539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400"/>
              <a:t>What are</a:t>
            </a:r>
            <a:br>
              <a:rPr lang="en-US" sz="2400"/>
            </a:br>
            <a:r>
              <a:rPr lang="en-US" sz="2400"/>
              <a:t>the keys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139695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 dirty="0"/>
              <a:t>Iteration 1: </a:t>
            </a:r>
            <a:r>
              <a:rPr lang="en-US" sz="2400" dirty="0" smtClean="0">
                <a:solidFill>
                  <a:schemeClr val="accent2"/>
                </a:solidFill>
              </a:rPr>
              <a:t>Person</a:t>
            </a:r>
            <a:r>
              <a:rPr lang="en-US" dirty="0" smtClean="0"/>
              <a:t>:   </a:t>
            </a:r>
            <a:r>
              <a:rPr lang="en-US" sz="2400" dirty="0" smtClean="0"/>
              <a:t>SSN</a:t>
            </a:r>
            <a:r>
              <a:rPr lang="en-US" sz="2400" dirty="0"/>
              <a:t>+ = SSN, </a:t>
            </a:r>
            <a:r>
              <a:rPr lang="en-US" sz="2400" dirty="0">
                <a:sym typeface="Wingdings" charset="2"/>
              </a:rPr>
              <a:t>name, age, </a:t>
            </a:r>
            <a:r>
              <a:rPr lang="en-US" sz="2400" dirty="0" err="1">
                <a:sym typeface="Wingdings" charset="2"/>
              </a:rPr>
              <a:t>hairColor</a:t>
            </a:r>
            <a:endParaRPr lang="en-US" sz="2400" dirty="0">
              <a:sym typeface="Wingdings" charset="2"/>
            </a:endParaRPr>
          </a:p>
          <a:p>
            <a:pPr>
              <a:buNone/>
            </a:pPr>
            <a:r>
              <a:rPr lang="en-US" sz="2400" dirty="0">
                <a:sym typeface="Wingdings" charset="2"/>
              </a:rPr>
              <a:t>Decompose into: 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P</a:t>
            </a:r>
            <a:r>
              <a:rPr lang="en-US" sz="2400" dirty="0">
                <a:sym typeface="Wingdings" charset="2"/>
              </a:rPr>
              <a:t>(</a:t>
            </a:r>
            <a:r>
              <a:rPr lang="en-US" sz="2400" u="sng" dirty="0">
                <a:solidFill>
                  <a:schemeClr val="accent2"/>
                </a:solidFill>
                <a:sym typeface="Wingdings" charset="2"/>
              </a:rPr>
              <a:t>SSN</a:t>
            </a:r>
            <a:r>
              <a:rPr lang="en-US" sz="2400" dirty="0">
                <a:sym typeface="Wingdings" charset="2"/>
              </a:rPr>
              <a:t>, 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name, age,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hairColor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)</a:t>
            </a:r>
            <a:br>
              <a:rPr lang="en-US" sz="2400" dirty="0">
                <a:solidFill>
                  <a:schemeClr val="accent2"/>
                </a:solidFill>
                <a:sym typeface="Wingdings" charset="2"/>
              </a:rPr>
            </a:b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                           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Phone(SSN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phoneNumber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)</a:t>
            </a:r>
          </a:p>
          <a:p>
            <a:pPr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dirty="0"/>
              <a:t>Iteration 2:  </a:t>
            </a:r>
            <a:r>
              <a:rPr lang="en-US" sz="2400" dirty="0" smtClean="0">
                <a:solidFill>
                  <a:schemeClr val="accent2"/>
                </a:solidFill>
                <a:sym typeface="Wingdings" charset="2"/>
              </a:rPr>
              <a:t>P</a:t>
            </a:r>
            <a:r>
              <a:rPr lang="en-US" dirty="0" smtClean="0">
                <a:sym typeface="Wingdings" charset="2"/>
              </a:rPr>
              <a:t>:    </a:t>
            </a:r>
            <a:r>
              <a:rPr lang="en-US" sz="2400" dirty="0" smtClean="0"/>
              <a:t>age</a:t>
            </a:r>
            <a:r>
              <a:rPr lang="en-US" sz="2400" dirty="0">
                <a:sym typeface="Wingdings" charset="2"/>
              </a:rPr>
              <a:t>+ = age, </a:t>
            </a:r>
            <a:r>
              <a:rPr lang="en-US" sz="2400" dirty="0" err="1">
                <a:sym typeface="Wingdings" charset="2"/>
              </a:rPr>
              <a:t>hairColor</a:t>
            </a:r>
            <a:endParaRPr lang="en-US" sz="2400" dirty="0">
              <a:sym typeface="Wingdings" charset="2"/>
            </a:endParaRPr>
          </a:p>
          <a:p>
            <a:pPr>
              <a:buNone/>
            </a:pPr>
            <a:r>
              <a:rPr lang="en-US" sz="2400" dirty="0">
                <a:sym typeface="Wingdings" charset="2"/>
              </a:rPr>
              <a:t>Decompose: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People(</a:t>
            </a:r>
            <a:r>
              <a:rPr lang="en-US" sz="2400" u="sng" dirty="0" err="1">
                <a:solidFill>
                  <a:schemeClr val="accent2"/>
                </a:solidFill>
                <a:sym typeface="Wingdings" charset="2"/>
              </a:rPr>
              <a:t>SSN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, name, age)</a:t>
            </a:r>
            <a:br>
              <a:rPr lang="en-US" sz="2400" dirty="0">
                <a:solidFill>
                  <a:schemeClr val="accent2"/>
                </a:solidFill>
                <a:sym typeface="Wingdings" charset="2"/>
              </a:rPr>
            </a:b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                    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Hair(</a:t>
            </a:r>
            <a:r>
              <a:rPr lang="en-US" sz="2400" u="sng" dirty="0" err="1">
                <a:solidFill>
                  <a:schemeClr val="accent2"/>
                </a:solidFill>
                <a:sym typeface="Wingdings" charset="2"/>
              </a:rPr>
              <a:t>age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hairColor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)</a:t>
            </a:r>
            <a:br>
              <a:rPr lang="en-US" sz="2400" dirty="0">
                <a:solidFill>
                  <a:schemeClr val="accent2"/>
                </a:solidFill>
                <a:sym typeface="Wingdings" charset="2"/>
              </a:rPr>
            </a:b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                    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Phone(SSN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sym typeface="Wingdings" charset="2"/>
              </a:rPr>
              <a:t>phoneNumber</a:t>
            </a:r>
            <a:r>
              <a:rPr lang="en-US" sz="2400" dirty="0">
                <a:solidFill>
                  <a:schemeClr val="accent2"/>
                </a:solidFill>
                <a:sym typeface="Wingdings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05208-318A-DD4A-92CF-EE5EE159BC43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/>
              <a:t>A  </a:t>
            </a:r>
            <a:r>
              <a:rPr lang="en-US" sz="2800">
                <a:sym typeface="Wingdings" charset="2"/>
              </a:rPr>
              <a:t></a:t>
            </a:r>
            <a:r>
              <a:rPr lang="en-US" sz="2800"/>
              <a:t>  B</a:t>
            </a:r>
            <a:br>
              <a:rPr lang="en-US" sz="2800"/>
            </a:br>
            <a:r>
              <a:rPr lang="en-US" sz="2800"/>
              <a:t>B </a:t>
            </a:r>
            <a:r>
              <a:rPr lang="en-US" sz="2800">
                <a:sym typeface="Wingdings" charset="2"/>
              </a:rPr>
              <a:t></a:t>
            </a:r>
            <a:r>
              <a:rPr lang="en-US" sz="2800"/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92081" y="1828800"/>
            <a:ext cx="4364650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 dirty="0"/>
              <a:t>R(A,B,C,D)</a:t>
            </a:r>
            <a:br>
              <a:rPr lang="en-US" sz="2800" dirty="0"/>
            </a:br>
            <a:r>
              <a:rPr lang="en-US" sz="2800" dirty="0"/>
              <a:t> A</a:t>
            </a:r>
            <a:r>
              <a:rPr lang="en-US" sz="2800" baseline="30000" dirty="0"/>
              <a:t>+</a:t>
            </a:r>
            <a:r>
              <a:rPr lang="en-US" sz="2800" dirty="0"/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1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800"/>
              <a:t>R(A,B,C,D)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05208-318A-DD4A-92CF-EE5EE159BC43}" type="slidenum">
              <a:rPr lang="en-US" smtClean="0"/>
              <a:pPr/>
              <a:t>92</a:t>
            </a:fld>
            <a:endParaRPr lang="en-US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27363" name="Oval 3"/>
          <p:cNvSpPr>
            <a:spLocks noChangeArrowheads="1"/>
          </p:cNvSpPr>
          <p:nvPr/>
        </p:nvSpPr>
        <p:spPr bwMode="auto">
          <a:xfrm>
            <a:off x="6897946" y="4708456"/>
            <a:ext cx="1990210" cy="1168539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400"/>
              <a:t>What are</a:t>
            </a:r>
            <a:br>
              <a:rPr lang="en-US" sz="2400"/>
            </a:br>
            <a:r>
              <a:rPr lang="en-US" sz="2400"/>
              <a:t>the keys ?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800"/>
              <a:t>A  </a:t>
            </a:r>
            <a:r>
              <a:rPr lang="en-US" sz="2800">
                <a:sym typeface="Wingdings" charset="2"/>
              </a:rPr>
              <a:t></a:t>
            </a:r>
            <a:r>
              <a:rPr lang="en-US" sz="2800"/>
              <a:t>  B</a:t>
            </a:r>
            <a:br>
              <a:rPr lang="en-US" sz="2800"/>
            </a:br>
            <a:r>
              <a:rPr lang="en-US" sz="2800"/>
              <a:t>B </a:t>
            </a:r>
            <a:r>
              <a:rPr lang="en-US" sz="2800">
                <a:sym typeface="Wingdings" charset="2"/>
              </a:rPr>
              <a:t></a:t>
            </a:r>
            <a:r>
              <a:rPr lang="en-US" sz="2800"/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92081" y="1828800"/>
            <a:ext cx="4364650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800"/>
              <a:t>R(A,B,C,D)</a:t>
            </a:r>
            <a:br>
              <a:rPr lang="en-US" sz="2800"/>
            </a:br>
            <a:r>
              <a:rPr lang="en-US" sz="2800"/>
              <a:t> A</a:t>
            </a:r>
            <a:r>
              <a:rPr lang="en-US" sz="2800" baseline="30000"/>
              <a:t>+</a:t>
            </a:r>
            <a:r>
              <a:rPr lang="en-US" sz="2800"/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1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800"/>
              <a:t>R(A,B,C,D)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228600" y="5867400"/>
            <a:ext cx="64763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/>
              <a:t>What happens if in R we first pick B</a:t>
            </a:r>
            <a:r>
              <a:rPr lang="en-US" baseline="30000"/>
              <a:t>+</a:t>
            </a:r>
            <a:r>
              <a:rPr lang="en-US"/>
              <a:t>  ?  Or AB</a:t>
            </a:r>
            <a:r>
              <a:rPr lang="en-US" baseline="30000"/>
              <a:t>+</a:t>
            </a:r>
            <a:r>
              <a:rPr lang="en-US"/>
              <a:t>  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95388" y="2879726"/>
            <a:ext cx="7207251" cy="2043113"/>
            <a:chOff x="753" y="1814"/>
            <a:chExt cx="4540" cy="1287"/>
          </a:xfrm>
        </p:grpSpPr>
        <p:sp>
          <p:nvSpPr>
            <p:cNvPr id="110607" name="Oval 9"/>
            <p:cNvSpPr>
              <a:spLocks noChangeArrowheads="1"/>
            </p:cNvSpPr>
            <p:nvPr/>
          </p:nvSpPr>
          <p:spPr bwMode="auto">
            <a:xfrm>
              <a:off x="753" y="2256"/>
              <a:ext cx="2308" cy="8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None/>
              </a:pPr>
              <a:r>
                <a:rPr lang="en-US" sz="2800"/>
                <a:t>R</a:t>
              </a:r>
              <a:r>
                <a:rPr lang="en-US" sz="2800" baseline="-25000"/>
                <a:t>1</a:t>
              </a:r>
              <a:r>
                <a:rPr lang="en-US" sz="2800"/>
                <a:t>(A,B,C)</a:t>
              </a:r>
              <a:br>
                <a:rPr lang="en-US" sz="2800"/>
              </a:br>
              <a:r>
                <a:rPr lang="en-US" sz="2800"/>
                <a:t> B</a:t>
              </a:r>
              <a:r>
                <a:rPr lang="en-US" sz="2800" baseline="30000"/>
                <a:t>+</a:t>
              </a:r>
              <a:r>
                <a:rPr lang="en-US" sz="2800"/>
                <a:t> = BC ≠ ABC</a:t>
              </a:r>
            </a:p>
          </p:txBody>
        </p:sp>
        <p:sp>
          <p:nvSpPr>
            <p:cNvPr id="110608" name="Oval 10"/>
            <p:cNvSpPr>
              <a:spLocks noChangeArrowheads="1"/>
            </p:cNvSpPr>
            <p:nvPr/>
          </p:nvSpPr>
          <p:spPr bwMode="auto">
            <a:xfrm>
              <a:off x="4061" y="2304"/>
              <a:ext cx="1232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None/>
              </a:pPr>
              <a:r>
                <a:rPr lang="en-US" sz="2800"/>
                <a:t>R</a:t>
              </a:r>
              <a:r>
                <a:rPr lang="en-US" sz="2800" baseline="-25000"/>
                <a:t>2</a:t>
              </a:r>
              <a:r>
                <a:rPr lang="en-US" sz="2800"/>
                <a:t>(A,D)</a:t>
              </a:r>
            </a:p>
          </p:txBody>
        </p:sp>
        <p:cxnSp>
          <p:nvCxnSpPr>
            <p:cNvPr id="110609" name="AutoShape 11"/>
            <p:cNvCxnSpPr>
              <a:cxnSpLocks noChangeShapeType="1"/>
              <a:stCxn id="527365" idx="3"/>
              <a:endCxn id="110607" idx="0"/>
            </p:cNvCxnSpPr>
            <p:nvPr/>
          </p:nvCxnSpPr>
          <p:spPr bwMode="auto">
            <a:xfrm rot="5400000">
              <a:off x="1750" y="1970"/>
              <a:ext cx="442" cy="1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10" name="AutoShape 12"/>
            <p:cNvCxnSpPr>
              <a:cxnSpLocks noChangeShapeType="1"/>
              <a:stCxn id="527365" idx="5"/>
              <a:endCxn id="110608" idx="0"/>
            </p:cNvCxnSpPr>
            <p:nvPr/>
          </p:nvCxnSpPr>
          <p:spPr bwMode="auto">
            <a:xfrm rot="16200000" flipH="1">
              <a:off x="4083" y="1710"/>
              <a:ext cx="490" cy="6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3050" y="4725988"/>
            <a:ext cx="5475288" cy="1114425"/>
            <a:chOff x="172" y="2977"/>
            <a:chExt cx="3449" cy="702"/>
          </a:xfrm>
        </p:grpSpPr>
        <p:sp>
          <p:nvSpPr>
            <p:cNvPr id="110603" name="Oval 14"/>
            <p:cNvSpPr>
              <a:spLocks noChangeArrowheads="1"/>
            </p:cNvSpPr>
            <p:nvPr/>
          </p:nvSpPr>
          <p:spPr bwMode="auto">
            <a:xfrm>
              <a:off x="172" y="3216"/>
              <a:ext cx="1266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None/>
              </a:pPr>
              <a:r>
                <a:rPr lang="en-US" sz="2800"/>
                <a:t>R</a:t>
              </a:r>
              <a:r>
                <a:rPr lang="en-US" sz="2400" baseline="-25000"/>
                <a:t>11</a:t>
              </a:r>
              <a:r>
                <a:rPr lang="en-US" sz="2800"/>
                <a:t>(B,C)</a:t>
              </a:r>
            </a:p>
          </p:txBody>
        </p:sp>
        <p:sp>
          <p:nvSpPr>
            <p:cNvPr id="110604" name="Oval 15"/>
            <p:cNvSpPr>
              <a:spLocks noChangeArrowheads="1"/>
            </p:cNvSpPr>
            <p:nvPr/>
          </p:nvSpPr>
          <p:spPr bwMode="auto">
            <a:xfrm>
              <a:off x="2330" y="3207"/>
              <a:ext cx="1291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None/>
              </a:pPr>
              <a:r>
                <a:rPr lang="en-US" sz="2800"/>
                <a:t>R</a:t>
              </a:r>
              <a:r>
                <a:rPr lang="en-US" sz="2400" baseline="-25000"/>
                <a:t>12</a:t>
              </a:r>
              <a:r>
                <a:rPr lang="en-US" sz="2800"/>
                <a:t>(A,B)</a:t>
              </a:r>
            </a:p>
          </p:txBody>
        </p:sp>
        <p:cxnSp>
          <p:nvCxnSpPr>
            <p:cNvPr id="110605" name="AutoShape 16"/>
            <p:cNvCxnSpPr>
              <a:cxnSpLocks noChangeShapeType="1"/>
              <a:stCxn id="110607" idx="3"/>
              <a:endCxn id="110603" idx="0"/>
            </p:cNvCxnSpPr>
            <p:nvPr/>
          </p:nvCxnSpPr>
          <p:spPr bwMode="auto">
            <a:xfrm rot="5400000">
              <a:off x="829" y="2954"/>
              <a:ext cx="239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06" name="AutoShape 17"/>
            <p:cNvCxnSpPr>
              <a:cxnSpLocks noChangeShapeType="1"/>
              <a:stCxn id="110607" idx="5"/>
              <a:endCxn id="110604" idx="0"/>
            </p:cNvCxnSpPr>
            <p:nvPr/>
          </p:nvCxnSpPr>
          <p:spPr bwMode="auto">
            <a:xfrm rot="16200000" flipH="1">
              <a:off x="2734" y="2966"/>
              <a:ext cx="229" cy="2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C092B8-6EA4-044F-AF59-B359626EA2F4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Decompositions in General</a:t>
            </a:r>
          </a:p>
        </p:txBody>
      </p:sp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1219200" y="5029200"/>
            <a:ext cx="56989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/>
              <a:t> = projection of R on </a:t>
            </a:r>
            <a:r>
              <a:rPr lang="en-US" sz="2400">
                <a:solidFill>
                  <a:schemeClr val="accent2"/>
                </a:solidFill>
              </a:rPr>
              <a:t>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 baseline="-25000"/>
              <a:t> </a:t>
            </a:r>
          </a:p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400"/>
              <a:t> = projection of R on </a:t>
            </a:r>
            <a:r>
              <a:rPr lang="en-US" sz="2400">
                <a:solidFill>
                  <a:schemeClr val="accent2"/>
                </a:solidFill>
              </a:rPr>
              <a:t>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 baseline="-25000"/>
              <a:t> 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5005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>
                <a:solidFill>
                  <a:schemeClr val="accent2"/>
                </a:solidFill>
              </a:rPr>
              <a:t>, 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)</a:t>
            </a:r>
            <a:r>
              <a:rPr lang="en-US" sz="2400"/>
              <a:t> </a:t>
            </a:r>
          </a:p>
        </p:txBody>
      </p:sp>
      <p:sp>
        <p:nvSpPr>
          <p:cNvPr id="529413" name="Rectangle 5"/>
          <p:cNvSpPr>
            <a:spLocks noChangeArrowheads="1"/>
          </p:cNvSpPr>
          <p:nvPr/>
        </p:nvSpPr>
        <p:spPr bwMode="auto">
          <a:xfrm>
            <a:off x="914400" y="3114675"/>
            <a:ext cx="32305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4953000" y="3119438"/>
            <a:ext cx="3173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12648" name="Line 7"/>
          <p:cNvSpPr>
            <a:spLocks noChangeShapeType="1"/>
          </p:cNvSpPr>
          <p:nvPr/>
        </p:nvSpPr>
        <p:spPr bwMode="auto">
          <a:xfrm flipH="1">
            <a:off x="2667000" y="2362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4724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981112-41E3-084C-8E54-2F58B8CC6F8F}" type="slidenum">
              <a:rPr lang="en-US" smtClean="0"/>
              <a:pPr/>
              <a:t>94</a:t>
            </a:fld>
            <a:endParaRPr lang="en-US" smtClean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Theory of Decomposition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/>
              <a:t>Sometimes it is correct:</a:t>
            </a:r>
          </a:p>
          <a:p>
            <a:pPr eaLnBrk="1" hangingPunct="1">
              <a:buNone/>
            </a:pPr>
            <a:endParaRPr lang="en-US"/>
          </a:p>
        </p:txBody>
      </p:sp>
      <p:graphicFrame>
        <p:nvGraphicFramePr>
          <p:cNvPr id="531460" name="Group 4"/>
          <p:cNvGraphicFramePr>
            <a:graphicFrameLocks noGrp="1"/>
          </p:cNvGraphicFramePr>
          <p:nvPr/>
        </p:nvGraphicFramePr>
        <p:xfrm>
          <a:off x="2819400" y="25908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1482" name="Group 26"/>
          <p:cNvGraphicFramePr>
            <a:graphicFrameLocks noGrp="1"/>
          </p:cNvGraphicFramePr>
          <p:nvPr/>
        </p:nvGraphicFramePr>
        <p:xfrm>
          <a:off x="1447800" y="4648200"/>
          <a:ext cx="227965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1501" name="Group 45"/>
          <p:cNvGraphicFramePr>
            <a:graphicFrameLocks noGrp="1"/>
          </p:cNvGraphicFramePr>
          <p:nvPr/>
        </p:nvGraphicFramePr>
        <p:xfrm>
          <a:off x="5486400" y="4648200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51" name="Line 62"/>
          <p:cNvSpPr>
            <a:spLocks noChangeShapeType="1"/>
          </p:cNvSpPr>
          <p:nvPr/>
        </p:nvSpPr>
        <p:spPr bwMode="auto">
          <a:xfrm flipH="1">
            <a:off x="2286000" y="4114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4752" name="Line 63"/>
          <p:cNvSpPr>
            <a:spLocks noChangeShapeType="1"/>
          </p:cNvSpPr>
          <p:nvPr/>
        </p:nvSpPr>
        <p:spPr bwMode="auto">
          <a:xfrm>
            <a:off x="5791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4753" name="Text Box 64"/>
          <p:cNvSpPr txBox="1">
            <a:spLocks noChangeArrowheads="1"/>
          </p:cNvSpPr>
          <p:nvPr/>
        </p:nvSpPr>
        <p:spPr bwMode="auto">
          <a:xfrm>
            <a:off x="3336925" y="6289675"/>
            <a:ext cx="3121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Lossless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C1BEF-9E6D-1C4B-A706-B4C6656ADB2D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Incorrect Decomposition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/>
              <a:t>Sometimes it is not:</a:t>
            </a:r>
          </a:p>
          <a:p>
            <a:pPr eaLnBrk="1" hangingPunct="1">
              <a:buNone/>
            </a:pPr>
            <a:endParaRPr lang="en-US"/>
          </a:p>
        </p:txBody>
      </p:sp>
      <p:graphicFrame>
        <p:nvGraphicFramePr>
          <p:cNvPr id="533508" name="Group 4"/>
          <p:cNvGraphicFramePr>
            <a:graphicFrameLocks noGrp="1"/>
          </p:cNvGraphicFramePr>
          <p:nvPr/>
        </p:nvGraphicFramePr>
        <p:xfrm>
          <a:off x="2819400" y="28194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30" name="Group 26"/>
          <p:cNvGraphicFramePr>
            <a:graphicFrameLocks noGrp="1"/>
          </p:cNvGraphicFramePr>
          <p:nvPr/>
        </p:nvGraphicFramePr>
        <p:xfrm>
          <a:off x="914400" y="4800600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47" name="Group 43"/>
          <p:cNvGraphicFramePr>
            <a:graphicFrameLocks noGrp="1"/>
          </p:cNvGraphicFramePr>
          <p:nvPr/>
        </p:nvGraphicFramePr>
        <p:xfrm>
          <a:off x="5715000" y="4876800"/>
          <a:ext cx="2170113" cy="1452563"/>
        </p:xfrm>
        <a:graphic>
          <a:graphicData uri="http://schemas.openxmlformats.org/drawingml/2006/table">
            <a:tbl>
              <a:tblPr/>
              <a:tblGrid>
                <a:gridCol w="1020763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97" name="Line 60"/>
          <p:cNvSpPr>
            <a:spLocks noChangeShapeType="1"/>
          </p:cNvSpPr>
          <p:nvPr/>
        </p:nvSpPr>
        <p:spPr bwMode="auto">
          <a:xfrm flipH="1">
            <a:off x="1752600" y="4191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6798" name="Line 61"/>
          <p:cNvSpPr>
            <a:spLocks noChangeShapeType="1"/>
          </p:cNvSpPr>
          <p:nvPr/>
        </p:nvSpPr>
        <p:spPr bwMode="auto">
          <a:xfrm>
            <a:off x="6400800" y="4114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6799" name="Oval 62"/>
          <p:cNvSpPr>
            <a:spLocks noChangeArrowheads="1"/>
          </p:cNvSpPr>
          <p:nvPr/>
        </p:nvSpPr>
        <p:spPr bwMode="auto">
          <a:xfrm>
            <a:off x="6667948" y="3032056"/>
            <a:ext cx="2289868" cy="1168539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400"/>
              <a:t>What’s</a:t>
            </a:r>
            <a:br>
              <a:rPr lang="en-US" sz="2400"/>
            </a:br>
            <a:r>
              <a:rPr lang="en-US" sz="2400"/>
              <a:t>incorrect ??</a:t>
            </a:r>
          </a:p>
        </p:txBody>
      </p:sp>
      <p:sp>
        <p:nvSpPr>
          <p:cNvPr id="116800" name="Text Box 63"/>
          <p:cNvSpPr txBox="1">
            <a:spLocks noChangeArrowheads="1"/>
          </p:cNvSpPr>
          <p:nvPr/>
        </p:nvSpPr>
        <p:spPr bwMode="auto">
          <a:xfrm>
            <a:off x="2895600" y="6262688"/>
            <a:ext cx="2813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/>
              <a:t>Lossy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5543D-80D6-3540-B92B-E00C02B517C7}" type="slidenum">
              <a:rPr lang="en-US" smtClean="0"/>
              <a:pPr/>
              <a:t>96</a:t>
            </a:fld>
            <a:endParaRPr lang="en-US" smtClean="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Decompositions in General</a:t>
            </a:r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2209800" y="1752600"/>
            <a:ext cx="45005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>
                <a:solidFill>
                  <a:schemeClr val="accent2"/>
                </a:solidFill>
              </a:rPr>
              <a:t>, 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)</a:t>
            </a:r>
            <a:r>
              <a:rPr lang="en-US" sz="2400"/>
              <a:t> </a:t>
            </a:r>
          </a:p>
        </p:txBody>
      </p:sp>
      <p:sp>
        <p:nvSpPr>
          <p:cNvPr id="118789" name="AutoShape 4"/>
          <p:cNvSpPr>
            <a:spLocks noChangeArrowheads="1"/>
          </p:cNvSpPr>
          <p:nvPr/>
        </p:nvSpPr>
        <p:spPr bwMode="auto">
          <a:xfrm>
            <a:off x="1941513" y="4151313"/>
            <a:ext cx="4632742" cy="1001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If </a:t>
            </a:r>
            <a:r>
              <a:rPr lang="en-US" sz="2400">
                <a:sym typeface="Symbol" charset="2"/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 baseline="-25000"/>
              <a:t> </a:t>
            </a:r>
            <a:endParaRPr lang="en-US" sz="2400">
              <a:solidFill>
                <a:schemeClr val="accent2"/>
              </a:solidFill>
            </a:endParaRPr>
          </a:p>
          <a:p>
            <a:pPr eaLnBrk="0" hangingPunct="0">
              <a:buNone/>
            </a:pPr>
            <a:r>
              <a:rPr lang="en-US" sz="2400"/>
              <a:t>Then the decomposition is lossless</a:t>
            </a: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914400" y="3114675"/>
            <a:ext cx="32305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B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B</a:t>
            </a:r>
            <a:r>
              <a:rPr lang="en-US" sz="2400" baseline="-25000">
                <a:solidFill>
                  <a:schemeClr val="accent2"/>
                </a:solidFill>
              </a:rPr>
              <a:t>m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auto">
          <a:xfrm>
            <a:off x="4953000" y="3119438"/>
            <a:ext cx="31734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, 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18792" name="Line 7"/>
          <p:cNvSpPr>
            <a:spLocks noChangeShapeType="1"/>
          </p:cNvSpPr>
          <p:nvPr/>
        </p:nvSpPr>
        <p:spPr bwMode="auto">
          <a:xfrm flipH="1">
            <a:off x="2667000" y="2362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8793" name="Line 8"/>
          <p:cNvSpPr>
            <a:spLocks noChangeShapeType="1"/>
          </p:cNvSpPr>
          <p:nvPr/>
        </p:nvSpPr>
        <p:spPr bwMode="auto">
          <a:xfrm>
            <a:off x="4724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endParaRPr lang="en-US"/>
          </a:p>
        </p:txBody>
      </p:sp>
      <p:sp>
        <p:nvSpPr>
          <p:cNvPr id="118794" name="Text Box 9"/>
          <p:cNvSpPr txBox="1">
            <a:spLocks noChangeArrowheads="1"/>
          </p:cNvSpPr>
          <p:nvPr/>
        </p:nvSpPr>
        <p:spPr bwMode="auto">
          <a:xfrm>
            <a:off x="760413" y="6024563"/>
            <a:ext cx="7245350" cy="5286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800"/>
              <a:t>BCNF decomposition is always lossless.  WHY ?</a:t>
            </a:r>
          </a:p>
        </p:txBody>
      </p:sp>
      <p:sp>
        <p:nvSpPr>
          <p:cNvPr id="118795" name="Rectangle 10"/>
          <p:cNvSpPr>
            <a:spLocks noChangeArrowheads="1"/>
          </p:cNvSpPr>
          <p:nvPr/>
        </p:nvSpPr>
        <p:spPr bwMode="auto">
          <a:xfrm>
            <a:off x="1524000" y="5334000"/>
            <a:ext cx="508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sz="2400"/>
              <a:t>Note: don’t need </a:t>
            </a:r>
            <a:r>
              <a:rPr lang="en-US" sz="2400">
                <a:solidFill>
                  <a:schemeClr val="accent2"/>
                </a:solidFill>
              </a:rPr>
              <a:t>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A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ym typeface="Wingdings" charset="2"/>
              </a:rPr>
              <a:t> </a:t>
            </a:r>
            <a:r>
              <a:rPr lang="en-US" sz="2400">
                <a:solidFill>
                  <a:schemeClr val="accent2"/>
                </a:solidFill>
              </a:rPr>
              <a:t>C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..., C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73d8b0e7-1781-4a98-8591-c6329817865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5292</TotalTime>
  <Words>3909</Words>
  <Application>Microsoft Office PowerPoint</Application>
  <PresentationFormat>On-screen Show (4:3)</PresentationFormat>
  <Paragraphs>1403</Paragraphs>
  <Slides>96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96</vt:i4>
      </vt:variant>
    </vt:vector>
  </HeadingPairs>
  <TitlesOfParts>
    <vt:vector size="100" baseType="lpstr">
      <vt:lpstr>Default Design</vt:lpstr>
      <vt:lpstr>1_Default Design</vt:lpstr>
      <vt:lpstr>2_Default Design</vt:lpstr>
      <vt:lpstr>3_Default Design</vt:lpstr>
      <vt:lpstr>Lecture 02: Conceptual Design</vt:lpstr>
      <vt:lpstr>Nulls</vt:lpstr>
      <vt:lpstr>Announcements</vt:lpstr>
      <vt:lpstr>Discussion</vt:lpstr>
      <vt:lpstr>Outline</vt:lpstr>
      <vt:lpstr>Database Design</vt:lpstr>
      <vt:lpstr>Entity / Relationship Diagrams</vt:lpstr>
      <vt:lpstr>PowerPoint Presentation</vt:lpstr>
      <vt:lpstr>  </vt:lpstr>
      <vt:lpstr>  </vt:lpstr>
      <vt:lpstr>Keys in E/R Diagrams</vt:lpstr>
      <vt:lpstr>What is a Relation ?</vt:lpstr>
      <vt:lpstr>Multiplicity of E/R Relations</vt:lpstr>
      <vt:lpstr>Notation in Class v.s. the Book</vt:lpstr>
      <vt:lpstr>PowerPoint Presentation</vt:lpstr>
      <vt:lpstr>Multi-way Relationships</vt:lpstr>
      <vt:lpstr>Converting Multi-way Relationships to Binary</vt:lpstr>
      <vt:lpstr>3. Design Principles</vt:lpstr>
      <vt:lpstr>Design Principles: What’s Wrong?</vt:lpstr>
      <vt:lpstr>Design Principles: What’s Wrong?</vt:lpstr>
      <vt:lpstr>From E/R Diagrams to Relational Schema</vt:lpstr>
      <vt:lpstr>Entity Set to Relation</vt:lpstr>
      <vt:lpstr>Create Table (SQL)</vt:lpstr>
      <vt:lpstr>Relationships to Relations</vt:lpstr>
      <vt:lpstr>Create Table (SQL)</vt:lpstr>
      <vt:lpstr>Multi-way Relationships to Relations</vt:lpstr>
      <vt:lpstr>Modeling Subclasses</vt:lpstr>
      <vt:lpstr>  </vt:lpstr>
      <vt:lpstr>Understanding Subclasses</vt:lpstr>
      <vt:lpstr>  Subclasses to Relations </vt:lpstr>
      <vt:lpstr>Modeling UnionTypes With Subclasses</vt:lpstr>
      <vt:lpstr>Modeling Union Types with Subclasses</vt:lpstr>
      <vt:lpstr>Modeling Union Types with Subclasses</vt:lpstr>
      <vt:lpstr>Constraints in E/R Diagrams</vt:lpstr>
      <vt:lpstr> Keys in E/R Diagrams</vt:lpstr>
      <vt:lpstr>Single Value Constraints</vt:lpstr>
      <vt:lpstr>Referential Integrity Constraints</vt:lpstr>
      <vt:lpstr>Other Constraints</vt:lpstr>
      <vt:lpstr>Weak Entity Sets</vt:lpstr>
      <vt:lpstr>Handling Weak Entity Sets</vt:lpstr>
      <vt:lpstr>Weak Entity Sets</vt:lpstr>
      <vt:lpstr>What Are the Keys of R ?</vt:lpstr>
      <vt:lpstr>Design Theory</vt:lpstr>
      <vt:lpstr>Schema Refinements = Normal Forms</vt:lpstr>
      <vt:lpstr>First Normal Form (1NF)</vt:lpstr>
      <vt:lpstr>Relational Schema Design</vt:lpstr>
      <vt:lpstr>Data Anomalies</vt:lpstr>
      <vt:lpstr>Relational Schema Design</vt:lpstr>
      <vt:lpstr>Relation Decomposition</vt:lpstr>
      <vt:lpstr>Relational Schema Design (or Logical Design)</vt:lpstr>
      <vt:lpstr>Functional Dependencies</vt:lpstr>
      <vt:lpstr>Functional Dependencies</vt:lpstr>
      <vt:lpstr>When Does an FD Hold</vt:lpstr>
      <vt:lpstr>Examples</vt:lpstr>
      <vt:lpstr>Example</vt:lpstr>
      <vt:lpstr>Example</vt:lpstr>
      <vt:lpstr>Example</vt:lpstr>
      <vt:lpstr>Example</vt:lpstr>
      <vt:lpstr>An Interesting Observation</vt:lpstr>
      <vt:lpstr>Goal: Find ALL Functional Dependencies</vt:lpstr>
      <vt:lpstr>Armstrong’s Rules (1/3)</vt:lpstr>
      <vt:lpstr>Armstrong’s Rules (2/3)</vt:lpstr>
      <vt:lpstr>Armstrong’s Rules (3/3)</vt:lpstr>
      <vt:lpstr>PowerPoint Presentation</vt:lpstr>
      <vt:lpstr>Example (continued)</vt:lpstr>
      <vt:lpstr>Example (continued)</vt:lpstr>
      <vt:lpstr>Closure of a set of Attributes</vt:lpstr>
      <vt:lpstr>Closure Algorithm</vt:lpstr>
      <vt:lpstr>Example</vt:lpstr>
      <vt:lpstr>Why Do We Need Closure</vt:lpstr>
      <vt:lpstr>Using Closure to Infer ALL FDs</vt:lpstr>
      <vt:lpstr>Another Example</vt:lpstr>
      <vt:lpstr>Keys</vt:lpstr>
      <vt:lpstr>Computing (Super)Keys</vt:lpstr>
      <vt:lpstr>Example</vt:lpstr>
      <vt:lpstr>Example</vt:lpstr>
      <vt:lpstr>Examples of Keys</vt:lpstr>
      <vt:lpstr>Eliminating Anomalies</vt:lpstr>
      <vt:lpstr>Example</vt:lpstr>
      <vt:lpstr>Example</vt:lpstr>
      <vt:lpstr>Key or Keys ?</vt:lpstr>
      <vt:lpstr>Key or Keys ?</vt:lpstr>
      <vt:lpstr>Boyce-Codd Normal Form</vt:lpstr>
      <vt:lpstr>BCNF Decomposition Algorithm</vt:lpstr>
      <vt:lpstr>Example</vt:lpstr>
      <vt:lpstr>Example</vt:lpstr>
      <vt:lpstr>Example Decomposition </vt:lpstr>
      <vt:lpstr>BCNF Decomposition Algorithm</vt:lpstr>
      <vt:lpstr>Example BCNF Decomposition</vt:lpstr>
      <vt:lpstr>Example BCNF Decomposition</vt:lpstr>
      <vt:lpstr>Example</vt:lpstr>
      <vt:lpstr>Example</vt:lpstr>
      <vt:lpstr>Decompositions in General</vt:lpstr>
      <vt:lpstr>Theory of Decomposition</vt:lpstr>
      <vt:lpstr>Incorrect Decomposition</vt:lpstr>
      <vt:lpstr>Decompositions in General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Fred Videon</cp:lastModifiedBy>
  <cp:revision>705</cp:revision>
  <cp:lastPrinted>1998-09-26T21:35:18Z</cp:lastPrinted>
  <dcterms:created xsi:type="dcterms:W3CDTF">2010-10-05T17:00:51Z</dcterms:created>
  <dcterms:modified xsi:type="dcterms:W3CDTF">2010-10-06T15:50:05Z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