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7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notesSlides/notesSlide83.xml" ContentType="application/vnd.openxmlformats-officedocument.presentationml.notesSlide+xml"/>
  <Override PartName="/ppt/slides/slide85.xml" ContentType="application/vnd.openxmlformats-officedocument.presentationml.slide+xml"/>
  <Override PartName="/ppt/slides/slide95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75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docProps/custom.xml" ContentType="application/vnd.openxmlformats-officedocument.custom-properties+xml"/>
  <Override PartName="/ppt/notesSlides/notesSlide84.xml" ContentType="application/vnd.openxmlformats-officedocument.presentationml.notesSlide+xml"/>
  <Override PartName="/ppt/slides/slide8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slides/slide43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70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76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85.xml" ContentType="application/vnd.openxmlformats-officedocument.presentationml.notes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80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100.xml" ContentType="application/vnd.openxmlformats-officedocument.presentationml.slide+xml"/>
  <Override PartName="/ppt/slides/slide69.xml" ContentType="application/vnd.openxmlformats-officedocument.presentationml.slide+xml"/>
  <Override PartName="/ppt/theme/theme4.xml" ContentType="application/vnd.openxmlformats-officedocument.them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86.xml" ContentType="application/vnd.openxmlformats-officedocument.presentationml.notesSlide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slides/slide97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81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49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68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98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7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82.xml" ContentType="application/vnd.openxmlformats-officedocument.presentationml.notesSlide+xml"/>
  <Override PartName="/ppt/slides/slide84.xml" ContentType="application/vnd.openxmlformats-officedocument.presentationml.slide+xml"/>
  <Override PartName="/ppt/slides/slide94.xml" ContentType="application/vnd.openxmlformats-officedocument.presentationml.slide+xml"/>
  <Override PartName="/ppt/notesSlides/notesSlide69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87" r:id="rId1"/>
    <p:sldMasterId id="2147483699" r:id="rId2"/>
  </p:sldMasterIdLst>
  <p:notesMasterIdLst>
    <p:notesMasterId r:id="rId103"/>
  </p:notesMasterIdLst>
  <p:handoutMasterIdLst>
    <p:handoutMasterId r:id="rId104"/>
  </p:handoutMasterIdLst>
  <p:sldIdLst>
    <p:sldId id="256" r:id="rId3"/>
    <p:sldId id="258" r:id="rId4"/>
    <p:sldId id="448" r:id="rId5"/>
    <p:sldId id="392" r:id="rId6"/>
    <p:sldId id="393" r:id="rId7"/>
    <p:sldId id="394" r:id="rId8"/>
    <p:sldId id="395" r:id="rId9"/>
    <p:sldId id="396" r:id="rId10"/>
    <p:sldId id="397" r:id="rId11"/>
    <p:sldId id="385" r:id="rId12"/>
    <p:sldId id="399" r:id="rId13"/>
    <p:sldId id="387" r:id="rId14"/>
    <p:sldId id="401" r:id="rId15"/>
    <p:sldId id="402" r:id="rId16"/>
    <p:sldId id="390" r:id="rId17"/>
    <p:sldId id="391" r:id="rId18"/>
    <p:sldId id="403" r:id="rId19"/>
    <p:sldId id="404" r:id="rId20"/>
    <p:sldId id="435" r:id="rId21"/>
    <p:sldId id="429" r:id="rId22"/>
    <p:sldId id="430" r:id="rId23"/>
    <p:sldId id="431" r:id="rId24"/>
    <p:sldId id="432" r:id="rId25"/>
    <p:sldId id="433" r:id="rId26"/>
    <p:sldId id="434" r:id="rId27"/>
    <p:sldId id="449" r:id="rId28"/>
    <p:sldId id="259" r:id="rId29"/>
    <p:sldId id="260" r:id="rId30"/>
    <p:sldId id="261" r:id="rId31"/>
    <p:sldId id="262" r:id="rId32"/>
    <p:sldId id="263" r:id="rId33"/>
    <p:sldId id="264" r:id="rId34"/>
    <p:sldId id="265" r:id="rId35"/>
    <p:sldId id="266" r:id="rId36"/>
    <p:sldId id="267" r:id="rId37"/>
    <p:sldId id="268" r:id="rId38"/>
    <p:sldId id="269" r:id="rId39"/>
    <p:sldId id="270" r:id="rId40"/>
    <p:sldId id="271" r:id="rId41"/>
    <p:sldId id="272" r:id="rId42"/>
    <p:sldId id="273" r:id="rId43"/>
    <p:sldId id="274" r:id="rId44"/>
    <p:sldId id="275" r:id="rId45"/>
    <p:sldId id="461" r:id="rId46"/>
    <p:sldId id="276" r:id="rId47"/>
    <p:sldId id="277" r:id="rId48"/>
    <p:sldId id="278" r:id="rId49"/>
    <p:sldId id="279" r:id="rId50"/>
    <p:sldId id="280" r:id="rId51"/>
    <p:sldId id="450" r:id="rId52"/>
    <p:sldId id="413" r:id="rId53"/>
    <p:sldId id="436" r:id="rId54"/>
    <p:sldId id="437" r:id="rId55"/>
    <p:sldId id="438" r:id="rId56"/>
    <p:sldId id="439" r:id="rId57"/>
    <p:sldId id="440" r:id="rId58"/>
    <p:sldId id="451" r:id="rId59"/>
    <p:sldId id="416" r:id="rId60"/>
    <p:sldId id="414" r:id="rId61"/>
    <p:sldId id="441" r:id="rId62"/>
    <p:sldId id="455" r:id="rId63"/>
    <p:sldId id="454" r:id="rId64"/>
    <p:sldId id="415" r:id="rId65"/>
    <p:sldId id="417" r:id="rId66"/>
    <p:sldId id="418" r:id="rId67"/>
    <p:sldId id="420" r:id="rId68"/>
    <p:sldId id="457" r:id="rId69"/>
    <p:sldId id="458" r:id="rId70"/>
    <p:sldId id="459" r:id="rId71"/>
    <p:sldId id="460" r:id="rId72"/>
    <p:sldId id="456" r:id="rId73"/>
    <p:sldId id="419" r:id="rId74"/>
    <p:sldId id="462" r:id="rId75"/>
    <p:sldId id="421" r:id="rId76"/>
    <p:sldId id="445" r:id="rId77"/>
    <p:sldId id="470" r:id="rId78"/>
    <p:sldId id="464" r:id="rId79"/>
    <p:sldId id="446" r:id="rId80"/>
    <p:sldId id="463" r:id="rId81"/>
    <p:sldId id="453" r:id="rId82"/>
    <p:sldId id="452" r:id="rId83"/>
    <p:sldId id="405" r:id="rId84"/>
    <p:sldId id="442" r:id="rId85"/>
    <p:sldId id="443" r:id="rId86"/>
    <p:sldId id="444" r:id="rId87"/>
    <p:sldId id="465" r:id="rId88"/>
    <p:sldId id="466" r:id="rId89"/>
    <p:sldId id="467" r:id="rId90"/>
    <p:sldId id="406" r:id="rId91"/>
    <p:sldId id="468" r:id="rId92"/>
    <p:sldId id="408" r:id="rId93"/>
    <p:sldId id="409" r:id="rId94"/>
    <p:sldId id="422" r:id="rId95"/>
    <p:sldId id="423" r:id="rId96"/>
    <p:sldId id="424" r:id="rId97"/>
    <p:sldId id="469" r:id="rId98"/>
    <p:sldId id="425" r:id="rId99"/>
    <p:sldId id="426" r:id="rId100"/>
    <p:sldId id="427" r:id="rId101"/>
    <p:sldId id="428" r:id="rId102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AEAEA"/>
    <a:srgbClr val="CCFF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7751" autoAdjust="0"/>
    <p:restoredTop sz="90929"/>
  </p:normalViewPr>
  <p:slideViewPr>
    <p:cSldViewPr>
      <p:cViewPr varScale="1">
        <p:scale>
          <a:sx n="95" d="100"/>
          <a:sy n="95" d="100"/>
        </p:scale>
        <p:origin x="-104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0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99.xml"/><Relationship Id="rId102" Type="http://schemas.openxmlformats.org/officeDocument/2006/relationships/slide" Target="slides/slide100.xml"/><Relationship Id="rId103" Type="http://schemas.openxmlformats.org/officeDocument/2006/relationships/notesMaster" Target="notesMasters/notesMaster1.xml"/><Relationship Id="rId104" Type="http://schemas.openxmlformats.org/officeDocument/2006/relationships/handoutMaster" Target="handoutMasters/handoutMaster1.xml"/><Relationship Id="rId105" Type="http://schemas.openxmlformats.org/officeDocument/2006/relationships/printerSettings" Target="printerSettings/printerSettings1.bin"/><Relationship Id="rId106" Type="http://schemas.openxmlformats.org/officeDocument/2006/relationships/presProps" Target="presProps.xml"/><Relationship Id="rId10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8" Type="http://schemas.openxmlformats.org/officeDocument/2006/relationships/theme" Target="theme/theme1.xml"/><Relationship Id="rId10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slide" Target="slides/slide76.xml"/><Relationship Id="rId79" Type="http://schemas.openxmlformats.org/officeDocument/2006/relationships/slide" Target="slides/slide77.xml"/><Relationship Id="rId90" Type="http://schemas.openxmlformats.org/officeDocument/2006/relationships/slide" Target="slides/slide88.xml"/><Relationship Id="rId91" Type="http://schemas.openxmlformats.org/officeDocument/2006/relationships/slide" Target="slides/slide89.xml"/><Relationship Id="rId92" Type="http://schemas.openxmlformats.org/officeDocument/2006/relationships/slide" Target="slides/slide90.xml"/><Relationship Id="rId93" Type="http://schemas.openxmlformats.org/officeDocument/2006/relationships/slide" Target="slides/slide91.xml"/><Relationship Id="rId94" Type="http://schemas.openxmlformats.org/officeDocument/2006/relationships/slide" Target="slides/slide92.xml"/><Relationship Id="rId95" Type="http://schemas.openxmlformats.org/officeDocument/2006/relationships/slide" Target="slides/slide93.xml"/><Relationship Id="rId96" Type="http://schemas.openxmlformats.org/officeDocument/2006/relationships/slide" Target="slides/slide94.xml"/><Relationship Id="rId97" Type="http://schemas.openxmlformats.org/officeDocument/2006/relationships/slide" Target="slides/slide95.xml"/><Relationship Id="rId98" Type="http://schemas.openxmlformats.org/officeDocument/2006/relationships/slide" Target="slides/slide96.xml"/><Relationship Id="rId99" Type="http://schemas.openxmlformats.org/officeDocument/2006/relationships/slide" Target="slides/slide9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100" Type="http://schemas.openxmlformats.org/officeDocument/2006/relationships/slide" Target="slides/slide98.xml"/><Relationship Id="rId80" Type="http://schemas.openxmlformats.org/officeDocument/2006/relationships/slide" Target="slides/slide78.xml"/><Relationship Id="rId81" Type="http://schemas.openxmlformats.org/officeDocument/2006/relationships/slide" Target="slides/slide79.xml"/><Relationship Id="rId82" Type="http://schemas.openxmlformats.org/officeDocument/2006/relationships/slide" Target="slides/slide80.xml"/><Relationship Id="rId83" Type="http://schemas.openxmlformats.org/officeDocument/2006/relationships/slide" Target="slides/slide81.xml"/><Relationship Id="rId84" Type="http://schemas.openxmlformats.org/officeDocument/2006/relationships/slide" Target="slides/slide82.xml"/><Relationship Id="rId85" Type="http://schemas.openxmlformats.org/officeDocument/2006/relationships/slide" Target="slides/slide83.xml"/><Relationship Id="rId86" Type="http://schemas.openxmlformats.org/officeDocument/2006/relationships/slide" Target="slides/slide84.xml"/><Relationship Id="rId87" Type="http://schemas.openxmlformats.org/officeDocument/2006/relationships/slide" Target="slides/slide85.xml"/><Relationship Id="rId88" Type="http://schemas.openxmlformats.org/officeDocument/2006/relationships/slide" Target="slides/slide86.xml"/><Relationship Id="rId89" Type="http://schemas.openxmlformats.org/officeDocument/2006/relationships/slide" Target="slides/slide8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/>
            </a:lvl1pPr>
          </a:lstStyle>
          <a:p>
            <a:fld id="{E4275D39-2641-9C46-841F-0BFA112B885B}" type="slidenum">
              <a:rPr lang="en-US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8913" y="0"/>
            <a:ext cx="29987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701675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40238"/>
            <a:ext cx="5153025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2688"/>
            <a:ext cx="29987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8913" y="8802688"/>
            <a:ext cx="299878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fld id="{627BF030-8185-FD40-A608-F0A4F66CB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159A6-B4BD-4AEF-B971-FA39447D9C88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B0737E-1D04-0245-A1E2-E8FD1F311BA8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F91C4C-19A6-E04A-901D-A4E413FDF9F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7BBF1-8D71-0544-87BF-59EC2E655CB7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01A5A-4A23-5547-A6B7-485F071B676B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597CA-1B17-384E-A2B8-CA884D38D80A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F4288-D397-0E4F-A1E8-EAECD339F481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70EAE-B0C1-C144-B040-2920F00CC414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B66D0-6868-464C-B99E-8DFA84E49EF2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CB846-5448-934A-B011-902297EDC098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09EA21-01B5-2946-A43E-BDA007FBD310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A02045-F3A3-EC43-A191-C92C5C7F8DA8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4C609-B3ED-D944-B9A3-7EA7428677F7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B2261-6152-804C-BEB8-80ACDAF839B9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0284A-F278-C549-B8E7-A7F88252C836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069DD-56C6-8E4D-A9DA-582FA58F0886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DB2F0-BEA5-7E4A-93A2-474EBD3C6931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EF21D-A4FA-AC41-AA37-80DCDA1D3870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35C84-B103-BB4B-BD91-EED7F5D008D4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98914-1C6F-3444-B30D-6A32A5899C7B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20FBB-2CD4-9C49-BAEB-5DC6CB7BBC8C}" type="slidenum">
              <a:rPr lang="en-US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028AA-D68C-934D-9B2B-09F2BC0D4CA0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E174D-2993-344A-B9C2-3FB67A203FD4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C656C-9B29-2345-8EDD-637D9C298657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7D48E-6007-054F-A7F6-F071D5E55F21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586B7-37D8-0349-B8E8-2C7CFF86E7DC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CAB30B-6112-634E-BBDD-EA11435622DB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DA0D2-717A-574E-A4ED-6CA4D48F523C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44CF5-F89F-8D40-B398-19A1516509C6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E433F-6781-1A4F-8FCD-BED0A6297E71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F59B30-304A-244A-91BD-1AEF348CBE17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0E304-F39C-4E41-92EA-082E75E95294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186A5-89D9-B841-9EB5-428336B8F39B}" type="slidenum">
              <a:rPr lang="en-US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B552CC-A268-E847-8D5D-1E5E2FA01208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46B56-10B4-874E-A537-2F1A42676BBD}" type="slidenum">
              <a:rPr lang="en-US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Answer: ALL !  Because the system doesn’t know where the customers in seattle are.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46B56-10B4-874E-A537-2F1A42676BBD}" type="slidenum">
              <a:rPr lang="en-US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Answer: ALL !  Because the system doesn’t know where the customers in seattle are.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D5D83F-3867-FF4A-A1D3-1746118AD44C}" type="slidenum">
              <a:rPr lang="en-US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1428A2-660E-B04F-95C5-DE96CAB75DE2}" type="slidenum">
              <a:rPr lang="en-US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Answer: ALL !  The system doesn’t know where the customers in seattle are.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4DD73-4069-A949-B84C-EA9DAD383E65}" type="slidenum">
              <a:rPr lang="en-US">
                <a:solidFill>
                  <a:prstClr val="black"/>
                </a:solidFill>
              </a:rPr>
              <a:pPr/>
              <a:t>47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30C7B7-4397-A149-A4D4-74651F1B51C2}" type="slidenum">
              <a:rPr lang="en-US">
                <a:solidFill>
                  <a:prstClr val="black"/>
                </a:solidFill>
              </a:rPr>
              <a:pPr/>
              <a:t>48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CC529-E241-8B47-9616-BF599068D615}" type="slidenum">
              <a:rPr lang="en-US">
                <a:solidFill>
                  <a:prstClr val="black"/>
                </a:solidFill>
              </a:rPr>
              <a:pPr/>
              <a:t>49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50476-DF5E-FC49-87AB-C52390E0EE31}" type="slidenum">
              <a:rPr lang="en-US">
                <a:solidFill>
                  <a:prstClr val="black"/>
                </a:solidFill>
              </a:rPr>
              <a:pPr/>
              <a:t>52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933F9-F90D-6346-8C80-01107BAD6134}" type="slidenum">
              <a:rPr lang="en-US">
                <a:solidFill>
                  <a:prstClr val="black"/>
                </a:solidFill>
              </a:rPr>
              <a:pPr/>
              <a:t>53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5436F2-FC68-CD47-AE83-FCEA35282CDB}" type="slidenum">
              <a:rPr lang="en-US">
                <a:solidFill>
                  <a:prstClr val="black"/>
                </a:solidFill>
              </a:rPr>
              <a:pPr/>
              <a:t>54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D1015-2297-644F-8CDF-574BBB734F8A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94B922-00FE-4A47-8444-2EBC5F522116}" type="slidenum">
              <a:rPr lang="en-US">
                <a:solidFill>
                  <a:prstClr val="black"/>
                </a:solidFill>
              </a:rPr>
              <a:pPr/>
              <a:t>55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9897A-A031-6843-9EF3-DC13668033B1}" type="slidenum">
              <a:rPr lang="en-US">
                <a:solidFill>
                  <a:prstClr val="black"/>
                </a:solidFill>
              </a:rPr>
              <a:pPr/>
              <a:t>56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80772-22F2-7743-B75D-8AFFAAC9AAB5}" type="slidenum">
              <a:rPr lang="en-US">
                <a:solidFill>
                  <a:prstClr val="black"/>
                </a:solidFill>
              </a:rPr>
              <a:pPr/>
              <a:t>58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C527E-762D-E243-A5A4-E820E4B368DD}" type="slidenum">
              <a:rPr lang="en-US">
                <a:solidFill>
                  <a:prstClr val="black"/>
                </a:solidFill>
              </a:rPr>
              <a:pPr/>
              <a:t>59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80772-22F2-7743-B75D-8AFFAAC9AAB5}" type="slidenum">
              <a:rPr lang="en-US">
                <a:solidFill>
                  <a:prstClr val="black"/>
                </a:solidFill>
              </a:rPr>
              <a:pPr/>
              <a:t>60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C527E-762D-E243-A5A4-E820E4B368DD}" type="slidenum">
              <a:rPr lang="en-US">
                <a:solidFill>
                  <a:prstClr val="black"/>
                </a:solidFill>
              </a:rPr>
              <a:pPr/>
              <a:t>61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C527E-762D-E243-A5A4-E820E4B368DD}" type="slidenum">
              <a:rPr lang="en-US">
                <a:solidFill>
                  <a:prstClr val="black"/>
                </a:solidFill>
              </a:rPr>
              <a:pPr/>
              <a:t>62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A21862-9E17-0143-97B6-5642656D39D2}" type="slidenum">
              <a:rPr lang="en-US">
                <a:solidFill>
                  <a:prstClr val="black"/>
                </a:solidFill>
              </a:rPr>
              <a:pPr/>
              <a:t>63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B19C2-F669-864D-AE78-1118FFF7C6DD}" type="slidenum">
              <a:rPr lang="en-US">
                <a:solidFill>
                  <a:prstClr val="black"/>
                </a:solidFill>
              </a:rPr>
              <a:pPr/>
              <a:t>64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E6B7A2-CE7A-5D42-92CE-B220EEE2D4FB}" type="slidenum">
              <a:rPr lang="en-US">
                <a:solidFill>
                  <a:prstClr val="black"/>
                </a:solidFill>
              </a:rPr>
              <a:pPr/>
              <a:t>65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A5F8FB-4D39-3045-B8F8-4408CF793CD6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778FF7-DFDE-8349-8DD9-1B98EE0E4614}" type="slidenum">
              <a:rPr lang="en-US">
                <a:solidFill>
                  <a:prstClr val="black"/>
                </a:solidFill>
              </a:rPr>
              <a:pPr/>
              <a:t>66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778FF7-DFDE-8349-8DD9-1B98EE0E4614}" type="slidenum">
              <a:rPr lang="en-US">
                <a:solidFill>
                  <a:prstClr val="black"/>
                </a:solidFill>
              </a:rPr>
              <a:pPr/>
              <a:t>67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E6B7A2-CE7A-5D42-92CE-B220EEE2D4FB}" type="slidenum">
              <a:rPr lang="en-US">
                <a:solidFill>
                  <a:prstClr val="black"/>
                </a:solidFill>
              </a:rPr>
              <a:pPr/>
              <a:t>71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3D95E-8ED8-1441-A5AC-A0A3C8ADD5D4}" type="slidenum">
              <a:rPr lang="en-US">
                <a:solidFill>
                  <a:prstClr val="black"/>
                </a:solidFill>
              </a:rPr>
              <a:pPr/>
              <a:t>72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29138-94BE-E14E-B1B7-5E80E6D75EEE}" type="slidenum">
              <a:rPr lang="en-US">
                <a:solidFill>
                  <a:prstClr val="black"/>
                </a:solidFill>
              </a:rPr>
              <a:pPr/>
              <a:t>73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29138-94BE-E14E-B1B7-5E80E6D75EEE}" type="slidenum">
              <a:rPr lang="en-US">
                <a:solidFill>
                  <a:prstClr val="black"/>
                </a:solidFill>
              </a:rPr>
              <a:pPr/>
              <a:t>74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5ADB2-4640-FB4F-91C4-03B905E168B6}" type="slidenum">
              <a:rPr lang="en-US">
                <a:solidFill>
                  <a:prstClr val="black"/>
                </a:solidFill>
              </a:rPr>
              <a:pPr/>
              <a:t>75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5ADB2-4640-FB4F-91C4-03B905E168B6}" type="slidenum">
              <a:rPr lang="en-US">
                <a:solidFill>
                  <a:prstClr val="black"/>
                </a:solidFill>
              </a:rPr>
              <a:pPr/>
              <a:t>77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28144-A069-2F45-AF8A-DF31D7FB5A2B}" type="slidenum">
              <a:rPr lang="en-US">
                <a:solidFill>
                  <a:prstClr val="black"/>
                </a:solidFill>
              </a:rPr>
              <a:pPr/>
              <a:t>78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28144-A069-2F45-AF8A-DF31D7FB5A2B}" type="slidenum">
              <a:rPr lang="en-US">
                <a:solidFill>
                  <a:prstClr val="black"/>
                </a:solidFill>
              </a:rPr>
              <a:pPr/>
              <a:t>79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A40243-C941-2846-A69A-ECB93AE89A03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ABA137-F905-1A40-B0A5-F7771A93D3A4}" type="slidenum">
              <a:rPr lang="en-US">
                <a:solidFill>
                  <a:prstClr val="black"/>
                </a:solidFill>
              </a:rPr>
              <a:pPr/>
              <a:t>80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5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9A092-082B-A745-AAF7-A2D405CA8394}" type="slidenum">
              <a:rPr lang="en-US">
                <a:solidFill>
                  <a:prstClr val="black"/>
                </a:solidFill>
              </a:rPr>
              <a:pPr/>
              <a:t>82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029D3-A9D8-8147-913A-F5867AB4F536}" type="slidenum">
              <a:rPr lang="en-US">
                <a:solidFill>
                  <a:prstClr val="black"/>
                </a:solidFill>
              </a:rPr>
              <a:pPr/>
              <a:t>83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B38C3-1D51-D346-ABE9-C82BD31A407C}" type="slidenum">
              <a:rPr lang="en-US">
                <a:solidFill>
                  <a:prstClr val="black"/>
                </a:solidFill>
              </a:rPr>
              <a:pPr/>
              <a:t>84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17695-CA16-2D4C-83D2-850E8CCFE406}" type="slidenum">
              <a:rPr lang="en-US">
                <a:solidFill>
                  <a:prstClr val="black"/>
                </a:solidFill>
              </a:rPr>
              <a:pPr/>
              <a:t>85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17695-CA16-2D4C-83D2-850E8CCFE406}" type="slidenum">
              <a:rPr lang="en-US">
                <a:solidFill>
                  <a:prstClr val="black"/>
                </a:solidFill>
              </a:rPr>
              <a:pPr/>
              <a:t>86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17695-CA16-2D4C-83D2-850E8CCFE406}" type="slidenum">
              <a:rPr lang="en-US">
                <a:solidFill>
                  <a:prstClr val="black"/>
                </a:solidFill>
              </a:rPr>
              <a:pPr/>
              <a:t>87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17695-CA16-2D4C-83D2-850E8CCFE406}" type="slidenum">
              <a:rPr lang="en-US">
                <a:solidFill>
                  <a:prstClr val="black"/>
                </a:solidFill>
              </a:rPr>
              <a:pPr/>
              <a:t>88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968CE-F954-584C-8A61-A524852FB549}" type="slidenum">
              <a:rPr lang="en-US">
                <a:solidFill>
                  <a:prstClr val="black"/>
                </a:solidFill>
              </a:rPr>
              <a:pPr/>
              <a:t>89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54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BF202-46A2-9A4B-BE61-7754BA812A0C}" type="slidenum">
              <a:rPr lang="en-US">
                <a:solidFill>
                  <a:prstClr val="black"/>
                </a:solidFill>
              </a:rPr>
              <a:pPr/>
              <a:t>93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2CADD-4799-3747-97E9-5BA5FFABA806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9A0BC2-E414-C94B-83F5-05885F844F37}" type="slidenum">
              <a:rPr lang="en-US">
                <a:solidFill>
                  <a:prstClr val="black"/>
                </a:solidFill>
              </a:rPr>
              <a:pPr/>
              <a:t>94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71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E09E3-F74B-DF4D-AF8C-171484AC4A31}" type="slidenum">
              <a:rPr lang="en-US">
                <a:solidFill>
                  <a:prstClr val="black"/>
                </a:solidFill>
              </a:rPr>
              <a:pPr/>
              <a:t>95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92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E09E3-F74B-DF4D-AF8C-171484AC4A31}" type="slidenum">
              <a:rPr lang="en-US">
                <a:solidFill>
                  <a:prstClr val="black"/>
                </a:solidFill>
              </a:rPr>
              <a:pPr/>
              <a:t>96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92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D0655-73EF-A349-9A53-6A264EA00AD5}" type="slidenum">
              <a:rPr lang="en-US">
                <a:solidFill>
                  <a:prstClr val="black"/>
                </a:solidFill>
              </a:rPr>
              <a:pPr/>
              <a:t>97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0CF43-DC24-EA40-B0D5-B270A6D1A776}" type="slidenum">
              <a:rPr lang="en-US">
                <a:solidFill>
                  <a:prstClr val="black"/>
                </a:solidFill>
              </a:rPr>
              <a:pPr/>
              <a:t>98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DA7675-C8DC-6947-807C-CB8A3D041C41}" type="slidenum">
              <a:rPr lang="en-US">
                <a:solidFill>
                  <a:prstClr val="black"/>
                </a:solidFill>
              </a:rPr>
              <a:pPr/>
              <a:t>99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3D4A0-9434-5244-B75E-B63FEC3703F1}" type="slidenum">
              <a:rPr lang="en-US">
                <a:solidFill>
                  <a:prstClr val="black"/>
                </a:solidFill>
              </a:rPr>
              <a:pPr/>
              <a:t>100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E19E1-A48D-FC43-A888-DA763737B966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E161-82F8-1A4B-9E8B-83A2268BC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E1D8E-26C9-0846-BF0D-BD3654174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54E6C-04DB-554B-B0F0-35EE6F1F8A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E9DB-C1F7-8C4F-A1DB-4D644F77E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F55B-66A3-454A-9655-CE9C617A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9EBB-799E-4946-994E-0F2F4059F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2223-40B0-8342-A5DF-F2C2F1EC77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9EC-ACE5-DE4D-AE10-73ABC9AB9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333BC-FD05-B748-A24B-597EB5C872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Dan Suciu -- CSEP544 Fall 2010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0831111F-C0B8-7540-9EC1-4953174976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1" r:id="rId3"/>
    <p:sldLayoutId id="2147483692" r:id="rId4"/>
    <p:sldLayoutId id="2147483693" r:id="rId5"/>
    <p:sldLayoutId id="2147483694" r:id="rId6"/>
    <p:sldLayoutId id="2147483697" r:id="rId7"/>
    <p:sldLayoutId id="2147483698" r:id="rId8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None/>
              <a:defRPr sz="1400">
                <a:latin typeface="Arial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None/>
              <a:defRPr sz="1400">
                <a:latin typeface="Arial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Dan Suciu -- CSEP544 Fall 2010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None/>
              <a:defRPr sz="1400">
                <a:latin typeface="Arial"/>
              </a:defRPr>
            </a:lvl1pPr>
          </a:lstStyle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1.xml"/><Relationship Id="rId3" Type="http://schemas.openxmlformats.org/officeDocument/2006/relationships/slide" Target="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9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0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Lecture </a:t>
            </a:r>
            <a:r>
              <a:rPr lang="en-US" dirty="0" smtClean="0"/>
              <a:t>03:</a:t>
            </a:r>
            <a:br>
              <a:rPr lang="en-US" dirty="0" smtClean="0"/>
            </a:br>
            <a:r>
              <a:rPr lang="en-US" dirty="0" smtClean="0"/>
              <a:t>Views and Constraints</a:t>
            </a:r>
            <a:endParaRPr lang="en-US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Wednesday, October 13,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</a:t>
            </a:r>
            <a:endParaRPr lang="en-US" dirty="0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297A47-F144-43DD-B1A3-39F69F3AE49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A09518-CB41-1F4D-8929-93F8D6B06602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395266" name="Group 2"/>
          <p:cNvGraphicFramePr>
            <a:graphicFrameLocks noGrp="1"/>
          </p:cNvGraphicFramePr>
          <p:nvPr/>
        </p:nvGraphicFramePr>
        <p:xfrm>
          <a:off x="457200" y="25400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5283" name="Group 19"/>
          <p:cNvGraphicFramePr>
            <a:graphicFrameLocks noGrp="1"/>
          </p:cNvGraphicFramePr>
          <p:nvPr/>
        </p:nvGraphicFramePr>
        <p:xfrm>
          <a:off x="5029200" y="2540000"/>
          <a:ext cx="3352800" cy="20320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ProdName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789" name="Rectangle 36"/>
          <p:cNvSpPr>
            <a:spLocks noChangeArrowheads="1"/>
          </p:cNvSpPr>
          <p:nvPr/>
        </p:nvSpPr>
        <p:spPr bwMode="auto">
          <a:xfrm>
            <a:off x="457200" y="2006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Product</a:t>
            </a:r>
          </a:p>
        </p:txBody>
      </p:sp>
      <p:sp>
        <p:nvSpPr>
          <p:cNvPr id="74790" name="Rectangle 37"/>
          <p:cNvSpPr>
            <a:spLocks noChangeArrowheads="1"/>
          </p:cNvSpPr>
          <p:nvPr/>
        </p:nvSpPr>
        <p:spPr bwMode="auto">
          <a:xfrm>
            <a:off x="5029200" y="20066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Purchase</a:t>
            </a:r>
          </a:p>
        </p:txBody>
      </p:sp>
      <p:sp>
        <p:nvSpPr>
          <p:cNvPr id="74791" name="Freeform 38"/>
          <p:cNvSpPr>
            <a:spLocks/>
          </p:cNvSpPr>
          <p:nvPr/>
        </p:nvSpPr>
        <p:spPr bwMode="auto">
          <a:xfrm>
            <a:off x="1752600" y="2438400"/>
            <a:ext cx="3810000" cy="838200"/>
          </a:xfrm>
          <a:custGeom>
            <a:avLst/>
            <a:gdLst>
              <a:gd name="T0" fmla="*/ 2147483647 w 2352"/>
              <a:gd name="T1" fmla="*/ 2147483647 h 384"/>
              <a:gd name="T2" fmla="*/ 2147483647 w 2352"/>
              <a:gd name="T3" fmla="*/ 0 h 384"/>
              <a:gd name="T4" fmla="*/ 0 w 2352"/>
              <a:gd name="T5" fmla="*/ 2147483647 h 384"/>
              <a:gd name="T6" fmla="*/ 0 60000 65536"/>
              <a:gd name="T7" fmla="*/ 0 60000 65536"/>
              <a:gd name="T8" fmla="*/ 0 60000 65536"/>
              <a:gd name="T9" fmla="*/ 0 w 2352"/>
              <a:gd name="T10" fmla="*/ 0 h 384"/>
              <a:gd name="T11" fmla="*/ 2352 w 235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384">
                <a:moveTo>
                  <a:pt x="2352" y="384"/>
                </a:moveTo>
                <a:cubicBezTo>
                  <a:pt x="1924" y="192"/>
                  <a:pt x="1496" y="0"/>
                  <a:pt x="1104" y="0"/>
                </a:cubicBezTo>
                <a:cubicBezTo>
                  <a:pt x="712" y="0"/>
                  <a:pt x="356" y="192"/>
                  <a:pt x="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Rewriting is not always possible</a:t>
            </a:r>
          </a:p>
        </p:txBody>
      </p:sp>
      <p:sp>
        <p:nvSpPr>
          <p:cNvPr id="186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E78A9-7FA0-964D-8740-D3B8C1471415}" type="slidenum">
              <a:rPr lang="en-US" smtClean="0">
                <a:solidFill>
                  <a:srgbClr val="000000"/>
                </a:solidFill>
              </a:rPr>
              <a:pPr/>
              <a:t>100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00200" y="1981200"/>
            <a:ext cx="6878506" cy="21729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CREATE VIEW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DifferentView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AS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         SELECT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y.seller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y.product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y.store</a:t>
            </a:r>
            <a:endParaRPr lang="en-US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</a:t>
            </a: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FROM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Person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Purchase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Product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z</a:t>
            </a:r>
            <a:endParaRPr lang="en-US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</a:t>
            </a: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WHERE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x.city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‘Seattle’    AND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      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x.pname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AND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      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y.product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z.name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AND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      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z.price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&lt; 100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4343400"/>
            <a:ext cx="4959861" cy="17604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SELECT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y.seller</a:t>
            </a:r>
            <a:endParaRPr lang="en-US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FROM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Person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Purchase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</a:t>
            </a:r>
            <a:endParaRPr lang="en-US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WHERE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x.city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‘Seattle’   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x..pname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y.product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=‘gizmo’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257800" y="5638800"/>
            <a:ext cx="3824935" cy="10956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SELECT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buyer, seller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FROM      </a:t>
            </a:r>
            <a:r>
              <a:rPr lang="en-US" dirty="0" err="1" smtClean="0">
                <a:solidFill>
                  <a:srgbClr val="FF5050"/>
                </a:solidFill>
                <a:latin typeface="Arial"/>
                <a:ea typeface="ＭＳ Ｐゴシック" charset="-128"/>
                <a:cs typeface="ＭＳ Ｐゴシック" charset="-128"/>
              </a:rPr>
              <a:t>DifferentView</a:t>
            </a:r>
            <a:endParaRPr lang="en-US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WHERE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product= ‘gizmo’</a:t>
            </a:r>
          </a:p>
        </p:txBody>
      </p:sp>
      <p:sp>
        <p:nvSpPr>
          <p:cNvPr id="8" name="Bent Arrow 7"/>
          <p:cNvSpPr/>
          <p:nvPr/>
        </p:nvSpPr>
        <p:spPr>
          <a:xfrm rot="5400000">
            <a:off x="5523449" y="4748361"/>
            <a:ext cx="184666" cy="461665"/>
          </a:xfrm>
          <a:prstGeom prst="ben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376" name="TextBox 8"/>
          <p:cNvSpPr txBox="1">
            <a:spLocks noChangeArrowheads="1"/>
          </p:cNvSpPr>
          <p:nvPr/>
        </p:nvSpPr>
        <p:spPr bwMode="auto">
          <a:xfrm>
            <a:off x="6858000" y="4343400"/>
            <a:ext cx="16716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“Maximally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contained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rewriting”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Foreign Key Constraints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A27930-0671-174A-B99F-328772D95BEB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1600200" y="5570538"/>
            <a:ext cx="67137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Purchase(buyer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seller, product, category, store)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err="1" smtClean="0">
                <a:solidFill>
                  <a:srgbClr val="000000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name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, category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price)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676400" y="1752600"/>
            <a:ext cx="6530303" cy="3416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  TABLE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Purchase(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buyer VARCHAR(50),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seller VARCHAR(50),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product CHAR(20),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category VAVRCHAR(20),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store VARCHAR(30),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FOREIGN KEY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(product, category)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REFERENCES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Product(name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category)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);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4EF149-DDB3-2445-A973-ACCB3839350A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399362" name="Group 2"/>
          <p:cNvGraphicFramePr>
            <a:graphicFrameLocks noGrp="1"/>
          </p:cNvGraphicFramePr>
          <p:nvPr/>
        </p:nvGraphicFramePr>
        <p:xfrm>
          <a:off x="304800" y="44450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379" name="Group 19"/>
          <p:cNvGraphicFramePr>
            <a:graphicFrameLocks noGrp="1"/>
          </p:cNvGraphicFramePr>
          <p:nvPr/>
        </p:nvGraphicFramePr>
        <p:xfrm>
          <a:off x="4876800" y="44450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ProdName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85" name="Rectangle 36"/>
          <p:cNvSpPr>
            <a:spLocks noChangeArrowheads="1"/>
          </p:cNvSpPr>
          <p:nvPr/>
        </p:nvSpPr>
        <p:spPr bwMode="auto">
          <a:xfrm>
            <a:off x="304800" y="3911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Product</a:t>
            </a:r>
          </a:p>
        </p:txBody>
      </p:sp>
      <p:sp>
        <p:nvSpPr>
          <p:cNvPr id="78886" name="Rectangle 37"/>
          <p:cNvSpPr>
            <a:spLocks noChangeArrowheads="1"/>
          </p:cNvSpPr>
          <p:nvPr/>
        </p:nvSpPr>
        <p:spPr bwMode="auto">
          <a:xfrm>
            <a:off x="4876800" y="39116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Purchase</a:t>
            </a:r>
          </a:p>
        </p:txBody>
      </p:sp>
      <p:sp>
        <p:nvSpPr>
          <p:cNvPr id="78887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happens during updates ?</a:t>
            </a:r>
          </a:p>
        </p:txBody>
      </p:sp>
      <p:sp>
        <p:nvSpPr>
          <p:cNvPr id="78888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Types of updates:</a:t>
            </a:r>
          </a:p>
          <a:p>
            <a:pPr eaLnBrk="1" hangingPunct="1"/>
            <a:r>
              <a:rPr lang="en-US"/>
              <a:t>In Purchase: insert/update</a:t>
            </a:r>
          </a:p>
          <a:p>
            <a:pPr eaLnBrk="1" hangingPunct="1"/>
            <a:r>
              <a:rPr lang="en-US"/>
              <a:t>In Product: delete/update</a:t>
            </a:r>
          </a:p>
        </p:txBody>
      </p:sp>
      <p:sp>
        <p:nvSpPr>
          <p:cNvPr id="78889" name="Freeform 40"/>
          <p:cNvSpPr>
            <a:spLocks/>
          </p:cNvSpPr>
          <p:nvPr/>
        </p:nvSpPr>
        <p:spPr bwMode="auto">
          <a:xfrm>
            <a:off x="1371600" y="3962400"/>
            <a:ext cx="3962400" cy="1219200"/>
          </a:xfrm>
          <a:custGeom>
            <a:avLst/>
            <a:gdLst>
              <a:gd name="T0" fmla="*/ 2147483647 w 2352"/>
              <a:gd name="T1" fmla="*/ 2147483647 h 384"/>
              <a:gd name="T2" fmla="*/ 2147483647 w 2352"/>
              <a:gd name="T3" fmla="*/ 0 h 384"/>
              <a:gd name="T4" fmla="*/ 0 w 2352"/>
              <a:gd name="T5" fmla="*/ 2147483647 h 384"/>
              <a:gd name="T6" fmla="*/ 0 60000 65536"/>
              <a:gd name="T7" fmla="*/ 0 60000 65536"/>
              <a:gd name="T8" fmla="*/ 0 60000 65536"/>
              <a:gd name="T9" fmla="*/ 0 w 2352"/>
              <a:gd name="T10" fmla="*/ 0 h 384"/>
              <a:gd name="T11" fmla="*/ 2352 w 235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384">
                <a:moveTo>
                  <a:pt x="2352" y="384"/>
                </a:moveTo>
                <a:cubicBezTo>
                  <a:pt x="1924" y="192"/>
                  <a:pt x="1496" y="0"/>
                  <a:pt x="1104" y="0"/>
                </a:cubicBezTo>
                <a:cubicBezTo>
                  <a:pt x="712" y="0"/>
                  <a:pt x="356" y="192"/>
                  <a:pt x="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2F25DA-23E9-1049-9AA8-8422BD1B966F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What happens during updates ?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charset="-128"/>
                <a:cs typeface="ＭＳ Ｐゴシック" charset="-128"/>
              </a:rPr>
              <a:t>SQL has three policies for maintaining referential integrity:</a:t>
            </a:r>
          </a:p>
          <a:p>
            <a:pPr eaLnBrk="1" hangingPunct="1">
              <a:lnSpc>
                <a:spcPct val="90000"/>
              </a:lnSpc>
            </a:pPr>
            <a:r>
              <a:rPr lang="en-US" u="sng">
                <a:ea typeface="ＭＳ Ｐゴシック" charset="-128"/>
                <a:cs typeface="ＭＳ Ｐゴシック" charset="-128"/>
              </a:rPr>
              <a:t>Reject</a:t>
            </a:r>
            <a:r>
              <a:rPr lang="en-US">
                <a:ea typeface="ＭＳ Ｐゴシック" charset="-128"/>
                <a:cs typeface="ＭＳ Ｐゴシック" charset="-128"/>
              </a:rPr>
              <a:t> violating modifications (default)</a:t>
            </a:r>
          </a:p>
          <a:p>
            <a:pPr eaLnBrk="1" hangingPunct="1">
              <a:lnSpc>
                <a:spcPct val="90000"/>
              </a:lnSpc>
            </a:pPr>
            <a:r>
              <a:rPr lang="en-US" u="sng">
                <a:ea typeface="ＭＳ Ｐゴシック" charset="-128"/>
                <a:cs typeface="ＭＳ Ｐゴシック" charset="-128"/>
              </a:rPr>
              <a:t>Cascade</a:t>
            </a:r>
            <a:r>
              <a:rPr lang="en-US">
                <a:ea typeface="ＭＳ Ｐゴシック" charset="-128"/>
                <a:cs typeface="ＭＳ Ｐゴシック" charset="-128"/>
              </a:rPr>
              <a:t>: after a delete/update do a delete/update</a:t>
            </a:r>
          </a:p>
          <a:p>
            <a:pPr eaLnBrk="1" hangingPunct="1">
              <a:lnSpc>
                <a:spcPct val="90000"/>
              </a:lnSpc>
            </a:pPr>
            <a:r>
              <a:rPr lang="en-US" u="sng">
                <a:ea typeface="ＭＳ Ｐゴシック" charset="-128"/>
                <a:cs typeface="ＭＳ Ｐゴシック" charset="-128"/>
              </a:rPr>
              <a:t>Set-null</a:t>
            </a:r>
            <a:r>
              <a:rPr lang="en-US">
                <a:ea typeface="ＭＳ Ｐゴシック" charset="-128"/>
                <a:cs typeface="ＭＳ Ｐゴシック" charset="-128"/>
              </a:rPr>
              <a:t> set foreign-key field to NULL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Constraints on Attributes and Tuples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A7A379-D0E8-1B4F-B11F-88A19FE1BE8F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8600" y="2667000"/>
            <a:ext cx="8127746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CREATE TABLE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Purchase (   . . 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 store VARCHAR(30) </a:t>
            </a:r>
            <a:r>
              <a:rPr lang="en-US" sz="3200" dirty="0">
                <a:solidFill>
                  <a:srgbClr val="FF5050"/>
                </a:solidFill>
                <a:latin typeface="Arial"/>
              </a:rPr>
              <a:t>NOT NULL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,  . . .  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3886200"/>
            <a:ext cx="8120557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CREATE TABLE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Product (   . . 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price INT 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CHECK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(price &gt;0 and price &lt; 999))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981200"/>
            <a:ext cx="429594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Attribute level constraints: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029200"/>
            <a:ext cx="384359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Tuple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level constraints: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81000" y="6096000"/>
            <a:ext cx="7699945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. . . </a:t>
            </a:r>
            <a:r>
              <a:rPr lang="en-US" sz="3200" dirty="0" smtClean="0">
                <a:solidFill>
                  <a:srgbClr val="FF5050"/>
                </a:solidFill>
                <a:latin typeface="Arial"/>
              </a:rPr>
              <a:t>CHECK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 (price * quantity &lt; 10000)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6D35D9-FE89-3847-BB87-BB9461E3D89A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05506" name="Rectangle 2"/>
          <p:cNvSpPr>
            <a:spLocks noChangeArrowheads="1"/>
          </p:cNvSpPr>
          <p:nvPr/>
        </p:nvSpPr>
        <p:spPr bwMode="auto">
          <a:xfrm>
            <a:off x="381000" y="2667000"/>
            <a:ext cx="8318904" cy="3046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CREATE TABLE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Purchase 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prodName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CHAR(30)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		</a:t>
            </a:r>
            <a:r>
              <a:rPr lang="en-US" sz="3200" dirty="0">
                <a:solidFill>
                  <a:srgbClr val="FF5050"/>
                </a:solidFill>
                <a:latin typeface="Arial"/>
              </a:rPr>
              <a:t>CHECK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prodName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IN</a:t>
            </a:r>
            <a:br>
              <a:rPr lang="en-US" sz="3200" dirty="0">
                <a:solidFill>
                  <a:srgbClr val="000000"/>
                </a:solidFill>
                <a:latin typeface="Arial"/>
              </a:rPr>
            </a:br>
            <a:r>
              <a:rPr lang="en-US" sz="3200" dirty="0">
                <a:solidFill>
                  <a:srgbClr val="000000"/>
                </a:solidFill>
                <a:latin typeface="Arial"/>
              </a:rPr>
              <a:t>                                  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Arial"/>
              </a:rPr>
            </a:br>
            <a:r>
              <a:rPr lang="en-US" sz="3200" dirty="0">
                <a:solidFill>
                  <a:srgbClr val="000000"/>
                </a:solidFill>
                <a:latin typeface="Arial"/>
              </a:rPr>
              <a:t>                                  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Product),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	date DATETIME </a:t>
            </a:r>
            <a:r>
              <a:rPr lang="en-US" sz="3200" dirty="0">
                <a:solidFill>
                  <a:srgbClr val="FF5050"/>
                </a:solidFill>
                <a:latin typeface="Arial"/>
              </a:rPr>
              <a:t>NOT NULL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84996" name="AutoShape 3"/>
          <p:cNvSpPr>
            <a:spLocks noChangeArrowheads="1"/>
          </p:cNvSpPr>
          <p:nvPr/>
        </p:nvSpPr>
        <p:spPr bwMode="auto">
          <a:xfrm>
            <a:off x="4724400" y="228600"/>
            <a:ext cx="4293011" cy="1687889"/>
          </a:xfrm>
          <a:prstGeom prst="wedgeEllipseCallout">
            <a:avLst>
              <a:gd name="adj1" fmla="val -23765"/>
              <a:gd name="adj2" fmla="val 87816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What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is the difference from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Foreign-Key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329E42-29EB-8B4C-A88F-31F03642C267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General Assertions</a:t>
            </a:r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228600" y="1981200"/>
            <a:ext cx="8482135" cy="3108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CREATE ASSERTION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myAssert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CHECK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NOT EXISTS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Product, Purchase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Purchase.prodName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GROUP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BY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HAVING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count(*) &gt; 200)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77807F-A8C8-6D46-8050-D5217A951E3F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Comments on Constraints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Can give them names, and alter later</a:t>
            </a:r>
          </a:p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We need to understand exactly </a:t>
            </a:r>
            <a:r>
              <a:rPr lang="en-US" i="1">
                <a:ea typeface="ＭＳ Ｐゴシック" charset="-128"/>
                <a:cs typeface="ＭＳ Ｐゴシック" charset="-128"/>
              </a:rPr>
              <a:t>when</a:t>
            </a:r>
            <a:r>
              <a:rPr lang="en-US">
                <a:ea typeface="ＭＳ Ｐゴシック" charset="-128"/>
                <a:cs typeface="ＭＳ Ｐゴシック" charset="-128"/>
              </a:rPr>
              <a:t> they are checked</a:t>
            </a:r>
          </a:p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We need to understand exactly </a:t>
            </a:r>
            <a:r>
              <a:rPr lang="en-US" i="1">
                <a:ea typeface="ＭＳ Ｐゴシック" charset="-128"/>
                <a:cs typeface="ＭＳ Ｐゴシック" charset="-128"/>
              </a:rPr>
              <a:t>what</a:t>
            </a:r>
            <a:r>
              <a:rPr lang="en-US">
                <a:ea typeface="ＭＳ Ｐゴシック" charset="-128"/>
                <a:cs typeface="ＭＳ Ｐゴシック" charset="-128"/>
              </a:rPr>
              <a:t> actions are taken if they fail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Semantic Optimization using Constraints</a:t>
            </a: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519895-306A-4D40-83D0-5C8BB5ED0E92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3124200"/>
            <a:ext cx="6880459" cy="1384995"/>
          </a:xfrm>
          <a:prstGeom prst="rect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/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Purchase.store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Product, Purchase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=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Purchase.product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609600" y="2133600"/>
            <a:ext cx="53851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Purchase(buyer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seller, product, store)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err="1" smtClean="0">
                <a:solidFill>
                  <a:srgbClr val="000000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name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price)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5638800"/>
            <a:ext cx="4089757" cy="954107"/>
          </a:xfrm>
          <a:prstGeom prst="rect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/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Purchase.store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Purchase</a:t>
            </a:r>
          </a:p>
        </p:txBody>
      </p:sp>
      <p:sp>
        <p:nvSpPr>
          <p:cNvPr id="9" name="Down Arrow 8"/>
          <p:cNvSpPr/>
          <p:nvPr/>
        </p:nvSpPr>
        <p:spPr>
          <a:xfrm>
            <a:off x="2286000" y="4800600"/>
            <a:ext cx="457200" cy="57308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640" name="TextBox 9"/>
          <p:cNvSpPr txBox="1">
            <a:spLocks noChangeArrowheads="1"/>
          </p:cNvSpPr>
          <p:nvPr/>
        </p:nvSpPr>
        <p:spPr bwMode="auto">
          <a:xfrm>
            <a:off x="4343400" y="4953000"/>
            <a:ext cx="29047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Why ?  and When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2D3B04-73E5-2844-B76B-FF4425E7353C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Triggers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Trigger = a procedure invoked by the DBMS in response to an update to the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database</a:t>
            </a:r>
          </a:p>
          <a:p>
            <a:pPr eaLnBrk="1" hangingPunct="1">
              <a:buFontTx/>
              <a:buNone/>
            </a:pPr>
            <a:r>
              <a:rPr lang="en-US" dirty="0" smtClean="0"/>
              <a:t>Some applications use triggers to enforce integrity constraints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Trigger = Event + Condition + Action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C93B61-5934-184B-A3E4-11DA16237777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HW1: was due yesterday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HW2: due next Tuesday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87C6A9-BF5E-5C42-B13E-EB735CC9BCEA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Triggers in SQL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Event = INSERT, DELETE, UPDATE</a:t>
            </a:r>
          </a:p>
          <a:p>
            <a:pPr eaLnBrk="1" hangingPunct="1"/>
            <a:endParaRPr lang="en-US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Condition = any WHERE condition</a:t>
            </a:r>
          </a:p>
          <a:p>
            <a:pPr lvl="1"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Refers to the old and the new values</a:t>
            </a:r>
          </a:p>
          <a:p>
            <a:pPr eaLnBrk="1" hangingPunct="1"/>
            <a:endParaRPr lang="en-US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Action = more inserts, deletes, updates</a:t>
            </a:r>
          </a:p>
          <a:p>
            <a:pPr lvl="1"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May result in cascading effects 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EDE98A-A84E-DD4E-B43B-39BBA6DA2F31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Example: Row Level Trigger</a:t>
            </a:r>
          </a:p>
        </p:txBody>
      </p:sp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242888" y="1862138"/>
            <a:ext cx="8304126" cy="31393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CC"/>
                </a:solidFill>
                <a:latin typeface="Arial"/>
              </a:rPr>
              <a:t>CREATE TRIGGER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InsertPromotions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1800" dirty="0">
                <a:solidFill>
                  <a:srgbClr val="3333CC"/>
                </a:solidFill>
                <a:latin typeface="Arial"/>
              </a:rPr>
              <a:t>AFTER UPDATE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3333CC"/>
                </a:solidFill>
                <a:latin typeface="Arial"/>
              </a:rPr>
              <a:t>OF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 price  </a:t>
            </a:r>
            <a:r>
              <a:rPr lang="en-US" sz="1800" dirty="0">
                <a:solidFill>
                  <a:srgbClr val="3333CC"/>
                </a:solidFill>
                <a:latin typeface="Arial"/>
              </a:rPr>
              <a:t>ON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Product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800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CC"/>
                </a:solidFill>
                <a:latin typeface="Arial"/>
              </a:rPr>
              <a:t>REFERENCING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     OLD  AS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x</a:t>
            </a:r>
            <a:endParaRPr lang="en-US" sz="1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     NEW  AS 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1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1800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CC"/>
                </a:solidFill>
                <a:latin typeface="Arial"/>
              </a:rPr>
              <a:t>FOR EACH ROW</a:t>
            </a:r>
            <a:endParaRPr lang="en-US" sz="1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CC"/>
                </a:solidFill>
                <a:latin typeface="Arial"/>
              </a:rPr>
              <a:t>WHEN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x.price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&gt;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CC"/>
                </a:solidFill>
                <a:latin typeface="Arial"/>
              </a:rPr>
              <a:t>INSERT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1800" dirty="0">
                <a:solidFill>
                  <a:srgbClr val="3333CC"/>
                </a:solidFill>
                <a:latin typeface="Arial"/>
              </a:rPr>
              <a:t>INTO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Promotions(name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, discount)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CC"/>
                </a:solidFill>
                <a:latin typeface="Arial"/>
              </a:rPr>
              <a:t>VALUES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x.name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, </a:t>
            </a:r>
            <a:br>
              <a:rPr lang="en-US" sz="1800" dirty="0">
                <a:solidFill>
                  <a:srgbClr val="000000"/>
                </a:solidFill>
                <a:latin typeface="Arial"/>
              </a:rPr>
            </a:br>
            <a:r>
              <a:rPr lang="en-US" sz="1800" dirty="0">
                <a:solidFill>
                  <a:srgbClr val="000000"/>
                </a:solidFill>
                <a:latin typeface="Arial"/>
              </a:rPr>
              <a:t>                 (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x.price-y.price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)*100/x.price</a:t>
            </a:r>
          </a:p>
        </p:txBody>
      </p:sp>
      <p:sp>
        <p:nvSpPr>
          <p:cNvPr id="74757" name="AutoShape 4"/>
          <p:cNvSpPr>
            <a:spLocks noChangeArrowheads="1"/>
          </p:cNvSpPr>
          <p:nvPr/>
        </p:nvSpPr>
        <p:spPr bwMode="auto">
          <a:xfrm>
            <a:off x="6464414" y="2423369"/>
            <a:ext cx="1377722" cy="649188"/>
          </a:xfrm>
          <a:prstGeom prst="wedgeEllipseCallout">
            <a:avLst>
              <a:gd name="adj1" fmla="val -86000"/>
              <a:gd name="adj2" fmla="val -781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Event</a:t>
            </a:r>
          </a:p>
        </p:txBody>
      </p:sp>
      <p:sp>
        <p:nvSpPr>
          <p:cNvPr id="74758" name="AutoShape 5"/>
          <p:cNvSpPr>
            <a:spLocks noChangeArrowheads="1"/>
          </p:cNvSpPr>
          <p:nvPr/>
        </p:nvSpPr>
        <p:spPr bwMode="auto">
          <a:xfrm>
            <a:off x="3878705" y="3566369"/>
            <a:ext cx="2088265" cy="649188"/>
          </a:xfrm>
          <a:prstGeom prst="wedgeEllipseCallout">
            <a:avLst>
              <a:gd name="adj1" fmla="val -84380"/>
              <a:gd name="adj2" fmla="val 13588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Condition</a:t>
            </a:r>
          </a:p>
        </p:txBody>
      </p:sp>
      <p:sp>
        <p:nvSpPr>
          <p:cNvPr id="74759" name="AutoShape 6"/>
          <p:cNvSpPr>
            <a:spLocks noChangeArrowheads="1"/>
          </p:cNvSpPr>
          <p:nvPr/>
        </p:nvSpPr>
        <p:spPr bwMode="auto">
          <a:xfrm>
            <a:off x="5812124" y="4404569"/>
            <a:ext cx="1480566" cy="649188"/>
          </a:xfrm>
          <a:prstGeom prst="wedgeEllipseCallout">
            <a:avLst>
              <a:gd name="adj1" fmla="val -75653"/>
              <a:gd name="adj2" fmla="val 1109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5562600"/>
            <a:ext cx="83167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 smtClean="0"/>
              <a:t>Warning</a:t>
            </a:r>
            <a:r>
              <a:rPr lang="en-US" dirty="0" smtClean="0"/>
              <a:t>: complex syntax and vendor specific.</a:t>
            </a:r>
            <a:br>
              <a:rPr lang="en-US" dirty="0" smtClean="0"/>
            </a:br>
            <a:r>
              <a:rPr lang="en-US" dirty="0" smtClean="0"/>
              <a:t>Take away from the slides the main ideas, not the syntactic details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FA0424-CA1A-834B-A376-A647DE632193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EVENTS</a:t>
            </a:r>
          </a:p>
        </p:txBody>
      </p:sp>
      <p:sp>
        <p:nvSpPr>
          <p:cNvPr id="7680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INSERT, DELETE, UPDATE</a:t>
            </a:r>
          </a:p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Trigger can be:</a:t>
            </a:r>
          </a:p>
          <a:p>
            <a:pPr lvl="1" eaLnBrk="1" hangingPunct="1"/>
            <a:r>
              <a:rPr lang="en-US"/>
              <a:t>AFTER event</a:t>
            </a:r>
          </a:p>
          <a:p>
            <a:pPr lvl="1" eaLnBrk="1" hangingPunct="1"/>
            <a:r>
              <a:rPr lang="en-US"/>
              <a:t>INSTEAD of event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1FD773-D929-DF46-A9DF-DD7BDFEB816A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Scope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FOR EACH ROW = trigger executed for every row affected by update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OLD ROW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NEW ROW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FOR EACH STATEMENT = trigger executed once for the entire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OLD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NEW TABLE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40096-23AE-1A4B-8DDE-48B820900AAE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Statement Level Trigger </a:t>
            </a:r>
          </a:p>
        </p:txBody>
      </p:sp>
      <p:sp>
        <p:nvSpPr>
          <p:cNvPr id="83972" name="Text Box 3"/>
          <p:cNvSpPr txBox="1">
            <a:spLocks noChangeArrowheads="1"/>
          </p:cNvSpPr>
          <p:nvPr/>
        </p:nvSpPr>
        <p:spPr bwMode="auto">
          <a:xfrm>
            <a:off x="150813" y="2160588"/>
            <a:ext cx="8806944" cy="40934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CREATE TRIGGER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avg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-price </a:t>
            </a:r>
            <a:r>
              <a:rPr lang="en-US" sz="2000" dirty="0">
                <a:solidFill>
                  <a:srgbClr val="FF0000"/>
                </a:solidFill>
                <a:latin typeface="Arial"/>
              </a:rPr>
              <a:t>INSTEAD OF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UPDATE OF price ON Product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REFERENCING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OLD_TABLE  AS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OldStuff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NEW_TABLE AS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NewStuff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000" dirty="0">
              <a:solidFill>
                <a:srgbClr val="FF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FOR EACH STATEMENT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WHEN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(1000 &lt; (SELECT  AVG (price)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FROM ((Product EXCEPT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OldStuff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) UNION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NewStuff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DELETE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 FROM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WHERE (name, price, company) IN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OldStuff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INSERT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INTO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(SELECT  * FROM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NewStuff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0EA1E0-B631-2E4C-AE2C-33D095F8EC71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ea typeface="ＭＳ Ｐゴシック" charset="-128"/>
                <a:cs typeface="ＭＳ Ｐゴシック" charset="-128"/>
              </a:rPr>
              <a:t>Trigers</a:t>
            </a: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v.s</a:t>
            </a:r>
            <a:r>
              <a:rPr lang="en-US" dirty="0">
                <a:ea typeface="ＭＳ Ｐゴシック" charset="-128"/>
                <a:cs typeface="ＭＳ Ｐゴシック" charset="-128"/>
              </a:rPr>
              <a:t>.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Constraints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charset="-128"/>
                <a:cs typeface="ＭＳ Ｐゴシック" charset="-128"/>
              </a:rPr>
              <a:t>Active database = a database with triggers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  <a:cs typeface="ＭＳ Ｐゴシック" charset="-128"/>
              </a:rPr>
              <a:t>Triggers can be used to enforce ICs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  <a:cs typeface="ＭＳ Ｐゴシック" charset="-128"/>
              </a:rPr>
              <a:t>Triggers are more general: alerts, log events</a:t>
            </a:r>
            <a:endParaRPr lang="en-US" sz="240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  <a:cs typeface="ＭＳ Ｐゴシック" charset="-128"/>
              </a:rPr>
              <a:t>But hard to understand: recursive triggers</a:t>
            </a:r>
            <a:endParaRPr lang="en-US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  <a:cs typeface="ＭＳ Ｐゴシック" charset="-128"/>
              </a:rPr>
              <a:t>Syntax is vendor specific, and may vary significantly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charset="-128"/>
                <a:cs typeface="ＭＳ Ｐゴシック" charset="-128"/>
              </a:rPr>
              <a:t>Postgres has </a:t>
            </a:r>
            <a:r>
              <a:rPr lang="en-US" sz="2400" i="1" smtClean="0">
                <a:ea typeface="ＭＳ Ｐゴシック" charset="-128"/>
                <a:cs typeface="ＭＳ Ｐゴシック" charset="-128"/>
              </a:rPr>
              <a:t>rules</a:t>
            </a:r>
            <a:r>
              <a:rPr lang="en-US" sz="2400" smtClean="0">
                <a:ea typeface="ＭＳ Ｐゴシック" charset="-128"/>
                <a:cs typeface="ＭＳ Ｐゴシック" charset="-128"/>
              </a:rPr>
              <a:t> in addition to </a:t>
            </a:r>
            <a:r>
              <a:rPr lang="en-US" sz="2400" i="1" smtClean="0">
                <a:ea typeface="ＭＳ Ｐゴシック" charset="-128"/>
                <a:cs typeface="ＭＳ Ｐゴシック" charset="-128"/>
              </a:rPr>
              <a:t>triggers</a:t>
            </a:r>
            <a:endParaRPr lang="en-US" sz="240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Views: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views</a:t>
            </a:r>
          </a:p>
          <a:p>
            <a:pPr lvl="1"/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Technical challenges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Materialized views</a:t>
            </a:r>
          </a:p>
          <a:p>
            <a:pPr lvl="1"/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Technical challenges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2B1F2-9BAA-4140-94AA-866A479533FB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Views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04800" y="1793875"/>
            <a:ext cx="820789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Views are relations,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but may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not be physically stored.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For presenting different information to different users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Employee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(ssn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name, department, project, salary)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Payroll has access to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Employee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others only to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Developers</a:t>
            </a:r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1676400" y="3962400"/>
            <a:ext cx="551875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Developers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AS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name, project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Employee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department = ‘Development’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6A2E98-8D70-FC4A-ABA3-5FF953D79D23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63874" name="Rectangle 2"/>
          <p:cNvSpPr>
            <a:spLocks noChangeArrowheads="1"/>
          </p:cNvSpPr>
          <p:nvPr/>
        </p:nvSpPr>
        <p:spPr bwMode="auto">
          <a:xfrm>
            <a:off x="1295400" y="2819400"/>
            <a:ext cx="7003239" cy="20621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32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x.customer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y.price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   Purchase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x.product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y.pname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533400" y="1425575"/>
            <a:ext cx="6593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52400" y="5410200"/>
            <a:ext cx="595407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FF5050"/>
                </a:solidFill>
                <a:latin typeface="Arial"/>
              </a:rPr>
              <a:t>CustomerPrice(customer</a:t>
            </a:r>
            <a:r>
              <a:rPr lang="en-US" sz="3200" dirty="0">
                <a:solidFill>
                  <a:srgbClr val="FF5050"/>
                </a:solidFill>
                <a:latin typeface="Arial"/>
              </a:rPr>
              <a:t>, price)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6206491" y="5435024"/>
            <a:ext cx="2556509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“virtual table”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9D932F-F345-674D-B4C0-B5598DA377BD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65922" name="Text Box 2"/>
          <p:cNvSpPr txBox="1">
            <a:spLocks noChangeArrowheads="1"/>
          </p:cNvSpPr>
          <p:nvPr/>
        </p:nvSpPr>
        <p:spPr bwMode="auto">
          <a:xfrm>
            <a:off x="1143000" y="4191000"/>
            <a:ext cx="6672871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v.store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533400" y="32766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We can later use the view: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6593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533400" y="1981200"/>
            <a:ext cx="595407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FF5050"/>
                </a:solidFill>
                <a:latin typeface="Arial"/>
              </a:rPr>
              <a:t>CustomerPrice(customer</a:t>
            </a:r>
            <a:r>
              <a:rPr lang="en-US" sz="3200" dirty="0">
                <a:solidFill>
                  <a:srgbClr val="FF5050"/>
                </a:solidFill>
                <a:latin typeface="Arial"/>
              </a:rPr>
              <a:t>, price)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and Reading Material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Constraints and triggers</a:t>
            </a:r>
          </a:p>
          <a:p>
            <a:pPr lvl="1"/>
            <a:r>
              <a:rPr lang="en-US" dirty="0" smtClean="0"/>
              <a:t>Book: 3.2, 3.3, 5.8</a:t>
            </a:r>
          </a:p>
          <a:p>
            <a:r>
              <a:rPr lang="en-US" dirty="0" smtClean="0"/>
              <a:t>Views</a:t>
            </a:r>
          </a:p>
          <a:p>
            <a:pPr lvl="1"/>
            <a:r>
              <a:rPr lang="en-US" dirty="0" smtClean="0"/>
              <a:t>Book: 3.6</a:t>
            </a:r>
          </a:p>
          <a:p>
            <a:pPr lvl="1"/>
            <a:r>
              <a:rPr lang="en-US" i="1" dirty="0" smtClean="0"/>
              <a:t>Answering queries using views: A survey</a:t>
            </a:r>
            <a:r>
              <a:rPr lang="en-US" dirty="0" smtClean="0"/>
              <a:t>, A.Y. Halevy: Sections 1 and 2 (Section 3 is optional)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638800"/>
            <a:ext cx="7876676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/>
              <a:t>Most of today’s material is NOT covered in the book.</a:t>
            </a:r>
            <a:br>
              <a:rPr lang="en-US" sz="2800" dirty="0" smtClean="0"/>
            </a:br>
            <a:r>
              <a:rPr lang="en-US" sz="2800" dirty="0" smtClean="0"/>
              <a:t>Read the slides carefully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D37C11-E264-C049-9327-4949E8DFDDF6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of Views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15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/>
              <a:t>Virtual</a:t>
            </a:r>
            <a:r>
              <a:rPr lang="en-US" dirty="0"/>
              <a:t> views: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Used in databases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Computed only on-demand – slow at runtime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Always up to date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/>
              <a:t>Materialized</a:t>
            </a:r>
            <a:r>
              <a:rPr lang="en-US" dirty="0"/>
              <a:t> views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Used in data warehouses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Pre-computed offline – fast at runtime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May have stale </a:t>
            </a:r>
            <a:r>
              <a:rPr lang="en-US" dirty="0" smtClean="0"/>
              <a:t>data </a:t>
            </a:r>
            <a:r>
              <a:rPr lang="en-US" i="1" dirty="0" smtClean="0"/>
              <a:t>or</a:t>
            </a:r>
            <a:r>
              <a:rPr lang="en-US" dirty="0" smtClean="0"/>
              <a:t> expensive synchronization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CC42F4-9B1A-A342-82A5-92606970994D}" type="slidenum">
              <a:rPr lang="en-US" smtClean="0">
                <a:solidFill>
                  <a:srgbClr val="000000"/>
                </a:solidFill>
              </a:rPr>
              <a:pPr/>
              <a:t>31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Queries Over</a:t>
            </a:r>
            <a:r>
              <a:rPr lang="en-US" dirty="0" smtClean="0"/>
              <a:t> Virtual Views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Query Modification</a:t>
            </a:r>
          </a:p>
        </p:txBody>
      </p:sp>
      <p:sp>
        <p:nvSpPr>
          <p:cNvPr id="472067" name="Text Box 3"/>
          <p:cNvSpPr txBox="1">
            <a:spLocks noChangeArrowheads="1"/>
          </p:cNvSpPr>
          <p:nvPr/>
        </p:nvSpPr>
        <p:spPr bwMode="auto">
          <a:xfrm>
            <a:off x="1981200" y="4210050"/>
            <a:ext cx="6672871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v.store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</a:t>
            </a:r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2057400" y="2133600"/>
            <a:ext cx="6150918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x.product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y.pname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381000" y="2667000"/>
            <a:ext cx="9829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View: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381000" y="4419600"/>
            <a:ext cx="1176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Query: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6200" y="54114"/>
            <a:ext cx="41902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0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54114"/>
            <a:ext cx="37905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FF5050"/>
                </a:solidFill>
                <a:latin typeface="Arial"/>
              </a:rPr>
              <a:t>CustomerPrice(customer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, price)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7AAEA7-BC1E-2D4D-AC99-BDFC7F040B13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Queries Over Virtual Views:</a:t>
            </a:r>
            <a:br>
              <a:rPr lang="en-US" dirty="0" smtClean="0"/>
            </a:br>
            <a:r>
              <a:rPr lang="en-US" dirty="0" smtClean="0"/>
              <a:t>Query Modification</a:t>
            </a:r>
            <a:endParaRPr lang="en-US" dirty="0"/>
          </a:p>
        </p:txBody>
      </p:sp>
      <p:sp>
        <p:nvSpPr>
          <p:cNvPr id="474115" name="Text Box 3"/>
          <p:cNvSpPr txBox="1">
            <a:spLocks noChangeArrowheads="1"/>
          </p:cNvSpPr>
          <p:nvPr/>
        </p:nvSpPr>
        <p:spPr bwMode="auto">
          <a:xfrm>
            <a:off x="76200" y="2895600"/>
            <a:ext cx="8868684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u.customer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v.store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(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x.product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y.pname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u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u.customer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u.price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304800" y="2057400"/>
            <a:ext cx="24758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Modified query: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6200" y="54114"/>
            <a:ext cx="41902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0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181600" y="54114"/>
            <a:ext cx="37905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FF5050"/>
                </a:solidFill>
                <a:latin typeface="Arial"/>
              </a:rPr>
              <a:t>CustomerPrice(customer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A6BFF5-995B-BF4C-AC5C-40C4444C02DA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Queries Over Virtual Views:</a:t>
            </a:r>
            <a:br>
              <a:rPr lang="en-US" dirty="0" smtClean="0"/>
            </a:br>
            <a:r>
              <a:rPr lang="en-US" dirty="0" smtClean="0"/>
              <a:t>Query Modification</a:t>
            </a:r>
            <a:endParaRPr lang="en-US" dirty="0"/>
          </a:p>
        </p:txBody>
      </p:sp>
      <p:sp>
        <p:nvSpPr>
          <p:cNvPr id="476163" name="Text Box 3"/>
          <p:cNvSpPr txBox="1">
            <a:spLocks noChangeArrowheads="1"/>
          </p:cNvSpPr>
          <p:nvPr/>
        </p:nvSpPr>
        <p:spPr bwMode="auto">
          <a:xfrm>
            <a:off x="914400" y="2971800"/>
            <a:ext cx="7295287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v.store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Purchase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y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x.product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y.pname</a:t>
            </a:r>
            <a:endParaRPr lang="en-US" sz="2800" dirty="0">
              <a:solidFill>
                <a:srgbClr val="FF5050"/>
              </a:solidFill>
              <a:latin typeface="Arial"/>
            </a:endParaRP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304800" y="2057400"/>
            <a:ext cx="45620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Modified and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unnested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query: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6200" y="54114"/>
            <a:ext cx="41902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0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181600" y="54114"/>
            <a:ext cx="37905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FF5050"/>
                </a:solidFill>
                <a:latin typeface="Arial"/>
              </a:rPr>
              <a:t>CustomerPrice(customer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119228-E6C9-604D-A1BC-B75636C690E6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78211" name="Line 3"/>
          <p:cNvSpPr>
            <a:spLocks noChangeShapeType="1"/>
          </p:cNvSpPr>
          <p:nvPr/>
        </p:nvSpPr>
        <p:spPr bwMode="auto">
          <a:xfrm>
            <a:off x="4114800" y="40386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1143000" y="2133600"/>
            <a:ext cx="6672871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DISTINCT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v.store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</a:t>
            </a:r>
          </a:p>
        </p:txBody>
      </p:sp>
      <p:sp>
        <p:nvSpPr>
          <p:cNvPr id="33798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86200" y="4876800"/>
            <a:ext cx="8113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000" b="1" dirty="0">
                <a:solidFill>
                  <a:srgbClr val="000000"/>
                </a:solidFill>
                <a:latin typeface="Arial"/>
              </a:rPr>
              <a:t>??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6200" y="54114"/>
            <a:ext cx="41902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0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181600" y="54114"/>
            <a:ext cx="37905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FF5050"/>
                </a:solidFill>
                <a:latin typeface="Arial"/>
              </a:rPr>
              <a:t>CustomerPrice(customer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C410BD-4FF6-914D-80AB-2324456D2B4A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Answer</a:t>
            </a:r>
          </a:p>
        </p:txBody>
      </p:sp>
      <p:sp>
        <p:nvSpPr>
          <p:cNvPr id="480259" name="Line 3"/>
          <p:cNvSpPr>
            <a:spLocks noChangeShapeType="1"/>
          </p:cNvSpPr>
          <p:nvPr/>
        </p:nvSpPr>
        <p:spPr bwMode="auto">
          <a:xfrm>
            <a:off x="4114800" y="40386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1143000" y="2133600"/>
            <a:ext cx="6672871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DISTINCT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v.store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6200" y="54114"/>
            <a:ext cx="41902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0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181600" y="54114"/>
            <a:ext cx="37905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FF5050"/>
                </a:solidFill>
                <a:latin typeface="Arial"/>
              </a:rPr>
              <a:t>CustomerPrice(customer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, price)</a:t>
            </a:r>
          </a:p>
        </p:txBody>
      </p:sp>
      <p:sp>
        <p:nvSpPr>
          <p:cNvPr id="480261" name="Text Box 5"/>
          <p:cNvSpPr txBox="1">
            <a:spLocks noChangeArrowheads="1"/>
          </p:cNvSpPr>
          <p:nvPr/>
        </p:nvSpPr>
        <p:spPr bwMode="auto">
          <a:xfrm>
            <a:off x="1219200" y="4468813"/>
            <a:ext cx="7295287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DISTINCT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v.store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Purchase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y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x.product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y.pname</a:t>
            </a:r>
            <a:endParaRPr lang="en-US" sz="2800" dirty="0">
              <a:solidFill>
                <a:srgbClr val="FF505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74F4B9-2D26-E54A-9F63-C2252DE6D0B1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Applications of Virtual Views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Physical data independence. E.g.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Vertical data partitioning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Horizontal data partitioning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Security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view reveals only what the users are allowed to know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Vertical Partitioning</a:t>
            </a:r>
          </a:p>
        </p:txBody>
      </p:sp>
      <p:graphicFrame>
        <p:nvGraphicFramePr>
          <p:cNvPr id="490499" name="Group 3"/>
          <p:cNvGraphicFramePr>
            <a:graphicFrameLocks noGrp="1"/>
          </p:cNvGraphicFramePr>
          <p:nvPr/>
        </p:nvGraphicFramePr>
        <p:xfrm>
          <a:off x="1828800" y="1600200"/>
          <a:ext cx="6781800" cy="2286000"/>
        </p:xfrm>
        <a:graphic>
          <a:graphicData uri="http://schemas.openxmlformats.org/drawingml/2006/table">
            <a:tbl>
              <a:tblPr/>
              <a:tblGrid>
                <a:gridCol w="1295400"/>
                <a:gridCol w="1143000"/>
                <a:gridCol w="1447800"/>
                <a:gridCol w="1447800"/>
                <a:gridCol w="14478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Clob2…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Blob2…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Clob3…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Blob3…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Clob4…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Blob4…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78" name="Rectangle 41"/>
          <p:cNvSpPr>
            <a:spLocks noChangeArrowheads="1"/>
          </p:cNvSpPr>
          <p:nvPr/>
        </p:nvSpPr>
        <p:spPr bwMode="auto">
          <a:xfrm>
            <a:off x="304800" y="1600200"/>
            <a:ext cx="1553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Resumes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90538" name="Group 42"/>
          <p:cNvGraphicFramePr>
            <a:graphicFrameLocks noGrp="1"/>
          </p:cNvGraphicFramePr>
          <p:nvPr/>
        </p:nvGraphicFramePr>
        <p:xfrm>
          <a:off x="762000" y="4953000"/>
          <a:ext cx="2971800" cy="1463040"/>
        </p:xfrm>
        <a:graphic>
          <a:graphicData uri="http://schemas.openxmlformats.org/drawingml/2006/table">
            <a:tbl>
              <a:tblPr/>
              <a:tblGrid>
                <a:gridCol w="990600"/>
                <a:gridCol w="838200"/>
                <a:gridCol w="11430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0560" name="Group 64"/>
          <p:cNvGraphicFramePr>
            <a:graphicFrameLocks noGrp="1"/>
          </p:cNvGraphicFramePr>
          <p:nvPr/>
        </p:nvGraphicFramePr>
        <p:xfrm>
          <a:off x="3962400" y="4940300"/>
          <a:ext cx="2209800" cy="1463040"/>
        </p:xfrm>
        <a:graphic>
          <a:graphicData uri="http://schemas.openxmlformats.org/drawingml/2006/table">
            <a:tbl>
              <a:tblPr/>
              <a:tblGrid>
                <a:gridCol w="990600"/>
                <a:gridCol w="12192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Clob2…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0577" name="Group 81"/>
          <p:cNvGraphicFramePr>
            <a:graphicFrameLocks noGrp="1"/>
          </p:cNvGraphicFramePr>
          <p:nvPr/>
        </p:nvGraphicFramePr>
        <p:xfrm>
          <a:off x="6400800" y="4953000"/>
          <a:ext cx="2133600" cy="14630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Blob2…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35" name="Rectangle 98"/>
          <p:cNvSpPr>
            <a:spLocks noChangeArrowheads="1"/>
          </p:cNvSpPr>
          <p:nvPr/>
        </p:nvSpPr>
        <p:spPr bwMode="auto">
          <a:xfrm>
            <a:off x="685800" y="4419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T1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36" name="Rectangle 99"/>
          <p:cNvSpPr>
            <a:spLocks noChangeArrowheads="1"/>
          </p:cNvSpPr>
          <p:nvPr/>
        </p:nvSpPr>
        <p:spPr bwMode="auto">
          <a:xfrm>
            <a:off x="3886200" y="44958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T2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37" name="Rectangle 100"/>
          <p:cNvSpPr>
            <a:spLocks noChangeArrowheads="1"/>
          </p:cNvSpPr>
          <p:nvPr/>
        </p:nvSpPr>
        <p:spPr bwMode="auto">
          <a:xfrm>
            <a:off x="6400800" y="44958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T3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38" name="AutoShape 101"/>
          <p:cNvSpPr>
            <a:spLocks noChangeArrowheads="1"/>
          </p:cNvSpPr>
          <p:nvPr/>
        </p:nvSpPr>
        <p:spPr bwMode="auto">
          <a:xfrm>
            <a:off x="4191000" y="4005113"/>
            <a:ext cx="1143000" cy="52417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8CA95E-62FF-814E-9316-EA734464C398}" type="slidenum">
              <a:rPr lang="en-US" smtClean="0">
                <a:solidFill>
                  <a:srgbClr val="000000"/>
                </a:solidFill>
              </a:rPr>
              <a:pPr/>
              <a:t>38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Vertical Partitioning</a:t>
            </a:r>
          </a:p>
        </p:txBody>
      </p:sp>
      <p:sp>
        <p:nvSpPr>
          <p:cNvPr id="492547" name="Rectangle 3"/>
          <p:cNvSpPr>
            <a:spLocks noChangeArrowheads="1"/>
          </p:cNvSpPr>
          <p:nvPr/>
        </p:nvSpPr>
        <p:spPr bwMode="auto">
          <a:xfrm>
            <a:off x="141501" y="2438400"/>
            <a:ext cx="8233644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Resumes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T1.ssn, T1.name, T1.address,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        T2.resume, T3.picture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T1,T2,T3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T1.ssn=T2.ssn and T2.ssn=T3.ssn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BEF6ED-1C25-3C4B-B12E-CDA6846B50D5}" type="slidenum">
              <a:rPr lang="en-US" smtClean="0">
                <a:solidFill>
                  <a:srgbClr val="000000"/>
                </a:solidFill>
              </a:rPr>
              <a:pPr/>
              <a:t>39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Vertical Partitioning</a:t>
            </a:r>
          </a:p>
        </p:txBody>
      </p:sp>
      <p:sp>
        <p:nvSpPr>
          <p:cNvPr id="494595" name="Text Box 3"/>
          <p:cNvSpPr txBox="1">
            <a:spLocks noChangeArrowheads="1"/>
          </p:cNvSpPr>
          <p:nvPr/>
        </p:nvSpPr>
        <p:spPr bwMode="auto">
          <a:xfrm>
            <a:off x="1143000" y="2133600"/>
            <a:ext cx="3913025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address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Resumes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name = ‘Sue’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2667000" y="4495800"/>
            <a:ext cx="48034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Which of the tables T1, T2, T3 will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be queried by the system 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AD507D-6A9C-B948-85F5-C9D5FE6337BA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Constraints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A constraint = a property that we’d like our database to hold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Enforce it by </a:t>
            </a:r>
            <a:r>
              <a:rPr lang="en-US" dirty="0">
                <a:ea typeface="ＭＳ Ｐゴシック" charset="-128"/>
                <a:cs typeface="ＭＳ Ｐゴシック" charset="-128"/>
              </a:rPr>
              <a:t>taking some actions: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lvl="1" eaLnBrk="1" hangingPunct="1"/>
            <a:r>
              <a:rPr lang="en-US" dirty="0" smtClean="0"/>
              <a:t>Forbid </a:t>
            </a:r>
            <a:r>
              <a:rPr lang="en-US" dirty="0"/>
              <a:t>an update</a:t>
            </a:r>
            <a:endParaRPr lang="en-US" dirty="0" smtClean="0"/>
          </a:p>
          <a:p>
            <a:pPr lvl="1" eaLnBrk="1" hangingPunct="1"/>
            <a:r>
              <a:rPr lang="en-US" dirty="0" smtClean="0"/>
              <a:t>Or </a:t>
            </a:r>
            <a:r>
              <a:rPr lang="en-US" dirty="0"/>
              <a:t>perform compensating </a:t>
            </a:r>
            <a:r>
              <a:rPr lang="en-US" dirty="0" smtClean="0"/>
              <a:t>updates</a:t>
            </a:r>
          </a:p>
          <a:p>
            <a:pPr eaLnBrk="1" hangingPunct="1"/>
            <a:r>
              <a:rPr lang="en-US" dirty="0" smtClean="0"/>
              <a:t>Two approaches:</a:t>
            </a:r>
          </a:p>
          <a:p>
            <a:pPr lvl="1" eaLnBrk="1" hangingPunct="1"/>
            <a:r>
              <a:rPr lang="en-US" dirty="0" smtClean="0"/>
              <a:t>Declarative integrity constraints</a:t>
            </a:r>
          </a:p>
          <a:p>
            <a:pPr lvl="1" eaLnBrk="1" hangingPunct="1"/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3CCD1D-9354-7041-8916-FD5D71A0BD83}" type="slidenum">
              <a:rPr lang="en-US" smtClean="0">
                <a:solidFill>
                  <a:srgbClr val="000000"/>
                </a:solidFill>
              </a:rPr>
              <a:pPr/>
              <a:t>40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Vertical Partitioning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When to do this: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When some fields are large, and rarely accessed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E.g. Picture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distributed databases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Customer personal info at one site, customer profile at another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data integration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T1 comes from one 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T2 comes from a different source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679CA6-6207-C94D-A6DA-F291861E53EF}" type="slidenum">
              <a:rPr lang="en-US" smtClean="0">
                <a:solidFill>
                  <a:srgbClr val="000000"/>
                </a:solidFill>
              </a:rPr>
              <a:pPr/>
              <a:t>41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graphicFrame>
        <p:nvGraphicFramePr>
          <p:cNvPr id="498691" name="Group 3"/>
          <p:cNvGraphicFramePr>
            <a:graphicFrameLocks noGrp="1"/>
          </p:cNvGraphicFramePr>
          <p:nvPr/>
        </p:nvGraphicFramePr>
        <p:xfrm>
          <a:off x="152400" y="2763838"/>
          <a:ext cx="4114800" cy="2650173"/>
        </p:xfrm>
        <a:graphic>
          <a:graphicData uri="http://schemas.openxmlformats.org/drawingml/2006/table">
            <a:tbl>
              <a:tblPr/>
              <a:tblGrid>
                <a:gridCol w="1054100"/>
                <a:gridCol w="850900"/>
                <a:gridCol w="1143000"/>
                <a:gridCol w="10668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Calgary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Montreal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74" name="Rectangle 45"/>
          <p:cNvSpPr>
            <a:spLocks noChangeArrowheads="1"/>
          </p:cNvSpPr>
          <p:nvPr/>
        </p:nvSpPr>
        <p:spPr bwMode="auto">
          <a:xfrm>
            <a:off x="228600" y="1828800"/>
            <a:ext cx="1792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Customers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98734" name="Group 46"/>
          <p:cNvGraphicFramePr>
            <a:graphicFrameLocks noGrp="1"/>
          </p:cNvGraphicFramePr>
          <p:nvPr/>
        </p:nvGraphicFramePr>
        <p:xfrm>
          <a:off x="5257800" y="2590800"/>
          <a:ext cx="3733799" cy="670560"/>
        </p:xfrm>
        <a:graphic>
          <a:graphicData uri="http://schemas.openxmlformats.org/drawingml/2006/table">
            <a:tbl>
              <a:tblPr/>
              <a:tblGrid>
                <a:gridCol w="907521"/>
                <a:gridCol w="800346"/>
                <a:gridCol w="1012966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92" name="Rectangle 63"/>
          <p:cNvSpPr>
            <a:spLocks noChangeArrowheads="1"/>
          </p:cNvSpPr>
          <p:nvPr/>
        </p:nvSpPr>
        <p:spPr bwMode="auto">
          <a:xfrm>
            <a:off x="5326063" y="2162175"/>
            <a:ext cx="26356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CustomersInHuston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98752" name="Group 64"/>
          <p:cNvGraphicFramePr>
            <a:graphicFrameLocks noGrp="1"/>
          </p:cNvGraphicFramePr>
          <p:nvPr/>
        </p:nvGraphicFramePr>
        <p:xfrm>
          <a:off x="5257800" y="3886200"/>
          <a:ext cx="3733799" cy="1005840"/>
        </p:xfrm>
        <a:graphic>
          <a:graphicData uri="http://schemas.openxmlformats.org/drawingml/2006/table">
            <a:tbl>
              <a:tblPr/>
              <a:tblGrid>
                <a:gridCol w="907521"/>
                <a:gridCol w="800346"/>
                <a:gridCol w="1012966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345343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215" name="Rectangle 86"/>
          <p:cNvSpPr>
            <a:spLocks noChangeArrowheads="1"/>
          </p:cNvSpPr>
          <p:nvPr/>
        </p:nvSpPr>
        <p:spPr bwMode="auto">
          <a:xfrm>
            <a:off x="5326063" y="3425825"/>
            <a:ext cx="2593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CustomersInSeattle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98775" name="Group 87"/>
          <p:cNvGraphicFramePr>
            <a:graphicFrameLocks noGrp="1"/>
          </p:cNvGraphicFramePr>
          <p:nvPr/>
        </p:nvGraphicFramePr>
        <p:xfrm>
          <a:off x="5257800" y="5410200"/>
          <a:ext cx="3733800" cy="1005840"/>
        </p:xfrm>
        <a:graphic>
          <a:graphicData uri="http://schemas.openxmlformats.org/drawingml/2006/table">
            <a:tbl>
              <a:tblPr/>
              <a:tblGrid>
                <a:gridCol w="746760"/>
                <a:gridCol w="829733"/>
                <a:gridCol w="1144341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Calgary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Montreal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238" name="Rectangle 109"/>
          <p:cNvSpPr>
            <a:spLocks noChangeArrowheads="1"/>
          </p:cNvSpPr>
          <p:nvPr/>
        </p:nvSpPr>
        <p:spPr bwMode="auto">
          <a:xfrm>
            <a:off x="5330825" y="4981575"/>
            <a:ext cx="2678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CustomersInCanada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239" name="AutoShape 110"/>
          <p:cNvSpPr>
            <a:spLocks noChangeArrowheads="1"/>
          </p:cNvSpPr>
          <p:nvPr/>
        </p:nvSpPr>
        <p:spPr bwMode="auto">
          <a:xfrm>
            <a:off x="4419600" y="3822948"/>
            <a:ext cx="685800" cy="917079"/>
          </a:xfrm>
          <a:prstGeom prst="rightArrow">
            <a:avLst>
              <a:gd name="adj1" fmla="val 50000"/>
              <a:gd name="adj2" fmla="val 3529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240" name="Oval 12"/>
          <p:cNvSpPr>
            <a:spLocks noChangeArrowheads="1"/>
          </p:cNvSpPr>
          <p:nvPr/>
        </p:nvSpPr>
        <p:spPr bwMode="auto">
          <a:xfrm>
            <a:off x="6934200" y="2743200"/>
            <a:ext cx="1219200" cy="64918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241" name="Oval 13"/>
          <p:cNvSpPr>
            <a:spLocks noChangeArrowheads="1"/>
          </p:cNvSpPr>
          <p:nvPr/>
        </p:nvSpPr>
        <p:spPr bwMode="auto">
          <a:xfrm>
            <a:off x="6934200" y="4267200"/>
            <a:ext cx="1219200" cy="64918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242" name="Oval 14"/>
          <p:cNvSpPr>
            <a:spLocks noChangeArrowheads="1"/>
          </p:cNvSpPr>
          <p:nvPr/>
        </p:nvSpPr>
        <p:spPr bwMode="auto">
          <a:xfrm>
            <a:off x="7848600" y="5791200"/>
            <a:ext cx="1219200" cy="64918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B2EEA9-9736-0542-9B32-AFB3211DA4AE}" type="slidenum">
              <a:rPr lang="en-US" smtClean="0">
                <a:solidFill>
                  <a:srgbClr val="000000"/>
                </a:solidFill>
              </a:rPr>
              <a:pPr/>
              <a:t>42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500739" name="Rectangle 3"/>
          <p:cNvSpPr>
            <a:spLocks noChangeArrowheads="1"/>
          </p:cNvSpPr>
          <p:nvPr/>
        </p:nvSpPr>
        <p:spPr bwMode="auto">
          <a:xfrm>
            <a:off x="381000" y="2514600"/>
            <a:ext cx="5900574" cy="3046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3200" dirty="0">
                <a:solidFill>
                  <a:srgbClr val="FF5050"/>
                </a:solidFill>
                <a:latin typeface="Arial"/>
              </a:rPr>
              <a:t>Customers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CustomersInHuston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UNION 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CustomersInSeattle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UNION 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. . 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FFD35-BFC4-8247-BD1D-4815D0277A0F}" type="slidenum">
              <a:rPr lang="en-US" smtClean="0">
                <a:solidFill>
                  <a:srgbClr val="000000"/>
                </a:solidFill>
              </a:rPr>
              <a:pPr/>
              <a:t>43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502787" name="Text Box 3"/>
          <p:cNvSpPr txBox="1">
            <a:spLocks noChangeArrowheads="1"/>
          </p:cNvSpPr>
          <p:nvPr/>
        </p:nvSpPr>
        <p:spPr bwMode="auto">
          <a:xfrm>
            <a:off x="838200" y="2514600"/>
            <a:ext cx="4032424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name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Cusotmers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city = ‘Seattle’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2514600" y="4343400"/>
            <a:ext cx="61207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Which tables are inspected by the system ?</a:t>
            </a:r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1506538" y="5848350"/>
            <a:ext cx="14961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WHY ???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FFD35-BFC4-8247-BD1D-4815D0277A0F}" type="slidenum">
              <a:rPr lang="en-US" smtClean="0">
                <a:solidFill>
                  <a:srgbClr val="000000"/>
                </a:solidFill>
              </a:rPr>
              <a:pPr/>
              <a:t>44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502787" name="Text Box 3"/>
          <p:cNvSpPr txBox="1">
            <a:spLocks noChangeArrowheads="1"/>
          </p:cNvSpPr>
          <p:nvPr/>
        </p:nvSpPr>
        <p:spPr bwMode="auto">
          <a:xfrm>
            <a:off x="838200" y="2514600"/>
            <a:ext cx="4032424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name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Cusotmers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city = ‘Seattle’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09600" y="4572000"/>
            <a:ext cx="293902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Now even humans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can’t tell which table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contains customers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in Seattle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267200" y="4267200"/>
            <a:ext cx="4505861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Customers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CustomersInXXX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UNION 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CustomersInYYY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UNION 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7670D7-0B91-C548-ACE2-CF860AF03489}" type="slidenum">
              <a:rPr lang="en-US" smtClean="0">
                <a:solidFill>
                  <a:srgbClr val="000000"/>
                </a:solidFill>
              </a:rPr>
              <a:pPr/>
              <a:t>45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504835" name="Rectangle 3"/>
          <p:cNvSpPr>
            <a:spLocks noChangeArrowheads="1"/>
          </p:cNvSpPr>
          <p:nvPr/>
        </p:nvSpPr>
        <p:spPr bwMode="auto">
          <a:xfrm>
            <a:off x="533400" y="2209800"/>
            <a:ext cx="7816563" cy="403187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3200" dirty="0">
                <a:solidFill>
                  <a:srgbClr val="FF5050"/>
                </a:solidFill>
                <a:latin typeface="Arial"/>
              </a:rPr>
              <a:t>Customers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(SELECT * FROM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CustomersInHuston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Arial"/>
              </a:rPr>
            </a:br>
            <a:r>
              <a:rPr lang="en-US" sz="3200" dirty="0">
                <a:solidFill>
                  <a:srgbClr val="000000"/>
                </a:solidFill>
                <a:latin typeface="Arial"/>
              </a:rPr>
              <a:t>      WHERE city = ‘Huston’)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UNION 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(SELECT * FROM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CustomersInSeattle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WHERE city = ‘Seattle’)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UNION 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. . .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304800" y="1616075"/>
            <a:ext cx="1091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Better: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B080A2-AE64-2C41-A65A-7A8D0C13D6C9}" type="slidenum">
              <a:rPr lang="en-US" smtClean="0">
                <a:solidFill>
                  <a:srgbClr val="000000"/>
                </a:solidFill>
              </a:rPr>
              <a:pPr/>
              <a:t>46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506883" name="Text Box 3"/>
          <p:cNvSpPr txBox="1">
            <a:spLocks noChangeArrowheads="1"/>
          </p:cNvSpPr>
          <p:nvPr/>
        </p:nvSpPr>
        <p:spPr bwMode="auto">
          <a:xfrm>
            <a:off x="1295400" y="2057400"/>
            <a:ext cx="4032424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name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Cusotmers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city = ‘Seattle’</a:t>
            </a:r>
          </a:p>
        </p:txBody>
      </p:sp>
      <p:sp>
        <p:nvSpPr>
          <p:cNvPr id="56325" name="AutoShape 4"/>
          <p:cNvSpPr>
            <a:spLocks noChangeArrowheads="1"/>
          </p:cNvSpPr>
          <p:nvPr/>
        </p:nvSpPr>
        <p:spPr bwMode="auto">
          <a:xfrm>
            <a:off x="3124200" y="3946475"/>
            <a:ext cx="366832" cy="55096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6885" name="Text Box 5"/>
          <p:cNvSpPr txBox="1">
            <a:spLocks noChangeArrowheads="1"/>
          </p:cNvSpPr>
          <p:nvPr/>
        </p:nvSpPr>
        <p:spPr bwMode="auto">
          <a:xfrm>
            <a:off x="1524000" y="5105400"/>
            <a:ext cx="4794051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name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CusotmersInSeattle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8D22F3-2580-314F-AAB2-ED3068B703E5}" type="slidenum">
              <a:rPr lang="en-US" smtClean="0">
                <a:solidFill>
                  <a:srgbClr val="000000"/>
                </a:solidFill>
              </a:rPr>
              <a:pPr/>
              <a:t>47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Applications:</a:t>
            </a:r>
          </a:p>
          <a:p>
            <a:pPr eaLnBrk="1" hangingPunct="1"/>
            <a:r>
              <a:rPr lang="en-US"/>
              <a:t>Optimizations:</a:t>
            </a:r>
          </a:p>
          <a:p>
            <a:pPr lvl="1" eaLnBrk="1" hangingPunct="1"/>
            <a:r>
              <a:rPr lang="en-US"/>
              <a:t>E.g. archived applications and active applications</a:t>
            </a:r>
          </a:p>
          <a:p>
            <a:pPr eaLnBrk="1" hangingPunct="1"/>
            <a:r>
              <a:rPr lang="en-US"/>
              <a:t>Distributed databases</a:t>
            </a:r>
          </a:p>
          <a:p>
            <a:pPr eaLnBrk="1" hangingPunct="1"/>
            <a:r>
              <a:rPr lang="en-US"/>
              <a:t>Data integration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D9D7C8-A13A-0D40-98AB-69BA0CC05F72}" type="slidenum">
              <a:rPr lang="en-US" smtClean="0">
                <a:solidFill>
                  <a:srgbClr val="000000"/>
                </a:solidFill>
              </a:rPr>
              <a:pPr/>
              <a:t>48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Views and Security</a:t>
            </a:r>
          </a:p>
        </p:txBody>
      </p:sp>
      <p:graphicFrame>
        <p:nvGraphicFramePr>
          <p:cNvPr id="510980" name="Group 4"/>
          <p:cNvGraphicFramePr>
            <a:graphicFrameLocks noGrp="1"/>
          </p:cNvGraphicFramePr>
          <p:nvPr/>
        </p:nvGraphicFramePr>
        <p:xfrm>
          <a:off x="2286000" y="2667000"/>
          <a:ext cx="4572000" cy="228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60447" name="AutoShape 30"/>
          <p:cNvSpPr>
            <a:spLocks noChangeArrowheads="1"/>
          </p:cNvSpPr>
          <p:nvPr/>
        </p:nvSpPr>
        <p:spPr bwMode="auto">
          <a:xfrm>
            <a:off x="136855" y="4708793"/>
            <a:ext cx="1883703" cy="1428214"/>
          </a:xfrm>
          <a:prstGeom prst="wedgeEllipseCallout">
            <a:avLst>
              <a:gd name="adj1" fmla="val 64847"/>
              <a:gd name="adj2" fmla="val 5147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Arial"/>
              </a:rPr>
              <a:t>Fred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is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allowed to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see this</a:t>
            </a:r>
          </a:p>
        </p:txBody>
      </p:sp>
      <p:sp>
        <p:nvSpPr>
          <p:cNvPr id="60448" name="Rectangle 31"/>
          <p:cNvSpPr>
            <a:spLocks noChangeArrowheads="1"/>
          </p:cNvSpPr>
          <p:nvPr/>
        </p:nvSpPr>
        <p:spPr bwMode="auto">
          <a:xfrm>
            <a:off x="2209800" y="2009775"/>
            <a:ext cx="2179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Customers:</a:t>
            </a:r>
          </a:p>
        </p:txBody>
      </p:sp>
      <p:sp>
        <p:nvSpPr>
          <p:cNvPr id="60449" name="AutoShape 32"/>
          <p:cNvSpPr>
            <a:spLocks noChangeArrowheads="1"/>
          </p:cNvSpPr>
          <p:nvPr/>
        </p:nvSpPr>
        <p:spPr bwMode="auto">
          <a:xfrm>
            <a:off x="6992925" y="1438543"/>
            <a:ext cx="2003453" cy="1428214"/>
          </a:xfrm>
          <a:prstGeom prst="wedgeEllipseCallout">
            <a:avLst>
              <a:gd name="adj1" fmla="val -74806"/>
              <a:gd name="adj2" fmla="val 95931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Arial"/>
              </a:rPr>
              <a:t>Fred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is not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allowed to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see this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10979" name="Rectangle 3"/>
          <p:cNvSpPr>
            <a:spLocks noChangeArrowheads="1"/>
          </p:cNvSpPr>
          <p:nvPr/>
        </p:nvSpPr>
        <p:spPr bwMode="auto">
          <a:xfrm>
            <a:off x="2209800" y="5257800"/>
            <a:ext cx="4694013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CREATE VIEW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PublicCustomers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SELECT Name, Address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FROM Customers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758F7C-41F1-CE47-83CD-4198EAAE73A9}" type="slidenum">
              <a:rPr lang="en-US" smtClean="0">
                <a:solidFill>
                  <a:srgbClr val="000000"/>
                </a:solidFill>
              </a:rPr>
              <a:pPr/>
              <a:t>49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Views and Security</a:t>
            </a:r>
          </a:p>
        </p:txBody>
      </p:sp>
      <p:graphicFrame>
        <p:nvGraphicFramePr>
          <p:cNvPr id="513027" name="Group 3"/>
          <p:cNvGraphicFramePr>
            <a:graphicFrameLocks noGrp="1"/>
          </p:cNvGraphicFramePr>
          <p:nvPr/>
        </p:nvGraphicFramePr>
        <p:xfrm>
          <a:off x="304800" y="2362200"/>
          <a:ext cx="4572000" cy="228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95" name="Rectangle 30"/>
          <p:cNvSpPr>
            <a:spLocks noChangeArrowheads="1"/>
          </p:cNvSpPr>
          <p:nvPr/>
        </p:nvSpPr>
        <p:spPr bwMode="auto">
          <a:xfrm>
            <a:off x="304800" y="1828800"/>
            <a:ext cx="2179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Customers:</a:t>
            </a:r>
          </a:p>
        </p:txBody>
      </p:sp>
      <p:sp>
        <p:nvSpPr>
          <p:cNvPr id="62496" name="AutoShape 31"/>
          <p:cNvSpPr>
            <a:spLocks noChangeArrowheads="1"/>
          </p:cNvSpPr>
          <p:nvPr/>
        </p:nvSpPr>
        <p:spPr bwMode="auto">
          <a:xfrm>
            <a:off x="5484864" y="1523772"/>
            <a:ext cx="2084285" cy="1861006"/>
          </a:xfrm>
          <a:prstGeom prst="wedgeEllipseCallout">
            <a:avLst>
              <a:gd name="adj1" fmla="val -82417"/>
              <a:gd name="adj2" fmla="val 3220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Arial"/>
              </a:rPr>
              <a:t>John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is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not allowed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to see &gt;0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balances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13053" name="Rectangle 29"/>
          <p:cNvSpPr>
            <a:spLocks noChangeArrowheads="1"/>
          </p:cNvSpPr>
          <p:nvPr/>
        </p:nvSpPr>
        <p:spPr bwMode="auto">
          <a:xfrm>
            <a:off x="2667000" y="5029200"/>
            <a:ext cx="5224357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CREATE VIEW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BadCreditCustomers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SELECT 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FROM Customers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WHERE Balance &lt;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Integrity Constraints in SQL</a:t>
            </a:r>
            <a:endParaRPr lang="en-US" dirty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Keys, foreign keys</a:t>
            </a:r>
          </a:p>
          <a:p>
            <a:r>
              <a:rPr lang="en-US" dirty="0" smtClean="0"/>
              <a:t>Attribute-level constraints</a:t>
            </a:r>
          </a:p>
          <a:p>
            <a:r>
              <a:rPr lang="en-US" dirty="0" err="1" smtClean="0"/>
              <a:t>Tuple</a:t>
            </a:r>
            <a:r>
              <a:rPr lang="en-US" dirty="0" smtClean="0"/>
              <a:t>-level constraints</a:t>
            </a:r>
          </a:p>
          <a:p>
            <a:r>
              <a:rPr lang="en-US" dirty="0" smtClean="0"/>
              <a:t>Global constraints: assertions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more complex the constraint, the harder it is to check and to enforce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</a:t>
            </a:r>
            <a:endParaRPr lang="en-US"/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8DF5-A004-4D46-A40A-B1725DFE3DA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7109" name="AutoShape 4"/>
          <p:cNvSpPr>
            <a:spLocks noChangeArrowheads="1"/>
          </p:cNvSpPr>
          <p:nvPr/>
        </p:nvSpPr>
        <p:spPr bwMode="auto">
          <a:xfrm>
            <a:off x="6705600" y="1676400"/>
            <a:ext cx="2209800" cy="609600"/>
          </a:xfrm>
          <a:prstGeom prst="wedgeEllipseCallout">
            <a:avLst>
              <a:gd name="adj1" fmla="val -61786"/>
              <a:gd name="adj2" fmla="val 3310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simple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110" name="AutoShape 5"/>
          <p:cNvSpPr>
            <a:spLocks noChangeArrowheads="1"/>
          </p:cNvSpPr>
          <p:nvPr/>
        </p:nvSpPr>
        <p:spPr bwMode="auto">
          <a:xfrm>
            <a:off x="6781800" y="3276600"/>
            <a:ext cx="1871234" cy="649188"/>
          </a:xfrm>
          <a:prstGeom prst="wedgeEllipseCallout">
            <a:avLst>
              <a:gd name="adj1" fmla="val -66261"/>
              <a:gd name="adj2" fmla="val 31413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complex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Technical Challenges in Virtual Views</a:t>
            </a:r>
          </a:p>
        </p:txBody>
      </p:sp>
      <p:sp>
        <p:nvSpPr>
          <p:cNvPr id="1495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Simplifying queries over virtual views</a:t>
            </a:r>
          </a:p>
          <a:p>
            <a:endParaRPr lang="en-US" dirty="0" smtClean="0"/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Updating virtual views</a:t>
            </a:r>
          </a:p>
        </p:txBody>
      </p:sp>
      <p:sp>
        <p:nvSpPr>
          <p:cNvPr id="14950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CAC8A3-82FE-9F42-B2C8-69BB791F0019}" type="slidenum">
              <a:rPr lang="en-US" smtClean="0">
                <a:solidFill>
                  <a:srgbClr val="000000"/>
                </a:solidFill>
              </a:rPr>
              <a:pPr/>
              <a:t>50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Simplifying Queries over Virtual Views</a:t>
            </a:r>
          </a:p>
        </p:txBody>
      </p:sp>
      <p:sp>
        <p:nvSpPr>
          <p:cNvPr id="1566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sz="3600" dirty="0" smtClean="0">
                <a:ea typeface="ＭＳ Ｐゴシック" charset="-128"/>
                <a:cs typeface="ＭＳ Ｐゴシック" charset="-128"/>
              </a:rPr>
              <a:t>Query un-nesting</a:t>
            </a:r>
          </a:p>
          <a:p>
            <a:endParaRPr lang="en-US" sz="3600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sz="3600" dirty="0" smtClean="0">
                <a:ea typeface="ＭＳ Ｐゴシック" charset="-128"/>
                <a:cs typeface="ＭＳ Ｐゴシック" charset="-128"/>
              </a:rPr>
              <a:t>Query minimization</a:t>
            </a:r>
          </a:p>
        </p:txBody>
      </p:sp>
      <p:sp>
        <p:nvSpPr>
          <p:cNvPr id="15667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5EDABC-41F7-D041-881D-8092B0E31987}" type="slidenum">
              <a:rPr lang="en-US" smtClean="0">
                <a:solidFill>
                  <a:srgbClr val="000000"/>
                </a:solidFill>
              </a:rPr>
              <a:pPr/>
              <a:t>51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02F136-5C9A-8C4F-A691-76A9A8EAEDB3}" type="slidenum">
              <a:rPr lang="en-US" smtClean="0">
                <a:solidFill>
                  <a:srgbClr val="000000"/>
                </a:solidFill>
              </a:rPr>
              <a:pPr/>
              <a:t>52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Set v.s. Bag Semantics</a:t>
            </a:r>
          </a:p>
        </p:txBody>
      </p:sp>
      <p:sp>
        <p:nvSpPr>
          <p:cNvPr id="460803" name="Text Box 3"/>
          <p:cNvSpPr txBox="1">
            <a:spLocks noChangeArrowheads="1"/>
          </p:cNvSpPr>
          <p:nvPr/>
        </p:nvSpPr>
        <p:spPr bwMode="auto">
          <a:xfrm>
            <a:off x="1143000" y="2182813"/>
            <a:ext cx="3799237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0805" name="Text Box 5"/>
          <p:cNvSpPr txBox="1">
            <a:spLocks noChangeArrowheads="1"/>
          </p:cNvSpPr>
          <p:nvPr/>
        </p:nvSpPr>
        <p:spPr bwMode="auto">
          <a:xfrm>
            <a:off x="1219200" y="4038600"/>
            <a:ext cx="2550247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5159586" y="2347169"/>
            <a:ext cx="2977729" cy="649188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Set semantics</a:t>
            </a:r>
          </a:p>
        </p:txBody>
      </p:sp>
      <p:sp>
        <p:nvSpPr>
          <p:cNvPr id="105479" name="Oval 8"/>
          <p:cNvSpPr>
            <a:spLocks noChangeArrowheads="1"/>
          </p:cNvSpPr>
          <p:nvPr/>
        </p:nvSpPr>
        <p:spPr bwMode="auto">
          <a:xfrm>
            <a:off x="5139046" y="4404569"/>
            <a:ext cx="3098183" cy="649188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Bag semantics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523C96-E002-5045-81EA-39F1C025278B}" type="slidenum">
              <a:rPr lang="en-US" smtClean="0">
                <a:solidFill>
                  <a:srgbClr val="000000"/>
                </a:solidFill>
              </a:rPr>
              <a:pPr/>
              <a:t>53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charset="-128"/>
                <a:cs typeface="ＭＳ Ｐゴシック" charset="-128"/>
              </a:rPr>
              <a:t>Unnesting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: </a:t>
            </a:r>
            <a:r>
              <a:rPr lang="en-US" dirty="0">
                <a:ea typeface="ＭＳ Ｐゴシック" charset="-128"/>
                <a:cs typeface="ＭＳ Ｐゴシック" charset="-128"/>
              </a:rPr>
              <a:t>Sets/Sets</a:t>
            </a:r>
          </a:p>
        </p:txBody>
      </p:sp>
      <p:sp>
        <p:nvSpPr>
          <p:cNvPr id="461827" name="Text Box 3"/>
          <p:cNvSpPr txBox="1">
            <a:spLocks noChangeArrowheads="1"/>
          </p:cNvSpPr>
          <p:nvPr/>
        </p:nvSpPr>
        <p:spPr bwMode="auto">
          <a:xfrm>
            <a:off x="533400" y="3124200"/>
            <a:ext cx="4108817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(SELECT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FROM R,S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525" name="AutoShape 4"/>
          <p:cNvSpPr>
            <a:spLocks noChangeArrowheads="1"/>
          </p:cNvSpPr>
          <p:nvPr/>
        </p:nvSpPr>
        <p:spPr bwMode="auto">
          <a:xfrm>
            <a:off x="4724400" y="3427661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1829" name="Text Box 5"/>
          <p:cNvSpPr txBox="1">
            <a:spLocks noChangeArrowheads="1"/>
          </p:cNvSpPr>
          <p:nvPr/>
        </p:nvSpPr>
        <p:spPr bwMode="auto">
          <a:xfrm>
            <a:off x="5594350" y="3403600"/>
            <a:ext cx="319680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0951B0-BDDE-A244-9CEE-C1856D80E79D}" type="slidenum">
              <a:rPr lang="en-US" smtClean="0">
                <a:solidFill>
                  <a:srgbClr val="000000"/>
                </a:solidFill>
              </a:rPr>
              <a:pPr/>
              <a:t>54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Unnesting</a:t>
            </a:r>
            <a:r>
              <a:rPr lang="en-US" dirty="0" smtClean="0"/>
              <a:t>: </a:t>
            </a:r>
            <a:r>
              <a:rPr lang="en-US" dirty="0">
                <a:ea typeface="ＭＳ Ｐゴシック" charset="-128"/>
                <a:cs typeface="ＭＳ Ｐゴシック" charset="-128"/>
              </a:rPr>
              <a:t>Sets/Bags</a:t>
            </a:r>
          </a:p>
        </p:txBody>
      </p:sp>
      <p:sp>
        <p:nvSpPr>
          <p:cNvPr id="462851" name="Text Box 3"/>
          <p:cNvSpPr txBox="1">
            <a:spLocks noChangeArrowheads="1"/>
          </p:cNvSpPr>
          <p:nvPr/>
        </p:nvSpPr>
        <p:spPr bwMode="auto">
          <a:xfrm>
            <a:off x="533400" y="3124200"/>
            <a:ext cx="3275256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(SELECT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FROM R,S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573" name="AutoShape 4"/>
          <p:cNvSpPr>
            <a:spLocks noChangeArrowheads="1"/>
          </p:cNvSpPr>
          <p:nvPr/>
        </p:nvSpPr>
        <p:spPr bwMode="auto">
          <a:xfrm>
            <a:off x="4724400" y="3427661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2853" name="Text Box 5"/>
          <p:cNvSpPr txBox="1">
            <a:spLocks noChangeArrowheads="1"/>
          </p:cNvSpPr>
          <p:nvPr/>
        </p:nvSpPr>
        <p:spPr bwMode="auto">
          <a:xfrm>
            <a:off x="5594350" y="3403600"/>
            <a:ext cx="319680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FB3694-D9A2-A440-A94E-F4D784F54DFB}" type="slidenum">
              <a:rPr lang="en-US" smtClean="0">
                <a:solidFill>
                  <a:srgbClr val="000000"/>
                </a:solidFill>
              </a:rPr>
              <a:pPr/>
              <a:t>55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Unnesting</a:t>
            </a:r>
            <a:r>
              <a:rPr lang="en-US" dirty="0" smtClean="0"/>
              <a:t>: </a:t>
            </a:r>
            <a:r>
              <a:rPr lang="en-US" dirty="0">
                <a:ea typeface="ＭＳ Ｐゴシック" charset="-128"/>
                <a:cs typeface="ＭＳ Ｐゴシック" charset="-128"/>
              </a:rPr>
              <a:t>Bags/Bags</a:t>
            </a:r>
          </a:p>
        </p:txBody>
      </p:sp>
      <p:sp>
        <p:nvSpPr>
          <p:cNvPr id="463875" name="Text Box 3"/>
          <p:cNvSpPr txBox="1">
            <a:spLocks noChangeArrowheads="1"/>
          </p:cNvSpPr>
          <p:nvPr/>
        </p:nvSpPr>
        <p:spPr bwMode="auto">
          <a:xfrm>
            <a:off x="533400" y="3124200"/>
            <a:ext cx="3275256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(SELECT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FROM R,S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621" name="AutoShape 4"/>
          <p:cNvSpPr>
            <a:spLocks noChangeArrowheads="1"/>
          </p:cNvSpPr>
          <p:nvPr/>
        </p:nvSpPr>
        <p:spPr bwMode="auto">
          <a:xfrm>
            <a:off x="4724400" y="3427661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3877" name="Text Box 5"/>
          <p:cNvSpPr txBox="1">
            <a:spLocks noChangeArrowheads="1"/>
          </p:cNvSpPr>
          <p:nvPr/>
        </p:nvSpPr>
        <p:spPr bwMode="auto">
          <a:xfrm>
            <a:off x="5594350" y="3403600"/>
            <a:ext cx="2159566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39D029-615F-4D48-9D55-8E68FF424204}" type="slidenum">
              <a:rPr lang="en-US" smtClean="0">
                <a:solidFill>
                  <a:srgbClr val="000000"/>
                </a:solidFill>
              </a:rPr>
              <a:pPr/>
              <a:t>56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Unnesting</a:t>
            </a:r>
            <a:r>
              <a:rPr lang="en-US" dirty="0" smtClean="0"/>
              <a:t>: </a:t>
            </a:r>
            <a:r>
              <a:rPr lang="en-US" dirty="0">
                <a:ea typeface="ＭＳ Ｐゴシック" charset="-128"/>
                <a:cs typeface="ＭＳ Ｐゴシック" charset="-128"/>
              </a:rPr>
              <a:t>Bags/Sets</a:t>
            </a:r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533400" y="3124200"/>
            <a:ext cx="4108817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(SELECT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FROM R,S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669" name="AutoShape 4"/>
          <p:cNvSpPr>
            <a:spLocks noChangeArrowheads="1"/>
          </p:cNvSpPr>
          <p:nvPr/>
        </p:nvSpPr>
        <p:spPr bwMode="auto">
          <a:xfrm>
            <a:off x="4724400" y="3427661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6400800" y="3429000"/>
            <a:ext cx="94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000" b="1" dirty="0">
                <a:solidFill>
                  <a:srgbClr val="000000"/>
                </a:solidFill>
                <a:latin typeface="Arial"/>
              </a:rPr>
              <a:t>NO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Minimization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 a query Q with Q’ having fewer tables in the FROM clause</a:t>
            </a:r>
          </a:p>
          <a:p>
            <a:r>
              <a:rPr lang="en-US" dirty="0" smtClean="0"/>
              <a:t>When Q has fewest number of tables in the FROM clause, then we say it is minimized</a:t>
            </a:r>
          </a:p>
          <a:p>
            <a:r>
              <a:rPr lang="en-US" dirty="0" smtClean="0"/>
              <a:t>Usually (but not always) users write queries that are already minimized</a:t>
            </a:r>
          </a:p>
          <a:p>
            <a:r>
              <a:rPr lang="en-US" dirty="0" smtClean="0"/>
              <a:t>But the result of rewriting a query over view is often not minimized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57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8AE7E2-E7E7-E74D-B780-CF691CD10CC5}" type="slidenum">
              <a:rPr lang="en-US" smtClean="0">
                <a:solidFill>
                  <a:srgbClr val="000000"/>
                </a:solidFill>
              </a:rPr>
              <a:pPr/>
              <a:t>58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1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ea typeface="ＭＳ Ｐゴシック" charset="-128"/>
                <a:cs typeface="ＭＳ Ｐゴシック" charset="-128"/>
              </a:rPr>
              <a:t>Query Minimization under Bag Semantics</a:t>
            </a:r>
          </a:p>
        </p:txBody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>
                <a:ea typeface="ＭＳ Ｐゴシック" charset="-128"/>
                <a:cs typeface="ＭＳ Ｐゴシック" charset="-128"/>
              </a:rPr>
              <a:t>Rule 1:</a:t>
            </a: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If:</a:t>
            </a:r>
          </a:p>
          <a:p>
            <a:pPr eaLnBrk="1" hangingPunct="1"/>
            <a:r>
              <a:rPr lang="en-US" dirty="0" err="1" smtClean="0">
                <a:ea typeface="ＭＳ Ｐゴシック" charset="-128"/>
                <a:cs typeface="ＭＳ Ｐゴシック" charset="-128"/>
              </a:rPr>
              <a:t>x</a:t>
            </a:r>
            <a:r>
              <a:rPr lang="en-US" dirty="0">
                <a:ea typeface="ＭＳ Ｐゴシック" charset="-128"/>
                <a:cs typeface="ＭＳ Ｐゴシック" charset="-128"/>
              </a:rPr>
              <a:t>,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y</a:t>
            </a:r>
            <a:r>
              <a:rPr lang="en-US" dirty="0">
                <a:ea typeface="ＭＳ Ｐゴシック" charset="-128"/>
                <a:cs typeface="ＭＳ Ｐゴシック" charset="-128"/>
              </a:rPr>
              <a:t> are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tuple</a:t>
            </a:r>
            <a:r>
              <a:rPr lang="en-US" dirty="0">
                <a:ea typeface="ＭＳ Ｐゴシック" charset="-128"/>
                <a:cs typeface="ＭＳ Ｐゴシック" charset="-128"/>
              </a:rPr>
              <a:t> variables over the same table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and: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The condition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x.key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ea typeface="ＭＳ Ｐゴシック" charset="-128"/>
                <a:cs typeface="ＭＳ Ｐゴシック" charset="-128"/>
              </a:rPr>
              <a:t>=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y.key</a:t>
            </a:r>
            <a:r>
              <a:rPr lang="en-US" dirty="0" smtClean="0"/>
              <a:t> is in the WHERE clause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Then </a:t>
            </a:r>
            <a:r>
              <a:rPr lang="en-US" dirty="0">
                <a:ea typeface="ＭＳ Ｐゴシック" charset="-128"/>
                <a:cs typeface="ＭＳ Ｐゴシック" charset="-128"/>
              </a:rPr>
              <a:t>combine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x</a:t>
            </a:r>
            <a:r>
              <a:rPr lang="en-US" dirty="0">
                <a:ea typeface="ＭＳ Ｐゴシック" charset="-128"/>
                <a:cs typeface="ＭＳ Ｐゴシック" charset="-128"/>
              </a:rPr>
              <a:t>,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y</a:t>
            </a:r>
            <a:r>
              <a:rPr lang="en-US" dirty="0">
                <a:ea typeface="ＭＳ Ｐゴシック" charset="-128"/>
                <a:cs typeface="ＭＳ Ｐゴシック" charset="-128"/>
              </a:rPr>
              <a:t> into a single variable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query 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Query Minimization under Bag Semantics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1155" name="Rectangle 3"/>
          <p:cNvSpPr>
            <a:spLocks noChangeArrowheads="1"/>
          </p:cNvSpPr>
          <p:nvPr/>
        </p:nvSpPr>
        <p:spPr bwMode="auto">
          <a:xfrm>
            <a:off x="228600" y="2743200"/>
            <a:ext cx="7788911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y.name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x.date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Order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Order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z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&lt;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99 and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y.pid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z.pid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      and 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x.cid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z.cid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z.weight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&gt; 150</a:t>
            </a:r>
          </a:p>
        </p:txBody>
      </p:sp>
      <p:sp>
        <p:nvSpPr>
          <p:cNvPr id="157701" name="Text Box 4"/>
          <p:cNvSpPr txBox="1">
            <a:spLocks noChangeArrowheads="1"/>
          </p:cNvSpPr>
          <p:nvPr/>
        </p:nvSpPr>
        <p:spPr bwMode="auto">
          <a:xfrm>
            <a:off x="228600" y="1771650"/>
            <a:ext cx="3982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Order(</a:t>
            </a:r>
            <a:r>
              <a:rPr lang="en-US" u="sng" dirty="0" err="1">
                <a:solidFill>
                  <a:srgbClr val="3333CC"/>
                </a:solidFill>
                <a:latin typeface="Arial"/>
              </a:rPr>
              <a:t>cid</a:t>
            </a:r>
            <a:r>
              <a:rPr lang="en-US" u="sng" dirty="0">
                <a:solidFill>
                  <a:srgbClr val="3333CC"/>
                </a:solidFill>
                <a:latin typeface="Arial"/>
              </a:rPr>
              <a:t>, </a:t>
            </a:r>
            <a:r>
              <a:rPr lang="en-US" u="sng" dirty="0" err="1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 weight, date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u="sng" dirty="0" err="1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name,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 price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)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8600" y="5048072"/>
            <a:ext cx="5476229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y.name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x.date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Order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y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&lt;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99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       and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&gt; 150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3048000" y="4343400"/>
            <a:ext cx="838200" cy="762000"/>
          </a:xfrm>
          <a:prstGeom prst="down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0226" y="1371600"/>
            <a:ext cx="2911374" cy="1200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What constraints</a:t>
            </a:r>
            <a:br>
              <a:rPr lang="en-US" dirty="0" smtClean="0"/>
            </a:br>
            <a:r>
              <a:rPr lang="en-US" dirty="0" smtClean="0"/>
              <a:t>do we need to have</a:t>
            </a:r>
            <a:br>
              <a:rPr lang="en-US" dirty="0" smtClean="0"/>
            </a:br>
            <a:r>
              <a:rPr lang="en-US" dirty="0" smtClean="0"/>
              <a:t>for this optimization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50A019-1A66-CB41-8605-6AC4C669F624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Keys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429000"/>
            <a:ext cx="16002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OR:</a:t>
            </a: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914400" y="1752600"/>
            <a:ext cx="558909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TABLE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Product 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	name CHAR(30)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PRIMARY KEY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	price  INT)</a:t>
            </a:r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990600" y="4343400"/>
            <a:ext cx="3776545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TABLE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Product 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	name CHAR(30),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	price INT,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PRIMARY KEY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(name))</a:t>
            </a:r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5562600" y="3581400"/>
            <a:ext cx="30583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name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price)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8AE7E2-E7E7-E74D-B780-CF691CD10CC5}" type="slidenum">
              <a:rPr lang="en-US" smtClean="0">
                <a:solidFill>
                  <a:srgbClr val="000000"/>
                </a:solidFill>
              </a:rPr>
              <a:pPr/>
              <a:t>60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1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charset="-128"/>
                <a:cs typeface="ＭＳ Ｐゴシック" charset="-128"/>
              </a:rPr>
              <a:t>Query Minimization under Bag Semantics</a:t>
            </a:r>
          </a:p>
        </p:txBody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ea typeface="ＭＳ Ｐゴシック" charset="-128"/>
                <a:cs typeface="ＭＳ Ｐゴシック" charset="-128"/>
              </a:rPr>
              <a:t>Rule </a:t>
            </a:r>
            <a:r>
              <a:rPr lang="en-US" b="1" dirty="0">
                <a:ea typeface="ＭＳ Ｐゴシック" charset="-128"/>
                <a:cs typeface="ＭＳ Ｐゴシック" charset="-128"/>
              </a:rPr>
              <a:t>2</a:t>
            </a:r>
            <a:r>
              <a:rPr lang="en-US" dirty="0">
                <a:ea typeface="ＭＳ Ｐゴシック" charset="-128"/>
                <a:cs typeface="ＭＳ Ｐゴシック" charset="-128"/>
              </a:rPr>
              <a:t>: If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</a:p>
          <a:p>
            <a:pPr eaLnBrk="1" hangingPunct="1"/>
            <a:r>
              <a:rPr lang="en-US" dirty="0" err="1" smtClean="0">
                <a:ea typeface="ＭＳ Ｐゴシック" charset="-128"/>
                <a:cs typeface="ＭＳ Ｐゴシック" charset="-128"/>
              </a:rPr>
              <a:t>x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ea typeface="ＭＳ Ｐゴシック" charset="-128"/>
                <a:cs typeface="ＭＳ Ｐゴシック" charset="-128"/>
              </a:rPr>
              <a:t>ranges over S,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y</a:t>
            </a:r>
            <a:r>
              <a:rPr lang="en-US" dirty="0">
                <a:ea typeface="ＭＳ Ｐゴシック" charset="-128"/>
                <a:cs typeface="ＭＳ Ｐゴシック" charset="-128"/>
              </a:rPr>
              <a:t> ranges over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T</a:t>
            </a:r>
            <a:r>
              <a:rPr lang="en-US" dirty="0" smtClean="0"/>
              <a:t>, and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The condition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x.fk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ea typeface="ＭＳ Ｐゴシック" charset="-128"/>
                <a:cs typeface="ＭＳ Ｐゴシック" charset="-128"/>
              </a:rPr>
              <a:t>=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y.key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is in the WHERE clause, and</a:t>
            </a:r>
          </a:p>
          <a:p>
            <a:pPr eaLnBrk="1" hangingPunct="1"/>
            <a:r>
              <a:rPr lang="en-US" dirty="0" smtClean="0"/>
              <a:t>there is a not null constraint on </a:t>
            </a:r>
            <a:r>
              <a:rPr lang="en-US" dirty="0" err="1" smtClean="0"/>
              <a:t>x.fk</a:t>
            </a:r>
            <a:endParaRPr lang="en-US" dirty="0" smtClean="0"/>
          </a:p>
          <a:p>
            <a:pPr eaLnBrk="1" hangingPunct="1"/>
            <a:r>
              <a:rPr lang="en-US" dirty="0" err="1" smtClean="0">
                <a:ea typeface="ＭＳ Ｐゴシック" charset="-128"/>
                <a:cs typeface="ＭＳ Ｐゴシック" charset="-128"/>
              </a:rPr>
              <a:t>y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ea typeface="ＭＳ Ｐゴシック" charset="-128"/>
                <a:cs typeface="ＭＳ Ｐゴシック" charset="-128"/>
              </a:rPr>
              <a:t>is not used anywhere else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, and</a:t>
            </a:r>
            <a:endParaRPr lang="en-US" dirty="0" smtClean="0"/>
          </a:p>
          <a:p>
            <a:pPr eaLnBrk="1" hangingPunct="1"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Then </a:t>
            </a:r>
            <a:r>
              <a:rPr lang="en-US" dirty="0">
                <a:ea typeface="ＭＳ Ｐゴシック" charset="-128"/>
                <a:cs typeface="ＭＳ Ｐゴシック" charset="-128"/>
              </a:rPr>
              <a:t>remove T (and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y</a:t>
            </a:r>
            <a:r>
              <a:rPr lang="en-US" dirty="0">
                <a:ea typeface="ＭＳ Ｐゴシック" charset="-128"/>
                <a:cs typeface="ＭＳ Ｐゴシック" charset="-128"/>
              </a:rPr>
              <a:t>) from the query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Query Minimization under Bag Semantics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7701" name="Text Box 4"/>
          <p:cNvSpPr txBox="1">
            <a:spLocks noChangeArrowheads="1"/>
          </p:cNvSpPr>
          <p:nvPr/>
        </p:nvSpPr>
        <p:spPr bwMode="auto">
          <a:xfrm>
            <a:off x="228600" y="1771650"/>
            <a:ext cx="3982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3333CC"/>
                </a:solidFill>
                <a:latin typeface="Arial"/>
              </a:rPr>
              <a:t>Order(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cid</a:t>
            </a:r>
            <a:r>
              <a:rPr lang="en-US" u="sng" dirty="0" smtClean="0">
                <a:solidFill>
                  <a:srgbClr val="3333CC"/>
                </a:solidFill>
                <a:latin typeface="Arial"/>
              </a:rPr>
              <a:t>, 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, weight, date)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, name, price)</a:t>
            </a:r>
            <a:endParaRPr lang="en-US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8600" y="5048072"/>
            <a:ext cx="3665487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x.cid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x.date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    Order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&gt; 20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3048000" y="4114800"/>
            <a:ext cx="838200" cy="762000"/>
          </a:xfrm>
          <a:prstGeom prst="down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43200"/>
            <a:ext cx="5978169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x.cid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x.date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Order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y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&gt; 20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4251235" y="4572000"/>
            <a:ext cx="4353802" cy="1947565"/>
          </a:xfrm>
          <a:prstGeom prst="wedgeEllipseCallout">
            <a:avLst>
              <a:gd name="adj1" fmla="val -22158"/>
              <a:gd name="adj2" fmla="val -81100"/>
            </a:avLst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/>
              <a:t>Q: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Where </a:t>
            </a:r>
            <a:r>
              <a:rPr lang="en-US" sz="2800" dirty="0" smtClean="0"/>
              <a:t>do we</a:t>
            </a:r>
            <a:br>
              <a:rPr lang="en-US" sz="2800" dirty="0" smtClean="0"/>
            </a:br>
            <a:r>
              <a:rPr lang="en-US" sz="2800" dirty="0" smtClean="0"/>
              <a:t>encounter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non-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minimized queries ?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0226" y="1371600"/>
            <a:ext cx="2911374" cy="1200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What constraints</a:t>
            </a:r>
            <a:br>
              <a:rPr lang="en-US" dirty="0" smtClean="0"/>
            </a:br>
            <a:r>
              <a:rPr lang="en-US" dirty="0" smtClean="0"/>
              <a:t>do we need to have</a:t>
            </a:r>
            <a:br>
              <a:rPr lang="en-US" dirty="0" smtClean="0"/>
            </a:br>
            <a:r>
              <a:rPr lang="en-US" dirty="0" smtClean="0"/>
              <a:t>for this optimization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Query Minimization under Bag Semantics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1155" name="Rectangle 3"/>
          <p:cNvSpPr>
            <a:spLocks noChangeArrowheads="1"/>
          </p:cNvSpPr>
          <p:nvPr/>
        </p:nvSpPr>
        <p:spPr bwMode="auto">
          <a:xfrm>
            <a:off x="152400" y="2743200"/>
            <a:ext cx="5255415" cy="28623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000" dirty="0" err="1">
                <a:solidFill>
                  <a:srgbClr val="FF5050"/>
                </a:solidFill>
                <a:latin typeface="Arial"/>
              </a:rPr>
              <a:t>CheapOrders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x.cid,x.pid,x.date,y.name,y.price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    Order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&lt; 99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000" dirty="0">
              <a:solidFill>
                <a:srgbClr val="3333CC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5050"/>
                </a:solidFill>
                <a:latin typeface="Arial"/>
              </a:rPr>
              <a:t>HeavyOrders</a:t>
            </a:r>
            <a:r>
              <a:rPr lang="en-US" sz="2000" dirty="0" smtClean="0">
                <a:solidFill>
                  <a:srgbClr val="FF5050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a.cid,a.pid,a.date,b.name,b.price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    Order a, Product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b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a.pid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b.pid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and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a.weight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&gt; 150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701" name="Text Box 4"/>
          <p:cNvSpPr txBox="1">
            <a:spLocks noChangeArrowheads="1"/>
          </p:cNvSpPr>
          <p:nvPr/>
        </p:nvSpPr>
        <p:spPr bwMode="auto">
          <a:xfrm>
            <a:off x="228600" y="1771650"/>
            <a:ext cx="3982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3333CC"/>
                </a:solidFill>
                <a:latin typeface="Arial"/>
              </a:rPr>
              <a:t>Order(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cid</a:t>
            </a:r>
            <a:r>
              <a:rPr lang="en-US" u="sng" dirty="0" smtClean="0">
                <a:solidFill>
                  <a:srgbClr val="3333CC"/>
                </a:solidFill>
                <a:latin typeface="Arial"/>
              </a:rPr>
              <a:t>, 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, weight, date)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, name, price)</a:t>
            </a:r>
            <a:endParaRPr lang="en-US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561158" name="Text Box 6"/>
          <p:cNvSpPr txBox="1">
            <a:spLocks noChangeArrowheads="1"/>
          </p:cNvSpPr>
          <p:nvPr/>
        </p:nvSpPr>
        <p:spPr bwMode="auto">
          <a:xfrm>
            <a:off x="5334000" y="4690408"/>
            <a:ext cx="3622506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.cid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CheapOrders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,</a:t>
            </a:r>
            <a:br>
              <a:rPr lang="en-US" dirty="0">
                <a:solidFill>
                  <a:srgbClr val="FF5050"/>
                </a:solidFill>
                <a:latin typeface="Arial"/>
              </a:rPr>
            </a:br>
            <a:r>
              <a:rPr lang="en-US" dirty="0">
                <a:solidFill>
                  <a:srgbClr val="FF5050"/>
                </a:solidFill>
                <a:latin typeface="Arial"/>
              </a:rPr>
              <a:t>              </a:t>
            </a:r>
            <a:r>
              <a:rPr lang="en-US" dirty="0" smtClean="0">
                <a:solidFill>
                  <a:srgbClr val="FF505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FF5050"/>
                </a:solidFill>
                <a:latin typeface="Arial"/>
              </a:rPr>
              <a:t>HeavyOrders</a:t>
            </a:r>
            <a:r>
              <a:rPr lang="en-US" dirty="0" smtClean="0">
                <a:solidFill>
                  <a:srgbClr val="FF505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v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.pid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v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.pid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and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.cid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v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.cid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4572000" y="1879461"/>
            <a:ext cx="4469256" cy="116853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A: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in queries resulting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from view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inlining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5715000"/>
            <a:ext cx="34690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Customers who ordered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cheap, heavy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Query Minimization</a:t>
            </a:r>
          </a:p>
        </p:txBody>
      </p:sp>
      <p:sp>
        <p:nvSpPr>
          <p:cNvPr id="563203" name="Rectangle 3"/>
          <p:cNvSpPr>
            <a:spLocks noChangeArrowheads="1"/>
          </p:cNvSpPr>
          <p:nvPr/>
        </p:nvSpPr>
        <p:spPr bwMode="auto">
          <a:xfrm>
            <a:off x="228600" y="2743200"/>
            <a:ext cx="5255415" cy="28623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000" dirty="0" err="1" smtClean="0">
                <a:solidFill>
                  <a:srgbClr val="FF5050"/>
                </a:solidFill>
                <a:latin typeface="Arial"/>
              </a:rPr>
              <a:t>CheapOrders</a:t>
            </a:r>
            <a:r>
              <a:rPr lang="en-US" sz="2000" dirty="0" smtClean="0">
                <a:solidFill>
                  <a:srgbClr val="FF5050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x.cid,x.pid,x.date,y.name,y.price</a:t>
            </a: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  Order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y</a:t>
            </a: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&lt; 99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000" dirty="0" smtClean="0">
              <a:solidFill>
                <a:srgbClr val="3333CC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000" dirty="0" err="1" smtClean="0">
                <a:solidFill>
                  <a:srgbClr val="FF5050"/>
                </a:solidFill>
                <a:latin typeface="Arial"/>
              </a:rPr>
              <a:t>HeavyOrders</a:t>
            </a:r>
            <a:r>
              <a:rPr lang="en-US" sz="2000" dirty="0" smtClean="0">
                <a:solidFill>
                  <a:srgbClr val="FF5050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a.cid,a.pid,a.date,b.name,b.price</a:t>
            </a: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  Order a, Product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b</a:t>
            </a: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a.pid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b.pid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a.weight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&gt; 150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749" name="Text Box 4"/>
          <p:cNvSpPr txBox="1">
            <a:spLocks noChangeArrowheads="1"/>
          </p:cNvSpPr>
          <p:nvPr/>
        </p:nvSpPr>
        <p:spPr bwMode="auto">
          <a:xfrm>
            <a:off x="228600" y="1771650"/>
            <a:ext cx="3982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3333CC"/>
                </a:solidFill>
                <a:latin typeface="Arial"/>
              </a:rPr>
              <a:t>Order(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cid</a:t>
            </a:r>
            <a:r>
              <a:rPr lang="en-US" u="sng" dirty="0" smtClean="0">
                <a:solidFill>
                  <a:srgbClr val="3333CC"/>
                </a:solidFill>
                <a:latin typeface="Arial"/>
              </a:rPr>
              <a:t>, 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, weight, date)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, name, price)</a:t>
            </a:r>
            <a:endParaRPr lang="en-US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563205" name="Text Box 5"/>
          <p:cNvSpPr txBox="1">
            <a:spLocks noChangeArrowheads="1"/>
          </p:cNvSpPr>
          <p:nvPr/>
        </p:nvSpPr>
        <p:spPr bwMode="auto">
          <a:xfrm>
            <a:off x="5257800" y="1676400"/>
            <a:ext cx="3622506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.cid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CheapOrders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,</a:t>
            </a:r>
            <a:br>
              <a:rPr lang="en-US" dirty="0">
                <a:solidFill>
                  <a:srgbClr val="FF5050"/>
                </a:solidFill>
                <a:latin typeface="Arial"/>
              </a:rPr>
            </a:br>
            <a:r>
              <a:rPr lang="en-US" dirty="0">
                <a:solidFill>
                  <a:srgbClr val="FF5050"/>
                </a:solidFill>
                <a:latin typeface="Arial"/>
              </a:rPr>
              <a:t>              </a:t>
            </a:r>
            <a:r>
              <a:rPr lang="en-US" dirty="0" smtClean="0">
                <a:solidFill>
                  <a:srgbClr val="FF505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FF5050"/>
                </a:solidFill>
                <a:latin typeface="Arial"/>
              </a:rPr>
              <a:t>HeavyOrders</a:t>
            </a:r>
            <a:r>
              <a:rPr lang="en-US" dirty="0" smtClean="0">
                <a:solidFill>
                  <a:srgbClr val="FF505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v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.pid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v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.pid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and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.cid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v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.cid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3207" name="Text Box 7"/>
          <p:cNvSpPr txBox="1">
            <a:spLocks noChangeArrowheads="1"/>
          </p:cNvSpPr>
          <p:nvPr/>
        </p:nvSpPr>
        <p:spPr bwMode="auto">
          <a:xfrm>
            <a:off x="5334000" y="4419600"/>
            <a:ext cx="367345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a.cid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Order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Order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a, Product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b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. . . .</a:t>
            </a:r>
          </a:p>
        </p:txBody>
      </p:sp>
      <p:sp>
        <p:nvSpPr>
          <p:cNvPr id="159752" name="Oval 8"/>
          <p:cNvSpPr>
            <a:spLocks noChangeArrowheads="1"/>
          </p:cNvSpPr>
          <p:nvPr/>
        </p:nvSpPr>
        <p:spPr bwMode="auto">
          <a:xfrm>
            <a:off x="1198021" y="6149232"/>
            <a:ext cx="6490784" cy="649188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Redundant Orders and Products</a:t>
            </a:r>
          </a:p>
        </p:txBody>
      </p:sp>
      <p:sp>
        <p:nvSpPr>
          <p:cNvPr id="9" name="Down Arrow 8"/>
          <p:cNvSpPr/>
          <p:nvPr/>
        </p:nvSpPr>
        <p:spPr>
          <a:xfrm>
            <a:off x="6705600" y="3733800"/>
            <a:ext cx="533400" cy="59055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301" name="Text Box 5"/>
          <p:cNvSpPr txBox="1">
            <a:spLocks noChangeArrowheads="1"/>
          </p:cNvSpPr>
          <p:nvPr/>
        </p:nvSpPr>
        <p:spPr bwMode="auto">
          <a:xfrm>
            <a:off x="292100" y="228600"/>
            <a:ext cx="7581072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a.cid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Order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Order a,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b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a.pid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b.pid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&lt; 99 and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a.weight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&gt; 150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x.cid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a.cid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a.pid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7303" name="Text Box 7"/>
          <p:cNvSpPr txBox="1">
            <a:spLocks noChangeArrowheads="1"/>
          </p:cNvSpPr>
          <p:nvPr/>
        </p:nvSpPr>
        <p:spPr bwMode="auto">
          <a:xfrm>
            <a:off x="2133600" y="2743200"/>
            <a:ext cx="6865030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x.cid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Order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b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b.pid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&lt; 99 and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&gt; 150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845" name="Text Box 8"/>
          <p:cNvSpPr txBox="1">
            <a:spLocks noChangeArrowheads="1"/>
          </p:cNvSpPr>
          <p:nvPr/>
        </p:nvSpPr>
        <p:spPr bwMode="auto">
          <a:xfrm>
            <a:off x="533400" y="3459163"/>
            <a:ext cx="1108797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3200" b="1" dirty="0">
                <a:solidFill>
                  <a:srgbClr val="000000"/>
                </a:solidFill>
                <a:latin typeface="Arial"/>
              </a:rPr>
              <a:t> = a</a:t>
            </a:r>
          </a:p>
        </p:txBody>
      </p:sp>
      <p:sp>
        <p:nvSpPr>
          <p:cNvPr id="567305" name="Text Box 9"/>
          <p:cNvSpPr txBox="1">
            <a:spLocks noChangeArrowheads="1"/>
          </p:cNvSpPr>
          <p:nvPr/>
        </p:nvSpPr>
        <p:spPr bwMode="auto">
          <a:xfrm>
            <a:off x="2438400" y="4876800"/>
            <a:ext cx="6545056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x.cid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Order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and 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&lt; 99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&gt; 150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847" name="Text Box 10"/>
          <p:cNvSpPr txBox="1">
            <a:spLocks noChangeArrowheads="1"/>
          </p:cNvSpPr>
          <p:nvPr/>
        </p:nvSpPr>
        <p:spPr bwMode="auto">
          <a:xfrm>
            <a:off x="533400" y="5257800"/>
            <a:ext cx="1131239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 err="1">
                <a:solidFill>
                  <a:srgbClr val="000000"/>
                </a:solidFill>
                <a:latin typeface="Arial"/>
              </a:rPr>
              <a:t>y</a:t>
            </a:r>
            <a:r>
              <a:rPr lang="en-US" sz="3200" b="1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3200" b="1" dirty="0" err="1">
                <a:solidFill>
                  <a:srgbClr val="000000"/>
                </a:solidFill>
                <a:latin typeface="Arial"/>
              </a:rPr>
              <a:t>b</a:t>
            </a:r>
            <a:endParaRPr lang="en-US" sz="3200" b="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Query Minimization under Set Semantics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Rules 1 and 2 still apply</a:t>
            </a:r>
          </a:p>
          <a:p>
            <a:endParaRPr lang="en-US" smtClean="0"/>
          </a:p>
          <a:p>
            <a:r>
              <a:rPr lang="en-US" smtClean="0"/>
              <a:t>Rule 3 involves homomorphisms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33BC-FD05-B748-A24B-597EB5C8720C}" type="slidenum">
              <a:rPr lang="en-US" smtClean="0">
                <a:solidFill>
                  <a:srgbClr val="000000"/>
                </a:solidFill>
              </a:rPr>
              <a:pPr/>
              <a:t>65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charset="-128"/>
                <a:cs typeface="ＭＳ Ｐゴシック" charset="-128"/>
              </a:rPr>
              <a:t>Definition of a Homomorphism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43000" y="4038600"/>
            <a:ext cx="6962688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A </a:t>
            </a:r>
            <a:r>
              <a:rPr lang="en-US" sz="2800" i="1" u="sng" dirty="0" smtClean="0">
                <a:solidFill>
                  <a:srgbClr val="000000"/>
                </a:solidFill>
                <a:latin typeface="Arial"/>
              </a:rPr>
              <a:t>homomorphism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from Q’ to Q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is a mapping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h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: {y1, …,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ym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}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 {x1, …,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Wingdings"/>
              </a:rPr>
              <a:t>xk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}</a:t>
            </a:r>
            <a:b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such that: </a:t>
            </a:r>
          </a:p>
          <a:p>
            <a:pPr marL="514350" indent="-514350" eaLnBrk="1" hangingPunct="1">
              <a:spcBef>
                <a:spcPct val="0"/>
              </a:spcBef>
              <a:buFontTx/>
              <a:buAutoNum type="alphaLcParenBoth"/>
            </a:pP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If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Wingdings"/>
              </a:rPr>
              <a:t>h(yi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) =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Wingdings"/>
              </a:rPr>
              <a:t>xj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, then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Wingdings"/>
              </a:rPr>
              <a:t>Ri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’ =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Wingdings"/>
              </a:rPr>
              <a:t>Rj</a:t>
            </a:r>
            <a:endParaRPr lang="en-US" sz="2800" dirty="0" smtClean="0">
              <a:solidFill>
                <a:srgbClr val="000000"/>
              </a:solidFill>
              <a:latin typeface="Arial"/>
              <a:sym typeface="Wingdings"/>
            </a:endParaRPr>
          </a:p>
          <a:p>
            <a:pPr marL="514350" indent="-514350" eaLnBrk="1" hangingPunct="1">
              <a:spcBef>
                <a:spcPct val="0"/>
              </a:spcBef>
              <a:buFontTx/>
              <a:buAutoNum type="alphaLcParenBoth"/>
            </a:pP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C logically implies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Wingdings"/>
              </a:rPr>
              <a:t>h(C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’) and</a:t>
            </a:r>
          </a:p>
          <a:p>
            <a:pPr marL="514350" indent="-514350" eaLnBrk="1" hangingPunct="1">
              <a:spcBef>
                <a:spcPct val="0"/>
              </a:spcBef>
              <a:buFontTx/>
              <a:buAutoNum type="alphaLcParenBoth"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  <a:sym typeface="Wingdings"/>
              </a:rPr>
              <a:t>h(A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’) = A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96107" y="2272605"/>
            <a:ext cx="393529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cap="all" dirty="0" smtClean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cap="all" dirty="0" smtClean="0">
                <a:solidFill>
                  <a:srgbClr val="000000"/>
                </a:solidFill>
                <a:latin typeface="Arial"/>
              </a:rPr>
              <a:t>From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R1 x1, …,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Rk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xk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cap="all" dirty="0" smtClean="0">
                <a:solidFill>
                  <a:srgbClr val="000000"/>
                </a:solidFill>
                <a:latin typeface="Arial"/>
              </a:rPr>
              <a:t>Where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C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63307" y="2272605"/>
            <a:ext cx="4375893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cap="all" dirty="0" smtClean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A’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cap="all" dirty="0" smtClean="0">
                <a:solidFill>
                  <a:srgbClr val="000000"/>
                </a:solidFill>
                <a:latin typeface="Arial"/>
              </a:rPr>
              <a:t>From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R1’ y1, …,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Rm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’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ym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cap="all" dirty="0" smtClean="0">
                <a:solidFill>
                  <a:srgbClr val="000000"/>
                </a:solidFill>
                <a:latin typeface="Arial"/>
              </a:rPr>
              <a:t>Where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C’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" y="1600200"/>
            <a:ext cx="50386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Q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4572000" y="1524000"/>
            <a:ext cx="57980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Q’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charset="-128"/>
                <a:cs typeface="ＭＳ Ｐゴシック" charset="-128"/>
              </a:rPr>
              <a:t>Definition of a Homomorphism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7555299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u="sng" dirty="0" smtClean="0">
                <a:solidFill>
                  <a:srgbClr val="000000"/>
                </a:solidFill>
                <a:latin typeface="Arial"/>
              </a:rPr>
              <a:t>Theorem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If there exists a homomorphism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from Q’ to Q, then every answer returned by Q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is also returned by Q’.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657600"/>
            <a:ext cx="603903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We say that Q is </a:t>
            </a:r>
            <a:r>
              <a:rPr lang="en-US" sz="3200" i="1" dirty="0" smtClean="0">
                <a:solidFill>
                  <a:srgbClr val="000000"/>
                </a:solidFill>
                <a:latin typeface="Arial"/>
              </a:rPr>
              <a:t>contained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 in Q’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81000" y="4800600"/>
            <a:ext cx="8356574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If there exists a homomorphism from Q’ to Q,</a:t>
            </a:r>
            <a:br>
              <a:rPr lang="en-US" sz="3200" dirty="0" smtClean="0">
                <a:solidFill>
                  <a:srgbClr val="000000"/>
                </a:solidFill>
                <a:latin typeface="Arial"/>
              </a:rPr>
            </a:b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and a homomorphism from Q to Q’,</a:t>
            </a:r>
            <a:br>
              <a:rPr lang="en-US" sz="3200" dirty="0" smtClean="0">
                <a:solidFill>
                  <a:srgbClr val="000000"/>
                </a:solidFill>
                <a:latin typeface="Arial"/>
              </a:rPr>
            </a:b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then Q and Q’ are equivalent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Homomorphism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68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83585" y="2362200"/>
            <a:ext cx="3907415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x.cid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Order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     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and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&lt; 99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and 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&gt; 150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50386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Q</a:t>
            </a:r>
            <a:endParaRPr lang="en-US" sz="3200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007985" y="2209800"/>
            <a:ext cx="3907415" cy="39703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x.cid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Order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      Product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      Order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z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and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z.pid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and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&lt;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99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&gt; 150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and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z.weight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&gt; 100             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1600200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Q’</a:t>
            </a:r>
            <a:endParaRPr lang="en-US" sz="32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624" y="0"/>
            <a:ext cx="3982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3333CC"/>
                </a:solidFill>
                <a:latin typeface="Arial"/>
              </a:rPr>
              <a:t>Order(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cid</a:t>
            </a:r>
            <a:r>
              <a:rPr lang="en-US" u="sng" dirty="0" smtClean="0">
                <a:solidFill>
                  <a:srgbClr val="3333CC"/>
                </a:solidFill>
                <a:latin typeface="Arial"/>
              </a:rPr>
              <a:t>, 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, weight, date)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, name, price)</a:t>
            </a:r>
            <a:endParaRPr lang="en-US" dirty="0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Homomorphism Q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Q’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69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83585" y="2362200"/>
            <a:ext cx="3907415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x.cid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Order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     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and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&lt; 99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and 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&gt; 150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50386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Q</a:t>
            </a:r>
            <a:endParaRPr lang="en-US" sz="3200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007985" y="2209800"/>
            <a:ext cx="3907415" cy="39703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x.cid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Order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      Product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      Order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z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and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z.pid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and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&lt;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99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&gt; 150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and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z.weight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&gt; 100             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1600200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Q’</a:t>
            </a:r>
            <a:endParaRPr lang="en-US" sz="32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624" y="0"/>
            <a:ext cx="3982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3333CC"/>
                </a:solidFill>
                <a:latin typeface="Arial"/>
              </a:rPr>
              <a:t>Order(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cid</a:t>
            </a:r>
            <a:r>
              <a:rPr lang="en-US" u="sng" dirty="0" smtClean="0">
                <a:solidFill>
                  <a:srgbClr val="3333CC"/>
                </a:solidFill>
                <a:latin typeface="Arial"/>
              </a:rPr>
              <a:t>, 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, weight, date)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, name, price)</a:t>
            </a:r>
            <a:endParaRPr lang="en-US" dirty="0">
              <a:solidFill>
                <a:srgbClr val="3333CC"/>
              </a:solidFill>
              <a:latin typeface="Arial"/>
            </a:endParaRPr>
          </a:p>
        </p:txBody>
      </p:sp>
      <p:cxnSp>
        <p:nvCxnSpPr>
          <p:cNvPr id="11" name="Straight Arrow Connector 10"/>
          <p:cNvCxnSpPr>
            <a:stCxn id="21" idx="2"/>
            <a:endCxn id="23" idx="6"/>
          </p:cNvCxnSpPr>
          <p:nvPr/>
        </p:nvCxnSpPr>
        <p:spPr bwMode="auto">
          <a:xfrm rot="10800000" flipV="1">
            <a:off x="2986741" y="2948640"/>
            <a:ext cx="4343400" cy="167341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25" idx="2"/>
            <a:endCxn id="24" idx="6"/>
          </p:cNvCxnSpPr>
          <p:nvPr/>
        </p:nvCxnSpPr>
        <p:spPr bwMode="auto">
          <a:xfrm rot="10800000" flipV="1">
            <a:off x="3352801" y="3344582"/>
            <a:ext cx="4358341" cy="198718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30" idx="2"/>
            <a:endCxn id="23" idx="6"/>
          </p:cNvCxnSpPr>
          <p:nvPr/>
        </p:nvCxnSpPr>
        <p:spPr bwMode="auto">
          <a:xfrm rot="10800000">
            <a:off x="2986741" y="3115983"/>
            <a:ext cx="4419600" cy="717177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32" idx="2"/>
            <a:endCxn id="36" idx="6"/>
          </p:cNvCxnSpPr>
          <p:nvPr/>
        </p:nvCxnSpPr>
        <p:spPr bwMode="auto">
          <a:xfrm rot="10800000">
            <a:off x="4038600" y="4800600"/>
            <a:ext cx="2362200" cy="6858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34" idx="2"/>
            <a:endCxn id="36" idx="6"/>
          </p:cNvCxnSpPr>
          <p:nvPr/>
        </p:nvCxnSpPr>
        <p:spPr bwMode="auto">
          <a:xfrm rot="10800000">
            <a:off x="4038600" y="4800600"/>
            <a:ext cx="2362200" cy="11430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7330141" y="2758141"/>
            <a:ext cx="381000" cy="3810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2605741" y="2925482"/>
            <a:ext cx="381000" cy="3810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2971800" y="3352800"/>
            <a:ext cx="381000" cy="3810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7711141" y="3154082"/>
            <a:ext cx="381000" cy="3810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7406341" y="3642659"/>
            <a:ext cx="381000" cy="3810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6400800" y="5257800"/>
            <a:ext cx="2438400" cy="4572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6400800" y="5715000"/>
            <a:ext cx="2438400" cy="4572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1600200" y="4572000"/>
            <a:ext cx="2438400" cy="4572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4800" y="5257800"/>
            <a:ext cx="343876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/>
              <a:t>Every answer to Q</a:t>
            </a:r>
            <a:br>
              <a:rPr lang="en-US" sz="2800" dirty="0" smtClean="0"/>
            </a:br>
            <a:r>
              <a:rPr lang="en-US" sz="2800" dirty="0" smtClean="0"/>
              <a:t>is also an answer to Q’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6248400"/>
            <a:ext cx="1121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WHY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F6E78-184A-F846-A9B6-0FE611DB3066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Keys with Multiple Attributes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133600"/>
            <a:ext cx="5971381" cy="2246769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63500"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CREATE TABLE</a:t>
            </a:r>
            <a:r>
              <a:rPr lang="en-US" sz="2800">
                <a:ea typeface="ＭＳ Ｐゴシック" charset="-128"/>
                <a:cs typeface="ＭＳ Ｐゴシック" charset="-128"/>
              </a:rPr>
              <a:t> Product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	name CHAR(30),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	category VARCHAR(20),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	price INT,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    </a:t>
            </a:r>
            <a:r>
              <a:rPr lang="en-US" sz="2800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PRIMARY KEY</a:t>
            </a:r>
            <a:r>
              <a:rPr lang="en-US" sz="2800">
                <a:ea typeface="ＭＳ Ｐゴシック" charset="-128"/>
                <a:cs typeface="ＭＳ Ｐゴシック" charset="-128"/>
              </a:rPr>
              <a:t> (name, category))</a:t>
            </a:r>
          </a:p>
        </p:txBody>
      </p:sp>
      <p:graphicFrame>
        <p:nvGraphicFramePr>
          <p:cNvPr id="389124" name="Group 4"/>
          <p:cNvGraphicFramePr>
            <a:graphicFrameLocks noGrp="1"/>
          </p:cNvGraphicFramePr>
          <p:nvPr/>
        </p:nvGraphicFramePr>
        <p:xfrm>
          <a:off x="457200" y="4800600"/>
          <a:ext cx="4191000" cy="1701801"/>
        </p:xfrm>
        <a:graphic>
          <a:graphicData uri="http://schemas.openxmlformats.org/drawingml/2006/table">
            <a:tbl>
              <a:tblPr/>
              <a:tblGrid>
                <a:gridCol w="1397000"/>
                <a:gridCol w="1397000"/>
                <a:gridCol w="1397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34" name="Rectangle 33"/>
          <p:cNvSpPr>
            <a:spLocks noChangeArrowheads="1"/>
          </p:cNvSpPr>
          <p:nvPr/>
        </p:nvSpPr>
        <p:spPr bwMode="auto">
          <a:xfrm>
            <a:off x="4648200" y="4872335"/>
            <a:ext cx="4386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Product(</a:t>
            </a:r>
            <a:r>
              <a:rPr lang="en-US" u="sng" dirty="0" err="1">
                <a:solidFill>
                  <a:srgbClr val="000000"/>
                </a:solidFill>
                <a:latin typeface="Arial"/>
              </a:rPr>
              <a:t>name</a:t>
            </a:r>
            <a:r>
              <a:rPr lang="en-US" u="sng" dirty="0">
                <a:solidFill>
                  <a:srgbClr val="000000"/>
                </a:solidFill>
                <a:latin typeface="Arial"/>
              </a:rPr>
              <a:t>, category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Homomorphism Q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Q’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70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83585" y="2362200"/>
            <a:ext cx="3907415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x.cid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Order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     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and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&lt; 99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and 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&gt; 150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50386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Q</a:t>
            </a:r>
            <a:endParaRPr lang="en-US" sz="3200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007985" y="2209800"/>
            <a:ext cx="3907415" cy="39703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x.cid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Order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      Product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      Order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z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and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z.pid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and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&lt;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99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&gt; 150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and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z.weight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&gt; 100             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1600200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Q’</a:t>
            </a:r>
            <a:endParaRPr lang="en-US" sz="32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624" y="0"/>
            <a:ext cx="3982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3333CC"/>
                </a:solidFill>
                <a:latin typeface="Arial"/>
              </a:rPr>
              <a:t>Order(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cid</a:t>
            </a:r>
            <a:r>
              <a:rPr lang="en-US" u="sng" dirty="0" smtClean="0">
                <a:solidFill>
                  <a:srgbClr val="3333CC"/>
                </a:solidFill>
                <a:latin typeface="Arial"/>
              </a:rPr>
              <a:t>, 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, weight, date)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, name, price)</a:t>
            </a:r>
            <a:endParaRPr lang="en-US" dirty="0">
              <a:solidFill>
                <a:srgbClr val="3333CC"/>
              </a:solidFill>
              <a:latin typeface="Arial"/>
            </a:endParaRPr>
          </a:p>
        </p:txBody>
      </p:sp>
      <p:cxnSp>
        <p:nvCxnSpPr>
          <p:cNvPr id="11" name="Straight Arrow Connector 10"/>
          <p:cNvCxnSpPr>
            <a:stCxn id="21" idx="2"/>
            <a:endCxn id="23" idx="6"/>
          </p:cNvCxnSpPr>
          <p:nvPr/>
        </p:nvCxnSpPr>
        <p:spPr bwMode="auto">
          <a:xfrm rot="10800000" flipV="1">
            <a:off x="2986741" y="2948640"/>
            <a:ext cx="4343400" cy="167341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4" name="Straight Arrow Connector 13"/>
          <p:cNvCxnSpPr>
            <a:stCxn id="25" idx="2"/>
            <a:endCxn id="24" idx="6"/>
          </p:cNvCxnSpPr>
          <p:nvPr/>
        </p:nvCxnSpPr>
        <p:spPr bwMode="auto">
          <a:xfrm rot="10800000" flipV="1">
            <a:off x="3352801" y="3344582"/>
            <a:ext cx="4358341" cy="198718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8" name="Straight Arrow Connector 17"/>
          <p:cNvCxnSpPr>
            <a:stCxn id="32" idx="2"/>
            <a:endCxn id="36" idx="6"/>
          </p:cNvCxnSpPr>
          <p:nvPr/>
        </p:nvCxnSpPr>
        <p:spPr bwMode="auto">
          <a:xfrm rot="10800000">
            <a:off x="4038600" y="4800600"/>
            <a:ext cx="2362200" cy="6858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7330141" y="2758141"/>
            <a:ext cx="381000" cy="3810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2605741" y="2925482"/>
            <a:ext cx="381000" cy="3810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2971800" y="3352800"/>
            <a:ext cx="381000" cy="3810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7711141" y="3154082"/>
            <a:ext cx="381000" cy="3810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6400800" y="5257800"/>
            <a:ext cx="2438400" cy="4572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1600200" y="4572000"/>
            <a:ext cx="2438400" cy="4572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4800" y="5558135"/>
            <a:ext cx="381694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/>
              <a:t>Q and Q’ are equivalent 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charset="-128"/>
                <a:cs typeface="ＭＳ Ｐゴシック" charset="-128"/>
              </a:rPr>
              <a:t>Query Minimization under Set Semantics</a:t>
            </a:r>
          </a:p>
        </p:txBody>
      </p:sp>
      <p:sp>
        <p:nvSpPr>
          <p:cNvPr id="570373" name="Text Box 5"/>
          <p:cNvSpPr txBox="1">
            <a:spLocks noChangeArrowheads="1"/>
          </p:cNvSpPr>
          <p:nvPr/>
        </p:nvSpPr>
        <p:spPr bwMode="auto">
          <a:xfrm>
            <a:off x="457200" y="1828800"/>
            <a:ext cx="8496286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DISTINCT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and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500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                              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z.weight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</a:t>
            </a:r>
          </a:p>
        </p:txBody>
      </p:sp>
      <p:sp>
        <p:nvSpPr>
          <p:cNvPr id="570374" name="Text Box 6"/>
          <p:cNvSpPr txBox="1">
            <a:spLocks noChangeArrowheads="1"/>
          </p:cNvSpPr>
          <p:nvPr/>
        </p:nvSpPr>
        <p:spPr bwMode="auto">
          <a:xfrm>
            <a:off x="381000" y="4895850"/>
            <a:ext cx="8496286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DISTINCT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500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                              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z.weight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</a:t>
            </a:r>
          </a:p>
        </p:txBody>
      </p:sp>
      <p:sp>
        <p:nvSpPr>
          <p:cNvPr id="165894" name="Text Box 7"/>
          <p:cNvSpPr txBox="1">
            <a:spLocks noChangeArrowheads="1"/>
          </p:cNvSpPr>
          <p:nvPr/>
        </p:nvSpPr>
        <p:spPr bwMode="auto">
          <a:xfrm>
            <a:off x="4114800" y="4191000"/>
            <a:ext cx="198684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Same as: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70EFF0-3A8A-F44D-A449-D79D8257BBF8}" type="slidenum">
              <a:rPr lang="en-US" smtClean="0">
                <a:solidFill>
                  <a:srgbClr val="000000"/>
                </a:solidFill>
              </a:rPr>
              <a:pPr/>
              <a:t>72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charset="-128"/>
                <a:cs typeface="ＭＳ Ｐゴシック" charset="-128"/>
              </a:rPr>
              <a:t>Query Minimization under Set Semantics</a:t>
            </a:r>
          </a:p>
        </p:txBody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>
                <a:ea typeface="ＭＳ Ｐゴシック" charset="-128"/>
                <a:cs typeface="ＭＳ Ｐゴシック" charset="-128"/>
              </a:rPr>
              <a:t>Rule 3: </a:t>
            </a:r>
            <a:r>
              <a:rPr lang="en-US" dirty="0">
                <a:ea typeface="ＭＳ Ｐゴシック" charset="-128"/>
                <a:cs typeface="ＭＳ Ｐゴシック" charset="-128"/>
              </a:rPr>
              <a:t>Let Q’ be the query obtained by removing the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tuple</a:t>
            </a:r>
            <a:r>
              <a:rPr lang="en-US" dirty="0">
                <a:ea typeface="ＭＳ Ｐゴシック" charset="-128"/>
                <a:cs typeface="ＭＳ Ｐゴシック" charset="-128"/>
              </a:rPr>
              <a:t> variable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x</a:t>
            </a:r>
            <a:r>
              <a:rPr lang="en-US" dirty="0">
                <a:ea typeface="ＭＳ Ｐゴシック" charset="-128"/>
                <a:cs typeface="ＭＳ Ｐゴシック" charset="-128"/>
              </a:rPr>
              <a:t> from Q. 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If:</a:t>
            </a:r>
          </a:p>
          <a:p>
            <a:pPr eaLnBrk="1" hangingPunct="1"/>
            <a:r>
              <a:rPr lang="en-US" dirty="0" smtClean="0"/>
              <a:t>Q has set semantics (and same for Q’)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there </a:t>
            </a:r>
            <a:r>
              <a:rPr lang="en-US" dirty="0">
                <a:ea typeface="ＭＳ Ｐゴシック" charset="-128"/>
                <a:cs typeface="ＭＳ Ｐゴシック" charset="-128"/>
              </a:rPr>
              <a:t>exists a homomorphism from Q to Q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’</a:t>
            </a:r>
          </a:p>
          <a:p>
            <a:pPr eaLnBrk="1" hangingPunct="1"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Then </a:t>
            </a:r>
            <a:r>
              <a:rPr lang="en-US" dirty="0">
                <a:ea typeface="ＭＳ Ｐゴシック" charset="-128"/>
                <a:cs typeface="ＭＳ Ｐゴシック" charset="-128"/>
              </a:rPr>
              <a:t>Q’ is equivalent to Q.  Hence one can safely remove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x</a:t>
            </a:r>
            <a:r>
              <a:rPr lang="en-US" dirty="0">
                <a:ea typeface="ＭＳ Ｐゴシック" charset="-128"/>
                <a:cs typeface="ＭＳ Ｐゴシック" charset="-128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Example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75491" name="Text Box 3"/>
          <p:cNvSpPr txBox="1">
            <a:spLocks noChangeArrowheads="1"/>
          </p:cNvSpPr>
          <p:nvPr/>
        </p:nvSpPr>
        <p:spPr bwMode="auto">
          <a:xfrm>
            <a:off x="266714" y="1905000"/>
            <a:ext cx="8496286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DISTINCT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and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500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                              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z.weight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</a:t>
            </a:r>
          </a:p>
        </p:txBody>
      </p:sp>
      <p:sp>
        <p:nvSpPr>
          <p:cNvPr id="575492" name="Text Box 4"/>
          <p:cNvSpPr txBox="1">
            <a:spLocks noChangeArrowheads="1"/>
          </p:cNvSpPr>
          <p:nvPr/>
        </p:nvSpPr>
        <p:spPr bwMode="auto">
          <a:xfrm>
            <a:off x="304800" y="4800600"/>
            <a:ext cx="8576061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DISTINCT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x’.pid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’,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x’.category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z’.category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z’.price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500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                              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z’.weight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</a:t>
            </a:r>
          </a:p>
        </p:txBody>
      </p:sp>
      <p:sp>
        <p:nvSpPr>
          <p:cNvPr id="172038" name="Text Box 5"/>
          <p:cNvSpPr txBox="1">
            <a:spLocks noChangeArrowheads="1"/>
          </p:cNvSpPr>
          <p:nvPr/>
        </p:nvSpPr>
        <p:spPr bwMode="auto">
          <a:xfrm>
            <a:off x="152400" y="1295400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Q</a:t>
            </a:r>
          </a:p>
        </p:txBody>
      </p:sp>
      <p:sp>
        <p:nvSpPr>
          <p:cNvPr id="172039" name="Text Box 6"/>
          <p:cNvSpPr txBox="1">
            <a:spLocks noChangeArrowheads="1"/>
          </p:cNvSpPr>
          <p:nvPr/>
        </p:nvSpPr>
        <p:spPr bwMode="auto">
          <a:xfrm>
            <a:off x="228600" y="4267200"/>
            <a:ext cx="59523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Q’</a:t>
            </a:r>
          </a:p>
        </p:txBody>
      </p:sp>
      <p:sp>
        <p:nvSpPr>
          <p:cNvPr id="172040" name="Text Box 7"/>
          <p:cNvSpPr txBox="1">
            <a:spLocks noChangeArrowheads="1"/>
          </p:cNvSpPr>
          <p:nvPr/>
        </p:nvSpPr>
        <p:spPr bwMode="auto">
          <a:xfrm>
            <a:off x="1965325" y="4232275"/>
            <a:ext cx="46842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Find a homomorphism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: Q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Wingdings"/>
              </a:rPr>
              <a:t> Q’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75491" name="Text Box 3"/>
          <p:cNvSpPr txBox="1">
            <a:spLocks noChangeArrowheads="1"/>
          </p:cNvSpPr>
          <p:nvPr/>
        </p:nvSpPr>
        <p:spPr bwMode="auto">
          <a:xfrm>
            <a:off x="266714" y="1905000"/>
            <a:ext cx="8496286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DISTINCT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and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500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                              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z.weight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</a:t>
            </a:r>
          </a:p>
        </p:txBody>
      </p:sp>
      <p:sp>
        <p:nvSpPr>
          <p:cNvPr id="575492" name="Text Box 4"/>
          <p:cNvSpPr txBox="1">
            <a:spLocks noChangeArrowheads="1"/>
          </p:cNvSpPr>
          <p:nvPr/>
        </p:nvSpPr>
        <p:spPr bwMode="auto">
          <a:xfrm>
            <a:off x="304800" y="4800600"/>
            <a:ext cx="8576061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DISTINCT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x’.pid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’,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x’.category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z’.category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z’.price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500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                              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z’.weight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</a:t>
            </a:r>
          </a:p>
        </p:txBody>
      </p:sp>
      <p:sp>
        <p:nvSpPr>
          <p:cNvPr id="172038" name="Text Box 5"/>
          <p:cNvSpPr txBox="1">
            <a:spLocks noChangeArrowheads="1"/>
          </p:cNvSpPr>
          <p:nvPr/>
        </p:nvSpPr>
        <p:spPr bwMode="auto">
          <a:xfrm>
            <a:off x="152400" y="1295400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Q</a:t>
            </a:r>
          </a:p>
        </p:txBody>
      </p:sp>
      <p:sp>
        <p:nvSpPr>
          <p:cNvPr id="172039" name="Text Box 6"/>
          <p:cNvSpPr txBox="1">
            <a:spLocks noChangeArrowheads="1"/>
          </p:cNvSpPr>
          <p:nvPr/>
        </p:nvSpPr>
        <p:spPr bwMode="auto">
          <a:xfrm>
            <a:off x="228600" y="4267200"/>
            <a:ext cx="59523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Q’</a:t>
            </a:r>
          </a:p>
        </p:txBody>
      </p:sp>
      <p:sp>
        <p:nvSpPr>
          <p:cNvPr id="172040" name="Text Box 7"/>
          <p:cNvSpPr txBox="1">
            <a:spLocks noChangeArrowheads="1"/>
          </p:cNvSpPr>
          <p:nvPr/>
        </p:nvSpPr>
        <p:spPr bwMode="auto">
          <a:xfrm>
            <a:off x="1965325" y="4232275"/>
            <a:ext cx="5051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Answer: 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H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(x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’,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H(y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H(z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z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B0B7D-6121-684F-8832-80282FF9C974}" type="slidenum">
              <a:rPr lang="en-US" smtClean="0">
                <a:solidFill>
                  <a:srgbClr val="000000"/>
                </a:solidFill>
              </a:rPr>
              <a:pPr/>
              <a:t>75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6835" name="Rectangle 3"/>
          <p:cNvSpPr>
            <a:spLocks noChangeArrowheads="1"/>
          </p:cNvSpPr>
          <p:nvPr/>
        </p:nvSpPr>
        <p:spPr bwMode="auto">
          <a:xfrm>
            <a:off x="152400" y="3276600"/>
            <a:ext cx="551545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Expensive-Product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pname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price &gt; 100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Updating Views</a:t>
            </a:r>
          </a:p>
        </p:txBody>
      </p:sp>
      <p:sp>
        <p:nvSpPr>
          <p:cNvPr id="376837" name="Rectangle 5"/>
          <p:cNvSpPr>
            <a:spLocks noChangeArrowheads="1"/>
          </p:cNvSpPr>
          <p:nvPr/>
        </p:nvSpPr>
        <p:spPr bwMode="auto">
          <a:xfrm>
            <a:off x="5410200" y="2057400"/>
            <a:ext cx="358303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INSERT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INTO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Expensive-Product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 err="1">
                <a:solidFill>
                  <a:srgbClr val="3333CC"/>
                </a:solidFill>
                <a:latin typeface="Arial"/>
              </a:rPr>
              <a:t>VALUES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(‘Gizmo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’)</a:t>
            </a:r>
          </a:p>
        </p:txBody>
      </p:sp>
      <p:sp>
        <p:nvSpPr>
          <p:cNvPr id="150536" name="Text Box 9"/>
          <p:cNvSpPr txBox="1">
            <a:spLocks noChangeArrowheads="1"/>
          </p:cNvSpPr>
          <p:nvPr/>
        </p:nvSpPr>
        <p:spPr bwMode="auto">
          <a:xfrm>
            <a:off x="457200" y="1447800"/>
            <a:ext cx="6593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50537" name="Oval 10"/>
          <p:cNvSpPr>
            <a:spLocks noChangeArrowheads="1"/>
          </p:cNvSpPr>
          <p:nvPr/>
        </p:nvSpPr>
        <p:spPr bwMode="auto">
          <a:xfrm>
            <a:off x="622208" y="5165656"/>
            <a:ext cx="2473509" cy="116853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Updateable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view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Updatable Views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Have a virtual view V(A1, A2, …) over tables R1, R2, …</a:t>
            </a:r>
          </a:p>
          <a:p>
            <a:r>
              <a:rPr lang="en-US" dirty="0" smtClean="0"/>
              <a:t>User wants to </a:t>
            </a:r>
            <a:r>
              <a:rPr lang="en-US" i="1" dirty="0" smtClean="0"/>
              <a:t>update </a:t>
            </a:r>
            <a:r>
              <a:rPr lang="en-US" dirty="0" smtClean="0"/>
              <a:t>a </a:t>
            </a:r>
            <a:r>
              <a:rPr lang="en-US" dirty="0" err="1" smtClean="0"/>
              <a:t>tuple</a:t>
            </a:r>
            <a:r>
              <a:rPr lang="en-US" dirty="0" smtClean="0"/>
              <a:t> in V</a:t>
            </a:r>
          </a:p>
          <a:p>
            <a:pPr lvl="1"/>
            <a:r>
              <a:rPr lang="en-US" dirty="0" smtClean="0"/>
              <a:t>Insert/modify/delete</a:t>
            </a:r>
          </a:p>
          <a:p>
            <a:r>
              <a:rPr lang="en-US" dirty="0" smtClean="0"/>
              <a:t>Can we translate this into updates to R1, R2, … ?</a:t>
            </a:r>
          </a:p>
          <a:p>
            <a:r>
              <a:rPr lang="en-US" dirty="0" smtClean="0"/>
              <a:t>If yes: V = “an updateable view”</a:t>
            </a:r>
          </a:p>
          <a:p>
            <a:r>
              <a:rPr lang="en-US" dirty="0" smtClean="0"/>
              <a:t>If not: V = “a non-updateable view”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76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B0B7D-6121-684F-8832-80282FF9C974}" type="slidenum">
              <a:rPr lang="en-US" smtClean="0">
                <a:solidFill>
                  <a:srgbClr val="000000"/>
                </a:solidFill>
              </a:rPr>
              <a:pPr/>
              <a:t>77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6835" name="Rectangle 3"/>
          <p:cNvSpPr>
            <a:spLocks noChangeArrowheads="1"/>
          </p:cNvSpPr>
          <p:nvPr/>
        </p:nvSpPr>
        <p:spPr bwMode="auto">
          <a:xfrm>
            <a:off x="152400" y="3276600"/>
            <a:ext cx="551545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Expensive-Product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pname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price &gt; 100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Updating Views</a:t>
            </a:r>
          </a:p>
        </p:txBody>
      </p:sp>
      <p:sp>
        <p:nvSpPr>
          <p:cNvPr id="376838" name="Rectangle 6"/>
          <p:cNvSpPr>
            <a:spLocks noChangeArrowheads="1"/>
          </p:cNvSpPr>
          <p:nvPr/>
        </p:nvSpPr>
        <p:spPr bwMode="auto">
          <a:xfrm>
            <a:off x="5410200" y="5056188"/>
            <a:ext cx="359727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INSERT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INTO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Product 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 err="1">
                <a:solidFill>
                  <a:srgbClr val="3333CC"/>
                </a:solidFill>
                <a:latin typeface="Arial"/>
              </a:rPr>
              <a:t>VALUES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(‘Gizmo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’, NULL)</a:t>
            </a:r>
          </a:p>
        </p:txBody>
      </p:sp>
      <p:sp>
        <p:nvSpPr>
          <p:cNvPr id="376839" name="AutoShape 7"/>
          <p:cNvSpPr>
            <a:spLocks noChangeArrowheads="1"/>
          </p:cNvSpPr>
          <p:nvPr/>
        </p:nvSpPr>
        <p:spPr bwMode="auto">
          <a:xfrm>
            <a:off x="7315200" y="3733800"/>
            <a:ext cx="381000" cy="5063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536" name="Text Box 9"/>
          <p:cNvSpPr txBox="1">
            <a:spLocks noChangeArrowheads="1"/>
          </p:cNvSpPr>
          <p:nvPr/>
        </p:nvSpPr>
        <p:spPr bwMode="auto">
          <a:xfrm>
            <a:off x="457200" y="1447800"/>
            <a:ext cx="6593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50537" name="Oval 10"/>
          <p:cNvSpPr>
            <a:spLocks noChangeArrowheads="1"/>
          </p:cNvSpPr>
          <p:nvPr/>
        </p:nvSpPr>
        <p:spPr bwMode="auto">
          <a:xfrm>
            <a:off x="622208" y="5165656"/>
            <a:ext cx="2473509" cy="116853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Updateable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view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410200" y="2057400"/>
            <a:ext cx="358303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INSERT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INTO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Expensive-Product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 err="1">
                <a:solidFill>
                  <a:srgbClr val="3333CC"/>
                </a:solidFill>
                <a:latin typeface="Arial"/>
              </a:rPr>
              <a:t>VALUES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(‘Gizmo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04C35B-7F66-3B41-ADD4-9D39925D34C2}" type="slidenum">
              <a:rPr lang="en-US" smtClean="0">
                <a:solidFill>
                  <a:srgbClr val="000000"/>
                </a:solidFill>
              </a:rPr>
              <a:pPr/>
              <a:t>78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8882" name="Rectangle 2"/>
          <p:cNvSpPr>
            <a:spLocks noChangeArrowheads="1"/>
          </p:cNvSpPr>
          <p:nvPr/>
        </p:nvSpPr>
        <p:spPr bwMode="auto">
          <a:xfrm>
            <a:off x="76200" y="3619500"/>
            <a:ext cx="5053637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AcmePurchase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customer,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store = ‘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AcmeStore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’</a:t>
            </a:r>
          </a:p>
        </p:txBody>
      </p:sp>
      <p:sp>
        <p:nvSpPr>
          <p:cNvPr id="1525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Updating Views</a:t>
            </a:r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5216525" y="2362200"/>
            <a:ext cx="339248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INSERT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INTO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AcmePurchase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 err="1">
                <a:solidFill>
                  <a:srgbClr val="3333CC"/>
                </a:solidFill>
                <a:latin typeface="Arial"/>
              </a:rPr>
              <a:t>VALUES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(‘Joe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’, ‘Gizmo’)</a:t>
            </a:r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381000" y="1524000"/>
            <a:ext cx="6593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52586" name="Oval 10"/>
          <p:cNvSpPr>
            <a:spLocks noChangeArrowheads="1"/>
          </p:cNvSpPr>
          <p:nvPr/>
        </p:nvSpPr>
        <p:spPr bwMode="auto">
          <a:xfrm>
            <a:off x="603158" y="5325994"/>
            <a:ext cx="2473509" cy="116853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Updateable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view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04C35B-7F66-3B41-ADD4-9D39925D34C2}" type="slidenum">
              <a:rPr lang="en-US" smtClean="0">
                <a:solidFill>
                  <a:srgbClr val="000000"/>
                </a:solidFill>
              </a:rPr>
              <a:pPr/>
              <a:t>79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8882" name="Rectangle 2"/>
          <p:cNvSpPr>
            <a:spLocks noChangeArrowheads="1"/>
          </p:cNvSpPr>
          <p:nvPr/>
        </p:nvSpPr>
        <p:spPr bwMode="auto">
          <a:xfrm>
            <a:off x="76200" y="3619500"/>
            <a:ext cx="5053637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AcmePurchase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customer,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store = ‘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AcmeStore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’</a:t>
            </a:r>
          </a:p>
        </p:txBody>
      </p:sp>
      <p:sp>
        <p:nvSpPr>
          <p:cNvPr id="1525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Updating Views</a:t>
            </a:r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5216525" y="2362200"/>
            <a:ext cx="339248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INSERT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INTO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AcmePurchase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 err="1">
                <a:solidFill>
                  <a:srgbClr val="3333CC"/>
                </a:solidFill>
                <a:latin typeface="Arial"/>
              </a:rPr>
              <a:t>VALUES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(‘Joe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’, ‘Gizmo’)</a:t>
            </a:r>
          </a:p>
        </p:txBody>
      </p:sp>
      <p:sp>
        <p:nvSpPr>
          <p:cNvPr id="378885" name="Rectangle 5"/>
          <p:cNvSpPr>
            <a:spLocks noChangeArrowheads="1"/>
          </p:cNvSpPr>
          <p:nvPr/>
        </p:nvSpPr>
        <p:spPr bwMode="auto">
          <a:xfrm>
            <a:off x="4832350" y="4191000"/>
            <a:ext cx="420528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INSERT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INTO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Purchase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err="1">
                <a:solidFill>
                  <a:srgbClr val="3333CC"/>
                </a:solidFill>
                <a:latin typeface="Arial"/>
              </a:rPr>
              <a:t>VALUES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(‘Joe’,’Gizmo’,NULL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378886" name="AutoShape 6"/>
          <p:cNvSpPr>
            <a:spLocks noChangeArrowheads="1"/>
          </p:cNvSpPr>
          <p:nvPr/>
        </p:nvSpPr>
        <p:spPr bwMode="auto">
          <a:xfrm>
            <a:off x="6934200" y="3671144"/>
            <a:ext cx="381000" cy="5063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887" name="AutoShape 7"/>
          <p:cNvSpPr>
            <a:spLocks noChangeArrowheads="1"/>
          </p:cNvSpPr>
          <p:nvPr/>
        </p:nvSpPr>
        <p:spPr bwMode="auto">
          <a:xfrm>
            <a:off x="6635400" y="5553006"/>
            <a:ext cx="1173864" cy="1168539"/>
          </a:xfrm>
          <a:prstGeom prst="wedgeEllipseCallout">
            <a:avLst>
              <a:gd name="adj1" fmla="val 93167"/>
              <a:gd name="adj2" fmla="val -7444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Note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this</a:t>
            </a:r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381000" y="1524000"/>
            <a:ext cx="6593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52586" name="Oval 10"/>
          <p:cNvSpPr>
            <a:spLocks noChangeArrowheads="1"/>
          </p:cNvSpPr>
          <p:nvPr/>
        </p:nvSpPr>
        <p:spPr bwMode="auto">
          <a:xfrm>
            <a:off x="603158" y="5325994"/>
            <a:ext cx="2473509" cy="116853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Updateable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view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CA1343-B306-9C44-956D-6234797B30FA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Other Keys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6040438" cy="3513138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63500"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CREATE TABLE</a:t>
            </a:r>
            <a:r>
              <a:rPr lang="en-US">
                <a:ea typeface="ＭＳ Ｐゴシック" charset="-128"/>
                <a:cs typeface="ＭＳ Ｐゴシック" charset="-128"/>
              </a:rPr>
              <a:t> Product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 	productID  CHAR(10),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	name CHAR(30),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	category VARCHAR(20),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	price INT,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    	</a:t>
            </a:r>
            <a:r>
              <a:rPr lang="en-US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PRIMARY</a:t>
            </a:r>
            <a:r>
              <a:rPr lang="en-US">
                <a:ea typeface="ＭＳ Ｐゴシック" charset="-128"/>
                <a:cs typeface="ＭＳ Ｐゴシック" charset="-128"/>
              </a:rPr>
              <a:t> </a:t>
            </a:r>
            <a:r>
              <a:rPr lang="en-US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KEY</a:t>
            </a:r>
            <a:r>
              <a:rPr lang="en-US">
                <a:ea typeface="ＭＳ Ｐゴシック" charset="-128"/>
                <a:cs typeface="ＭＳ Ｐゴシック" charset="-128"/>
              </a:rPr>
              <a:t> (productID),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    	</a:t>
            </a:r>
            <a:r>
              <a:rPr lang="en-US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UNIQUE</a:t>
            </a:r>
            <a:r>
              <a:rPr lang="en-US">
                <a:ea typeface="ＭＳ Ｐゴシック" charset="-128"/>
                <a:cs typeface="ＭＳ Ｐゴシック" charset="-128"/>
              </a:rPr>
              <a:t> (name, category))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295400" y="5410200"/>
            <a:ext cx="52163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There is at most one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PRIMARY KEY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;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there can be many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UNIQUE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B5C1AC-6055-1540-93C0-FEFBB143CA62}" type="slidenum">
              <a:rPr lang="en-US" smtClean="0">
                <a:solidFill>
                  <a:srgbClr val="000000"/>
                </a:solidFill>
              </a:rPr>
              <a:pPr/>
              <a:t>80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Updating Views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4800600" y="2362200"/>
            <a:ext cx="4238059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INSERT INTO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 err="1">
                <a:solidFill>
                  <a:srgbClr val="3333CC"/>
                </a:solidFill>
                <a:latin typeface="Arial"/>
              </a:rPr>
              <a:t>VALUES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(‘Joe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’, 200)</a:t>
            </a:r>
          </a:p>
        </p:txBody>
      </p:sp>
      <p:sp>
        <p:nvSpPr>
          <p:cNvPr id="380933" name="Rectangle 5"/>
          <p:cNvSpPr>
            <a:spLocks noChangeArrowheads="1"/>
          </p:cNvSpPr>
          <p:nvPr/>
        </p:nvSpPr>
        <p:spPr bwMode="auto">
          <a:xfrm>
            <a:off x="6934200" y="4638675"/>
            <a:ext cx="138256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? ? ? ? ?</a:t>
            </a:r>
          </a:p>
        </p:txBody>
      </p:sp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7354888" y="3594944"/>
            <a:ext cx="381000" cy="5063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631" name="Oval 7"/>
          <p:cNvSpPr>
            <a:spLocks noChangeArrowheads="1"/>
          </p:cNvSpPr>
          <p:nvPr/>
        </p:nvSpPr>
        <p:spPr bwMode="auto">
          <a:xfrm>
            <a:off x="31937" y="5318056"/>
            <a:ext cx="3339727" cy="116853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Non-updateable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view</a:t>
            </a:r>
          </a:p>
        </p:txBody>
      </p:sp>
      <p:sp>
        <p:nvSpPr>
          <p:cNvPr id="154632" name="Rectangle 9"/>
          <p:cNvSpPr>
            <a:spLocks noChangeArrowheads="1"/>
          </p:cNvSpPr>
          <p:nvPr/>
        </p:nvSpPr>
        <p:spPr bwMode="auto">
          <a:xfrm>
            <a:off x="5750014" y="5563026"/>
            <a:ext cx="2323923" cy="830997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Most views are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non-updateable</a:t>
            </a:r>
          </a:p>
        </p:txBody>
      </p:sp>
      <p:sp>
        <p:nvSpPr>
          <p:cNvPr id="380938" name="Rectangle 10"/>
          <p:cNvSpPr>
            <a:spLocks noChangeArrowheads="1"/>
          </p:cNvSpPr>
          <p:nvPr/>
        </p:nvSpPr>
        <p:spPr bwMode="auto">
          <a:xfrm>
            <a:off x="228600" y="3276600"/>
            <a:ext cx="5298596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x.customer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y.price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Purchase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x.product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y.pname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634" name="Text Box 11"/>
          <p:cNvSpPr txBox="1">
            <a:spLocks noChangeArrowheads="1"/>
          </p:cNvSpPr>
          <p:nvPr/>
        </p:nvSpPr>
        <p:spPr bwMode="auto">
          <a:xfrm>
            <a:off x="381000" y="1524000"/>
            <a:ext cx="6593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Materialized Views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 of the view is materialized</a:t>
            </a:r>
          </a:p>
          <a:p>
            <a:endParaRPr lang="en-US" dirty="0" smtClean="0"/>
          </a:p>
          <a:p>
            <a:r>
              <a:rPr lang="en-US" dirty="0" smtClean="0"/>
              <a:t>May speed up query answering significantly</a:t>
            </a:r>
          </a:p>
          <a:p>
            <a:endParaRPr lang="en-US" dirty="0" smtClean="0"/>
          </a:p>
          <a:p>
            <a:r>
              <a:rPr lang="en-US" dirty="0" smtClean="0"/>
              <a:t>But the materialized view needs to be synchronized with the base data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81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6BAEA2-91AF-E44C-B646-CD3E4AAF1404}" type="slidenum">
              <a:rPr lang="en-US" smtClean="0">
                <a:solidFill>
                  <a:srgbClr val="000000"/>
                </a:solidFill>
              </a:rPr>
              <a:pPr/>
              <a:t>82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Applications of Materialized Views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Indexes</a:t>
            </a: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err="1" smtClean="0">
                <a:ea typeface="ＭＳ Ｐゴシック" charset="-128"/>
                <a:cs typeface="ＭＳ Ｐゴシック" charset="-128"/>
              </a:rPr>
              <a:t>Denormalization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Semantic caching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4EC8DC-BB9F-1746-ADDC-3783B455A31B}" type="slidenum">
              <a:rPr lang="en-US" smtClean="0">
                <a:solidFill>
                  <a:srgbClr val="000000"/>
                </a:solidFill>
              </a:rPr>
              <a:pPr/>
              <a:t>83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Indexes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REALLY</a:t>
            </a:r>
            <a:r>
              <a:rPr lang="en-US" b="1" dirty="0">
                <a:solidFill>
                  <a:srgbClr val="FF0066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important to speed up query processing time.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2971800"/>
            <a:ext cx="361168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Person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name = 'Smith'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5181600"/>
            <a:ext cx="676399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INDEX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myindex05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ON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Person(name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533400" y="2286000"/>
            <a:ext cx="3537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</a:rPr>
              <a:t>Person (name, age, city)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533400" y="4495800"/>
            <a:ext cx="6874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May take too long to scan the entire Person table</a:t>
            </a:r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685800" y="6019800"/>
            <a:ext cx="7215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Now, when we rerun the query it will be much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B+ Tree Index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E99EC3-6688-224B-93ED-DC571499D07C}" type="slidenum">
              <a:rPr lang="en-US" smtClean="0">
                <a:solidFill>
                  <a:srgbClr val="000000"/>
                </a:solidFill>
              </a:rPr>
              <a:pPr/>
              <a:t>84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318468" name="Group 4"/>
          <p:cNvGraphicFramePr>
            <a:graphicFrameLocks noGrp="1"/>
          </p:cNvGraphicFramePr>
          <p:nvPr/>
        </p:nvGraphicFramePr>
        <p:xfrm>
          <a:off x="990600" y="3962400"/>
          <a:ext cx="7162800" cy="584200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  <a:gridCol w="1193800"/>
                <a:gridCol w="1193800"/>
                <a:gridCol w="11938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Adam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Betty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Charles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….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Smith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….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200400" y="2133600"/>
            <a:ext cx="1982788" cy="1373188"/>
            <a:chOff x="2016" y="1728"/>
            <a:chExt cx="1249" cy="865"/>
          </a:xfrm>
        </p:grpSpPr>
        <p:sp>
          <p:nvSpPr>
            <p:cNvPr id="40991" name="Oval 21"/>
            <p:cNvSpPr>
              <a:spLocks noChangeAspect="1" noChangeArrowheads="1"/>
            </p:cNvSpPr>
            <p:nvPr/>
          </p:nvSpPr>
          <p:spPr bwMode="auto">
            <a:xfrm>
              <a:off x="2688" y="172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2" name="Oval 22"/>
            <p:cNvSpPr>
              <a:spLocks noChangeAspect="1" noChangeArrowheads="1"/>
            </p:cNvSpPr>
            <p:nvPr/>
          </p:nvSpPr>
          <p:spPr bwMode="auto">
            <a:xfrm>
              <a:off x="2400" y="196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3" name="Oval 23"/>
            <p:cNvSpPr>
              <a:spLocks noChangeAspect="1" noChangeArrowheads="1"/>
            </p:cNvSpPr>
            <p:nvPr/>
          </p:nvSpPr>
          <p:spPr bwMode="auto">
            <a:xfrm>
              <a:off x="2928" y="196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4" name="Oval 24"/>
            <p:cNvSpPr>
              <a:spLocks noChangeAspect="1" noChangeArrowheads="1"/>
            </p:cNvSpPr>
            <p:nvPr/>
          </p:nvSpPr>
          <p:spPr bwMode="auto">
            <a:xfrm>
              <a:off x="2016" y="220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5" name="Oval 25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6" name="Oval 26"/>
            <p:cNvSpPr>
              <a:spLocks noChangeAspect="1" noChangeArrowheads="1"/>
            </p:cNvSpPr>
            <p:nvPr/>
          </p:nvSpPr>
          <p:spPr bwMode="auto">
            <a:xfrm>
              <a:off x="2784" y="220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7" name="Oval 27"/>
            <p:cNvSpPr>
              <a:spLocks noChangeAspect="1" noChangeArrowheads="1"/>
            </p:cNvSpPr>
            <p:nvPr/>
          </p:nvSpPr>
          <p:spPr bwMode="auto">
            <a:xfrm>
              <a:off x="3168" y="220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8" name="Oval 28"/>
            <p:cNvSpPr>
              <a:spLocks noChangeAspect="1" noChangeArrowheads="1"/>
            </p:cNvSpPr>
            <p:nvPr/>
          </p:nvSpPr>
          <p:spPr bwMode="auto">
            <a:xfrm>
              <a:off x="2784" y="2496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9" name="Oval 29"/>
            <p:cNvSpPr>
              <a:spLocks noChangeAspect="1" noChangeArrowheads="1"/>
            </p:cNvSpPr>
            <p:nvPr/>
          </p:nvSpPr>
          <p:spPr bwMode="auto">
            <a:xfrm>
              <a:off x="3168" y="2496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40981" name="Line 30"/>
          <p:cNvSpPr>
            <a:spLocks noChangeShapeType="1"/>
          </p:cNvSpPr>
          <p:nvPr/>
        </p:nvSpPr>
        <p:spPr bwMode="auto">
          <a:xfrm flipH="1">
            <a:off x="39624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2" name="Line 31"/>
          <p:cNvSpPr>
            <a:spLocks noChangeShapeType="1"/>
          </p:cNvSpPr>
          <p:nvPr/>
        </p:nvSpPr>
        <p:spPr bwMode="auto">
          <a:xfrm>
            <a:off x="4419600" y="2286000"/>
            <a:ext cx="228600" cy="2286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3" name="Line 32"/>
          <p:cNvSpPr>
            <a:spLocks noChangeShapeType="1"/>
          </p:cNvSpPr>
          <p:nvPr/>
        </p:nvSpPr>
        <p:spPr bwMode="auto">
          <a:xfrm flipH="1">
            <a:off x="3276600" y="2590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4" name="Line 33"/>
          <p:cNvSpPr>
            <a:spLocks noChangeShapeType="1"/>
          </p:cNvSpPr>
          <p:nvPr/>
        </p:nvSpPr>
        <p:spPr bwMode="auto">
          <a:xfrm flipH="1">
            <a:off x="381000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5" name="Line 34"/>
          <p:cNvSpPr>
            <a:spLocks noChangeShapeType="1"/>
          </p:cNvSpPr>
          <p:nvPr/>
        </p:nvSpPr>
        <p:spPr bwMode="auto">
          <a:xfrm flipH="1">
            <a:off x="4572000" y="2667000"/>
            <a:ext cx="152400" cy="2286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6" name="Line 35"/>
          <p:cNvSpPr>
            <a:spLocks noChangeShapeType="1"/>
          </p:cNvSpPr>
          <p:nvPr/>
        </p:nvSpPr>
        <p:spPr bwMode="auto">
          <a:xfrm>
            <a:off x="4800600" y="2667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7" name="Line 36"/>
          <p:cNvSpPr>
            <a:spLocks noChangeShapeType="1"/>
          </p:cNvSpPr>
          <p:nvPr/>
        </p:nvSpPr>
        <p:spPr bwMode="auto">
          <a:xfrm>
            <a:off x="44958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8" name="Line 37"/>
          <p:cNvSpPr>
            <a:spLocks noChangeShapeType="1"/>
          </p:cNvSpPr>
          <p:nvPr/>
        </p:nvSpPr>
        <p:spPr bwMode="auto">
          <a:xfrm>
            <a:off x="4572000" y="3048000"/>
            <a:ext cx="457200" cy="3048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9" name="Line 38"/>
          <p:cNvSpPr>
            <a:spLocks noChangeShapeType="1"/>
          </p:cNvSpPr>
          <p:nvPr/>
        </p:nvSpPr>
        <p:spPr bwMode="auto">
          <a:xfrm>
            <a:off x="5181600" y="3505200"/>
            <a:ext cx="1066800" cy="4572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90" name="Rectangle 39"/>
          <p:cNvSpPr>
            <a:spLocks noChangeArrowheads="1"/>
          </p:cNvSpPr>
          <p:nvPr/>
        </p:nvSpPr>
        <p:spPr bwMode="auto">
          <a:xfrm>
            <a:off x="1524000" y="5181600"/>
            <a:ext cx="65423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We will discuss them in detail in a later lecture.</a:t>
            </a: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942238-144A-AC48-A66C-E895FF3348BA}" type="slidenum">
              <a:rPr lang="en-US" smtClean="0">
                <a:solidFill>
                  <a:srgbClr val="000000"/>
                </a:solidFill>
              </a:rPr>
              <a:pPr/>
              <a:t>85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Creating Indexes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165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Indexes can be created on more than one attribute: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85800" y="2135188"/>
            <a:ext cx="6232525" cy="708025"/>
            <a:chOff x="432" y="1345"/>
            <a:chExt cx="3926" cy="446"/>
          </a:xfrm>
        </p:grpSpPr>
        <p:sp>
          <p:nvSpPr>
            <p:cNvPr id="324619" name="Rectangle 11"/>
            <p:cNvSpPr>
              <a:spLocks noChangeArrowheads="1"/>
            </p:cNvSpPr>
            <p:nvPr/>
          </p:nvSpPr>
          <p:spPr bwMode="auto">
            <a:xfrm>
              <a:off x="1584" y="1345"/>
              <a:ext cx="2774" cy="4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CREATE INDEX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 err="1">
                  <a:solidFill>
                    <a:srgbClr val="000000"/>
                  </a:solidFill>
                  <a:latin typeface="Arial"/>
                </a:rPr>
                <a:t>doubleindex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ON</a:t>
              </a:r>
              <a:br>
                <a:rPr lang="en-US" sz="2000" dirty="0">
                  <a:solidFill>
                    <a:srgbClr val="3333CC"/>
                  </a:solidFill>
                  <a:latin typeface="Arial"/>
                </a:rPr>
              </a:b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                              Person (age, city)</a:t>
              </a:r>
            </a:p>
          </p:txBody>
        </p:sp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432" y="1445"/>
              <a:ext cx="79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Example: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942238-144A-AC48-A66C-E895FF3348BA}" type="slidenum">
              <a:rPr lang="en-US" smtClean="0">
                <a:solidFill>
                  <a:srgbClr val="000000"/>
                </a:solidFill>
              </a:rPr>
              <a:pPr/>
              <a:t>86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Creating Indexes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165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Indexes can be created on more than one attribute: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3071813"/>
            <a:ext cx="6288088" cy="1016000"/>
            <a:chOff x="432" y="1935"/>
            <a:chExt cx="3961" cy="640"/>
          </a:xfrm>
        </p:grpSpPr>
        <p:sp>
          <p:nvSpPr>
            <p:cNvPr id="324613" name="Rectangle 5"/>
            <p:cNvSpPr>
              <a:spLocks noChangeArrowheads="1"/>
            </p:cNvSpPr>
            <p:nvPr/>
          </p:nvSpPr>
          <p:spPr bwMode="auto">
            <a:xfrm>
              <a:off x="1584" y="1935"/>
              <a:ext cx="2809" cy="6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SELECT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* 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FROM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   Person 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WHERE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age = 55 AND city = 'Seattle'</a:t>
              </a:r>
            </a:p>
          </p:txBody>
        </p:sp>
        <p:sp>
          <p:nvSpPr>
            <p:cNvPr id="43024" name="Rectangle 6"/>
            <p:cNvSpPr>
              <a:spLocks noChangeArrowheads="1"/>
            </p:cNvSpPr>
            <p:nvPr/>
          </p:nvSpPr>
          <p:spPr bwMode="auto">
            <a:xfrm>
              <a:off x="432" y="2195"/>
              <a:ext cx="74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Helps in: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85800" y="2135188"/>
            <a:ext cx="6232525" cy="708025"/>
            <a:chOff x="432" y="1345"/>
            <a:chExt cx="3926" cy="446"/>
          </a:xfrm>
        </p:grpSpPr>
        <p:sp>
          <p:nvSpPr>
            <p:cNvPr id="324619" name="Rectangle 11"/>
            <p:cNvSpPr>
              <a:spLocks noChangeArrowheads="1"/>
            </p:cNvSpPr>
            <p:nvPr/>
          </p:nvSpPr>
          <p:spPr bwMode="auto">
            <a:xfrm>
              <a:off x="1584" y="1345"/>
              <a:ext cx="2774" cy="4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CREATE INDEX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 err="1">
                  <a:solidFill>
                    <a:srgbClr val="000000"/>
                  </a:solidFill>
                  <a:latin typeface="Arial"/>
                </a:rPr>
                <a:t>doubleindex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ON</a:t>
              </a:r>
              <a:br>
                <a:rPr lang="en-US" sz="2000" dirty="0">
                  <a:solidFill>
                    <a:srgbClr val="3333CC"/>
                  </a:solidFill>
                  <a:latin typeface="Arial"/>
                </a:rPr>
              </a:b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                              Person (age, city)</a:t>
              </a:r>
            </a:p>
          </p:txBody>
        </p:sp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432" y="1445"/>
              <a:ext cx="79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Example: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942238-144A-AC48-A66C-E895FF3348BA}" type="slidenum">
              <a:rPr lang="en-US" smtClean="0">
                <a:solidFill>
                  <a:srgbClr val="000000"/>
                </a:solidFill>
              </a:rPr>
              <a:pPr/>
              <a:t>87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Creating Indexes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165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Indexes can be created on more than one attribute: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3071813"/>
            <a:ext cx="6288088" cy="1016000"/>
            <a:chOff x="432" y="1935"/>
            <a:chExt cx="3961" cy="640"/>
          </a:xfrm>
        </p:grpSpPr>
        <p:sp>
          <p:nvSpPr>
            <p:cNvPr id="324613" name="Rectangle 5"/>
            <p:cNvSpPr>
              <a:spLocks noChangeArrowheads="1"/>
            </p:cNvSpPr>
            <p:nvPr/>
          </p:nvSpPr>
          <p:spPr bwMode="auto">
            <a:xfrm>
              <a:off x="1584" y="1935"/>
              <a:ext cx="2809" cy="6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SELECT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* 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FROM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   Person 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WHERE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age = 55 AND city = 'Seattle'</a:t>
              </a:r>
            </a:p>
          </p:txBody>
        </p:sp>
        <p:sp>
          <p:nvSpPr>
            <p:cNvPr id="43024" name="Rectangle 6"/>
            <p:cNvSpPr>
              <a:spLocks noChangeArrowheads="1"/>
            </p:cNvSpPr>
            <p:nvPr/>
          </p:nvSpPr>
          <p:spPr bwMode="auto">
            <a:xfrm>
              <a:off x="432" y="2195"/>
              <a:ext cx="74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Helps in: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85800" y="2135188"/>
            <a:ext cx="6232525" cy="708025"/>
            <a:chOff x="432" y="1345"/>
            <a:chExt cx="3926" cy="446"/>
          </a:xfrm>
        </p:grpSpPr>
        <p:sp>
          <p:nvSpPr>
            <p:cNvPr id="324619" name="Rectangle 11"/>
            <p:cNvSpPr>
              <a:spLocks noChangeArrowheads="1"/>
            </p:cNvSpPr>
            <p:nvPr/>
          </p:nvSpPr>
          <p:spPr bwMode="auto">
            <a:xfrm>
              <a:off x="1584" y="1345"/>
              <a:ext cx="2774" cy="4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CREATE INDEX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 err="1">
                  <a:solidFill>
                    <a:srgbClr val="000000"/>
                  </a:solidFill>
                  <a:latin typeface="Arial"/>
                </a:rPr>
                <a:t>doubleindex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ON</a:t>
              </a:r>
              <a:br>
                <a:rPr lang="en-US" sz="2000" dirty="0">
                  <a:solidFill>
                    <a:srgbClr val="3333CC"/>
                  </a:solidFill>
                  <a:latin typeface="Arial"/>
                </a:rPr>
              </a:b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                              Person (age, city)</a:t>
              </a:r>
            </a:p>
          </p:txBody>
        </p:sp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432" y="1445"/>
              <a:ext cx="79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Example: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85800" y="4314825"/>
            <a:ext cx="4044951" cy="1016000"/>
            <a:chOff x="432" y="2718"/>
            <a:chExt cx="2548" cy="640"/>
          </a:xfrm>
        </p:grpSpPr>
        <p:sp>
          <p:nvSpPr>
            <p:cNvPr id="324622" name="Rectangle 14"/>
            <p:cNvSpPr>
              <a:spLocks noChangeArrowheads="1"/>
            </p:cNvSpPr>
            <p:nvPr/>
          </p:nvSpPr>
          <p:spPr bwMode="auto">
            <a:xfrm>
              <a:off x="1584" y="2718"/>
              <a:ext cx="1396" cy="6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SELECT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* 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FROM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   Person 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WHERE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age = 55</a:t>
              </a:r>
            </a:p>
          </p:txBody>
        </p:sp>
        <p:sp>
          <p:nvSpPr>
            <p:cNvPr id="43018" name="Rectangle 15"/>
            <p:cNvSpPr>
              <a:spLocks noChangeArrowheads="1"/>
            </p:cNvSpPr>
            <p:nvPr/>
          </p:nvSpPr>
          <p:spPr bwMode="auto">
            <a:xfrm>
              <a:off x="432" y="2945"/>
              <a:ext cx="9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and even in: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942238-144A-AC48-A66C-E895FF3348BA}" type="slidenum">
              <a:rPr lang="en-US" smtClean="0">
                <a:solidFill>
                  <a:srgbClr val="000000"/>
                </a:solidFill>
              </a:rPr>
              <a:pPr/>
              <a:t>88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Creating Indexes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165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Indexes can be created on more than one attribute: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3071813"/>
            <a:ext cx="6288088" cy="1016000"/>
            <a:chOff x="432" y="1935"/>
            <a:chExt cx="3961" cy="640"/>
          </a:xfrm>
        </p:grpSpPr>
        <p:sp>
          <p:nvSpPr>
            <p:cNvPr id="324613" name="Rectangle 5"/>
            <p:cNvSpPr>
              <a:spLocks noChangeArrowheads="1"/>
            </p:cNvSpPr>
            <p:nvPr/>
          </p:nvSpPr>
          <p:spPr bwMode="auto">
            <a:xfrm>
              <a:off x="1584" y="1935"/>
              <a:ext cx="2809" cy="6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SELECT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* 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FROM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   Person 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WHERE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age = 55 AND city = 'Seattle'</a:t>
              </a:r>
            </a:p>
          </p:txBody>
        </p:sp>
        <p:sp>
          <p:nvSpPr>
            <p:cNvPr id="43024" name="Rectangle 6"/>
            <p:cNvSpPr>
              <a:spLocks noChangeArrowheads="1"/>
            </p:cNvSpPr>
            <p:nvPr/>
          </p:nvSpPr>
          <p:spPr bwMode="auto">
            <a:xfrm>
              <a:off x="432" y="2195"/>
              <a:ext cx="74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Helps in: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85800" y="5557838"/>
            <a:ext cx="4613276" cy="1016000"/>
            <a:chOff x="432" y="3501"/>
            <a:chExt cx="2906" cy="640"/>
          </a:xfrm>
        </p:grpSpPr>
        <p:sp>
          <p:nvSpPr>
            <p:cNvPr id="324616" name="Rectangle 8"/>
            <p:cNvSpPr>
              <a:spLocks noChangeArrowheads="1"/>
            </p:cNvSpPr>
            <p:nvPr/>
          </p:nvSpPr>
          <p:spPr bwMode="auto">
            <a:xfrm>
              <a:off x="1584" y="3501"/>
              <a:ext cx="1754" cy="6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SELECT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* 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FROM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   Person 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WHERE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city = 'Seattle'</a:t>
              </a:r>
            </a:p>
          </p:txBody>
        </p:sp>
        <p:sp>
          <p:nvSpPr>
            <p:cNvPr id="43022" name="Rectangle 9"/>
            <p:cNvSpPr>
              <a:spLocks noChangeArrowheads="1"/>
            </p:cNvSpPr>
            <p:nvPr/>
          </p:nvSpPr>
          <p:spPr bwMode="auto">
            <a:xfrm>
              <a:off x="432" y="3696"/>
              <a:ext cx="8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But not in: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85800" y="2135188"/>
            <a:ext cx="6232525" cy="708025"/>
            <a:chOff x="432" y="1345"/>
            <a:chExt cx="3926" cy="446"/>
          </a:xfrm>
        </p:grpSpPr>
        <p:sp>
          <p:nvSpPr>
            <p:cNvPr id="324619" name="Rectangle 11"/>
            <p:cNvSpPr>
              <a:spLocks noChangeArrowheads="1"/>
            </p:cNvSpPr>
            <p:nvPr/>
          </p:nvSpPr>
          <p:spPr bwMode="auto">
            <a:xfrm>
              <a:off x="1584" y="1345"/>
              <a:ext cx="2774" cy="4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CREATE INDEX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 err="1">
                  <a:solidFill>
                    <a:srgbClr val="000000"/>
                  </a:solidFill>
                  <a:latin typeface="Arial"/>
                </a:rPr>
                <a:t>doubleindex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ON</a:t>
              </a:r>
              <a:br>
                <a:rPr lang="en-US" sz="2000" dirty="0">
                  <a:solidFill>
                    <a:srgbClr val="3333CC"/>
                  </a:solidFill>
                  <a:latin typeface="Arial"/>
                </a:rPr>
              </a:b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                              Person (age, city)</a:t>
              </a:r>
            </a:p>
          </p:txBody>
        </p:sp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432" y="1445"/>
              <a:ext cx="79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Example: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85800" y="4314825"/>
            <a:ext cx="4044951" cy="1016000"/>
            <a:chOff x="432" y="2718"/>
            <a:chExt cx="2548" cy="640"/>
          </a:xfrm>
        </p:grpSpPr>
        <p:sp>
          <p:nvSpPr>
            <p:cNvPr id="324622" name="Rectangle 14"/>
            <p:cNvSpPr>
              <a:spLocks noChangeArrowheads="1"/>
            </p:cNvSpPr>
            <p:nvPr/>
          </p:nvSpPr>
          <p:spPr bwMode="auto">
            <a:xfrm>
              <a:off x="1584" y="2718"/>
              <a:ext cx="1396" cy="6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SELECT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* 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FROM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   Person 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WHERE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age = 55</a:t>
              </a:r>
            </a:p>
          </p:txBody>
        </p:sp>
        <p:sp>
          <p:nvSpPr>
            <p:cNvPr id="43018" name="Rectangle 15"/>
            <p:cNvSpPr>
              <a:spLocks noChangeArrowheads="1"/>
            </p:cNvSpPr>
            <p:nvPr/>
          </p:nvSpPr>
          <p:spPr bwMode="auto">
            <a:xfrm>
              <a:off x="432" y="2945"/>
              <a:ext cx="9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and even in: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ChangeArrowheads="1"/>
          </p:cNvSpPr>
          <p:nvPr/>
        </p:nvSpPr>
        <p:spPr bwMode="auto">
          <a:xfrm>
            <a:off x="609600" y="2362200"/>
            <a:ext cx="5685872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INDEX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W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ON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Product(weight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INDEX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P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ON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Product(price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14438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Indexes are Materialized Views</a:t>
            </a:r>
          </a:p>
        </p:txBody>
      </p:sp>
      <p:sp>
        <p:nvSpPr>
          <p:cNvPr id="516100" name="Rectangle 4"/>
          <p:cNvSpPr>
            <a:spLocks noChangeArrowheads="1"/>
          </p:cNvSpPr>
          <p:nvPr/>
        </p:nvSpPr>
        <p:spPr bwMode="auto">
          <a:xfrm>
            <a:off x="152400" y="4737100"/>
            <a:ext cx="3690534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weight, price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3333CC"/>
                </a:solidFill>
                <a:latin typeface="Arial"/>
              </a:rPr>
              <a:t>FROM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Product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weight &gt; 10 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and price &lt; 100</a:t>
            </a:r>
          </a:p>
        </p:txBody>
      </p:sp>
      <p:sp>
        <p:nvSpPr>
          <p:cNvPr id="144390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51795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Product(</a:t>
            </a:r>
            <a:r>
              <a:rPr lang="en-US" u="sng" dirty="0" err="1">
                <a:solidFill>
                  <a:srgbClr val="000000"/>
                </a:solidFill>
                <a:latin typeface="Arial"/>
              </a:rPr>
              <a:t>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name, weight, price, …)</a:t>
            </a:r>
          </a:p>
        </p:txBody>
      </p:sp>
      <p:sp>
        <p:nvSpPr>
          <p:cNvPr id="200716" name="Text Box 16"/>
          <p:cNvSpPr txBox="1">
            <a:spLocks noChangeArrowheads="1"/>
          </p:cNvSpPr>
          <p:nvPr/>
        </p:nvSpPr>
        <p:spPr bwMode="auto">
          <a:xfrm>
            <a:off x="6400800" y="1752600"/>
            <a:ext cx="1125471" cy="649188"/>
          </a:xfrm>
          <a:prstGeom prst="wedgeEllipseCallout">
            <a:avLst>
              <a:gd name="adj1" fmla="val -93916"/>
              <a:gd name="adj2" fmla="val -1515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(big)</a:t>
            </a:r>
          </a:p>
        </p:txBody>
      </p:sp>
      <p:sp>
        <p:nvSpPr>
          <p:cNvPr id="200717" name="Text Box 17"/>
          <p:cNvSpPr txBox="1">
            <a:spLocks noChangeArrowheads="1"/>
          </p:cNvSpPr>
          <p:nvPr/>
        </p:nvSpPr>
        <p:spPr bwMode="auto">
          <a:xfrm>
            <a:off x="3810000" y="3581400"/>
            <a:ext cx="1942662" cy="649188"/>
          </a:xfrm>
          <a:prstGeom prst="wedgeEllipseCallout">
            <a:avLst>
              <a:gd name="adj1" fmla="val -71385"/>
              <a:gd name="adj2" fmla="val -1067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(smaller)</a:t>
            </a:r>
          </a:p>
        </p:txBody>
      </p:sp>
      <p:sp>
        <p:nvSpPr>
          <p:cNvPr id="144393" name="Text Box 5"/>
          <p:cNvSpPr txBox="1">
            <a:spLocks noChangeArrowheads="1"/>
          </p:cNvSpPr>
          <p:nvPr/>
        </p:nvSpPr>
        <p:spPr bwMode="auto">
          <a:xfrm>
            <a:off x="685800" y="3352800"/>
            <a:ext cx="21515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W(</a:t>
            </a: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weight)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err="1" smtClean="0">
                <a:solidFill>
                  <a:srgbClr val="000000"/>
                </a:solidFill>
                <a:latin typeface="Arial"/>
              </a:rPr>
              <a:t>P(</a:t>
            </a: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price)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800600" y="4419600"/>
            <a:ext cx="4222480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3333CC"/>
                </a:solidFill>
                <a:latin typeface="Arial"/>
              </a:rPr>
              <a:t>FROM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W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 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&lt; 100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962400" y="5181600"/>
            <a:ext cx="762000" cy="91757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DA155C-7565-DF46-A240-FFB273FC1F3A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Foreign Key Constraints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828800"/>
            <a:ext cx="8565541" cy="2308324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63500"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CREATE TABLE</a:t>
            </a:r>
            <a:r>
              <a:rPr lang="en-US" sz="2800">
                <a:ea typeface="ＭＳ Ｐゴシック" charset="-128"/>
                <a:cs typeface="ＭＳ Ｐゴシック" charset="-128"/>
              </a:rPr>
              <a:t> Purchase (</a:t>
            </a:r>
            <a:br>
              <a:rPr lang="en-US" sz="2800">
                <a:ea typeface="ＭＳ Ｐゴシック" charset="-128"/>
                <a:cs typeface="ＭＳ Ｐゴシック" charset="-128"/>
              </a:rPr>
            </a:br>
            <a:r>
              <a:rPr lang="en-US" sz="2800">
                <a:ea typeface="ＭＳ Ｐゴシック" charset="-128"/>
                <a:cs typeface="ＭＳ Ｐゴシック" charset="-128"/>
              </a:rPr>
              <a:t>   buyer CHAR(30),</a:t>
            </a:r>
            <a:br>
              <a:rPr lang="en-US" sz="2800">
                <a:ea typeface="ＭＳ Ｐゴシック" charset="-128"/>
                <a:cs typeface="ＭＳ Ｐゴシック" charset="-128"/>
              </a:rPr>
            </a:br>
            <a:r>
              <a:rPr lang="en-US" sz="2800">
                <a:ea typeface="ＭＳ Ｐゴシック" charset="-128"/>
                <a:cs typeface="ＭＳ Ｐゴシック" charset="-128"/>
              </a:rPr>
              <a:t>   seller CHAR(30),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   product CHAR(30) </a:t>
            </a:r>
            <a:r>
              <a:rPr lang="en-US" sz="2800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REFERENCES</a:t>
            </a:r>
            <a:r>
              <a:rPr lang="en-US" sz="2800">
                <a:ea typeface="ＭＳ Ｐゴシック" charset="-128"/>
                <a:cs typeface="ＭＳ Ｐゴシック" charset="-128"/>
              </a:rPr>
              <a:t> Product(name),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   store VARCHAR(30))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6309571" y="4724400"/>
            <a:ext cx="2520846" cy="649188"/>
          </a:xfrm>
          <a:prstGeom prst="wedgeEllipseCallout">
            <a:avLst>
              <a:gd name="adj1" fmla="val -88074"/>
              <a:gd name="adj2" fmla="val 68051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Foreign key</a:t>
            </a:r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1905000" y="5334000"/>
            <a:ext cx="53851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Purchase(buyer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seller, product, store)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err="1" smtClean="0">
                <a:solidFill>
                  <a:srgbClr val="000000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name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price)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Denormalization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a view that is the join of several tables</a:t>
            </a:r>
          </a:p>
          <a:p>
            <a:r>
              <a:rPr lang="en-US" dirty="0" smtClean="0"/>
              <a:t>The view is now a relation that is not in normal form   WHY 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90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276600" y="5059740"/>
            <a:ext cx="5298596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Purchase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x.product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y.pname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4854" y="4075093"/>
            <a:ext cx="57925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8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A40AF1-DC49-774A-82E0-96DBB63B24EB}" type="slidenum">
              <a:rPr lang="en-US" smtClean="0">
                <a:solidFill>
                  <a:srgbClr val="000000"/>
                </a:solidFill>
              </a:rPr>
              <a:pPr/>
              <a:t>91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Semantic Caching</a:t>
            </a:r>
          </a:p>
        </p:txBody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077200" cy="4114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Queries Q1, Q2, … have been executed, and their results are stored in main memory</a:t>
            </a:r>
          </a:p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Now we need to compute a new query Q</a:t>
            </a:r>
          </a:p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Sometimes we can use the prior results in answering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Q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These queries can be seen as materialized views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Technical Challenges in Managing Views</a:t>
            </a:r>
          </a:p>
        </p:txBody>
      </p:sp>
      <p:sp>
        <p:nvSpPr>
          <p:cNvPr id="1495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Synchronizing materialized views</a:t>
            </a:r>
          </a:p>
          <a:p>
            <a:pPr lvl="1"/>
            <a:r>
              <a:rPr lang="en-US" dirty="0" smtClean="0">
                <a:cs typeface="ＭＳ Ｐゴシック" charset="-128"/>
              </a:rPr>
              <a:t>A.k.a. incremental view maintenance,</a:t>
            </a:r>
            <a:br>
              <a:rPr lang="en-US" dirty="0" smtClean="0">
                <a:cs typeface="ＭＳ Ｐゴシック" charset="-128"/>
              </a:rPr>
            </a:br>
            <a:r>
              <a:rPr lang="en-US" dirty="0" smtClean="0">
                <a:cs typeface="ＭＳ Ｐゴシック" charset="-128"/>
              </a:rPr>
              <a:t>or incremental view update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Answering queries using views</a:t>
            </a:r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950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CAC8A3-82FE-9F42-B2C8-69BB791F0019}" type="slidenum">
              <a:rPr lang="en-US" smtClean="0">
                <a:solidFill>
                  <a:srgbClr val="000000"/>
                </a:solidFill>
              </a:rPr>
              <a:pPr/>
              <a:t>92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A5CAB-97C7-DF48-ADDA-A6236B07B529}" type="slidenum">
              <a:rPr lang="en-US" smtClean="0">
                <a:solidFill>
                  <a:srgbClr val="000000"/>
                </a:solidFill>
              </a:rPr>
              <a:pPr/>
              <a:t>93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4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Synchronizing Materialized Views</a:t>
            </a:r>
          </a:p>
        </p:txBody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Immediate synchronization = after each update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Deferred synchronization</a:t>
            </a:r>
          </a:p>
          <a:p>
            <a:pPr lvl="1" eaLnBrk="1" hangingPunct="1"/>
            <a:r>
              <a:rPr lang="en-US"/>
              <a:t>Lazy = at query time</a:t>
            </a:r>
          </a:p>
          <a:p>
            <a:pPr lvl="1" eaLnBrk="1" hangingPunct="1"/>
            <a:r>
              <a:rPr lang="en-US"/>
              <a:t>Periodic</a:t>
            </a:r>
          </a:p>
          <a:p>
            <a:pPr lvl="1" eaLnBrk="1" hangingPunct="1"/>
            <a:r>
              <a:rPr lang="en-US"/>
              <a:t>Forced = manual</a:t>
            </a:r>
          </a:p>
        </p:txBody>
      </p:sp>
      <p:sp>
        <p:nvSpPr>
          <p:cNvPr id="174085" name="Rectangle 4"/>
          <p:cNvSpPr>
            <a:spLocks noChangeArrowheads="1"/>
          </p:cNvSpPr>
          <p:nvPr/>
        </p:nvSpPr>
        <p:spPr bwMode="auto">
          <a:xfrm>
            <a:off x="914400" y="5522893"/>
            <a:ext cx="64922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Which one is best for: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indexes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data warehouses, replication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095060-EE4F-3249-ACAF-185E2C6FB273}" type="slidenum">
              <a:rPr lang="en-US" smtClean="0">
                <a:solidFill>
                  <a:srgbClr val="000000"/>
                </a:solidFill>
              </a:rPr>
              <a:pPr/>
              <a:t>94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1371600" y="2621340"/>
            <a:ext cx="613746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FullOrder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x.cid,x.pid,x.date,y.name,y.price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Order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y.pid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Incremental View Update</a:t>
            </a:r>
          </a:p>
        </p:txBody>
      </p:sp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270563" y="4438472"/>
            <a:ext cx="3158437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UPDATE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  <a:endParaRPr lang="en-US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price = price / 2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‘12345’</a:t>
            </a:r>
          </a:p>
        </p:txBody>
      </p:sp>
      <p:sp>
        <p:nvSpPr>
          <p:cNvPr id="176134" name="Text Box 7"/>
          <p:cNvSpPr txBox="1">
            <a:spLocks noChangeArrowheads="1"/>
          </p:cNvSpPr>
          <p:nvPr/>
        </p:nvSpPr>
        <p:spPr bwMode="auto">
          <a:xfrm>
            <a:off x="228600" y="1676400"/>
            <a:ext cx="36400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Order(</a:t>
            </a:r>
            <a:r>
              <a:rPr lang="en-US" u="sng" dirty="0" err="1">
                <a:solidFill>
                  <a:srgbClr val="3333CC"/>
                </a:solidFill>
                <a:latin typeface="Arial"/>
              </a:rPr>
              <a:t>cid</a:t>
            </a:r>
            <a:r>
              <a:rPr lang="en-US" u="sng" dirty="0">
                <a:solidFill>
                  <a:srgbClr val="3333CC"/>
                </a:solidFill>
                <a:latin typeface="Arial"/>
              </a:rPr>
              <a:t>, </a:t>
            </a:r>
            <a:r>
              <a:rPr lang="en-US" u="sng" dirty="0" err="1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date)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u="sng" dirty="0" err="1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name, price)</a:t>
            </a:r>
          </a:p>
        </p:txBody>
      </p:sp>
      <p:sp>
        <p:nvSpPr>
          <p:cNvPr id="176135" name="AutoShape 9"/>
          <p:cNvSpPr>
            <a:spLocks noChangeArrowheads="1"/>
          </p:cNvSpPr>
          <p:nvPr/>
        </p:nvSpPr>
        <p:spPr bwMode="auto">
          <a:xfrm>
            <a:off x="4114800" y="4648200"/>
            <a:ext cx="990600" cy="917079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010" name="Rectangle 10"/>
          <p:cNvSpPr>
            <a:spLocks noChangeArrowheads="1"/>
          </p:cNvSpPr>
          <p:nvPr/>
        </p:nvSpPr>
        <p:spPr bwMode="auto">
          <a:xfrm>
            <a:off x="5562600" y="4438472"/>
            <a:ext cx="3158437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UPDATE </a:t>
            </a:r>
            <a:r>
              <a:rPr lang="en-US" dirty="0" err="1">
                <a:solidFill>
                  <a:srgbClr val="FF5050"/>
                </a:solidFill>
                <a:latin typeface="Arial"/>
              </a:rPr>
              <a:t>FullOrder</a:t>
            </a:r>
            <a:endParaRPr lang="en-US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price = price / 2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‘12345’</a:t>
            </a:r>
          </a:p>
        </p:txBody>
      </p:sp>
      <p:sp>
        <p:nvSpPr>
          <p:cNvPr id="176137" name="Rectangle 11"/>
          <p:cNvSpPr>
            <a:spLocks noChangeArrowheads="1"/>
          </p:cNvSpPr>
          <p:nvPr/>
        </p:nvSpPr>
        <p:spPr bwMode="auto">
          <a:xfrm>
            <a:off x="2286000" y="5715000"/>
            <a:ext cx="5471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No need to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recompute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the entire view !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DDAF19-4489-C34A-9822-E8FFEC0DF7FA}" type="slidenum">
              <a:rPr lang="en-US" smtClean="0">
                <a:solidFill>
                  <a:srgbClr val="000000"/>
                </a:solidFill>
              </a:rPr>
              <a:pPr/>
              <a:t>95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2895600" y="2438400"/>
            <a:ext cx="442065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Categories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DISTINCT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category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</a:t>
            </a:r>
          </a:p>
        </p:txBody>
      </p:sp>
      <p:sp>
        <p:nvSpPr>
          <p:cNvPr id="1781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Incremental View Update</a:t>
            </a:r>
          </a:p>
        </p:txBody>
      </p:sp>
      <p:sp>
        <p:nvSpPr>
          <p:cNvPr id="514052" name="Rectangle 4"/>
          <p:cNvSpPr>
            <a:spLocks noChangeArrowheads="1"/>
          </p:cNvSpPr>
          <p:nvPr/>
        </p:nvSpPr>
        <p:spPr bwMode="auto">
          <a:xfrm>
            <a:off x="228600" y="4038600"/>
            <a:ext cx="3158437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DELETE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  <a:endParaRPr lang="en-US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‘12345’</a:t>
            </a:r>
          </a:p>
        </p:txBody>
      </p:sp>
      <p:sp>
        <p:nvSpPr>
          <p:cNvPr id="178182" name="Text Box 5"/>
          <p:cNvSpPr txBox="1">
            <a:spLocks noChangeArrowheads="1"/>
          </p:cNvSpPr>
          <p:nvPr/>
        </p:nvSpPr>
        <p:spPr bwMode="auto">
          <a:xfrm>
            <a:off x="228600" y="1771650"/>
            <a:ext cx="4968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u="sng" dirty="0" err="1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name, category, price)</a:t>
            </a:r>
          </a:p>
        </p:txBody>
      </p:sp>
      <p:sp>
        <p:nvSpPr>
          <p:cNvPr id="178183" name="AutoShape 6"/>
          <p:cNvSpPr>
            <a:spLocks noChangeArrowheads="1"/>
          </p:cNvSpPr>
          <p:nvPr/>
        </p:nvSpPr>
        <p:spPr bwMode="auto">
          <a:xfrm>
            <a:off x="3124200" y="4953000"/>
            <a:ext cx="1066800" cy="917079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4055" name="Rectangle 7"/>
          <p:cNvSpPr>
            <a:spLocks noChangeArrowheads="1"/>
          </p:cNvSpPr>
          <p:nvPr/>
        </p:nvSpPr>
        <p:spPr bwMode="auto">
          <a:xfrm>
            <a:off x="4724400" y="4038600"/>
            <a:ext cx="4041942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DELETE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Categories</a:t>
            </a:r>
            <a:endParaRPr lang="en-US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category in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(SELECT category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FROM Product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WHERE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‘12345’)</a:t>
            </a:r>
          </a:p>
        </p:txBody>
      </p:sp>
      <p:sp>
        <p:nvSpPr>
          <p:cNvPr id="178185" name="Rectangle 8"/>
          <p:cNvSpPr>
            <a:spLocks noChangeArrowheads="1"/>
          </p:cNvSpPr>
          <p:nvPr/>
        </p:nvSpPr>
        <p:spPr bwMode="auto">
          <a:xfrm>
            <a:off x="1594786" y="6172200"/>
            <a:ext cx="59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It doesn’t work ! Why ? How can we fix it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DDAF19-4489-C34A-9822-E8FFEC0DF7FA}" type="slidenum">
              <a:rPr lang="en-US" smtClean="0">
                <a:solidFill>
                  <a:srgbClr val="000000"/>
                </a:solidFill>
              </a:rPr>
              <a:pPr/>
              <a:t>96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2743200" y="2286000"/>
            <a:ext cx="4860225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Categories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 category, count(*) as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c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Product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GROUP BY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category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1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Incremental View Update</a:t>
            </a:r>
          </a:p>
        </p:txBody>
      </p:sp>
      <p:sp>
        <p:nvSpPr>
          <p:cNvPr id="514052" name="Rectangle 4"/>
          <p:cNvSpPr>
            <a:spLocks noChangeArrowheads="1"/>
          </p:cNvSpPr>
          <p:nvPr/>
        </p:nvSpPr>
        <p:spPr bwMode="auto">
          <a:xfrm>
            <a:off x="228600" y="4038600"/>
            <a:ext cx="3158437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DELETE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  <a:endParaRPr lang="en-US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‘12345’</a:t>
            </a:r>
          </a:p>
        </p:txBody>
      </p:sp>
      <p:sp>
        <p:nvSpPr>
          <p:cNvPr id="178182" name="Text Box 5"/>
          <p:cNvSpPr txBox="1">
            <a:spLocks noChangeArrowheads="1"/>
          </p:cNvSpPr>
          <p:nvPr/>
        </p:nvSpPr>
        <p:spPr bwMode="auto">
          <a:xfrm>
            <a:off x="228600" y="1771650"/>
            <a:ext cx="4968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u="sng" dirty="0" err="1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name, category, price)</a:t>
            </a:r>
          </a:p>
        </p:txBody>
      </p:sp>
      <p:sp>
        <p:nvSpPr>
          <p:cNvPr id="178183" name="AutoShape 6"/>
          <p:cNvSpPr>
            <a:spLocks noChangeArrowheads="1"/>
          </p:cNvSpPr>
          <p:nvPr/>
        </p:nvSpPr>
        <p:spPr bwMode="auto">
          <a:xfrm>
            <a:off x="1676400" y="5029200"/>
            <a:ext cx="1066800" cy="917079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831370" y="4027944"/>
            <a:ext cx="4703030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UPDATE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FF5050"/>
                </a:solidFill>
                <a:latin typeface="Arial"/>
              </a:rPr>
              <a:t>Categories</a:t>
            </a:r>
            <a:endParaRPr lang="en-US" dirty="0" smtClean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SET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= c-1 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category in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   (SELECT category 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    FROM Product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    WHERE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 ‘12345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’);</a:t>
            </a:r>
            <a:endParaRPr lang="en-US" dirty="0" smtClean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</a:rPr>
              <a:t>DELETE </a:t>
            </a:r>
            <a:r>
              <a:rPr lang="en-US" dirty="0" smtClean="0">
                <a:solidFill>
                  <a:srgbClr val="FF5050"/>
                </a:solidFill>
                <a:latin typeface="Arial"/>
              </a:rPr>
              <a:t>Categories</a:t>
            </a:r>
            <a:endParaRPr lang="en-US" dirty="0" smtClean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= 0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2405E2-89C3-934A-8FA2-AB1C5BB64D43}" type="slidenum">
              <a:rPr lang="en-US" smtClean="0">
                <a:solidFill>
                  <a:srgbClr val="000000"/>
                </a:solidFill>
              </a:rPr>
              <a:pPr/>
              <a:t>97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Answering Queries Using Views</a:t>
            </a:r>
          </a:p>
        </p:txBody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ea typeface="ＭＳ Ｐゴシック" charset="-128"/>
                <a:cs typeface="ＭＳ Ｐゴシック" charset="-128"/>
              </a:rPr>
              <a:t>We have several materialized views:</a:t>
            </a:r>
          </a:p>
          <a:p>
            <a:pPr lvl="1" eaLnBrk="1" hangingPunct="1"/>
            <a:r>
              <a:rPr lang="en-US" sz="2400" dirty="0" smtClean="0">
                <a:ea typeface="ＭＳ Ｐゴシック" charset="-128"/>
                <a:cs typeface="ＭＳ Ｐゴシック" charset="-128"/>
              </a:rPr>
              <a:t>V1, V2, …, </a:t>
            </a:r>
            <a:r>
              <a:rPr lang="en-US" sz="2400" dirty="0" err="1" smtClean="0">
                <a:ea typeface="ＭＳ Ｐゴシック" charset="-128"/>
                <a:cs typeface="ＭＳ Ｐゴシック" charset="-128"/>
              </a:rPr>
              <a:t>Vn</a:t>
            </a:r>
            <a:endParaRPr lang="en-US" sz="2400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800" dirty="0" smtClean="0">
                <a:ea typeface="ＭＳ Ｐゴシック" charset="-128"/>
                <a:cs typeface="ＭＳ Ｐゴシック" charset="-128"/>
              </a:rPr>
              <a:t>Given a query Q</a:t>
            </a:r>
          </a:p>
          <a:p>
            <a:pPr lvl="1" eaLnBrk="1" hangingPunct="1"/>
            <a:r>
              <a:rPr lang="en-US" sz="2400" dirty="0" smtClean="0">
                <a:ea typeface="ＭＳ Ｐゴシック" charset="-128"/>
                <a:cs typeface="ＭＳ Ｐゴシック" charset="-128"/>
              </a:rPr>
              <a:t>Answer it by using views instead of base tables</a:t>
            </a:r>
          </a:p>
          <a:p>
            <a:pPr eaLnBrk="1" hangingPunct="1"/>
            <a:r>
              <a:rPr lang="en-US" sz="2800" dirty="0" smtClean="0">
                <a:ea typeface="ＭＳ Ｐゴシック" charset="-128"/>
                <a:cs typeface="ＭＳ Ｐゴシック" charset="-128"/>
              </a:rPr>
              <a:t>Variation:</a:t>
            </a:r>
            <a:r>
              <a:rPr lang="en-US" sz="2800" i="1" dirty="0" smtClean="0">
                <a:ea typeface="ＭＳ Ｐゴシック" charset="-128"/>
                <a:cs typeface="ＭＳ Ｐゴシック" charset="-128"/>
              </a:rPr>
              <a:t> Query rewriting using views</a:t>
            </a:r>
          </a:p>
          <a:p>
            <a:pPr lvl="1" eaLnBrk="1" hangingPunct="1"/>
            <a:r>
              <a:rPr lang="en-US" sz="2400" dirty="0" smtClean="0">
                <a:ea typeface="ＭＳ Ｐゴシック" charset="-128"/>
                <a:cs typeface="ＭＳ Ｐゴシック" charset="-128"/>
              </a:rPr>
              <a:t>Answer it by rewriting it to another query first</a:t>
            </a:r>
          </a:p>
          <a:p>
            <a:pPr eaLnBrk="1" hangingPunct="1"/>
            <a:r>
              <a:rPr lang="en-US" sz="2800" dirty="0" smtClean="0">
                <a:ea typeface="ＭＳ Ｐゴシック" charset="-128"/>
                <a:cs typeface="ＭＳ Ｐゴシック" charset="-128"/>
              </a:rPr>
              <a:t>Example: if the views are indexes, then we rewrite the query to use indexes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Rewriting Queries Using Views</a:t>
            </a:r>
          </a:p>
        </p:txBody>
      </p:sp>
      <p:sp>
        <p:nvSpPr>
          <p:cNvPr id="182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D1C1CF-77C5-874B-A8FC-EB5128DF5FAE}" type="slidenum">
              <a:rPr lang="en-US" smtClean="0">
                <a:solidFill>
                  <a:srgbClr val="000000"/>
                </a:solidFill>
              </a:rPr>
              <a:pPr/>
              <a:t>98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2276" name="Text Box 9"/>
          <p:cNvSpPr txBox="1">
            <a:spLocks noChangeArrowheads="1"/>
          </p:cNvSpPr>
          <p:nvPr/>
        </p:nvSpPr>
        <p:spPr bwMode="auto">
          <a:xfrm>
            <a:off x="304800" y="1600200"/>
            <a:ext cx="711865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000000"/>
                </a:solidFill>
                <a:latin typeface="Arial"/>
              </a:rPr>
              <a:t>Purchase(buyer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, seller,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000000"/>
                </a:solidFill>
                <a:latin typeface="Arial"/>
              </a:rPr>
              <a:t>Person(</a:t>
            </a:r>
            <a:r>
              <a:rPr lang="en-US" sz="3200" u="sng" dirty="0" err="1">
                <a:solidFill>
                  <a:srgbClr val="000000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, city)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98605" y="2895600"/>
            <a:ext cx="6792995" cy="17604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CREATE VIEW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SeattleView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AS</a:t>
            </a:r>
            <a:b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        SELECT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y.seller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y.product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y.store</a:t>
            </a:r>
            <a:endParaRPr lang="en-US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</a:t>
            </a: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FROM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Person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Purchase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</a:t>
            </a:r>
            <a:endParaRPr lang="en-US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</a:t>
            </a: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WHERE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x.city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‘Seattle’   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      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x.pname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endParaRPr lang="en-US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429000" y="4876800"/>
            <a:ext cx="4959861" cy="17604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SELECT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y.seller</a:t>
            </a:r>
            <a:endParaRPr lang="en-US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FROM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Person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Purchase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</a:t>
            </a:r>
            <a:endParaRPr lang="en-US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WHERE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x.city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‘Seattle’   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x..pname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y.product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=‘gizmo’</a:t>
            </a:r>
          </a:p>
        </p:txBody>
      </p:sp>
      <p:sp>
        <p:nvSpPr>
          <p:cNvPr id="182279" name="TextBox 7"/>
          <p:cNvSpPr txBox="1">
            <a:spLocks noChangeArrowheads="1"/>
          </p:cNvSpPr>
          <p:nvPr/>
        </p:nvSpPr>
        <p:spPr bwMode="auto">
          <a:xfrm>
            <a:off x="173038" y="5105400"/>
            <a:ext cx="33491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Goal: rewrite this query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in terms of the view</a:t>
            </a:r>
          </a:p>
        </p:txBody>
      </p:sp>
      <p:sp>
        <p:nvSpPr>
          <p:cNvPr id="182280" name="TextBox 8"/>
          <p:cNvSpPr txBox="1">
            <a:spLocks noChangeArrowheads="1"/>
          </p:cNvSpPr>
          <p:nvPr/>
        </p:nvSpPr>
        <p:spPr bwMode="auto">
          <a:xfrm>
            <a:off x="228600" y="3276600"/>
            <a:ext cx="185674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Have this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materialized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view: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Rewriting Queries Using Views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4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9103D0-A555-8847-9992-5D358AA63CB7}" type="slidenum">
              <a:rPr lang="en-US" smtClean="0">
                <a:solidFill>
                  <a:srgbClr val="000000"/>
                </a:solidFill>
              </a:rPr>
              <a:pPr/>
              <a:t>99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09800" y="2209800"/>
            <a:ext cx="4959861" cy="17604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SELECT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y.seller</a:t>
            </a:r>
            <a:endParaRPr lang="en-US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FROM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Person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Purchase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</a:t>
            </a:r>
            <a:endParaRPr lang="en-US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WHERE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x.city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‘Seattle’   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x..pname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y.product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=‘gizmo’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0" y="5029200"/>
            <a:ext cx="3824935" cy="10956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SELECT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buyer, seller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FROM      </a:t>
            </a:r>
            <a:r>
              <a:rPr lang="en-US" dirty="0" err="1" smtClean="0">
                <a:solidFill>
                  <a:srgbClr val="FF5050"/>
                </a:solidFill>
                <a:latin typeface="Arial"/>
                <a:ea typeface="ＭＳ Ｐゴシック" charset="-128"/>
                <a:cs typeface="ＭＳ Ｐゴシック" charset="-128"/>
              </a:rPr>
              <a:t>SeattleView</a:t>
            </a:r>
            <a:endParaRPr lang="en-US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WHERE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product= ‘gizmo’</a:t>
            </a:r>
          </a:p>
        </p:txBody>
      </p:sp>
      <p:sp>
        <p:nvSpPr>
          <p:cNvPr id="7" name="Down Arrow 6"/>
          <p:cNvSpPr/>
          <p:nvPr/>
        </p:nvSpPr>
        <p:spPr>
          <a:xfrm>
            <a:off x="3886200" y="4133850"/>
            <a:ext cx="533400" cy="59055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buNone/>
          <a:defRPr dirty="0" smtClean="0">
            <a:solidFill>
              <a:srgbClr val="000000"/>
            </a:solidFill>
            <a:latin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5505</TotalTime>
  <Words>6137</Words>
  <Application>Microsoft Macintosh PowerPoint</Application>
  <PresentationFormat>On-screen Show (4:3)</PresentationFormat>
  <Paragraphs>1288</Paragraphs>
  <Slides>100</Slides>
  <Notes>86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100</vt:i4>
      </vt:variant>
    </vt:vector>
  </HeadingPairs>
  <TitlesOfParts>
    <vt:vector size="102" baseType="lpstr">
      <vt:lpstr>Office Theme</vt:lpstr>
      <vt:lpstr>Default Design</vt:lpstr>
      <vt:lpstr>Lecture 03: Views and Constraints</vt:lpstr>
      <vt:lpstr>Announcements</vt:lpstr>
      <vt:lpstr>Outline and Reading Material</vt:lpstr>
      <vt:lpstr>Constraints</vt:lpstr>
      <vt:lpstr>Integrity Constraints in SQL</vt:lpstr>
      <vt:lpstr>Keys</vt:lpstr>
      <vt:lpstr>Keys with Multiple Attributes</vt:lpstr>
      <vt:lpstr>Other Keys</vt:lpstr>
      <vt:lpstr>Foreign Key Constraints</vt:lpstr>
      <vt:lpstr>Slide 10</vt:lpstr>
      <vt:lpstr>Foreign Key Constraints</vt:lpstr>
      <vt:lpstr>What happens during updates ?</vt:lpstr>
      <vt:lpstr>What happens during updates ?</vt:lpstr>
      <vt:lpstr>Constraints on Attributes and Tuples</vt:lpstr>
      <vt:lpstr>Slide 15</vt:lpstr>
      <vt:lpstr>General Assertions</vt:lpstr>
      <vt:lpstr>Comments on Constraints</vt:lpstr>
      <vt:lpstr>Semantic Optimization using Constraints</vt:lpstr>
      <vt:lpstr>Triggers</vt:lpstr>
      <vt:lpstr>Triggers in SQL</vt:lpstr>
      <vt:lpstr>Example: Row Level Trigger</vt:lpstr>
      <vt:lpstr>EVENTS</vt:lpstr>
      <vt:lpstr>Scope</vt:lpstr>
      <vt:lpstr>Statement Level Trigger </vt:lpstr>
      <vt:lpstr>Trigers v.s. Constraints</vt:lpstr>
      <vt:lpstr>Views: Overview</vt:lpstr>
      <vt:lpstr>Views</vt:lpstr>
      <vt:lpstr>Example</vt:lpstr>
      <vt:lpstr>Slide 29</vt:lpstr>
      <vt:lpstr>Types of Views</vt:lpstr>
      <vt:lpstr>Queries Over Virtual Views: Query Modification</vt:lpstr>
      <vt:lpstr>Queries Over Virtual Views: Query Modification</vt:lpstr>
      <vt:lpstr>Queries Over Virtual Views: Query Modification</vt:lpstr>
      <vt:lpstr>Another Example</vt:lpstr>
      <vt:lpstr>Answer</vt:lpstr>
      <vt:lpstr>Applications of Virtual Views</vt:lpstr>
      <vt:lpstr>Vertical Partitioning</vt:lpstr>
      <vt:lpstr>Vertical Partitioning</vt:lpstr>
      <vt:lpstr>Vertical Partitioning</vt:lpstr>
      <vt:lpstr>Vertical Partitioning</vt:lpstr>
      <vt:lpstr>Horizontal Partitioning</vt:lpstr>
      <vt:lpstr>Horizontal Partitioning</vt:lpstr>
      <vt:lpstr>Horizontal Partitioning</vt:lpstr>
      <vt:lpstr>Horizontal Partitioning</vt:lpstr>
      <vt:lpstr>Horizontal Partitioning</vt:lpstr>
      <vt:lpstr>Horizontal Partitioning</vt:lpstr>
      <vt:lpstr>Horizontal Partitioning</vt:lpstr>
      <vt:lpstr>Views and Security</vt:lpstr>
      <vt:lpstr>Views and Security</vt:lpstr>
      <vt:lpstr>Technical Challenges in Virtual Views</vt:lpstr>
      <vt:lpstr>Simplifying Queries over Virtual Views</vt:lpstr>
      <vt:lpstr>Set v.s. Bag Semantics</vt:lpstr>
      <vt:lpstr>Unnesting: Sets/Sets</vt:lpstr>
      <vt:lpstr>Unnesting: Sets/Bags</vt:lpstr>
      <vt:lpstr>Unnesting: Bags/Bags</vt:lpstr>
      <vt:lpstr>Unnesting: Bags/Sets</vt:lpstr>
      <vt:lpstr>Query Minimization</vt:lpstr>
      <vt:lpstr>Query Minimization under Bag Semantics</vt:lpstr>
      <vt:lpstr>Query Minimization under Bag Semantics</vt:lpstr>
      <vt:lpstr>Query Minimization under Bag Semantics</vt:lpstr>
      <vt:lpstr>Query Minimization under Bag Semantics</vt:lpstr>
      <vt:lpstr>Query Minimization under Bag Semantics</vt:lpstr>
      <vt:lpstr>Query Minimization</vt:lpstr>
      <vt:lpstr>Slide 64</vt:lpstr>
      <vt:lpstr>Query Minimization under Set Semantics</vt:lpstr>
      <vt:lpstr>Definition of a Homomorphism</vt:lpstr>
      <vt:lpstr>Definition of a Homomorphism</vt:lpstr>
      <vt:lpstr>Find Homomorphism</vt:lpstr>
      <vt:lpstr>Homomorphism Q  Q’</vt:lpstr>
      <vt:lpstr>Homomorphism Q  Q’</vt:lpstr>
      <vt:lpstr>Query Minimization under Set Semantics</vt:lpstr>
      <vt:lpstr>Query Minimization under Set Semantics</vt:lpstr>
      <vt:lpstr>Example</vt:lpstr>
      <vt:lpstr>Example</vt:lpstr>
      <vt:lpstr>Updating Views</vt:lpstr>
      <vt:lpstr>Updatable Views</vt:lpstr>
      <vt:lpstr>Updating Views</vt:lpstr>
      <vt:lpstr>Updating Views</vt:lpstr>
      <vt:lpstr>Updating Views</vt:lpstr>
      <vt:lpstr>Updating Views</vt:lpstr>
      <vt:lpstr>Materialized Views</vt:lpstr>
      <vt:lpstr>Applications of Materialized Views</vt:lpstr>
      <vt:lpstr>Indexes</vt:lpstr>
      <vt:lpstr>B+ Tree Index</vt:lpstr>
      <vt:lpstr>Creating Indexes</vt:lpstr>
      <vt:lpstr>Creating Indexes</vt:lpstr>
      <vt:lpstr>Creating Indexes</vt:lpstr>
      <vt:lpstr>Creating Indexes</vt:lpstr>
      <vt:lpstr>Indexes are Materialized Views</vt:lpstr>
      <vt:lpstr>Denormalization</vt:lpstr>
      <vt:lpstr>Semantic Caching</vt:lpstr>
      <vt:lpstr>Technical Challenges in Managing Views</vt:lpstr>
      <vt:lpstr>Synchronizing Materialized Views</vt:lpstr>
      <vt:lpstr>Incremental View Update</vt:lpstr>
      <vt:lpstr>Incremental View Update</vt:lpstr>
      <vt:lpstr>Incremental View Update</vt:lpstr>
      <vt:lpstr>Answering Queries Using Views</vt:lpstr>
      <vt:lpstr>Rewriting Queries Using Views</vt:lpstr>
      <vt:lpstr>Rewriting Queries Using Views</vt:lpstr>
      <vt:lpstr>Rewriting is not always possible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creator>Dan Suciu</dc:creator>
  <cp:lastModifiedBy>Dan Suciu</cp:lastModifiedBy>
  <cp:revision>763</cp:revision>
  <cp:lastPrinted>1998-09-26T21:35:18Z</cp:lastPrinted>
  <dcterms:created xsi:type="dcterms:W3CDTF">2010-10-17T18:42:53Z</dcterms:created>
  <dcterms:modified xsi:type="dcterms:W3CDTF">2010-10-17T18:51:11Z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95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alon@cs.washington.edu</vt:lpwstr>
  </property>
  <property fmtid="{D5CDD505-2E9C-101B-9397-08002B2CF9AE}" pid="8" name="HomePage">
    <vt:lpwstr>http://www.cs.washington.edu/homes/alon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G:\taweb\lectures\lecture1\lecture1\</vt:lpwstr>
  </property>
</Properties>
</file>