
<file path=[Content_Types].xml><?xml version="1.0" encoding="utf-8"?>
<Types xmlns="http://schemas.openxmlformats.org/package/2006/content-types">
  <Override PartName="/ppt/slides/slide41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50.xml" ContentType="application/vnd.openxmlformats-officedocument.presentationml.slide+xml"/>
  <Override PartName="/ppt/slides/slide18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60.xml" ContentType="application/vnd.openxmlformats-officedocument.presentationml.slide+xml"/>
  <Override PartName="/ppt/slides/slide28.xml" ContentType="application/vnd.openxmlformats-officedocument.presentationml.slide+xml"/>
  <Override PartName="/ppt/slides/slide37.xml" ContentType="application/vnd.openxmlformats-officedocument.presentationml.slide+xml"/>
  <Override PartName="/ppt/slides/slide70.xml" ContentType="application/vnd.openxmlformats-officedocument.presentationml.slide+xml"/>
  <Override PartName="/ppt/slides/slide9.xml" ContentType="application/vnd.openxmlformats-officedocument.presentationml.slide+xml"/>
  <Override PartName="/ppt/notesSlides/notesSlide45.xml" ContentType="application/vnd.openxmlformats-officedocument.presentationml.notesSlide+xml"/>
  <Override PartName="/ppt/slides/slide47.xml" ContentType="application/vnd.openxmlformats-officedocument.presentationml.slide+xml"/>
  <Override PartName="/ppt/notesSlides/notesSlide55.xml" ContentType="application/vnd.openxmlformats-officedocument.presentationml.notes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64.xml" ContentType="application/vnd.openxmlformats-officedocument.presentationml.notesSlide+xml"/>
  <Override PartName="/ppt/slides/slide66.xml" ContentType="application/vnd.openxmlformats-officedocument.presentationml.slide+xml"/>
  <Override PartName="/ppt/theme/theme1.xml" ContentType="application/vnd.openxmlformats-officedocument.theme+xml"/>
  <Override PartName="/ppt/notesSlides/notesSlide2.xml" ContentType="application/vnd.openxmlformats-officedocument.presentationml.notesSlide+xml"/>
  <Override PartName="/ppt/slides/slide75.xml" ContentType="application/vnd.openxmlformats-officedocument.presentationml.slide+xml"/>
  <Override PartName="/ppt/slides/slide85.xml" ContentType="application/vnd.openxmlformats-officedocument.presentationml.slide+xml"/>
  <Override PartName="/ppt/slides/slide95.xml" ContentType="application/vnd.openxmlformats-officedocument.presentationml.slide+xml"/>
  <Default Extension="jpeg" ContentType="image/jpeg"/>
  <Override PartName="/ppt/notesSlides/notesSlide11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notesSlides/notesSlide40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42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51.xml" ContentType="application/vnd.openxmlformats-officedocument.presentationml.slide+xml"/>
  <Override PartName="/ppt/slides/slide19.xml" ContentType="application/vnd.openxmlformats-officedocument.presentationml.slide+xml"/>
  <Override PartName="/ppt/notesSlides/notesSlide27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61.xml" ContentType="application/vnd.openxmlformats-officedocument.presentationml.slide+xml"/>
  <Override PartName="/ppt/slides/slide29.xml" ContentType="application/vnd.openxmlformats-officedocument.presentationml.slide+xml"/>
  <Override PartName="/ppt/notesSlides/notesSlide36.xml" ContentType="application/vnd.openxmlformats-officedocument.presentationml.notesSlide+xml"/>
  <Override PartName="/ppt/slides/slide38.xml" ContentType="application/vnd.openxmlformats-officedocument.presentationml.slide+xml"/>
  <Override PartName="/ppt/slides/slide71.xml" ContentType="application/vnd.openxmlformats-officedocument.presentationml.slide+xml"/>
  <Override PartName="/ppt/notesSlides/notesSlide46.xml" ContentType="application/vnd.openxmlformats-officedocument.presentationml.notesSlide+xml"/>
  <Override PartName="/ppt/slides/slide80.xml" ContentType="application/vnd.openxmlformats-officedocument.presentationml.slide+xml"/>
  <Override PartName="/ppt/slides/slide48.xml" ContentType="application/vnd.openxmlformats-officedocument.presentationml.slide+xml"/>
  <Override PartName="/ppt/notesSlides/notesSlide56.xml" ContentType="application/vnd.openxmlformats-officedocument.presentationml.notesSlide+xml"/>
  <Override PartName="/ppt/slides/slide57.xml" ContentType="application/vnd.openxmlformats-officedocument.presentationml.slide+xml"/>
  <Override PartName="/ppt/slides/slide90.xml" ContentType="application/vnd.openxmlformats-officedocument.presentationml.slide+xml"/>
  <Override PartName="/ppt/notesSlides/notesSlide65.xml" ContentType="application/vnd.openxmlformats-officedocument.presentationml.notesSlide+xml"/>
  <Override PartName="/ppt/slides/slide67.xml" ContentType="application/vnd.openxmlformats-officedocument.presentationml.slide+xml"/>
  <Override PartName="/ppt/theme/theme2.xml" ContentType="application/vnd.openxmlformats-officedocument.theme+xml"/>
  <Override PartName="/ppt/notesSlides/notesSlide3.xml" ContentType="application/vnd.openxmlformats-officedocument.presentationml.notesSlide+xml"/>
  <Override PartName="/ppt/slides/slide76.xml" ContentType="application/vnd.openxmlformats-officedocument.presentationml.slide+xml"/>
  <Override PartName="/ppt/slides/slide86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2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4.xml" ContentType="application/vnd.openxmlformats-officedocument.presentationml.slide+xml"/>
  <Default Extension="bin" ContentType="application/vnd.openxmlformats-officedocument.presentationml.printerSettings"/>
  <Override PartName="/ppt/notesSlides/notesSlide32.xml" ContentType="application/vnd.openxmlformats-officedocument.presentationml.notesSlide+xml"/>
  <Override PartName="/ppt/slides/slide33.xml" ContentType="application/vnd.openxmlformats-officedocument.presentationml.slide+xml"/>
  <Override PartName="/ppt/slides/slide5.xml" ContentType="application/vnd.openxmlformats-officedocument.presentationml.slide+xml"/>
  <Default Extension="xml" ContentType="application/xml"/>
  <Override PartName="/ppt/slideLayouts/slideLayout6.xml" ContentType="application/vnd.openxmlformats-officedocument.presentationml.slideLayout+xml"/>
  <Override PartName="/ppt/tableStyles.xml" ContentType="application/vnd.openxmlformats-officedocument.presentationml.tableStyles+xml"/>
  <Override PartName="/ppt/slides/slide43.xml" ContentType="application/vnd.openxmlformats-officedocument.presentationml.slide+xml"/>
  <Override PartName="/ppt/notesSlides/notesSlide41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51.xml" ContentType="application/vnd.openxmlformats-officedocument.presentationml.notesSlide+xml"/>
  <Override PartName="/ppt/slides/slide52.xml" ContentType="application/vnd.openxmlformats-officedocument.presentationml.slide+xml"/>
  <Override PartName="/ppt/notesSlides/notesSlide60.xml" ContentType="application/vnd.openxmlformats-officedocument.presentationml.notesSlide+xml"/>
  <Override PartName="/ppt/notesSlides/notesSlide28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s/slide62.xml" ContentType="application/vnd.openxmlformats-officedocument.presentationml.slide+xml"/>
  <Override PartName="/ppt/notesSlides/notesSlide37.xml" ContentType="application/vnd.openxmlformats-officedocument.presentationml.notesSlide+xml"/>
  <Override PartName="/docProps/app.xml" ContentType="application/vnd.openxmlformats-officedocument.extended-properties+xml"/>
  <Override PartName="/ppt/slides/slide39.xml" ContentType="application/vnd.openxmlformats-officedocument.presentationml.slide+xml"/>
  <Override PartName="/ppt/notesSlides/notesSlide47.xml" ContentType="application/vnd.openxmlformats-officedocument.presentationml.notesSlide+xml"/>
  <Override PartName="/ppt/slides/slide81.xml" ContentType="application/vnd.openxmlformats-officedocument.presentationml.slide+xml"/>
  <Override PartName="/ppt/slides/slide49.xml" ContentType="application/vnd.openxmlformats-officedocument.presentationml.slide+xml"/>
  <Override PartName="/ppt/notesSlides/notesSlide57.xml" ContentType="application/vnd.openxmlformats-officedocument.presentationml.notesSlide+xml"/>
  <Override PartName="/ppt/slides/slide58.xml" ContentType="application/vnd.openxmlformats-officedocument.presentationml.slide+xml"/>
  <Override PartName="/ppt/slides/slide91.xml" ContentType="application/vnd.openxmlformats-officedocument.presentationml.slide+xml"/>
  <Override PartName="/ppt/notesSlides/notesSlide66.xml" ContentType="application/vnd.openxmlformats-officedocument.presentationml.notesSlide+xml"/>
  <Override PartName="/docProps/core.xml" ContentType="application/vnd.openxmlformats-package.core-properties+xml"/>
  <Override PartName="/ppt/slides/slide68.xml" ContentType="application/vnd.openxmlformats-officedocument.presentationml.slide+xml"/>
  <Override PartName="/ppt/theme/theme3.xml" ContentType="application/vnd.openxmlformats-officedocument.theme+xml"/>
  <Override PartName="/ppt/notesSlides/notesSlide4.xml" ContentType="application/vnd.openxmlformats-officedocument.presentationml.notesSlide+xml"/>
  <Override PartName="/ppt/slides/slide77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3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34.xml" ContentType="application/vnd.openxmlformats-officedocument.presentationml.slide+xml"/>
  <Override PartName="/ppt/slides/slide6.xml" ContentType="application/vnd.openxmlformats-officedocument.presentationml.slide+xml"/>
  <Override PartName="/ppt/notesSlides/notesSlide4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44.xml" ContentType="application/vnd.openxmlformats-officedocument.presentationml.slide+xml"/>
  <Override PartName="/ppt/notesSlides/notesSlide19.xml" ContentType="application/vnd.openxmlformats-officedocument.presentationml.notesSlide+xml"/>
  <Override PartName="/ppt/notesSlides/notesSlide52.xml" ContentType="application/vnd.openxmlformats-officedocument.presentationml.notesSlide+xml"/>
  <Override PartName="/ppt/slides/slide53.xml" ContentType="application/vnd.openxmlformats-officedocument.presentationml.slide+xml"/>
  <Override PartName="/ppt/notesSlides/notesSlide61.xml" ContentType="application/vnd.openxmlformats-officedocument.presentationml.notesSlide+xml"/>
  <Override PartName="/ppt/notesSlides/notesSlide29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3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72.xml" ContentType="application/vnd.openxmlformats-officedocument.presentationml.slide+xml"/>
  <Override PartName="/ppt/notesSlides/notesSlide48.xml" ContentType="application/vnd.openxmlformats-officedocument.presentationml.notesSlide+xml"/>
  <Override PartName="/ppt/slides/slide82.xml" ContentType="application/vnd.openxmlformats-officedocument.presentationml.slide+xml"/>
  <Override PartName="/ppt/notesSlides/notesSlide58.xml" ContentType="application/vnd.openxmlformats-officedocument.presentationml.notesSlide+xml"/>
  <Override PartName="/ppt/slides/slide92.xml" ContentType="application/vnd.openxmlformats-officedocument.presentationml.slide+xml"/>
  <Override PartName="/ppt/slides/slide59.xml" ContentType="application/vnd.openxmlformats-officedocument.presentationml.slide+xml"/>
  <Override PartName="/ppt/notesSlides/notesSlide67.xml" ContentType="application/vnd.openxmlformats-officedocument.presentationml.notesSlide+xml"/>
  <Override PartName="/ppt/slides/slide100.xml" ContentType="application/vnd.openxmlformats-officedocument.presentationml.slide+xml"/>
  <Override PartName="/ppt/slides/slide69.xml" ContentType="application/vnd.openxmlformats-officedocument.presentationml.slide+xml"/>
  <Override PartName="/ppt/theme/theme4.xml" ContentType="application/vnd.openxmlformats-officedocument.theme+xml"/>
  <Override PartName="/ppt/notesSlides/notesSlide5.xml" ContentType="application/vnd.openxmlformats-officedocument.presentationml.notesSlide+xml"/>
  <Override PartName="/ppt/slides/slide78.xml" ContentType="application/vnd.openxmlformats-officedocument.presentationml.slide+xml"/>
  <Override PartName="/ppt/slides/slide10.xml" ContentType="application/vnd.openxmlformats-officedocument.presentationml.slide+xml"/>
  <Override PartName="/ppt/slides/slide88.xml" ContentType="application/vnd.openxmlformats-officedocument.presentationml.slide+xml"/>
  <Override PartName="/ppt/slides/slide20.xml" ContentType="application/vnd.openxmlformats-officedocument.presentationml.slide+xml"/>
  <Override PartName="/ppt/slides/slide97.xml" ContentType="application/vnd.openxmlformats-officedocument.presentationml.slide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4.xml" ContentType="application/vnd.openxmlformats-officedocument.presentationml.notesSlide+xml"/>
  <Override PartName="/ppt/viewProps.xml" ContentType="application/vnd.openxmlformats-officedocument.presentationml.viewProps+xml"/>
  <Default Extension="rels" ContentType="application/vnd.openxmlformats-package.relationships+xml"/>
  <Override PartName="/ppt/slides/slide26.xml" ContentType="application/vnd.openxmlformats-officedocument.presentationml.slide+xml"/>
  <Override PartName="/ppt/notesSlides/notesSlide34.xml" ContentType="application/vnd.openxmlformats-officedocument.presentationml.notesSlide+xml"/>
  <Override PartName="/ppt/slides/slide35.xml" ContentType="application/vnd.openxmlformats-officedocument.presentationml.slide+xml"/>
  <Override PartName="/ppt/slides/slide7.xml" ContentType="application/vnd.openxmlformats-officedocument.presentationml.slide+xml"/>
  <Override PartName="/ppt/notesSlides/notesSlide43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s/slide45.xml" ContentType="application/vnd.openxmlformats-officedocument.presentationml.slide+xml"/>
  <Override PartName="/ppt/notesSlides/notesSlide53.xml" ContentType="application/vnd.openxmlformats-officedocument.presentationml.notesSlide+xml"/>
  <Override PartName="/ppt/slides/slide54.xml" ContentType="application/vnd.openxmlformats-officedocument.presentationml.slide+xml"/>
  <Override PartName="/ppt/notesSlides/notesSlide62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notesSlides/notesSlide39.xml" ContentType="application/vnd.openxmlformats-officedocument.presentationml.notesSlide+xml"/>
  <Override PartName="/ppt/slides/slide73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49.xml" ContentType="application/vnd.openxmlformats-officedocument.presentationml.notesSlide+xml"/>
  <Override PartName="/ppt/slides/slide83.xml" ContentType="application/vnd.openxmlformats-officedocument.presentationml.slide+xml"/>
  <Override PartName="/ppt/notesSlides/notesSlide59.xml" ContentType="application/vnd.openxmlformats-officedocument.presentationml.notesSlide+xml"/>
  <Override PartName="/ppt/slides/slide93.xml" ContentType="application/vnd.openxmlformats-officedocument.presentationml.slide+xml"/>
  <Override PartName="/ppt/notesSlides/notesSlide68.xml" ContentType="application/vnd.openxmlformats-officedocument.presentationml.notesSlide+xml"/>
  <Override PartName="/ppt/slides/slide101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slides/slide89.xml" ContentType="application/vnd.openxmlformats-officedocument.presentationml.slide+xml"/>
  <Override PartName="/ppt/slides/slide21.xml" ContentType="application/vnd.openxmlformats-officedocument.presentationml.slide+xml"/>
  <Override PartName="/ppt/slides/slide98.xml" ContentType="application/vnd.openxmlformats-officedocument.presentationml.slide+xml"/>
  <Override PartName="/ppt/slides/slide30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3.xml" ContentType="application/vnd.openxmlformats-officedocument.presentationml.slideLayout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35.xml" ContentType="application/vnd.openxmlformats-officedocument.presentationml.notesSlide+xml"/>
  <Override PartName="/ppt/slides/slide36.xml" ContentType="application/vnd.openxmlformats-officedocument.presentationml.slide+xml"/>
  <Override PartName="/ppt/slides/slide8.xml" ContentType="application/vnd.openxmlformats-officedocument.presentationml.slide+xml"/>
  <Override PartName="/ppt/notesSlides/notesSlide44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46.xml" ContentType="application/vnd.openxmlformats-officedocument.presentationml.slide+xml"/>
  <Override PartName="/ppt/notesSlides/notesSlide54.xml" ContentType="application/vnd.openxmlformats-officedocument.presentationml.notesSlide+xml"/>
  <Override PartName="/ppt/slides/slide55.xml" ContentType="application/vnd.openxmlformats-officedocument.presentationml.slide+xml"/>
  <Override PartName="/ppt/notesSlides/notesSlide63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s/slide6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74.xml" ContentType="application/vnd.openxmlformats-officedocument.presentationml.slide+xml"/>
  <Override PartName="/ppt/slides/slide84.xml" ContentType="application/vnd.openxmlformats-officedocument.presentationml.slide+xml"/>
  <Override PartName="/ppt/slides/slide94.xml" ContentType="application/vnd.openxmlformats-officedocument.presentationml.slide+xml"/>
  <Override PartName="/ppt/slides/slide102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2.xml" ContentType="application/vnd.openxmlformats-officedocument.presentationml.slide+xml"/>
  <Override PartName="/ppt/slides/slide99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31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  <p:sldMasterId id="2147483660" r:id="rId2"/>
  </p:sldMasterIdLst>
  <p:notesMasterIdLst>
    <p:notesMasterId r:id="rId105"/>
  </p:notesMasterIdLst>
  <p:handoutMasterIdLst>
    <p:handoutMasterId r:id="rId106"/>
  </p:handoutMasterIdLst>
  <p:sldIdLst>
    <p:sldId id="281" r:id="rId3"/>
    <p:sldId id="578" r:id="rId4"/>
    <p:sldId id="584" r:id="rId5"/>
    <p:sldId id="412" r:id="rId6"/>
    <p:sldId id="583" r:id="rId7"/>
    <p:sldId id="401" r:id="rId8"/>
    <p:sldId id="425" r:id="rId9"/>
    <p:sldId id="426" r:id="rId10"/>
    <p:sldId id="380" r:id="rId11"/>
    <p:sldId id="378" r:id="rId12"/>
    <p:sldId id="428" r:id="rId13"/>
    <p:sldId id="404" r:id="rId14"/>
    <p:sldId id="427" r:id="rId15"/>
    <p:sldId id="284" r:id="rId16"/>
    <p:sldId id="382" r:id="rId17"/>
    <p:sldId id="432" r:id="rId18"/>
    <p:sldId id="320" r:id="rId19"/>
    <p:sldId id="292" r:id="rId20"/>
    <p:sldId id="375" r:id="rId21"/>
    <p:sldId id="293" r:id="rId22"/>
    <p:sldId id="376" r:id="rId23"/>
    <p:sldId id="291" r:id="rId24"/>
    <p:sldId id="436" r:id="rId25"/>
    <p:sldId id="441" r:id="rId26"/>
    <p:sldId id="442" r:id="rId27"/>
    <p:sldId id="443" r:id="rId28"/>
    <p:sldId id="444" r:id="rId29"/>
    <p:sldId id="445" r:id="rId30"/>
    <p:sldId id="448" r:id="rId31"/>
    <p:sldId id="449" r:id="rId32"/>
    <p:sldId id="450" r:id="rId33"/>
    <p:sldId id="451" r:id="rId34"/>
    <p:sldId id="452" r:id="rId35"/>
    <p:sldId id="453" r:id="rId36"/>
    <p:sldId id="454" r:id="rId37"/>
    <p:sldId id="455" r:id="rId38"/>
    <p:sldId id="456" r:id="rId39"/>
    <p:sldId id="457" r:id="rId40"/>
    <p:sldId id="458" r:id="rId41"/>
    <p:sldId id="459" r:id="rId42"/>
    <p:sldId id="460" r:id="rId43"/>
    <p:sldId id="461" r:id="rId44"/>
    <p:sldId id="462" r:id="rId45"/>
    <p:sldId id="463" r:id="rId46"/>
    <p:sldId id="464" r:id="rId47"/>
    <p:sldId id="465" r:id="rId48"/>
    <p:sldId id="466" r:id="rId49"/>
    <p:sldId id="467" r:id="rId50"/>
    <p:sldId id="468" r:id="rId51"/>
    <p:sldId id="469" r:id="rId52"/>
    <p:sldId id="470" r:id="rId53"/>
    <p:sldId id="471" r:id="rId54"/>
    <p:sldId id="472" r:id="rId55"/>
    <p:sldId id="473" r:id="rId56"/>
    <p:sldId id="474" r:id="rId57"/>
    <p:sldId id="475" r:id="rId58"/>
    <p:sldId id="476" r:id="rId59"/>
    <p:sldId id="477" r:id="rId60"/>
    <p:sldId id="478" r:id="rId61"/>
    <p:sldId id="479" r:id="rId62"/>
    <p:sldId id="480" r:id="rId63"/>
    <p:sldId id="481" r:id="rId64"/>
    <p:sldId id="482" r:id="rId65"/>
    <p:sldId id="483" r:id="rId66"/>
    <p:sldId id="484" r:id="rId67"/>
    <p:sldId id="485" r:id="rId68"/>
    <p:sldId id="486" r:id="rId69"/>
    <p:sldId id="487" r:id="rId70"/>
    <p:sldId id="491" r:id="rId71"/>
    <p:sldId id="492" r:id="rId72"/>
    <p:sldId id="493" r:id="rId73"/>
    <p:sldId id="495" r:id="rId74"/>
    <p:sldId id="499" r:id="rId75"/>
    <p:sldId id="497" r:id="rId76"/>
    <p:sldId id="496" r:id="rId77"/>
    <p:sldId id="498" r:id="rId78"/>
    <p:sldId id="500" r:id="rId79"/>
    <p:sldId id="501" r:id="rId80"/>
    <p:sldId id="502" r:id="rId81"/>
    <p:sldId id="503" r:id="rId82"/>
    <p:sldId id="504" r:id="rId83"/>
    <p:sldId id="505" r:id="rId84"/>
    <p:sldId id="579" r:id="rId85"/>
    <p:sldId id="506" r:id="rId86"/>
    <p:sldId id="508" r:id="rId87"/>
    <p:sldId id="509" r:id="rId88"/>
    <p:sldId id="510" r:id="rId89"/>
    <p:sldId id="581" r:id="rId90"/>
    <p:sldId id="511" r:id="rId91"/>
    <p:sldId id="512" r:id="rId92"/>
    <p:sldId id="582" r:id="rId93"/>
    <p:sldId id="513" r:id="rId94"/>
    <p:sldId id="514" r:id="rId95"/>
    <p:sldId id="515" r:id="rId96"/>
    <p:sldId id="580" r:id="rId97"/>
    <p:sldId id="516" r:id="rId98"/>
    <p:sldId id="517" r:id="rId99"/>
    <p:sldId id="518" r:id="rId100"/>
    <p:sldId id="519" r:id="rId101"/>
    <p:sldId id="520" r:id="rId102"/>
    <p:sldId id="521" r:id="rId103"/>
    <p:sldId id="522" r:id="rId10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33CC"/>
    <a:srgbClr val="FF6600"/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8445" autoAdjust="0"/>
    <p:restoredTop sz="94660"/>
  </p:normalViewPr>
  <p:slideViewPr>
    <p:cSldViewPr>
      <p:cViewPr varScale="1">
        <p:scale>
          <a:sx n="82" d="100"/>
          <a:sy n="82" d="100"/>
        </p:scale>
        <p:origin x="-8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7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slide" Target="slides/slide99.xml"/><Relationship Id="rId102" Type="http://schemas.openxmlformats.org/officeDocument/2006/relationships/slide" Target="slides/slide100.xml"/><Relationship Id="rId103" Type="http://schemas.openxmlformats.org/officeDocument/2006/relationships/slide" Target="slides/slide101.xml"/><Relationship Id="rId104" Type="http://schemas.openxmlformats.org/officeDocument/2006/relationships/slide" Target="slides/slide102.xml"/><Relationship Id="rId105" Type="http://schemas.openxmlformats.org/officeDocument/2006/relationships/notesMaster" Target="notesMasters/notesMaster1.xml"/><Relationship Id="rId106" Type="http://schemas.openxmlformats.org/officeDocument/2006/relationships/handoutMaster" Target="handoutMasters/handoutMaster1.xml"/><Relationship Id="rId107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8" Type="http://schemas.openxmlformats.org/officeDocument/2006/relationships/presProps" Target="presProps.xml"/><Relationship Id="rId109" Type="http://schemas.openxmlformats.org/officeDocument/2006/relationships/viewProps" Target="viewProp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slide" Target="slides/slide50.xml"/><Relationship Id="rId53" Type="http://schemas.openxmlformats.org/officeDocument/2006/relationships/slide" Target="slides/slide51.xml"/><Relationship Id="rId54" Type="http://schemas.openxmlformats.org/officeDocument/2006/relationships/slide" Target="slides/slide52.xml"/><Relationship Id="rId55" Type="http://schemas.openxmlformats.org/officeDocument/2006/relationships/slide" Target="slides/slide53.xml"/><Relationship Id="rId56" Type="http://schemas.openxmlformats.org/officeDocument/2006/relationships/slide" Target="slides/slide54.xml"/><Relationship Id="rId57" Type="http://schemas.openxmlformats.org/officeDocument/2006/relationships/slide" Target="slides/slide55.xml"/><Relationship Id="rId58" Type="http://schemas.openxmlformats.org/officeDocument/2006/relationships/slide" Target="slides/slide56.xml"/><Relationship Id="rId59" Type="http://schemas.openxmlformats.org/officeDocument/2006/relationships/slide" Target="slides/slide57.xml"/><Relationship Id="rId70" Type="http://schemas.openxmlformats.org/officeDocument/2006/relationships/slide" Target="slides/slide68.xml"/><Relationship Id="rId71" Type="http://schemas.openxmlformats.org/officeDocument/2006/relationships/slide" Target="slides/slide69.xml"/><Relationship Id="rId72" Type="http://schemas.openxmlformats.org/officeDocument/2006/relationships/slide" Target="slides/slide70.xml"/><Relationship Id="rId73" Type="http://schemas.openxmlformats.org/officeDocument/2006/relationships/slide" Target="slides/slide71.xml"/><Relationship Id="rId74" Type="http://schemas.openxmlformats.org/officeDocument/2006/relationships/slide" Target="slides/slide72.xml"/><Relationship Id="rId75" Type="http://schemas.openxmlformats.org/officeDocument/2006/relationships/slide" Target="slides/slide73.xml"/><Relationship Id="rId76" Type="http://schemas.openxmlformats.org/officeDocument/2006/relationships/slide" Target="slides/slide74.xml"/><Relationship Id="rId77" Type="http://schemas.openxmlformats.org/officeDocument/2006/relationships/slide" Target="slides/slide75.xml"/><Relationship Id="rId78" Type="http://schemas.openxmlformats.org/officeDocument/2006/relationships/slide" Target="slides/slide76.xml"/><Relationship Id="rId79" Type="http://schemas.openxmlformats.org/officeDocument/2006/relationships/slide" Target="slides/slide77.xml"/><Relationship Id="rId110" Type="http://schemas.openxmlformats.org/officeDocument/2006/relationships/theme" Target="theme/theme1.xml"/><Relationship Id="rId90" Type="http://schemas.openxmlformats.org/officeDocument/2006/relationships/slide" Target="slides/slide88.xml"/><Relationship Id="rId91" Type="http://schemas.openxmlformats.org/officeDocument/2006/relationships/slide" Target="slides/slide89.xml"/><Relationship Id="rId92" Type="http://schemas.openxmlformats.org/officeDocument/2006/relationships/slide" Target="slides/slide90.xml"/><Relationship Id="rId93" Type="http://schemas.openxmlformats.org/officeDocument/2006/relationships/slide" Target="slides/slide91.xml"/><Relationship Id="rId94" Type="http://schemas.openxmlformats.org/officeDocument/2006/relationships/slide" Target="slides/slide92.xml"/><Relationship Id="rId95" Type="http://schemas.openxmlformats.org/officeDocument/2006/relationships/slide" Target="slides/slide93.xml"/><Relationship Id="rId96" Type="http://schemas.openxmlformats.org/officeDocument/2006/relationships/slide" Target="slides/slide94.xml"/><Relationship Id="rId97" Type="http://schemas.openxmlformats.org/officeDocument/2006/relationships/slide" Target="slides/slide95.xml"/><Relationship Id="rId98" Type="http://schemas.openxmlformats.org/officeDocument/2006/relationships/slide" Target="slides/slide96.xml"/><Relationship Id="rId99" Type="http://schemas.openxmlformats.org/officeDocument/2006/relationships/slide" Target="slides/slide97.xml"/><Relationship Id="rId111" Type="http://schemas.openxmlformats.org/officeDocument/2006/relationships/tableStyles" Target="tableStyle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60" Type="http://schemas.openxmlformats.org/officeDocument/2006/relationships/slide" Target="slides/slide58.xml"/><Relationship Id="rId61" Type="http://schemas.openxmlformats.org/officeDocument/2006/relationships/slide" Target="slides/slide59.xml"/><Relationship Id="rId62" Type="http://schemas.openxmlformats.org/officeDocument/2006/relationships/slide" Target="slides/slide60.xml"/><Relationship Id="rId63" Type="http://schemas.openxmlformats.org/officeDocument/2006/relationships/slide" Target="slides/slide61.xml"/><Relationship Id="rId64" Type="http://schemas.openxmlformats.org/officeDocument/2006/relationships/slide" Target="slides/slide62.xml"/><Relationship Id="rId65" Type="http://schemas.openxmlformats.org/officeDocument/2006/relationships/slide" Target="slides/slide63.xml"/><Relationship Id="rId66" Type="http://schemas.openxmlformats.org/officeDocument/2006/relationships/slide" Target="slides/slide64.xml"/><Relationship Id="rId67" Type="http://schemas.openxmlformats.org/officeDocument/2006/relationships/slide" Target="slides/slide65.xml"/><Relationship Id="rId68" Type="http://schemas.openxmlformats.org/officeDocument/2006/relationships/slide" Target="slides/slide66.xml"/><Relationship Id="rId69" Type="http://schemas.openxmlformats.org/officeDocument/2006/relationships/slide" Target="slides/slide67.xml"/><Relationship Id="rId100" Type="http://schemas.openxmlformats.org/officeDocument/2006/relationships/slide" Target="slides/slide98.xml"/><Relationship Id="rId80" Type="http://schemas.openxmlformats.org/officeDocument/2006/relationships/slide" Target="slides/slide78.xml"/><Relationship Id="rId81" Type="http://schemas.openxmlformats.org/officeDocument/2006/relationships/slide" Target="slides/slide79.xml"/><Relationship Id="rId82" Type="http://schemas.openxmlformats.org/officeDocument/2006/relationships/slide" Target="slides/slide80.xml"/><Relationship Id="rId83" Type="http://schemas.openxmlformats.org/officeDocument/2006/relationships/slide" Target="slides/slide81.xml"/><Relationship Id="rId84" Type="http://schemas.openxmlformats.org/officeDocument/2006/relationships/slide" Target="slides/slide82.xml"/><Relationship Id="rId85" Type="http://schemas.openxmlformats.org/officeDocument/2006/relationships/slide" Target="slides/slide83.xml"/><Relationship Id="rId86" Type="http://schemas.openxmlformats.org/officeDocument/2006/relationships/slide" Target="slides/slide84.xml"/><Relationship Id="rId87" Type="http://schemas.openxmlformats.org/officeDocument/2006/relationships/slide" Target="slides/slide85.xml"/><Relationship Id="rId88" Type="http://schemas.openxmlformats.org/officeDocument/2006/relationships/slide" Target="slides/slide86.xml"/><Relationship Id="rId89" Type="http://schemas.openxmlformats.org/officeDocument/2006/relationships/slide" Target="slides/slide8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0F5CF-1DD5-A143-AB85-E2B9337D4F2C}" type="datetimeFigureOut">
              <a:rPr lang="en-US" smtClean="0">
                <a:latin typeface="Arial"/>
              </a:rPr>
              <a:pPr/>
              <a:t>10/20/10</a:t>
            </a:fld>
            <a:endParaRPr lang="en-US" dirty="0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1548B-CBE1-8D4F-B6C2-2870EF728E0F}" type="slidenum">
              <a:rPr lang="en-US" smtClean="0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/>
              </a:defRPr>
            </a:lvl1pPr>
          </a:lstStyle>
          <a:p>
            <a:fld id="{260A483E-56E6-2B40-9403-FF9A949506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9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0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4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5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7.xml"/></Relationships>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8.xml"/></Relationships>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9.xml"/></Relationships>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17FB2E-0EF2-C442-B07E-F2731F5BDFD1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03919E-F202-2A43-8633-33488B9B33AD}" type="slidenum">
              <a:rPr lang="en-US"/>
              <a:pPr/>
              <a:t>15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856E82-36BD-4749-9488-A276AC9BB866}" type="slidenum">
              <a:rPr lang="en-US"/>
              <a:pPr/>
              <a:t>17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564A11-CAF7-E842-A3A5-D6073FCEA3F6}" type="slidenum">
              <a:rPr lang="en-US"/>
              <a:pPr/>
              <a:t>18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DD3D98-00F0-FE4C-90C1-75C264F4579E}" type="slidenum">
              <a:rPr lang="en-US"/>
              <a:pPr/>
              <a:t>19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1C042B-43B5-9842-B114-7F98FF723C82}" type="slidenum">
              <a:rPr lang="en-US"/>
              <a:pPr/>
              <a:t>20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76DAE1-FC33-FE43-8801-CD190D51A78F}" type="slidenum">
              <a:rPr lang="en-US"/>
              <a:pPr/>
              <a:t>21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BC11B7-0079-A144-9DF0-9E3222C4352A}" type="slidenum">
              <a:rPr lang="en-US"/>
              <a:pPr/>
              <a:t>22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18D12A-FF69-5443-88F9-753833CF4182}" type="slidenum">
              <a:rPr lang="en-US"/>
              <a:pPr/>
              <a:t>23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34F77A-733F-934C-B0CF-3D2478AD7788}" type="slidenum">
              <a:rPr lang="en-US"/>
              <a:pPr/>
              <a:t>24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0736A2-A668-7445-8BE3-8FCCFC8FC855}" type="slidenum">
              <a:rPr lang="en-US"/>
              <a:pPr/>
              <a:t>25</a:t>
            </a:fld>
            <a:endParaRPr lang="en-US"/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35" tIns="0" rIns="19035" bIns="0" anchor="b">
            <a:prstTxWarp prst="textNoShape">
              <a:avLst/>
            </a:prstTxWarp>
          </a:bodyPr>
          <a:lstStyle/>
          <a:p>
            <a:pPr algn="r" eaLnBrk="0" hangingPunct="0"/>
            <a:r>
              <a:rPr lang="en-US" sz="1000" i="1" dirty="0">
                <a:latin typeface="Arial"/>
              </a:rPr>
              <a:t>4</a:t>
            </a: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560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54537" cy="3416300"/>
          </a:xfrm>
          <a:ln w="12700" cap="flat">
            <a:solidFill>
              <a:schemeClr val="tx1"/>
            </a:solidFill>
          </a:ln>
        </p:spPr>
      </p:sp>
      <p:sp>
        <p:nvSpPr>
          <p:cNvPr id="2560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05" tIns="46002" rIns="92005" bIns="46002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454DBC-4D93-FC4D-A738-259BBCCFFDDB}" type="slidenum">
              <a:rPr lang="en-US"/>
              <a:pPr/>
              <a:t>4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C1C5A0-341A-F542-94B9-45F1641AA3C0}" type="slidenum">
              <a:rPr lang="en-US"/>
              <a:pPr/>
              <a:t>26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6140C7-59D7-9F48-9264-01FAF755FD69}" type="slidenum">
              <a:rPr lang="en-US"/>
              <a:pPr/>
              <a:t>27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71796F-AAA3-CB43-AA48-ADD869FDFD45}" type="slidenum">
              <a:rPr lang="en-US"/>
              <a:pPr/>
              <a:t>29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6365CC-F994-8D4C-8097-565E6E0CB8A4}" type="slidenum">
              <a:rPr lang="en-US"/>
              <a:pPr/>
              <a:t>30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135FB8-D119-C140-A2AF-ECBBB92B7104}" type="slidenum">
              <a:rPr lang="en-US"/>
              <a:pPr/>
              <a:t>31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FDE8AA-3FEA-8D4A-AED3-7C15C2E38829}" type="slidenum">
              <a:rPr lang="en-US"/>
              <a:pPr/>
              <a:t>32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88F7CC-9644-C84B-BBED-5F19CBE8B85E}" type="slidenum">
              <a:rPr lang="en-US"/>
              <a:pPr/>
              <a:t>33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49F673-A1FF-B64D-BB61-71086C7F421C}" type="slidenum">
              <a:rPr lang="en-US"/>
              <a:pPr/>
              <a:t>34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CA38F5-1A72-DD47-883A-DF4EAB43FE94}" type="slidenum">
              <a:rPr lang="en-US"/>
              <a:pPr/>
              <a:t>35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0C33CB-381B-7045-81B5-B964E5F25BBC}" type="slidenum">
              <a:rPr lang="en-US"/>
              <a:pPr/>
              <a:t>36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907DA2-1541-8F4A-AC31-4A09AD79D9A6}" type="slidenum">
              <a:rPr lang="en-US"/>
              <a:pPr/>
              <a:t>6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6B2B96-B512-FC45-84ED-6FAAC47A4F26}" type="slidenum">
              <a:rPr lang="en-US"/>
              <a:pPr/>
              <a:t>37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4E8E6C-E97D-3D47-A960-00014B735E63}" type="slidenum">
              <a:rPr lang="en-US"/>
              <a:pPr/>
              <a:t>38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A414C9-A34B-0F41-BD6A-A7F90224C9EE}" type="slidenum">
              <a:rPr lang="en-US"/>
              <a:pPr/>
              <a:t>39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/>
              <a:t>Were we UNDO the changes, writing back A=8, and B=8.  The transaction is atomic: none of its actions was executed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27834F-9D6C-E945-A542-07B464DFB61F}" type="slidenum">
              <a:rPr lang="en-US"/>
              <a:pPr/>
              <a:t>40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/>
              <a:t>Here we don’t need to do any recovery actions.  The transaction is still atomic: both actions have been executed.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380B3E-5CAC-4C4F-AE1B-0B021D19A583}" type="slidenum">
              <a:rPr lang="en-US"/>
              <a:pPr/>
              <a:t>41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460A72-56AA-1046-85AA-199BAACF81BD}" type="slidenum">
              <a:rPr lang="en-US"/>
              <a:pPr/>
              <a:t>42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6DCBBF-246B-1149-B37A-C9BF0E3803E4}" type="slidenum">
              <a:rPr lang="en-US"/>
              <a:pPr/>
              <a:t>43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8906D5-09D4-6A44-A077-351EA4147C48}" type="slidenum">
              <a:rPr lang="en-US"/>
              <a:pPr/>
              <a:t>44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1C25D9-B6B9-A94A-B8BE-0BA5A7A7AE67}" type="slidenum">
              <a:rPr lang="en-US"/>
              <a:pPr/>
              <a:t>45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D27EA9-E2B1-9B40-A313-46D313D16D2B}" type="slidenum">
              <a:rPr lang="en-US"/>
              <a:pPr/>
              <a:t>46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40C012-18BC-D54C-9887-14AAA56F7F63}" type="slidenum">
              <a:rPr lang="en-US"/>
              <a:pPr/>
              <a:t>9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42C1B6-177A-0C4F-A8A6-A18926009BAD}" type="slidenum">
              <a:rPr lang="en-US"/>
              <a:pPr/>
              <a:t>47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E077B7-7981-4D4A-BA82-66DBA325D9FA}" type="slidenum">
              <a:rPr lang="en-US"/>
              <a:pPr/>
              <a:t>48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150EF8-198C-9641-8080-2ECFB9B05318}" type="slidenum">
              <a:rPr lang="en-US"/>
              <a:pPr/>
              <a:t>49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DBD6BE-BC0C-9D48-B989-5415820314AA}" type="slidenum">
              <a:rPr lang="en-US"/>
              <a:pPr/>
              <a:t>50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2F3A7E-9B4C-5F4D-8F3A-58A9EF444090}" type="slidenum">
              <a:rPr lang="en-US"/>
              <a:pPr/>
              <a:t>51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B5CBDD-0420-E244-AE7A-8209C9C4A3DA}" type="slidenum">
              <a:rPr lang="en-US"/>
              <a:pPr/>
              <a:t>52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E9937B-ABBC-634B-8D33-05D27939EAFD}" type="slidenum">
              <a:rPr lang="en-US"/>
              <a:pPr/>
              <a:t>53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40" tIns="44970" rIns="89940" bIns="44970"/>
          <a:lstStyle/>
          <a:p>
            <a:pPr eaLnBrk="1" hangingPunct="1"/>
            <a:r>
              <a:rPr lang="en-US" dirty="0"/>
              <a:t>Answer: not really. If the system crashes before it writes &lt;END CKPT&gt; then we need to look further back until the earliest start of T4, T5, T6</a:t>
            </a:r>
            <a:r>
              <a:rPr lang="en-US"/>
              <a:t>. 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>On </a:t>
            </a:r>
            <a:r>
              <a:rPr lang="en-US" dirty="0"/>
              <a:t>the other hand, if all of T4, T5, T6 have already committed, then it’s like we have seen an END CKPT.</a:t>
            </a: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1D61E3-EB49-5F4B-85AD-91643443A443}" type="slidenum">
              <a:rPr lang="en-US"/>
              <a:pPr/>
              <a:t>55</a:t>
            </a:fld>
            <a:endParaRPr lang="en-US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6D791A-2D78-6B4A-A906-00778E016FBB}" type="slidenum">
              <a:rPr lang="en-US"/>
              <a:pPr/>
              <a:t>56</a:t>
            </a:fld>
            <a:endParaRPr lang="en-US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749CC3-D11C-6147-99DF-A890B1BEE39C}" type="slidenum">
              <a:rPr lang="en-US"/>
              <a:pPr/>
              <a:t>57</a:t>
            </a:fld>
            <a:endParaRPr lang="en-US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7C2ADF-DFD1-854B-904F-FBC2B3B136FB}" type="slidenum">
              <a:rPr lang="en-US"/>
              <a:pPr/>
              <a:t>10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53C8A0-E065-A84C-9B7F-C16D5A6F229B}" type="slidenum">
              <a:rPr lang="en-US"/>
              <a:pPr/>
              <a:t>58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B88396-D928-1846-9330-5D29CBEDB931}" type="slidenum">
              <a:rPr lang="en-US"/>
              <a:pPr/>
              <a:t>59</a:t>
            </a:fld>
            <a:endParaRPr lang="en-US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28573A-A4A4-BC46-A232-D2D60198AC37}" type="slidenum">
              <a:rPr lang="en-US"/>
              <a:pPr/>
              <a:t>60</a:t>
            </a:fld>
            <a:endParaRPr lang="en-US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1FCED1-3820-1E4A-8B14-26EE9CDB6A45}" type="slidenum">
              <a:rPr lang="en-US"/>
              <a:pPr/>
              <a:t>61</a:t>
            </a:fld>
            <a:endParaRPr lang="en-US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42D4B8-6730-A540-B7D8-826BA2A34C01}" type="slidenum">
              <a:rPr lang="en-US"/>
              <a:pPr/>
              <a:t>62</a:t>
            </a:fld>
            <a:endParaRPr lang="en-US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81516C-BC99-2E49-A7D1-64F862EAE927}" type="slidenum">
              <a:rPr lang="en-US"/>
              <a:pPr/>
              <a:t>63</a:t>
            </a:fld>
            <a:endParaRPr lang="en-US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8D0467-7F95-5243-BB36-D35E06E8C2A6}" type="slidenum">
              <a:rPr lang="en-US"/>
              <a:pPr/>
              <a:t>64</a:t>
            </a:fld>
            <a:endParaRPr lang="en-US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421819-FB67-034A-8C92-30947D869726}" type="slidenum">
              <a:rPr lang="en-US"/>
              <a:pPr/>
              <a:t>65</a:t>
            </a:fld>
            <a:endParaRPr lang="en-US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E9638C-7B29-8F41-9A3E-A52FB70BD7D9}" type="slidenum">
              <a:rPr lang="en-US"/>
              <a:pPr/>
              <a:t>66</a:t>
            </a:fld>
            <a:endParaRPr lang="en-US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F2E1D9-3B31-504A-87ED-1438737C229D}" type="slidenum">
              <a:rPr lang="en-US"/>
              <a:pPr/>
              <a:t>67</a:t>
            </a:fld>
            <a:endParaRPr lang="en-US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7FDF6C-167F-144D-AFF9-929831D35FB6}" type="slidenum">
              <a:rPr lang="en-US"/>
              <a:pPr/>
              <a:t>11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6FDBDE-3227-8F48-82F9-2A43E367291D}" type="slidenum">
              <a:rPr lang="en-US"/>
              <a:pPr/>
              <a:t>68</a:t>
            </a:fld>
            <a:endParaRPr lang="en-US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</a:rPr>
              <a:t>Schedule is serial if it reflects a serial execution.</a:t>
            </a:r>
          </a:p>
          <a:p>
            <a:r>
              <a:rPr lang="en-US" smtClean="0">
                <a:latin typeface="Arial" charset="0"/>
              </a:rPr>
              <a:t>In this example, two serial schedules are possible.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DB77C7-913F-8243-A638-8F215BCFAD36}" type="slidenum">
              <a:rPr lang="en-US" smtClean="0">
                <a:solidFill>
                  <a:prstClr val="black"/>
                </a:solidFill>
              </a:rPr>
              <a:pPr/>
              <a:t>79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</a:rPr>
              <a:t>Reminder: why do we want interleaving? For performance.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A43BA1-80BC-9C41-8D3D-9EBC1E26AC68}" type="slidenum">
              <a:rPr lang="en-US" smtClean="0">
                <a:solidFill>
                  <a:prstClr val="black"/>
                </a:solidFill>
              </a:rPr>
              <a:pPr/>
              <a:t>80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</a:rPr>
              <a:t>Example: Two people book two seats each on an airplane (but ignore seat selection).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A229C7-B07B-5245-B4B2-9E7688E9C64D}" type="slidenum">
              <a:rPr lang="en-US" smtClean="0">
                <a:solidFill>
                  <a:prstClr val="black"/>
                </a:solidFill>
              </a:rPr>
              <a:pPr/>
              <a:t>84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</a:rPr>
              <a:t>Conflict: pair of consecutive actions in schedule s.t. if swapped, then behavior changes.</a:t>
            </a:r>
          </a:p>
          <a:p>
            <a:r>
              <a:rPr lang="en-US" smtClean="0">
                <a:latin typeface="Arial" charset="0"/>
              </a:rPr>
              <a:t>Conflict serializability is a stronger condition than serializability (although have to be careful because of things like phantom problem)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FBBC78-DEDF-6F49-9059-496188841380}" type="slidenum">
              <a:rPr lang="en-US" smtClean="0">
                <a:solidFill>
                  <a:prstClr val="black"/>
                </a:solidFill>
              </a:rPr>
              <a:pPr/>
              <a:t>85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D58C16-2224-9944-8C92-5D29A0A31AE9}" type="slidenum">
              <a:rPr lang="en-US" smtClean="0">
                <a:solidFill>
                  <a:prstClr val="black"/>
                </a:solidFill>
              </a:rPr>
              <a:pPr/>
              <a:t>87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</a:rPr>
              <a:t>Arrow: two transactions, same element, at least one action is a write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33462C-83B6-9741-97F5-B759970600C3}" type="slidenum">
              <a:rPr lang="en-US" smtClean="0">
                <a:solidFill>
                  <a:prstClr val="black"/>
                </a:solidFill>
              </a:rPr>
              <a:pPr/>
              <a:t>88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</a:rPr>
              <a:t>Arrow: two transactions, same element, at least one action is a write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33462C-83B6-9741-97F5-B759970600C3}" type="slidenum">
              <a:rPr lang="en-US" smtClean="0">
                <a:solidFill>
                  <a:prstClr val="black"/>
                </a:solidFill>
              </a:rPr>
              <a:pPr/>
              <a:t>89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</a:rPr>
              <a:t>So conflict serializability is a stronger condition (again careful because of phantoms).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B5CD96-B156-7642-8540-9F24128C025C}" type="slidenum">
              <a:rPr lang="en-US" smtClean="0">
                <a:solidFill>
                  <a:prstClr val="black"/>
                </a:solidFill>
              </a:rPr>
              <a:pPr/>
              <a:t>92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EB5B9D-485F-E847-AF93-8AE1D111C0FB}" type="slidenum">
              <a:rPr lang="en-US"/>
              <a:pPr/>
              <a:t>12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E33CEC-CB17-AD45-BA18-F5396D4B67DA}" type="slidenum">
              <a:rPr lang="en-US"/>
              <a:pPr/>
              <a:t>13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58C62A-1364-8C49-A0E3-D397981B1CBD}" type="slidenum">
              <a:rPr lang="en-US"/>
              <a:pPr/>
              <a:t>14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Suciu -- CSEP544 Fall 2010 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CADEF7-00D0-C845-A480-C7A6BFABF5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Suciu -- CSEP544 Fall 2010 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6F5ED6-0101-A744-A7F1-6917D36D2E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Suciu -- CSEP544 Fall 2010 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247F22-C17F-C84A-B51B-D93A802CC7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Dan Suciu -- CSEP544 Fall 2010   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D83475-03F1-E84F-A88C-BC91492FCEB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Dan Suciu -- CSEP544 Fall 2010   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EA397-43DA-CC47-B7C2-B4227A36E7F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Dan Suciu -- CSEP544 Fall 2010   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015A80-BFE9-2446-9DCC-8C63A220E66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Suciu -- CSEP544 Fall 2010 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0EF760-2FFC-714A-8DD8-FCA42DD037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Suciu -- CSEP544 Fall 2010 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A53BA5-1885-9747-BA10-A4EBC52B41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Suciu -- CSEP544 Fall 2010  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A12AD4-E0B3-194D-A44C-CA9EF84536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Suciu -- CSEP544 Fall 2010  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32BC36-FEAD-E54E-AE86-34A3D4FEA7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Suciu -- CSEP544 Fall 2010  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38AE99-A973-5547-9538-98D25D1B15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Suciu -- CSEP544 Fall 2010  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FF8BBF-ABD8-264F-A675-0877400188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Suciu -- CSEP544 Fall 2010  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047E5-0936-C945-8ADA-E6269C860A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Dan Suciu -- CSEP544 Fall 2010  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DAA327-6B0E-7649-8250-DF821E47A4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/>
              </a:defRPr>
            </a:lvl1pPr>
          </a:lstStyle>
          <a:p>
            <a:r>
              <a:rPr lang="en-US" dirty="0" smtClean="0"/>
              <a:t>Dan Suciu -- CSEP544 Fall 2010  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/>
              </a:defRPr>
            </a:lvl1pPr>
          </a:lstStyle>
          <a:p>
            <a:fld id="{85D890E1-78DB-4A4C-95AC-1E5D314579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/>
              </a:defRPr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Dan Suciu -- CSEP544 Fall 2010   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/>
              </a:defRPr>
            </a:lvl1pPr>
          </a:lstStyle>
          <a:p>
            <a:fld id="{D336C355-4572-8B4F-82FD-B9A8C611B0D7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9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8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0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8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0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4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5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8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0BD47B-94CF-3043-B6B1-9B4A65681EC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Lecture</a:t>
            </a:r>
            <a:r>
              <a:rPr lang="en-US" dirty="0" smtClean="0"/>
              <a:t> 4: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Transactions</a:t>
            </a:r>
            <a:endParaRPr lang="en-US" dirty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2672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Wednesday, October 20,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CD7973-FE58-A14C-B52B-7E40D00D1CA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Famous Anomaly: Lost </a:t>
            </a:r>
            <a:r>
              <a:rPr lang="en-US" dirty="0"/>
              <a:t>Updates</a:t>
            </a:r>
          </a:p>
        </p:txBody>
      </p:sp>
      <p:sp>
        <p:nvSpPr>
          <p:cNvPr id="444419" name="Rectangle 3"/>
          <p:cNvSpPr>
            <a:spLocks noChangeArrowheads="1"/>
          </p:cNvSpPr>
          <p:nvPr/>
        </p:nvSpPr>
        <p:spPr bwMode="auto">
          <a:xfrm>
            <a:off x="76200" y="2895600"/>
            <a:ext cx="4421252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Arial"/>
              </a:rPr>
              <a:t>Client 1:</a:t>
            </a:r>
          </a:p>
          <a:p>
            <a:pPr eaLnBrk="0" hangingPunct="0"/>
            <a:r>
              <a:rPr lang="en-US" dirty="0">
                <a:latin typeface="Arial"/>
              </a:rPr>
              <a:t>	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UPDATE</a:t>
            </a:r>
            <a:r>
              <a:rPr lang="en-US" dirty="0">
                <a:latin typeface="Arial"/>
              </a:rPr>
              <a:t> Customer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	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SET</a:t>
            </a:r>
            <a:r>
              <a:rPr lang="en-US" dirty="0">
                <a:latin typeface="Arial"/>
              </a:rPr>
              <a:t> rentals= rentals + 1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	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WHERE</a:t>
            </a:r>
            <a:r>
              <a:rPr lang="en-US" dirty="0">
                <a:latin typeface="Arial"/>
              </a:rPr>
              <a:t> </a:t>
            </a:r>
            <a:r>
              <a:rPr lang="en-US" dirty="0" err="1">
                <a:latin typeface="Arial"/>
              </a:rPr>
              <a:t>cname</a:t>
            </a:r>
            <a:r>
              <a:rPr lang="en-US" dirty="0">
                <a:latin typeface="Arial"/>
              </a:rPr>
              <a:t>= ‘Fred’</a:t>
            </a: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152400" y="4953347"/>
            <a:ext cx="887474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latin typeface="Arial"/>
              </a:rPr>
              <a:t>Two people attempt to rent two movies for Fred,</a:t>
            </a:r>
            <a:br>
              <a:rPr lang="en-US" sz="3200" dirty="0">
                <a:latin typeface="Arial"/>
              </a:rPr>
            </a:br>
            <a:r>
              <a:rPr lang="en-US" sz="3200" dirty="0">
                <a:latin typeface="Arial"/>
              </a:rPr>
              <a:t>from two different terminals. What happens ?</a:t>
            </a:r>
          </a:p>
        </p:txBody>
      </p:sp>
      <p:sp>
        <p:nvSpPr>
          <p:cNvPr id="444421" name="Rectangle 5"/>
          <p:cNvSpPr>
            <a:spLocks noChangeArrowheads="1"/>
          </p:cNvSpPr>
          <p:nvPr/>
        </p:nvSpPr>
        <p:spPr bwMode="auto">
          <a:xfrm>
            <a:off x="4557713" y="2895600"/>
            <a:ext cx="4421252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Arial"/>
              </a:rPr>
              <a:t>Client 2:</a:t>
            </a:r>
          </a:p>
          <a:p>
            <a:pPr eaLnBrk="0" hangingPunct="0"/>
            <a:r>
              <a:rPr lang="en-US" dirty="0">
                <a:latin typeface="Arial"/>
              </a:rPr>
              <a:t>	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UPDATE</a:t>
            </a:r>
            <a:r>
              <a:rPr lang="en-US" dirty="0">
                <a:latin typeface="Arial"/>
              </a:rPr>
              <a:t> Customer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	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SET</a:t>
            </a:r>
            <a:r>
              <a:rPr lang="en-US" dirty="0">
                <a:latin typeface="Arial"/>
              </a:rPr>
              <a:t> rentals= rentals + 1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	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WHERE</a:t>
            </a:r>
            <a:r>
              <a:rPr lang="en-US" dirty="0">
                <a:latin typeface="Arial"/>
              </a:rPr>
              <a:t> </a:t>
            </a:r>
            <a:r>
              <a:rPr lang="en-US" dirty="0" err="1">
                <a:latin typeface="Arial"/>
              </a:rPr>
              <a:t>cname</a:t>
            </a:r>
            <a:r>
              <a:rPr lang="en-US" dirty="0">
                <a:latin typeface="Arial"/>
              </a:rPr>
              <a:t>= ‘Fred’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Cascading Aborts</a:t>
            </a:r>
          </a:p>
        </p:txBody>
      </p:sp>
      <p:sp>
        <p:nvSpPr>
          <p:cNvPr id="5222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If a transaction T aborts, then we need to abort any other transaction T’ that has read an element written by T</a:t>
            </a:r>
          </a:p>
          <a:p>
            <a:endParaRPr lang="en-US" smtClean="0">
              <a:latin typeface="Arial" charset="0"/>
            </a:endParaRPr>
          </a:p>
          <a:p>
            <a:r>
              <a:rPr lang="en-US" smtClean="0">
                <a:latin typeface="Arial" charset="0"/>
              </a:rPr>
              <a:t>A schedule is said to </a:t>
            </a:r>
            <a:r>
              <a:rPr lang="en-US" i="1" smtClean="0">
                <a:latin typeface="Arial" charset="0"/>
              </a:rPr>
              <a:t>avoid cascading aborts</a:t>
            </a:r>
            <a:r>
              <a:rPr lang="en-US" smtClean="0">
                <a:latin typeface="Arial" charset="0"/>
              </a:rPr>
              <a:t> if whenever a transaction read an element, the transaction that has last written it has already committed.</a:t>
            </a:r>
          </a:p>
        </p:txBody>
      </p:sp>
      <p:sp>
        <p:nvSpPr>
          <p:cNvPr id="52228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A48FDD-038F-4A40-B34A-F9E1E5EA8A34}" type="slidenum">
              <a:rPr lang="en-US" smtClean="0">
                <a:solidFill>
                  <a:srgbClr val="000000"/>
                </a:solidFill>
              </a:rPr>
              <a:pPr/>
              <a:t>100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222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CSEP544 Fall 2010    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Avoiding Cascading Aborts</a:t>
            </a: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DC3812-0151-8342-BCA5-EC51C7992F94}" type="slidenum">
              <a:rPr lang="en-US" smtClean="0">
                <a:solidFill>
                  <a:srgbClr val="000000"/>
                </a:solidFill>
              </a:rPr>
              <a:pPr/>
              <a:t>101</a:t>
            </a:fld>
            <a:endParaRPr lang="en-US" smtClean="0">
              <a:solidFill>
                <a:srgbClr val="000000"/>
              </a:solidFill>
            </a:endParaRPr>
          </a:p>
        </p:txBody>
      </p:sp>
      <p:graphicFrame>
        <p:nvGraphicFramePr>
          <p:cNvPr id="6" name="Group 63"/>
          <p:cNvGraphicFramePr>
            <a:graphicFrameLocks noGrp="1"/>
          </p:cNvGraphicFramePr>
          <p:nvPr/>
        </p:nvGraphicFramePr>
        <p:xfrm>
          <a:off x="5257800" y="2362200"/>
          <a:ext cx="2895600" cy="3145536"/>
        </p:xfrm>
        <a:graphic>
          <a:graphicData uri="http://schemas.openxmlformats.org/drawingml/2006/table">
            <a:tbl>
              <a:tblPr/>
              <a:tblGrid>
                <a:gridCol w="1447800"/>
                <a:gridCol w="14478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Commit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R(B)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W(B)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. .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876800" y="5867400"/>
            <a:ext cx="4216400" cy="5238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Arial" charset="0"/>
              </a:rPr>
              <a:t>Without cascading aborts</a:t>
            </a:r>
          </a:p>
        </p:txBody>
      </p:sp>
      <p:graphicFrame>
        <p:nvGraphicFramePr>
          <p:cNvPr id="9" name="Group 63"/>
          <p:cNvGraphicFramePr>
            <a:graphicFrameLocks noGrp="1"/>
          </p:cNvGraphicFramePr>
          <p:nvPr/>
        </p:nvGraphicFramePr>
        <p:xfrm>
          <a:off x="685800" y="2362200"/>
          <a:ext cx="2895600" cy="3127248"/>
        </p:xfrm>
        <a:graphic>
          <a:graphicData uri="http://schemas.openxmlformats.org/drawingml/2006/table">
            <a:tbl>
              <a:tblPr/>
              <a:tblGrid>
                <a:gridCol w="1447800"/>
                <a:gridCol w="14478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R(B)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W(B)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. .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. .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" y="5867400"/>
            <a:ext cx="3717925" cy="5238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Arial" charset="0"/>
              </a:rPr>
              <a:t>With cascading aborts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Review of Schedules</a:t>
            </a:r>
          </a:p>
        </p:txBody>
      </p:sp>
      <p:sp>
        <p:nvSpPr>
          <p:cNvPr id="54275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smtClean="0">
                <a:latin typeface="Arial" charset="0"/>
              </a:rPr>
              <a:t>Serializability</a:t>
            </a:r>
          </a:p>
        </p:txBody>
      </p:sp>
      <p:sp>
        <p:nvSpPr>
          <p:cNvPr id="54276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sz="3200" dirty="0" smtClean="0">
              <a:latin typeface="Arial" charset="0"/>
            </a:endParaRPr>
          </a:p>
          <a:p>
            <a:r>
              <a:rPr lang="en-US" sz="3200" dirty="0" smtClean="0">
                <a:latin typeface="Arial" charset="0"/>
              </a:rPr>
              <a:t>Serial</a:t>
            </a:r>
            <a:endParaRPr lang="en-US" sz="3200" dirty="0" smtClean="0">
              <a:latin typeface="Arial" charset="0"/>
            </a:endParaRPr>
          </a:p>
          <a:p>
            <a:r>
              <a:rPr lang="en-US" sz="3200" dirty="0" err="1" smtClean="0">
                <a:latin typeface="Arial" charset="0"/>
              </a:rPr>
              <a:t>Serializable</a:t>
            </a:r>
            <a:endParaRPr lang="en-US" sz="3200" dirty="0" smtClean="0">
              <a:latin typeface="Arial" charset="0"/>
            </a:endParaRPr>
          </a:p>
          <a:p>
            <a:r>
              <a:rPr lang="en-US" sz="3200" dirty="0" smtClean="0">
                <a:latin typeface="Arial" charset="0"/>
              </a:rPr>
              <a:t>Conflict </a:t>
            </a:r>
            <a:r>
              <a:rPr lang="en-US" sz="3200" dirty="0" err="1" smtClean="0">
                <a:latin typeface="Arial" charset="0"/>
              </a:rPr>
              <a:t>serializable</a:t>
            </a:r>
            <a:endParaRPr lang="en-US" sz="3200" dirty="0" smtClean="0">
              <a:latin typeface="Arial" charset="0"/>
            </a:endParaRPr>
          </a:p>
          <a:p>
            <a:r>
              <a:rPr lang="en-US" sz="3200" dirty="0" smtClean="0">
                <a:latin typeface="Arial" charset="0"/>
              </a:rPr>
              <a:t>View </a:t>
            </a:r>
            <a:r>
              <a:rPr lang="en-US" sz="3200" dirty="0" err="1" smtClean="0">
                <a:latin typeface="Arial" charset="0"/>
              </a:rPr>
              <a:t>serializable</a:t>
            </a:r>
            <a:endParaRPr lang="en-US" sz="3200" dirty="0" smtClean="0">
              <a:latin typeface="Arial" charset="0"/>
            </a:endParaRPr>
          </a:p>
        </p:txBody>
      </p:sp>
      <p:sp>
        <p:nvSpPr>
          <p:cNvPr id="54277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200" smtClean="0">
                <a:latin typeface="Arial" charset="0"/>
              </a:rPr>
              <a:t>Recoverability</a:t>
            </a:r>
          </a:p>
        </p:txBody>
      </p:sp>
      <p:sp>
        <p:nvSpPr>
          <p:cNvPr id="54278" name="Content Placeholder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sz="3200" dirty="0" smtClean="0">
              <a:latin typeface="Arial" charset="0"/>
            </a:endParaRPr>
          </a:p>
          <a:p>
            <a:r>
              <a:rPr lang="en-US" sz="3200" dirty="0" smtClean="0">
                <a:latin typeface="Arial" charset="0"/>
              </a:rPr>
              <a:t>Recoverable</a:t>
            </a:r>
            <a:endParaRPr lang="en-US" sz="3200" dirty="0" smtClean="0">
              <a:latin typeface="Arial" charset="0"/>
            </a:endParaRPr>
          </a:p>
          <a:p>
            <a:r>
              <a:rPr lang="en-US" sz="3200" dirty="0" smtClean="0">
                <a:latin typeface="Arial" charset="0"/>
              </a:rPr>
              <a:t>Avoiding cascading deletes</a:t>
            </a:r>
          </a:p>
        </p:txBody>
      </p:sp>
      <p:sp>
        <p:nvSpPr>
          <p:cNvPr id="5427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A2C71F-DC06-1C49-9CEC-15DBB23C3CDC}" type="slidenum">
              <a:rPr lang="en-US" smtClean="0">
                <a:solidFill>
                  <a:srgbClr val="000000"/>
                </a:solidFill>
              </a:rPr>
              <a:pPr/>
              <a:t>102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4280" name="Footer Placeholder 1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CSEP544 Fall 2010    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FC9C13-ADBE-BB40-ABF2-A0C0958D2D6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Famous Anomaly: Inconsistent Read</a:t>
            </a:r>
            <a:endParaRPr lang="en-US" dirty="0"/>
          </a:p>
        </p:txBody>
      </p:sp>
      <p:sp>
        <p:nvSpPr>
          <p:cNvPr id="445445" name="Rectangle 5"/>
          <p:cNvSpPr>
            <a:spLocks noChangeArrowheads="1"/>
          </p:cNvSpPr>
          <p:nvPr/>
        </p:nvSpPr>
        <p:spPr bwMode="auto">
          <a:xfrm>
            <a:off x="228600" y="1828800"/>
            <a:ext cx="5006499" cy="415498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Arial"/>
              </a:rPr>
              <a:t>Client 1: move from </a:t>
            </a:r>
            <a:r>
              <a:rPr lang="en-US" dirty="0" err="1">
                <a:latin typeface="Arial"/>
              </a:rPr>
              <a:t>gizmo</a:t>
            </a:r>
            <a:r>
              <a:rPr lang="en-US" dirty="0" err="1">
                <a:latin typeface="Arial"/>
                <a:sym typeface="Wingdings" charset="2"/>
              </a:rPr>
              <a:t>gadget</a:t>
            </a:r>
            <a:endParaRPr lang="en-US" dirty="0">
              <a:latin typeface="Arial"/>
            </a:endParaRPr>
          </a:p>
          <a:p>
            <a:pPr eaLnBrk="0" hangingPunct="0"/>
            <a:endParaRPr lang="en-US" dirty="0">
              <a:latin typeface="Arial"/>
            </a:endParaRPr>
          </a:p>
          <a:p>
            <a:pPr eaLnBrk="0" hangingPunct="0"/>
            <a:r>
              <a:rPr lang="en-US" dirty="0">
                <a:solidFill>
                  <a:schemeClr val="accent2"/>
                </a:solidFill>
                <a:latin typeface="Arial"/>
              </a:rPr>
              <a:t>UPDATE </a:t>
            </a:r>
            <a:r>
              <a:rPr lang="en-US" dirty="0">
                <a:latin typeface="Arial"/>
              </a:rPr>
              <a:t>Products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 </a:t>
            </a:r>
          </a:p>
          <a:p>
            <a:pPr eaLnBrk="0" hangingPunct="0"/>
            <a:r>
              <a:rPr lang="en-US" dirty="0">
                <a:solidFill>
                  <a:schemeClr val="accent2"/>
                </a:solidFill>
                <a:latin typeface="Arial"/>
              </a:rPr>
              <a:t>SET</a:t>
            </a:r>
            <a:r>
              <a:rPr lang="en-US" dirty="0">
                <a:latin typeface="Arial"/>
              </a:rPr>
              <a:t> quantity = quantity + 5</a:t>
            </a:r>
            <a:br>
              <a:rPr lang="en-US" dirty="0">
                <a:latin typeface="Arial"/>
              </a:rPr>
            </a:br>
            <a:r>
              <a:rPr lang="en-US" dirty="0">
                <a:solidFill>
                  <a:schemeClr val="accent2"/>
                </a:solidFill>
                <a:latin typeface="Arial"/>
              </a:rPr>
              <a:t>WHERE</a:t>
            </a:r>
            <a:r>
              <a:rPr lang="en-US" dirty="0">
                <a:latin typeface="Arial"/>
              </a:rPr>
              <a:t> product = ‘gizmo’</a:t>
            </a:r>
          </a:p>
          <a:p>
            <a:pPr eaLnBrk="0" hangingPunct="0"/>
            <a:r>
              <a:rPr lang="en-US" dirty="0">
                <a:solidFill>
                  <a:schemeClr val="accent2"/>
                </a:solidFill>
                <a:latin typeface="Arial"/>
              </a:rPr>
              <a:t/>
            </a:r>
            <a:br>
              <a:rPr lang="en-US" dirty="0">
                <a:solidFill>
                  <a:schemeClr val="accent2"/>
                </a:solidFill>
                <a:latin typeface="Arial"/>
              </a:rPr>
            </a:br>
            <a:r>
              <a:rPr lang="en-US" dirty="0">
                <a:solidFill>
                  <a:schemeClr val="accent2"/>
                </a:solidFill>
                <a:latin typeface="Arial"/>
              </a:rPr>
              <a:t/>
            </a:r>
            <a:br>
              <a:rPr lang="en-US" dirty="0">
                <a:solidFill>
                  <a:schemeClr val="accent2"/>
                </a:solidFill>
                <a:latin typeface="Arial"/>
              </a:rPr>
            </a:br>
            <a:endParaRPr lang="en-US" dirty="0">
              <a:solidFill>
                <a:schemeClr val="accent2"/>
              </a:solidFill>
              <a:latin typeface="Arial"/>
            </a:endParaRPr>
          </a:p>
          <a:p>
            <a:pPr eaLnBrk="0" hangingPunct="0"/>
            <a:r>
              <a:rPr lang="en-US" dirty="0">
                <a:solidFill>
                  <a:schemeClr val="accent2"/>
                </a:solidFill>
                <a:latin typeface="Arial"/>
              </a:rPr>
              <a:t>UPDATE </a:t>
            </a:r>
            <a:r>
              <a:rPr lang="en-US" dirty="0">
                <a:latin typeface="Arial"/>
              </a:rPr>
              <a:t>Products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 </a:t>
            </a:r>
          </a:p>
          <a:p>
            <a:pPr eaLnBrk="0" hangingPunct="0"/>
            <a:r>
              <a:rPr lang="en-US" dirty="0">
                <a:solidFill>
                  <a:schemeClr val="accent2"/>
                </a:solidFill>
                <a:latin typeface="Arial"/>
              </a:rPr>
              <a:t>SET</a:t>
            </a:r>
            <a:r>
              <a:rPr lang="en-US" dirty="0">
                <a:latin typeface="Arial"/>
              </a:rPr>
              <a:t> quantity = quantity - 5</a:t>
            </a:r>
            <a:br>
              <a:rPr lang="en-US" dirty="0">
                <a:latin typeface="Arial"/>
              </a:rPr>
            </a:br>
            <a:r>
              <a:rPr lang="en-US" dirty="0">
                <a:solidFill>
                  <a:schemeClr val="accent2"/>
                </a:solidFill>
                <a:latin typeface="Arial"/>
              </a:rPr>
              <a:t>WHERE</a:t>
            </a:r>
            <a:r>
              <a:rPr lang="en-US" dirty="0">
                <a:latin typeface="Arial"/>
              </a:rPr>
              <a:t> product = ‘gadget’</a:t>
            </a:r>
          </a:p>
        </p:txBody>
      </p:sp>
      <p:sp>
        <p:nvSpPr>
          <p:cNvPr id="445446" name="Rectangle 6"/>
          <p:cNvSpPr>
            <a:spLocks noChangeArrowheads="1"/>
          </p:cNvSpPr>
          <p:nvPr/>
        </p:nvSpPr>
        <p:spPr bwMode="auto">
          <a:xfrm>
            <a:off x="5334000" y="3619500"/>
            <a:ext cx="3326301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Arial"/>
              </a:rPr>
              <a:t>Client 2: inventory….</a:t>
            </a:r>
          </a:p>
          <a:p>
            <a:pPr eaLnBrk="0" hangingPunct="0"/>
            <a:endParaRPr lang="en-US" dirty="0">
              <a:latin typeface="Arial"/>
            </a:endParaRPr>
          </a:p>
          <a:p>
            <a:pPr eaLnBrk="0" hangingPunct="0"/>
            <a:r>
              <a:rPr lang="en-US" dirty="0">
                <a:solidFill>
                  <a:schemeClr val="accent2"/>
                </a:solidFill>
                <a:latin typeface="Arial"/>
              </a:rPr>
              <a:t>SELECT </a:t>
            </a:r>
            <a:r>
              <a:rPr lang="en-US" dirty="0" err="1">
                <a:latin typeface="Arial"/>
              </a:rPr>
              <a:t>sum(quantity</a:t>
            </a:r>
            <a:r>
              <a:rPr lang="en-US" dirty="0">
                <a:latin typeface="Arial"/>
              </a:rPr>
              <a:t>)</a:t>
            </a:r>
            <a:r>
              <a:rPr lang="en-US" dirty="0">
                <a:solidFill>
                  <a:schemeClr val="accent2"/>
                </a:solidFill>
                <a:latin typeface="Arial"/>
              </a:rPr>
              <a:t> </a:t>
            </a:r>
          </a:p>
          <a:p>
            <a:pPr eaLnBrk="0" hangingPunct="0"/>
            <a:r>
              <a:rPr lang="en-US" dirty="0">
                <a:solidFill>
                  <a:schemeClr val="accent2"/>
                </a:solidFill>
                <a:latin typeface="Arial"/>
              </a:rPr>
              <a:t>FROM</a:t>
            </a:r>
            <a:r>
              <a:rPr lang="en-US" dirty="0">
                <a:latin typeface="Arial"/>
              </a:rPr>
              <a:t> Product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4F5739-D1CD-284F-9295-ECAD43F0DAF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379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153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Famous Anomaly: Dirty </a:t>
            </a:r>
            <a:r>
              <a:rPr lang="en-US" dirty="0"/>
              <a:t>Reads</a:t>
            </a:r>
          </a:p>
        </p:txBody>
      </p:sp>
      <p:sp>
        <p:nvSpPr>
          <p:cNvPr id="507909" name="Rectangle 5"/>
          <p:cNvSpPr>
            <a:spLocks noChangeArrowheads="1"/>
          </p:cNvSpPr>
          <p:nvPr/>
        </p:nvSpPr>
        <p:spPr bwMode="auto">
          <a:xfrm>
            <a:off x="152400" y="1634867"/>
            <a:ext cx="4375567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b="1" dirty="0">
                <a:latin typeface="Arial"/>
              </a:rPr>
              <a:t>Client 1</a:t>
            </a:r>
            <a:r>
              <a:rPr lang="en-US" sz="2000" dirty="0">
                <a:latin typeface="Arial"/>
              </a:rPr>
              <a:t>: transfer $100  acc1</a:t>
            </a:r>
            <a:r>
              <a:rPr lang="en-US" sz="2000" dirty="0">
                <a:latin typeface="Arial"/>
                <a:sym typeface="Wingdings" charset="2"/>
              </a:rPr>
              <a:t> acc2</a:t>
            </a:r>
            <a:endParaRPr lang="en-US" sz="2000" dirty="0">
              <a:latin typeface="Arial"/>
            </a:endParaRPr>
          </a:p>
          <a:p>
            <a:pPr eaLnBrk="0" hangingPunct="0"/>
            <a:r>
              <a:rPr lang="en-US" sz="2000" dirty="0">
                <a:latin typeface="Arial"/>
              </a:rPr>
              <a:t>X = Account1.balance</a:t>
            </a:r>
          </a:p>
          <a:p>
            <a:pPr eaLnBrk="0" hangingPunct="0"/>
            <a:r>
              <a:rPr lang="en-US" sz="2000" dirty="0">
                <a:latin typeface="Arial"/>
              </a:rPr>
              <a:t>Account2.balance += 100</a:t>
            </a:r>
          </a:p>
          <a:p>
            <a:pPr eaLnBrk="0" hangingPunct="0"/>
            <a:endParaRPr lang="en-US" sz="2000" dirty="0">
              <a:latin typeface="Arial"/>
            </a:endParaRPr>
          </a:p>
          <a:p>
            <a:pPr eaLnBrk="0" hangingPunct="0"/>
            <a:r>
              <a:rPr lang="en-US" sz="2000" dirty="0">
                <a:latin typeface="Arial"/>
              </a:rPr>
              <a:t>If (X&gt;=100) Account1.balance</a:t>
            </a:r>
            <a:r>
              <a:rPr lang="en-US" sz="2000" dirty="0" smtClean="0">
                <a:latin typeface="Arial"/>
              </a:rPr>
              <a:t> −=</a:t>
            </a:r>
            <a:r>
              <a:rPr lang="en-US" sz="2000" dirty="0">
                <a:latin typeface="Arial"/>
              </a:rPr>
              <a:t>100</a:t>
            </a:r>
            <a:br>
              <a:rPr lang="en-US" sz="2000" dirty="0">
                <a:latin typeface="Arial"/>
              </a:rPr>
            </a:br>
            <a:r>
              <a:rPr lang="en-US" sz="2000" dirty="0">
                <a:latin typeface="Arial"/>
              </a:rPr>
              <a:t>else { /* rollback ! */</a:t>
            </a:r>
          </a:p>
          <a:p>
            <a:pPr eaLnBrk="0" hangingPunct="0"/>
            <a:r>
              <a:rPr lang="en-US" sz="2000" dirty="0">
                <a:latin typeface="Arial"/>
              </a:rPr>
              <a:t>          account2.balance</a:t>
            </a:r>
            <a:r>
              <a:rPr lang="en-US" sz="2000" dirty="0" smtClean="0">
                <a:latin typeface="Arial"/>
              </a:rPr>
              <a:t> −= </a:t>
            </a:r>
            <a:r>
              <a:rPr lang="en-US" sz="2000" dirty="0">
                <a:latin typeface="Arial"/>
              </a:rPr>
              <a:t>100</a:t>
            </a:r>
          </a:p>
          <a:p>
            <a:pPr eaLnBrk="0" hangingPunct="0"/>
            <a:r>
              <a:rPr lang="en-US" sz="2000" dirty="0">
                <a:latin typeface="Arial"/>
              </a:rPr>
              <a:t>          </a:t>
            </a:r>
            <a:r>
              <a:rPr lang="en-US" sz="2000" dirty="0" err="1">
                <a:latin typeface="Arial"/>
              </a:rPr>
              <a:t>println(“Denied</a:t>
            </a:r>
            <a:r>
              <a:rPr lang="en-US" sz="2000" dirty="0">
                <a:latin typeface="Arial"/>
              </a:rPr>
              <a:t> !”)</a:t>
            </a:r>
          </a:p>
        </p:txBody>
      </p:sp>
      <p:sp>
        <p:nvSpPr>
          <p:cNvPr id="33798" name="TextBox 7"/>
          <p:cNvSpPr txBox="1">
            <a:spLocks noChangeArrowheads="1"/>
          </p:cNvSpPr>
          <p:nvPr/>
        </p:nvSpPr>
        <p:spPr bwMode="auto">
          <a:xfrm>
            <a:off x="685800" y="5334000"/>
            <a:ext cx="300535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latin typeface="Arial"/>
              </a:rPr>
              <a:t>What’s wrong ?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</a:t>
            </a:r>
            <a:endParaRPr lang="en-US" dirty="0"/>
          </a:p>
        </p:txBody>
      </p:sp>
      <p:sp>
        <p:nvSpPr>
          <p:cNvPr id="507910" name="Rectangle 6"/>
          <p:cNvSpPr>
            <a:spLocks noChangeArrowheads="1"/>
          </p:cNvSpPr>
          <p:nvPr/>
        </p:nvSpPr>
        <p:spPr bwMode="auto">
          <a:xfrm>
            <a:off x="4539833" y="3846255"/>
            <a:ext cx="4375567" cy="25545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b="1" dirty="0" smtClean="0">
                <a:latin typeface="Arial"/>
              </a:rPr>
              <a:t>Client 2</a:t>
            </a:r>
            <a:r>
              <a:rPr lang="en-US" sz="2000" dirty="0" smtClean="0">
                <a:latin typeface="Arial"/>
              </a:rPr>
              <a:t>: </a:t>
            </a:r>
            <a:r>
              <a:rPr lang="en-US" sz="2000" dirty="0">
                <a:latin typeface="Arial"/>
              </a:rPr>
              <a:t>transfer $100  acc2 </a:t>
            </a:r>
            <a:r>
              <a:rPr lang="en-US" sz="2000" dirty="0" err="1">
                <a:latin typeface="Arial"/>
                <a:sym typeface="Wingdings" charset="2"/>
              </a:rPr>
              <a:t></a:t>
            </a:r>
            <a:r>
              <a:rPr lang="en-US" sz="2000" dirty="0">
                <a:latin typeface="Arial"/>
                <a:sym typeface="Wingdings" charset="2"/>
              </a:rPr>
              <a:t> acc3</a:t>
            </a:r>
            <a:endParaRPr lang="en-US" sz="2000" dirty="0">
              <a:latin typeface="Arial"/>
            </a:endParaRPr>
          </a:p>
          <a:p>
            <a:pPr eaLnBrk="0" hangingPunct="0"/>
            <a:r>
              <a:rPr lang="en-US" sz="2000" dirty="0">
                <a:latin typeface="Arial"/>
              </a:rPr>
              <a:t>Y = Account2.balance</a:t>
            </a:r>
          </a:p>
          <a:p>
            <a:pPr eaLnBrk="0" hangingPunct="0"/>
            <a:r>
              <a:rPr lang="en-US" sz="2000" dirty="0">
                <a:latin typeface="Arial"/>
              </a:rPr>
              <a:t>Account3.balance += 100</a:t>
            </a:r>
          </a:p>
          <a:p>
            <a:pPr eaLnBrk="0" hangingPunct="0"/>
            <a:endParaRPr lang="en-US" sz="2000" dirty="0">
              <a:latin typeface="Arial"/>
            </a:endParaRPr>
          </a:p>
          <a:p>
            <a:pPr eaLnBrk="0" hangingPunct="0"/>
            <a:r>
              <a:rPr lang="en-US" sz="2000" dirty="0">
                <a:latin typeface="Arial"/>
              </a:rPr>
              <a:t>If (Y&gt;=100) Account2.balance</a:t>
            </a:r>
            <a:r>
              <a:rPr lang="en-US" sz="2000" dirty="0" smtClean="0">
                <a:latin typeface="Arial"/>
              </a:rPr>
              <a:t> −=</a:t>
            </a:r>
            <a:r>
              <a:rPr lang="en-US" sz="2000" dirty="0">
                <a:latin typeface="Arial"/>
              </a:rPr>
              <a:t>100</a:t>
            </a:r>
            <a:br>
              <a:rPr lang="en-US" sz="2000" dirty="0">
                <a:latin typeface="Arial"/>
              </a:rPr>
            </a:br>
            <a:r>
              <a:rPr lang="en-US" sz="2000" dirty="0">
                <a:latin typeface="Arial"/>
              </a:rPr>
              <a:t>else { /* rollback ! */</a:t>
            </a:r>
          </a:p>
          <a:p>
            <a:pPr eaLnBrk="0" hangingPunct="0"/>
            <a:r>
              <a:rPr lang="en-US" sz="2000" dirty="0">
                <a:latin typeface="Arial"/>
              </a:rPr>
              <a:t>          account3.balance</a:t>
            </a:r>
            <a:r>
              <a:rPr lang="en-US" sz="2000" dirty="0" smtClean="0">
                <a:latin typeface="Arial"/>
              </a:rPr>
              <a:t> −= </a:t>
            </a:r>
            <a:r>
              <a:rPr lang="en-US" sz="2000" dirty="0">
                <a:latin typeface="Arial"/>
              </a:rPr>
              <a:t>100</a:t>
            </a:r>
          </a:p>
          <a:p>
            <a:pPr eaLnBrk="0" hangingPunct="0"/>
            <a:r>
              <a:rPr lang="en-US" sz="2000" dirty="0">
                <a:latin typeface="Arial"/>
              </a:rPr>
              <a:t>          </a:t>
            </a:r>
            <a:r>
              <a:rPr lang="en-US" sz="2000" dirty="0" err="1">
                <a:latin typeface="Arial"/>
              </a:rPr>
              <a:t>println(“Denied</a:t>
            </a:r>
            <a:r>
              <a:rPr lang="en-US" sz="2000" dirty="0">
                <a:latin typeface="Arial"/>
              </a:rPr>
              <a:t> !”)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00364A-3077-9544-B4D3-2197375B7000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The Three Famous anomalies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3820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Lost update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Two tasks T and T’ both modify the same data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T and T’ both commit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Final state shows effects of only T, but not of T’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Dirty </a:t>
            </a:r>
            <a:r>
              <a:rPr lang="en-US" sz="2800" dirty="0"/>
              <a:t>read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T reads data written by T’ while T’ has not committed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What can go wrong: T’ write more data (which T has already read), or T’ </a:t>
            </a:r>
            <a:r>
              <a:rPr lang="en-US" sz="2400" dirty="0" smtClean="0"/>
              <a:t>aborts</a:t>
            </a:r>
          </a:p>
          <a:p>
            <a:pPr lvl="1"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Inconsistent read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One task T sees some but not all changes made by T’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CCE53C-DD68-0E40-96C2-555AD0246E92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Transactions: Definition</a:t>
            </a:r>
            <a:endParaRPr lang="en-US" dirty="0"/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dirty="0"/>
              <a:t>A transaction</a:t>
            </a:r>
            <a:r>
              <a:rPr lang="en-US" sz="2800" dirty="0"/>
              <a:t> = one or more operations, which reflects a single real-world transition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Happens completely or not at </a:t>
            </a:r>
            <a:r>
              <a:rPr lang="en-US" sz="2400" dirty="0" smtClean="0"/>
              <a:t>all; all-or-nothing</a:t>
            </a:r>
          </a:p>
          <a:p>
            <a:pPr eaLnBrk="1" hangingPunct="1">
              <a:lnSpc>
                <a:spcPct val="80000"/>
              </a:lnSpc>
            </a:pPr>
            <a:endParaRPr lang="en-US" sz="2800" dirty="0"/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Examples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Transfer money between accounts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Rent a movie;  return a rented movie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Purchase a group of products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Register for a class (either waitlisted or allocated)</a:t>
            </a:r>
          </a:p>
          <a:p>
            <a:pPr lvl="1"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By using transactions, all previous problems disappear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Transactions in Applications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</a:t>
            </a:r>
            <a:endParaRPr lang="en-US" dirty="0"/>
          </a:p>
        </p:txBody>
      </p:sp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D9B431-D748-F54F-BAA1-B43EE005E31E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57200" y="1905000"/>
            <a:ext cx="5609077" cy="19389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Arial"/>
              </a:rPr>
              <a:t>START TRANSACTION</a:t>
            </a:r>
          </a:p>
          <a:p>
            <a:endParaRPr lang="en-US" dirty="0" smtClean="0">
              <a:latin typeface="Arial"/>
            </a:endParaRPr>
          </a:p>
          <a:p>
            <a:r>
              <a:rPr lang="en-US" dirty="0" smtClean="0">
                <a:latin typeface="Arial"/>
              </a:rPr>
              <a:t>[SQL statements]</a:t>
            </a:r>
          </a:p>
          <a:p>
            <a:endParaRPr lang="en-US" dirty="0" smtClean="0">
              <a:latin typeface="Arial"/>
            </a:endParaRPr>
          </a:p>
          <a:p>
            <a:r>
              <a:rPr lang="en-US" dirty="0" smtClean="0">
                <a:solidFill>
                  <a:srgbClr val="3333CC"/>
                </a:solidFill>
                <a:latin typeface="Arial"/>
              </a:rPr>
              <a:t>COMMIT    </a:t>
            </a:r>
            <a:r>
              <a:rPr lang="en-US" dirty="0" smtClean="0">
                <a:latin typeface="Arial"/>
              </a:rPr>
              <a:t>or     </a:t>
            </a:r>
            <a:r>
              <a:rPr lang="en-US" dirty="0" smtClean="0">
                <a:solidFill>
                  <a:srgbClr val="3333CC"/>
                </a:solidFill>
                <a:latin typeface="Arial"/>
              </a:rPr>
              <a:t>ROLLBACK </a:t>
            </a:r>
            <a:r>
              <a:rPr lang="en-US" dirty="0" smtClean="0">
                <a:latin typeface="Arial"/>
              </a:rPr>
              <a:t>(=ABORT)</a:t>
            </a:r>
          </a:p>
        </p:txBody>
      </p:sp>
      <p:sp>
        <p:nvSpPr>
          <p:cNvPr id="44037" name="AutoShape 4"/>
          <p:cNvSpPr>
            <a:spLocks noChangeArrowheads="1"/>
          </p:cNvSpPr>
          <p:nvPr/>
        </p:nvSpPr>
        <p:spPr bwMode="auto">
          <a:xfrm>
            <a:off x="6470173" y="1827124"/>
            <a:ext cx="2374268" cy="1200328"/>
          </a:xfrm>
          <a:prstGeom prst="wedgeRectCallout">
            <a:avLst>
              <a:gd name="adj1" fmla="val -123991"/>
              <a:gd name="adj2" fmla="val -21676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Arial"/>
              </a:rPr>
              <a:t>May be omitted: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first SQL query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starts </a:t>
            </a:r>
            <a:r>
              <a:rPr lang="en-US" dirty="0" err="1">
                <a:latin typeface="Arial"/>
              </a:rPr>
              <a:t>txn</a:t>
            </a:r>
            <a:endParaRPr lang="en-US" dirty="0">
              <a:latin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4800600"/>
            <a:ext cx="8019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/>
              </a:rPr>
              <a:t>In ad-hoc SQL: each statement = one transaction</a:t>
            </a:r>
            <a:endParaRPr lang="en-US" sz="2800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Revised Code</a:t>
            </a:r>
          </a:p>
        </p:txBody>
      </p:sp>
      <p:sp>
        <p:nvSpPr>
          <p:cNvPr id="4915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3AFD97-88F9-774D-A1BB-BC8FF3A63E5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81000" y="1752600"/>
            <a:ext cx="7072068" cy="23083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Arial"/>
              </a:rPr>
              <a:t>Client 1: transfer $100  acc1</a:t>
            </a:r>
            <a:r>
              <a:rPr lang="en-US" dirty="0">
                <a:latin typeface="Arial"/>
                <a:sym typeface="Wingdings" charset="2"/>
              </a:rPr>
              <a:t> acc2</a:t>
            </a:r>
            <a:endParaRPr lang="en-US" dirty="0">
              <a:latin typeface="Arial"/>
            </a:endParaRPr>
          </a:p>
          <a:p>
            <a:pPr eaLnBrk="0" hangingPunct="0"/>
            <a:r>
              <a:rPr lang="en-US" dirty="0">
                <a:solidFill>
                  <a:schemeClr val="accent2"/>
                </a:solidFill>
                <a:latin typeface="Arial"/>
              </a:rPr>
              <a:t>START TRANSACTION</a:t>
            </a:r>
            <a:r>
              <a:rPr lang="en-US" dirty="0">
                <a:latin typeface="Arial"/>
              </a:rPr>
              <a:t/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X = Account1.balance;    Account2.balance += 100</a:t>
            </a:r>
          </a:p>
          <a:p>
            <a:pPr eaLnBrk="0" hangingPunct="0"/>
            <a:endParaRPr lang="en-US" dirty="0">
              <a:latin typeface="Arial"/>
            </a:endParaRPr>
          </a:p>
          <a:p>
            <a:pPr eaLnBrk="0" hangingPunct="0"/>
            <a:r>
              <a:rPr lang="en-US" dirty="0">
                <a:latin typeface="Arial"/>
              </a:rPr>
              <a:t>If (X&gt;=100) { Account1.balance -=100;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COMMIT </a:t>
            </a:r>
            <a:r>
              <a:rPr lang="en-US" dirty="0">
                <a:latin typeface="Arial"/>
              </a:rPr>
              <a:t>}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else {</a:t>
            </a:r>
            <a:r>
              <a:rPr lang="en-US" dirty="0" err="1">
                <a:latin typeface="Arial"/>
              </a:rPr>
              <a:t>println(“Denied</a:t>
            </a:r>
            <a:r>
              <a:rPr lang="en-US" dirty="0">
                <a:latin typeface="Arial"/>
              </a:rPr>
              <a:t> !”;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ROLLBACK</a:t>
            </a:r>
            <a:r>
              <a:rPr lang="en-US" dirty="0">
                <a:latin typeface="Arial"/>
              </a:rPr>
              <a:t>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</a:t>
            </a:r>
            <a:endParaRPr lang="en-US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81000" y="4343400"/>
            <a:ext cx="7072068" cy="23083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Arial"/>
              </a:rPr>
              <a:t>Client 1: transfer $100  acc2</a:t>
            </a:r>
            <a:r>
              <a:rPr lang="en-US" dirty="0">
                <a:latin typeface="Arial"/>
                <a:sym typeface="Wingdings" charset="2"/>
              </a:rPr>
              <a:t> acc3</a:t>
            </a:r>
            <a:endParaRPr lang="en-US" dirty="0">
              <a:latin typeface="Arial"/>
            </a:endParaRPr>
          </a:p>
          <a:p>
            <a:pPr eaLnBrk="0" hangingPunct="0"/>
            <a:r>
              <a:rPr lang="en-US" dirty="0">
                <a:solidFill>
                  <a:srgbClr val="3333CC"/>
                </a:solidFill>
                <a:latin typeface="Arial"/>
              </a:rPr>
              <a:t>START TRANSACTION</a:t>
            </a:r>
            <a:r>
              <a:rPr lang="en-US" dirty="0">
                <a:latin typeface="Arial"/>
              </a:rPr>
              <a:t/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X = Account2.balance;    Account3.balance += 100</a:t>
            </a:r>
          </a:p>
          <a:p>
            <a:pPr eaLnBrk="0" hangingPunct="0"/>
            <a:endParaRPr lang="en-US" dirty="0">
              <a:latin typeface="Arial"/>
            </a:endParaRPr>
          </a:p>
          <a:p>
            <a:pPr eaLnBrk="0" hangingPunct="0"/>
            <a:r>
              <a:rPr lang="en-US" dirty="0">
                <a:latin typeface="Arial"/>
              </a:rPr>
              <a:t>If (X&gt;=100) { Account2.balance -=100; 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COMMIT </a:t>
            </a:r>
            <a:r>
              <a:rPr lang="en-US" dirty="0">
                <a:latin typeface="Arial"/>
              </a:rPr>
              <a:t>}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else {</a:t>
            </a:r>
            <a:r>
              <a:rPr lang="en-US" dirty="0" err="1">
                <a:latin typeface="Arial"/>
              </a:rPr>
              <a:t>println(“Denied</a:t>
            </a:r>
            <a:r>
              <a:rPr lang="en-US" dirty="0">
                <a:latin typeface="Arial"/>
              </a:rPr>
              <a:t> !”; </a:t>
            </a:r>
            <a:r>
              <a:rPr lang="en-US" dirty="0">
                <a:solidFill>
                  <a:srgbClr val="3333CC"/>
                </a:solidFill>
                <a:latin typeface="Arial"/>
              </a:rPr>
              <a:t>ROLLBACK</a:t>
            </a:r>
            <a:r>
              <a:rPr lang="en-US" dirty="0">
                <a:latin typeface="Arial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D2999D-64C2-5D42-9AF6-B59F6DB82A5E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ACID Properties</a:t>
            </a:r>
            <a:endParaRPr lang="en-US" dirty="0"/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>
                <a:solidFill>
                  <a:srgbClr val="FF0000"/>
                </a:solidFill>
              </a:rPr>
              <a:t>A</a:t>
            </a:r>
            <a:r>
              <a:rPr lang="en-US" sz="2800"/>
              <a:t>tomic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State shows either all the effects of txn, or none of them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solidFill>
                  <a:srgbClr val="FF0000"/>
                </a:solidFill>
              </a:rPr>
              <a:t>C</a:t>
            </a:r>
            <a:r>
              <a:rPr lang="en-US" sz="2800"/>
              <a:t>onsistent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Txn moves from a state where integrity holds, to another where integrity holds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solidFill>
                  <a:srgbClr val="FF0000"/>
                </a:solidFill>
              </a:rPr>
              <a:t>I</a:t>
            </a:r>
            <a:r>
              <a:rPr lang="en-US" sz="2800"/>
              <a:t>solated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Effect of txns is the same as txns running one after another (ie looks like batch mode)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solidFill>
                  <a:srgbClr val="FF0000"/>
                </a:solidFill>
              </a:rPr>
              <a:t>D</a:t>
            </a:r>
            <a:r>
              <a:rPr lang="en-US" sz="2800"/>
              <a:t>urable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Once a txn has committed, its effects remain in the database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5533BA-2C4F-0846-8264-17690C91B36F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ACID: Atomicity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Two possible outcomes for a transaction</a:t>
            </a:r>
          </a:p>
          <a:p>
            <a:pPr lvl="1" eaLnBrk="1" hangingPunct="1"/>
            <a:r>
              <a:rPr lang="en-US"/>
              <a:t>It </a:t>
            </a:r>
            <a:r>
              <a:rPr lang="en-US" i="1"/>
              <a:t>commits</a:t>
            </a:r>
            <a:r>
              <a:rPr lang="en-US"/>
              <a:t>: all the changes are made</a:t>
            </a:r>
          </a:p>
          <a:p>
            <a:pPr lvl="1" eaLnBrk="1" hangingPunct="1"/>
            <a:r>
              <a:rPr lang="en-US"/>
              <a:t>It </a:t>
            </a:r>
            <a:r>
              <a:rPr lang="en-US" i="1"/>
              <a:t>aborts</a:t>
            </a:r>
            <a:r>
              <a:rPr lang="en-US"/>
              <a:t>: no changes are made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That is, transaction’s activities are all or nothing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DA039D-0E49-2A4C-AF4B-6FA9FEBB2A2B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ACID: Isolation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A transaction executes concurrently with other transaction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Isolation: the effect is as if each transaction executes in isolation of the others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Homework 3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839200" cy="411480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The key concepts here:</a:t>
            </a:r>
          </a:p>
          <a:p>
            <a:pPr eaLnBrk="1" hangingPunct="1"/>
            <a:r>
              <a:rPr lang="en-US" dirty="0" smtClean="0"/>
              <a:t>Connect to db and call SQL from java</a:t>
            </a:r>
          </a:p>
          <a:p>
            <a:pPr eaLnBrk="1" hangingPunct="1"/>
            <a:r>
              <a:rPr lang="en-US" dirty="0" smtClean="0"/>
              <a:t>Dependent joins</a:t>
            </a:r>
          </a:p>
          <a:p>
            <a:pPr eaLnBrk="1" hangingPunct="1"/>
            <a:r>
              <a:rPr lang="en-US" dirty="0" smtClean="0"/>
              <a:t>Integrate two databases</a:t>
            </a:r>
          </a:p>
          <a:p>
            <a:pPr eaLnBrk="1" hangingPunct="1"/>
            <a:r>
              <a:rPr lang="en-US" dirty="0" smtClean="0"/>
              <a:t>Transactions</a:t>
            </a:r>
          </a:p>
          <a:p>
            <a:pPr eaLnBrk="1" hangingPunct="1">
              <a:buFontTx/>
              <a:buNone/>
            </a:pPr>
            <a:r>
              <a:rPr lang="en-US" dirty="0" smtClean="0"/>
              <a:t>Amount of work:</a:t>
            </a:r>
          </a:p>
          <a:p>
            <a:pPr eaLnBrk="1" hangingPunct="1"/>
            <a:r>
              <a:rPr lang="en-US" dirty="0" smtClean="0"/>
              <a:t>20 SQL </a:t>
            </a:r>
            <a:r>
              <a:rPr lang="en-US" dirty="0" smtClean="0"/>
              <a:t>queries+180 </a:t>
            </a:r>
            <a:r>
              <a:rPr lang="en-US" dirty="0" smtClean="0"/>
              <a:t>lines Java ≈ 12 hours (?)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5AC45D-A6D9-2B4C-BB47-4DB09FC568F7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3F1778-196C-9848-8F05-B9BEFAC40FFF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ACID: Consistency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610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 database satisfies integrity </a:t>
            </a:r>
            <a:r>
              <a:rPr lang="en-US" sz="2800" dirty="0"/>
              <a:t>constraints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Account </a:t>
            </a:r>
            <a:r>
              <a:rPr lang="en-US" sz="2400" dirty="0" smtClean="0"/>
              <a:t>numbers are unique</a:t>
            </a:r>
            <a:endParaRPr 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Stock amount can’t be negative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Sum of </a:t>
            </a:r>
            <a:r>
              <a:rPr lang="en-US" sz="2400" i="1" dirty="0"/>
              <a:t>debits </a:t>
            </a:r>
            <a:r>
              <a:rPr lang="en-US" sz="2400" dirty="0"/>
              <a:t>and of </a:t>
            </a:r>
            <a:r>
              <a:rPr lang="en-US" sz="2400" i="1" dirty="0"/>
              <a:t>credits</a:t>
            </a:r>
            <a:r>
              <a:rPr lang="en-US" sz="2400" dirty="0"/>
              <a:t> is 0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Consistency = if the database satisfied the constraints at the beginning of the transaction, and if the application is written correctly, then the constraints must hold at the end of the transactions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Introduced as a requirement in the 70s, but today we understand it is a consequence of atomicity and isolation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0B8AE8-D682-114C-95BA-8834E163A507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ACID: Durability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The effect of a transaction must continue to exists after the transaction, or the whole program has terminated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Means: write data to </a:t>
            </a:r>
            <a:r>
              <a:rPr lang="en-US" dirty="0" smtClean="0"/>
              <a:t>disk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Sometimes also means recovery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903444-D792-5741-BEC5-2A334682933B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Reasons for Rollback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153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Explicit </a:t>
            </a:r>
            <a:r>
              <a:rPr lang="en-US" dirty="0"/>
              <a:t>in</a:t>
            </a:r>
            <a:r>
              <a:rPr lang="en-US" dirty="0" smtClean="0"/>
              <a:t> the application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E.g.</a:t>
            </a:r>
            <a:r>
              <a:rPr lang="en-US" dirty="0" smtClean="0"/>
              <a:t> use </a:t>
            </a:r>
            <a:r>
              <a:rPr lang="en-US" dirty="0"/>
              <a:t>it freely in</a:t>
            </a:r>
            <a:r>
              <a:rPr lang="en-US" dirty="0" smtClean="0"/>
              <a:t> HW 3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System</a:t>
            </a:r>
            <a:r>
              <a:rPr lang="en-US" dirty="0"/>
              <a:t>-initiated abort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System crash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Housekeeping, e.g. due to timeouts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81A022-52F8-9E40-8FFB-4D19AAC67755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Simple Log-based Recovery</a:t>
            </a:r>
            <a:endParaRPr lang="en-US" dirty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 smtClean="0"/>
              <a:t>These simple recovery algorithms are </a:t>
            </a:r>
            <a:r>
              <a:rPr lang="en-US" dirty="0" smtClean="0"/>
              <a:t>based on </a:t>
            </a:r>
            <a:r>
              <a:rPr lang="en-US" i="1" dirty="0" smtClean="0"/>
              <a:t>Garcia-Molina, </a:t>
            </a:r>
            <a:r>
              <a:rPr lang="en-US" i="1" dirty="0" err="1" smtClean="0"/>
              <a:t>Ullman</a:t>
            </a:r>
            <a:r>
              <a:rPr lang="en-US" i="1" dirty="0" smtClean="0"/>
              <a:t>, </a:t>
            </a:r>
            <a:r>
              <a:rPr lang="en-US" i="1" dirty="0" err="1" smtClean="0"/>
              <a:t>Widom</a:t>
            </a:r>
            <a:endParaRPr lang="en-US" dirty="0" smtClean="0"/>
          </a:p>
          <a:p>
            <a:pPr eaLnBrk="1" hangingPunct="1"/>
            <a:r>
              <a:rPr lang="en-US" dirty="0" smtClean="0"/>
              <a:t>Undo </a:t>
            </a:r>
            <a:r>
              <a:rPr lang="en-US" dirty="0" smtClean="0"/>
              <a:t>logging 17.2</a:t>
            </a:r>
          </a:p>
          <a:p>
            <a:pPr eaLnBrk="1" hangingPunct="1"/>
            <a:r>
              <a:rPr lang="en-US" dirty="0" smtClean="0"/>
              <a:t>Redo logging 17.3</a:t>
            </a:r>
          </a:p>
          <a:p>
            <a:pPr eaLnBrk="1" hangingPunct="1"/>
            <a:r>
              <a:rPr lang="en-US" dirty="0" smtClean="0"/>
              <a:t>Redo/undo 17.4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D71EA7-2DDD-F546-A05B-23C0EAFFC3D8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Disk Access Characteristics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solidFill>
                  <a:srgbClr val="D60093"/>
                </a:solidFill>
              </a:rPr>
              <a:t>Disk latency</a:t>
            </a:r>
            <a:r>
              <a:rPr lang="en-US" sz="2400"/>
              <a:t> = time between when command is issued and when data is in memory</a:t>
            </a:r>
          </a:p>
          <a:p>
            <a:pPr eaLnBrk="1" hangingPunct="1">
              <a:lnSpc>
                <a:spcPct val="90000"/>
              </a:lnSpc>
            </a:pPr>
            <a:endParaRPr lang="en-US" sz="2400"/>
          </a:p>
          <a:p>
            <a:pPr eaLnBrk="1" hangingPunct="1">
              <a:lnSpc>
                <a:spcPct val="90000"/>
              </a:lnSpc>
            </a:pPr>
            <a:r>
              <a:rPr lang="en-US" sz="2400"/>
              <a:t>Disk latency = seek time + rotational latency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Seek time = time for the head to reach cylinder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/>
              <a:t>10ms – 40ms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Rotational latency = time for the sector to rotate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/>
              <a:t>Rotation time = 10ms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/>
              <a:t>Average latency = 10ms/2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Transfer time = typically 40MB/s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Disks read/write one block at a time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6091535"/>
            <a:ext cx="8903048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/>
              </a:rPr>
              <a:t>Large gap between disk I/O and memory </a:t>
            </a:r>
            <a:r>
              <a:rPr lang="en-US" sz="2800" dirty="0" err="1" smtClean="0">
                <a:latin typeface="Arial"/>
                <a:sym typeface="Wingdings"/>
              </a:rPr>
              <a:t></a:t>
            </a:r>
            <a:r>
              <a:rPr lang="en-US" sz="2800" dirty="0" smtClean="0">
                <a:latin typeface="Arial"/>
                <a:sym typeface="Wingdings"/>
              </a:rPr>
              <a:t> Buffer pool</a:t>
            </a:r>
            <a:endParaRPr lang="en-US" sz="2800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1143000"/>
          </a:xfrm>
        </p:spPr>
        <p:txBody>
          <a:bodyPr/>
          <a:lstStyle/>
          <a:p>
            <a:r>
              <a:rPr lang="en-US" dirty="0" smtClean="0"/>
              <a:t>Buffer Management in a DBMS</a:t>
            </a:r>
            <a:endParaRPr lang="en-US" dirty="0"/>
          </a:p>
        </p:txBody>
      </p:sp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95BF-FD7F-8744-AB5A-3B5405483950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4582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5715000"/>
            <a:ext cx="5473974" cy="954107"/>
          </a:xfr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800" dirty="0" smtClean="0"/>
              <a:t>Buffer manager maintains a table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/>
              <a:t>of &lt;</a:t>
            </a:r>
            <a:r>
              <a:rPr lang="en-US" sz="2800" dirty="0" err="1" smtClean="0"/>
              <a:t>pageid</a:t>
            </a:r>
            <a:r>
              <a:rPr lang="en-US" sz="2800" dirty="0" smtClean="0"/>
              <a:t>, frame</a:t>
            </a:r>
            <a:r>
              <a:rPr lang="en-US" sz="2800" dirty="0" smtClean="0"/>
              <a:t>#&gt; </a:t>
            </a:r>
            <a:r>
              <a:rPr lang="en-US" sz="2800" dirty="0" smtClean="0"/>
              <a:t>pairs</a:t>
            </a:r>
            <a:endParaRPr lang="en-US" sz="2800" dirty="0"/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3916363" y="4949825"/>
            <a:ext cx="1317625" cy="688975"/>
            <a:chOff x="2472" y="2966"/>
            <a:chExt cx="830" cy="434"/>
          </a:xfrm>
        </p:grpSpPr>
        <p:grpSp>
          <p:nvGrpSpPr>
            <p:cNvPr id="4" name="Group 19"/>
            <p:cNvGrpSpPr>
              <a:grpSpLocks/>
            </p:cNvGrpSpPr>
            <p:nvPr/>
          </p:nvGrpSpPr>
          <p:grpSpPr bwMode="auto">
            <a:xfrm>
              <a:off x="2472" y="2966"/>
              <a:ext cx="830" cy="434"/>
              <a:chOff x="2472" y="2966"/>
              <a:chExt cx="830" cy="434"/>
            </a:xfrm>
          </p:grpSpPr>
          <p:sp>
            <p:nvSpPr>
              <p:cNvPr id="24602" name="Oval 20"/>
              <p:cNvSpPr>
                <a:spLocks noChangeArrowheads="1"/>
              </p:cNvSpPr>
              <p:nvPr/>
            </p:nvSpPr>
            <p:spPr bwMode="auto">
              <a:xfrm>
                <a:off x="2480" y="2966"/>
                <a:ext cx="814" cy="97"/>
              </a:xfrm>
              <a:prstGeom prst="ellips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24603" name="Oval 21"/>
              <p:cNvSpPr>
                <a:spLocks noChangeArrowheads="1"/>
              </p:cNvSpPr>
              <p:nvPr/>
            </p:nvSpPr>
            <p:spPr bwMode="auto">
              <a:xfrm>
                <a:off x="2480" y="3303"/>
                <a:ext cx="814" cy="97"/>
              </a:xfrm>
              <a:prstGeom prst="ellips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24604" name="Line 22"/>
              <p:cNvSpPr>
                <a:spLocks noChangeShapeType="1"/>
              </p:cNvSpPr>
              <p:nvPr/>
            </p:nvSpPr>
            <p:spPr bwMode="auto">
              <a:xfrm>
                <a:off x="2472" y="3015"/>
                <a:ext cx="0" cy="337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  <p:sp>
            <p:nvSpPr>
              <p:cNvPr id="24605" name="Line 23"/>
              <p:cNvSpPr>
                <a:spLocks noChangeShapeType="1"/>
              </p:cNvSpPr>
              <p:nvPr/>
            </p:nvSpPr>
            <p:spPr bwMode="auto">
              <a:xfrm>
                <a:off x="3302" y="3015"/>
                <a:ext cx="0" cy="337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/>
                </a:endParaRPr>
              </a:p>
            </p:txBody>
          </p:sp>
        </p:grpSp>
        <p:sp>
          <p:nvSpPr>
            <p:cNvPr id="24601" name="Rectangle 24"/>
            <p:cNvSpPr>
              <a:spLocks noChangeArrowheads="1"/>
            </p:cNvSpPr>
            <p:nvPr/>
          </p:nvSpPr>
          <p:spPr bwMode="auto">
            <a:xfrm>
              <a:off x="2671" y="3033"/>
              <a:ext cx="4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Book Antiqua" charset="0"/>
                </a:rPr>
                <a:t>DB</a:t>
              </a:r>
            </a:p>
          </p:txBody>
        </p:sp>
      </p:grpSp>
      <p:sp>
        <p:nvSpPr>
          <p:cNvPr id="24589" name="Rectangle 29"/>
          <p:cNvSpPr>
            <a:spLocks noChangeArrowheads="1"/>
          </p:cNvSpPr>
          <p:nvPr/>
        </p:nvSpPr>
        <p:spPr bwMode="auto">
          <a:xfrm>
            <a:off x="914400" y="3200400"/>
            <a:ext cx="1160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Book Antiqua" charset="0"/>
              </a:rPr>
              <a:t>disk page</a:t>
            </a:r>
          </a:p>
        </p:txBody>
      </p:sp>
      <p:sp>
        <p:nvSpPr>
          <p:cNvPr id="24590" name="Freeform 30"/>
          <p:cNvSpPr>
            <a:spLocks/>
          </p:cNvSpPr>
          <p:nvPr/>
        </p:nvSpPr>
        <p:spPr bwMode="auto">
          <a:xfrm>
            <a:off x="1676400" y="3662363"/>
            <a:ext cx="1039812" cy="300037"/>
          </a:xfrm>
          <a:custGeom>
            <a:avLst/>
            <a:gdLst>
              <a:gd name="T0" fmla="*/ 0 w 655"/>
              <a:gd name="T1" fmla="*/ 2147483647 h 189"/>
              <a:gd name="T2" fmla="*/ 2147483647 w 655"/>
              <a:gd name="T3" fmla="*/ 2147483647 h 189"/>
              <a:gd name="T4" fmla="*/ 2147483647 w 655"/>
              <a:gd name="T5" fmla="*/ 2147483647 h 189"/>
              <a:gd name="T6" fmla="*/ 2147483647 w 655"/>
              <a:gd name="T7" fmla="*/ 2147483647 h 189"/>
              <a:gd name="T8" fmla="*/ 2147483647 w 655"/>
              <a:gd name="T9" fmla="*/ 2147483647 h 189"/>
              <a:gd name="T10" fmla="*/ 2147483647 w 655"/>
              <a:gd name="T11" fmla="*/ 2147483647 h 189"/>
              <a:gd name="T12" fmla="*/ 2147483647 w 655"/>
              <a:gd name="T13" fmla="*/ 2147483647 h 189"/>
              <a:gd name="T14" fmla="*/ 2147483647 w 655"/>
              <a:gd name="T15" fmla="*/ 2147483647 h 189"/>
              <a:gd name="T16" fmla="*/ 2147483647 w 655"/>
              <a:gd name="T17" fmla="*/ 0 h 189"/>
              <a:gd name="T18" fmla="*/ 2147483647 w 655"/>
              <a:gd name="T19" fmla="*/ 0 h 189"/>
              <a:gd name="T20" fmla="*/ 2147483647 w 655"/>
              <a:gd name="T21" fmla="*/ 2147483647 h 189"/>
              <a:gd name="T22" fmla="*/ 2147483647 w 655"/>
              <a:gd name="T23" fmla="*/ 2147483647 h 189"/>
              <a:gd name="T24" fmla="*/ 2147483647 w 655"/>
              <a:gd name="T25" fmla="*/ 2147483647 h 189"/>
              <a:gd name="T26" fmla="*/ 2147483647 w 655"/>
              <a:gd name="T27" fmla="*/ 2147483647 h 189"/>
              <a:gd name="T28" fmla="*/ 2147483647 w 655"/>
              <a:gd name="T29" fmla="*/ 2147483647 h 189"/>
              <a:gd name="T30" fmla="*/ 2147483647 w 655"/>
              <a:gd name="T31" fmla="*/ 2147483647 h 189"/>
              <a:gd name="T32" fmla="*/ 2147483647 w 655"/>
              <a:gd name="T33" fmla="*/ 2147483647 h 189"/>
              <a:gd name="T34" fmla="*/ 2147483647 w 655"/>
              <a:gd name="T35" fmla="*/ 2147483647 h 189"/>
              <a:gd name="T36" fmla="*/ 2147483647 w 655"/>
              <a:gd name="T37" fmla="*/ 2147483647 h 189"/>
              <a:gd name="T38" fmla="*/ 2147483647 w 655"/>
              <a:gd name="T39" fmla="*/ 2147483647 h 189"/>
              <a:gd name="T40" fmla="*/ 2147483647 w 655"/>
              <a:gd name="T41" fmla="*/ 2147483647 h 189"/>
              <a:gd name="T42" fmla="*/ 2147483647 w 655"/>
              <a:gd name="T43" fmla="*/ 2147483647 h 189"/>
              <a:gd name="T44" fmla="*/ 2147483647 w 655"/>
              <a:gd name="T45" fmla="*/ 2147483647 h 189"/>
              <a:gd name="T46" fmla="*/ 2147483647 w 655"/>
              <a:gd name="T47" fmla="*/ 2147483647 h 189"/>
              <a:gd name="T48" fmla="*/ 2147483647 w 655"/>
              <a:gd name="T49" fmla="*/ 2147483647 h 189"/>
              <a:gd name="T50" fmla="*/ 2147483647 w 655"/>
              <a:gd name="T51" fmla="*/ 2147483647 h 189"/>
              <a:gd name="T52" fmla="*/ 2147483647 w 655"/>
              <a:gd name="T53" fmla="*/ 2147483647 h 189"/>
              <a:gd name="T54" fmla="*/ 2147483647 w 655"/>
              <a:gd name="T55" fmla="*/ 2147483647 h 189"/>
              <a:gd name="T56" fmla="*/ 2147483647 w 655"/>
              <a:gd name="T57" fmla="*/ 2147483647 h 189"/>
              <a:gd name="T58" fmla="*/ 2147483647 w 655"/>
              <a:gd name="T59" fmla="*/ 2147483647 h 189"/>
              <a:gd name="T60" fmla="*/ 2147483647 w 655"/>
              <a:gd name="T61" fmla="*/ 2147483647 h 189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655"/>
              <a:gd name="T94" fmla="*/ 0 h 189"/>
              <a:gd name="T95" fmla="*/ 655 w 655"/>
              <a:gd name="T96" fmla="*/ 189 h 189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655" h="189">
                <a:moveTo>
                  <a:pt x="0" y="188"/>
                </a:moveTo>
                <a:lnTo>
                  <a:pt x="3" y="154"/>
                </a:lnTo>
                <a:lnTo>
                  <a:pt x="16" y="134"/>
                </a:lnTo>
                <a:lnTo>
                  <a:pt x="23" y="114"/>
                </a:lnTo>
                <a:lnTo>
                  <a:pt x="50" y="81"/>
                </a:lnTo>
                <a:lnTo>
                  <a:pt x="71" y="54"/>
                </a:lnTo>
                <a:lnTo>
                  <a:pt x="98" y="33"/>
                </a:lnTo>
                <a:lnTo>
                  <a:pt x="125" y="6"/>
                </a:lnTo>
                <a:lnTo>
                  <a:pt x="145" y="0"/>
                </a:lnTo>
                <a:lnTo>
                  <a:pt x="166" y="0"/>
                </a:lnTo>
                <a:lnTo>
                  <a:pt x="186" y="6"/>
                </a:lnTo>
                <a:lnTo>
                  <a:pt x="207" y="20"/>
                </a:lnTo>
                <a:lnTo>
                  <a:pt x="227" y="33"/>
                </a:lnTo>
                <a:lnTo>
                  <a:pt x="248" y="54"/>
                </a:lnTo>
                <a:lnTo>
                  <a:pt x="268" y="67"/>
                </a:lnTo>
                <a:lnTo>
                  <a:pt x="289" y="87"/>
                </a:lnTo>
                <a:lnTo>
                  <a:pt x="316" y="100"/>
                </a:lnTo>
                <a:lnTo>
                  <a:pt x="343" y="114"/>
                </a:lnTo>
                <a:lnTo>
                  <a:pt x="363" y="114"/>
                </a:lnTo>
                <a:lnTo>
                  <a:pt x="391" y="114"/>
                </a:lnTo>
                <a:lnTo>
                  <a:pt x="411" y="114"/>
                </a:lnTo>
                <a:lnTo>
                  <a:pt x="439" y="114"/>
                </a:lnTo>
                <a:lnTo>
                  <a:pt x="466" y="114"/>
                </a:lnTo>
                <a:lnTo>
                  <a:pt x="493" y="107"/>
                </a:lnTo>
                <a:lnTo>
                  <a:pt x="513" y="100"/>
                </a:lnTo>
                <a:lnTo>
                  <a:pt x="548" y="94"/>
                </a:lnTo>
                <a:lnTo>
                  <a:pt x="575" y="81"/>
                </a:lnTo>
                <a:lnTo>
                  <a:pt x="595" y="67"/>
                </a:lnTo>
                <a:lnTo>
                  <a:pt x="616" y="54"/>
                </a:lnTo>
                <a:lnTo>
                  <a:pt x="636" y="40"/>
                </a:lnTo>
                <a:lnTo>
                  <a:pt x="654" y="16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4591" name="Rectangle 31"/>
          <p:cNvSpPr>
            <a:spLocks noChangeArrowheads="1"/>
          </p:cNvSpPr>
          <p:nvPr/>
        </p:nvSpPr>
        <p:spPr bwMode="auto">
          <a:xfrm>
            <a:off x="1066800" y="39624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Book Antiqua" charset="0"/>
              </a:rPr>
              <a:t>free frame</a:t>
            </a:r>
          </a:p>
        </p:txBody>
      </p:sp>
      <p:sp>
        <p:nvSpPr>
          <p:cNvPr id="24594" name="Rectangle 34"/>
          <p:cNvSpPr>
            <a:spLocks noChangeArrowheads="1"/>
          </p:cNvSpPr>
          <p:nvPr/>
        </p:nvSpPr>
        <p:spPr bwMode="auto">
          <a:xfrm>
            <a:off x="2433638" y="2354263"/>
            <a:ext cx="1743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Book Antiqua" charset="0"/>
              </a:rPr>
              <a:t>BUFFER POOL</a:t>
            </a:r>
          </a:p>
        </p:txBody>
      </p:sp>
      <p:sp>
        <p:nvSpPr>
          <p:cNvPr id="24598" name="AutoShape 38"/>
          <p:cNvSpPr>
            <a:spLocks noChangeArrowheads="1"/>
          </p:cNvSpPr>
          <p:nvPr/>
        </p:nvSpPr>
        <p:spPr bwMode="auto">
          <a:xfrm>
            <a:off x="7267666" y="1758881"/>
            <a:ext cx="1653993" cy="1168539"/>
          </a:xfrm>
          <a:prstGeom prst="wedgeEllipseCallout">
            <a:avLst>
              <a:gd name="adj1" fmla="val -137477"/>
              <a:gd name="adj2" fmla="val -475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Arial"/>
              </a:rPr>
              <a:t>READ</a:t>
            </a:r>
          </a:p>
          <a:p>
            <a:pPr algn="ctr"/>
            <a:r>
              <a:rPr lang="en-US" dirty="0">
                <a:latin typeface="Arial"/>
              </a:rPr>
              <a:t>WRITE</a:t>
            </a:r>
          </a:p>
        </p:txBody>
      </p:sp>
      <p:sp>
        <p:nvSpPr>
          <p:cNvPr id="24599" name="AutoShape 39"/>
          <p:cNvSpPr>
            <a:spLocks noChangeArrowheads="1"/>
          </p:cNvSpPr>
          <p:nvPr/>
        </p:nvSpPr>
        <p:spPr bwMode="auto">
          <a:xfrm>
            <a:off x="6941846" y="4175056"/>
            <a:ext cx="2030996" cy="1168539"/>
          </a:xfrm>
          <a:prstGeom prst="wedgeEllipseCallout">
            <a:avLst>
              <a:gd name="adj1" fmla="val -119144"/>
              <a:gd name="adj2" fmla="val -386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Arial"/>
              </a:rPr>
              <a:t>INPUT</a:t>
            </a:r>
          </a:p>
          <a:p>
            <a:pPr algn="ctr"/>
            <a:r>
              <a:rPr lang="en-US" dirty="0">
                <a:latin typeface="Arial"/>
              </a:rPr>
              <a:t>OUTUPT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90800" y="1066800"/>
            <a:ext cx="4191000" cy="106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latin typeface="Arial"/>
              </a:rPr>
              <a:t>Application</a:t>
            </a:r>
          </a:p>
          <a:p>
            <a:pPr algn="ctr"/>
            <a:r>
              <a:rPr lang="en-US" dirty="0" smtClean="0">
                <a:latin typeface="Arial"/>
              </a:rPr>
              <a:t>(Database server)</a:t>
            </a:r>
            <a:endParaRPr lang="en-US" dirty="0">
              <a:latin typeface="Arial"/>
            </a:endParaRPr>
          </a:p>
        </p:txBody>
      </p:sp>
      <p:cxnSp>
        <p:nvCxnSpPr>
          <p:cNvPr id="44" name="Straight Arrow Connector 43"/>
          <p:cNvCxnSpPr>
            <a:stCxn id="42" idx="2"/>
          </p:cNvCxnSpPr>
          <p:nvPr/>
        </p:nvCxnSpPr>
        <p:spPr bwMode="auto">
          <a:xfrm rot="5400000">
            <a:off x="4375152" y="2440518"/>
            <a:ext cx="618067" cy="4231"/>
          </a:xfrm>
          <a:prstGeom prst="straightConnector1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2514600" y="2768601"/>
          <a:ext cx="4267200" cy="17271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575733"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solidFill>
                      <a:srgbClr val="606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</a:tr>
              <a:tr h="575733"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solidFill>
                      <a:srgbClr val="606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solidFill>
                      <a:srgbClr val="606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</a:tr>
              <a:tr h="575733"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solidFill>
                      <a:srgbClr val="606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solidFill>
                      <a:srgbClr val="606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solidFill>
                      <a:srgbClr val="606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588" name="Freeform 28"/>
          <p:cNvSpPr>
            <a:spLocks/>
          </p:cNvSpPr>
          <p:nvPr/>
        </p:nvSpPr>
        <p:spPr bwMode="auto">
          <a:xfrm>
            <a:off x="1676400" y="2971800"/>
            <a:ext cx="1041400" cy="301625"/>
          </a:xfrm>
          <a:custGeom>
            <a:avLst/>
            <a:gdLst>
              <a:gd name="T0" fmla="*/ 0 w 656"/>
              <a:gd name="T1" fmla="*/ 2147483647 h 190"/>
              <a:gd name="T2" fmla="*/ 2147483647 w 656"/>
              <a:gd name="T3" fmla="*/ 2147483647 h 190"/>
              <a:gd name="T4" fmla="*/ 2147483647 w 656"/>
              <a:gd name="T5" fmla="*/ 2147483647 h 190"/>
              <a:gd name="T6" fmla="*/ 2147483647 w 656"/>
              <a:gd name="T7" fmla="*/ 2147483647 h 190"/>
              <a:gd name="T8" fmla="*/ 2147483647 w 656"/>
              <a:gd name="T9" fmla="*/ 2147483647 h 190"/>
              <a:gd name="T10" fmla="*/ 2147483647 w 656"/>
              <a:gd name="T11" fmla="*/ 2147483647 h 190"/>
              <a:gd name="T12" fmla="*/ 2147483647 w 656"/>
              <a:gd name="T13" fmla="*/ 2147483647 h 190"/>
              <a:gd name="T14" fmla="*/ 2147483647 w 656"/>
              <a:gd name="T15" fmla="*/ 2147483647 h 190"/>
              <a:gd name="T16" fmla="*/ 2147483647 w 656"/>
              <a:gd name="T17" fmla="*/ 0 h 190"/>
              <a:gd name="T18" fmla="*/ 2147483647 w 656"/>
              <a:gd name="T19" fmla="*/ 0 h 190"/>
              <a:gd name="T20" fmla="*/ 2147483647 w 656"/>
              <a:gd name="T21" fmla="*/ 2147483647 h 190"/>
              <a:gd name="T22" fmla="*/ 2147483647 w 656"/>
              <a:gd name="T23" fmla="*/ 2147483647 h 190"/>
              <a:gd name="T24" fmla="*/ 2147483647 w 656"/>
              <a:gd name="T25" fmla="*/ 2147483647 h 190"/>
              <a:gd name="T26" fmla="*/ 2147483647 w 656"/>
              <a:gd name="T27" fmla="*/ 2147483647 h 190"/>
              <a:gd name="T28" fmla="*/ 2147483647 w 656"/>
              <a:gd name="T29" fmla="*/ 2147483647 h 190"/>
              <a:gd name="T30" fmla="*/ 2147483647 w 656"/>
              <a:gd name="T31" fmla="*/ 2147483647 h 190"/>
              <a:gd name="T32" fmla="*/ 2147483647 w 656"/>
              <a:gd name="T33" fmla="*/ 2147483647 h 190"/>
              <a:gd name="T34" fmla="*/ 2147483647 w 656"/>
              <a:gd name="T35" fmla="*/ 2147483647 h 190"/>
              <a:gd name="T36" fmla="*/ 2147483647 w 656"/>
              <a:gd name="T37" fmla="*/ 2147483647 h 190"/>
              <a:gd name="T38" fmla="*/ 2147483647 w 656"/>
              <a:gd name="T39" fmla="*/ 2147483647 h 190"/>
              <a:gd name="T40" fmla="*/ 2147483647 w 656"/>
              <a:gd name="T41" fmla="*/ 2147483647 h 190"/>
              <a:gd name="T42" fmla="*/ 2147483647 w 656"/>
              <a:gd name="T43" fmla="*/ 2147483647 h 190"/>
              <a:gd name="T44" fmla="*/ 2147483647 w 656"/>
              <a:gd name="T45" fmla="*/ 2147483647 h 190"/>
              <a:gd name="T46" fmla="*/ 2147483647 w 656"/>
              <a:gd name="T47" fmla="*/ 2147483647 h 190"/>
              <a:gd name="T48" fmla="*/ 2147483647 w 656"/>
              <a:gd name="T49" fmla="*/ 2147483647 h 190"/>
              <a:gd name="T50" fmla="*/ 2147483647 w 656"/>
              <a:gd name="T51" fmla="*/ 2147483647 h 190"/>
              <a:gd name="T52" fmla="*/ 2147483647 w 656"/>
              <a:gd name="T53" fmla="*/ 2147483647 h 190"/>
              <a:gd name="T54" fmla="*/ 2147483647 w 656"/>
              <a:gd name="T55" fmla="*/ 2147483647 h 190"/>
              <a:gd name="T56" fmla="*/ 2147483647 w 656"/>
              <a:gd name="T57" fmla="*/ 2147483647 h 190"/>
              <a:gd name="T58" fmla="*/ 2147483647 w 656"/>
              <a:gd name="T59" fmla="*/ 2147483647 h 190"/>
              <a:gd name="T60" fmla="*/ 2147483647 w 656"/>
              <a:gd name="T61" fmla="*/ 2147483647 h 19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656"/>
              <a:gd name="T94" fmla="*/ 0 h 190"/>
              <a:gd name="T95" fmla="*/ 656 w 656"/>
              <a:gd name="T96" fmla="*/ 190 h 190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656" h="190">
                <a:moveTo>
                  <a:pt x="0" y="189"/>
                </a:moveTo>
                <a:lnTo>
                  <a:pt x="3" y="155"/>
                </a:lnTo>
                <a:lnTo>
                  <a:pt x="16" y="135"/>
                </a:lnTo>
                <a:lnTo>
                  <a:pt x="23" y="114"/>
                </a:lnTo>
                <a:lnTo>
                  <a:pt x="50" y="81"/>
                </a:lnTo>
                <a:lnTo>
                  <a:pt x="71" y="54"/>
                </a:lnTo>
                <a:lnTo>
                  <a:pt x="98" y="33"/>
                </a:lnTo>
                <a:lnTo>
                  <a:pt x="126" y="6"/>
                </a:lnTo>
                <a:lnTo>
                  <a:pt x="146" y="0"/>
                </a:lnTo>
                <a:lnTo>
                  <a:pt x="166" y="0"/>
                </a:lnTo>
                <a:lnTo>
                  <a:pt x="186" y="6"/>
                </a:lnTo>
                <a:lnTo>
                  <a:pt x="207" y="20"/>
                </a:lnTo>
                <a:lnTo>
                  <a:pt x="227" y="33"/>
                </a:lnTo>
                <a:lnTo>
                  <a:pt x="248" y="54"/>
                </a:lnTo>
                <a:lnTo>
                  <a:pt x="268" y="68"/>
                </a:lnTo>
                <a:lnTo>
                  <a:pt x="289" y="87"/>
                </a:lnTo>
                <a:lnTo>
                  <a:pt x="317" y="101"/>
                </a:lnTo>
                <a:lnTo>
                  <a:pt x="344" y="114"/>
                </a:lnTo>
                <a:lnTo>
                  <a:pt x="364" y="114"/>
                </a:lnTo>
                <a:lnTo>
                  <a:pt x="391" y="114"/>
                </a:lnTo>
                <a:lnTo>
                  <a:pt x="412" y="114"/>
                </a:lnTo>
                <a:lnTo>
                  <a:pt x="439" y="114"/>
                </a:lnTo>
                <a:lnTo>
                  <a:pt x="467" y="114"/>
                </a:lnTo>
                <a:lnTo>
                  <a:pt x="494" y="108"/>
                </a:lnTo>
                <a:lnTo>
                  <a:pt x="514" y="101"/>
                </a:lnTo>
                <a:lnTo>
                  <a:pt x="549" y="95"/>
                </a:lnTo>
                <a:lnTo>
                  <a:pt x="576" y="81"/>
                </a:lnTo>
                <a:lnTo>
                  <a:pt x="596" y="68"/>
                </a:lnTo>
                <a:lnTo>
                  <a:pt x="617" y="54"/>
                </a:lnTo>
                <a:lnTo>
                  <a:pt x="637" y="41"/>
                </a:lnTo>
                <a:lnTo>
                  <a:pt x="655" y="16"/>
                </a:lnTo>
              </a:path>
            </a:pathLst>
          </a:custGeom>
          <a:noFill/>
          <a:ln w="12700" cap="rnd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cxnSp>
        <p:nvCxnSpPr>
          <p:cNvPr id="54" name="Straight Arrow Connector 53"/>
          <p:cNvCxnSpPr>
            <a:endCxn id="24602" idx="0"/>
          </p:cNvCxnSpPr>
          <p:nvPr/>
        </p:nvCxnSpPr>
        <p:spPr bwMode="auto">
          <a:xfrm rot="5400000">
            <a:off x="4344458" y="4718051"/>
            <a:ext cx="462492" cy="1056"/>
          </a:xfrm>
          <a:prstGeom prst="straightConnector1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Page Replacement Policies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981200"/>
            <a:ext cx="8077200" cy="4114800"/>
          </a:xfrm>
        </p:spPr>
        <p:txBody>
          <a:bodyPr/>
          <a:lstStyle/>
          <a:p>
            <a:r>
              <a:rPr lang="en-US" dirty="0" smtClean="0"/>
              <a:t> LRU = </a:t>
            </a:r>
            <a:r>
              <a:rPr lang="en-US" dirty="0" smtClean="0"/>
              <a:t>expensive</a:t>
            </a:r>
          </a:p>
          <a:p>
            <a:pPr lvl="1"/>
            <a:r>
              <a:rPr lang="en-US" dirty="0" smtClean="0"/>
              <a:t>Next slide</a:t>
            </a:r>
            <a:endParaRPr lang="en-US" dirty="0" smtClean="0"/>
          </a:p>
          <a:p>
            <a:r>
              <a:rPr lang="en-US" dirty="0" smtClean="0"/>
              <a:t> Clock algorithm = cheaper </a:t>
            </a:r>
            <a:r>
              <a:rPr lang="en-US" dirty="0" smtClean="0"/>
              <a:t>alternative</a:t>
            </a:r>
          </a:p>
          <a:p>
            <a:pPr lvl="1"/>
            <a:r>
              <a:rPr lang="en-US" dirty="0" smtClean="0"/>
              <a:t>Read in the book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Both work well in OS, but not always in DB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</a:t>
            </a:r>
            <a:endParaRPr lang="en-US" dirty="0"/>
          </a:p>
        </p:txBody>
      </p:sp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7D2E12-61E3-6A4F-94AA-120BD4AC75CE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Least Recently Used (LRU)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</a:t>
            </a:r>
            <a:endParaRPr lang="en-US" dirty="0"/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4B6C7B-15EC-C34D-A481-AF5AD4AA50BB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539652" name="Rectangle 4"/>
          <p:cNvSpPr>
            <a:spLocks noChangeArrowheads="1"/>
          </p:cNvSpPr>
          <p:nvPr/>
        </p:nvSpPr>
        <p:spPr bwMode="auto">
          <a:xfrm>
            <a:off x="990600" y="2286001"/>
            <a:ext cx="7319056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/>
            <a:r>
              <a:rPr lang="en-US" sz="3600" dirty="0">
                <a:latin typeface="Arial"/>
              </a:rPr>
              <a:t>P5, P2, P8, P4, P1, P9, P6, P3, P7</a:t>
            </a:r>
          </a:p>
        </p:txBody>
      </p:sp>
      <p:sp>
        <p:nvSpPr>
          <p:cNvPr id="28678" name="AutoShape 5"/>
          <p:cNvSpPr>
            <a:spLocks noChangeArrowheads="1"/>
          </p:cNvSpPr>
          <p:nvPr/>
        </p:nvSpPr>
        <p:spPr bwMode="auto">
          <a:xfrm>
            <a:off x="3505200" y="3014515"/>
            <a:ext cx="990600" cy="52417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8679" name="AutoShape 6"/>
          <p:cNvSpPr>
            <a:spLocks noChangeArrowheads="1"/>
          </p:cNvSpPr>
          <p:nvPr/>
        </p:nvSpPr>
        <p:spPr bwMode="auto">
          <a:xfrm>
            <a:off x="1351119" y="2895600"/>
            <a:ext cx="2111933" cy="649188"/>
          </a:xfrm>
          <a:prstGeom prst="wedgeEllipseCallout">
            <a:avLst>
              <a:gd name="adj1" fmla="val 66649"/>
              <a:gd name="adj2" fmla="val 2955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latin typeface="Arial"/>
              </a:rPr>
              <a:t>Read(P6)</a:t>
            </a:r>
            <a:endParaRPr lang="en-US" dirty="0">
              <a:latin typeface="Arial"/>
            </a:endParaRPr>
          </a:p>
        </p:txBody>
      </p:sp>
      <p:sp>
        <p:nvSpPr>
          <p:cNvPr id="539655" name="Rectangle 7"/>
          <p:cNvSpPr>
            <a:spLocks noChangeArrowheads="1"/>
          </p:cNvSpPr>
          <p:nvPr/>
        </p:nvSpPr>
        <p:spPr bwMode="auto">
          <a:xfrm>
            <a:off x="1022350" y="3657601"/>
            <a:ext cx="7319056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/>
            <a:r>
              <a:rPr lang="en-US" sz="3600" dirty="0">
                <a:latin typeface="Arial"/>
              </a:rPr>
              <a:t>P6, P5, P2, P8, P4, P1, P9, P3, P7</a:t>
            </a: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5105400" y="2286001"/>
            <a:ext cx="685800" cy="649188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  <p:cxnSp>
        <p:nvCxnSpPr>
          <p:cNvPr id="15" name="Shape 14"/>
          <p:cNvCxnSpPr>
            <a:stCxn id="11" idx="0"/>
            <a:endCxn id="539652" idx="1"/>
          </p:cNvCxnSpPr>
          <p:nvPr/>
        </p:nvCxnSpPr>
        <p:spPr bwMode="auto">
          <a:xfrm rot="16200000" flipH="1" flipV="1">
            <a:off x="3057867" y="218734"/>
            <a:ext cx="323166" cy="4457700"/>
          </a:xfrm>
          <a:prstGeom prst="curvedConnector4">
            <a:avLst>
              <a:gd name="adj1" fmla="val -70738"/>
              <a:gd name="adj2" fmla="val 105128"/>
            </a:avLst>
          </a:prstGeom>
          <a:solidFill>
            <a:srgbClr val="C0C0C0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AutoShape 5"/>
          <p:cNvSpPr>
            <a:spLocks noChangeArrowheads="1"/>
          </p:cNvSpPr>
          <p:nvPr/>
        </p:nvSpPr>
        <p:spPr bwMode="auto">
          <a:xfrm>
            <a:off x="3657600" y="4614714"/>
            <a:ext cx="990600" cy="52417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7" name="AutoShape 6"/>
          <p:cNvSpPr>
            <a:spLocks noChangeArrowheads="1"/>
          </p:cNvSpPr>
          <p:nvPr/>
        </p:nvSpPr>
        <p:spPr bwMode="auto">
          <a:xfrm>
            <a:off x="4954927" y="4471245"/>
            <a:ext cx="2280570" cy="649188"/>
          </a:xfrm>
          <a:prstGeom prst="wedgeEllipseCallout">
            <a:avLst>
              <a:gd name="adj1" fmla="val -71398"/>
              <a:gd name="adj2" fmla="val -8975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latin typeface="Arial"/>
              </a:rPr>
              <a:t>Input(P10)</a:t>
            </a:r>
            <a:endParaRPr lang="en-US" dirty="0">
              <a:latin typeface="Arial"/>
            </a:endParaRP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990600" y="5334000"/>
            <a:ext cx="7575812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/>
            <a:r>
              <a:rPr lang="en-US" sz="3600" dirty="0" smtClean="0">
                <a:latin typeface="Arial"/>
              </a:rPr>
              <a:t>P10, P6</a:t>
            </a:r>
            <a:r>
              <a:rPr lang="en-US" sz="3600" dirty="0">
                <a:latin typeface="Arial"/>
              </a:rPr>
              <a:t>, P5, P2, P8, P4, P1, P9, </a:t>
            </a:r>
            <a:r>
              <a:rPr lang="en-US" sz="3600" dirty="0" smtClean="0">
                <a:latin typeface="Arial"/>
              </a:rPr>
              <a:t>P3</a:t>
            </a:r>
            <a:endParaRPr lang="en-US" sz="3600" dirty="0">
              <a:latin typeface="Arial"/>
            </a:endParaRPr>
          </a:p>
        </p:txBody>
      </p:sp>
      <p:sp>
        <p:nvSpPr>
          <p:cNvPr id="20" name="Multiply 19"/>
          <p:cNvSpPr/>
          <p:nvPr/>
        </p:nvSpPr>
        <p:spPr bwMode="auto">
          <a:xfrm>
            <a:off x="6553200" y="3581400"/>
            <a:ext cx="323969" cy="872430"/>
          </a:xfrm>
          <a:prstGeom prst="mathMultiply">
            <a:avLst>
              <a:gd name="adj1" fmla="val 4886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  <p:sp>
        <p:nvSpPr>
          <p:cNvPr id="21" name="Oval 20"/>
          <p:cNvSpPr>
            <a:spLocks noChangeAspect="1"/>
          </p:cNvSpPr>
          <p:nvPr/>
        </p:nvSpPr>
        <p:spPr bwMode="auto">
          <a:xfrm>
            <a:off x="1143000" y="5334000"/>
            <a:ext cx="685800" cy="649188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  <p:sp>
        <p:nvSpPr>
          <p:cNvPr id="22" name="AutoShape 6"/>
          <p:cNvSpPr>
            <a:spLocks noChangeArrowheads="1"/>
          </p:cNvSpPr>
          <p:nvPr/>
        </p:nvSpPr>
        <p:spPr bwMode="auto">
          <a:xfrm>
            <a:off x="1110368" y="4495800"/>
            <a:ext cx="2352631" cy="649188"/>
          </a:xfrm>
          <a:prstGeom prst="wedgeEllipseCallout">
            <a:avLst>
              <a:gd name="adj1" fmla="val 59186"/>
              <a:gd name="adj2" fmla="val -1817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latin typeface="Arial"/>
              </a:rPr>
              <a:t>Read(P10)</a:t>
            </a:r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 Manager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DBMS build their own buffer manager and don’t rely on the OS</a:t>
            </a:r>
          </a:p>
          <a:p>
            <a:r>
              <a:rPr lang="en-US" dirty="0" smtClean="0"/>
              <a:t>Better control for transactions</a:t>
            </a:r>
          </a:p>
          <a:p>
            <a:pPr lvl="1"/>
            <a:r>
              <a:rPr lang="en-US" dirty="0" smtClean="0"/>
              <a:t>Force pages to disk</a:t>
            </a:r>
          </a:p>
          <a:p>
            <a:pPr lvl="1"/>
            <a:r>
              <a:rPr lang="en-US" dirty="0" smtClean="0"/>
              <a:t>Pin pages in the buffer</a:t>
            </a:r>
          </a:p>
          <a:p>
            <a:r>
              <a:rPr lang="en-US" dirty="0" smtClean="0"/>
              <a:t>Tweaks to LRU/clock algorithms for specialized accesses, </a:t>
            </a:r>
            <a:r>
              <a:rPr lang="en-US" dirty="0" err="1" smtClean="0"/>
              <a:t>s.a</a:t>
            </a:r>
            <a:r>
              <a:rPr lang="en-US" dirty="0" smtClean="0"/>
              <a:t>. sequential scan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BFB68-4F62-BE44-972F-01E8C6DBE6A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2434EB-AD48-324C-BE37-9730EADB5077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Recovery</a:t>
            </a:r>
          </a:p>
        </p:txBody>
      </p:sp>
      <p:graphicFrame>
        <p:nvGraphicFramePr>
          <p:cNvPr id="562179" name="Group 3"/>
          <p:cNvGraphicFramePr>
            <a:graphicFrameLocks noGrp="1"/>
          </p:cNvGraphicFramePr>
          <p:nvPr/>
        </p:nvGraphicFramePr>
        <p:xfrm>
          <a:off x="990600" y="1371600"/>
          <a:ext cx="7620000" cy="5080000"/>
        </p:xfrm>
        <a:graphic>
          <a:graphicData uri="http://schemas.openxmlformats.org/drawingml/2006/table">
            <a:tbl>
              <a:tblPr/>
              <a:tblGrid>
                <a:gridCol w="3810000"/>
                <a:gridCol w="3810000"/>
              </a:tblGrid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Type of Crash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Prevention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Wrong data entry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Constraints and</a:t>
                      </a:r>
                      <a:b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</a:b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Data cleaning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crashes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Redundancy: </a:t>
                      </a:r>
                      <a:b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</a:b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e.g. RAID, archive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Fire, theft, bankruptcy…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Remote backups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System failures:</a:t>
                      </a:r>
                      <a:b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</a:b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e.g. power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/>
                        </a:rPr>
                        <a:t>DATABASE</a:t>
                      </a:r>
                      <a:b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/>
                        </a:rPr>
                      </a:b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/>
                        </a:rPr>
                        <a:t>RECOVERY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Query Answering Using Views, by Halevy</a:t>
            </a:r>
          </a:p>
          <a:p>
            <a:r>
              <a:rPr lang="en-US" dirty="0" smtClean="0"/>
              <a:t>Q1: define the problem</a:t>
            </a:r>
          </a:p>
          <a:p>
            <a:r>
              <a:rPr lang="en-US" dirty="0" smtClean="0"/>
              <a:t>Q2: how is this used for physical data independence ?</a:t>
            </a:r>
          </a:p>
          <a:p>
            <a:r>
              <a:rPr lang="en-US" dirty="0" smtClean="0"/>
              <a:t>Q3: what is </a:t>
            </a:r>
            <a:r>
              <a:rPr lang="en-US" i="1" dirty="0" smtClean="0"/>
              <a:t>data integration</a:t>
            </a:r>
            <a:r>
              <a:rPr lang="en-US" dirty="0" smtClean="0"/>
              <a:t> and what is its connection to query answering using views 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F760-2FFC-714A-8DD8-FCA42DD0372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E293E0-EF6C-D44D-89B4-9597222C508B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Key Principle in Recovery</a:t>
            </a:r>
            <a:endParaRPr lang="en-US" dirty="0"/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Write-ahead log = </a:t>
            </a:r>
            <a:endParaRPr lang="en-US" b="1" u="sng" dirty="0" smtClean="0"/>
          </a:p>
          <a:p>
            <a:pPr lvl="1" eaLnBrk="1" hangingPunct="1"/>
            <a:r>
              <a:rPr lang="en-US" dirty="0"/>
              <a:t>A file that records every single action of</a:t>
            </a:r>
            <a:r>
              <a:rPr lang="en-US" dirty="0" smtClean="0"/>
              <a:t> all running transactions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i="1" dirty="0" smtClean="0"/>
              <a:t>Force</a:t>
            </a:r>
            <a:r>
              <a:rPr lang="en-US" dirty="0" smtClean="0"/>
              <a:t> log entry to disk</a:t>
            </a:r>
            <a:endParaRPr lang="en-US" i="1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After a crash, transaction manager reads the log and finds out exactly what the transactions did or did not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88D4FF-F5F1-B24B-97AC-C16CA0874173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Transactions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Assumption: the database is composed of </a:t>
            </a:r>
            <a:r>
              <a:rPr lang="en-US" b="1" i="1" u="sng"/>
              <a:t>elements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Usually 1 element = 1 block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Can be smaller (=1 record) or larger (=1 relation)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Assumption: each transaction reads/writes some elements</a:t>
            </a:r>
          </a:p>
          <a:p>
            <a:pPr eaLnBrk="1" hangingPunct="1">
              <a:lnSpc>
                <a:spcPct val="90000"/>
              </a:lnSpc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CF3B49-541A-A44C-92A4-EF8AFD75D88A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Primitive Operations of Transactions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/>
              <a:t>READ(X,t)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copy element X to transaction local variable 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WRITE(X,t)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copy transaction local variable t to element X</a:t>
            </a:r>
          </a:p>
          <a:p>
            <a:pPr lvl="1" eaLnBrk="1" hangingPunct="1">
              <a:lnSpc>
                <a:spcPct val="90000"/>
              </a:lnSpc>
            </a:pPr>
            <a:endParaRPr lang="en-US" sz="2400"/>
          </a:p>
          <a:p>
            <a:pPr eaLnBrk="1" hangingPunct="1">
              <a:lnSpc>
                <a:spcPct val="90000"/>
              </a:lnSpc>
            </a:pPr>
            <a:r>
              <a:rPr lang="en-US" sz="2800"/>
              <a:t>INPUT(X)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read element X to memory buffer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OUTPUT(X)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write element X to disk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DEE760-DB6B-B847-8B9B-4CF2E56D06B8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47109" name="Rectangle 4"/>
          <p:cNvSpPr>
            <a:spLocks noChangeArrowheads="1"/>
          </p:cNvSpPr>
          <p:nvPr/>
        </p:nvSpPr>
        <p:spPr bwMode="auto">
          <a:xfrm>
            <a:off x="6019800" y="2971800"/>
            <a:ext cx="309862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Arial"/>
              </a:rPr>
              <a:t>Atomicity:</a:t>
            </a:r>
          </a:p>
          <a:p>
            <a:r>
              <a:rPr lang="en-US" sz="2800" dirty="0">
                <a:latin typeface="Arial"/>
              </a:rPr>
              <a:t>BOTH A and B</a:t>
            </a:r>
            <a:br>
              <a:rPr lang="en-US" sz="2800" dirty="0">
                <a:latin typeface="Arial"/>
              </a:rPr>
            </a:br>
            <a:r>
              <a:rPr lang="en-US" sz="2800" dirty="0">
                <a:latin typeface="Arial"/>
              </a:rPr>
              <a:t>are multiplied by 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</a:t>
            </a:r>
            <a:endParaRPr lang="en-US" dirty="0"/>
          </a:p>
        </p:txBody>
      </p:sp>
      <p:sp>
        <p:nvSpPr>
          <p:cNvPr id="566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752600"/>
            <a:ext cx="4449763" cy="4678363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buFontTx/>
              <a:buNone/>
            </a:pPr>
            <a:r>
              <a:rPr lang="en-US"/>
              <a:t>START TRANSACTION</a:t>
            </a:r>
          </a:p>
          <a:p>
            <a:pPr eaLnBrk="1" hangingPunct="1">
              <a:buFontTx/>
              <a:buNone/>
            </a:pPr>
            <a:r>
              <a:rPr lang="en-US"/>
              <a:t>READ(A,t); </a:t>
            </a:r>
          </a:p>
          <a:p>
            <a:pPr eaLnBrk="1" hangingPunct="1">
              <a:buFontTx/>
              <a:buNone/>
            </a:pPr>
            <a:r>
              <a:rPr lang="en-US"/>
              <a:t>t := t*2;</a:t>
            </a:r>
          </a:p>
          <a:p>
            <a:pPr eaLnBrk="1" hangingPunct="1">
              <a:buFontTx/>
              <a:buNone/>
            </a:pPr>
            <a:r>
              <a:rPr lang="en-US"/>
              <a:t>WRITE(A,t); </a:t>
            </a:r>
          </a:p>
          <a:p>
            <a:pPr eaLnBrk="1" hangingPunct="1">
              <a:buFontTx/>
              <a:buNone/>
            </a:pPr>
            <a:r>
              <a:rPr lang="en-US"/>
              <a:t>READ(B,t); </a:t>
            </a:r>
          </a:p>
          <a:p>
            <a:pPr eaLnBrk="1" hangingPunct="1">
              <a:buFontTx/>
              <a:buNone/>
            </a:pPr>
            <a:r>
              <a:rPr lang="en-US"/>
              <a:t>t := t*2;</a:t>
            </a:r>
          </a:p>
          <a:p>
            <a:pPr eaLnBrk="1" hangingPunct="1">
              <a:buFontTx/>
              <a:buNone/>
            </a:pPr>
            <a:r>
              <a:rPr lang="en-US"/>
              <a:t>WRITE(B,t)</a:t>
            </a:r>
          </a:p>
          <a:p>
            <a:pPr eaLnBrk="1" hangingPunct="1">
              <a:buFontTx/>
              <a:buNone/>
            </a:pPr>
            <a:r>
              <a:rPr lang="en-US"/>
              <a:t>COMMIT;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F5091B-3687-5E49-B211-DB2C55BF73C6}" type="slidenum">
              <a:rPr lang="en-US" smtClean="0"/>
              <a:pPr/>
              <a:t>34</a:t>
            </a:fld>
            <a:endParaRPr lang="en-US" smtClean="0"/>
          </a:p>
        </p:txBody>
      </p:sp>
      <p:graphicFrame>
        <p:nvGraphicFramePr>
          <p:cNvPr id="567298" name="Group 2"/>
          <p:cNvGraphicFramePr>
            <a:graphicFrameLocks noGrp="1"/>
          </p:cNvGraphicFramePr>
          <p:nvPr/>
        </p:nvGraphicFramePr>
        <p:xfrm>
          <a:off x="381000" y="1752600"/>
          <a:ext cx="7848600" cy="4959350"/>
        </p:xfrm>
        <a:graphic>
          <a:graphicData uri="http://schemas.openxmlformats.org/drawingml/2006/table">
            <a:tbl>
              <a:tblPr/>
              <a:tblGrid>
                <a:gridCol w="1689100"/>
                <a:gridCol w="1231900"/>
                <a:gridCol w="1231900"/>
                <a:gridCol w="1231900"/>
                <a:gridCol w="1231900"/>
                <a:gridCol w="12319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Action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A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A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INPUT(A)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READ(A,t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WRITE(A,t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INPUT(B)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READ(B,t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WRITE(B,t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OUTPUT(A)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OUTPUT(B)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241" name="AutoShape 88"/>
          <p:cNvSpPr>
            <a:spLocks/>
          </p:cNvSpPr>
          <p:nvPr/>
        </p:nvSpPr>
        <p:spPr bwMode="auto">
          <a:xfrm rot="5400000">
            <a:off x="4419600" y="1217116"/>
            <a:ext cx="228600" cy="537567"/>
          </a:xfrm>
          <a:prstGeom prst="leftBrace">
            <a:avLst>
              <a:gd name="adj1" fmla="val 861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9242" name="Rectangle 89"/>
          <p:cNvSpPr>
            <a:spLocks noChangeArrowheads="1"/>
          </p:cNvSpPr>
          <p:nvPr/>
        </p:nvSpPr>
        <p:spPr bwMode="auto">
          <a:xfrm>
            <a:off x="3886200" y="914400"/>
            <a:ext cx="1296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Arial"/>
              </a:rPr>
              <a:t>Buffer pool</a:t>
            </a:r>
          </a:p>
        </p:txBody>
      </p:sp>
      <p:sp>
        <p:nvSpPr>
          <p:cNvPr id="49243" name="AutoShape 90"/>
          <p:cNvSpPr>
            <a:spLocks/>
          </p:cNvSpPr>
          <p:nvPr/>
        </p:nvSpPr>
        <p:spPr bwMode="auto">
          <a:xfrm rot="5400000">
            <a:off x="6934200" y="1217116"/>
            <a:ext cx="228600" cy="537567"/>
          </a:xfrm>
          <a:prstGeom prst="leftBrace">
            <a:avLst>
              <a:gd name="adj1" fmla="val 861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9244" name="Rectangle 91"/>
          <p:cNvSpPr>
            <a:spLocks noChangeArrowheads="1"/>
          </p:cNvSpPr>
          <p:nvPr/>
        </p:nvSpPr>
        <p:spPr bwMode="auto">
          <a:xfrm>
            <a:off x="6781800" y="914400"/>
            <a:ext cx="6335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Arial"/>
              </a:rPr>
              <a:t>Disk</a:t>
            </a:r>
          </a:p>
        </p:txBody>
      </p:sp>
      <p:sp>
        <p:nvSpPr>
          <p:cNvPr id="49245" name="AutoShape 92"/>
          <p:cNvSpPr>
            <a:spLocks/>
          </p:cNvSpPr>
          <p:nvPr/>
        </p:nvSpPr>
        <p:spPr bwMode="auto">
          <a:xfrm rot="5400000">
            <a:off x="2552700" y="1230511"/>
            <a:ext cx="228600" cy="510778"/>
          </a:xfrm>
          <a:prstGeom prst="leftBrace">
            <a:avLst>
              <a:gd name="adj1" fmla="val 388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49246" name="Rectangle 93"/>
          <p:cNvSpPr>
            <a:spLocks noChangeArrowheads="1"/>
          </p:cNvSpPr>
          <p:nvPr/>
        </p:nvSpPr>
        <p:spPr bwMode="auto">
          <a:xfrm>
            <a:off x="2057400" y="914400"/>
            <a:ext cx="13821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Arial"/>
              </a:rPr>
              <a:t>Transaction</a:t>
            </a:r>
          </a:p>
        </p:txBody>
      </p:sp>
      <p:sp>
        <p:nvSpPr>
          <p:cNvPr id="567390" name="Rectangle 94"/>
          <p:cNvSpPr>
            <a:spLocks noChangeArrowheads="1"/>
          </p:cNvSpPr>
          <p:nvPr/>
        </p:nvSpPr>
        <p:spPr bwMode="auto">
          <a:xfrm>
            <a:off x="228600" y="152400"/>
            <a:ext cx="3440113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42900" indent="-342900"/>
            <a:r>
              <a:rPr lang="en-US" sz="1800" dirty="0" err="1">
                <a:latin typeface="Arial"/>
              </a:rPr>
              <a:t>READ(A,t</a:t>
            </a:r>
            <a:r>
              <a:rPr lang="en-US" sz="1800" dirty="0">
                <a:latin typeface="Arial"/>
              </a:rPr>
              <a:t>); </a:t>
            </a:r>
            <a:r>
              <a:rPr lang="en-US" sz="1800" dirty="0" err="1">
                <a:latin typeface="Arial"/>
              </a:rPr>
              <a:t>t</a:t>
            </a:r>
            <a:r>
              <a:rPr lang="en-US" sz="1800" dirty="0">
                <a:latin typeface="Arial"/>
              </a:rPr>
              <a:t> := </a:t>
            </a:r>
            <a:r>
              <a:rPr lang="en-US" sz="1800" dirty="0" err="1">
                <a:latin typeface="Arial"/>
              </a:rPr>
              <a:t>t</a:t>
            </a:r>
            <a:r>
              <a:rPr lang="en-US" sz="1800" dirty="0">
                <a:latin typeface="Arial"/>
              </a:rPr>
              <a:t>*2; </a:t>
            </a:r>
            <a:r>
              <a:rPr lang="en-US" sz="1800" dirty="0" err="1">
                <a:latin typeface="Arial"/>
              </a:rPr>
              <a:t>WRITE(A,t</a:t>
            </a:r>
            <a:r>
              <a:rPr lang="en-US" sz="1800" dirty="0">
                <a:latin typeface="Arial"/>
              </a:rPr>
              <a:t>); </a:t>
            </a:r>
          </a:p>
          <a:p>
            <a:pPr marL="342900" indent="-342900"/>
            <a:r>
              <a:rPr lang="en-US" sz="1800" dirty="0" err="1">
                <a:latin typeface="Arial"/>
              </a:rPr>
              <a:t>READ(B,t</a:t>
            </a:r>
            <a:r>
              <a:rPr lang="en-US" sz="1800" dirty="0">
                <a:latin typeface="Arial"/>
              </a:rPr>
              <a:t>); </a:t>
            </a:r>
            <a:r>
              <a:rPr lang="en-US" sz="1800" dirty="0" err="1">
                <a:latin typeface="Arial"/>
              </a:rPr>
              <a:t>t</a:t>
            </a:r>
            <a:r>
              <a:rPr lang="en-US" sz="1800" dirty="0">
                <a:latin typeface="Arial"/>
              </a:rPr>
              <a:t> := </a:t>
            </a:r>
            <a:r>
              <a:rPr lang="en-US" sz="1800" dirty="0" err="1">
                <a:latin typeface="Arial"/>
              </a:rPr>
              <a:t>t</a:t>
            </a:r>
            <a:r>
              <a:rPr lang="en-US" sz="1800" dirty="0">
                <a:latin typeface="Arial"/>
              </a:rPr>
              <a:t>*2; </a:t>
            </a:r>
            <a:r>
              <a:rPr lang="en-US" sz="1800" dirty="0" err="1">
                <a:latin typeface="Arial"/>
              </a:rPr>
              <a:t>WRITE(B,t</a:t>
            </a:r>
            <a:r>
              <a:rPr lang="en-US" sz="1800" dirty="0">
                <a:latin typeface="Arial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E7326F-EC12-FD4E-AC72-E36E7A92F578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51290" name="Rectangle 89"/>
          <p:cNvSpPr>
            <a:spLocks noChangeArrowheads="1"/>
          </p:cNvSpPr>
          <p:nvPr/>
        </p:nvSpPr>
        <p:spPr bwMode="auto">
          <a:xfrm>
            <a:off x="583871" y="540603"/>
            <a:ext cx="7264729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Crash occurs after OUTPUT(A), before OUTPUT(B)</a:t>
            </a:r>
          </a:p>
          <a:p>
            <a:r>
              <a:rPr lang="en-US" dirty="0">
                <a:latin typeface="Arial"/>
              </a:rPr>
              <a:t>We lose atomicity</a:t>
            </a:r>
          </a:p>
        </p:txBody>
      </p:sp>
      <p:graphicFrame>
        <p:nvGraphicFramePr>
          <p:cNvPr id="6" name="Group 2"/>
          <p:cNvGraphicFramePr>
            <a:graphicFrameLocks noGrp="1"/>
          </p:cNvGraphicFramePr>
          <p:nvPr/>
        </p:nvGraphicFramePr>
        <p:xfrm>
          <a:off x="381000" y="1752600"/>
          <a:ext cx="7848600" cy="4959350"/>
        </p:xfrm>
        <a:graphic>
          <a:graphicData uri="http://schemas.openxmlformats.org/drawingml/2006/table">
            <a:tbl>
              <a:tblPr/>
              <a:tblGrid>
                <a:gridCol w="1689100"/>
                <a:gridCol w="1231900"/>
                <a:gridCol w="1231900"/>
                <a:gridCol w="1231900"/>
                <a:gridCol w="1231900"/>
                <a:gridCol w="12319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Action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A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A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INPUT(A)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READ(A,t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WRITE(A,t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INPUT(B)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READ(B,t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WRITE(B,t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OUTPUT(A)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OUTPUT(B)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89" name="AutoShape 88"/>
          <p:cNvSpPr>
            <a:spLocks noChangeArrowheads="1"/>
          </p:cNvSpPr>
          <p:nvPr/>
        </p:nvSpPr>
        <p:spPr bwMode="auto">
          <a:xfrm>
            <a:off x="6324600" y="5744170"/>
            <a:ext cx="2724331" cy="1037630"/>
          </a:xfrm>
          <a:prstGeom prst="irregularSeal2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Arial"/>
              </a:rPr>
              <a:t>Crash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93CF92-F4D3-1942-A57E-494843993583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Log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458200" cy="4114800"/>
          </a:xfrm>
        </p:spPr>
        <p:txBody>
          <a:bodyPr/>
          <a:lstStyle/>
          <a:p>
            <a:pPr eaLnBrk="1" hangingPunct="1"/>
            <a:r>
              <a:rPr lang="en-US" dirty="0"/>
              <a:t>An append-only file containing log records</a:t>
            </a:r>
            <a:endParaRPr lang="en-US" dirty="0" smtClean="0"/>
          </a:p>
          <a:p>
            <a:pPr eaLnBrk="1" hangingPunct="1"/>
            <a:r>
              <a:rPr lang="en-US" dirty="0" smtClean="0"/>
              <a:t>Multiple transactions </a:t>
            </a:r>
            <a:r>
              <a:rPr lang="en-US" dirty="0"/>
              <a:t>run concurrently, log records are interleaved</a:t>
            </a:r>
          </a:p>
          <a:p>
            <a:pPr eaLnBrk="1" hangingPunct="1"/>
            <a:r>
              <a:rPr lang="en-US" dirty="0"/>
              <a:t>After a system crash, use log to:</a:t>
            </a:r>
          </a:p>
          <a:p>
            <a:pPr lvl="1" eaLnBrk="1" hangingPunct="1"/>
            <a:r>
              <a:rPr lang="en-US" dirty="0"/>
              <a:t>Redo some transaction that didn’t commit</a:t>
            </a:r>
          </a:p>
          <a:p>
            <a:pPr lvl="1" eaLnBrk="1" hangingPunct="1"/>
            <a:r>
              <a:rPr lang="en-US" dirty="0"/>
              <a:t>Undo other transactions that didn’t commit</a:t>
            </a:r>
          </a:p>
          <a:p>
            <a:pPr eaLnBrk="1" hangingPunct="1"/>
            <a:r>
              <a:rPr lang="en-US" dirty="0"/>
              <a:t>Three kinds of logs: undo, redo, undo/redo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EB720A-485A-6043-80A0-9B9D8724750E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Undo Logging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/>
              <a:t>Log records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&lt;START T&gt;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transaction T has begun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&lt;COMMIT T&gt;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T has committed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&lt;ABORT T&gt;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T has aborted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&lt;T,X,v&gt;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T has updated element X, and its </a:t>
            </a:r>
            <a:r>
              <a:rPr lang="en-US" sz="2400" i="1" u="sng"/>
              <a:t>old</a:t>
            </a:r>
            <a:r>
              <a:rPr lang="en-US" sz="2400"/>
              <a:t> value was v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78D868-6C7F-6642-BE72-E2DB3617AE49}" type="slidenum">
              <a:rPr lang="en-US" smtClean="0"/>
              <a:pPr/>
              <a:t>38</a:t>
            </a:fld>
            <a:endParaRPr lang="en-US" smtClean="0"/>
          </a:p>
        </p:txBody>
      </p:sp>
      <p:graphicFrame>
        <p:nvGraphicFramePr>
          <p:cNvPr id="571394" name="Group 2"/>
          <p:cNvGraphicFramePr>
            <a:graphicFrameLocks noGrp="1"/>
          </p:cNvGraphicFramePr>
          <p:nvPr/>
        </p:nvGraphicFramePr>
        <p:xfrm>
          <a:off x="381000" y="457200"/>
          <a:ext cx="8534400" cy="5861050"/>
        </p:xfrm>
        <a:graphic>
          <a:graphicData uri="http://schemas.openxmlformats.org/drawingml/2006/table">
            <a:tbl>
              <a:tblPr/>
              <a:tblGrid>
                <a:gridCol w="1462088"/>
                <a:gridCol w="1066800"/>
                <a:gridCol w="1066800"/>
                <a:gridCol w="1066800"/>
                <a:gridCol w="1065212"/>
                <a:gridCol w="1066800"/>
                <a:gridCol w="17399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Action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Log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&lt;START T&gt;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INPUT(A)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READ(A,t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WRITE(A,t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&lt;T,A,8&gt;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INPUT(B)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READ(B,t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WRITE(B,t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&lt;T,B,8&gt;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OUTPUT(A)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OUTPUT(B)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COMMIT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&lt;COMMIT T&gt;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034F46-B0B2-7B45-A093-4DF7AA292AA3}" type="slidenum">
              <a:rPr lang="en-US" smtClean="0"/>
              <a:pPr/>
              <a:t>39</a:t>
            </a:fld>
            <a:endParaRPr lang="en-US" smtClean="0"/>
          </a:p>
        </p:txBody>
      </p:sp>
      <p:graphicFrame>
        <p:nvGraphicFramePr>
          <p:cNvPr id="572418" name="Group 2"/>
          <p:cNvGraphicFramePr>
            <a:graphicFrameLocks noGrp="1"/>
          </p:cNvGraphicFramePr>
          <p:nvPr/>
        </p:nvGraphicFramePr>
        <p:xfrm>
          <a:off x="381000" y="457200"/>
          <a:ext cx="8534400" cy="5861050"/>
        </p:xfrm>
        <a:graphic>
          <a:graphicData uri="http://schemas.openxmlformats.org/drawingml/2006/table">
            <a:tbl>
              <a:tblPr/>
              <a:tblGrid>
                <a:gridCol w="1462088"/>
                <a:gridCol w="1066800"/>
                <a:gridCol w="1066800"/>
                <a:gridCol w="1066800"/>
                <a:gridCol w="1065212"/>
                <a:gridCol w="1066800"/>
                <a:gridCol w="17399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Action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Log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&lt;START T&gt;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INPUT(A)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READ(A,t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WRITE(A,t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&lt;T,A,8&gt;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INPUT(B)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READ(B,t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WRITE(B,t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&lt;T,B,8&gt;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OUTPUT(A)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OUTPUT(B)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COMMIT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&lt;COMMIT T&gt;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509" name="AutoShape 116"/>
          <p:cNvSpPr>
            <a:spLocks noChangeArrowheads="1"/>
          </p:cNvSpPr>
          <p:nvPr/>
        </p:nvSpPr>
        <p:spPr bwMode="auto">
          <a:xfrm>
            <a:off x="6248400" y="4898529"/>
            <a:ext cx="2724331" cy="1037630"/>
          </a:xfrm>
          <a:prstGeom prst="irregularSeal2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Arial"/>
              </a:rPr>
              <a:t>Crash !</a:t>
            </a:r>
          </a:p>
        </p:txBody>
      </p:sp>
      <p:sp>
        <p:nvSpPr>
          <p:cNvPr id="59510" name="Rectangle 117"/>
          <p:cNvSpPr>
            <a:spLocks noChangeArrowheads="1"/>
          </p:cNvSpPr>
          <p:nvPr/>
        </p:nvSpPr>
        <p:spPr bwMode="auto">
          <a:xfrm>
            <a:off x="2274888" y="6318250"/>
            <a:ext cx="29946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WHAT DO WE DO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8391F9-9918-FE4A-AA34-8A9B6B5B8D5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Outline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Transaction basics</a:t>
            </a:r>
          </a:p>
          <a:p>
            <a:pPr eaLnBrk="1" hangingPunct="1"/>
            <a:r>
              <a:rPr lang="en-US" dirty="0" smtClean="0"/>
              <a:t>Recovery</a:t>
            </a:r>
          </a:p>
          <a:p>
            <a:pPr eaLnBrk="1" hangingPunct="1"/>
            <a:r>
              <a:rPr lang="en-US" dirty="0" smtClean="0"/>
              <a:t>Concurrency </a:t>
            </a:r>
            <a:r>
              <a:rPr lang="en-US" dirty="0" smtClean="0"/>
              <a:t>control</a:t>
            </a:r>
          </a:p>
          <a:p>
            <a:pPr eaLnBrk="1" hangingPunct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B0075C-E994-CF4C-9E2B-9614B449F920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61558" name="Rectangle 117"/>
          <p:cNvSpPr>
            <a:spLocks noChangeArrowheads="1"/>
          </p:cNvSpPr>
          <p:nvPr/>
        </p:nvSpPr>
        <p:spPr bwMode="auto">
          <a:xfrm>
            <a:off x="2274888" y="6318250"/>
            <a:ext cx="29946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WHAT DO WE DO ?</a:t>
            </a:r>
          </a:p>
        </p:txBody>
      </p:sp>
      <p:graphicFrame>
        <p:nvGraphicFramePr>
          <p:cNvPr id="6" name="Group 2"/>
          <p:cNvGraphicFramePr>
            <a:graphicFrameLocks noGrp="1"/>
          </p:cNvGraphicFramePr>
          <p:nvPr/>
        </p:nvGraphicFramePr>
        <p:xfrm>
          <a:off x="381000" y="457200"/>
          <a:ext cx="8534400" cy="5861050"/>
        </p:xfrm>
        <a:graphic>
          <a:graphicData uri="http://schemas.openxmlformats.org/drawingml/2006/table">
            <a:tbl>
              <a:tblPr/>
              <a:tblGrid>
                <a:gridCol w="1462088"/>
                <a:gridCol w="1066800"/>
                <a:gridCol w="1066800"/>
                <a:gridCol w="1066800"/>
                <a:gridCol w="1065212"/>
                <a:gridCol w="1066800"/>
                <a:gridCol w="17399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Action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Log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&lt;START T&gt;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INPUT(A)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READ(A,t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WRITE(A,t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&lt;T,A,8&gt;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INPUT(B)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READ(B,t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WRITE(B,t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&lt;T,B,8&gt;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OUTPUT(A)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OUTPUT(B)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COMMIT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&lt;COMMIT T&gt;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557" name="AutoShape 116"/>
          <p:cNvSpPr>
            <a:spLocks noChangeArrowheads="1"/>
          </p:cNvSpPr>
          <p:nvPr/>
        </p:nvSpPr>
        <p:spPr bwMode="auto">
          <a:xfrm>
            <a:off x="6191069" y="5715000"/>
            <a:ext cx="2724331" cy="1037630"/>
          </a:xfrm>
          <a:prstGeom prst="irregularSeal2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Arial"/>
              </a:rPr>
              <a:t>Crash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56471E-0864-B445-868F-409B9E576975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After Crash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In the first example:</a:t>
            </a:r>
          </a:p>
          <a:p>
            <a:pPr lvl="1" eaLnBrk="1" hangingPunct="1"/>
            <a:r>
              <a:rPr lang="en-US" sz="2400" dirty="0"/>
              <a:t>We UNDO both changes: A=8, B=8</a:t>
            </a:r>
          </a:p>
          <a:p>
            <a:pPr lvl="1" eaLnBrk="1" hangingPunct="1"/>
            <a:r>
              <a:rPr lang="en-US" sz="2400" dirty="0"/>
              <a:t>The transaction is atomic, since none of its actions has been executed</a:t>
            </a:r>
          </a:p>
          <a:p>
            <a:pPr lvl="1" eaLnBrk="1" hangingPunct="1"/>
            <a:endParaRPr lang="en-US" sz="2400" dirty="0"/>
          </a:p>
          <a:p>
            <a:pPr eaLnBrk="1" hangingPunct="1"/>
            <a:r>
              <a:rPr lang="en-US" sz="2800" dirty="0"/>
              <a:t>In the second example</a:t>
            </a:r>
          </a:p>
          <a:p>
            <a:pPr lvl="1" eaLnBrk="1" hangingPunct="1"/>
            <a:r>
              <a:rPr lang="en-US" sz="2400" dirty="0"/>
              <a:t>We don’t undo anything</a:t>
            </a:r>
          </a:p>
          <a:p>
            <a:pPr lvl="1" eaLnBrk="1" hangingPunct="1"/>
            <a:r>
              <a:rPr lang="en-US" sz="2400" dirty="0"/>
              <a:t>The transaction is atomic, since both it’s actions have been executed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7C2A63-A9F4-3F48-9BAB-6027F2C38DA6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Undo-Logging Rules</a:t>
            </a:r>
          </a:p>
        </p:txBody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/>
              <a:t>U1: If T modifies X, then &lt;T,X,v&gt; must be written to disk before OUTPUT(X)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/>
              <a:t>U2: If T commits, then OUTPUT(X) must be written to disk before &lt;COMMIT T&gt;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/>
          </a:p>
          <a:p>
            <a:pPr eaLnBrk="1" hangingPunct="1">
              <a:lnSpc>
                <a:spcPct val="90000"/>
              </a:lnSpc>
            </a:pPr>
            <a:r>
              <a:rPr lang="en-US"/>
              <a:t>Hence: OUTPUTs are done </a:t>
            </a:r>
            <a:r>
              <a:rPr lang="en-US" i="1" u="sng"/>
              <a:t>early</a:t>
            </a:r>
            <a:r>
              <a:rPr lang="en-US"/>
              <a:t>, before the transaction commits</a:t>
            </a:r>
            <a:endParaRPr lang="en-US" i="1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979CBA-4B3F-C240-B08E-1584E5C90EED}" type="slidenum">
              <a:rPr lang="en-US" smtClean="0"/>
              <a:pPr/>
              <a:t>43</a:t>
            </a:fld>
            <a:endParaRPr lang="en-US" smtClean="0"/>
          </a:p>
        </p:txBody>
      </p:sp>
      <p:graphicFrame>
        <p:nvGraphicFramePr>
          <p:cNvPr id="578562" name="Group 2"/>
          <p:cNvGraphicFramePr>
            <a:graphicFrameLocks noGrp="1"/>
          </p:cNvGraphicFramePr>
          <p:nvPr/>
        </p:nvGraphicFramePr>
        <p:xfrm>
          <a:off x="381000" y="457200"/>
          <a:ext cx="8534400" cy="5861050"/>
        </p:xfrm>
        <a:graphic>
          <a:graphicData uri="http://schemas.openxmlformats.org/drawingml/2006/table">
            <a:tbl>
              <a:tblPr/>
              <a:tblGrid>
                <a:gridCol w="1462088"/>
                <a:gridCol w="1066800"/>
                <a:gridCol w="1066800"/>
                <a:gridCol w="1066800"/>
                <a:gridCol w="1065212"/>
                <a:gridCol w="1066800"/>
                <a:gridCol w="17399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Action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Log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&lt;START T&gt;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INPUT(A)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READ(A,t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WRITE(A,t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&lt;T,A,8&gt;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INPUT(B)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READ(B,t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WRITE(B,t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&lt;T,B,8&gt;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OUTPUT(A)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OUTPUT(B)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COMMIT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&lt;COMMIT T&gt;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116"/>
          <p:cNvGrpSpPr>
            <a:grpSpLocks/>
          </p:cNvGrpSpPr>
          <p:nvPr/>
        </p:nvGrpSpPr>
        <p:grpSpPr bwMode="auto">
          <a:xfrm>
            <a:off x="381000" y="2609850"/>
            <a:ext cx="8382000" cy="2935286"/>
            <a:chOff x="240" y="1644"/>
            <a:chExt cx="5280" cy="1849"/>
          </a:xfrm>
        </p:grpSpPr>
        <p:sp>
          <p:nvSpPr>
            <p:cNvPr id="67709" name="Oval 117"/>
            <p:cNvSpPr>
              <a:spLocks noChangeArrowheads="1"/>
            </p:cNvSpPr>
            <p:nvPr/>
          </p:nvSpPr>
          <p:spPr bwMode="auto">
            <a:xfrm>
              <a:off x="240" y="3084"/>
              <a:ext cx="864" cy="40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67710" name="Oval 118"/>
            <p:cNvSpPr>
              <a:spLocks noChangeArrowheads="1"/>
            </p:cNvSpPr>
            <p:nvPr/>
          </p:nvSpPr>
          <p:spPr bwMode="auto">
            <a:xfrm>
              <a:off x="4656" y="1644"/>
              <a:ext cx="864" cy="40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dirty="0">
                <a:latin typeface="Arial"/>
              </a:endParaRPr>
            </a:p>
          </p:txBody>
        </p:sp>
        <p:cxnSp>
          <p:nvCxnSpPr>
            <p:cNvPr id="67711" name="AutoShape 119"/>
            <p:cNvCxnSpPr>
              <a:cxnSpLocks noChangeShapeType="1"/>
              <a:stCxn id="67710" idx="2"/>
              <a:endCxn id="67709" idx="7"/>
            </p:cNvCxnSpPr>
            <p:nvPr/>
          </p:nvCxnSpPr>
          <p:spPr bwMode="auto">
            <a:xfrm rot="10800000" flipV="1">
              <a:off x="977" y="1848"/>
              <a:ext cx="3679" cy="12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" name="Group 120"/>
          <p:cNvGrpSpPr>
            <a:grpSpLocks/>
          </p:cNvGrpSpPr>
          <p:nvPr/>
        </p:nvGrpSpPr>
        <p:grpSpPr bwMode="auto">
          <a:xfrm>
            <a:off x="457200" y="4438648"/>
            <a:ext cx="8305800" cy="1563686"/>
            <a:chOff x="288" y="2796"/>
            <a:chExt cx="5232" cy="985"/>
          </a:xfrm>
        </p:grpSpPr>
        <p:sp>
          <p:nvSpPr>
            <p:cNvPr id="67706" name="Oval 121"/>
            <p:cNvSpPr>
              <a:spLocks noChangeArrowheads="1"/>
            </p:cNvSpPr>
            <p:nvPr/>
          </p:nvSpPr>
          <p:spPr bwMode="auto">
            <a:xfrm>
              <a:off x="4656" y="2796"/>
              <a:ext cx="864" cy="40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dirty="0">
                <a:latin typeface="Arial"/>
              </a:endParaRPr>
            </a:p>
          </p:txBody>
        </p:sp>
        <p:sp>
          <p:nvSpPr>
            <p:cNvPr id="67707" name="Oval 122"/>
            <p:cNvSpPr>
              <a:spLocks noChangeArrowheads="1"/>
            </p:cNvSpPr>
            <p:nvPr/>
          </p:nvSpPr>
          <p:spPr bwMode="auto">
            <a:xfrm>
              <a:off x="288" y="3372"/>
              <a:ext cx="864" cy="40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 dirty="0">
                <a:latin typeface="Arial"/>
              </a:endParaRPr>
            </a:p>
          </p:txBody>
        </p:sp>
        <p:cxnSp>
          <p:nvCxnSpPr>
            <p:cNvPr id="67708" name="AutoShape 123"/>
            <p:cNvCxnSpPr>
              <a:cxnSpLocks noChangeShapeType="1"/>
              <a:stCxn id="67706" idx="2"/>
              <a:endCxn id="67707" idx="6"/>
            </p:cNvCxnSpPr>
            <p:nvPr/>
          </p:nvCxnSpPr>
          <p:spPr bwMode="auto">
            <a:xfrm rot="10800000" flipV="1">
              <a:off x="1152" y="3000"/>
              <a:ext cx="3504" cy="5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4" name="Group 124"/>
          <p:cNvGrpSpPr>
            <a:grpSpLocks/>
          </p:cNvGrpSpPr>
          <p:nvPr/>
        </p:nvGrpSpPr>
        <p:grpSpPr bwMode="auto">
          <a:xfrm>
            <a:off x="1627188" y="5767392"/>
            <a:ext cx="7059612" cy="649288"/>
            <a:chOff x="1025" y="3633"/>
            <a:chExt cx="4447" cy="409"/>
          </a:xfrm>
        </p:grpSpPr>
        <p:sp>
          <p:nvSpPr>
            <p:cNvPr id="67704" name="Oval 125"/>
            <p:cNvSpPr>
              <a:spLocks noChangeArrowheads="1"/>
            </p:cNvSpPr>
            <p:nvPr/>
          </p:nvSpPr>
          <p:spPr bwMode="auto">
            <a:xfrm>
              <a:off x="4608" y="3633"/>
              <a:ext cx="864" cy="40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dirty="0">
                <a:latin typeface="Arial"/>
              </a:endParaRPr>
            </a:p>
          </p:txBody>
        </p:sp>
        <p:cxnSp>
          <p:nvCxnSpPr>
            <p:cNvPr id="67705" name="AutoShape 126"/>
            <p:cNvCxnSpPr>
              <a:cxnSpLocks noChangeShapeType="1"/>
              <a:stCxn id="67707" idx="5"/>
              <a:endCxn id="67704" idx="2"/>
            </p:cNvCxnSpPr>
            <p:nvPr/>
          </p:nvCxnSpPr>
          <p:spPr bwMode="auto">
            <a:xfrm rot="16200000" flipH="1">
              <a:off x="2759" y="1988"/>
              <a:ext cx="116" cy="358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50114E-66E9-D74F-BF52-3EC95A75C066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Recovery with Undo Log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/>
              <a:t>After system’s crash, run recovery manager 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Idea 1. Decide for each transaction T whether it is completed or not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&lt;START T&gt;….&lt;COMMIT T&gt;….    = yes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&lt;START T&gt;….&lt;ABORT T&gt;…….   = yes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&lt;START T&gt;………………………   = no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Idea 2. Undo all modifications by incomplete transactions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385519-AC65-3F4D-A5BA-5B89650BBDB2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Recovery with Undo Log</a:t>
            </a:r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/>
              <a:t>Recovery manager:</a:t>
            </a:r>
          </a:p>
          <a:p>
            <a:pPr eaLnBrk="1" hangingPunct="1"/>
            <a:r>
              <a:rPr lang="en-US" sz="2800"/>
              <a:t>Read log </a:t>
            </a:r>
            <a:r>
              <a:rPr lang="en-US" sz="2800" u="sng"/>
              <a:t>from the end</a:t>
            </a:r>
            <a:r>
              <a:rPr lang="en-US" sz="2800"/>
              <a:t>; cases:</a:t>
            </a:r>
          </a:p>
          <a:p>
            <a:pPr lvl="1" eaLnBrk="1" hangingPunct="1">
              <a:buFontTx/>
              <a:buNone/>
            </a:pPr>
            <a:r>
              <a:rPr lang="en-US" sz="2400"/>
              <a:t>&lt;COMMIT T&gt;:  mark T as completed</a:t>
            </a:r>
          </a:p>
          <a:p>
            <a:pPr lvl="1" eaLnBrk="1" hangingPunct="1">
              <a:buFontTx/>
              <a:buNone/>
            </a:pPr>
            <a:r>
              <a:rPr lang="en-US" sz="2400"/>
              <a:t>&lt;ABORT T&gt;: mark T as completed</a:t>
            </a:r>
          </a:p>
          <a:p>
            <a:pPr lvl="1" eaLnBrk="1" hangingPunct="1">
              <a:buFontTx/>
              <a:buNone/>
            </a:pPr>
            <a:r>
              <a:rPr lang="en-US" sz="2400"/>
              <a:t>&lt;T,X,v&gt;: if T is not completed</a:t>
            </a:r>
            <a:br>
              <a:rPr lang="en-US" sz="2400"/>
            </a:br>
            <a:r>
              <a:rPr lang="en-US" sz="2400"/>
              <a:t>			then write X=v to disk</a:t>
            </a:r>
            <a:br>
              <a:rPr lang="en-US" sz="2400"/>
            </a:br>
            <a:r>
              <a:rPr lang="en-US" sz="2400"/>
              <a:t>		    else ignore</a:t>
            </a:r>
          </a:p>
          <a:p>
            <a:pPr lvl="1" eaLnBrk="1" hangingPunct="1">
              <a:buFontTx/>
              <a:buNone/>
            </a:pPr>
            <a:r>
              <a:rPr lang="en-US" sz="2400"/>
              <a:t>&lt;START T&gt;: ignore</a:t>
            </a:r>
          </a:p>
          <a:p>
            <a:pPr eaLnBrk="1" hangingPunct="1"/>
            <a:endParaRPr lang="en-US" sz="2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F29CE1-DDBD-6B47-9563-401287C6D529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Recovery with Undo Log</a:t>
            </a:r>
          </a:p>
        </p:txBody>
      </p:sp>
      <p:sp>
        <p:nvSpPr>
          <p:cNvPr id="73732" name="Text Box 3"/>
          <p:cNvSpPr txBox="1">
            <a:spLocks noChangeArrowheads="1"/>
          </p:cNvSpPr>
          <p:nvPr/>
        </p:nvSpPr>
        <p:spPr bwMode="auto">
          <a:xfrm>
            <a:off x="2362200" y="1600200"/>
            <a:ext cx="2205038" cy="4848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…</a:t>
            </a:r>
          </a:p>
          <a:p>
            <a:r>
              <a:rPr lang="en-US" dirty="0">
                <a:latin typeface="Arial"/>
              </a:rPr>
              <a:t>…</a:t>
            </a:r>
          </a:p>
          <a:p>
            <a:r>
              <a:rPr lang="en-US" dirty="0">
                <a:latin typeface="Arial"/>
              </a:rPr>
              <a:t>&lt;T6,X6,v6&gt;</a:t>
            </a:r>
          </a:p>
          <a:p>
            <a:r>
              <a:rPr lang="en-US" dirty="0">
                <a:latin typeface="Arial"/>
              </a:rPr>
              <a:t>…</a:t>
            </a:r>
          </a:p>
          <a:p>
            <a:r>
              <a:rPr lang="en-US" dirty="0">
                <a:latin typeface="Arial"/>
              </a:rPr>
              <a:t>…</a:t>
            </a:r>
          </a:p>
          <a:p>
            <a:r>
              <a:rPr lang="en-US" dirty="0">
                <a:latin typeface="Arial"/>
              </a:rPr>
              <a:t>&lt;START T5&gt;</a:t>
            </a:r>
          </a:p>
          <a:p>
            <a:r>
              <a:rPr lang="en-US" dirty="0">
                <a:latin typeface="Arial"/>
              </a:rPr>
              <a:t>&lt;START T4&gt;</a:t>
            </a:r>
          </a:p>
          <a:p>
            <a:r>
              <a:rPr lang="en-US" dirty="0">
                <a:latin typeface="Arial"/>
              </a:rPr>
              <a:t>&lt;T1,X1,v1&gt;</a:t>
            </a:r>
          </a:p>
          <a:p>
            <a:r>
              <a:rPr lang="en-US" dirty="0">
                <a:latin typeface="Arial"/>
              </a:rPr>
              <a:t>&lt;T5,X5,v5&gt;</a:t>
            </a:r>
          </a:p>
          <a:p>
            <a:r>
              <a:rPr lang="en-US" dirty="0">
                <a:latin typeface="Arial"/>
              </a:rPr>
              <a:t>&lt;T4,X4,v4&gt;</a:t>
            </a:r>
          </a:p>
          <a:p>
            <a:r>
              <a:rPr lang="en-US" dirty="0">
                <a:latin typeface="Arial"/>
              </a:rPr>
              <a:t>&lt;COMMIT T5&gt;</a:t>
            </a:r>
          </a:p>
          <a:p>
            <a:r>
              <a:rPr lang="en-US" dirty="0">
                <a:latin typeface="Arial"/>
              </a:rPr>
              <a:t>&lt;T3,X3,v3&gt;</a:t>
            </a:r>
          </a:p>
          <a:p>
            <a:r>
              <a:rPr lang="en-US" dirty="0">
                <a:latin typeface="Arial"/>
              </a:rPr>
              <a:t>&lt;T2,X2,v2&gt;</a:t>
            </a:r>
          </a:p>
        </p:txBody>
      </p:sp>
      <p:sp>
        <p:nvSpPr>
          <p:cNvPr id="73733" name="Line 4"/>
          <p:cNvSpPr>
            <a:spLocks noChangeShapeType="1"/>
          </p:cNvSpPr>
          <p:nvPr/>
        </p:nvSpPr>
        <p:spPr bwMode="auto">
          <a:xfrm flipV="1">
            <a:off x="1828800" y="28194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3734" name="Text Box 5"/>
          <p:cNvSpPr txBox="1">
            <a:spLocks noChangeArrowheads="1"/>
          </p:cNvSpPr>
          <p:nvPr/>
        </p:nvSpPr>
        <p:spPr bwMode="auto">
          <a:xfrm>
            <a:off x="5181600" y="1828800"/>
            <a:ext cx="3794579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</a:rPr>
              <a:t>Question1:</a:t>
            </a:r>
            <a:r>
              <a:rPr lang="en-US" dirty="0">
                <a:latin typeface="Arial"/>
              </a:rPr>
              <a:t> </a:t>
            </a:r>
            <a:r>
              <a:rPr lang="en-US" dirty="0" smtClean="0">
                <a:latin typeface="Arial"/>
              </a:rPr>
              <a:t>Which updates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are undone </a:t>
            </a:r>
            <a:r>
              <a:rPr lang="en-US" dirty="0">
                <a:latin typeface="Arial"/>
              </a:rPr>
              <a:t>?</a:t>
            </a:r>
            <a:endParaRPr lang="en-US" dirty="0" smtClean="0">
              <a:latin typeface="Arial"/>
            </a:endParaRPr>
          </a:p>
          <a:p>
            <a:endParaRPr lang="en-US" dirty="0" smtClean="0">
              <a:latin typeface="Arial"/>
            </a:endParaRPr>
          </a:p>
          <a:p>
            <a:r>
              <a:rPr lang="en-US" dirty="0" smtClean="0">
                <a:latin typeface="Arial"/>
              </a:rPr>
              <a:t>Question 2:</a:t>
            </a:r>
          </a:p>
          <a:p>
            <a:r>
              <a:rPr lang="en-US" dirty="0" smtClean="0">
                <a:latin typeface="Arial"/>
              </a:rPr>
              <a:t>What happens if  there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is a second crash,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during recovery ?</a:t>
            </a:r>
          </a:p>
          <a:p>
            <a:endParaRPr lang="en-US" dirty="0" smtClean="0">
              <a:latin typeface="Arial"/>
            </a:endParaRPr>
          </a:p>
          <a:p>
            <a:endParaRPr lang="en-US" dirty="0" smtClean="0">
              <a:latin typeface="Arial"/>
            </a:endParaRPr>
          </a:p>
          <a:p>
            <a:r>
              <a:rPr lang="en-US" dirty="0">
                <a:latin typeface="Arial"/>
              </a:rPr>
              <a:t>Question</a:t>
            </a:r>
            <a:r>
              <a:rPr lang="en-US" dirty="0" smtClean="0">
                <a:latin typeface="Arial"/>
              </a:rPr>
              <a:t> 3:</a:t>
            </a:r>
            <a:endParaRPr lang="en-US" dirty="0">
              <a:latin typeface="Arial"/>
            </a:endParaRPr>
          </a:p>
          <a:p>
            <a:r>
              <a:rPr lang="en-US" dirty="0">
                <a:latin typeface="Arial"/>
              </a:rPr>
              <a:t>How far back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do we need to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read in the log ?</a:t>
            </a:r>
          </a:p>
        </p:txBody>
      </p:sp>
      <p:sp>
        <p:nvSpPr>
          <p:cNvPr id="73735" name="AutoShape 6"/>
          <p:cNvSpPr>
            <a:spLocks noChangeArrowheads="1"/>
          </p:cNvSpPr>
          <p:nvPr/>
        </p:nvSpPr>
        <p:spPr bwMode="auto">
          <a:xfrm>
            <a:off x="66028" y="5624106"/>
            <a:ext cx="1991372" cy="908864"/>
          </a:xfrm>
          <a:prstGeom prst="wedgeEllipseCallout">
            <a:avLst>
              <a:gd name="adj1" fmla="val 60963"/>
              <a:gd name="adj2" fmla="val 48345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dirty="0" smtClean="0">
                <a:latin typeface="Arial"/>
              </a:rPr>
              <a:t>Crash</a:t>
            </a:r>
            <a:endParaRPr lang="en-US" sz="3600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0D3E0D-6F82-1346-BBA2-9CB70FA02DAC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Recovery with Undo Log</a:t>
            </a:r>
          </a:p>
        </p:txBody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/>
              <a:t>Note: all undo commands are </a:t>
            </a:r>
            <a:r>
              <a:rPr lang="en-US" sz="3600" i="1" u="sng"/>
              <a:t>idempotent</a:t>
            </a:r>
          </a:p>
          <a:p>
            <a:pPr lvl="1" eaLnBrk="1" hangingPunct="1"/>
            <a:r>
              <a:rPr lang="en-US" sz="3200"/>
              <a:t>If we perform them a second time, no harm is done</a:t>
            </a:r>
          </a:p>
          <a:p>
            <a:pPr lvl="1" eaLnBrk="1" hangingPunct="1"/>
            <a:r>
              <a:rPr lang="en-US" sz="3200"/>
              <a:t>E.g. if there is a system crash during recovery, simply restart recovery from scratch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1D0A7C-6B86-6E49-9D2A-4DA23D6D20F6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Recovery with Undo Log</a:t>
            </a:r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When do we stop reading the log ?</a:t>
            </a:r>
          </a:p>
          <a:p>
            <a:pPr eaLnBrk="1" hangingPunct="1"/>
            <a:r>
              <a:rPr lang="en-US"/>
              <a:t>We cannot stop until we reach the beginning of the log file</a:t>
            </a:r>
          </a:p>
          <a:p>
            <a:pPr eaLnBrk="1" hangingPunct="1"/>
            <a:r>
              <a:rPr lang="en-US"/>
              <a:t>This is impractical</a:t>
            </a:r>
          </a:p>
          <a:p>
            <a:pPr eaLnBrk="1" hangingPunct="1"/>
            <a:endParaRPr lang="en-US"/>
          </a:p>
          <a:p>
            <a:pPr eaLnBrk="1" hangingPunct="1">
              <a:buFontTx/>
              <a:buNone/>
            </a:pPr>
            <a:r>
              <a:rPr lang="en-US"/>
              <a:t>Instead: use checkpointing</a:t>
            </a:r>
          </a:p>
          <a:p>
            <a:pPr eaLnBrk="1" hangingPunct="1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17E7F5-9170-ED4A-A287-A9BA2FC077F0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Checkpointing</a:t>
            </a:r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Checkpoint the database periodically</a:t>
            </a:r>
          </a:p>
          <a:p>
            <a:pPr eaLnBrk="1" hangingPunct="1"/>
            <a:r>
              <a:rPr lang="en-US"/>
              <a:t>Stop accepting new transactions</a:t>
            </a:r>
          </a:p>
          <a:p>
            <a:pPr eaLnBrk="1" hangingPunct="1"/>
            <a:r>
              <a:rPr lang="en-US"/>
              <a:t>Wait until all current transactions complete</a:t>
            </a:r>
          </a:p>
          <a:p>
            <a:pPr eaLnBrk="1" hangingPunct="1"/>
            <a:r>
              <a:rPr lang="en-US"/>
              <a:t>Flush log to disk</a:t>
            </a:r>
          </a:p>
          <a:p>
            <a:pPr eaLnBrk="1" hangingPunct="1"/>
            <a:r>
              <a:rPr lang="en-US"/>
              <a:t>Write a &lt;CKPT&gt; log record, flush</a:t>
            </a:r>
          </a:p>
          <a:p>
            <a:pPr eaLnBrk="1" hangingPunct="1"/>
            <a:r>
              <a:rPr lang="en-US"/>
              <a:t>Resume transactions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10600" cy="1143000"/>
          </a:xfrm>
        </p:spPr>
        <p:txBody>
          <a:bodyPr/>
          <a:lstStyle/>
          <a:p>
            <a:r>
              <a:rPr lang="en-US" dirty="0" smtClean="0"/>
              <a:t>Reading Material for Lectures 4 &amp;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From the main textbook (</a:t>
            </a:r>
            <a:r>
              <a:rPr lang="en-US" dirty="0" err="1" smtClean="0"/>
              <a:t>Ramakrishnan</a:t>
            </a:r>
            <a:r>
              <a:rPr lang="en-US" dirty="0" smtClean="0"/>
              <a:t> and </a:t>
            </a:r>
            <a:r>
              <a:rPr lang="en-US" dirty="0" err="1" smtClean="0"/>
              <a:t>Gehrke</a:t>
            </a:r>
            <a:r>
              <a:rPr lang="en-US" dirty="0" smtClean="0"/>
              <a:t>):</a:t>
            </a:r>
          </a:p>
          <a:p>
            <a:r>
              <a:rPr lang="en-US" dirty="0" smtClean="0"/>
              <a:t>Chapters 16, 17, 18</a:t>
            </a:r>
          </a:p>
          <a:p>
            <a:pPr>
              <a:buNone/>
            </a:pPr>
            <a:r>
              <a:rPr lang="en-US" dirty="0" smtClean="0"/>
              <a:t>From the second textbook (Garcia-Molina, </a:t>
            </a:r>
            <a:r>
              <a:rPr lang="en-US" dirty="0" err="1" smtClean="0"/>
              <a:t>Ullman</a:t>
            </a:r>
            <a:r>
              <a:rPr lang="en-US" dirty="0" smtClean="0"/>
              <a:t>, </a:t>
            </a:r>
            <a:r>
              <a:rPr lang="en-US" dirty="0" err="1" smtClean="0"/>
              <a:t>Widom</a:t>
            </a:r>
            <a:r>
              <a:rPr lang="en-US" dirty="0" smtClean="0"/>
              <a:t>):</a:t>
            </a:r>
          </a:p>
          <a:p>
            <a:r>
              <a:rPr lang="en-US" dirty="0" smtClean="0"/>
              <a:t>Chapters 17.2, 17.3, 17.4</a:t>
            </a:r>
          </a:p>
          <a:p>
            <a:r>
              <a:rPr lang="en-US" dirty="0" smtClean="0"/>
              <a:t>Chapters 18.1, 18.2, 18.3, 18.8, 18.9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CSEP544 Fall 2010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F760-2FFC-714A-8DD8-FCA42DD0372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E9E896-A668-584A-BD3E-936D1C902FB5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Undo Recovery with Checkpointing</a:t>
            </a:r>
          </a:p>
        </p:txBody>
      </p:sp>
      <p:sp>
        <p:nvSpPr>
          <p:cNvPr id="81924" name="Text Box 3"/>
          <p:cNvSpPr txBox="1">
            <a:spLocks noChangeArrowheads="1"/>
          </p:cNvSpPr>
          <p:nvPr/>
        </p:nvSpPr>
        <p:spPr bwMode="auto">
          <a:xfrm>
            <a:off x="3581400" y="1905000"/>
            <a:ext cx="1701800" cy="4770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Arial"/>
              </a:rPr>
              <a:t>…</a:t>
            </a:r>
          </a:p>
          <a:p>
            <a:r>
              <a:rPr lang="en-US" sz="1800" dirty="0">
                <a:latin typeface="Arial"/>
              </a:rPr>
              <a:t>…</a:t>
            </a:r>
          </a:p>
          <a:p>
            <a:r>
              <a:rPr lang="en-US" sz="1800" dirty="0">
                <a:latin typeface="Arial"/>
              </a:rPr>
              <a:t>&lt;T9,X9,v9&gt;</a:t>
            </a:r>
          </a:p>
          <a:p>
            <a:r>
              <a:rPr lang="en-US" sz="1800" dirty="0">
                <a:latin typeface="Arial"/>
              </a:rPr>
              <a:t>…</a:t>
            </a:r>
          </a:p>
          <a:p>
            <a:r>
              <a:rPr lang="en-US" sz="1800" dirty="0">
                <a:latin typeface="Arial"/>
              </a:rPr>
              <a:t>…</a:t>
            </a:r>
          </a:p>
          <a:p>
            <a:r>
              <a:rPr lang="en-US" sz="1800" dirty="0">
                <a:latin typeface="Arial"/>
              </a:rPr>
              <a:t>(all completed)</a:t>
            </a:r>
          </a:p>
          <a:p>
            <a:r>
              <a:rPr lang="en-US" sz="1800" b="1" dirty="0">
                <a:latin typeface="Arial"/>
              </a:rPr>
              <a:t>&lt;CKPT&gt;</a:t>
            </a:r>
          </a:p>
          <a:p>
            <a:r>
              <a:rPr lang="en-US" sz="1800" dirty="0">
                <a:latin typeface="Arial"/>
              </a:rPr>
              <a:t>&lt;START T2&gt;</a:t>
            </a:r>
          </a:p>
          <a:p>
            <a:r>
              <a:rPr lang="en-US" sz="1800" dirty="0">
                <a:latin typeface="Arial"/>
              </a:rPr>
              <a:t>&lt;START T3</a:t>
            </a:r>
          </a:p>
          <a:p>
            <a:r>
              <a:rPr lang="en-US" sz="1800" dirty="0">
                <a:latin typeface="Arial"/>
              </a:rPr>
              <a:t>&lt;START T5&gt;</a:t>
            </a:r>
          </a:p>
          <a:p>
            <a:r>
              <a:rPr lang="en-US" sz="1800" dirty="0">
                <a:latin typeface="Arial"/>
              </a:rPr>
              <a:t>&lt;START T4&gt;</a:t>
            </a:r>
          </a:p>
          <a:p>
            <a:r>
              <a:rPr lang="en-US" sz="1800" dirty="0">
                <a:latin typeface="Arial"/>
              </a:rPr>
              <a:t>&lt;T1,X1,v1&gt;</a:t>
            </a:r>
          </a:p>
          <a:p>
            <a:r>
              <a:rPr lang="en-US" sz="1800" dirty="0">
                <a:latin typeface="Arial"/>
              </a:rPr>
              <a:t>&lt;T5,X5,v5&gt;</a:t>
            </a:r>
          </a:p>
          <a:p>
            <a:r>
              <a:rPr lang="en-US" sz="1800" dirty="0">
                <a:latin typeface="Arial"/>
              </a:rPr>
              <a:t>&lt;T4,X4,v4&gt;</a:t>
            </a:r>
          </a:p>
          <a:p>
            <a:r>
              <a:rPr lang="en-US" sz="1800" dirty="0">
                <a:latin typeface="Arial"/>
              </a:rPr>
              <a:t>&lt;COMMIT T5&gt;</a:t>
            </a:r>
          </a:p>
          <a:p>
            <a:r>
              <a:rPr lang="en-US" sz="1800" dirty="0">
                <a:latin typeface="Arial"/>
              </a:rPr>
              <a:t>&lt;T3,X3,v3&gt;</a:t>
            </a:r>
          </a:p>
          <a:p>
            <a:r>
              <a:rPr lang="en-US" sz="1800" dirty="0">
                <a:latin typeface="Arial"/>
              </a:rPr>
              <a:t>&lt;T2,X2,v2&gt;</a:t>
            </a:r>
          </a:p>
        </p:txBody>
      </p:sp>
      <p:sp>
        <p:nvSpPr>
          <p:cNvPr id="81925" name="Text Box 4"/>
          <p:cNvSpPr txBox="1">
            <a:spLocks noChangeArrowheads="1"/>
          </p:cNvSpPr>
          <p:nvPr/>
        </p:nvSpPr>
        <p:spPr bwMode="auto">
          <a:xfrm>
            <a:off x="746125" y="2708275"/>
            <a:ext cx="2419653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During recovery,</a:t>
            </a:r>
          </a:p>
          <a:p>
            <a:r>
              <a:rPr lang="en-US" dirty="0">
                <a:latin typeface="Arial"/>
              </a:rPr>
              <a:t>Can stop at first</a:t>
            </a:r>
          </a:p>
          <a:p>
            <a:r>
              <a:rPr lang="en-US" dirty="0">
                <a:latin typeface="Arial"/>
              </a:rPr>
              <a:t>&lt;CKPT&gt;</a:t>
            </a:r>
          </a:p>
        </p:txBody>
      </p:sp>
      <p:sp>
        <p:nvSpPr>
          <p:cNvPr id="81926" name="Line 5"/>
          <p:cNvSpPr>
            <a:spLocks noChangeShapeType="1"/>
          </p:cNvSpPr>
          <p:nvPr/>
        </p:nvSpPr>
        <p:spPr bwMode="auto">
          <a:xfrm flipV="1">
            <a:off x="3200400" y="38862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81927" name="AutoShape 6"/>
          <p:cNvSpPr>
            <a:spLocks/>
          </p:cNvSpPr>
          <p:nvPr/>
        </p:nvSpPr>
        <p:spPr bwMode="auto">
          <a:xfrm>
            <a:off x="6172200" y="3886200"/>
            <a:ext cx="152400" cy="2667000"/>
          </a:xfrm>
          <a:prstGeom prst="rightBrace">
            <a:avLst>
              <a:gd name="adj1" fmla="val 145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dirty="0">
                <a:latin typeface="Arial"/>
              </a:rPr>
              <a:t>  transactions T2,T3,T4,T5</a:t>
            </a:r>
          </a:p>
        </p:txBody>
      </p:sp>
      <p:sp>
        <p:nvSpPr>
          <p:cNvPr id="81928" name="AutoShape 7"/>
          <p:cNvSpPr>
            <a:spLocks/>
          </p:cNvSpPr>
          <p:nvPr/>
        </p:nvSpPr>
        <p:spPr bwMode="auto">
          <a:xfrm>
            <a:off x="6096000" y="1981200"/>
            <a:ext cx="228600" cy="1600200"/>
          </a:xfrm>
          <a:prstGeom prst="righ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dirty="0">
                <a:latin typeface="Arial"/>
              </a:rPr>
              <a:t>   other transactions</a:t>
            </a:r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905BF6-8D8E-6144-B58C-99E4CB47677D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Nonquiescent Checkpointing</a:t>
            </a:r>
          </a:p>
        </p:txBody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Problem with checkpointing: database freezes during checkpoint</a:t>
            </a:r>
          </a:p>
          <a:p>
            <a:pPr eaLnBrk="1" hangingPunct="1"/>
            <a:r>
              <a:rPr lang="en-US"/>
              <a:t>Would like to checkpoint while database is operational</a:t>
            </a:r>
          </a:p>
          <a:p>
            <a:pPr eaLnBrk="1" hangingPunct="1"/>
            <a:r>
              <a:rPr lang="en-US"/>
              <a:t>Idea: nonquiescent checkpointing</a:t>
            </a:r>
          </a:p>
          <a:p>
            <a:pPr eaLnBrk="1" hangingPunct="1"/>
            <a:endParaRPr lang="en-US"/>
          </a:p>
        </p:txBody>
      </p:sp>
      <p:sp>
        <p:nvSpPr>
          <p:cNvPr id="83973" name="Text Box 4"/>
          <p:cNvSpPr txBox="1">
            <a:spLocks noChangeArrowheads="1"/>
          </p:cNvSpPr>
          <p:nvPr/>
        </p:nvSpPr>
        <p:spPr bwMode="auto">
          <a:xfrm>
            <a:off x="304800" y="5334000"/>
            <a:ext cx="8180720" cy="9541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lvl="1" algn="ctr"/>
            <a:r>
              <a:rPr lang="en-US" sz="2800" dirty="0">
                <a:latin typeface="Arial"/>
              </a:rPr>
              <a:t>Quiescent = being quiet, still, or at rest; inactive</a:t>
            </a:r>
          </a:p>
          <a:p>
            <a:pPr algn="ctr"/>
            <a:r>
              <a:rPr lang="en-US" sz="2800" dirty="0">
                <a:latin typeface="Arial"/>
              </a:rPr>
              <a:t>Non-quiescent = allowing transactions to be active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B4C3EA-EDAA-8144-BDB7-BA93AB0D8C71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Nonquiescent Checkpointing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Write a &lt;START CKPT(T1,…,Tk)&gt;</a:t>
            </a:r>
            <a:br>
              <a:rPr lang="en-US"/>
            </a:br>
            <a:r>
              <a:rPr lang="en-US"/>
              <a:t>where T1,…,Tk are all active transactions</a:t>
            </a:r>
          </a:p>
          <a:p>
            <a:pPr eaLnBrk="1" hangingPunct="1"/>
            <a:r>
              <a:rPr lang="en-US"/>
              <a:t>Continue normal operation</a:t>
            </a:r>
          </a:p>
          <a:p>
            <a:pPr eaLnBrk="1" hangingPunct="1"/>
            <a:r>
              <a:rPr lang="en-US"/>
              <a:t>When all of T1,…,Tk have completed, write &lt;END CKPT&gt;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1ED62E-6AF4-0F4E-B4BE-2234884A23BE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Undo Recovery with Nonquiescent Checkpointing</a:t>
            </a:r>
          </a:p>
        </p:txBody>
      </p:sp>
      <p:sp>
        <p:nvSpPr>
          <p:cNvPr id="88068" name="Text Box 3"/>
          <p:cNvSpPr txBox="1">
            <a:spLocks noChangeArrowheads="1"/>
          </p:cNvSpPr>
          <p:nvPr/>
        </p:nvSpPr>
        <p:spPr bwMode="auto">
          <a:xfrm>
            <a:off x="3352800" y="1905000"/>
            <a:ext cx="2667000" cy="474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Arial"/>
              </a:rPr>
              <a:t>…</a:t>
            </a:r>
          </a:p>
          <a:p>
            <a:r>
              <a:rPr lang="en-US" sz="1600" dirty="0">
                <a:latin typeface="Arial"/>
              </a:rPr>
              <a:t>…</a:t>
            </a:r>
          </a:p>
          <a:p>
            <a:r>
              <a:rPr lang="en-US" sz="1600" dirty="0">
                <a:latin typeface="Arial"/>
              </a:rPr>
              <a:t>…</a:t>
            </a:r>
          </a:p>
          <a:p>
            <a:r>
              <a:rPr lang="en-US" sz="1600" dirty="0">
                <a:latin typeface="Arial"/>
              </a:rPr>
              <a:t>…</a:t>
            </a:r>
          </a:p>
          <a:p>
            <a:r>
              <a:rPr lang="en-US" sz="1600" dirty="0">
                <a:latin typeface="Arial"/>
              </a:rPr>
              <a:t>…</a:t>
            </a:r>
          </a:p>
          <a:p>
            <a:r>
              <a:rPr lang="en-US" sz="1600" dirty="0">
                <a:latin typeface="Arial"/>
              </a:rPr>
              <a:t>…</a:t>
            </a:r>
          </a:p>
          <a:p>
            <a:r>
              <a:rPr lang="en-US" sz="1600" dirty="0">
                <a:latin typeface="Arial"/>
              </a:rPr>
              <a:t>&lt;START CKPT T4, T5, T6&gt;</a:t>
            </a:r>
          </a:p>
          <a:p>
            <a:r>
              <a:rPr lang="en-US" sz="1600" dirty="0">
                <a:latin typeface="Arial"/>
              </a:rPr>
              <a:t>…</a:t>
            </a:r>
          </a:p>
          <a:p>
            <a:r>
              <a:rPr lang="en-US" sz="1600" dirty="0">
                <a:latin typeface="Arial"/>
              </a:rPr>
              <a:t>…</a:t>
            </a:r>
          </a:p>
          <a:p>
            <a:r>
              <a:rPr lang="en-US" sz="1600" dirty="0">
                <a:latin typeface="Arial"/>
              </a:rPr>
              <a:t>…</a:t>
            </a:r>
          </a:p>
          <a:p>
            <a:r>
              <a:rPr lang="en-US" sz="1600" dirty="0">
                <a:latin typeface="Arial"/>
              </a:rPr>
              <a:t>…</a:t>
            </a:r>
          </a:p>
          <a:p>
            <a:r>
              <a:rPr lang="en-US" sz="1600" dirty="0">
                <a:latin typeface="Arial"/>
              </a:rPr>
              <a:t>&lt;END CKPT&gt;</a:t>
            </a:r>
          </a:p>
          <a:p>
            <a:r>
              <a:rPr lang="en-US" sz="1600" dirty="0">
                <a:latin typeface="Arial"/>
              </a:rPr>
              <a:t>…</a:t>
            </a:r>
          </a:p>
          <a:p>
            <a:r>
              <a:rPr lang="en-US" sz="1600" dirty="0">
                <a:latin typeface="Arial"/>
              </a:rPr>
              <a:t>…</a:t>
            </a:r>
          </a:p>
          <a:p>
            <a:r>
              <a:rPr lang="en-US" sz="1600" dirty="0">
                <a:latin typeface="Arial"/>
              </a:rPr>
              <a:t>…</a:t>
            </a:r>
          </a:p>
          <a:p>
            <a:endParaRPr lang="en-US" sz="1600" dirty="0">
              <a:latin typeface="Arial"/>
            </a:endParaRPr>
          </a:p>
          <a:p>
            <a:endParaRPr lang="en-US" sz="1600" dirty="0">
              <a:latin typeface="Arial"/>
            </a:endParaRPr>
          </a:p>
          <a:p>
            <a:endParaRPr lang="en-US" sz="1600" dirty="0">
              <a:latin typeface="Arial"/>
            </a:endParaRPr>
          </a:p>
          <a:p>
            <a:endParaRPr lang="en-US" sz="1600" dirty="0">
              <a:latin typeface="Arial"/>
            </a:endParaRPr>
          </a:p>
        </p:txBody>
      </p:sp>
      <p:sp>
        <p:nvSpPr>
          <p:cNvPr id="88069" name="Text Box 4"/>
          <p:cNvSpPr txBox="1">
            <a:spLocks noChangeArrowheads="1"/>
          </p:cNvSpPr>
          <p:nvPr/>
        </p:nvSpPr>
        <p:spPr bwMode="auto">
          <a:xfrm>
            <a:off x="746125" y="2708275"/>
            <a:ext cx="2419653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During recovery,</a:t>
            </a:r>
          </a:p>
          <a:p>
            <a:r>
              <a:rPr lang="en-US" dirty="0">
                <a:latin typeface="Arial"/>
              </a:rPr>
              <a:t>Can stop at first</a:t>
            </a:r>
          </a:p>
          <a:p>
            <a:r>
              <a:rPr lang="en-US" dirty="0">
                <a:latin typeface="Arial"/>
              </a:rPr>
              <a:t>&lt;CKPT&gt;</a:t>
            </a:r>
          </a:p>
        </p:txBody>
      </p:sp>
      <p:sp>
        <p:nvSpPr>
          <p:cNvPr id="88070" name="Line 5"/>
          <p:cNvSpPr>
            <a:spLocks noChangeShapeType="1"/>
          </p:cNvSpPr>
          <p:nvPr/>
        </p:nvSpPr>
        <p:spPr bwMode="auto">
          <a:xfrm flipV="1">
            <a:off x="3200400" y="38862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88071" name="AutoShape 6"/>
          <p:cNvSpPr>
            <a:spLocks/>
          </p:cNvSpPr>
          <p:nvPr/>
        </p:nvSpPr>
        <p:spPr bwMode="auto">
          <a:xfrm>
            <a:off x="6172200" y="3733800"/>
            <a:ext cx="76200" cy="1066800"/>
          </a:xfrm>
          <a:prstGeom prst="rightBrace">
            <a:avLst>
              <a:gd name="adj1" fmla="val 11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dirty="0">
                <a:latin typeface="Arial"/>
              </a:rPr>
              <a:t>  T4, T5, T6, plus</a:t>
            </a:r>
          </a:p>
          <a:p>
            <a:r>
              <a:rPr lang="en-US" sz="1800" dirty="0">
                <a:latin typeface="Arial"/>
              </a:rPr>
              <a:t>  later transactions</a:t>
            </a:r>
          </a:p>
        </p:txBody>
      </p:sp>
      <p:sp>
        <p:nvSpPr>
          <p:cNvPr id="88072" name="AutoShape 7"/>
          <p:cNvSpPr>
            <a:spLocks/>
          </p:cNvSpPr>
          <p:nvPr/>
        </p:nvSpPr>
        <p:spPr bwMode="auto">
          <a:xfrm>
            <a:off x="6096000" y="1981200"/>
            <a:ext cx="228600" cy="1600200"/>
          </a:xfrm>
          <a:prstGeom prst="righ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dirty="0">
                <a:latin typeface="Arial"/>
              </a:rPr>
              <a:t>   earlier transactions plus</a:t>
            </a:r>
          </a:p>
          <a:p>
            <a:r>
              <a:rPr lang="en-US" sz="1800" dirty="0">
                <a:latin typeface="Arial"/>
              </a:rPr>
              <a:t>   T4, T5, T6</a:t>
            </a:r>
          </a:p>
        </p:txBody>
      </p:sp>
      <p:sp>
        <p:nvSpPr>
          <p:cNvPr id="88073" name="AutoShape 8"/>
          <p:cNvSpPr>
            <a:spLocks/>
          </p:cNvSpPr>
          <p:nvPr/>
        </p:nvSpPr>
        <p:spPr bwMode="auto">
          <a:xfrm>
            <a:off x="6172200" y="5029200"/>
            <a:ext cx="76200" cy="1524000"/>
          </a:xfrm>
          <a:prstGeom prst="rightBrace">
            <a:avLst>
              <a:gd name="adj1" fmla="val 16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dirty="0">
                <a:latin typeface="Arial"/>
              </a:rPr>
              <a:t>   later transactions</a:t>
            </a:r>
          </a:p>
        </p:txBody>
      </p:sp>
      <p:sp>
        <p:nvSpPr>
          <p:cNvPr id="626697" name="Text Box 9"/>
          <p:cNvSpPr txBox="1">
            <a:spLocks noChangeArrowheads="1"/>
          </p:cNvSpPr>
          <p:nvPr/>
        </p:nvSpPr>
        <p:spPr bwMode="auto">
          <a:xfrm>
            <a:off x="152400" y="5791200"/>
            <a:ext cx="2356985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Arial"/>
              </a:rPr>
              <a:t>Q:</a:t>
            </a:r>
            <a:r>
              <a:rPr lang="en-US" dirty="0" smtClean="0">
                <a:solidFill>
                  <a:schemeClr val="tx1"/>
                </a:solidFill>
                <a:latin typeface="Arial"/>
              </a:rPr>
              <a:t> do </a:t>
            </a:r>
            <a:r>
              <a:rPr lang="en-US" dirty="0">
                <a:solidFill>
                  <a:schemeClr val="tx1"/>
                </a:solidFill>
                <a:latin typeface="Arial"/>
              </a:rPr>
              <a:t>we need </a:t>
            </a:r>
          </a:p>
          <a:p>
            <a:r>
              <a:rPr lang="en-US" dirty="0">
                <a:solidFill>
                  <a:schemeClr val="tx1"/>
                </a:solidFill>
                <a:latin typeface="Arial"/>
              </a:rPr>
              <a:t>&lt;END CKPT&gt;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Implementing ROLLBACK</a:t>
            </a:r>
          </a:p>
        </p:txBody>
      </p:sp>
      <p:sp>
        <p:nvSpPr>
          <p:cNvPr id="90115" name="Content Placeholder 3"/>
          <p:cNvSpPr>
            <a:spLocks noGrp="1"/>
          </p:cNvSpPr>
          <p:nvPr>
            <p:ph idx="1"/>
          </p:nvPr>
        </p:nvSpPr>
        <p:spPr>
          <a:xfrm>
            <a:off x="76200" y="1981200"/>
            <a:ext cx="8839200" cy="4114800"/>
          </a:xfrm>
        </p:spPr>
        <p:txBody>
          <a:bodyPr/>
          <a:lstStyle/>
          <a:p>
            <a:r>
              <a:rPr lang="en-US" dirty="0" smtClean="0"/>
              <a:t>A transaction ends in COMMIT or ROLLBACK</a:t>
            </a:r>
          </a:p>
          <a:p>
            <a:r>
              <a:rPr lang="en-US" dirty="0" smtClean="0"/>
              <a:t>Use the undo-log to implement ROLLBCACK</a:t>
            </a:r>
          </a:p>
          <a:p>
            <a:endParaRPr lang="en-US" dirty="0" smtClean="0"/>
          </a:p>
          <a:p>
            <a:r>
              <a:rPr lang="en-US" dirty="0" smtClean="0"/>
              <a:t>LSN = Log </a:t>
            </a:r>
            <a:r>
              <a:rPr lang="en-US" dirty="0" err="1" smtClean="0"/>
              <a:t>Seqence</a:t>
            </a:r>
            <a:r>
              <a:rPr lang="en-US" dirty="0" smtClean="0"/>
              <a:t> Number</a:t>
            </a:r>
          </a:p>
          <a:p>
            <a:r>
              <a:rPr lang="en-US" dirty="0" smtClean="0"/>
              <a:t>Log entries for the same transaction are linked, using the </a:t>
            </a:r>
            <a:r>
              <a:rPr lang="en-US" dirty="0" err="1" smtClean="0"/>
              <a:t>LSN’s</a:t>
            </a:r>
            <a:endParaRPr lang="en-US" dirty="0" smtClean="0"/>
          </a:p>
          <a:p>
            <a:r>
              <a:rPr lang="en-US" dirty="0" smtClean="0"/>
              <a:t>Read log in reverse, using LSN pointers</a:t>
            </a:r>
          </a:p>
        </p:txBody>
      </p:sp>
      <p:sp>
        <p:nvSpPr>
          <p:cNvPr id="9011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71E85A-F0B9-EA4C-A40B-1260F5DF0784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C2844D-DF54-9644-9CC5-0AF0E2BD2E99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Redo Logging</a:t>
            </a:r>
          </a:p>
        </p:txBody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Log records</a:t>
            </a:r>
          </a:p>
          <a:p>
            <a:pPr eaLnBrk="1" hangingPunct="1"/>
            <a:r>
              <a:rPr lang="en-US"/>
              <a:t>&lt;START T&gt; = transaction T has begun</a:t>
            </a:r>
          </a:p>
          <a:p>
            <a:pPr eaLnBrk="1" hangingPunct="1"/>
            <a:r>
              <a:rPr lang="en-US"/>
              <a:t>&lt;COMMIT T&gt; = T has committed</a:t>
            </a:r>
          </a:p>
          <a:p>
            <a:pPr eaLnBrk="1" hangingPunct="1"/>
            <a:r>
              <a:rPr lang="en-US"/>
              <a:t>&lt;ABORT T&gt;= T has aborted</a:t>
            </a:r>
          </a:p>
          <a:p>
            <a:pPr eaLnBrk="1" hangingPunct="1"/>
            <a:r>
              <a:rPr lang="en-US"/>
              <a:t>&lt;T,X,v&gt;= T has updated element X, and its </a:t>
            </a:r>
            <a:r>
              <a:rPr lang="en-US" i="1" u="sng"/>
              <a:t>new</a:t>
            </a:r>
            <a:r>
              <a:rPr lang="en-US"/>
              <a:t> value is v</a:t>
            </a:r>
          </a:p>
          <a:p>
            <a:pPr eaLnBrk="1" hangingPunct="1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DE6E00-DE11-CF42-9285-61B2511290FB}" type="slidenum">
              <a:rPr lang="en-US" smtClean="0"/>
              <a:pPr/>
              <a:t>56</a:t>
            </a:fld>
            <a:endParaRPr lang="en-US" smtClean="0"/>
          </a:p>
        </p:txBody>
      </p:sp>
      <p:graphicFrame>
        <p:nvGraphicFramePr>
          <p:cNvPr id="630786" name="Group 2"/>
          <p:cNvGraphicFramePr>
            <a:graphicFrameLocks noGrp="1"/>
          </p:cNvGraphicFramePr>
          <p:nvPr/>
        </p:nvGraphicFramePr>
        <p:xfrm>
          <a:off x="228600" y="914400"/>
          <a:ext cx="8534400" cy="4959350"/>
        </p:xfrm>
        <a:graphic>
          <a:graphicData uri="http://schemas.openxmlformats.org/drawingml/2006/table">
            <a:tbl>
              <a:tblPr/>
              <a:tblGrid>
                <a:gridCol w="1462088"/>
                <a:gridCol w="1066800"/>
                <a:gridCol w="1066800"/>
                <a:gridCol w="1066800"/>
                <a:gridCol w="1065212"/>
                <a:gridCol w="1066800"/>
                <a:gridCol w="17399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Action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Log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&lt;START T&gt;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READ(A,t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WRITE(A,t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&lt;T,A,16&gt;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READ(B,t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WRITE(B,t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&lt;T,B,16&gt;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&lt;COMMIT T&gt;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OUTPUT(A)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OUTPUT(B)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968E7E-02B6-4F4A-95F4-52250BA4FA75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952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Redo-Logging Rules</a:t>
            </a:r>
          </a:p>
        </p:txBody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R1: If T modifies X, then both &lt;T,X,v&gt; and &lt;COMMIT T&gt; must be written to disk before OUTPUT(X)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Hence: OUTPUTs are done </a:t>
            </a:r>
            <a:r>
              <a:rPr lang="en-US" i="1" u="sng"/>
              <a:t>late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47C94F-C7A8-E741-A079-64F5883E17AF}" type="slidenum">
              <a:rPr lang="en-US" smtClean="0"/>
              <a:pPr/>
              <a:t>58</a:t>
            </a:fld>
            <a:endParaRPr lang="en-US" smtClean="0"/>
          </a:p>
        </p:txBody>
      </p:sp>
      <p:graphicFrame>
        <p:nvGraphicFramePr>
          <p:cNvPr id="634882" name="Group 2"/>
          <p:cNvGraphicFramePr>
            <a:graphicFrameLocks noGrp="1"/>
          </p:cNvGraphicFramePr>
          <p:nvPr/>
        </p:nvGraphicFramePr>
        <p:xfrm>
          <a:off x="228600" y="914400"/>
          <a:ext cx="8534400" cy="4959350"/>
        </p:xfrm>
        <a:graphic>
          <a:graphicData uri="http://schemas.openxmlformats.org/drawingml/2006/table">
            <a:tbl>
              <a:tblPr/>
              <a:tblGrid>
                <a:gridCol w="1462088"/>
                <a:gridCol w="1066800"/>
                <a:gridCol w="1066800"/>
                <a:gridCol w="1066800"/>
                <a:gridCol w="1065212"/>
                <a:gridCol w="1066800"/>
                <a:gridCol w="17399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Action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Log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&lt;START T&gt;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READ(A,t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WRITE(A,t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&lt;T,A,16&gt;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READ(B,t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WRITE(B,t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&lt;T,B,16&gt;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&lt;COMMIT T&gt;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OUTPUT(A)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OUTPUT(B)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7381" name="Oval 100"/>
          <p:cNvSpPr>
            <a:spLocks noChangeArrowheads="1"/>
          </p:cNvSpPr>
          <p:nvPr/>
        </p:nvSpPr>
        <p:spPr bwMode="auto">
          <a:xfrm>
            <a:off x="381000" y="4895106"/>
            <a:ext cx="1371600" cy="6491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97382" name="Oval 101"/>
          <p:cNvSpPr>
            <a:spLocks noChangeArrowheads="1"/>
          </p:cNvSpPr>
          <p:nvPr/>
        </p:nvSpPr>
        <p:spPr bwMode="auto">
          <a:xfrm>
            <a:off x="7162800" y="4404569"/>
            <a:ext cx="1371600" cy="6491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endParaRPr lang="en-US" dirty="0">
              <a:latin typeface="Arial"/>
            </a:endParaRPr>
          </a:p>
        </p:txBody>
      </p:sp>
      <p:cxnSp>
        <p:nvCxnSpPr>
          <p:cNvPr id="97383" name="AutoShape 102"/>
          <p:cNvCxnSpPr>
            <a:cxnSpLocks noChangeShapeType="1"/>
            <a:stCxn id="97382" idx="2"/>
            <a:endCxn id="97381" idx="7"/>
          </p:cNvCxnSpPr>
          <p:nvPr/>
        </p:nvCxnSpPr>
        <p:spPr bwMode="auto">
          <a:xfrm rot="10800000" flipV="1">
            <a:off x="1551734" y="4729163"/>
            <a:ext cx="5611066" cy="26101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7384" name="Oval 103"/>
          <p:cNvSpPr>
            <a:spLocks noChangeArrowheads="1"/>
          </p:cNvSpPr>
          <p:nvPr/>
        </p:nvSpPr>
        <p:spPr bwMode="auto">
          <a:xfrm>
            <a:off x="304800" y="5352306"/>
            <a:ext cx="1371600" cy="6491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dirty="0">
              <a:latin typeface="Arial"/>
            </a:endParaRPr>
          </a:p>
        </p:txBody>
      </p:sp>
      <p:cxnSp>
        <p:nvCxnSpPr>
          <p:cNvPr id="97385" name="AutoShape 104"/>
          <p:cNvCxnSpPr>
            <a:cxnSpLocks noChangeShapeType="1"/>
            <a:stCxn id="97382" idx="3"/>
            <a:endCxn id="97384" idx="6"/>
          </p:cNvCxnSpPr>
          <p:nvPr/>
        </p:nvCxnSpPr>
        <p:spPr bwMode="auto">
          <a:xfrm rot="5400000">
            <a:off x="4160926" y="2474160"/>
            <a:ext cx="718214" cy="56872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86CE05-B619-8740-B9B3-66112CDB69CF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993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Recovery with Redo Log</a:t>
            </a:r>
          </a:p>
        </p:txBody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/>
              <a:t>After system’s crash, run recovery manager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Step 1. Decide for each transaction T whether</a:t>
            </a:r>
            <a:r>
              <a:rPr lang="en-US" dirty="0" smtClean="0"/>
              <a:t> we need to redo or </a:t>
            </a:r>
            <a:r>
              <a:rPr lang="en-US" dirty="0"/>
              <a:t>not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&lt;START T&gt;….&lt;COMMIT T&gt;….    = yes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&lt;START T&gt;….&lt;ABORT T&gt;…….    </a:t>
            </a:r>
            <a:r>
              <a:rPr lang="en-US"/>
              <a:t>=</a:t>
            </a:r>
            <a:r>
              <a:rPr lang="en-US" smtClean="0"/>
              <a:t> no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&lt;START T&gt;………………………   = no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Step 2. Read log from the beginning, redo all updates of </a:t>
            </a:r>
            <a:r>
              <a:rPr lang="en-US" i="1" u="sng" dirty="0"/>
              <a:t>committed</a:t>
            </a:r>
            <a:r>
              <a:rPr lang="en-US" dirty="0"/>
              <a:t> transactions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7DA99E-94D2-0D48-84F6-2F5DBAE0EFA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Transactions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382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 problem: An application must perform </a:t>
            </a:r>
            <a:r>
              <a:rPr lang="en-US" i="1" dirty="0" smtClean="0"/>
              <a:t>several</a:t>
            </a:r>
            <a:r>
              <a:rPr lang="en-US" dirty="0" smtClean="0"/>
              <a:t> writes and reads to the database, as a unity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Solution: multiple actions of the application are bundled into one unit called </a:t>
            </a:r>
            <a:r>
              <a:rPr lang="en-US" i="1" dirty="0" smtClean="0"/>
              <a:t>Transaction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BD9142-6ACE-BA4B-AFF3-55E6D0BB6524}" type="slidenum">
              <a:rPr lang="en-US" smtClean="0"/>
              <a:pPr/>
              <a:t>60</a:t>
            </a:fld>
            <a:endParaRPr lang="en-US" smtClean="0"/>
          </a:p>
        </p:txBody>
      </p:sp>
      <p:sp>
        <p:nvSpPr>
          <p:cNvPr id="1013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Recovery with Redo Log</a:t>
            </a:r>
          </a:p>
        </p:txBody>
      </p:sp>
      <p:sp>
        <p:nvSpPr>
          <p:cNvPr id="101380" name="Text Box 3"/>
          <p:cNvSpPr txBox="1">
            <a:spLocks noChangeArrowheads="1"/>
          </p:cNvSpPr>
          <p:nvPr/>
        </p:nvSpPr>
        <p:spPr bwMode="auto">
          <a:xfrm>
            <a:off x="2971800" y="1905000"/>
            <a:ext cx="2211388" cy="415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&lt;START T1&gt;</a:t>
            </a:r>
          </a:p>
          <a:p>
            <a:r>
              <a:rPr lang="en-US" dirty="0">
                <a:latin typeface="Arial"/>
              </a:rPr>
              <a:t>&lt;T1,X1,v1&gt;</a:t>
            </a:r>
          </a:p>
          <a:p>
            <a:r>
              <a:rPr lang="en-US" dirty="0">
                <a:latin typeface="Arial"/>
              </a:rPr>
              <a:t>&lt;START T2&gt;</a:t>
            </a:r>
          </a:p>
          <a:p>
            <a:r>
              <a:rPr lang="en-US" dirty="0">
                <a:latin typeface="Arial"/>
              </a:rPr>
              <a:t>&lt;T2, X2, v2&gt;</a:t>
            </a:r>
          </a:p>
          <a:p>
            <a:r>
              <a:rPr lang="en-US" dirty="0">
                <a:latin typeface="Arial"/>
              </a:rPr>
              <a:t>&lt;START T3&gt;</a:t>
            </a:r>
          </a:p>
          <a:p>
            <a:r>
              <a:rPr lang="en-US" dirty="0">
                <a:latin typeface="Arial"/>
              </a:rPr>
              <a:t>&lt;T1,X3,v3&gt;</a:t>
            </a:r>
          </a:p>
          <a:p>
            <a:r>
              <a:rPr lang="en-US" dirty="0">
                <a:latin typeface="Arial"/>
              </a:rPr>
              <a:t>&lt;COMMIT T2&gt;</a:t>
            </a:r>
          </a:p>
          <a:p>
            <a:r>
              <a:rPr lang="en-US" dirty="0">
                <a:latin typeface="Arial"/>
              </a:rPr>
              <a:t>&lt;T3,X4,v4&gt;</a:t>
            </a:r>
          </a:p>
          <a:p>
            <a:r>
              <a:rPr lang="en-US" dirty="0">
                <a:latin typeface="Arial"/>
              </a:rPr>
              <a:t>&lt;T1,X5,v5&gt;</a:t>
            </a:r>
          </a:p>
          <a:p>
            <a:r>
              <a:rPr lang="en-US" dirty="0">
                <a:latin typeface="Arial"/>
              </a:rPr>
              <a:t>…</a:t>
            </a:r>
          </a:p>
          <a:p>
            <a:r>
              <a:rPr lang="en-US" dirty="0">
                <a:latin typeface="Arial"/>
              </a:rPr>
              <a:t>…</a:t>
            </a:r>
          </a:p>
        </p:txBody>
      </p:sp>
      <p:sp>
        <p:nvSpPr>
          <p:cNvPr id="101381" name="Line 4"/>
          <p:cNvSpPr>
            <a:spLocks noChangeShapeType="1"/>
          </p:cNvSpPr>
          <p:nvPr/>
        </p:nvSpPr>
        <p:spPr bwMode="auto">
          <a:xfrm flipV="1">
            <a:off x="2438400" y="19050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E3FC6E-76B2-6B4B-9319-48BF5547F35C}" type="slidenum">
              <a:rPr lang="en-US" smtClean="0"/>
              <a:pPr/>
              <a:t>61</a:t>
            </a:fld>
            <a:endParaRPr lang="en-US" smtClean="0"/>
          </a:p>
        </p:txBody>
      </p:sp>
      <p:sp>
        <p:nvSpPr>
          <p:cNvPr id="1034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Nonquiescent Checkpointing</a:t>
            </a:r>
          </a:p>
        </p:txBody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Write a &lt;START CKPT(T1,…,</a:t>
            </a:r>
            <a:r>
              <a:rPr lang="en-US" dirty="0" err="1"/>
              <a:t>Tk</a:t>
            </a:r>
            <a:r>
              <a:rPr lang="en-US" dirty="0"/>
              <a:t>)&gt;</a:t>
            </a:r>
            <a:br>
              <a:rPr lang="en-US" dirty="0"/>
            </a:br>
            <a:r>
              <a:rPr lang="en-US" dirty="0"/>
              <a:t>where T1,…,</a:t>
            </a:r>
            <a:r>
              <a:rPr lang="en-US" dirty="0" err="1"/>
              <a:t>Tk</a:t>
            </a:r>
            <a:r>
              <a:rPr lang="en-US" dirty="0"/>
              <a:t> are all active transactions</a:t>
            </a:r>
          </a:p>
          <a:p>
            <a:pPr eaLnBrk="1" hangingPunct="1"/>
            <a:r>
              <a:rPr lang="en-US" dirty="0"/>
              <a:t>Flush to disk all blocks of committed transactions (</a:t>
            </a:r>
            <a:r>
              <a:rPr lang="en-US" i="1" dirty="0"/>
              <a:t>dirty blocks</a:t>
            </a:r>
            <a:r>
              <a:rPr lang="en-US" dirty="0"/>
              <a:t>), while continuing normal operation</a:t>
            </a:r>
          </a:p>
          <a:p>
            <a:pPr eaLnBrk="1" hangingPunct="1"/>
            <a:r>
              <a:rPr lang="en-US" dirty="0"/>
              <a:t>When all blocks have been</a:t>
            </a:r>
            <a:r>
              <a:rPr lang="en-US" dirty="0" smtClean="0"/>
              <a:t> flushed, </a:t>
            </a:r>
            <a:r>
              <a:rPr lang="en-US" dirty="0"/>
              <a:t>write &lt;END CKPT&gt;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28042" y="6172200"/>
            <a:ext cx="765395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Note: this differs significantly from ARIES (next lecture)</a:t>
            </a:r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FA6B9A-E9D8-1B4C-A392-EC0E1DA1E8D1}" type="slidenum">
              <a:rPr lang="en-US" smtClean="0"/>
              <a:pPr/>
              <a:t>62</a:t>
            </a:fld>
            <a:endParaRPr lang="en-US" smtClean="0"/>
          </a:p>
        </p:txBody>
      </p:sp>
      <p:sp>
        <p:nvSpPr>
          <p:cNvPr id="1054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Redo Recovery with Nonquiescent Checkpointing</a:t>
            </a:r>
          </a:p>
        </p:txBody>
      </p:sp>
      <p:sp>
        <p:nvSpPr>
          <p:cNvPr id="105476" name="Text Box 3"/>
          <p:cNvSpPr txBox="1">
            <a:spLocks noChangeArrowheads="1"/>
          </p:cNvSpPr>
          <p:nvPr/>
        </p:nvSpPr>
        <p:spPr bwMode="auto">
          <a:xfrm>
            <a:off x="3352800" y="1905000"/>
            <a:ext cx="2667000" cy="474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Arial"/>
              </a:rPr>
              <a:t>…</a:t>
            </a:r>
          </a:p>
          <a:p>
            <a:r>
              <a:rPr lang="en-US" sz="1600" dirty="0">
                <a:latin typeface="Arial"/>
              </a:rPr>
              <a:t>&lt;START T1&gt;</a:t>
            </a:r>
          </a:p>
          <a:p>
            <a:r>
              <a:rPr lang="en-US" sz="1600" dirty="0">
                <a:latin typeface="Arial"/>
              </a:rPr>
              <a:t>…</a:t>
            </a:r>
          </a:p>
          <a:p>
            <a:r>
              <a:rPr lang="en-US" sz="1600" dirty="0">
                <a:latin typeface="Arial"/>
              </a:rPr>
              <a:t>&lt;COMMIT T1&gt;</a:t>
            </a:r>
          </a:p>
          <a:p>
            <a:r>
              <a:rPr lang="en-US" sz="1600" dirty="0">
                <a:latin typeface="Arial"/>
              </a:rPr>
              <a:t>…</a:t>
            </a:r>
            <a:br>
              <a:rPr lang="en-US" sz="1600" dirty="0">
                <a:latin typeface="Arial"/>
              </a:rPr>
            </a:br>
            <a:r>
              <a:rPr lang="en-US" sz="1600" dirty="0">
                <a:latin typeface="Arial"/>
              </a:rPr>
              <a:t>&lt;START T4&gt;</a:t>
            </a:r>
          </a:p>
          <a:p>
            <a:r>
              <a:rPr lang="en-US" sz="1600" dirty="0">
                <a:latin typeface="Arial"/>
              </a:rPr>
              <a:t>…</a:t>
            </a:r>
          </a:p>
          <a:p>
            <a:r>
              <a:rPr lang="en-US" sz="1600" dirty="0">
                <a:latin typeface="Arial"/>
              </a:rPr>
              <a:t>&lt;START CKPT T4, T5, T6&gt;</a:t>
            </a:r>
          </a:p>
          <a:p>
            <a:r>
              <a:rPr lang="en-US" sz="1600" dirty="0">
                <a:latin typeface="Arial"/>
              </a:rPr>
              <a:t>…</a:t>
            </a:r>
          </a:p>
          <a:p>
            <a:r>
              <a:rPr lang="en-US" sz="1600" dirty="0">
                <a:latin typeface="Arial"/>
              </a:rPr>
              <a:t>…</a:t>
            </a:r>
          </a:p>
          <a:p>
            <a:r>
              <a:rPr lang="en-US" sz="1600" dirty="0">
                <a:latin typeface="Arial"/>
              </a:rPr>
              <a:t>…</a:t>
            </a:r>
          </a:p>
          <a:p>
            <a:r>
              <a:rPr lang="en-US" sz="1600" dirty="0">
                <a:latin typeface="Arial"/>
              </a:rPr>
              <a:t>…</a:t>
            </a:r>
          </a:p>
          <a:p>
            <a:r>
              <a:rPr lang="en-US" sz="1600" dirty="0">
                <a:latin typeface="Arial"/>
              </a:rPr>
              <a:t>&lt;END CKPT&gt;</a:t>
            </a:r>
          </a:p>
          <a:p>
            <a:r>
              <a:rPr lang="en-US" sz="1600" dirty="0">
                <a:latin typeface="Arial"/>
              </a:rPr>
              <a:t>…</a:t>
            </a:r>
          </a:p>
          <a:p>
            <a:r>
              <a:rPr lang="en-US" sz="1600" dirty="0">
                <a:latin typeface="Arial"/>
              </a:rPr>
              <a:t>…</a:t>
            </a:r>
          </a:p>
          <a:p>
            <a:r>
              <a:rPr lang="en-US" sz="1600" dirty="0">
                <a:latin typeface="Arial"/>
              </a:rPr>
              <a:t>…</a:t>
            </a:r>
          </a:p>
          <a:p>
            <a:r>
              <a:rPr lang="en-US" sz="1600" dirty="0">
                <a:latin typeface="Arial"/>
              </a:rPr>
              <a:t>&lt;START CKPT T9, T10&gt;</a:t>
            </a:r>
          </a:p>
          <a:p>
            <a:r>
              <a:rPr lang="en-US" sz="1600" dirty="0">
                <a:latin typeface="Arial"/>
              </a:rPr>
              <a:t>…</a:t>
            </a:r>
          </a:p>
          <a:p>
            <a:endParaRPr lang="en-US" sz="1600" dirty="0">
              <a:latin typeface="Arial"/>
            </a:endParaRPr>
          </a:p>
        </p:txBody>
      </p:sp>
      <p:sp>
        <p:nvSpPr>
          <p:cNvPr id="105477" name="Text Box 4"/>
          <p:cNvSpPr txBox="1">
            <a:spLocks noChangeArrowheads="1"/>
          </p:cNvSpPr>
          <p:nvPr/>
        </p:nvSpPr>
        <p:spPr bwMode="auto">
          <a:xfrm>
            <a:off x="746125" y="2708275"/>
            <a:ext cx="2254794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Step 1: look for</a:t>
            </a:r>
          </a:p>
          <a:p>
            <a:r>
              <a:rPr lang="en-US" dirty="0">
                <a:latin typeface="Arial"/>
              </a:rPr>
              <a:t>The last</a:t>
            </a:r>
          </a:p>
          <a:p>
            <a:r>
              <a:rPr lang="en-US" dirty="0">
                <a:latin typeface="Arial"/>
              </a:rPr>
              <a:t>&lt;END CKPT&gt;</a:t>
            </a:r>
          </a:p>
        </p:txBody>
      </p:sp>
      <p:sp>
        <p:nvSpPr>
          <p:cNvPr id="105478" name="Line 5"/>
          <p:cNvSpPr>
            <a:spLocks noChangeShapeType="1"/>
          </p:cNvSpPr>
          <p:nvPr/>
        </p:nvSpPr>
        <p:spPr bwMode="auto">
          <a:xfrm flipV="1">
            <a:off x="3200400" y="38862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05479" name="Text Box 6"/>
          <p:cNvSpPr txBox="1">
            <a:spLocks noChangeArrowheads="1"/>
          </p:cNvSpPr>
          <p:nvPr/>
        </p:nvSpPr>
        <p:spPr bwMode="auto">
          <a:xfrm>
            <a:off x="6918325" y="2555875"/>
            <a:ext cx="1861507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Step 2: redo</a:t>
            </a:r>
          </a:p>
          <a:p>
            <a:r>
              <a:rPr lang="en-US" dirty="0">
                <a:latin typeface="Arial"/>
              </a:rPr>
              <a:t>from the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earliest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start of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T4, T5, T6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ignoring</a:t>
            </a:r>
          </a:p>
          <a:p>
            <a:r>
              <a:rPr lang="en-US" dirty="0">
                <a:latin typeface="Arial"/>
              </a:rPr>
              <a:t>transactions</a:t>
            </a:r>
          </a:p>
          <a:p>
            <a:r>
              <a:rPr lang="en-US" dirty="0">
                <a:latin typeface="Arial"/>
              </a:rPr>
              <a:t>committed</a:t>
            </a:r>
          </a:p>
          <a:p>
            <a:r>
              <a:rPr lang="en-US" dirty="0">
                <a:latin typeface="Arial"/>
              </a:rPr>
              <a:t>earlier</a:t>
            </a:r>
          </a:p>
        </p:txBody>
      </p:sp>
      <p:sp>
        <p:nvSpPr>
          <p:cNvPr id="105480" name="Line 7"/>
          <p:cNvSpPr>
            <a:spLocks noChangeShapeType="1"/>
          </p:cNvSpPr>
          <p:nvPr/>
        </p:nvSpPr>
        <p:spPr bwMode="auto">
          <a:xfrm>
            <a:off x="6172200" y="32004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05481" name="AutoShape 8"/>
          <p:cNvSpPr>
            <a:spLocks/>
          </p:cNvSpPr>
          <p:nvPr/>
        </p:nvSpPr>
        <p:spPr bwMode="auto">
          <a:xfrm>
            <a:off x="390525" y="4267200"/>
            <a:ext cx="2349258" cy="923330"/>
          </a:xfrm>
          <a:prstGeom prst="borderCallout1">
            <a:avLst>
              <a:gd name="adj1" fmla="val 12352"/>
              <a:gd name="adj2" fmla="val 103722"/>
              <a:gd name="adj3" fmla="val 118694"/>
              <a:gd name="adj4" fmla="val 14116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Arial"/>
              </a:rPr>
              <a:t>All </a:t>
            </a:r>
            <a:r>
              <a:rPr lang="en-US" sz="1800" dirty="0" err="1">
                <a:latin typeface="Arial"/>
              </a:rPr>
              <a:t>OUTPUTs</a:t>
            </a:r>
            <a:r>
              <a:rPr lang="en-US" sz="1800" dirty="0">
                <a:latin typeface="Arial"/>
              </a:rPr>
              <a:t> </a:t>
            </a:r>
          </a:p>
          <a:p>
            <a:r>
              <a:rPr lang="en-US" sz="1800" dirty="0">
                <a:latin typeface="Arial"/>
              </a:rPr>
              <a:t>of T1 </a:t>
            </a:r>
            <a:r>
              <a:rPr lang="en-US" sz="1800" dirty="0" smtClean="0">
                <a:latin typeface="Arial"/>
              </a:rPr>
              <a:t>are guaranteed</a:t>
            </a:r>
          </a:p>
          <a:p>
            <a:r>
              <a:rPr lang="en-US" sz="1800" dirty="0" smtClean="0">
                <a:latin typeface="Arial"/>
              </a:rPr>
              <a:t>to </a:t>
            </a:r>
            <a:r>
              <a:rPr lang="en-US" sz="1800" dirty="0">
                <a:latin typeface="Arial"/>
              </a:rPr>
              <a:t>be on disk</a:t>
            </a:r>
            <a:endParaRPr lang="en-US" sz="2000" dirty="0">
              <a:latin typeface="Arial"/>
            </a:endParaRPr>
          </a:p>
        </p:txBody>
      </p:sp>
      <p:sp>
        <p:nvSpPr>
          <p:cNvPr id="105482" name="AutoShape 9"/>
          <p:cNvSpPr>
            <a:spLocks noChangeArrowheads="1"/>
          </p:cNvSpPr>
          <p:nvPr/>
        </p:nvSpPr>
        <p:spPr bwMode="auto">
          <a:xfrm>
            <a:off x="494819" y="5570538"/>
            <a:ext cx="1666250" cy="1168539"/>
          </a:xfrm>
          <a:prstGeom prst="wedgeEllipseCallout">
            <a:avLst>
              <a:gd name="adj1" fmla="val 137292"/>
              <a:gd name="adj2" fmla="val -6921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Arial"/>
              </a:rPr>
              <a:t>Cannot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AADDF3-E3D0-644F-A98E-B5EF84E33BDA}" type="slidenum">
              <a:rPr lang="en-US" smtClean="0"/>
              <a:pPr/>
              <a:t>63</a:t>
            </a:fld>
            <a:endParaRPr lang="en-US" smtClean="0"/>
          </a:p>
        </p:txBody>
      </p:sp>
      <p:sp>
        <p:nvSpPr>
          <p:cNvPr id="1075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Comparison Undo/Redo</a:t>
            </a:r>
          </a:p>
        </p:txBody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/>
              <a:t>Undo logging: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OUTPUT must be done early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If &lt;COMMIT T&gt; is seen, T definitely has written all its data to disk (hence, don’t need to redo) – inefficient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Redo logging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OUTPUT must be done late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If &lt;COMMIT T&gt; is not seen, T definitely has not written any of its data to disk (hence there is not dirty data on disk, no need to undo) – inflexible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Would like more flexibility on when to OUTPUT: undo/redo logging (next)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92F017-56F9-BF46-A999-2CC8BD36D12E}" type="slidenum">
              <a:rPr lang="en-US" smtClean="0"/>
              <a:pPr/>
              <a:t>64</a:t>
            </a:fld>
            <a:endParaRPr lang="en-US" smtClean="0"/>
          </a:p>
        </p:txBody>
      </p:sp>
      <p:sp>
        <p:nvSpPr>
          <p:cNvPr id="1095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Undo/Redo Logging</a:t>
            </a:r>
          </a:p>
        </p:txBody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0010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/>
              <a:t>Log records, only one change</a:t>
            </a:r>
          </a:p>
          <a:p>
            <a:pPr eaLnBrk="1" hangingPunct="1"/>
            <a:r>
              <a:rPr lang="en-US" dirty="0"/>
              <a:t>&lt;</a:t>
            </a:r>
            <a:r>
              <a:rPr lang="en-US" dirty="0" err="1"/>
              <a:t>T,X,u,v</a:t>
            </a:r>
            <a:r>
              <a:rPr lang="en-US" dirty="0"/>
              <a:t>&gt;= T has updated element X, its </a:t>
            </a:r>
            <a:r>
              <a:rPr lang="en-US" i="1" u="sng" dirty="0"/>
              <a:t>old</a:t>
            </a:r>
            <a:r>
              <a:rPr lang="en-US" dirty="0"/>
              <a:t> value was </a:t>
            </a:r>
            <a:r>
              <a:rPr lang="en-US" dirty="0" err="1"/>
              <a:t>u</a:t>
            </a:r>
            <a:r>
              <a:rPr lang="en-US" dirty="0"/>
              <a:t>, and its </a:t>
            </a:r>
            <a:r>
              <a:rPr lang="en-US" i="1" u="sng" dirty="0"/>
              <a:t>new</a:t>
            </a:r>
            <a:r>
              <a:rPr lang="en-US" dirty="0"/>
              <a:t> value is </a:t>
            </a:r>
            <a:r>
              <a:rPr lang="en-US" dirty="0" err="1"/>
              <a:t>v</a:t>
            </a:r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ECFEF3-8827-BA4C-A6AA-8201BE2DE661}" type="slidenum">
              <a:rPr lang="en-US" smtClean="0"/>
              <a:pPr/>
              <a:t>65</a:t>
            </a:fld>
            <a:endParaRPr lang="en-US" smtClean="0"/>
          </a:p>
        </p:txBody>
      </p:sp>
      <p:sp>
        <p:nvSpPr>
          <p:cNvPr id="1116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Undo/Redo-Logging Rule</a:t>
            </a:r>
          </a:p>
        </p:txBody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UR1: If T modifies X, then &lt;T,X,u,v&gt; must be written to disk before OUTPUT(X)</a:t>
            </a:r>
          </a:p>
          <a:p>
            <a:pPr eaLnBrk="1" hangingPunct="1">
              <a:buFontTx/>
              <a:buNone/>
            </a:pPr>
            <a:endParaRPr lang="en-US"/>
          </a:p>
          <a:p>
            <a:pPr eaLnBrk="1" hangingPunct="1">
              <a:buFontTx/>
              <a:buNone/>
            </a:pPr>
            <a:r>
              <a:rPr lang="en-US"/>
              <a:t>Note: we are free to OUTPUT early or late relative to &lt;COMMIT T&gt;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528699-D228-754D-B37E-935E1172DCC1}" type="slidenum">
              <a:rPr lang="en-US" smtClean="0"/>
              <a:pPr/>
              <a:t>66</a:t>
            </a:fld>
            <a:endParaRPr lang="en-US" smtClean="0"/>
          </a:p>
        </p:txBody>
      </p:sp>
      <p:graphicFrame>
        <p:nvGraphicFramePr>
          <p:cNvPr id="651266" name="Group 2"/>
          <p:cNvGraphicFramePr>
            <a:graphicFrameLocks noGrp="1"/>
          </p:cNvGraphicFramePr>
          <p:nvPr/>
        </p:nvGraphicFramePr>
        <p:xfrm>
          <a:off x="228600" y="914400"/>
          <a:ext cx="8534400" cy="4959350"/>
        </p:xfrm>
        <a:graphic>
          <a:graphicData uri="http://schemas.openxmlformats.org/drawingml/2006/table">
            <a:tbl>
              <a:tblPr/>
              <a:tblGrid>
                <a:gridCol w="1462088"/>
                <a:gridCol w="1066800"/>
                <a:gridCol w="1066800"/>
                <a:gridCol w="1066800"/>
                <a:gridCol w="1065212"/>
                <a:gridCol w="1066800"/>
                <a:gridCol w="17399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Action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Mem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Disk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Log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&lt;START T&gt;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REAT(A,t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WRITE(A,t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&lt;T,A,8,16&gt;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READ(B,t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:=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WRITE(B,t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&lt;T,B,8,16&gt;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OUTPUT(A)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&lt;COMMIT T&gt;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OUTPUT(B)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765" name="Rectangle 100"/>
          <p:cNvSpPr>
            <a:spLocks noChangeArrowheads="1"/>
          </p:cNvSpPr>
          <p:nvPr/>
        </p:nvSpPr>
        <p:spPr bwMode="auto">
          <a:xfrm>
            <a:off x="1066800" y="6172200"/>
            <a:ext cx="78021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Can OUTPUT whenever we want: before/after COMMIT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291E81-B585-0F4D-87EF-768909E37D32}" type="slidenum">
              <a:rPr lang="en-US" smtClean="0"/>
              <a:pPr/>
              <a:t>67</a:t>
            </a:fld>
            <a:endParaRPr lang="en-US" smtClean="0"/>
          </a:p>
        </p:txBody>
      </p:sp>
      <p:sp>
        <p:nvSpPr>
          <p:cNvPr id="1157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Recovery with Undo/Redo Log</a:t>
            </a:r>
          </a:p>
        </p:txBody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/>
              <a:t>After system’s crash, run recovery manager </a:t>
            </a:r>
          </a:p>
          <a:p>
            <a:pPr eaLnBrk="1" hangingPunct="1"/>
            <a:r>
              <a:rPr lang="en-US" sz="2800"/>
              <a:t>Redo all committed transaction, top-down</a:t>
            </a:r>
          </a:p>
          <a:p>
            <a:pPr eaLnBrk="1" hangingPunct="1"/>
            <a:r>
              <a:rPr lang="en-US" sz="2800"/>
              <a:t>Undo all uncommitted transactions, bottom-up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7A730F-D9D8-AA47-AA6A-1DFEEABC7F2F}" type="slidenum">
              <a:rPr lang="en-US" smtClean="0"/>
              <a:pPr/>
              <a:t>68</a:t>
            </a:fld>
            <a:endParaRPr lang="en-US" smtClean="0"/>
          </a:p>
        </p:txBody>
      </p:sp>
      <p:sp>
        <p:nvSpPr>
          <p:cNvPr id="1177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Recovery with Undo/Redo Log</a:t>
            </a:r>
          </a:p>
        </p:txBody>
      </p:sp>
      <p:sp>
        <p:nvSpPr>
          <p:cNvPr id="117764" name="Text Box 3"/>
          <p:cNvSpPr txBox="1">
            <a:spLocks noChangeArrowheads="1"/>
          </p:cNvSpPr>
          <p:nvPr/>
        </p:nvSpPr>
        <p:spPr bwMode="auto">
          <a:xfrm>
            <a:off x="2971800" y="1905000"/>
            <a:ext cx="1701800" cy="31226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Arial"/>
              </a:rPr>
              <a:t>&lt;START T1&gt;</a:t>
            </a:r>
          </a:p>
          <a:p>
            <a:r>
              <a:rPr lang="en-US" sz="1800" dirty="0">
                <a:latin typeface="Arial"/>
              </a:rPr>
              <a:t>&lt;T1,X1,v1&gt;</a:t>
            </a:r>
          </a:p>
          <a:p>
            <a:r>
              <a:rPr lang="en-US" sz="1800" dirty="0">
                <a:latin typeface="Arial"/>
              </a:rPr>
              <a:t>&lt;START T2&gt;</a:t>
            </a:r>
          </a:p>
          <a:p>
            <a:r>
              <a:rPr lang="en-US" sz="1800" dirty="0">
                <a:latin typeface="Arial"/>
              </a:rPr>
              <a:t>&lt;T2, X2, v2&gt;</a:t>
            </a:r>
          </a:p>
          <a:p>
            <a:r>
              <a:rPr lang="en-US" sz="1800" dirty="0">
                <a:latin typeface="Arial"/>
              </a:rPr>
              <a:t>&lt;START T3&gt;</a:t>
            </a:r>
          </a:p>
          <a:p>
            <a:r>
              <a:rPr lang="en-US" sz="1800" dirty="0">
                <a:latin typeface="Arial"/>
              </a:rPr>
              <a:t>&lt;T1,X3,v3&gt;</a:t>
            </a:r>
          </a:p>
          <a:p>
            <a:r>
              <a:rPr lang="en-US" sz="1800" dirty="0">
                <a:latin typeface="Arial"/>
              </a:rPr>
              <a:t>&lt;COMMIT T2&gt;</a:t>
            </a:r>
          </a:p>
          <a:p>
            <a:r>
              <a:rPr lang="en-US" sz="1800" dirty="0">
                <a:latin typeface="Arial"/>
              </a:rPr>
              <a:t>&lt;T3,X4,v4&gt;</a:t>
            </a:r>
          </a:p>
          <a:p>
            <a:r>
              <a:rPr lang="en-US" sz="1800" dirty="0">
                <a:latin typeface="Arial"/>
              </a:rPr>
              <a:t>&lt;T1,X5,v5&gt;</a:t>
            </a:r>
          </a:p>
          <a:p>
            <a:r>
              <a:rPr lang="en-US" sz="1800" dirty="0">
                <a:latin typeface="Arial"/>
              </a:rPr>
              <a:t>…</a:t>
            </a:r>
          </a:p>
          <a:p>
            <a:r>
              <a:rPr lang="en-US" sz="1800" dirty="0">
                <a:latin typeface="Arial"/>
              </a:rPr>
              <a:t>…</a:t>
            </a:r>
          </a:p>
        </p:txBody>
      </p:sp>
      <p:sp>
        <p:nvSpPr>
          <p:cNvPr id="117765" name="Line 4"/>
          <p:cNvSpPr>
            <a:spLocks noChangeShapeType="1"/>
          </p:cNvSpPr>
          <p:nvPr/>
        </p:nvSpPr>
        <p:spPr bwMode="auto">
          <a:xfrm flipV="1">
            <a:off x="2438400" y="19050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17766" name="Line 5"/>
          <p:cNvSpPr>
            <a:spLocks noChangeShapeType="1"/>
          </p:cNvSpPr>
          <p:nvPr/>
        </p:nvSpPr>
        <p:spPr bwMode="auto">
          <a:xfrm flipV="1">
            <a:off x="5257800" y="1981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None/>
              <a:defRPr/>
            </a:pPr>
            <a:r>
              <a:rPr lang="en-US" dirty="0" smtClean="0"/>
              <a:t>Problem:</a:t>
            </a:r>
          </a:p>
          <a:p>
            <a:pPr>
              <a:defRPr/>
            </a:pPr>
            <a:r>
              <a:rPr lang="en-US" dirty="0" smtClean="0"/>
              <a:t>Many transactions execute concurrently</a:t>
            </a:r>
          </a:p>
          <a:p>
            <a:pPr>
              <a:defRPr/>
            </a:pPr>
            <a:r>
              <a:rPr lang="en-US" dirty="0" smtClean="0"/>
              <a:t>Their updates to the database may interfere</a:t>
            </a:r>
          </a:p>
          <a:p>
            <a:pPr>
              <a:defRPr/>
            </a:pPr>
            <a:endParaRPr lang="en-US" dirty="0" smtClean="0"/>
          </a:p>
          <a:p>
            <a:pPr>
              <a:buNone/>
              <a:defRPr/>
            </a:pPr>
            <a:r>
              <a:rPr lang="en-US" dirty="0" smtClean="0"/>
              <a:t>Scheduler = needs to schedule transactions</a:t>
            </a:r>
            <a:endParaRPr lang="en-US" dirty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3A3401-23DA-BC40-A5EB-22DFE41766A1}" type="slidenum">
              <a:rPr lang="en-US" smtClean="0">
                <a:solidFill>
                  <a:srgbClr val="000000"/>
                </a:solidFill>
              </a:rPr>
              <a:pPr/>
              <a:t>69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CSEP544 Fall 2010    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Turing Awards to Database Researchers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Charles Bachman 1973 for CODASYL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Edgar Codd 1981 for relational databases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Jim Gray 1998 for transactions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76E4CC-5B8F-4548-9B27-EE7047B7F02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8337C6-39CE-E849-B9A2-CB362281791A}" type="slidenum">
              <a:rPr lang="en-US" smtClean="0">
                <a:solidFill>
                  <a:srgbClr val="000000"/>
                </a:solidFill>
              </a:rPr>
              <a:pPr/>
              <a:t>70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Concurrency Control</a:t>
            </a:r>
            <a:endParaRPr lang="en-US" dirty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 smtClean="0"/>
              <a:t>Basic definitions</a:t>
            </a:r>
          </a:p>
          <a:p>
            <a:pPr eaLnBrk="1" hangingPunct="1"/>
            <a:r>
              <a:rPr lang="en-US" dirty="0" smtClean="0"/>
              <a:t>Schedules: </a:t>
            </a:r>
            <a:r>
              <a:rPr lang="en-US" dirty="0" err="1" smtClean="0"/>
              <a:t>serializable</a:t>
            </a:r>
            <a:r>
              <a:rPr lang="en-US" dirty="0" smtClean="0"/>
              <a:t> and variations</a:t>
            </a:r>
          </a:p>
          <a:p>
            <a:pPr eaLnBrk="1" hangingPunct="1">
              <a:buNone/>
            </a:pPr>
            <a:r>
              <a:rPr lang="en-US" dirty="0" smtClean="0"/>
              <a:t>Next </a:t>
            </a:r>
            <a:r>
              <a:rPr lang="en-US" dirty="0" smtClean="0"/>
              <a:t>lecture:</a:t>
            </a:r>
            <a:endParaRPr lang="en-US" dirty="0" smtClean="0"/>
          </a:p>
          <a:p>
            <a:pPr eaLnBrk="1" hangingPunct="1"/>
            <a:r>
              <a:rPr lang="en-US" dirty="0" smtClean="0"/>
              <a:t>Locks</a:t>
            </a:r>
          </a:p>
          <a:p>
            <a:pPr eaLnBrk="1" hangingPunct="1"/>
            <a:r>
              <a:rPr lang="en-US" dirty="0" smtClean="0"/>
              <a:t>Concurrency </a:t>
            </a:r>
            <a:r>
              <a:rPr lang="en-US" dirty="0"/>
              <a:t>control by timestamps 18.8</a:t>
            </a:r>
          </a:p>
          <a:p>
            <a:pPr eaLnBrk="1" hangingPunct="1"/>
            <a:r>
              <a:rPr lang="en-US" dirty="0"/>
              <a:t>Concurrency control by validation </a:t>
            </a:r>
            <a:r>
              <a:rPr lang="en-US" dirty="0" smtClean="0"/>
              <a:t>18.9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CSEP544 Fall 2010    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The Problem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41148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" charset="0"/>
              </a:rPr>
              <a:t>Multiple concurrent transactions T</a:t>
            </a:r>
            <a:r>
              <a:rPr lang="en-US" sz="2800" baseline="-25000" smtClean="0">
                <a:latin typeface="Arial" charset="0"/>
              </a:rPr>
              <a:t>1</a:t>
            </a:r>
            <a:r>
              <a:rPr lang="en-US" sz="2800" smtClean="0">
                <a:latin typeface="Arial" charset="0"/>
              </a:rPr>
              <a:t>, T</a:t>
            </a:r>
            <a:r>
              <a:rPr lang="en-US" sz="2800" baseline="-25000" smtClean="0">
                <a:latin typeface="Arial" charset="0"/>
              </a:rPr>
              <a:t>2</a:t>
            </a:r>
            <a:r>
              <a:rPr lang="en-US" sz="2800" smtClean="0">
                <a:latin typeface="Arial" charset="0"/>
              </a:rPr>
              <a:t>, …</a:t>
            </a:r>
          </a:p>
          <a:p>
            <a:pPr eaLnBrk="1" hangingPunct="1"/>
            <a:endParaRPr lang="en-US" sz="2800" smtClean="0">
              <a:latin typeface="Arial" charset="0"/>
            </a:endParaRPr>
          </a:p>
          <a:p>
            <a:pPr eaLnBrk="1" hangingPunct="1"/>
            <a:r>
              <a:rPr lang="en-US" sz="2800" smtClean="0">
                <a:latin typeface="Arial" charset="0"/>
              </a:rPr>
              <a:t>They read/write common elements A</a:t>
            </a:r>
            <a:r>
              <a:rPr lang="en-US" sz="2800" baseline="-25000" smtClean="0">
                <a:latin typeface="Arial" charset="0"/>
              </a:rPr>
              <a:t>1</a:t>
            </a:r>
            <a:r>
              <a:rPr lang="en-US" sz="2800" smtClean="0">
                <a:latin typeface="Arial" charset="0"/>
              </a:rPr>
              <a:t>, A</a:t>
            </a:r>
            <a:r>
              <a:rPr lang="en-US" sz="2800" baseline="-25000" smtClean="0">
                <a:latin typeface="Arial" charset="0"/>
              </a:rPr>
              <a:t>2</a:t>
            </a:r>
            <a:r>
              <a:rPr lang="en-US" sz="2800" smtClean="0">
                <a:latin typeface="Arial" charset="0"/>
              </a:rPr>
              <a:t>, …</a:t>
            </a:r>
          </a:p>
          <a:p>
            <a:pPr eaLnBrk="1" hangingPunct="1"/>
            <a:endParaRPr lang="en-US" sz="2800" smtClean="0">
              <a:latin typeface="Arial" charset="0"/>
            </a:endParaRPr>
          </a:p>
          <a:p>
            <a:pPr eaLnBrk="1" hangingPunct="1"/>
            <a:r>
              <a:rPr lang="en-US" sz="2800" smtClean="0">
                <a:latin typeface="Arial" charset="0"/>
              </a:rPr>
              <a:t>How can we prevent unwanted interference ?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B9022E-FEE7-E443-B78D-BBCC3E633D47}" type="slidenum">
              <a:rPr lang="en-US" smtClean="0">
                <a:solidFill>
                  <a:srgbClr val="000000"/>
                </a:solidFill>
              </a:rPr>
              <a:pPr/>
              <a:t>71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3812" y="5486400"/>
            <a:ext cx="6630988" cy="5238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Arial" charset="0"/>
              </a:rPr>
              <a:t>The SCHEDULER is responsible for that</a:t>
            </a:r>
          </a:p>
        </p:txBody>
      </p:sp>
      <p:sp>
        <p:nvSpPr>
          <p:cNvPr id="1843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CSEP544 Fall 2010    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Write-Read – WR</a:t>
            </a:r>
          </a:p>
          <a:p>
            <a:r>
              <a:rPr lang="en-US" sz="4000" dirty="0" smtClean="0"/>
              <a:t>Read-Write – RW</a:t>
            </a:r>
          </a:p>
          <a:p>
            <a:r>
              <a:rPr lang="en-US" sz="4000" dirty="0" smtClean="0"/>
              <a:t>Write-Write – WW</a:t>
            </a:r>
          </a:p>
          <a:p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CSEP544 Fall 2010   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3475-03F1-E84F-A88C-BC91492FCEB1}" type="slidenum">
              <a:rPr lang="en-US" smtClean="0">
                <a:solidFill>
                  <a:srgbClr val="000000"/>
                </a:solidFill>
              </a:rPr>
              <a:pPr/>
              <a:t>72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Lost Update</a:t>
            </a:r>
          </a:p>
        </p:txBody>
      </p:sp>
      <p:sp>
        <p:nvSpPr>
          <p:cNvPr id="477192" name="Rectangle 8"/>
          <p:cNvSpPr>
            <a:spLocks noChangeArrowheads="1"/>
          </p:cNvSpPr>
          <p:nvPr/>
        </p:nvSpPr>
        <p:spPr bwMode="auto">
          <a:xfrm>
            <a:off x="1143000" y="1905000"/>
            <a:ext cx="2997200" cy="3324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3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sz="36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: READ(A)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360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3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sz="36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: A := A+5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360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3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sz="36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: WRITE(A)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360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77199" name="Rectangle 15"/>
          <p:cNvSpPr>
            <a:spLocks noChangeArrowheads="1"/>
          </p:cNvSpPr>
          <p:nvPr/>
        </p:nvSpPr>
        <p:spPr bwMode="auto">
          <a:xfrm>
            <a:off x="4648200" y="1981200"/>
            <a:ext cx="3125788" cy="3324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36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36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sz="3600" baseline="-25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6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: READ(A);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36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36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sz="3600" baseline="-25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6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: A := A</a:t>
            </a:r>
            <a:r>
              <a:rPr lang="en-US" sz="36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*2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36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36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sz="3600" baseline="-250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6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: WRITE(A);</a:t>
            </a:r>
          </a:p>
        </p:txBody>
      </p:sp>
      <p:sp>
        <p:nvSpPr>
          <p:cNvPr id="2355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3FE891-9D97-B240-80B1-814B0B79A2D1}" type="slidenum">
              <a:rPr lang="en-US" smtClean="0">
                <a:solidFill>
                  <a:srgbClr val="000000"/>
                </a:solidFill>
              </a:rPr>
              <a:pPr/>
              <a:t>73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3559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CSEP544 Fall 2010   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3600" y="6044624"/>
            <a:ext cx="5330706" cy="5847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/>
              </a:rPr>
              <a:t>RW conflict and WW conflict</a:t>
            </a:r>
            <a:endParaRPr lang="en-US" sz="3200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Inconsistent Reads</a:t>
            </a:r>
            <a:endParaRPr lang="en-US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78219" name="Rectangle 11"/>
          <p:cNvSpPr>
            <a:spLocks noChangeArrowheads="1"/>
          </p:cNvSpPr>
          <p:nvPr/>
        </p:nvSpPr>
        <p:spPr bwMode="auto">
          <a:xfrm>
            <a:off x="484188" y="2138363"/>
            <a:ext cx="4437062" cy="2770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3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sz="36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:  A := 20;  B := 20;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3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sz="36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:  WRITE(A)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360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360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3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sz="36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:  WRITE(B) </a:t>
            </a:r>
          </a:p>
        </p:txBody>
      </p:sp>
      <p:sp>
        <p:nvSpPr>
          <p:cNvPr id="478223" name="Rectangle 15"/>
          <p:cNvSpPr>
            <a:spLocks noChangeArrowheads="1"/>
          </p:cNvSpPr>
          <p:nvPr/>
        </p:nvSpPr>
        <p:spPr bwMode="auto">
          <a:xfrm>
            <a:off x="5257800" y="2133600"/>
            <a:ext cx="3049588" cy="2770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360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3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3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sz="36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:  READ(A);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3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sz="36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:  READ(B);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360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510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D13D96-15A2-AF47-B3F7-63BF0E8353DE}" type="slidenum">
              <a:rPr lang="en-US" smtClean="0">
                <a:solidFill>
                  <a:srgbClr val="000000"/>
                </a:solidFill>
              </a:rPr>
              <a:pPr/>
              <a:t>74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1511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CSEP544 Fall 2010   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3600" y="6044624"/>
            <a:ext cx="5239735" cy="5847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/>
              </a:rPr>
              <a:t>WR conflict and RW conflict</a:t>
            </a:r>
            <a:endParaRPr lang="en-US" sz="3200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Dirty Read</a:t>
            </a:r>
            <a:endParaRPr lang="en-US" dirty="0">
              <a:latin typeface="Arial" charset="0"/>
            </a:endParaRPr>
          </a:p>
        </p:txBody>
      </p:sp>
      <p:sp>
        <p:nvSpPr>
          <p:cNvPr id="441348" name="Rectangle 4"/>
          <p:cNvSpPr>
            <a:spLocks noChangeArrowheads="1"/>
          </p:cNvSpPr>
          <p:nvPr/>
        </p:nvSpPr>
        <p:spPr bwMode="auto">
          <a:xfrm>
            <a:off x="685800" y="2895600"/>
            <a:ext cx="3125788" cy="2216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3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sz="36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:  WRITE(A)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360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360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3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sz="36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:  ABORT</a:t>
            </a:r>
          </a:p>
        </p:txBody>
      </p:sp>
      <p:sp>
        <p:nvSpPr>
          <p:cNvPr id="441359" name="Rectangle 15"/>
          <p:cNvSpPr>
            <a:spLocks noChangeArrowheads="1"/>
          </p:cNvSpPr>
          <p:nvPr/>
        </p:nvSpPr>
        <p:spPr bwMode="auto">
          <a:xfrm>
            <a:off x="4876800" y="2971800"/>
            <a:ext cx="2921000" cy="2216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3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3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sz="36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:  READ(A)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360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360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486" name="Slide Number Placeholder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EB9947-0291-B644-BC8D-8A066A57050C}" type="slidenum">
              <a:rPr lang="en-US" smtClean="0">
                <a:solidFill>
                  <a:srgbClr val="000000"/>
                </a:solidFill>
              </a:rPr>
              <a:pPr/>
              <a:t>75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0487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CSEP544 Fall 2010   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9000" y="5943600"/>
            <a:ext cx="2259553" cy="5847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/>
              </a:rPr>
              <a:t>WR conflict</a:t>
            </a:r>
            <a:endParaRPr lang="en-US" sz="3200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Unrepeatable Read</a:t>
            </a:r>
          </a:p>
        </p:txBody>
      </p:sp>
      <p:sp>
        <p:nvSpPr>
          <p:cNvPr id="478219" name="Rectangle 11"/>
          <p:cNvSpPr>
            <a:spLocks noChangeArrowheads="1"/>
          </p:cNvSpPr>
          <p:nvPr/>
        </p:nvSpPr>
        <p:spPr bwMode="auto">
          <a:xfrm>
            <a:off x="989013" y="3865563"/>
            <a:ext cx="3125787" cy="5540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3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sz="36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:  WRITE(A) </a:t>
            </a:r>
          </a:p>
        </p:txBody>
      </p:sp>
      <p:sp>
        <p:nvSpPr>
          <p:cNvPr id="478223" name="Rectangle 15"/>
          <p:cNvSpPr>
            <a:spLocks noChangeArrowheads="1"/>
          </p:cNvSpPr>
          <p:nvPr/>
        </p:nvSpPr>
        <p:spPr bwMode="auto">
          <a:xfrm>
            <a:off x="5229225" y="3092450"/>
            <a:ext cx="3049588" cy="2216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3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sz="36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:  READ(A);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360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360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3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sz="36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:  READ(A); </a:t>
            </a:r>
          </a:p>
        </p:txBody>
      </p:sp>
      <p:sp>
        <p:nvSpPr>
          <p:cNvPr id="2253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B401E2-8C76-3146-830E-4A855DE650C0}" type="slidenum">
              <a:rPr lang="en-US" smtClean="0">
                <a:solidFill>
                  <a:srgbClr val="000000"/>
                </a:solidFill>
              </a:rPr>
              <a:pPr/>
              <a:t>76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2535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CSEP544 Fall 2010   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3600" y="6044624"/>
            <a:ext cx="5239735" cy="5847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/>
              </a:rPr>
              <a:t>RW conflict and WR conflict</a:t>
            </a:r>
            <a:endParaRPr lang="en-US" sz="3200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Schedules</a:t>
            </a:r>
          </a:p>
        </p:txBody>
      </p:sp>
      <p:sp>
        <p:nvSpPr>
          <p:cNvPr id="2458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CSEP544 Fall 2010   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279684-9C81-DC4F-A89D-923F0D3DA76A}" type="slidenum">
              <a:rPr lang="en-US" smtClean="0">
                <a:solidFill>
                  <a:srgbClr val="000000"/>
                </a:solidFill>
              </a:rPr>
              <a:pPr/>
              <a:t>77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0" y="2514600"/>
            <a:ext cx="6015138" cy="19389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14300" dir="270000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Arial" charset="0"/>
              </a:rPr>
              <a:t>A </a:t>
            </a:r>
            <a:r>
              <a:rPr lang="en-US" sz="4000" i="1" u="sng" dirty="0">
                <a:solidFill>
                  <a:srgbClr val="000000"/>
                </a:solidFill>
                <a:latin typeface="Arial" charset="0"/>
              </a:rPr>
              <a:t>schedule</a:t>
            </a:r>
            <a:r>
              <a:rPr lang="en-US" sz="4000" dirty="0">
                <a:solidFill>
                  <a:srgbClr val="000000"/>
                </a:solidFill>
                <a:latin typeface="Arial" charset="0"/>
              </a:rPr>
              <a:t> is a sequence</a:t>
            </a:r>
            <a:r>
              <a:rPr lang="en-US" sz="4000" dirty="0" smtClean="0">
                <a:solidFill>
                  <a:srgbClr val="000000"/>
                </a:solidFill>
                <a:latin typeface="Arial" charset="0"/>
              </a:rPr>
              <a:t> </a:t>
            </a:r>
            <a:br>
              <a:rPr lang="en-US" sz="4000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sz="4000" dirty="0" smtClean="0">
                <a:solidFill>
                  <a:srgbClr val="000000"/>
                </a:solidFill>
                <a:latin typeface="Arial" charset="0"/>
              </a:rPr>
              <a:t>of interleaved </a:t>
            </a:r>
            <a:r>
              <a:rPr lang="en-US" sz="4000" dirty="0">
                <a:solidFill>
                  <a:srgbClr val="000000"/>
                </a:solidFill>
                <a:latin typeface="Arial" charset="0"/>
              </a:rPr>
              <a:t>actions </a:t>
            </a:r>
            <a:br>
              <a:rPr lang="en-US" sz="4000" dirty="0">
                <a:solidFill>
                  <a:srgbClr val="000000"/>
                </a:solidFill>
                <a:latin typeface="Arial" charset="0"/>
              </a:rPr>
            </a:br>
            <a:r>
              <a:rPr lang="en-US" sz="4000" dirty="0">
                <a:solidFill>
                  <a:srgbClr val="000000"/>
                </a:solidFill>
                <a:latin typeface="Arial" charset="0"/>
              </a:rPr>
              <a:t>from all transactions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Example</a:t>
            </a:r>
          </a:p>
        </p:txBody>
      </p:sp>
      <p:graphicFrame>
        <p:nvGraphicFramePr>
          <p:cNvPr id="446534" name="Group 70"/>
          <p:cNvGraphicFramePr>
            <a:graphicFrameLocks noGrp="1"/>
          </p:cNvGraphicFramePr>
          <p:nvPr/>
        </p:nvGraphicFramePr>
        <p:xfrm>
          <a:off x="2133600" y="2057400"/>
          <a:ext cx="4648200" cy="3627119"/>
        </p:xfrm>
        <a:graphic>
          <a:graphicData uri="http://schemas.openxmlformats.org/drawingml/2006/table">
            <a:tbl>
              <a:tblPr/>
              <a:tblGrid>
                <a:gridCol w="2324100"/>
                <a:gridCol w="2324100"/>
              </a:tblGrid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READ(A, 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READ(A, 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 := t+100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 := s*2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WRITE(A, 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READ(B, 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 := t+100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 := s*2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WRITE(B,t)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48F7DA-AC67-CB43-8B10-5BD67277E6F0}" type="slidenum">
              <a:rPr lang="en-US" smtClean="0">
                <a:solidFill>
                  <a:srgbClr val="000000"/>
                </a:solidFill>
              </a:rPr>
              <a:pPr/>
              <a:t>78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562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CSEP544 Fall 2010    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 Serial Schedule</a:t>
            </a:r>
          </a:p>
        </p:txBody>
      </p:sp>
      <p:graphicFrame>
        <p:nvGraphicFramePr>
          <p:cNvPr id="447566" name="Group 78"/>
          <p:cNvGraphicFramePr>
            <a:graphicFrameLocks noGrp="1"/>
          </p:cNvGraphicFramePr>
          <p:nvPr/>
        </p:nvGraphicFramePr>
        <p:xfrm>
          <a:off x="2590800" y="1600200"/>
          <a:ext cx="4038600" cy="4517136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READ(A, 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 := t+100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WRITE(A, 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READ(B, 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 := t+100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WRITE(B,t)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READ(A,s)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 := s*2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 := s*2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FC2163-3893-194C-B547-E3BEDCB48C3E}" type="slidenum">
              <a:rPr lang="en-US" smtClean="0">
                <a:solidFill>
                  <a:srgbClr val="000000"/>
                </a:solidFill>
              </a:rPr>
              <a:pPr/>
              <a:t>79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665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CSEP544 Fall 2010    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World Without Transactions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Write to files to ensure durability</a:t>
            </a:r>
          </a:p>
          <a:p>
            <a:pPr eaLnBrk="1" hangingPunct="1"/>
            <a:r>
              <a:rPr lang="en-US" dirty="0" smtClean="0"/>
              <a:t>Rely on operating systems for scheduling, and for concurrency control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What can go wrong ? </a:t>
            </a:r>
          </a:p>
          <a:p>
            <a:pPr lvl="1" eaLnBrk="1" hangingPunct="1"/>
            <a:r>
              <a:rPr lang="en-US" dirty="0" smtClean="0"/>
              <a:t>System crashes</a:t>
            </a:r>
          </a:p>
          <a:p>
            <a:pPr lvl="1" eaLnBrk="1" hangingPunct="1"/>
            <a:r>
              <a:rPr lang="en-US" dirty="0" smtClean="0"/>
              <a:t>Anomalies (three are famous)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0F881F-B6EB-974F-95BD-E93B39D4E724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>
                <a:latin typeface="Arial" charset="0"/>
              </a:rPr>
              <a:t>Serializable</a:t>
            </a:r>
            <a:r>
              <a:rPr lang="en-US" dirty="0">
                <a:latin typeface="Arial" charset="0"/>
              </a:rPr>
              <a:t> Schedule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5F3387-73F8-CC48-9E5B-F3A1FF8C0F26}" type="slidenum">
              <a:rPr lang="en-US" smtClean="0">
                <a:solidFill>
                  <a:srgbClr val="000000"/>
                </a:solidFill>
              </a:rPr>
              <a:pPr/>
              <a:t>80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0" y="3352800"/>
            <a:ext cx="6535463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14300" dir="2700000">
              <a:srgbClr val="000000">
                <a:alpha val="43000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>
                <a:solidFill>
                  <a:srgbClr val="000000"/>
                </a:solidFill>
                <a:latin typeface="Arial" charset="0"/>
              </a:rPr>
              <a:t>A schedule is </a:t>
            </a:r>
            <a:r>
              <a:rPr lang="en-US" sz="3600" i="1" u="sng">
                <a:solidFill>
                  <a:srgbClr val="000000"/>
                </a:solidFill>
                <a:latin typeface="Arial" charset="0"/>
              </a:rPr>
              <a:t>serializable</a:t>
            </a:r>
            <a:r>
              <a:rPr lang="en-US" sz="3600">
                <a:solidFill>
                  <a:srgbClr val="000000"/>
                </a:solidFill>
                <a:latin typeface="Arial" charset="0"/>
              </a:rPr>
              <a:t> if it is </a:t>
            </a:r>
            <a:br>
              <a:rPr lang="en-US" sz="3600">
                <a:solidFill>
                  <a:srgbClr val="000000"/>
                </a:solidFill>
                <a:latin typeface="Arial" charset="0"/>
              </a:rPr>
            </a:br>
            <a:r>
              <a:rPr lang="en-US" sz="3600">
                <a:solidFill>
                  <a:srgbClr val="000000"/>
                </a:solidFill>
                <a:latin typeface="Arial" charset="0"/>
              </a:rPr>
              <a:t>equivalent to a serial schedule</a:t>
            </a:r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CSEP544 Fall 2010    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 Serializable Schedule</a:t>
            </a:r>
          </a:p>
        </p:txBody>
      </p:sp>
      <p:graphicFrame>
        <p:nvGraphicFramePr>
          <p:cNvPr id="450613" name="Group 53"/>
          <p:cNvGraphicFramePr>
            <a:graphicFrameLocks noGrp="1"/>
          </p:cNvGraphicFramePr>
          <p:nvPr/>
        </p:nvGraphicFramePr>
        <p:xfrm>
          <a:off x="2057400" y="1676400"/>
          <a:ext cx="5638800" cy="4517136"/>
        </p:xfrm>
        <a:graphic>
          <a:graphicData uri="http://schemas.openxmlformats.org/drawingml/2006/table">
            <a:tbl>
              <a:tblPr/>
              <a:tblGrid>
                <a:gridCol w="2819400"/>
                <a:gridCol w="28194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READ(A, 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 := t+100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WRITE(A, 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READ(A,s)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 := s*2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READ(B, 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 := t+100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WRITE(B,t)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 := s*2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27" name="Rectangle 49"/>
          <p:cNvSpPr>
            <a:spLocks noChangeArrowheads="1"/>
          </p:cNvSpPr>
          <p:nvPr/>
        </p:nvSpPr>
        <p:spPr bwMode="auto">
          <a:xfrm>
            <a:off x="228600" y="5562600"/>
            <a:ext cx="4284196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This is NOT a serial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schedule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,</a:t>
            </a:r>
            <a:br>
              <a:rPr lang="en-US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but is </a:t>
            </a:r>
            <a:r>
              <a:rPr lang="en-US" i="1" u="sng" dirty="0" err="1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serializable</a:t>
            </a:r>
            <a:endParaRPr lang="en-US" dirty="0" smtClean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75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3F7A83-4ED3-7E47-AC2F-176720A04334}" type="slidenum">
              <a:rPr lang="en-US" smtClean="0">
                <a:solidFill>
                  <a:srgbClr val="000000"/>
                </a:solidFill>
              </a:rPr>
              <a:pPr/>
              <a:t>81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075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CSEP544 Fall 2010    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 Non-Serializable Schedule</a:t>
            </a:r>
          </a:p>
        </p:txBody>
      </p:sp>
      <p:graphicFrame>
        <p:nvGraphicFramePr>
          <p:cNvPr id="451647" name="Group 63"/>
          <p:cNvGraphicFramePr>
            <a:graphicFrameLocks noGrp="1"/>
          </p:cNvGraphicFramePr>
          <p:nvPr/>
        </p:nvGraphicFramePr>
        <p:xfrm>
          <a:off x="2209800" y="1676400"/>
          <a:ext cx="4724400" cy="4517136"/>
        </p:xfrm>
        <a:graphic>
          <a:graphicData uri="http://schemas.openxmlformats.org/drawingml/2006/table">
            <a:tbl>
              <a:tblPr/>
              <a:tblGrid>
                <a:gridCol w="2362200"/>
                <a:gridCol w="23622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READ(A, 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 := t+100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WRITE(A, 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READ(A,s)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 := s*2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 := s*2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READ(B, 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 := t+100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WRITE(B,t)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281CB9-3995-5E47-AD15-23186E7A47E3}" type="slidenum">
              <a:rPr lang="en-US" smtClean="0">
                <a:solidFill>
                  <a:srgbClr val="000000"/>
                </a:solidFill>
              </a:rPr>
              <a:pPr/>
              <a:t>82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177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CSEP544 Fall 2010    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Serializable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Schedule</a:t>
            </a:r>
          </a:p>
        </p:txBody>
      </p:sp>
      <p:graphicFrame>
        <p:nvGraphicFramePr>
          <p:cNvPr id="451647" name="Group 63"/>
          <p:cNvGraphicFramePr>
            <a:graphicFrameLocks noGrp="1"/>
          </p:cNvGraphicFramePr>
          <p:nvPr/>
        </p:nvGraphicFramePr>
        <p:xfrm>
          <a:off x="2209800" y="1676400"/>
          <a:ext cx="4724400" cy="4517136"/>
        </p:xfrm>
        <a:graphic>
          <a:graphicData uri="http://schemas.openxmlformats.org/drawingml/2006/table">
            <a:tbl>
              <a:tblPr/>
              <a:tblGrid>
                <a:gridCol w="2362200"/>
                <a:gridCol w="23622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READ(A, 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 := t+100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WRITE(A, 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READ(A,s)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:=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+ 200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WRITE(A,s)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READ(B,s)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:=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+ 200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WRITE(B,s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READ(B, 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 := t+100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WRITE(B,t)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281CB9-3995-5E47-AD15-23186E7A47E3}" type="slidenum">
              <a:rPr lang="en-US" smtClean="0">
                <a:solidFill>
                  <a:srgbClr val="000000"/>
                </a:solidFill>
              </a:rPr>
              <a:pPr/>
              <a:t>83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177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CSEP544 Fall 2010   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6248400"/>
            <a:ext cx="7603338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/>
              </a:rPr>
              <a:t>We don’t expect the scheduler to schedule this</a:t>
            </a:r>
            <a:endParaRPr lang="en-US" sz="2800" dirty="0"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3429000"/>
            <a:ext cx="3499666" cy="1328023"/>
          </a:xfrm>
          <a:prstGeom prst="wedgeRoundRectCallout">
            <a:avLst>
              <a:gd name="adj1" fmla="val 58100"/>
              <a:gd name="adj2" fmla="val -4025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Schedule is </a:t>
            </a:r>
            <a:r>
              <a:rPr lang="en-US" dirty="0" err="1" smtClean="0">
                <a:latin typeface="Arial"/>
              </a:rPr>
              <a:t>serializable</a:t>
            </a:r>
            <a:r>
              <a:rPr lang="en-US" dirty="0" smtClean="0">
                <a:latin typeface="Arial"/>
              </a:rPr>
              <a:t/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because </a:t>
            </a:r>
            <a:r>
              <a:rPr lang="en-US" dirty="0" err="1" smtClean="0">
                <a:latin typeface="Arial"/>
              </a:rPr>
              <a:t>t</a:t>
            </a:r>
            <a:r>
              <a:rPr lang="en-US" dirty="0" smtClean="0">
                <a:latin typeface="Arial"/>
              </a:rPr>
              <a:t>=t+100 and</a:t>
            </a:r>
            <a:br>
              <a:rPr lang="en-US" dirty="0" smtClean="0">
                <a:latin typeface="Arial"/>
              </a:rPr>
            </a:br>
            <a:r>
              <a:rPr lang="en-US" dirty="0" err="1" smtClean="0">
                <a:latin typeface="Arial"/>
              </a:rPr>
              <a:t>s</a:t>
            </a:r>
            <a:r>
              <a:rPr lang="en-US" dirty="0" smtClean="0">
                <a:latin typeface="Arial"/>
              </a:rPr>
              <a:t>=s+200 commute</a:t>
            </a:r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Ignoring Details</a:t>
            </a: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8610600" cy="4114800"/>
          </a:xfrm>
        </p:spPr>
        <p:txBody>
          <a:bodyPr/>
          <a:lstStyle/>
          <a:p>
            <a:r>
              <a:rPr lang="en-US" dirty="0" smtClean="0"/>
              <a:t>Assume worst case updates:</a:t>
            </a:r>
          </a:p>
          <a:p>
            <a:pPr lvl="1"/>
            <a:r>
              <a:rPr lang="en-US" dirty="0" smtClean="0"/>
              <a:t>We never commute</a:t>
            </a:r>
            <a:r>
              <a:rPr lang="en-US" dirty="0" smtClean="0"/>
              <a:t> </a:t>
            </a:r>
            <a:r>
              <a:rPr lang="en-US" dirty="0" smtClean="0"/>
              <a:t>actions </a:t>
            </a:r>
            <a:r>
              <a:rPr lang="en-US" dirty="0" smtClean="0"/>
              <a:t>done </a:t>
            </a:r>
            <a:r>
              <a:rPr lang="en-US" dirty="0" smtClean="0"/>
              <a:t>by transactions</a:t>
            </a:r>
          </a:p>
          <a:p>
            <a:r>
              <a:rPr lang="en-US" dirty="0" smtClean="0"/>
              <a:t>As a consequence, we only care about reads and writes</a:t>
            </a:r>
          </a:p>
          <a:p>
            <a:pPr lvl="1"/>
            <a:r>
              <a:rPr lang="en-US" dirty="0" smtClean="0"/>
              <a:t>Transaction = sequence of </a:t>
            </a:r>
            <a:r>
              <a:rPr lang="en-US" dirty="0" err="1" smtClean="0"/>
              <a:t>R(A)’s</a:t>
            </a:r>
            <a:r>
              <a:rPr lang="en-US" dirty="0" smtClean="0"/>
              <a:t> and </a:t>
            </a:r>
            <a:r>
              <a:rPr lang="en-US" dirty="0" err="1" smtClean="0"/>
              <a:t>W(A)’s</a:t>
            </a:r>
            <a:endParaRPr lang="en-US" dirty="0"/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 </a:t>
            </a:r>
            <a:endParaRPr lang="en-US" dirty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E208C-F6CE-4C40-881F-BAB9B34A4C3E}" type="slidenum">
              <a:rPr lang="en-US" smtClean="0"/>
              <a:pPr/>
              <a:t>84</a:t>
            </a:fld>
            <a:endParaRPr lang="en-US" smtClean="0"/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1752600" y="4800600"/>
            <a:ext cx="5346700" cy="12715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182880" tIns="182880" rIns="182880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: 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: 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Conflicts</a:t>
            </a:r>
            <a:endParaRPr lang="en-US" dirty="0">
              <a:latin typeface="Arial" charset="0"/>
            </a:endParaRPr>
          </a:p>
        </p:txBody>
      </p:sp>
      <p:sp>
        <p:nvSpPr>
          <p:cNvPr id="454660" name="Rectangle 4"/>
          <p:cNvSpPr>
            <a:spLocks noChangeArrowheads="1"/>
          </p:cNvSpPr>
          <p:nvPr/>
        </p:nvSpPr>
        <p:spPr bwMode="auto">
          <a:xfrm>
            <a:off x="6629400" y="2255837"/>
            <a:ext cx="1827213" cy="450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sz="28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(X); w</a:t>
            </a:r>
            <a:r>
              <a:rPr lang="en-US" sz="28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(Y)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152400" y="2209800"/>
            <a:ext cx="58594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Two actions by same transaction T</a:t>
            </a:r>
            <a:r>
              <a:rPr lang="en-US" sz="28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454662" name="Rectangle 6"/>
          <p:cNvSpPr>
            <a:spLocks noChangeArrowheads="1"/>
          </p:cNvSpPr>
          <p:nvPr/>
        </p:nvSpPr>
        <p:spPr bwMode="auto">
          <a:xfrm>
            <a:off x="6629400" y="3589337"/>
            <a:ext cx="1979613" cy="450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w</a:t>
            </a:r>
            <a:r>
              <a:rPr lang="en-US" sz="28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(X); w</a:t>
            </a:r>
            <a:r>
              <a:rPr lang="en-US" sz="28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j</a:t>
            </a: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(X)</a:t>
            </a: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152400" y="3505200"/>
            <a:ext cx="5945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Two writes by T</a:t>
            </a:r>
            <a:r>
              <a:rPr lang="en-US" sz="28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, T</a:t>
            </a:r>
            <a:r>
              <a:rPr lang="en-US" sz="28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j</a:t>
            </a: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to same element</a:t>
            </a:r>
          </a:p>
        </p:txBody>
      </p:sp>
      <p:sp>
        <p:nvSpPr>
          <p:cNvPr id="454664" name="Rectangle 8"/>
          <p:cNvSpPr>
            <a:spLocks noChangeArrowheads="1"/>
          </p:cNvSpPr>
          <p:nvPr/>
        </p:nvSpPr>
        <p:spPr bwMode="auto">
          <a:xfrm>
            <a:off x="6629400" y="4541837"/>
            <a:ext cx="1839913" cy="450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w</a:t>
            </a:r>
            <a:r>
              <a:rPr lang="en-US" sz="28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(X); r</a:t>
            </a:r>
            <a:r>
              <a:rPr lang="en-US" sz="28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j</a:t>
            </a: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(X)</a:t>
            </a:r>
          </a:p>
        </p:txBody>
      </p:sp>
      <p:sp>
        <p:nvSpPr>
          <p:cNvPr id="35849" name="Rectangle 10"/>
          <p:cNvSpPr>
            <a:spLocks noChangeArrowheads="1"/>
          </p:cNvSpPr>
          <p:nvPr/>
        </p:nvSpPr>
        <p:spPr bwMode="auto">
          <a:xfrm>
            <a:off x="152400" y="4724400"/>
            <a:ext cx="5965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Read/write by T</a:t>
            </a:r>
            <a:r>
              <a:rPr lang="en-US" sz="28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, T</a:t>
            </a:r>
            <a:r>
              <a:rPr lang="en-US" sz="28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j</a:t>
            </a: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 to same element</a:t>
            </a:r>
          </a:p>
        </p:txBody>
      </p:sp>
      <p:sp>
        <p:nvSpPr>
          <p:cNvPr id="454667" name="Rectangle 11"/>
          <p:cNvSpPr>
            <a:spLocks noChangeArrowheads="1"/>
          </p:cNvSpPr>
          <p:nvPr/>
        </p:nvSpPr>
        <p:spPr bwMode="auto">
          <a:xfrm>
            <a:off x="6629400" y="5227637"/>
            <a:ext cx="1827213" cy="450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sz="28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(X); w</a:t>
            </a:r>
            <a:r>
              <a:rPr lang="en-US" sz="28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j</a:t>
            </a:r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(X)</a:t>
            </a:r>
          </a:p>
        </p:txBody>
      </p:sp>
      <p:sp>
        <p:nvSpPr>
          <p:cNvPr id="3585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6AC902-DC6C-184A-A922-82342F076B0C}" type="slidenum">
              <a:rPr lang="en-US" smtClean="0">
                <a:solidFill>
                  <a:srgbClr val="000000"/>
                </a:solidFill>
              </a:rPr>
              <a:pPr/>
              <a:t>85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5852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CSEP544 Fall 2010   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66800" y="6172200"/>
            <a:ext cx="745097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 smtClean="0">
                <a:latin typeface="Arial" charset="0"/>
              </a:rPr>
              <a:t>A “conflict” means: you can’t swap the two operations</a:t>
            </a:r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Conflict Serializability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2286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 schedule is </a:t>
            </a:r>
            <a:r>
              <a:rPr lang="en-US" i="1" u="sng">
                <a:latin typeface="Arial" charset="0"/>
              </a:rPr>
              <a:t>conflict serializable</a:t>
            </a:r>
            <a:r>
              <a:rPr lang="en-US">
                <a:latin typeface="Arial" charset="0"/>
              </a:rPr>
              <a:t> if it can be transformed into a serial schedule by a series of swappings of adjacent non-conflicting actions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52400" y="3706813"/>
            <a:ext cx="18954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Example:</a:t>
            </a:r>
          </a:p>
        </p:txBody>
      </p:sp>
      <p:sp>
        <p:nvSpPr>
          <p:cNvPr id="455685" name="Rectangle 5"/>
          <p:cNvSpPr>
            <a:spLocks noChangeArrowheads="1"/>
          </p:cNvSpPr>
          <p:nvPr/>
        </p:nvSpPr>
        <p:spPr bwMode="auto">
          <a:xfrm>
            <a:off x="0" y="5821363"/>
            <a:ext cx="9105900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(B); 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</a:t>
            </a:r>
          </a:p>
        </p:txBody>
      </p:sp>
      <p:sp>
        <p:nvSpPr>
          <p:cNvPr id="455686" name="Rectangle 6"/>
          <p:cNvSpPr>
            <a:spLocks noChangeArrowheads="1"/>
          </p:cNvSpPr>
          <p:nvPr/>
        </p:nvSpPr>
        <p:spPr bwMode="auto">
          <a:xfrm>
            <a:off x="0" y="4449763"/>
            <a:ext cx="9105900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(B); 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</a:t>
            </a:r>
          </a:p>
        </p:txBody>
      </p:sp>
      <p:sp>
        <p:nvSpPr>
          <p:cNvPr id="37895" name="AutoShape 7"/>
          <p:cNvSpPr>
            <a:spLocks noChangeArrowheads="1"/>
          </p:cNvSpPr>
          <p:nvPr/>
        </p:nvSpPr>
        <p:spPr bwMode="auto">
          <a:xfrm>
            <a:off x="4419600" y="5110163"/>
            <a:ext cx="457200" cy="577850"/>
          </a:xfrm>
          <a:prstGeom prst="downArrow">
            <a:avLst>
              <a:gd name="adj1" fmla="val 50000"/>
              <a:gd name="adj2" fmla="val 24956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sz="280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The Precedence Graph Test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>
                <a:latin typeface="Arial" charset="0"/>
              </a:rPr>
              <a:t>Is a schedule conflict-serializable 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>
                <a:latin typeface="Arial" charset="0"/>
              </a:rPr>
              <a:t>Simple test: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</a:rPr>
              <a:t>Build a graph of all transactions T</a:t>
            </a:r>
            <a:r>
              <a:rPr lang="en-US" sz="2800" baseline="-25000">
                <a:latin typeface="Arial" charset="0"/>
              </a:rPr>
              <a:t>i</a:t>
            </a:r>
            <a:endParaRPr lang="en-US" sz="28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</a:rPr>
              <a:t>Edge from T</a:t>
            </a:r>
            <a:r>
              <a:rPr lang="en-US" sz="2800" baseline="-25000">
                <a:latin typeface="Arial" charset="0"/>
              </a:rPr>
              <a:t>i</a:t>
            </a:r>
            <a:r>
              <a:rPr lang="en-US" sz="2800">
                <a:latin typeface="Arial" charset="0"/>
              </a:rPr>
              <a:t> to T</a:t>
            </a:r>
            <a:r>
              <a:rPr lang="en-US" sz="2800" baseline="-25000">
                <a:latin typeface="Arial" charset="0"/>
              </a:rPr>
              <a:t>j</a:t>
            </a:r>
            <a:r>
              <a:rPr lang="en-US" sz="2800">
                <a:latin typeface="Arial" charset="0"/>
              </a:rPr>
              <a:t> if T</a:t>
            </a:r>
            <a:r>
              <a:rPr lang="en-US" sz="2800" baseline="-25000">
                <a:latin typeface="Arial" charset="0"/>
              </a:rPr>
              <a:t>i</a:t>
            </a:r>
            <a:r>
              <a:rPr lang="en-US" sz="2800">
                <a:latin typeface="Arial" charset="0"/>
              </a:rPr>
              <a:t> makes an action that conflicts with one of T</a:t>
            </a:r>
            <a:r>
              <a:rPr lang="en-US" sz="2800" baseline="-25000">
                <a:latin typeface="Arial" charset="0"/>
              </a:rPr>
              <a:t>j</a:t>
            </a:r>
            <a:r>
              <a:rPr lang="en-US" sz="2800">
                <a:latin typeface="Arial" charset="0"/>
              </a:rPr>
              <a:t> and comes first</a:t>
            </a:r>
          </a:p>
          <a:p>
            <a:pPr eaLnBrk="1" hangingPunct="1">
              <a:lnSpc>
                <a:spcPct val="90000"/>
              </a:lnSpc>
            </a:pPr>
            <a:endParaRPr lang="en-US" sz="280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</a:rPr>
              <a:t>The test: if the graph has no cycles, then it is conflict serializable !</a:t>
            </a:r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CC6330-EA0C-AF42-A32C-60DC09F0A3C1}" type="slidenum">
              <a:rPr lang="en-US" smtClean="0">
                <a:solidFill>
                  <a:srgbClr val="000000"/>
                </a:solidFill>
              </a:rPr>
              <a:pPr/>
              <a:t>87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891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CSEP544 Fall 2010    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Example 1</a:t>
            </a:r>
          </a:p>
        </p:txBody>
      </p:sp>
      <p:sp>
        <p:nvSpPr>
          <p:cNvPr id="458758" name="Rectangle 6"/>
          <p:cNvSpPr>
            <a:spLocks noChangeArrowheads="1"/>
          </p:cNvSpPr>
          <p:nvPr/>
        </p:nvSpPr>
        <p:spPr bwMode="auto">
          <a:xfrm>
            <a:off x="0" y="2708275"/>
            <a:ext cx="91059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133600" y="4497388"/>
            <a:ext cx="3886200" cy="457200"/>
            <a:chOff x="2133600" y="4497387"/>
            <a:chExt cx="3886200" cy="457200"/>
          </a:xfrm>
        </p:grpSpPr>
        <p:sp>
          <p:nvSpPr>
            <p:cNvPr id="40974" name="Oval 8"/>
            <p:cNvSpPr>
              <a:spLocks noChangeAspect="1" noChangeArrowheads="1"/>
            </p:cNvSpPr>
            <p:nvPr/>
          </p:nvSpPr>
          <p:spPr bwMode="auto">
            <a:xfrm>
              <a:off x="2133600" y="4497387"/>
              <a:ext cx="457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40975" name="Oval 10"/>
            <p:cNvSpPr>
              <a:spLocks noChangeAspect="1" noChangeArrowheads="1"/>
            </p:cNvSpPr>
            <p:nvPr/>
          </p:nvSpPr>
          <p:spPr bwMode="auto">
            <a:xfrm>
              <a:off x="3810000" y="4497387"/>
              <a:ext cx="457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40976" name="Oval 11"/>
            <p:cNvSpPr>
              <a:spLocks noChangeAspect="1" noChangeArrowheads="1"/>
            </p:cNvSpPr>
            <p:nvPr/>
          </p:nvSpPr>
          <p:spPr bwMode="auto">
            <a:xfrm>
              <a:off x="5562600" y="4497387"/>
              <a:ext cx="457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3</a:t>
              </a:r>
            </a:p>
          </p:txBody>
        </p:sp>
      </p:grpSp>
      <p:sp>
        <p:nvSpPr>
          <p:cNvPr id="40968" name="Slide Number Placeholder 1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F79262-A563-F84C-A6BF-3092C8D474BD}" type="slidenum">
              <a:rPr lang="en-US" smtClean="0">
                <a:solidFill>
                  <a:srgbClr val="000000"/>
                </a:solidFill>
              </a:rPr>
              <a:pPr/>
              <a:t>88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0969" name="Footer Placeholder 1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CSEP544 Fall 2010    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Example 1</a:t>
            </a:r>
          </a:p>
        </p:txBody>
      </p:sp>
      <p:sp>
        <p:nvSpPr>
          <p:cNvPr id="458758" name="Rectangle 6"/>
          <p:cNvSpPr>
            <a:spLocks noChangeArrowheads="1"/>
          </p:cNvSpPr>
          <p:nvPr/>
        </p:nvSpPr>
        <p:spPr bwMode="auto">
          <a:xfrm>
            <a:off x="0" y="2708275"/>
            <a:ext cx="91059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133600" y="4497388"/>
            <a:ext cx="3886200" cy="457200"/>
            <a:chOff x="2133600" y="4497387"/>
            <a:chExt cx="3886200" cy="457200"/>
          </a:xfrm>
        </p:grpSpPr>
        <p:sp>
          <p:nvSpPr>
            <p:cNvPr id="40974" name="Oval 8"/>
            <p:cNvSpPr>
              <a:spLocks noChangeAspect="1" noChangeArrowheads="1"/>
            </p:cNvSpPr>
            <p:nvPr/>
          </p:nvSpPr>
          <p:spPr bwMode="auto">
            <a:xfrm>
              <a:off x="2133600" y="4497387"/>
              <a:ext cx="457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40975" name="Oval 10"/>
            <p:cNvSpPr>
              <a:spLocks noChangeAspect="1" noChangeArrowheads="1"/>
            </p:cNvSpPr>
            <p:nvPr/>
          </p:nvSpPr>
          <p:spPr bwMode="auto">
            <a:xfrm>
              <a:off x="3810000" y="4497387"/>
              <a:ext cx="457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40976" name="Oval 11"/>
            <p:cNvSpPr>
              <a:spLocks noChangeAspect="1" noChangeArrowheads="1"/>
            </p:cNvSpPr>
            <p:nvPr/>
          </p:nvSpPr>
          <p:spPr bwMode="auto">
            <a:xfrm>
              <a:off x="5562600" y="4497387"/>
              <a:ext cx="457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3</a:t>
              </a:r>
            </a:p>
          </p:txBody>
        </p:sp>
      </p:grpSp>
      <p:sp>
        <p:nvSpPr>
          <p:cNvPr id="33803" name="Rectangle 14"/>
          <p:cNvSpPr>
            <a:spLocks noChangeArrowheads="1"/>
          </p:cNvSpPr>
          <p:nvPr/>
        </p:nvSpPr>
        <p:spPr bwMode="auto">
          <a:xfrm>
            <a:off x="1905000" y="5640388"/>
            <a:ext cx="50768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This schedule is conflict-serializable</a:t>
            </a: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4267200" y="4233863"/>
            <a:ext cx="1295400" cy="492125"/>
            <a:chOff x="4267200" y="4233862"/>
            <a:chExt cx="1295400" cy="492125"/>
          </a:xfrm>
        </p:grpSpPr>
        <p:cxnSp>
          <p:nvCxnSpPr>
            <p:cNvPr id="40972" name="AutoShape 13"/>
            <p:cNvCxnSpPr>
              <a:cxnSpLocks noChangeShapeType="1"/>
              <a:stCxn id="40975" idx="6"/>
              <a:endCxn id="40976" idx="2"/>
            </p:cNvCxnSpPr>
            <p:nvPr/>
          </p:nvCxnSpPr>
          <p:spPr bwMode="auto">
            <a:xfrm>
              <a:off x="4267200" y="4725987"/>
              <a:ext cx="12954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0973" name="Rectangle 15"/>
            <p:cNvSpPr>
              <a:spLocks noChangeArrowheads="1"/>
            </p:cNvSpPr>
            <p:nvPr/>
          </p:nvSpPr>
          <p:spPr bwMode="auto">
            <a:xfrm>
              <a:off x="4708525" y="4233862"/>
              <a:ext cx="4048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A</a:t>
              </a: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2590800" y="4191000"/>
            <a:ext cx="1219200" cy="534988"/>
            <a:chOff x="2590800" y="4191000"/>
            <a:chExt cx="1219200" cy="534987"/>
          </a:xfrm>
        </p:grpSpPr>
        <p:cxnSp>
          <p:nvCxnSpPr>
            <p:cNvPr id="40970" name="AutoShape 12"/>
            <p:cNvCxnSpPr>
              <a:cxnSpLocks noChangeShapeType="1"/>
              <a:stCxn id="40974" idx="6"/>
              <a:endCxn id="40975" idx="2"/>
            </p:cNvCxnSpPr>
            <p:nvPr/>
          </p:nvCxnSpPr>
          <p:spPr bwMode="auto">
            <a:xfrm>
              <a:off x="2590800" y="4725987"/>
              <a:ext cx="12192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0971" name="Rectangle 16"/>
            <p:cNvSpPr>
              <a:spLocks noChangeArrowheads="1"/>
            </p:cNvSpPr>
            <p:nvPr/>
          </p:nvSpPr>
          <p:spPr bwMode="auto">
            <a:xfrm>
              <a:off x="2955925" y="4191000"/>
              <a:ext cx="3873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B</a:t>
              </a:r>
            </a:p>
          </p:txBody>
        </p:sp>
      </p:grpSp>
      <p:sp>
        <p:nvSpPr>
          <p:cNvPr id="40968" name="Slide Number Placeholder 1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F79262-A563-F84C-A6BF-3092C8D474BD}" type="slidenum">
              <a:rPr lang="en-US" smtClean="0">
                <a:solidFill>
                  <a:srgbClr val="000000"/>
                </a:solidFill>
              </a:rPr>
              <a:pPr/>
              <a:t>89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0969" name="Footer Placeholder 1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CSEP544 Fall 2010    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C4CE72-7B23-2C45-8271-4218A541AB1B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Crashes</a:t>
            </a:r>
            <a:endParaRPr lang="en-US" dirty="0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5413375" y="5407968"/>
            <a:ext cx="2300179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</a:rPr>
              <a:t>What’s wrong ?</a:t>
            </a:r>
          </a:p>
        </p:txBody>
      </p:sp>
      <p:sp>
        <p:nvSpPr>
          <p:cNvPr id="446470" name="Rectangle 6"/>
          <p:cNvSpPr>
            <a:spLocks noChangeArrowheads="1"/>
          </p:cNvSpPr>
          <p:nvPr/>
        </p:nvSpPr>
        <p:spPr bwMode="auto">
          <a:xfrm>
            <a:off x="914400" y="2286000"/>
            <a:ext cx="4234452" cy="3416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Arial"/>
              </a:rPr>
              <a:t>Client 1:</a:t>
            </a:r>
          </a:p>
          <a:p>
            <a:pPr eaLnBrk="0" hangingPunct="0"/>
            <a:endParaRPr lang="en-US" dirty="0">
              <a:latin typeface="Arial"/>
            </a:endParaRPr>
          </a:p>
          <a:p>
            <a:pPr eaLnBrk="0" hangingPunct="0"/>
            <a:r>
              <a:rPr lang="en-US" dirty="0">
                <a:solidFill>
                  <a:schemeClr val="accent2"/>
                </a:solidFill>
                <a:latin typeface="Arial"/>
              </a:rPr>
              <a:t>UPDATE </a:t>
            </a:r>
            <a:r>
              <a:rPr lang="en-US" dirty="0">
                <a:latin typeface="Arial"/>
              </a:rPr>
              <a:t>Accounts</a:t>
            </a:r>
            <a:endParaRPr lang="en-US" dirty="0">
              <a:solidFill>
                <a:schemeClr val="accent2"/>
              </a:solidFill>
              <a:latin typeface="Arial"/>
            </a:endParaRPr>
          </a:p>
          <a:p>
            <a:pPr eaLnBrk="0" hangingPunct="0"/>
            <a:r>
              <a:rPr lang="en-US" dirty="0">
                <a:solidFill>
                  <a:schemeClr val="accent2"/>
                </a:solidFill>
                <a:latin typeface="Arial"/>
              </a:rPr>
              <a:t>SET</a:t>
            </a:r>
            <a:r>
              <a:rPr lang="en-US" dirty="0">
                <a:latin typeface="Arial"/>
              </a:rPr>
              <a:t> balance= balance - 500</a:t>
            </a:r>
            <a:br>
              <a:rPr lang="en-US" dirty="0">
                <a:latin typeface="Arial"/>
              </a:rPr>
            </a:br>
            <a:r>
              <a:rPr lang="en-US" dirty="0">
                <a:solidFill>
                  <a:schemeClr val="accent2"/>
                </a:solidFill>
                <a:latin typeface="Arial"/>
              </a:rPr>
              <a:t>WHERE</a:t>
            </a:r>
            <a:r>
              <a:rPr lang="en-US" dirty="0">
                <a:latin typeface="Arial"/>
              </a:rPr>
              <a:t> name= ‘Fred’</a:t>
            </a:r>
          </a:p>
          <a:p>
            <a:pPr eaLnBrk="0" hangingPunct="0"/>
            <a:endParaRPr lang="en-US" dirty="0">
              <a:solidFill>
                <a:schemeClr val="accent2"/>
              </a:solidFill>
              <a:latin typeface="Arial"/>
            </a:endParaRPr>
          </a:p>
          <a:p>
            <a:pPr eaLnBrk="0" hangingPunct="0"/>
            <a:r>
              <a:rPr lang="en-US" dirty="0">
                <a:solidFill>
                  <a:schemeClr val="accent2"/>
                </a:solidFill>
                <a:latin typeface="Arial"/>
              </a:rPr>
              <a:t>UPDATE </a:t>
            </a:r>
            <a:r>
              <a:rPr lang="en-US" dirty="0">
                <a:latin typeface="Arial"/>
              </a:rPr>
              <a:t>Accounts</a:t>
            </a:r>
            <a:endParaRPr lang="en-US" dirty="0">
              <a:solidFill>
                <a:schemeClr val="accent2"/>
              </a:solidFill>
              <a:latin typeface="Arial"/>
            </a:endParaRPr>
          </a:p>
          <a:p>
            <a:pPr eaLnBrk="0" hangingPunct="0"/>
            <a:r>
              <a:rPr lang="en-US" dirty="0">
                <a:solidFill>
                  <a:schemeClr val="accent2"/>
                </a:solidFill>
                <a:latin typeface="Arial"/>
              </a:rPr>
              <a:t>SET</a:t>
            </a:r>
            <a:r>
              <a:rPr lang="en-US" dirty="0">
                <a:latin typeface="Arial"/>
              </a:rPr>
              <a:t> balance = balance + 500</a:t>
            </a:r>
            <a:br>
              <a:rPr lang="en-US" dirty="0">
                <a:latin typeface="Arial"/>
              </a:rPr>
            </a:br>
            <a:r>
              <a:rPr lang="en-US" dirty="0">
                <a:solidFill>
                  <a:schemeClr val="accent2"/>
                </a:solidFill>
                <a:latin typeface="Arial"/>
              </a:rPr>
              <a:t>WHERE</a:t>
            </a:r>
            <a:r>
              <a:rPr lang="en-US" dirty="0">
                <a:latin typeface="Arial"/>
              </a:rPr>
              <a:t> name= ‘Joe’</a:t>
            </a:r>
          </a:p>
        </p:txBody>
      </p:sp>
      <p:sp>
        <p:nvSpPr>
          <p:cNvPr id="37894" name="AutoShape 5"/>
          <p:cNvSpPr>
            <a:spLocks noChangeArrowheads="1"/>
          </p:cNvSpPr>
          <p:nvPr/>
        </p:nvSpPr>
        <p:spPr bwMode="auto">
          <a:xfrm>
            <a:off x="7557126" y="4029075"/>
            <a:ext cx="1176674" cy="461665"/>
          </a:xfrm>
          <a:prstGeom prst="wedgeRectCallout">
            <a:avLst>
              <a:gd name="adj1" fmla="val -427042"/>
              <a:gd name="adj2" fmla="val 34352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Arial"/>
              </a:rPr>
              <a:t>Crash !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Example 2</a:t>
            </a:r>
          </a:p>
        </p:txBody>
      </p:sp>
      <p:sp>
        <p:nvSpPr>
          <p:cNvPr id="460803" name="Rectangle 3"/>
          <p:cNvSpPr>
            <a:spLocks noChangeArrowheads="1"/>
          </p:cNvSpPr>
          <p:nvPr/>
        </p:nvSpPr>
        <p:spPr bwMode="auto">
          <a:xfrm>
            <a:off x="0" y="2705100"/>
            <a:ext cx="91059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(B); 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2133600" y="4495800"/>
            <a:ext cx="3886200" cy="457200"/>
            <a:chOff x="2133600" y="4495800"/>
            <a:chExt cx="3886200" cy="457200"/>
          </a:xfrm>
        </p:grpSpPr>
        <p:sp>
          <p:nvSpPr>
            <p:cNvPr id="43025" name="Oval 4"/>
            <p:cNvSpPr>
              <a:spLocks noChangeAspect="1" noChangeArrowheads="1"/>
            </p:cNvSpPr>
            <p:nvPr/>
          </p:nvSpPr>
          <p:spPr bwMode="auto">
            <a:xfrm>
              <a:off x="2133600" y="4495800"/>
              <a:ext cx="457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43026" name="Oval 5"/>
            <p:cNvSpPr>
              <a:spLocks noChangeAspect="1" noChangeArrowheads="1"/>
            </p:cNvSpPr>
            <p:nvPr/>
          </p:nvSpPr>
          <p:spPr bwMode="auto">
            <a:xfrm>
              <a:off x="3810000" y="4495800"/>
              <a:ext cx="457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43027" name="Oval 6"/>
            <p:cNvSpPr>
              <a:spLocks noChangeAspect="1" noChangeArrowheads="1"/>
            </p:cNvSpPr>
            <p:nvPr/>
          </p:nvSpPr>
          <p:spPr bwMode="auto">
            <a:xfrm>
              <a:off x="5562600" y="4495800"/>
              <a:ext cx="457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3</a:t>
              </a:r>
            </a:p>
          </p:txBody>
        </p:sp>
      </p:grpSp>
      <p:sp>
        <p:nvSpPr>
          <p:cNvPr id="43017" name="Slide Number Placeholder 1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9CE890-6F43-F842-A796-DFA113F6AB76}" type="slidenum">
              <a:rPr lang="en-US" smtClean="0">
                <a:solidFill>
                  <a:srgbClr val="000000"/>
                </a:solidFill>
              </a:rPr>
              <a:pPr/>
              <a:t>90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3018" name="Footer Placeholder 1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CSEP544 Fall 2010    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Example 2</a:t>
            </a:r>
          </a:p>
        </p:txBody>
      </p:sp>
      <p:sp>
        <p:nvSpPr>
          <p:cNvPr id="460803" name="Rectangle 3"/>
          <p:cNvSpPr>
            <a:spLocks noChangeArrowheads="1"/>
          </p:cNvSpPr>
          <p:nvPr/>
        </p:nvSpPr>
        <p:spPr bwMode="auto">
          <a:xfrm>
            <a:off x="0" y="2705100"/>
            <a:ext cx="91059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(B); r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(A);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(B)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2133600" y="4495800"/>
            <a:ext cx="3886200" cy="457200"/>
            <a:chOff x="2133600" y="4495800"/>
            <a:chExt cx="3886200" cy="457200"/>
          </a:xfrm>
        </p:grpSpPr>
        <p:sp>
          <p:nvSpPr>
            <p:cNvPr id="43025" name="Oval 4"/>
            <p:cNvSpPr>
              <a:spLocks noChangeAspect="1" noChangeArrowheads="1"/>
            </p:cNvSpPr>
            <p:nvPr/>
          </p:nvSpPr>
          <p:spPr bwMode="auto">
            <a:xfrm>
              <a:off x="2133600" y="4495800"/>
              <a:ext cx="457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43026" name="Oval 5"/>
            <p:cNvSpPr>
              <a:spLocks noChangeAspect="1" noChangeArrowheads="1"/>
            </p:cNvSpPr>
            <p:nvPr/>
          </p:nvSpPr>
          <p:spPr bwMode="auto">
            <a:xfrm>
              <a:off x="3810000" y="4495800"/>
              <a:ext cx="457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43027" name="Oval 6"/>
            <p:cNvSpPr>
              <a:spLocks noChangeAspect="1" noChangeArrowheads="1"/>
            </p:cNvSpPr>
            <p:nvPr/>
          </p:nvSpPr>
          <p:spPr bwMode="auto">
            <a:xfrm>
              <a:off x="5562600" y="4495800"/>
              <a:ext cx="457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3</a:t>
              </a:r>
            </a:p>
          </p:txBody>
        </p:sp>
      </p:grpSp>
      <p:sp>
        <p:nvSpPr>
          <p:cNvPr id="34827" name="Rectangle 9"/>
          <p:cNvSpPr>
            <a:spLocks noChangeArrowheads="1"/>
          </p:cNvSpPr>
          <p:nvPr/>
        </p:nvSpPr>
        <p:spPr bwMode="auto">
          <a:xfrm>
            <a:off x="1905000" y="5638800"/>
            <a:ext cx="5807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This schedule is NOT conflict-serializable</a:t>
            </a: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4267200" y="4206875"/>
            <a:ext cx="1295400" cy="517525"/>
            <a:chOff x="4267200" y="4206875"/>
            <a:chExt cx="1295400" cy="517525"/>
          </a:xfrm>
        </p:grpSpPr>
        <p:cxnSp>
          <p:nvCxnSpPr>
            <p:cNvPr id="43023" name="AutoShape 8"/>
            <p:cNvCxnSpPr>
              <a:cxnSpLocks noChangeShapeType="1"/>
              <a:stCxn id="43026" idx="6"/>
              <a:endCxn id="43027" idx="2"/>
            </p:cNvCxnSpPr>
            <p:nvPr/>
          </p:nvCxnSpPr>
          <p:spPr bwMode="auto">
            <a:xfrm>
              <a:off x="4267200" y="4724400"/>
              <a:ext cx="12954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3024" name="Rectangle 11"/>
            <p:cNvSpPr>
              <a:spLocks noChangeArrowheads="1"/>
            </p:cNvSpPr>
            <p:nvPr/>
          </p:nvSpPr>
          <p:spPr bwMode="auto">
            <a:xfrm>
              <a:off x="4733925" y="4206875"/>
              <a:ext cx="4048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A</a:t>
              </a: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2590800" y="4648200"/>
            <a:ext cx="1219200" cy="457200"/>
            <a:chOff x="2590800" y="4648200"/>
            <a:chExt cx="1219200" cy="457200"/>
          </a:xfrm>
        </p:grpSpPr>
        <p:cxnSp>
          <p:nvCxnSpPr>
            <p:cNvPr id="43021" name="AutoShape 7"/>
            <p:cNvCxnSpPr>
              <a:cxnSpLocks noChangeShapeType="1"/>
              <a:stCxn id="43025" idx="6"/>
              <a:endCxn id="43026" idx="2"/>
            </p:cNvCxnSpPr>
            <p:nvPr/>
          </p:nvCxnSpPr>
          <p:spPr bwMode="auto">
            <a:xfrm>
              <a:off x="2590800" y="4724400"/>
              <a:ext cx="12192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3022" name="Rectangle 12"/>
            <p:cNvSpPr>
              <a:spLocks noChangeArrowheads="1"/>
            </p:cNvSpPr>
            <p:nvPr/>
          </p:nvSpPr>
          <p:spPr bwMode="auto">
            <a:xfrm>
              <a:off x="3065463" y="4648200"/>
              <a:ext cx="3873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B</a:t>
              </a: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2524125" y="3833813"/>
            <a:ext cx="1352550" cy="730250"/>
            <a:chOff x="2524125" y="3833813"/>
            <a:chExt cx="1352550" cy="730250"/>
          </a:xfrm>
        </p:grpSpPr>
        <p:cxnSp>
          <p:nvCxnSpPr>
            <p:cNvPr id="43019" name="AutoShape 10"/>
            <p:cNvCxnSpPr>
              <a:cxnSpLocks noChangeShapeType="1"/>
              <a:stCxn id="43026" idx="1"/>
              <a:endCxn id="43025" idx="7"/>
            </p:cNvCxnSpPr>
            <p:nvPr/>
          </p:nvCxnSpPr>
          <p:spPr bwMode="auto">
            <a:xfrm rot="-5400000" flipH="1" flipV="1">
              <a:off x="3199606" y="3886994"/>
              <a:ext cx="1588" cy="1352550"/>
            </a:xfrm>
            <a:prstGeom prst="curvedConnector3">
              <a:avLst>
                <a:gd name="adj1" fmla="val -186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3020" name="Rectangle 13"/>
            <p:cNvSpPr>
              <a:spLocks noChangeArrowheads="1"/>
            </p:cNvSpPr>
            <p:nvPr/>
          </p:nvSpPr>
          <p:spPr bwMode="auto">
            <a:xfrm>
              <a:off x="3100388" y="3833813"/>
              <a:ext cx="3873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B</a:t>
              </a:r>
            </a:p>
          </p:txBody>
        </p:sp>
      </p:grpSp>
      <p:sp>
        <p:nvSpPr>
          <p:cNvPr id="43017" name="Slide Number Placeholder 1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9CE890-6F43-F842-A796-DFA113F6AB76}" type="slidenum">
              <a:rPr lang="en-US" smtClean="0">
                <a:solidFill>
                  <a:srgbClr val="000000"/>
                </a:solidFill>
              </a:rPr>
              <a:pPr/>
              <a:t>91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3018" name="Footer Placeholder 1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CSEP544 Fall 2010    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View Equivalence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A serializable schedule need not be conflict serializable, even under the “worst case update” assumption</a:t>
            </a:r>
          </a:p>
        </p:txBody>
      </p:sp>
      <p:sp>
        <p:nvSpPr>
          <p:cNvPr id="456708" name="Rectangle 4"/>
          <p:cNvSpPr>
            <a:spLocks noChangeArrowheads="1"/>
          </p:cNvSpPr>
          <p:nvPr/>
        </p:nvSpPr>
        <p:spPr bwMode="auto">
          <a:xfrm>
            <a:off x="1524000" y="5089525"/>
            <a:ext cx="620077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(X);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(Y);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(X);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(Y);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(Y);</a:t>
            </a:r>
          </a:p>
        </p:txBody>
      </p:sp>
      <p:sp>
        <p:nvSpPr>
          <p:cNvPr id="456709" name="Rectangle 5"/>
          <p:cNvSpPr>
            <a:spLocks noChangeArrowheads="1"/>
          </p:cNvSpPr>
          <p:nvPr/>
        </p:nvSpPr>
        <p:spPr bwMode="auto">
          <a:xfrm>
            <a:off x="1524000" y="3790950"/>
            <a:ext cx="620077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(X);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(X);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(Y);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(Y); w</a:t>
            </a:r>
            <a:r>
              <a:rPr lang="en-US" sz="3200" baseline="-250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US" sz="32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(Y);</a:t>
            </a:r>
          </a:p>
        </p:txBody>
      </p:sp>
      <p:sp>
        <p:nvSpPr>
          <p:cNvPr id="44038" name="AutoShape 6"/>
          <p:cNvSpPr>
            <a:spLocks noChangeArrowheads="1"/>
          </p:cNvSpPr>
          <p:nvPr/>
        </p:nvSpPr>
        <p:spPr bwMode="auto">
          <a:xfrm>
            <a:off x="4267200" y="4514850"/>
            <a:ext cx="457200" cy="579438"/>
          </a:xfrm>
          <a:prstGeom prst="downArrow">
            <a:avLst>
              <a:gd name="adj1" fmla="val 50000"/>
              <a:gd name="adj2" fmla="val 25025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sz="2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 flipV="1">
            <a:off x="4038600" y="459105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040" name="AutoShape 8"/>
          <p:cNvSpPr>
            <a:spLocks noChangeArrowheads="1"/>
          </p:cNvSpPr>
          <p:nvPr/>
        </p:nvSpPr>
        <p:spPr bwMode="auto">
          <a:xfrm>
            <a:off x="98425" y="4419600"/>
            <a:ext cx="2111375" cy="649288"/>
          </a:xfrm>
          <a:prstGeom prst="wedgeEllipseCallout">
            <a:avLst>
              <a:gd name="adj1" fmla="val 87597"/>
              <a:gd name="adj2" fmla="val -61505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Lost write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2438400" y="5638800"/>
            <a:ext cx="44561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Equivalent,  but can’t swap</a:t>
            </a:r>
          </a:p>
        </p:txBody>
      </p:sp>
      <p:sp>
        <p:nvSpPr>
          <p:cNvPr id="44042" name="Slide Number Placeholder 1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766460-B4F0-664E-A25C-DAB959F5DE0C}" type="slidenum">
              <a:rPr lang="en-US" smtClean="0">
                <a:solidFill>
                  <a:srgbClr val="000000"/>
                </a:solidFill>
              </a:rPr>
              <a:pPr/>
              <a:t>92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4043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CSEP544 Fall 2010    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View Equivalent</a:t>
            </a: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2943A8-CDF1-6E40-A550-600D8219CA85}" type="slidenum">
              <a:rPr lang="en-US" smtClean="0">
                <a:solidFill>
                  <a:srgbClr val="000000"/>
                </a:solidFill>
              </a:rPr>
              <a:pPr/>
              <a:t>93</a:t>
            </a:fld>
            <a:endParaRPr lang="en-US" smtClean="0">
              <a:solidFill>
                <a:srgbClr val="000000"/>
              </a:solidFill>
            </a:endParaRPr>
          </a:p>
        </p:txBody>
      </p:sp>
      <p:graphicFrame>
        <p:nvGraphicFramePr>
          <p:cNvPr id="6" name="Group 63"/>
          <p:cNvGraphicFramePr>
            <a:graphicFrameLocks noGrp="1"/>
          </p:cNvGraphicFramePr>
          <p:nvPr/>
        </p:nvGraphicFramePr>
        <p:xfrm>
          <a:off x="304800" y="2286000"/>
          <a:ext cx="2743200" cy="3517392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  <a:gridCol w="9144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W1(X)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W2(X)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W2(Y)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W1(Y)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W3(Y)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Group 63"/>
          <p:cNvGraphicFramePr>
            <a:graphicFrameLocks noGrp="1"/>
          </p:cNvGraphicFramePr>
          <p:nvPr/>
        </p:nvGraphicFramePr>
        <p:xfrm>
          <a:off x="5334000" y="2362200"/>
          <a:ext cx="2743200" cy="3517392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  <a:gridCol w="9144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W1(X)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W1(Y)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W2(X)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W2(Y)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W3(Y)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139" name="AutoShape 8"/>
          <p:cNvSpPr>
            <a:spLocks noChangeArrowheads="1"/>
          </p:cNvSpPr>
          <p:nvPr/>
        </p:nvSpPr>
        <p:spPr bwMode="auto">
          <a:xfrm>
            <a:off x="1143000" y="4953000"/>
            <a:ext cx="873125" cy="519113"/>
          </a:xfrm>
          <a:prstGeom prst="wedgeEllipseCallout">
            <a:avLst>
              <a:gd name="adj1" fmla="val -61005"/>
              <a:gd name="adj2" fmla="val -109755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Lost</a:t>
            </a:r>
          </a:p>
        </p:txBody>
      </p:sp>
      <p:sp>
        <p:nvSpPr>
          <p:cNvPr id="46140" name="Footer Placeholder 1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CSEP544 Fall 2010   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28800" y="6096000"/>
            <a:ext cx="6451600" cy="5238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Arial" charset="0"/>
              </a:rPr>
              <a:t>Serializable, but not conflict serializable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View Equivalence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0772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>
                <a:latin typeface="Arial" charset="0"/>
              </a:rPr>
              <a:t>Two schedules S, S’ are </a:t>
            </a:r>
            <a:r>
              <a:rPr lang="en-US" i="1" smtClean="0">
                <a:latin typeface="Arial" charset="0"/>
              </a:rPr>
              <a:t>view equivalent</a:t>
            </a:r>
            <a:r>
              <a:rPr lang="en-US" smtClean="0">
                <a:latin typeface="Arial" charset="0"/>
              </a:rPr>
              <a:t> if:</a:t>
            </a:r>
          </a:p>
          <a:p>
            <a:r>
              <a:rPr lang="en-US" smtClean="0">
                <a:latin typeface="Arial" charset="0"/>
              </a:rPr>
              <a:t>If T reads an initial value of A in S, then T also reads the initial value of A in S’</a:t>
            </a:r>
          </a:p>
          <a:p>
            <a:r>
              <a:rPr lang="en-US" smtClean="0">
                <a:latin typeface="Arial" charset="0"/>
              </a:rPr>
              <a:t>If T reads a value of A written by T’ in S, then T also reads a value of A written by T’ in S’</a:t>
            </a:r>
          </a:p>
          <a:p>
            <a:r>
              <a:rPr lang="en-US" smtClean="0">
                <a:latin typeface="Arial" charset="0"/>
              </a:rPr>
              <a:t>If T writes the final value of A in S, then it writes the final value of A in S’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D805CC-8A83-4549-9353-ECDFCA5BE23C}" type="slidenum">
              <a:rPr lang="en-US" smtClean="0">
                <a:solidFill>
                  <a:srgbClr val="000000"/>
                </a:solidFill>
              </a:rPr>
              <a:pPr/>
              <a:t>94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710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CSEP544 Fall 2010    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View-</a:t>
            </a:r>
            <a:r>
              <a:rPr lang="en-US" dirty="0" err="1" smtClean="0"/>
              <a:t>Serializability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schedule is </a:t>
            </a:r>
            <a:r>
              <a:rPr lang="en-US" i="1" dirty="0" smtClean="0"/>
              <a:t>view </a:t>
            </a:r>
            <a:r>
              <a:rPr lang="en-US" i="1" dirty="0" err="1" smtClean="0"/>
              <a:t>serializable</a:t>
            </a:r>
            <a:r>
              <a:rPr lang="en-US" dirty="0" smtClean="0"/>
              <a:t> if it is view equivalent to a serial schedule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Remark:</a:t>
            </a:r>
          </a:p>
          <a:p>
            <a:r>
              <a:rPr lang="en-US" dirty="0" smtClean="0"/>
              <a:t>If a schedule is </a:t>
            </a:r>
            <a:r>
              <a:rPr lang="en-US" i="1" dirty="0" smtClean="0"/>
              <a:t>conflict </a:t>
            </a:r>
            <a:r>
              <a:rPr lang="en-US" i="1" dirty="0" err="1" smtClean="0"/>
              <a:t>serializable</a:t>
            </a:r>
            <a:r>
              <a:rPr lang="en-US" dirty="0" smtClean="0"/>
              <a:t>, then it is also </a:t>
            </a:r>
            <a:r>
              <a:rPr lang="en-US" i="1" dirty="0" smtClean="0"/>
              <a:t>view </a:t>
            </a:r>
            <a:r>
              <a:rPr lang="en-US" i="1" dirty="0" err="1" smtClean="0"/>
              <a:t>serializable</a:t>
            </a:r>
            <a:endParaRPr lang="en-US" i="1" dirty="0" smtClean="0"/>
          </a:p>
          <a:p>
            <a:r>
              <a:rPr lang="en-US" dirty="0" smtClean="0"/>
              <a:t>But not vice versa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CSEP544 Fall 2010   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EA397-43DA-CC47-B7C2-B4227A36E7F9}" type="slidenum">
              <a:rPr lang="en-US" smtClean="0">
                <a:solidFill>
                  <a:srgbClr val="000000"/>
                </a:solidFill>
              </a:rPr>
              <a:pPr/>
              <a:t>95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Schedules with Aborted Transactions</a:t>
            </a:r>
          </a:p>
        </p:txBody>
      </p:sp>
      <p:sp>
        <p:nvSpPr>
          <p:cNvPr id="4813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When a transaction aborts, the recovery manager undoes its updates</a:t>
            </a:r>
          </a:p>
          <a:p>
            <a:r>
              <a:rPr lang="en-US" smtClean="0">
                <a:latin typeface="Arial" charset="0"/>
              </a:rPr>
              <a:t>But some of its updates may have affected other transactions !</a:t>
            </a: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B092E7-F214-B041-AF6A-B098A5603F74}" type="slidenum">
              <a:rPr lang="en-US" smtClean="0">
                <a:solidFill>
                  <a:srgbClr val="000000"/>
                </a:solidFill>
              </a:rPr>
              <a:pPr/>
              <a:t>96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813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CSEP544 Fall 2010    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Schedules with Aborted Transactions</a:t>
            </a: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4FF027-49BD-2841-8742-552638F0AAC1}" type="slidenum">
              <a:rPr lang="en-US" smtClean="0">
                <a:solidFill>
                  <a:srgbClr val="000000"/>
                </a:solidFill>
              </a:rPr>
              <a:pPr/>
              <a:t>97</a:t>
            </a:fld>
            <a:endParaRPr lang="en-US" smtClean="0">
              <a:solidFill>
                <a:srgbClr val="000000"/>
              </a:solidFill>
            </a:endParaRPr>
          </a:p>
        </p:txBody>
      </p:sp>
      <p:graphicFrame>
        <p:nvGraphicFramePr>
          <p:cNvPr id="5" name="Group 63"/>
          <p:cNvGraphicFramePr>
            <a:graphicFrameLocks noGrp="1"/>
          </p:cNvGraphicFramePr>
          <p:nvPr/>
        </p:nvGraphicFramePr>
        <p:xfrm>
          <a:off x="2819400" y="2282825"/>
          <a:ext cx="3505200" cy="3127248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R(B)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W(B)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Commit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Abort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17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CSEP544 Fall 2010    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0" y="6105525"/>
            <a:ext cx="6818313" cy="5238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Arial" charset="0"/>
              </a:rPr>
              <a:t>Cannot abort T1 because cannot undo T2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Recoverable Schedules</a:t>
            </a:r>
          </a:p>
        </p:txBody>
      </p:sp>
      <p:sp>
        <p:nvSpPr>
          <p:cNvPr id="5017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rial" charset="0"/>
              </a:rPr>
              <a:t>A schedule is </a:t>
            </a:r>
            <a:r>
              <a:rPr lang="en-US" i="1" dirty="0" smtClean="0">
                <a:latin typeface="Arial" charset="0"/>
              </a:rPr>
              <a:t>recoverable</a:t>
            </a:r>
            <a:r>
              <a:rPr lang="en-US" dirty="0" smtClean="0">
                <a:latin typeface="Arial" charset="0"/>
              </a:rPr>
              <a:t> if:</a:t>
            </a:r>
          </a:p>
          <a:p>
            <a:r>
              <a:rPr lang="en-US" dirty="0" smtClean="0">
                <a:latin typeface="Arial" charset="0"/>
              </a:rPr>
              <a:t>It is conflict-</a:t>
            </a:r>
            <a:r>
              <a:rPr lang="en-US" dirty="0" err="1" smtClean="0">
                <a:latin typeface="Arial" charset="0"/>
              </a:rPr>
              <a:t>serializable</a:t>
            </a:r>
            <a:r>
              <a:rPr lang="en-US" dirty="0" smtClean="0">
                <a:latin typeface="Arial" charset="0"/>
              </a:rPr>
              <a:t>, and</a:t>
            </a:r>
          </a:p>
          <a:p>
            <a:r>
              <a:rPr lang="en-US" dirty="0" smtClean="0">
                <a:latin typeface="Arial" charset="0"/>
              </a:rPr>
              <a:t>Whenever a transaction T commits, all transactions who have written elements read by T have already committed</a:t>
            </a:r>
          </a:p>
        </p:txBody>
      </p:sp>
      <p:sp>
        <p:nvSpPr>
          <p:cNvPr id="50180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4C17A6-13D8-364A-9599-6A77844AF471}" type="slidenum">
              <a:rPr lang="en-US" smtClean="0">
                <a:solidFill>
                  <a:srgbClr val="000000"/>
                </a:solidFill>
              </a:rPr>
              <a:pPr/>
              <a:t>98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018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Dan Suciu -- CSEP544 Fall 2010    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Recoverable Schedules</a:t>
            </a:r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E420F0-0B45-714B-AFB4-C055AB72A83F}" type="slidenum">
              <a:rPr lang="en-US" smtClean="0">
                <a:solidFill>
                  <a:srgbClr val="000000"/>
                </a:solidFill>
              </a:rPr>
              <a:pPr/>
              <a:t>99</a:t>
            </a:fld>
            <a:endParaRPr lang="en-US" smtClean="0">
              <a:solidFill>
                <a:srgbClr val="000000"/>
              </a:solidFill>
            </a:endParaRPr>
          </a:p>
        </p:txBody>
      </p:sp>
      <p:graphicFrame>
        <p:nvGraphicFramePr>
          <p:cNvPr id="5" name="Group 63"/>
          <p:cNvGraphicFramePr>
            <a:graphicFrameLocks noGrp="1"/>
          </p:cNvGraphicFramePr>
          <p:nvPr/>
        </p:nvGraphicFramePr>
        <p:xfrm>
          <a:off x="228600" y="2286000"/>
          <a:ext cx="2895600" cy="3127248"/>
        </p:xfrm>
        <a:graphic>
          <a:graphicData uri="http://schemas.openxmlformats.org/drawingml/2006/table">
            <a:tbl>
              <a:tblPr/>
              <a:tblGrid>
                <a:gridCol w="1447800"/>
                <a:gridCol w="14478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R(B)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W(B)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Commit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Abort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63"/>
          <p:cNvGraphicFramePr>
            <a:graphicFrameLocks noGrp="1"/>
          </p:cNvGraphicFramePr>
          <p:nvPr/>
        </p:nvGraphicFramePr>
        <p:xfrm>
          <a:off x="5257800" y="2362200"/>
          <a:ext cx="2895600" cy="3127248"/>
        </p:xfrm>
        <a:graphic>
          <a:graphicData uri="http://schemas.openxmlformats.org/drawingml/2006/table">
            <a:tbl>
              <a:tblPr/>
              <a:tblGrid>
                <a:gridCol w="1447800"/>
                <a:gridCol w="14478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W(A)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R(B)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W(B)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Abort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Commit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000" y="5867400"/>
            <a:ext cx="2719388" cy="5238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Arial" charset="0"/>
              </a:rPr>
              <a:t>Nonrecoverable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67400" y="5867400"/>
            <a:ext cx="2200275" cy="5238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Arial" charset="0"/>
              </a:rPr>
              <a:t>Recoverable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1530</TotalTime>
  <Words>7041</Words>
  <Application>Microsoft Macintosh PowerPoint</Application>
  <PresentationFormat>On-screen Show (4:3)</PresentationFormat>
  <Paragraphs>1662</Paragraphs>
  <Slides>102</Slides>
  <Notes>68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102</vt:i4>
      </vt:variant>
    </vt:vector>
  </HeadingPairs>
  <TitlesOfParts>
    <vt:vector size="104" baseType="lpstr">
      <vt:lpstr>Default Design</vt:lpstr>
      <vt:lpstr>1_Default Design</vt:lpstr>
      <vt:lpstr>Lecture 4: Transactions</vt:lpstr>
      <vt:lpstr>Homework 3</vt:lpstr>
      <vt:lpstr>Review Questions</vt:lpstr>
      <vt:lpstr>Outline</vt:lpstr>
      <vt:lpstr>Reading Material for Lectures 4 &amp; 5</vt:lpstr>
      <vt:lpstr>Transactions</vt:lpstr>
      <vt:lpstr>Turing Awards to Database Researchers</vt:lpstr>
      <vt:lpstr>The World Without Transactions</vt:lpstr>
      <vt:lpstr>Crashes</vt:lpstr>
      <vt:lpstr>1st Famous Anomaly: Lost Updates</vt:lpstr>
      <vt:lpstr>2nd Famous Anomaly: Inconsistent Read</vt:lpstr>
      <vt:lpstr>3rd Famous Anomaly: Dirty Reads</vt:lpstr>
      <vt:lpstr>The Three Famous anomalies</vt:lpstr>
      <vt:lpstr>Transactions: Definition</vt:lpstr>
      <vt:lpstr>Transactions in Applications</vt:lpstr>
      <vt:lpstr>Revised Code</vt:lpstr>
      <vt:lpstr>ACID Properties</vt:lpstr>
      <vt:lpstr>ACID: Atomicity</vt:lpstr>
      <vt:lpstr>ACID: Isolation</vt:lpstr>
      <vt:lpstr>ACID: Consistency</vt:lpstr>
      <vt:lpstr>ACID: Durability</vt:lpstr>
      <vt:lpstr>Reasons for Rollback</vt:lpstr>
      <vt:lpstr>Simple Log-based Recovery</vt:lpstr>
      <vt:lpstr>Disk Access Characteristics</vt:lpstr>
      <vt:lpstr>Buffer Management in a DBMS</vt:lpstr>
      <vt:lpstr>Page Replacement Policies</vt:lpstr>
      <vt:lpstr>Least Recently Used (LRU)</vt:lpstr>
      <vt:lpstr>Buffer Manager</vt:lpstr>
      <vt:lpstr>Recovery</vt:lpstr>
      <vt:lpstr>Key Principle in Recovery</vt:lpstr>
      <vt:lpstr>Transactions</vt:lpstr>
      <vt:lpstr>Primitive Operations of Transactions</vt:lpstr>
      <vt:lpstr>Example</vt:lpstr>
      <vt:lpstr>Slide 34</vt:lpstr>
      <vt:lpstr>Slide 35</vt:lpstr>
      <vt:lpstr>The Log</vt:lpstr>
      <vt:lpstr>Undo Logging</vt:lpstr>
      <vt:lpstr>Slide 38</vt:lpstr>
      <vt:lpstr>Slide 39</vt:lpstr>
      <vt:lpstr>Slide 40</vt:lpstr>
      <vt:lpstr>After Crash</vt:lpstr>
      <vt:lpstr>Undo-Logging Rules</vt:lpstr>
      <vt:lpstr>Slide 43</vt:lpstr>
      <vt:lpstr>Recovery with Undo Log</vt:lpstr>
      <vt:lpstr>Recovery with Undo Log</vt:lpstr>
      <vt:lpstr>Recovery with Undo Log</vt:lpstr>
      <vt:lpstr>Recovery with Undo Log</vt:lpstr>
      <vt:lpstr>Recovery with Undo Log</vt:lpstr>
      <vt:lpstr>Checkpointing</vt:lpstr>
      <vt:lpstr>Undo Recovery with Checkpointing</vt:lpstr>
      <vt:lpstr>Nonquiescent Checkpointing</vt:lpstr>
      <vt:lpstr>Nonquiescent Checkpointing</vt:lpstr>
      <vt:lpstr>Undo Recovery with Nonquiescent Checkpointing</vt:lpstr>
      <vt:lpstr>Implementing ROLLBACK</vt:lpstr>
      <vt:lpstr>Redo Logging</vt:lpstr>
      <vt:lpstr>Slide 56</vt:lpstr>
      <vt:lpstr>Redo-Logging Rules</vt:lpstr>
      <vt:lpstr>Slide 58</vt:lpstr>
      <vt:lpstr>Recovery with Redo Log</vt:lpstr>
      <vt:lpstr>Recovery with Redo Log</vt:lpstr>
      <vt:lpstr>Nonquiescent Checkpointing</vt:lpstr>
      <vt:lpstr>Redo Recovery with Nonquiescent Checkpointing</vt:lpstr>
      <vt:lpstr>Comparison Undo/Redo</vt:lpstr>
      <vt:lpstr>Undo/Redo Logging</vt:lpstr>
      <vt:lpstr>Undo/Redo-Logging Rule</vt:lpstr>
      <vt:lpstr>Slide 66</vt:lpstr>
      <vt:lpstr>Recovery with Undo/Redo Log</vt:lpstr>
      <vt:lpstr>Recovery with Undo/Redo Log</vt:lpstr>
      <vt:lpstr>Concurrency Control</vt:lpstr>
      <vt:lpstr>Concurrency Control</vt:lpstr>
      <vt:lpstr>The Problem</vt:lpstr>
      <vt:lpstr>Conflicts</vt:lpstr>
      <vt:lpstr>Lost Update</vt:lpstr>
      <vt:lpstr>Inconsistent Reads</vt:lpstr>
      <vt:lpstr>Dirty Read</vt:lpstr>
      <vt:lpstr>Unrepeatable Read</vt:lpstr>
      <vt:lpstr>Schedules</vt:lpstr>
      <vt:lpstr>Example</vt:lpstr>
      <vt:lpstr>A Serial Schedule</vt:lpstr>
      <vt:lpstr>Serializable Schedule</vt:lpstr>
      <vt:lpstr>A Serializable Schedule</vt:lpstr>
      <vt:lpstr>A Non-Serializable Schedule</vt:lpstr>
      <vt:lpstr>A Serializable Schedule</vt:lpstr>
      <vt:lpstr>Ignoring Details</vt:lpstr>
      <vt:lpstr>Conflicts</vt:lpstr>
      <vt:lpstr>Conflict Serializability</vt:lpstr>
      <vt:lpstr>The Precedence Graph Test</vt:lpstr>
      <vt:lpstr>Example 1</vt:lpstr>
      <vt:lpstr>Example 1</vt:lpstr>
      <vt:lpstr>Example 2</vt:lpstr>
      <vt:lpstr>Example 2</vt:lpstr>
      <vt:lpstr>View Equivalence</vt:lpstr>
      <vt:lpstr>View Equivalent</vt:lpstr>
      <vt:lpstr>View Equivalence</vt:lpstr>
      <vt:lpstr>View-Serializability</vt:lpstr>
      <vt:lpstr>Schedules with Aborted Transactions</vt:lpstr>
      <vt:lpstr>Schedules with Aborted Transactions</vt:lpstr>
      <vt:lpstr>Recoverable Schedules</vt:lpstr>
      <vt:lpstr>Recoverable Schedules</vt:lpstr>
      <vt:lpstr>Cascading Aborts</vt:lpstr>
      <vt:lpstr>Avoiding Cascading Aborts</vt:lpstr>
      <vt:lpstr>Review of Schedules</vt:lpstr>
    </vt:vector>
  </TitlesOfParts>
  <Company>cse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09:</dc:title>
  <dc:creator>Dan</dc:creator>
  <cp:lastModifiedBy>Dan Suciu</cp:lastModifiedBy>
  <cp:revision>565</cp:revision>
  <dcterms:created xsi:type="dcterms:W3CDTF">2010-10-20T16:04:38Z</dcterms:created>
  <dcterms:modified xsi:type="dcterms:W3CDTF">2010-10-20T17:12:23Z</dcterms:modified>
</cp:coreProperties>
</file>