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7.xml" ContentType="application/vnd.openxmlformats-officedocument.presentationml.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slides/slide127.xml" ContentType="application/vnd.openxmlformats-officedocument.presentationml.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136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12.xml" ContentType="application/vnd.openxmlformats-officedocument.presentationml.slide+xml"/>
  <Override PartName="/ppt/slides/slide13.xml" ContentType="application/vnd.openxmlformats-officedocument.presentationml.slide+xml"/>
  <Override PartName="/ppt/slides/slide122.xml" ContentType="application/vnd.openxmlformats-officedocument.presentationml.slide+xml"/>
  <Override PartName="/ppt/slides/slide23.xml" ContentType="application/vnd.openxmlformats-officedocument.presentationml.slide+xml"/>
  <Override PartName="/ppt/slides/slide1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108.xml" ContentType="application/vnd.openxmlformats-officedocument.presentationml.slide+xml"/>
  <Override PartName="/ppt/slides/slide1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8.xml" ContentType="application/vnd.openxmlformats-officedocument.presentationml.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slides/slide128.xml" ContentType="application/vnd.openxmlformats-officedocument.presentationml.slide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37.xml" ContentType="application/vnd.openxmlformats-officedocument.presentationml.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13.xml" ContentType="application/vnd.openxmlformats-officedocument.presentationml.slide+xml"/>
  <Override PartName="/ppt/slides/slide14.xml" ContentType="application/vnd.openxmlformats-officedocument.presentationml.slide+xml"/>
  <Override PartName="/ppt/slides/slide123.xml" ContentType="application/vnd.openxmlformats-officedocument.presentationml.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slides/slide132.xml" ContentType="application/vnd.openxmlformats-officedocument.presentationml.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s/slide109.xml" ContentType="application/vnd.openxmlformats-officedocument.presentationml.slide+xml"/>
  <Override PartName="/ppt/slides/slide142.xml" ContentType="application/vnd.openxmlformats-officedocument.presentationml.slide+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6.xml" ContentType="application/vnd.openxmlformats-officedocument.presentationml.slideLayout+xml"/>
  <Override PartName="/ppt/slides/slide119.xml" ContentType="application/vnd.openxmlformats-officedocument.presentationml.slide+xml"/>
  <Override PartName="/ppt/slides/slide52.xml" ContentType="application/vnd.openxmlformats-officedocument.presentationml.slide+xml"/>
  <Override PartName="/ppt/slides/slide62.xml" ContentType="application/vnd.openxmlformats-officedocument.presentationml.slide+xml"/>
  <Override PartName="/ppt/slides/slide138.xml" ContentType="application/vnd.openxmlformats-officedocument.presentationml.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0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14.xml" ContentType="application/vnd.openxmlformats-officedocument.presentationml.slide+xml"/>
  <Override PartName="/ppt/slides/slide15.xml" ContentType="application/vnd.openxmlformats-officedocument.presentationml.slide+xml"/>
  <Override PartName="/ppt/slides/slide124.xml" ContentType="application/vnd.openxmlformats-officedocument.presentationml.slide+xml"/>
  <Override PartName="/ppt/slides/slide25.xml" ContentType="application/vnd.openxmlformats-officedocument.presentationml.slide+xml"/>
  <Override PartName="/ppt/slides/slide133.xml" ContentType="application/vnd.openxmlformats-officedocument.presentationml.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s/slide14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129.xml" ContentType="application/vnd.openxmlformats-officedocument.presentationml.slide+xml"/>
  <Override PartName="/ppt/slides/slide63.xml" ContentType="application/vnd.openxmlformats-officedocument.presentationml.slide+xml"/>
  <Override PartName="/ppt/slides/slide139.xml" ContentType="application/vnd.openxmlformats-officedocument.presentationml.slide+xml"/>
  <Override PartName="/ppt/slides/slide72.xml" ContentType="application/vnd.openxmlformats-officedocument.presentationml.slide+xml"/>
  <Override PartName="/ppt/slides/slide82.xml" ContentType="application/vnd.openxmlformats-officedocument.presentationml.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5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15.xml" ContentType="application/vnd.openxmlformats-officedocument.presentationml.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125.xml" ContentType="application/vnd.openxmlformats-officedocument.presentationml.slide+xml"/>
  <Default Extension="rels" ContentType="application/vnd.openxmlformats-package.relationships+xml"/>
  <Override PartName="/ppt/slides/slide26.xml" ContentType="application/vnd.openxmlformats-officedocument.presentationml.slide+xml"/>
  <Override PartName="/ppt/slides/slide134.xml" ContentType="application/vnd.openxmlformats-officedocument.presentationml.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slides/slide110.xml" ContentType="application/vnd.openxmlformats-officedocument.presentationml.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20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4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6.xml" ContentType="application/vnd.openxmlformats-officedocument.presentationml.slide+xml"/>
  <Override PartName="/ppt/slides/slide17.xml" ContentType="application/vnd.openxmlformats-officedocument.presentationml.slide+xml"/>
  <Override PartName="/ppt/slides/slide126.xml" ContentType="application/vnd.openxmlformats-officedocument.presentationml.slide+xml"/>
  <Override PartName="/ppt/slides/slide27.xml" ContentType="application/vnd.openxmlformats-officedocument.presentationml.slide+xml"/>
  <Override PartName="/ppt/slides/slide135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11.xml" ContentType="application/vnd.openxmlformats-officedocument.presentationml.slide+xml"/>
  <Override PartName="/ppt/slides/slide12.xml" ContentType="application/vnd.openxmlformats-officedocument.presentationml.slide+xml"/>
  <Override PartName="/ppt/slides/slide121.xml" ContentType="application/vnd.openxmlformats-officedocument.presentationml.slide+xml"/>
  <Override PartName="/ppt/slides/slide22.xml" ContentType="application/vnd.openxmlformats-officedocument.presentationml.slide+xml"/>
  <Override PartName="/ppt/slides/slide130.xml" ContentType="application/vnd.openxmlformats-officedocument.presentationml.slide+xml"/>
  <Override PartName="/ppt/slides/slide99.xml" ContentType="application/vnd.openxmlformats-officedocument.presentationml.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s/slide107.xml" ContentType="application/vnd.openxmlformats-officedocument.presentationml.slide+xml"/>
  <Override PartName="/ppt/slides/slide1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45"/>
  </p:notesMasterIdLst>
  <p:handoutMasterIdLst>
    <p:handoutMasterId r:id="rId146"/>
  </p:handoutMasterIdLst>
  <p:sldIdLst>
    <p:sldId id="280" r:id="rId2"/>
    <p:sldId id="438" r:id="rId3"/>
    <p:sldId id="364" r:id="rId4"/>
    <p:sldId id="324" r:id="rId5"/>
    <p:sldId id="365" r:id="rId6"/>
    <p:sldId id="366" r:id="rId7"/>
    <p:sldId id="367" r:id="rId8"/>
    <p:sldId id="368" r:id="rId9"/>
    <p:sldId id="325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326" r:id="rId28"/>
    <p:sldId id="327" r:id="rId29"/>
    <p:sldId id="369" r:id="rId30"/>
    <p:sldId id="328" r:id="rId31"/>
    <p:sldId id="329" r:id="rId32"/>
    <p:sldId id="330" r:id="rId33"/>
    <p:sldId id="370" r:id="rId34"/>
    <p:sldId id="371" r:id="rId35"/>
    <p:sldId id="372" r:id="rId36"/>
    <p:sldId id="331" r:id="rId37"/>
    <p:sldId id="332" r:id="rId38"/>
    <p:sldId id="396" r:id="rId39"/>
    <p:sldId id="397" r:id="rId40"/>
    <p:sldId id="398" r:id="rId41"/>
    <p:sldId id="399" r:id="rId42"/>
    <p:sldId id="334" r:id="rId43"/>
    <p:sldId id="335" r:id="rId44"/>
    <p:sldId id="336" r:id="rId45"/>
    <p:sldId id="337" r:id="rId46"/>
    <p:sldId id="338" r:id="rId47"/>
    <p:sldId id="339" r:id="rId48"/>
    <p:sldId id="340" r:id="rId49"/>
    <p:sldId id="341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0" r:id="rId59"/>
    <p:sldId id="351" r:id="rId60"/>
    <p:sldId id="439" r:id="rId61"/>
    <p:sldId id="440" r:id="rId62"/>
    <p:sldId id="441" r:id="rId63"/>
    <p:sldId id="352" r:id="rId64"/>
    <p:sldId id="417" r:id="rId65"/>
    <p:sldId id="418" r:id="rId66"/>
    <p:sldId id="419" r:id="rId67"/>
    <p:sldId id="420" r:id="rId68"/>
    <p:sldId id="421" r:id="rId69"/>
    <p:sldId id="422" r:id="rId70"/>
    <p:sldId id="423" r:id="rId71"/>
    <p:sldId id="424" r:id="rId72"/>
    <p:sldId id="425" r:id="rId73"/>
    <p:sldId id="426" r:id="rId74"/>
    <p:sldId id="427" r:id="rId75"/>
    <p:sldId id="428" r:id="rId76"/>
    <p:sldId id="429" r:id="rId77"/>
    <p:sldId id="430" r:id="rId78"/>
    <p:sldId id="431" r:id="rId79"/>
    <p:sldId id="432" r:id="rId80"/>
    <p:sldId id="433" r:id="rId81"/>
    <p:sldId id="434" r:id="rId82"/>
    <p:sldId id="435" r:id="rId83"/>
    <p:sldId id="436" r:id="rId84"/>
    <p:sldId id="437" r:id="rId85"/>
    <p:sldId id="353" r:id="rId86"/>
    <p:sldId id="373" r:id="rId87"/>
    <p:sldId id="374" r:id="rId88"/>
    <p:sldId id="375" r:id="rId89"/>
    <p:sldId id="376" r:id="rId90"/>
    <p:sldId id="377" r:id="rId91"/>
    <p:sldId id="355" r:id="rId92"/>
    <p:sldId id="356" r:id="rId93"/>
    <p:sldId id="357" r:id="rId94"/>
    <p:sldId id="358" r:id="rId95"/>
    <p:sldId id="359" r:id="rId96"/>
    <p:sldId id="360" r:id="rId97"/>
    <p:sldId id="361" r:id="rId98"/>
    <p:sldId id="362" r:id="rId99"/>
    <p:sldId id="363" r:id="rId100"/>
    <p:sldId id="294" r:id="rId101"/>
    <p:sldId id="379" r:id="rId102"/>
    <p:sldId id="298" r:id="rId103"/>
    <p:sldId id="296" r:id="rId104"/>
    <p:sldId id="297" r:id="rId105"/>
    <p:sldId id="299" r:id="rId106"/>
    <p:sldId id="300" r:id="rId107"/>
    <p:sldId id="301" r:id="rId108"/>
    <p:sldId id="302" r:id="rId109"/>
    <p:sldId id="303" r:id="rId110"/>
    <p:sldId id="304" r:id="rId111"/>
    <p:sldId id="305" r:id="rId112"/>
    <p:sldId id="306" r:id="rId113"/>
    <p:sldId id="307" r:id="rId114"/>
    <p:sldId id="308" r:id="rId115"/>
    <p:sldId id="309" r:id="rId116"/>
    <p:sldId id="310" r:id="rId117"/>
    <p:sldId id="311" r:id="rId118"/>
    <p:sldId id="312" r:id="rId119"/>
    <p:sldId id="313" r:id="rId120"/>
    <p:sldId id="315" r:id="rId121"/>
    <p:sldId id="316" r:id="rId122"/>
    <p:sldId id="317" r:id="rId123"/>
    <p:sldId id="318" r:id="rId124"/>
    <p:sldId id="320" r:id="rId125"/>
    <p:sldId id="319" r:id="rId126"/>
    <p:sldId id="321" r:id="rId127"/>
    <p:sldId id="322" r:id="rId128"/>
    <p:sldId id="323" r:id="rId129"/>
    <p:sldId id="442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23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150" Type="http://schemas.openxmlformats.org/officeDocument/2006/relationships/theme" Target="theme/theme1.xml"/><Relationship Id="rId15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notesMaster" Target="notesMasters/notesMaster1.xml"/><Relationship Id="rId146" Type="http://schemas.openxmlformats.org/officeDocument/2006/relationships/handoutMaster" Target="handoutMasters/handoutMaster1.xml"/><Relationship Id="rId147" Type="http://schemas.openxmlformats.org/officeDocument/2006/relationships/printerSettings" Target="printerSettings/printerSettings1.bin"/><Relationship Id="rId148" Type="http://schemas.openxmlformats.org/officeDocument/2006/relationships/presProps" Target="presProps.xml"/><Relationship Id="rId14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9FA3-9793-E74E-ACFC-15A80EF2AAAA}" type="datetimeFigureOut">
              <a:rPr lang="en-US" smtClean="0">
                <a:latin typeface="Arial"/>
              </a:rPr>
              <a:pPr/>
              <a:t>11/10/10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0A403-ABD4-FC4A-9696-18CC11FFA0E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fld id="{43DF49AA-0DD6-0242-813D-3183E36B84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0996E-8894-7641-9F48-936048BDEF1F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194C5-2F85-5949-881E-B4BFA99632D0}" type="slidenum">
              <a:rPr lang="en-US"/>
              <a:pPr/>
              <a:t>21</a:t>
            </a:fld>
            <a:endParaRPr lang="en-US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1" tIns="0" rIns="19041" bIns="0" anchor="b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000" i="1">
                <a:latin typeface="Arial" charset="0"/>
              </a:rPr>
              <a:t>9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4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33" tIns="46016" rIns="92033" bIns="46016"/>
          <a:lstStyle/>
          <a:p>
            <a:pPr eaLnBrk="1" hangingPunct="1"/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14259B-5FD5-074E-B1BD-EDC84FAF25B8}" type="slidenum">
              <a:rPr lang="en-US"/>
              <a:pPr/>
              <a:t>32</a:t>
            </a:fld>
            <a:endParaRPr lang="en-US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88620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67" tIns="0" rIns="19067" bIns="0" anchor="b">
            <a:prstTxWarp prst="textNoShape">
              <a:avLst/>
            </a:prstTxWarp>
          </a:bodyPr>
          <a:lstStyle/>
          <a:p>
            <a:pPr algn="r" defTabSz="909638" eaLnBrk="0" hangingPunct="0"/>
            <a:r>
              <a:rPr lang="en-US" sz="1000" i="1" dirty="0">
                <a:latin typeface="Arial"/>
              </a:rPr>
              <a:t>12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-1588" y="8685213"/>
            <a:ext cx="29702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-1588" y="-1588"/>
            <a:ext cx="2970213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07" name="Rectangle 6"/>
          <p:cNvSpPr>
            <a:spLocks noGrp="1" noRot="1" noChangeAspect="1" noChangeArrowheads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56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6" tIns="46079" rIns="92156" bIns="4607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E353A-F87D-C142-BAD6-D70973FB807C}" type="slidenum">
              <a:rPr lang="en-US"/>
              <a:pPr/>
              <a:t>33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346F1-E286-FC41-9164-A5736AD97BD4}" type="slidenum">
              <a:rPr lang="en-US"/>
              <a:pPr/>
              <a:t>45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36" tIns="46070" rIns="92136" bIns="46070"/>
          <a:lstStyle/>
          <a:p>
            <a:pPr eaLnBrk="1" hangingPunct="1"/>
            <a:endParaRPr lang="en-US"/>
          </a:p>
        </p:txBody>
      </p:sp>
      <p:sp>
        <p:nvSpPr>
          <p:cNvPr id="32772" name="Rectangle 3"/>
          <p:cNvSpPr>
            <a:spLocks noGrp="1" noRot="1" noChangeAspect="1" noChangeArrowheads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6646B-1DF9-3444-814A-3FDA73046AD9}" type="slidenum">
              <a:rPr lang="en-US"/>
              <a:pPr/>
              <a:t>87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B3762-9475-1741-9131-CBA4BF1A9285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B808A-C349-7249-9A37-29B0014DD439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52A5D-1876-5348-BA1C-119F68F30C4F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EE68E-5562-B742-8A79-AD0D5D221A0B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1937C-4EC8-0540-A5B5-A44896D657AE}" type="slidenum">
              <a:rPr lang="en-US"/>
              <a:pPr/>
              <a:t>16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Log entries refer to RIDs.  Plus, foreign keys may be optimized to RID’s, but I’m not sure if this is implemented in any system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C1D655-C333-7D46-A169-0474F61315EC}" type="slidenum">
              <a:rPr lang="en-US"/>
              <a:pPr/>
              <a:t>17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Need to move records around when one is deleted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D6975-B890-AE45-8BB0-19017AE5266D}" type="slidenum">
              <a:rPr lang="en-US"/>
              <a:pPr/>
              <a:t>19</a:t>
            </a:fld>
            <a:endParaRPr lang="en-US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1" tIns="0" rIns="19041" bIns="0" anchor="b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000" i="1">
                <a:latin typeface="Arial" charset="0"/>
              </a:rPr>
              <a:t>9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07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307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33" tIns="46016" rIns="92033" bIns="46016"/>
          <a:lstStyle/>
          <a:p>
            <a:pPr eaLnBrk="1" hangingPunct="1"/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93EA2-28E8-9444-916E-F33F97CE8719}" type="slidenum">
              <a:rPr lang="en-US"/>
              <a:pPr/>
              <a:t>20</a:t>
            </a:fld>
            <a:endParaRPr lang="en-US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1" tIns="0" rIns="19041" bIns="0" anchor="b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000" i="1">
                <a:latin typeface="Arial" charset="0"/>
              </a:rPr>
              <a:t>9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2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327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33" tIns="46016" rIns="92033" bIns="46016"/>
          <a:lstStyle/>
          <a:p>
            <a:pPr eaLnBrk="1" hangingPunct="1"/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C647A-6055-254E-9742-CBA02246A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0E253-7FC1-6844-8703-692386D52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6780B-972C-A747-86B2-DBE49BF82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7F989-4442-EF40-8992-DA60DA149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CE359-C0CA-1A4E-BF35-007EBBB5E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9F31C-CDD1-6544-B7DF-B8B405889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4A228-C0A5-7947-AFDD-DDD89AC4F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12406-716D-074F-A5F2-2C25FE1BDB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4BEC0-0130-084E-81BC-6316491AA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3C06B-9D07-E542-AE5A-C2DF2BF52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fld id="{C8481FAB-07D9-4743-84FD-8324DBD393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69D491-0FF5-3644-89B4-26E91E3AB83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09800"/>
            <a:ext cx="8610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7:</a:t>
            </a:r>
            <a:br>
              <a:rPr lang="en-US" dirty="0" smtClean="0"/>
            </a:br>
            <a:r>
              <a:rPr lang="en-US" dirty="0" smtClean="0"/>
              <a:t>Indexes </a:t>
            </a:r>
            <a:r>
              <a:rPr lang="en-US" dirty="0" smtClean="0"/>
              <a:t>and Database Tuning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Wednesday,</a:t>
            </a:r>
            <a:r>
              <a:rPr lang="en-US" dirty="0" smtClean="0"/>
              <a:t> November 10,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76FF89-845B-E146-9713-77205016EB8B}" type="slidenum">
              <a:rPr lang="en-US"/>
              <a:pPr/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Arranging Pages on Disk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Block concept: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</a:rPr>
              <a:t>blocks on same track, followed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</a:rPr>
              <a:t>blocks on same cylinder, followed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</a:rPr>
              <a:t>blocks on adjacent cylinder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Blocks in a file should be arranged sequentially on disk (by `next’), to minimize seek and rotational delay.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For a sequential scan, pre-fetching several pages at a time is a big win!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 Selection: Multi-attribute Keys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Consider creating a multi-attribute key on K1, K2, … if</a:t>
            </a:r>
          </a:p>
          <a:p>
            <a:pPr eaLnBrk="1" hangingPunct="1"/>
            <a:r>
              <a:rPr lang="en-US" smtClean="0"/>
              <a:t>WHERE clause has matches on K1, K2, …</a:t>
            </a:r>
          </a:p>
          <a:p>
            <a:pPr lvl="1" eaLnBrk="1" hangingPunct="1"/>
            <a:r>
              <a:rPr lang="en-US" smtClean="0"/>
              <a:t>But also consider separate indexes</a:t>
            </a:r>
          </a:p>
          <a:p>
            <a:pPr eaLnBrk="1" hangingPunct="1"/>
            <a:r>
              <a:rPr lang="en-US" smtClean="0"/>
              <a:t>SELECT clause contains only K1, K2, ..</a:t>
            </a:r>
          </a:p>
          <a:p>
            <a:pPr lvl="1" eaLnBrk="1" hangingPunct="1"/>
            <a:r>
              <a:rPr lang="en-US" smtClean="0"/>
              <a:t>A </a:t>
            </a:r>
            <a:r>
              <a:rPr lang="en-US" i="1" smtClean="0"/>
              <a:t>covering index </a:t>
            </a:r>
            <a:r>
              <a:rPr lang="en-US" smtClean="0"/>
              <a:t>is one that can be used exclusively to answer a query, e.g. index R(K1,K2) covers the query: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433DBA-2692-194B-AEE9-4E6AA5B60747}" type="slidenum">
              <a:rPr lang="en-US" smtClean="0"/>
              <a:pPr/>
              <a:t>100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19200" y="6181725"/>
            <a:ext cx="6215494" cy="5238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800" dirty="0">
                <a:latin typeface="Arial"/>
              </a:rPr>
              <a:t> K2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2800" dirty="0">
                <a:latin typeface="Arial"/>
              </a:rPr>
              <a:t> R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K1=55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To Cluster or Not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Range queries benefit mostly from clustering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Covering indexes do </a:t>
            </a:r>
            <a:r>
              <a:rPr lang="en-US" i="1" smtClean="0">
                <a:latin typeface="Arial" charset="0"/>
                <a:ea typeface="ＭＳ Ｐゴシック" charset="-128"/>
                <a:cs typeface="ＭＳ Ｐゴシック" charset="-128"/>
              </a:rPr>
              <a:t>not</a:t>
            </a:r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 need to be clustered: they work equally well unclustered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129A65-EAE6-A24D-B8E9-42A918B93BAA}" type="slidenum">
              <a:rPr lang="en-US" smtClean="0"/>
              <a:pPr/>
              <a:t>101</a:t>
            </a:fld>
            <a:endParaRPr lang="en-US" smtClean="0"/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B7139-D4CA-074F-B4B8-304B382B2551}" type="slidenum">
              <a:rPr lang="en-US" smtClean="0"/>
              <a:pPr/>
              <a:t>102</a:t>
            </a:fld>
            <a:endParaRPr lang="en-US" smtClean="0"/>
          </a:p>
        </p:txBody>
      </p:sp>
      <p:cxnSp>
        <p:nvCxnSpPr>
          <p:cNvPr id="21507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-647700" y="3009900"/>
            <a:ext cx="5181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08" name="Straight Arrow Connector 8"/>
          <p:cNvCxnSpPr>
            <a:cxnSpLocks noChangeShapeType="1"/>
          </p:cNvCxnSpPr>
          <p:nvPr/>
        </p:nvCxnSpPr>
        <p:spPr bwMode="auto">
          <a:xfrm>
            <a:off x="1143000" y="5257800"/>
            <a:ext cx="7391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2438400" y="5486400"/>
            <a:ext cx="4575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Percentage </a:t>
            </a:r>
            <a:r>
              <a:rPr lang="en-US" sz="2800" dirty="0" err="1">
                <a:latin typeface="Arial"/>
              </a:rPr>
              <a:t>tuples</a:t>
            </a:r>
            <a:r>
              <a:rPr lang="en-US" sz="2800" dirty="0">
                <a:latin typeface="Arial"/>
              </a:rPr>
              <a:t> retrieved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498475" y="2209800"/>
            <a:ext cx="922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Cost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1981200" y="5410200"/>
            <a:ext cx="3843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0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7162800" y="5334000"/>
            <a:ext cx="783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100</a:t>
            </a:r>
          </a:p>
        </p:txBody>
      </p:sp>
      <p:cxnSp>
        <p:nvCxnSpPr>
          <p:cNvPr id="21513" name="Straight Connector 14"/>
          <p:cNvCxnSpPr>
            <a:cxnSpLocks noChangeShapeType="1"/>
          </p:cNvCxnSpPr>
          <p:nvPr/>
        </p:nvCxnSpPr>
        <p:spPr bwMode="auto">
          <a:xfrm>
            <a:off x="1981200" y="2819400"/>
            <a:ext cx="6096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Straight Connector 16"/>
          <p:cNvCxnSpPr>
            <a:cxnSpLocks noChangeShapeType="1"/>
          </p:cNvCxnSpPr>
          <p:nvPr/>
        </p:nvCxnSpPr>
        <p:spPr bwMode="auto">
          <a:xfrm flipV="1">
            <a:off x="1905000" y="2819400"/>
            <a:ext cx="6172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5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342900" y="2171700"/>
            <a:ext cx="464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6" name="TextBox 19"/>
          <p:cNvSpPr txBox="1">
            <a:spLocks noChangeArrowheads="1"/>
          </p:cNvSpPr>
          <p:nvPr/>
        </p:nvSpPr>
        <p:spPr bwMode="auto">
          <a:xfrm>
            <a:off x="4800600" y="2286000"/>
            <a:ext cx="2374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Sequential scan</a:t>
            </a:r>
          </a:p>
        </p:txBody>
      </p:sp>
      <p:sp>
        <p:nvSpPr>
          <p:cNvPr id="21517" name="TextBox 20"/>
          <p:cNvSpPr txBox="1">
            <a:spLocks noChangeArrowheads="1"/>
          </p:cNvSpPr>
          <p:nvPr/>
        </p:nvSpPr>
        <p:spPr bwMode="auto">
          <a:xfrm rot="-1263122">
            <a:off x="4102599" y="3362474"/>
            <a:ext cx="2326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Clustered index</a:t>
            </a:r>
          </a:p>
        </p:txBody>
      </p:sp>
      <p:sp>
        <p:nvSpPr>
          <p:cNvPr id="21518" name="TextBox 21"/>
          <p:cNvSpPr txBox="1">
            <a:spLocks noChangeArrowheads="1"/>
          </p:cNvSpPr>
          <p:nvPr/>
        </p:nvSpPr>
        <p:spPr bwMode="auto">
          <a:xfrm rot="-4153585">
            <a:off x="1456392" y="1064567"/>
            <a:ext cx="2648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Unclustered</a:t>
            </a:r>
            <a:r>
              <a:rPr lang="en-US" dirty="0">
                <a:latin typeface="Arial"/>
              </a:rPr>
              <a:t> index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5105400" y="533400"/>
            <a:ext cx="3773488" cy="13858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800" dirty="0">
                <a:latin typeface="Arial"/>
              </a:rPr>
              <a:t> *</a:t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2800" dirty="0">
                <a:latin typeface="Arial"/>
              </a:rPr>
              <a:t> R</a:t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K&gt;? and K&lt;?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Table v.s. B+ tree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Rule 1: always use a B+ tree  </a:t>
            </a:r>
            <a:r>
              <a:rPr lang="en-US" dirty="0" err="1" smtClean="0">
                <a:sym typeface="Wingdings" charset="2"/>
              </a:rPr>
              <a:t></a:t>
            </a:r>
            <a:endParaRPr lang="en-US" dirty="0" smtClean="0">
              <a:sym typeface="Wingdings" charset="2"/>
            </a:endParaRPr>
          </a:p>
          <a:p>
            <a:pPr eaLnBrk="1" hangingPunct="1"/>
            <a:endParaRPr lang="en-US" dirty="0" smtClean="0">
              <a:sym typeface="Wingdings" charset="2"/>
            </a:endParaRPr>
          </a:p>
          <a:p>
            <a:pPr eaLnBrk="1" hangingPunct="1"/>
            <a:r>
              <a:rPr lang="en-US" dirty="0" smtClean="0">
                <a:sym typeface="Wingdings" charset="2"/>
              </a:rPr>
              <a:t>Rule 2: use a Hash table on K when:</a:t>
            </a:r>
          </a:p>
          <a:p>
            <a:pPr lvl="1" eaLnBrk="1" hangingPunct="1"/>
            <a:r>
              <a:rPr lang="en-US" dirty="0" smtClean="0">
                <a:sym typeface="Wingdings" charset="2"/>
              </a:rPr>
              <a:t>There is a very important selection query on equality (WHERE K=?), and no range queries</a:t>
            </a:r>
          </a:p>
          <a:p>
            <a:pPr lvl="1" eaLnBrk="1" hangingPunct="1"/>
            <a:r>
              <a:rPr lang="en-US" dirty="0" smtClean="0"/>
              <a:t>You know that the optimizer uses a nested loop join where K is the join attribute of the inner relation (you will understand that in a few lectures)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 Queries v.s. Updates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Indexes speed up queries</a:t>
            </a:r>
          </a:p>
          <a:p>
            <a:pPr lvl="1" eaLnBrk="1" hangingPunct="1"/>
            <a:r>
              <a:rPr lang="en-US" smtClean="0"/>
              <a:t>SELECT FROM WHERE</a:t>
            </a:r>
          </a:p>
          <a:p>
            <a:pPr eaLnBrk="1" hangingPunct="1"/>
            <a:r>
              <a:rPr lang="en-US" smtClean="0"/>
              <a:t>But they usually slow down updates:</a:t>
            </a:r>
          </a:p>
          <a:p>
            <a:pPr lvl="1" eaLnBrk="1" hangingPunct="1"/>
            <a:r>
              <a:rPr lang="en-US" smtClean="0"/>
              <a:t>INSERT, DELECTE, UPDATE</a:t>
            </a:r>
          </a:p>
          <a:p>
            <a:pPr lvl="1" eaLnBrk="1" hangingPunct="1"/>
            <a:r>
              <a:rPr lang="en-US" smtClean="0"/>
              <a:t>However some updates benefit from indexes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14613" y="5167312"/>
            <a:ext cx="2748724" cy="1385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UPDATE </a:t>
            </a:r>
            <a:r>
              <a:rPr lang="en-US" sz="2800" dirty="0">
                <a:latin typeface="Arial"/>
              </a:rPr>
              <a:t>R</a:t>
            </a:r>
          </a:p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   SET </a:t>
            </a:r>
            <a:r>
              <a:rPr lang="en-US" sz="2800" dirty="0">
                <a:latin typeface="Arial"/>
              </a:rPr>
              <a:t>A = 7</a:t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K=55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Tools for Index Selection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 Server 2000 Index Tuning Wizard</a:t>
            </a:r>
          </a:p>
          <a:p>
            <a:pPr eaLnBrk="1" hangingPunct="1"/>
            <a:r>
              <a:rPr lang="en-US" smtClean="0"/>
              <a:t>DB2 Index Advisor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they work:</a:t>
            </a:r>
          </a:p>
          <a:p>
            <a:pPr lvl="1" eaLnBrk="1" hangingPunct="1"/>
            <a:r>
              <a:rPr lang="en-US" smtClean="0"/>
              <a:t>They walk through a large number of configurations, compute their costs, and choose the configuration with minimum cost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5EBD4-F70E-5F4F-A42B-66EE1212BE58}" type="slidenum">
              <a:rPr lang="en-US" smtClean="0"/>
              <a:pPr/>
              <a:t>105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Tuning the Conceptual Schema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Denormalization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Horizontal Partitioning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Vertical Partitioning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66AF9-A3AA-4C46-B16D-A281B3F78DBA}" type="slidenum">
              <a:rPr lang="en-US" smtClean="0"/>
              <a:pPr/>
              <a:t>106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Denormalization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5FB21-8FF6-BB4E-9A9A-0D865A9EEAEB}" type="slidenum">
              <a:rPr lang="en-US" smtClean="0"/>
              <a:pPr/>
              <a:t>107</a:t>
            </a:fld>
            <a:endParaRPr lang="en-US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4405313"/>
            <a:ext cx="8186738" cy="1385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x.pid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x.pname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2800" dirty="0">
                <a:latin typeface="Arial"/>
              </a:rPr>
              <a:t> Product </a:t>
            </a:r>
            <a:r>
              <a:rPr lang="en-US" sz="2800" dirty="0" err="1">
                <a:latin typeface="Arial"/>
              </a:rPr>
              <a:t>x</a:t>
            </a:r>
            <a:r>
              <a:rPr lang="en-US" sz="2800" dirty="0">
                <a:latin typeface="Arial"/>
              </a:rPr>
              <a:t>, Company </a:t>
            </a:r>
            <a:r>
              <a:rPr lang="en-US" sz="2800" dirty="0" err="1">
                <a:latin typeface="Arial"/>
              </a:rPr>
              <a:t>y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x.cid</a:t>
            </a:r>
            <a:r>
              <a:rPr lang="en-US" sz="2800" dirty="0">
                <a:latin typeface="Arial"/>
              </a:rPr>
              <a:t> = </a:t>
            </a:r>
            <a:r>
              <a:rPr lang="en-US" sz="2800" dirty="0" err="1">
                <a:latin typeface="Arial"/>
              </a:rPr>
              <a:t>y.cid</a:t>
            </a:r>
            <a:r>
              <a:rPr lang="en-US" sz="2800" dirty="0">
                <a:latin typeface="Arial"/>
              </a:rPr>
              <a:t> and </a:t>
            </a:r>
            <a:r>
              <a:rPr lang="en-US" sz="2800" dirty="0" err="1">
                <a:latin typeface="Arial"/>
              </a:rPr>
              <a:t>x.price</a:t>
            </a:r>
            <a:r>
              <a:rPr lang="en-US" sz="2800" dirty="0">
                <a:latin typeface="Arial"/>
              </a:rPr>
              <a:t> &lt; ? and </a:t>
            </a:r>
            <a:r>
              <a:rPr lang="en-US" sz="2800" dirty="0" err="1">
                <a:latin typeface="Arial"/>
              </a:rPr>
              <a:t>y.city</a:t>
            </a:r>
            <a:r>
              <a:rPr lang="en-US" sz="2800" dirty="0">
                <a:latin typeface="Arial"/>
              </a:rPr>
              <a:t> = ?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914400" y="1981200"/>
            <a:ext cx="65474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latin typeface="Arial"/>
              </a:rPr>
              <a:t>Product(</a:t>
            </a:r>
            <a:r>
              <a:rPr lang="en-US" sz="3600" b="1" u="sng" dirty="0" err="1">
                <a:latin typeface="Arial"/>
              </a:rPr>
              <a:t>pid</a:t>
            </a:r>
            <a:r>
              <a:rPr lang="en-US" sz="3600" dirty="0">
                <a:latin typeface="Arial"/>
              </a:rPr>
              <a:t>, </a:t>
            </a:r>
            <a:r>
              <a:rPr lang="en-US" sz="3600" dirty="0" err="1">
                <a:latin typeface="Arial"/>
              </a:rPr>
              <a:t>pname</a:t>
            </a:r>
            <a:r>
              <a:rPr lang="en-US" sz="3600" dirty="0">
                <a:latin typeface="Arial"/>
              </a:rPr>
              <a:t>, price, cid)</a:t>
            </a:r>
            <a:br>
              <a:rPr lang="en-US" sz="3600" dirty="0">
                <a:latin typeface="Arial"/>
              </a:rPr>
            </a:br>
            <a:r>
              <a:rPr lang="en-US" sz="3600" dirty="0" err="1">
                <a:latin typeface="Arial"/>
              </a:rPr>
              <a:t>Company(</a:t>
            </a:r>
            <a:r>
              <a:rPr lang="en-US" sz="3600" b="1" u="sng" dirty="0" err="1">
                <a:latin typeface="Arial"/>
              </a:rPr>
              <a:t>cid</a:t>
            </a:r>
            <a:r>
              <a:rPr lang="en-US" sz="3600" dirty="0">
                <a:latin typeface="Arial"/>
              </a:rPr>
              <a:t>, </a:t>
            </a:r>
            <a:r>
              <a:rPr lang="en-US" sz="3600" dirty="0" err="1">
                <a:latin typeface="Arial"/>
              </a:rPr>
              <a:t>cname</a:t>
            </a:r>
            <a:r>
              <a:rPr lang="en-US" sz="3600" dirty="0">
                <a:latin typeface="Arial"/>
              </a:rPr>
              <a:t>, city)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304800" y="3530600"/>
            <a:ext cx="4714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Arial"/>
              </a:rPr>
              <a:t>A very frequent query: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26631" name="Rounded Rectangle 7"/>
          <p:cNvSpPr>
            <a:spLocks noChangeArrowheads="1"/>
          </p:cNvSpPr>
          <p:nvPr/>
        </p:nvSpPr>
        <p:spPr bwMode="auto">
          <a:xfrm>
            <a:off x="1247773" y="6049963"/>
            <a:ext cx="7210427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How can we speed up this query workload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Denormalization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BD09B9-369B-4D4A-9317-07F730D098C8}" type="slidenum">
              <a:rPr lang="en-US" smtClean="0"/>
              <a:pPr/>
              <a:t>108</a:t>
            </a:fld>
            <a:endParaRPr lang="en-US" smtClean="0"/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914400" y="1981200"/>
            <a:ext cx="65474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latin typeface="Arial"/>
              </a:rPr>
              <a:t>Product(</a:t>
            </a:r>
            <a:r>
              <a:rPr lang="en-US" sz="3600" b="1" u="sng" dirty="0" err="1">
                <a:latin typeface="Arial"/>
              </a:rPr>
              <a:t>pid</a:t>
            </a:r>
            <a:r>
              <a:rPr lang="en-US" sz="3600" dirty="0">
                <a:latin typeface="Arial"/>
              </a:rPr>
              <a:t>, </a:t>
            </a:r>
            <a:r>
              <a:rPr lang="en-US" sz="3600" dirty="0" err="1">
                <a:latin typeface="Arial"/>
              </a:rPr>
              <a:t>pname</a:t>
            </a:r>
            <a:r>
              <a:rPr lang="en-US" sz="3600" dirty="0">
                <a:latin typeface="Arial"/>
              </a:rPr>
              <a:t>, price, cid)</a:t>
            </a:r>
            <a:br>
              <a:rPr lang="en-US" sz="3600" dirty="0">
                <a:latin typeface="Arial"/>
              </a:rPr>
            </a:br>
            <a:r>
              <a:rPr lang="en-US" sz="3600" dirty="0" err="1">
                <a:latin typeface="Arial"/>
              </a:rPr>
              <a:t>Company(</a:t>
            </a:r>
            <a:r>
              <a:rPr lang="en-US" sz="3600" b="1" u="sng" dirty="0" err="1">
                <a:latin typeface="Arial"/>
              </a:rPr>
              <a:t>cid</a:t>
            </a:r>
            <a:r>
              <a:rPr lang="en-US" sz="3600" dirty="0">
                <a:latin typeface="Arial"/>
              </a:rPr>
              <a:t>, </a:t>
            </a:r>
            <a:r>
              <a:rPr lang="en-US" sz="3600" dirty="0" err="1">
                <a:latin typeface="Arial"/>
              </a:rPr>
              <a:t>cname</a:t>
            </a:r>
            <a:r>
              <a:rPr lang="en-US" sz="3600" dirty="0">
                <a:latin typeface="Arial"/>
              </a:rPr>
              <a:t>, city)</a:t>
            </a:r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152400" y="3352800"/>
            <a:ext cx="29043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latin typeface="Arial"/>
              </a:rPr>
              <a:t>Denormalize</a:t>
            </a:r>
            <a:r>
              <a:rPr lang="en-US" sz="3600" dirty="0">
                <a:latin typeface="Arial"/>
              </a:rPr>
              <a:t>:</a:t>
            </a: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0" y="4038600"/>
            <a:ext cx="869140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latin typeface="Arial"/>
              </a:rPr>
              <a:t>ProductCompany(</a:t>
            </a:r>
            <a:r>
              <a:rPr lang="en-US" sz="3200" b="1" u="sng" dirty="0" err="1">
                <a:latin typeface="Arial"/>
              </a:rPr>
              <a:t>pid</a:t>
            </a:r>
            <a:r>
              <a:rPr lang="en-US" sz="3200" dirty="0" err="1" smtClean="0">
                <a:latin typeface="Arial"/>
              </a:rPr>
              <a:t>,pname,price,cname,city</a:t>
            </a:r>
            <a:r>
              <a:rPr lang="en-US" sz="3200" dirty="0">
                <a:latin typeface="Arial"/>
              </a:rPr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4363" y="4724400"/>
            <a:ext cx="7787138" cy="18165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INSERT INTO </a:t>
            </a:r>
            <a:r>
              <a:rPr lang="en-US" sz="2800" dirty="0" err="1">
                <a:latin typeface="Arial"/>
              </a:rPr>
              <a:t>ProductCompany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2800" dirty="0" err="1">
                <a:latin typeface="Arial"/>
              </a:rPr>
              <a:t>x.pid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x.pname,.price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y.cname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y.city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/>
            </a:r>
            <a:br>
              <a:rPr lang="en-US" sz="2800" dirty="0">
                <a:solidFill>
                  <a:schemeClr val="accent2"/>
                </a:solidFill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   FROM</a:t>
            </a:r>
            <a:r>
              <a:rPr lang="en-US" sz="2800" dirty="0">
                <a:latin typeface="Arial"/>
              </a:rPr>
              <a:t> Product </a:t>
            </a:r>
            <a:r>
              <a:rPr lang="en-US" sz="2800" dirty="0" err="1">
                <a:latin typeface="Arial"/>
              </a:rPr>
              <a:t>x</a:t>
            </a:r>
            <a:r>
              <a:rPr lang="en-US" sz="2800" dirty="0">
                <a:latin typeface="Arial"/>
              </a:rPr>
              <a:t>, Company </a:t>
            </a:r>
            <a:r>
              <a:rPr lang="en-US" sz="2800" dirty="0" err="1">
                <a:latin typeface="Arial"/>
              </a:rPr>
              <a:t>y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x.cid</a:t>
            </a:r>
            <a:r>
              <a:rPr lang="en-US" sz="2800" dirty="0">
                <a:latin typeface="Arial"/>
              </a:rPr>
              <a:t> = </a:t>
            </a:r>
            <a:r>
              <a:rPr lang="en-US" sz="2800" dirty="0" err="1">
                <a:latin typeface="Arial"/>
              </a:rPr>
              <a:t>y.cid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Denormalization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62ECCF-41E8-D14C-A5DF-F441512D0E49}" type="slidenum">
              <a:rPr lang="en-US" smtClean="0"/>
              <a:pPr/>
              <a:t>109</a:t>
            </a:fld>
            <a:endParaRPr lang="en-US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9425" y="2819400"/>
            <a:ext cx="8185150" cy="13858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x.pid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x.pname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2800" dirty="0">
                <a:latin typeface="Arial"/>
              </a:rPr>
              <a:t> Product </a:t>
            </a:r>
            <a:r>
              <a:rPr lang="en-US" sz="2800" dirty="0" err="1">
                <a:latin typeface="Arial"/>
              </a:rPr>
              <a:t>x</a:t>
            </a:r>
            <a:r>
              <a:rPr lang="en-US" sz="2800" dirty="0">
                <a:latin typeface="Arial"/>
              </a:rPr>
              <a:t>, Company </a:t>
            </a:r>
            <a:r>
              <a:rPr lang="en-US" sz="2800" dirty="0" err="1">
                <a:latin typeface="Arial"/>
              </a:rPr>
              <a:t>y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x.cid</a:t>
            </a:r>
            <a:r>
              <a:rPr lang="en-US" sz="2800" dirty="0">
                <a:latin typeface="Arial"/>
              </a:rPr>
              <a:t> = </a:t>
            </a:r>
            <a:r>
              <a:rPr lang="en-US" sz="2800" dirty="0" err="1">
                <a:latin typeface="Arial"/>
              </a:rPr>
              <a:t>y.cid</a:t>
            </a:r>
            <a:r>
              <a:rPr lang="en-US" sz="2800" dirty="0">
                <a:latin typeface="Arial"/>
              </a:rPr>
              <a:t> and </a:t>
            </a:r>
            <a:r>
              <a:rPr lang="en-US" sz="2800" dirty="0" err="1">
                <a:latin typeface="Arial"/>
              </a:rPr>
              <a:t>x.price</a:t>
            </a:r>
            <a:r>
              <a:rPr lang="en-US" sz="2800" dirty="0">
                <a:latin typeface="Arial"/>
              </a:rPr>
              <a:t> &lt; ? and </a:t>
            </a:r>
            <a:r>
              <a:rPr lang="en-US" sz="2800" dirty="0" err="1">
                <a:latin typeface="Arial"/>
              </a:rPr>
              <a:t>y.city</a:t>
            </a:r>
            <a:r>
              <a:rPr lang="en-US" sz="2800" dirty="0">
                <a:latin typeface="Arial"/>
              </a:rPr>
              <a:t> = ?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914400" y="1981200"/>
            <a:ext cx="49577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Arial"/>
              </a:rPr>
              <a:t>Next, replace the query</a:t>
            </a:r>
          </a:p>
        </p:txBody>
      </p:sp>
      <p:sp>
        <p:nvSpPr>
          <p:cNvPr id="28679" name="Down Arrow 9"/>
          <p:cNvSpPr>
            <a:spLocks noChangeArrowheads="1"/>
          </p:cNvSpPr>
          <p:nvPr/>
        </p:nvSpPr>
        <p:spPr bwMode="auto">
          <a:xfrm>
            <a:off x="4267200" y="4419600"/>
            <a:ext cx="484188" cy="533400"/>
          </a:xfrm>
          <a:prstGeom prst="downArrow">
            <a:avLst>
              <a:gd name="adj1" fmla="val 50000"/>
              <a:gd name="adj2" fmla="val 5004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52600" y="5105400"/>
            <a:ext cx="4955583" cy="1385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pid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pname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ProductCompany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price &lt; ? and city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FC3C23-43B4-5845-A308-716DE9B3A023}" type="slidenum">
              <a:rPr lang="en-US"/>
              <a:pPr/>
              <a:t>11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Representing Data Elements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Relational database elements: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A tuple is represented as a record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The table is a sequence of records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838200" y="2514600"/>
            <a:ext cx="8034621" cy="242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CREATE TABLE</a:t>
            </a:r>
            <a:r>
              <a:rPr lang="en-US" dirty="0">
                <a:latin typeface="Arial" charset="0"/>
              </a:rPr>
              <a:t> Product (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pid</a:t>
            </a:r>
            <a:r>
              <a:rPr lang="en-US" dirty="0">
                <a:latin typeface="Arial" charset="0"/>
              </a:rPr>
              <a:t> INT PRIMARY KEY,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	name CHAR(20),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	description VARCHAR(200),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	maker CHAR(10) REFERENCES </a:t>
            </a:r>
            <a:r>
              <a:rPr lang="en-US" dirty="0" err="1">
                <a:latin typeface="Arial" charset="0"/>
              </a:rPr>
              <a:t>Company(name</a:t>
            </a:r>
            <a:r>
              <a:rPr lang="en-US" dirty="0" smtClean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with Denormalization</a:t>
            </a:r>
          </a:p>
        </p:txBody>
      </p:sp>
      <p:sp>
        <p:nvSpPr>
          <p:cNvPr id="2970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C392C5-A1F4-9649-B1E6-2D00EF49602C}" type="slidenum">
              <a:rPr lang="en-US" smtClean="0"/>
              <a:pPr/>
              <a:t>110</a:t>
            </a:fld>
            <a:endParaRPr lang="en-US" smtClean="0"/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 is no longer in BCNF</a:t>
            </a:r>
          </a:p>
          <a:p>
            <a:pPr lvl="1" eaLnBrk="1" hangingPunct="1"/>
            <a:r>
              <a:rPr lang="en-US" dirty="0" smtClean="0"/>
              <a:t>We have the hidden FD:  cid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cname</a:t>
            </a:r>
            <a:r>
              <a:rPr lang="en-US" dirty="0" smtClean="0">
                <a:sym typeface="Wingdings" charset="2"/>
              </a:rPr>
              <a:t>, city</a:t>
            </a:r>
          </a:p>
          <a:p>
            <a:pPr eaLnBrk="1" hangingPunct="1"/>
            <a:r>
              <a:rPr lang="en-US" dirty="0" smtClean="0">
                <a:sym typeface="Wingdings" charset="2"/>
              </a:rPr>
              <a:t>When Product or Company are updated, we need to propagate updates to </a:t>
            </a:r>
            <a:r>
              <a:rPr lang="en-US" dirty="0" err="1" smtClean="0">
                <a:sym typeface="Wingdings" charset="2"/>
              </a:rPr>
              <a:t>ProductCompany</a:t>
            </a:r>
            <a:endParaRPr lang="en-US" dirty="0" smtClean="0">
              <a:sym typeface="Wingdings" charset="2"/>
            </a:endParaRPr>
          </a:p>
          <a:p>
            <a:pPr lvl="1" eaLnBrk="1" hangingPunct="1"/>
            <a:r>
              <a:rPr lang="en-US" dirty="0" smtClean="0">
                <a:sym typeface="Wingdings" charset="2"/>
              </a:rPr>
              <a:t>Use RULE in </a:t>
            </a:r>
            <a:r>
              <a:rPr lang="en-US" dirty="0" err="1" smtClean="0">
                <a:sym typeface="Wingdings" charset="2"/>
              </a:rPr>
              <a:t>postgres</a:t>
            </a:r>
            <a:r>
              <a:rPr lang="en-US" dirty="0" smtClean="0">
                <a:sym typeface="Wingdings" charset="2"/>
              </a:rPr>
              <a:t> (see below)</a:t>
            </a:r>
          </a:p>
          <a:p>
            <a:pPr lvl="1" eaLnBrk="1" hangingPunct="1"/>
            <a:r>
              <a:rPr lang="en-US" dirty="0" smtClean="0">
                <a:sym typeface="Wingdings" charset="2"/>
              </a:rPr>
              <a:t>Or use a trigger on a different RDBMS</a:t>
            </a:r>
          </a:p>
          <a:p>
            <a:pPr eaLnBrk="1" hangingPunct="1"/>
            <a:r>
              <a:rPr lang="en-US" dirty="0" smtClean="0">
                <a:sym typeface="Wingdings" charset="2"/>
              </a:rPr>
              <a:t>Sometimes cannot modify the query</a:t>
            </a:r>
          </a:p>
          <a:p>
            <a:pPr lvl="1" eaLnBrk="1" hangingPunct="1"/>
            <a:r>
              <a:rPr lang="en-US" dirty="0" smtClean="0">
                <a:sym typeface="Wingdings" charset="2"/>
              </a:rPr>
              <a:t>What do we do then ?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Denormalization Using Views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0B499A-9EB1-4643-A417-B51791ABAE1A}" type="slidenum">
              <a:rPr lang="en-US" smtClean="0"/>
              <a:pPr/>
              <a:t>111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2057400"/>
            <a:ext cx="8851782" cy="45249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INSERT INTO </a:t>
            </a:r>
            <a:r>
              <a:rPr lang="en-US" dirty="0" err="1">
                <a:latin typeface="Arial"/>
              </a:rPr>
              <a:t>ProductCompany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 err="1">
                <a:latin typeface="Arial"/>
              </a:rPr>
              <a:t>x.pid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x.pname,.price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y.cid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y.cname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y.city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/>
            </a:r>
            <a:br>
              <a:rPr lang="en-US" dirty="0">
                <a:solidFill>
                  <a:schemeClr val="accent2"/>
                </a:solidFill>
                <a:latin typeface="Arial"/>
              </a:rPr>
            </a:br>
            <a:r>
              <a:rPr lang="en-US" dirty="0">
                <a:solidFill>
                  <a:schemeClr val="accent2"/>
                </a:solidFill>
                <a:latin typeface="Arial"/>
              </a:rPr>
              <a:t>   FROM</a:t>
            </a:r>
            <a:r>
              <a:rPr lang="en-US" dirty="0">
                <a:latin typeface="Arial"/>
              </a:rPr>
              <a:t> Product </a:t>
            </a:r>
            <a:r>
              <a:rPr lang="en-US" dirty="0" err="1">
                <a:latin typeface="Arial"/>
              </a:rPr>
              <a:t>x</a:t>
            </a:r>
            <a:r>
              <a:rPr lang="en-US" dirty="0">
                <a:latin typeface="Arial"/>
              </a:rPr>
              <a:t>, Company </a:t>
            </a:r>
            <a:r>
              <a:rPr lang="en-US" dirty="0" err="1">
                <a:latin typeface="Arial"/>
              </a:rPr>
              <a:t>y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x.cid</a:t>
            </a:r>
            <a:r>
              <a:rPr lang="en-US" dirty="0">
                <a:latin typeface="Arial"/>
              </a:rPr>
              <a:t> = </a:t>
            </a:r>
            <a:r>
              <a:rPr lang="en-US" dirty="0" err="1">
                <a:latin typeface="Arial"/>
              </a:rPr>
              <a:t>y.cid</a:t>
            </a:r>
            <a:r>
              <a:rPr lang="en-US" dirty="0">
                <a:latin typeface="Arial"/>
              </a:rPr>
              <a:t>;</a:t>
            </a:r>
          </a:p>
          <a:p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DROP</a:t>
            </a:r>
            <a:r>
              <a:rPr lang="en-US" dirty="0">
                <a:latin typeface="Arial"/>
              </a:rPr>
              <a:t> Product;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DROP</a:t>
            </a:r>
            <a:r>
              <a:rPr lang="en-US" dirty="0">
                <a:latin typeface="Arial"/>
              </a:rPr>
              <a:t> Company;</a:t>
            </a:r>
          </a:p>
          <a:p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CREATE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VIEW</a:t>
            </a:r>
            <a:r>
              <a:rPr lang="en-US" dirty="0">
                <a:latin typeface="Arial"/>
              </a:rPr>
              <a:t> Product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AS</a:t>
            </a:r>
          </a:p>
          <a:p>
            <a:r>
              <a:rPr lang="en-US" dirty="0">
                <a:latin typeface="Arial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pid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pname</a:t>
            </a:r>
            <a:r>
              <a:rPr lang="en-US" dirty="0">
                <a:latin typeface="Arial"/>
              </a:rPr>
              <a:t>, price, cid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ProductCompany</a:t>
            </a:r>
            <a:endParaRPr lang="en-US" dirty="0">
              <a:latin typeface="Arial"/>
            </a:endParaRPr>
          </a:p>
          <a:p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chemeClr val="accent2"/>
                </a:solidFill>
                <a:latin typeface="Arial"/>
              </a:rPr>
              <a:t>CREATE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VIEW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Compnay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AS</a:t>
            </a:r>
          </a:p>
          <a:p>
            <a:r>
              <a:rPr lang="en-US" dirty="0">
                <a:latin typeface="Arial"/>
              </a:rPr>
              <a:t>  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DISTINCT </a:t>
            </a:r>
            <a:r>
              <a:rPr lang="en-US" dirty="0">
                <a:latin typeface="Arial"/>
              </a:rPr>
              <a:t>cid, </a:t>
            </a:r>
            <a:r>
              <a:rPr lang="en-US" dirty="0" err="1">
                <a:latin typeface="Arial"/>
              </a:rPr>
              <a:t>cname</a:t>
            </a:r>
            <a:r>
              <a:rPr lang="en-US" dirty="0">
                <a:latin typeface="Arial"/>
              </a:rPr>
              <a:t>, city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ProductCompany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Denormalization Using Views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DA01DB-744E-5E47-A8AF-D64BDFBDD2D6}" type="slidenum">
              <a:rPr lang="en-US" smtClean="0"/>
              <a:pPr/>
              <a:t>112</a:t>
            </a:fld>
            <a:endParaRPr lang="en-US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9425" y="2819400"/>
            <a:ext cx="8185150" cy="13858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x.pid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x.pname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2800" dirty="0">
                <a:latin typeface="Arial"/>
              </a:rPr>
              <a:t> Product </a:t>
            </a:r>
            <a:r>
              <a:rPr lang="en-US" sz="2800" dirty="0" err="1">
                <a:latin typeface="Arial"/>
              </a:rPr>
              <a:t>x</a:t>
            </a:r>
            <a:r>
              <a:rPr lang="en-US" sz="2800" dirty="0">
                <a:latin typeface="Arial"/>
              </a:rPr>
              <a:t>, Company </a:t>
            </a:r>
            <a:r>
              <a:rPr lang="en-US" sz="2800" dirty="0" err="1">
                <a:latin typeface="Arial"/>
              </a:rPr>
              <a:t>y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x.cid</a:t>
            </a:r>
            <a:r>
              <a:rPr lang="en-US" sz="2800" dirty="0">
                <a:latin typeface="Arial"/>
              </a:rPr>
              <a:t> = </a:t>
            </a:r>
            <a:r>
              <a:rPr lang="en-US" sz="2800" dirty="0" err="1">
                <a:latin typeface="Arial"/>
              </a:rPr>
              <a:t>y.cid</a:t>
            </a:r>
            <a:r>
              <a:rPr lang="en-US" sz="2800" dirty="0">
                <a:latin typeface="Arial"/>
              </a:rPr>
              <a:t> and </a:t>
            </a:r>
            <a:r>
              <a:rPr lang="en-US" sz="2800" dirty="0" err="1">
                <a:latin typeface="Arial"/>
              </a:rPr>
              <a:t>x.price</a:t>
            </a:r>
            <a:r>
              <a:rPr lang="en-US" sz="2800" dirty="0">
                <a:latin typeface="Arial"/>
              </a:rPr>
              <a:t> &lt; ? and </a:t>
            </a:r>
            <a:r>
              <a:rPr lang="en-US" sz="2800" dirty="0" err="1">
                <a:latin typeface="Arial"/>
              </a:rPr>
              <a:t>y.city</a:t>
            </a:r>
            <a:r>
              <a:rPr lang="en-US" sz="2800" dirty="0">
                <a:latin typeface="Arial"/>
              </a:rPr>
              <a:t> = ?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914400" y="1981200"/>
            <a:ext cx="54723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Arial"/>
              </a:rPr>
              <a:t>Keep the query </a:t>
            </a:r>
            <a:r>
              <a:rPr lang="en-US" sz="3600" dirty="0" err="1">
                <a:latin typeface="Arial"/>
              </a:rPr>
              <a:t>unchaged</a:t>
            </a:r>
            <a:endParaRPr lang="en-US" sz="3600" dirty="0">
              <a:latin typeface="Arial"/>
            </a:endParaRPr>
          </a:p>
        </p:txBody>
      </p:sp>
      <p:sp>
        <p:nvSpPr>
          <p:cNvPr id="31750" name="TextBox 8"/>
          <p:cNvSpPr txBox="1">
            <a:spLocks noChangeArrowheads="1"/>
          </p:cNvSpPr>
          <p:nvPr/>
        </p:nvSpPr>
        <p:spPr bwMode="auto">
          <a:xfrm>
            <a:off x="2011363" y="4876800"/>
            <a:ext cx="57787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Arial"/>
              </a:rPr>
              <a:t>What does the system do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Denormalization Using Views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postgres the rewritten query is non-minimal:</a:t>
            </a:r>
          </a:p>
          <a:p>
            <a:pPr lvl="1" eaLnBrk="1" hangingPunct="1"/>
            <a:r>
              <a:rPr lang="en-US" smtClean="0"/>
              <a:t>Means: has redundant joins</a:t>
            </a:r>
          </a:p>
          <a:p>
            <a:pPr lvl="1" eaLnBrk="1" hangingPunct="1"/>
            <a:r>
              <a:rPr lang="en-US" smtClean="0"/>
              <a:t>To see this in postgres, type “explain . . .”</a:t>
            </a:r>
          </a:p>
          <a:p>
            <a:pPr lvl="1" eaLnBrk="1" hangingPunct="1"/>
            <a:r>
              <a:rPr lang="en-US" smtClean="0"/>
              <a:t>For Project 2: it’s OK to use denormalization using views (don’t forget indexes); performance is reasonable</a:t>
            </a:r>
          </a:p>
          <a:p>
            <a:pPr eaLnBrk="1" hangingPunct="1"/>
            <a:r>
              <a:rPr lang="en-US" smtClean="0"/>
              <a:t>SQL Server does a better job with this query</a:t>
            </a:r>
          </a:p>
        </p:txBody>
      </p:sp>
      <p:sp>
        <p:nvSpPr>
          <p:cNvPr id="3277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4FFF2-1930-B74D-B48F-2451EBC21FF5}" type="slidenum">
              <a:rPr lang="en-US" smtClean="0"/>
              <a:pPr/>
              <a:t>113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Horizontal Partition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429000"/>
            <a:ext cx="83820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Horizontal partition on price &lt; 10 and price &gt;= 10</a:t>
            </a:r>
          </a:p>
          <a:p>
            <a:pPr eaLnBrk="1" hangingPunct="1"/>
            <a:r>
              <a:rPr lang="en-US" smtClean="0"/>
              <a:t>When few products have price &lt; 10 but most queries are about these products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2BE185-E464-654D-A83E-340ADE46ECA1}" type="slidenum">
              <a:rPr lang="en-US" smtClean="0"/>
              <a:pPr/>
              <a:t>114</a:t>
            </a:fld>
            <a:endParaRPr lang="en-US" smtClean="0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838200" y="2057400"/>
            <a:ext cx="65474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latin typeface="Arial"/>
              </a:rPr>
              <a:t>Product(</a:t>
            </a:r>
            <a:r>
              <a:rPr lang="en-US" sz="3600" b="1" u="sng" dirty="0" err="1">
                <a:latin typeface="Arial"/>
              </a:rPr>
              <a:t>pid</a:t>
            </a:r>
            <a:r>
              <a:rPr lang="en-US" sz="3600" dirty="0">
                <a:latin typeface="Arial"/>
              </a:rPr>
              <a:t>, </a:t>
            </a:r>
            <a:r>
              <a:rPr lang="en-US" sz="3600" dirty="0" err="1">
                <a:latin typeface="Arial"/>
              </a:rPr>
              <a:t>pname</a:t>
            </a:r>
            <a:r>
              <a:rPr lang="en-US" sz="3600" dirty="0">
                <a:latin typeface="Arial"/>
              </a:rPr>
              <a:t>, price, cid)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Horizontal Partition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42198-1B94-164D-BE81-F3864CCE9904}" type="slidenum">
              <a:rPr lang="en-US" smtClean="0"/>
              <a:pPr/>
              <a:t>115</a:t>
            </a:fld>
            <a:endParaRPr lang="en-US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9600" y="2362200"/>
            <a:ext cx="8310919" cy="30476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INSERT INTO </a:t>
            </a:r>
            <a:r>
              <a:rPr lang="en-US" dirty="0" err="1">
                <a:latin typeface="Arial"/>
              </a:rPr>
              <a:t>CheapProduct</a:t>
            </a:r>
            <a:r>
              <a:rPr lang="en-US" dirty="0">
                <a:latin typeface="Arial"/>
              </a:rPr>
              <a:t>     . . . WHERE price&lt;10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chemeClr val="accent2"/>
                </a:solidFill>
                <a:latin typeface="Arial"/>
              </a:rPr>
              <a:t>INSERT INTO </a:t>
            </a:r>
            <a:r>
              <a:rPr lang="en-US" dirty="0" err="1">
                <a:latin typeface="Arial"/>
              </a:rPr>
              <a:t>ExpensiveProduct</a:t>
            </a:r>
            <a:r>
              <a:rPr lang="en-US" dirty="0">
                <a:latin typeface="Arial"/>
              </a:rPr>
              <a:t>     . . . WHERE price &gt;=10</a:t>
            </a:r>
            <a:br>
              <a:rPr lang="en-US" dirty="0">
                <a:latin typeface="Arial"/>
              </a:rPr>
            </a:br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DROP</a:t>
            </a:r>
            <a:r>
              <a:rPr lang="en-US" dirty="0">
                <a:latin typeface="Arial"/>
              </a:rPr>
              <a:t> Product</a:t>
            </a:r>
          </a:p>
          <a:p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CREATE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VIEW</a:t>
            </a:r>
            <a:r>
              <a:rPr lang="en-US" dirty="0">
                <a:latin typeface="Arial"/>
              </a:rPr>
              <a:t> Product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AS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(select * from </a:t>
            </a:r>
            <a:r>
              <a:rPr lang="en-US" dirty="0" err="1">
                <a:latin typeface="Arial"/>
              </a:rPr>
              <a:t>cheapProduct</a:t>
            </a:r>
            <a:r>
              <a:rPr lang="en-US" dirty="0">
                <a:latin typeface="Arial"/>
              </a:rPr>
              <a:t>)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UNION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ALL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(select * from </a:t>
            </a:r>
            <a:r>
              <a:rPr lang="en-US" dirty="0" err="1">
                <a:latin typeface="Arial"/>
              </a:rPr>
              <a:t>expensiveProduct</a:t>
            </a:r>
            <a:r>
              <a:rPr lang="en-US" dirty="0">
                <a:latin typeface="Arial"/>
              </a:rPr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Horizontal Partition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47A1D8-A625-0441-9677-4E3FB850ADC1}" type="slidenum">
              <a:rPr lang="en-US" smtClean="0"/>
              <a:pPr/>
              <a:t>116</a:t>
            </a:fld>
            <a:endParaRPr lang="en-US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74963" y="2514600"/>
            <a:ext cx="3394075" cy="1570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3200" dirty="0">
                <a:latin typeface="Arial"/>
              </a:rPr>
              <a:t>*</a:t>
            </a:r>
            <a:br>
              <a:rPr lang="en-US" sz="3200" dirty="0">
                <a:latin typeface="Arial"/>
              </a:rPr>
            </a:br>
            <a:r>
              <a:rPr lang="en-US" sz="3200" dirty="0">
                <a:solidFill>
                  <a:schemeClr val="accent2"/>
                </a:solidFill>
                <a:latin typeface="Arial"/>
              </a:rPr>
              <a:t>FROM </a:t>
            </a:r>
            <a:r>
              <a:rPr lang="en-US" sz="3200" dirty="0">
                <a:latin typeface="Arial"/>
              </a:rPr>
              <a:t>Product</a:t>
            </a:r>
            <a:br>
              <a:rPr lang="en-US" sz="3200" dirty="0">
                <a:latin typeface="Arial"/>
              </a:rPr>
            </a:br>
            <a:r>
              <a:rPr lang="en-US" sz="3200" dirty="0">
                <a:solidFill>
                  <a:schemeClr val="accent2"/>
                </a:solidFill>
                <a:latin typeface="Arial"/>
              </a:rPr>
              <a:t>WHERE </a:t>
            </a:r>
            <a:r>
              <a:rPr lang="en-US" sz="3200" dirty="0">
                <a:latin typeface="Arial"/>
              </a:rPr>
              <a:t>price = 2</a:t>
            </a:r>
          </a:p>
        </p:txBody>
      </p:sp>
      <p:sp>
        <p:nvSpPr>
          <p:cNvPr id="35845" name="Rounded Rectangle 6"/>
          <p:cNvSpPr>
            <a:spLocks noChangeArrowheads="1"/>
          </p:cNvSpPr>
          <p:nvPr/>
        </p:nvSpPr>
        <p:spPr bwMode="auto">
          <a:xfrm>
            <a:off x="1447800" y="4724400"/>
            <a:ext cx="5437998" cy="91940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Which of the tables </a:t>
            </a:r>
            <a:r>
              <a:rPr lang="en-US" dirty="0" err="1">
                <a:latin typeface="Arial"/>
              </a:rPr>
              <a:t>cheapProduct</a:t>
            </a:r>
            <a:r>
              <a:rPr lang="en-US" dirty="0">
                <a:latin typeface="Arial"/>
              </a:rPr>
              <a:t> and</a:t>
            </a:r>
            <a:r>
              <a:rPr lang="en-US" dirty="0" smtClean="0">
                <a:latin typeface="Arial"/>
              </a:rPr>
              <a:t> </a:t>
            </a:r>
            <a:br>
              <a:rPr lang="en-US" dirty="0" smtClean="0">
                <a:latin typeface="Arial"/>
              </a:rPr>
            </a:br>
            <a:r>
              <a:rPr lang="en-US" dirty="0" err="1" smtClean="0">
                <a:latin typeface="Arial"/>
              </a:rPr>
              <a:t>expensiveProduct</a:t>
            </a:r>
            <a:r>
              <a:rPr lang="en-US" dirty="0" smtClean="0">
                <a:latin typeface="Arial"/>
              </a:rPr>
              <a:t> </a:t>
            </a:r>
            <a:r>
              <a:rPr lang="en-US" dirty="0">
                <a:latin typeface="Arial"/>
              </a:rPr>
              <a:t>does it touch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Horizontal Partition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query will touch both cheapProduct and expensiveProduct because we haven’t told the system the partition criteria (price &lt; 10 and &gt;= 10)</a:t>
            </a:r>
          </a:p>
          <a:p>
            <a:pPr eaLnBrk="1" hangingPunct="1"/>
            <a:r>
              <a:rPr lang="en-US" smtClean="0"/>
              <a:t>We can do this in two ways:</a:t>
            </a:r>
          </a:p>
          <a:p>
            <a:pPr lvl="1" eaLnBrk="1" hangingPunct="1"/>
            <a:r>
              <a:rPr lang="en-US" smtClean="0"/>
              <a:t>As a predicate in the view definition</a:t>
            </a:r>
          </a:p>
          <a:p>
            <a:pPr lvl="1" eaLnBrk="1" hangingPunct="1"/>
            <a:r>
              <a:rPr lang="en-US" smtClean="0"/>
              <a:t>As a constraint in the table definition</a:t>
            </a:r>
          </a:p>
        </p:txBody>
      </p:sp>
      <p:sp>
        <p:nvSpPr>
          <p:cNvPr id="3686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C41DD0-05C8-B149-AB21-CDFC1C990D56}" type="slidenum">
              <a:rPr lang="en-US" smtClean="0"/>
              <a:pPr/>
              <a:t>117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 Criteria As View Predicates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982657-770B-6541-B376-B7D5933C8D04}" type="slidenum">
              <a:rPr lang="en-US" smtClean="0"/>
              <a:pPr/>
              <a:t>118</a:t>
            </a:fld>
            <a:endParaRPr lang="en-US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2520950"/>
            <a:ext cx="8747762" cy="18165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CREATE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VIEW</a:t>
            </a:r>
            <a:r>
              <a:rPr lang="en-US" sz="2800" dirty="0">
                <a:latin typeface="Arial"/>
              </a:rPr>
              <a:t> Product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AS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(select * from </a:t>
            </a:r>
            <a:r>
              <a:rPr lang="en-US" sz="2800" dirty="0" err="1">
                <a:latin typeface="Arial"/>
              </a:rPr>
              <a:t>cheapProduct</a:t>
            </a:r>
            <a:r>
              <a:rPr lang="en-US" sz="2800" dirty="0">
                <a:latin typeface="Arial"/>
              </a:rPr>
              <a:t> where price &lt; 10) </a:t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          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UNION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ALL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(select * from </a:t>
            </a:r>
            <a:r>
              <a:rPr lang="en-US" sz="2800" dirty="0" err="1">
                <a:latin typeface="Arial"/>
              </a:rPr>
              <a:t>expensiveProduct</a:t>
            </a:r>
            <a:r>
              <a:rPr lang="en-US" sz="2800" dirty="0">
                <a:latin typeface="Arial"/>
              </a:rPr>
              <a:t> where price &gt;= 10)</a:t>
            </a:r>
          </a:p>
        </p:txBody>
      </p:sp>
      <p:sp>
        <p:nvSpPr>
          <p:cNvPr id="37893" name="Rounded Rectangle 6"/>
          <p:cNvSpPr>
            <a:spLocks noChangeArrowheads="1"/>
          </p:cNvSpPr>
          <p:nvPr/>
        </p:nvSpPr>
        <p:spPr bwMode="auto">
          <a:xfrm>
            <a:off x="228600" y="5410200"/>
            <a:ext cx="8712642" cy="510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SQL Server correctly optimizes the query, but </a:t>
            </a:r>
            <a:r>
              <a:rPr lang="en-US" dirty="0" err="1">
                <a:latin typeface="Arial"/>
              </a:rPr>
              <a:t>postgres</a:t>
            </a:r>
            <a:r>
              <a:rPr lang="en-US" dirty="0">
                <a:latin typeface="Arial"/>
              </a:rPr>
              <a:t> doesn’t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 Criteria As Table Constraints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8760E3-4E7B-9B47-9DC7-30734DF462BA}" type="slidenum">
              <a:rPr lang="en-US" smtClean="0"/>
              <a:pPr/>
              <a:t>119</a:t>
            </a:fld>
            <a:endParaRPr lang="en-US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7800" y="2133600"/>
            <a:ext cx="5173663" cy="3416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CREATE TABLE </a:t>
            </a:r>
            <a:r>
              <a:rPr lang="en-US" dirty="0" err="1">
                <a:latin typeface="Arial"/>
              </a:rPr>
              <a:t>CheapProduct</a:t>
            </a:r>
            <a:r>
              <a:rPr lang="en-US" dirty="0">
                <a:latin typeface="Arial"/>
              </a:rPr>
              <a:t> (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</a:t>
            </a:r>
            <a:r>
              <a:rPr lang="en-US" dirty="0" err="1">
                <a:latin typeface="Arial"/>
              </a:rPr>
              <a:t>pid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int</a:t>
            </a:r>
            <a:r>
              <a:rPr lang="en-US" dirty="0">
                <a:latin typeface="Arial"/>
              </a:rPr>
              <a:t> primary key not null,</a:t>
            </a:r>
          </a:p>
          <a:p>
            <a:r>
              <a:rPr lang="en-US" dirty="0">
                <a:latin typeface="Arial"/>
              </a:rPr>
              <a:t>    </a:t>
            </a:r>
            <a:r>
              <a:rPr lang="en-US" dirty="0" err="1">
                <a:latin typeface="Arial"/>
              </a:rPr>
              <a:t>pname</a:t>
            </a:r>
            <a:r>
              <a:rPr lang="en-US" dirty="0">
                <a:latin typeface="Arial"/>
              </a:rPr>
              <a:t> varchar(20) not null,</a:t>
            </a:r>
          </a:p>
          <a:p>
            <a:r>
              <a:rPr lang="en-US" dirty="0">
                <a:latin typeface="Arial"/>
              </a:rPr>
              <a:t>    price </a:t>
            </a:r>
            <a:r>
              <a:rPr lang="en-US" dirty="0" err="1">
                <a:latin typeface="Arial"/>
              </a:rPr>
              <a:t>int</a:t>
            </a:r>
            <a:r>
              <a:rPr lang="en-US" dirty="0">
                <a:latin typeface="Arial"/>
              </a:rPr>
              <a:t> not null,</a:t>
            </a:r>
          </a:p>
          <a:p>
            <a:r>
              <a:rPr lang="en-US" dirty="0">
                <a:latin typeface="Arial"/>
              </a:rPr>
              <a:t>    CHECK (price &lt; 10));</a:t>
            </a:r>
          </a:p>
          <a:p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CREATE TABLE </a:t>
            </a:r>
            <a:r>
              <a:rPr lang="en-US" dirty="0" err="1">
                <a:latin typeface="Arial"/>
              </a:rPr>
              <a:t>ExpesniveProduct</a:t>
            </a:r>
            <a:r>
              <a:rPr lang="en-US" dirty="0">
                <a:latin typeface="Arial"/>
              </a:rPr>
              <a:t> (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. . . .</a:t>
            </a:r>
          </a:p>
          <a:p>
            <a:r>
              <a:rPr lang="en-US" dirty="0">
                <a:latin typeface="Arial"/>
              </a:rPr>
              <a:t>    CHECK (price &gt;= 10));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38917" name="Rounded Rectangle 4"/>
          <p:cNvSpPr>
            <a:spLocks noChangeArrowheads="1"/>
          </p:cNvSpPr>
          <p:nvPr/>
        </p:nvSpPr>
        <p:spPr bwMode="auto">
          <a:xfrm>
            <a:off x="612775" y="5791200"/>
            <a:ext cx="7864391" cy="91940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If you set “</a:t>
            </a:r>
            <a:r>
              <a:rPr lang="en-US" dirty="0" err="1">
                <a:latin typeface="Arial"/>
              </a:rPr>
              <a:t>constraint_exclusion</a:t>
            </a:r>
            <a:r>
              <a:rPr lang="en-US" dirty="0">
                <a:latin typeface="Arial"/>
              </a:rPr>
              <a:t> = on” in </a:t>
            </a:r>
            <a:r>
              <a:rPr lang="en-US" dirty="0" err="1">
                <a:latin typeface="Arial"/>
              </a:rPr>
              <a:t>postgresql.conf</a:t>
            </a:r>
            <a:r>
              <a:rPr lang="en-US" dirty="0">
                <a:latin typeface="Arial"/>
              </a:rPr>
              <a:t>,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then </a:t>
            </a:r>
            <a:r>
              <a:rPr lang="en-US" dirty="0" err="1">
                <a:latin typeface="Arial"/>
              </a:rPr>
              <a:t>postgres</a:t>
            </a:r>
            <a:r>
              <a:rPr lang="en-US" dirty="0">
                <a:latin typeface="Arial"/>
              </a:rPr>
              <a:t> optimizes this fine.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17A82-2E50-EC40-9E1F-B13209DA0DCC}" type="slidenum">
              <a:rPr lang="en-US"/>
              <a:pPr/>
              <a:t>12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Issues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Managing free blocks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Represent the records inside the blocks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Represent attributes inside the records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Updates Through Views</a:t>
            </a:r>
          </a:p>
        </p:txBody>
      </p:sp>
      <p:sp>
        <p:nvSpPr>
          <p:cNvPr id="399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is a view:</a:t>
            </a:r>
          </a:p>
          <a:p>
            <a:pPr lvl="1" eaLnBrk="1" hangingPunct="1"/>
            <a:r>
              <a:rPr lang="en-US" smtClean="0"/>
              <a:t>What should “INSERT INTO Product” do 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Sometime it is possible for the system to figure out which base tables to update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If not, then use RULES or TRIGGERS</a:t>
            </a:r>
          </a:p>
        </p:txBody>
      </p:sp>
      <p:sp>
        <p:nvSpPr>
          <p:cNvPr id="3994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3B83E6-75E8-E746-8A51-97BF170EF1F1}" type="slidenum">
              <a:rPr lang="en-US" smtClean="0"/>
              <a:pPr/>
              <a:t>120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in Postgres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DD3881-0728-9C4A-9232-9E97DDEAF838}" type="slidenum">
              <a:rPr lang="en-US" smtClean="0"/>
              <a:pPr/>
              <a:t>121</a:t>
            </a:fld>
            <a:endParaRPr lang="en-US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101850"/>
            <a:ext cx="8660273" cy="18165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CREATE [ OR REPLACE ] RULE name AS ON event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    TO table [ WHERE condition ]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    DO [ ALSO | INSTEAD ] { NOTHING |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             command | ( command ; command ... ) }</a:t>
            </a: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198438" y="4114800"/>
            <a:ext cx="81909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Where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name = a name for the rule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event = SELECT, INSERT, UPDATE, or DELETE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command = SELECT, INSERT, UPDATE, DELETE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use </a:t>
            </a:r>
            <a:r>
              <a:rPr lang="en-US" b="1" dirty="0">
                <a:latin typeface="Arial"/>
              </a:rPr>
              <a:t>new</a:t>
            </a:r>
            <a:r>
              <a:rPr lang="en-US" dirty="0">
                <a:latin typeface="Arial"/>
              </a:rPr>
              <a:t> for the new </a:t>
            </a:r>
            <a:r>
              <a:rPr lang="en-US" dirty="0" err="1">
                <a:latin typeface="Arial"/>
              </a:rPr>
              <a:t>tuple</a:t>
            </a:r>
            <a:r>
              <a:rPr lang="en-US" dirty="0">
                <a:latin typeface="Arial"/>
              </a:rPr>
              <a:t>, and </a:t>
            </a:r>
            <a:r>
              <a:rPr lang="en-US" b="1" dirty="0">
                <a:latin typeface="Arial"/>
              </a:rPr>
              <a:t>old</a:t>
            </a:r>
            <a:r>
              <a:rPr lang="en-US" dirty="0">
                <a:latin typeface="Arial"/>
              </a:rPr>
              <a:t> for the old </a:t>
            </a:r>
            <a:r>
              <a:rPr lang="en-US" dirty="0" err="1">
                <a:latin typeface="Arial"/>
              </a:rPr>
              <a:t>tuple</a:t>
            </a:r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in Postgres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A462C7-6B60-A744-B113-73F89DAE27D2}" type="slidenum">
              <a:rPr lang="en-US" smtClean="0"/>
              <a:pPr/>
              <a:t>122</a:t>
            </a:fld>
            <a:endParaRPr lang="en-US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133600"/>
            <a:ext cx="8419723" cy="41556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CREATE OR REPLACE RULE </a:t>
            </a:r>
            <a:r>
              <a:rPr lang="en-US" dirty="0" err="1">
                <a:latin typeface="Arial"/>
              </a:rPr>
              <a:t>productInsertRule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AS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ON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INSERT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TO</a:t>
            </a:r>
            <a:r>
              <a:rPr lang="en-US" dirty="0">
                <a:latin typeface="Arial"/>
              </a:rPr>
              <a:t> Product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DO</a:t>
            </a:r>
            <a:r>
              <a:rPr lang="en-US" dirty="0"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INSTEAD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(INSERT INTO </a:t>
            </a:r>
            <a:r>
              <a:rPr lang="en-US" dirty="0" err="1">
                <a:latin typeface="Arial"/>
              </a:rPr>
              <a:t>cheapProducts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SELECT DISTINCT </a:t>
            </a:r>
            <a:r>
              <a:rPr lang="en-US" dirty="0" err="1">
                <a:latin typeface="Arial"/>
              </a:rPr>
              <a:t>new.pid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new.pname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new.price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FROM </a:t>
            </a:r>
            <a:r>
              <a:rPr lang="en-US" dirty="0" err="1">
                <a:latin typeface="Arial"/>
              </a:rPr>
              <a:t>anyDummyTablePreferablyWithOneTuple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WHERE </a:t>
            </a:r>
            <a:r>
              <a:rPr lang="en-US" dirty="0" err="1">
                <a:latin typeface="Arial"/>
              </a:rPr>
              <a:t>new.price</a:t>
            </a:r>
            <a:r>
              <a:rPr lang="en-US" dirty="0">
                <a:latin typeface="Arial"/>
              </a:rPr>
              <a:t> &lt; 10;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INSERT INTO </a:t>
            </a:r>
            <a:r>
              <a:rPr lang="en-US" dirty="0" err="1">
                <a:latin typeface="Arial"/>
              </a:rPr>
              <a:t>expensiveProducts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SELECT DISTINCT </a:t>
            </a:r>
            <a:r>
              <a:rPr lang="en-US" dirty="0" err="1">
                <a:latin typeface="Arial"/>
              </a:rPr>
              <a:t>new.pid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new.pname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new.price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FROM </a:t>
            </a:r>
            <a:r>
              <a:rPr lang="en-US" dirty="0" err="1">
                <a:latin typeface="Arial"/>
              </a:rPr>
              <a:t>anyDummyTablePreferablyWithOneTuple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WHERE </a:t>
            </a:r>
            <a:r>
              <a:rPr lang="en-US" dirty="0" err="1">
                <a:latin typeface="Arial"/>
              </a:rPr>
              <a:t>new.price</a:t>
            </a:r>
            <a:r>
              <a:rPr lang="en-US" dirty="0">
                <a:latin typeface="Arial"/>
              </a:rPr>
              <a:t> &gt;= 10);</a:t>
            </a:r>
            <a:br>
              <a:rPr lang="en-US" dirty="0">
                <a:latin typeface="Arial"/>
              </a:rPr>
            </a:br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in Postgres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BCD4A0-8A79-0549-AFDE-F2584B659586}" type="slidenum">
              <a:rPr lang="en-US" smtClean="0"/>
              <a:pPr/>
              <a:t>123</a:t>
            </a:fld>
            <a:endParaRPr lang="en-US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2339975"/>
            <a:ext cx="8739697" cy="26782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CREATE OR REPLACE RULE </a:t>
            </a:r>
            <a:r>
              <a:rPr lang="en-US" sz="2800" dirty="0" err="1">
                <a:latin typeface="Arial"/>
              </a:rPr>
              <a:t>productDeleteRule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AS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ON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DELETE TO</a:t>
            </a:r>
            <a:r>
              <a:rPr lang="en-US" sz="2800" dirty="0">
                <a:latin typeface="Arial"/>
              </a:rPr>
              <a:t> Product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DO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INSTEAD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    (DELETE FROM </a:t>
            </a:r>
            <a:r>
              <a:rPr lang="en-US" sz="2800" dirty="0" err="1">
                <a:latin typeface="Arial"/>
              </a:rPr>
              <a:t>cheapProducts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          WHERE </a:t>
            </a:r>
            <a:r>
              <a:rPr lang="en-US" sz="2800" dirty="0" err="1">
                <a:latin typeface="Arial"/>
              </a:rPr>
              <a:t>pid</a:t>
            </a:r>
            <a:r>
              <a:rPr lang="en-US" sz="2800" dirty="0">
                <a:latin typeface="Arial"/>
              </a:rPr>
              <a:t> = </a:t>
            </a:r>
            <a:r>
              <a:rPr lang="en-US" sz="2800" dirty="0" err="1">
                <a:latin typeface="Arial"/>
              </a:rPr>
              <a:t>old.pid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    DELETE FROM </a:t>
            </a:r>
            <a:r>
              <a:rPr lang="en-US" sz="2800" dirty="0" err="1">
                <a:latin typeface="Arial"/>
              </a:rPr>
              <a:t>expensiveProducts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           WHERE </a:t>
            </a:r>
            <a:r>
              <a:rPr lang="en-US" sz="2800" dirty="0" err="1">
                <a:latin typeface="Arial"/>
              </a:rPr>
              <a:t>pid</a:t>
            </a:r>
            <a:r>
              <a:rPr lang="en-US" sz="2800" dirty="0">
                <a:latin typeface="Arial"/>
              </a:rPr>
              <a:t> = </a:t>
            </a:r>
            <a:r>
              <a:rPr lang="en-US" sz="2800" dirty="0" err="1">
                <a:latin typeface="Arial"/>
              </a:rPr>
              <a:t>old.pid</a:t>
            </a:r>
            <a:r>
              <a:rPr lang="en-US" sz="2800" dirty="0">
                <a:latin typeface="Arial"/>
              </a:rPr>
              <a:t>);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Vertical Partition</a:t>
            </a: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0157F3-5DE5-124F-A2EA-A11BB10DA991}" type="slidenum">
              <a:rPr lang="en-US" smtClean="0"/>
              <a:pPr/>
              <a:t>124</a:t>
            </a:fld>
            <a:endParaRPr lang="en-US" smtClean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457200" y="3276600"/>
            <a:ext cx="838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Split vertically into: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	Product1(pid, name, price)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	Product2(pid, description)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Define Product as view</a:t>
            </a:r>
          </a:p>
        </p:txBody>
      </p:sp>
      <p:sp>
        <p:nvSpPr>
          <p:cNvPr id="44037" name="TextBox 5"/>
          <p:cNvSpPr txBox="1">
            <a:spLocks noChangeArrowheads="1"/>
          </p:cNvSpPr>
          <p:nvPr/>
        </p:nvSpPr>
        <p:spPr bwMode="auto">
          <a:xfrm>
            <a:off x="609600" y="2325688"/>
            <a:ext cx="8189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latin typeface="Arial"/>
              </a:rPr>
              <a:t>Product(</a:t>
            </a:r>
            <a:r>
              <a:rPr lang="en-US" sz="3600" b="1" u="sng" dirty="0" err="1">
                <a:latin typeface="Arial"/>
              </a:rPr>
              <a:t>pid</a:t>
            </a:r>
            <a:r>
              <a:rPr lang="en-US" sz="3600" dirty="0">
                <a:latin typeface="Arial"/>
              </a:rPr>
              <a:t>, </a:t>
            </a:r>
            <a:r>
              <a:rPr lang="en-US" sz="3600" dirty="0" err="1">
                <a:latin typeface="Arial"/>
              </a:rPr>
              <a:t>pname</a:t>
            </a:r>
            <a:r>
              <a:rPr lang="en-US" sz="3600" dirty="0">
                <a:latin typeface="Arial"/>
              </a:rPr>
              <a:t>, price, description)</a:t>
            </a: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6324600" y="2362200"/>
            <a:ext cx="22098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039" name="Oval Callout 7"/>
          <p:cNvSpPr>
            <a:spLocks noChangeArrowheads="1"/>
          </p:cNvSpPr>
          <p:nvPr/>
        </p:nvSpPr>
        <p:spPr bwMode="auto">
          <a:xfrm>
            <a:off x="6248400" y="1560513"/>
            <a:ext cx="2753302" cy="6491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Varchar(500)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Vertical Partition</a:t>
            </a:r>
          </a:p>
        </p:txBody>
      </p:sp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C4FE7-3870-2F4D-8123-760F620379B3}" type="slidenum">
              <a:rPr lang="en-US" smtClean="0"/>
              <a:pPr/>
              <a:t>125</a:t>
            </a:fld>
            <a:endParaRPr lang="en-US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520950"/>
            <a:ext cx="7462838" cy="181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CREATE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VIEW</a:t>
            </a:r>
            <a:r>
              <a:rPr lang="en-US" sz="2800" dirty="0">
                <a:latin typeface="Arial"/>
              </a:rPr>
              <a:t> Product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AS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(select </a:t>
            </a:r>
            <a:r>
              <a:rPr lang="en-US" sz="2800" dirty="0" err="1">
                <a:latin typeface="Arial"/>
              </a:rPr>
              <a:t>x.pid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x.pname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x.price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y.description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 from Product1 </a:t>
            </a:r>
            <a:r>
              <a:rPr lang="en-US" sz="2800" dirty="0" err="1">
                <a:latin typeface="Arial"/>
              </a:rPr>
              <a:t>x</a:t>
            </a:r>
            <a:r>
              <a:rPr lang="en-US" sz="2800" dirty="0">
                <a:latin typeface="Arial"/>
              </a:rPr>
              <a:t>, Product 2 </a:t>
            </a:r>
            <a:r>
              <a:rPr lang="en-US" sz="2800" dirty="0" err="1">
                <a:latin typeface="Arial"/>
              </a:rPr>
              <a:t>y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 where </a:t>
            </a:r>
            <a:r>
              <a:rPr lang="en-US" sz="2800" dirty="0" err="1">
                <a:latin typeface="Arial"/>
              </a:rPr>
              <a:t>x.pid</a:t>
            </a:r>
            <a:r>
              <a:rPr lang="en-US" sz="2800" dirty="0">
                <a:latin typeface="Arial"/>
              </a:rPr>
              <a:t> = </a:t>
            </a:r>
            <a:r>
              <a:rPr lang="en-US" sz="2800" dirty="0" err="1">
                <a:latin typeface="Arial"/>
              </a:rPr>
              <a:t>y.pid</a:t>
            </a:r>
            <a:r>
              <a:rPr lang="en-US" sz="2800" dirty="0">
                <a:latin typeface="Arial"/>
              </a:rPr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Vertical Partition</a:t>
            </a:r>
          </a:p>
        </p:txBody>
      </p:sp>
      <p:sp>
        <p:nvSpPr>
          <p:cNvPr id="460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597C37-79EF-894D-98DD-2DE75C860CDB}" type="slidenum">
              <a:rPr lang="en-US" smtClean="0"/>
              <a:pPr/>
              <a:t>126</a:t>
            </a:fld>
            <a:endParaRPr lang="en-US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3600" y="3429000"/>
            <a:ext cx="3497928" cy="1385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800" dirty="0">
                <a:latin typeface="Arial"/>
              </a:rPr>
              <a:t> </a:t>
            </a:r>
            <a:r>
              <a:rPr lang="en-US" sz="2800" dirty="0" err="1">
                <a:latin typeface="Arial"/>
              </a:rPr>
              <a:t>pid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pname</a:t>
            </a:r>
            <a:r>
              <a:rPr lang="en-US" sz="2800" dirty="0">
                <a:latin typeface="Arial"/>
              </a:rPr>
              <a:t/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FROM </a:t>
            </a:r>
            <a:r>
              <a:rPr lang="en-US" sz="2800" dirty="0">
                <a:latin typeface="Arial"/>
              </a:rPr>
              <a:t>Product</a:t>
            </a:r>
            <a:br>
              <a:rPr lang="en-US" sz="2800" dirty="0">
                <a:latin typeface="Arial"/>
              </a:rPr>
            </a:br>
            <a:r>
              <a:rPr lang="en-US" sz="28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800" dirty="0">
                <a:latin typeface="Arial"/>
              </a:rPr>
              <a:t> price &gt; 20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838200" y="2438400"/>
            <a:ext cx="648026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Now consider a query on  Product:</a:t>
            </a:r>
          </a:p>
        </p:txBody>
      </p:sp>
      <p:sp>
        <p:nvSpPr>
          <p:cNvPr id="46086" name="Rounded Rectangle 5"/>
          <p:cNvSpPr>
            <a:spLocks noChangeArrowheads="1"/>
          </p:cNvSpPr>
          <p:nvPr/>
        </p:nvSpPr>
        <p:spPr bwMode="auto">
          <a:xfrm>
            <a:off x="1503363" y="5486400"/>
            <a:ext cx="6850829" cy="57888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Which tables are touched by the system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Vertical Partition</a:t>
            </a:r>
          </a:p>
        </p:txBody>
      </p:sp>
      <p:sp>
        <p:nvSpPr>
          <p:cNvPr id="471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 Server does the right thing:</a:t>
            </a:r>
          </a:p>
          <a:p>
            <a:pPr lvl="1" eaLnBrk="1" hangingPunct="1"/>
            <a:r>
              <a:rPr lang="en-US" smtClean="0"/>
              <a:t>Touches only product1</a:t>
            </a:r>
          </a:p>
          <a:p>
            <a:pPr eaLnBrk="1" hangingPunct="1"/>
            <a:r>
              <a:rPr lang="en-US" smtClean="0"/>
              <a:t>But postgres insists on joining product1 with product2 instead</a:t>
            </a:r>
          </a:p>
          <a:p>
            <a:pPr lvl="1" eaLnBrk="1" hangingPunct="1"/>
            <a:r>
              <a:rPr lang="en-US" smtClean="0"/>
              <a:t>I couldn’t figure out how to coerce postgres to optimize this query</a:t>
            </a:r>
          </a:p>
          <a:p>
            <a:pPr lvl="1" eaLnBrk="1" hangingPunct="1"/>
            <a:r>
              <a:rPr lang="en-US" smtClean="0"/>
              <a:t>10 bonus points for whoever finds out first !</a:t>
            </a:r>
          </a:p>
          <a:p>
            <a:pPr lvl="1" eaLnBrk="1" hangingPunct="1"/>
            <a:r>
              <a:rPr lang="en-US" smtClean="0"/>
              <a:t>In the meantime, we will cheat like this:</a:t>
            </a:r>
          </a:p>
        </p:txBody>
      </p:sp>
      <p:sp>
        <p:nvSpPr>
          <p:cNvPr id="4710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247E7D-8D8E-E747-B2D4-09E9EAD58634}" type="slidenum">
              <a:rPr lang="en-US" smtClean="0"/>
              <a:pPr/>
              <a:t>127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75CE6-E1F0-A848-8871-A37EE2E42B4A}" type="slidenum">
              <a:rPr lang="en-US" smtClean="0"/>
              <a:pPr/>
              <a:t>128</a:t>
            </a:fld>
            <a:endParaRPr lang="en-US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2520950"/>
            <a:ext cx="8842375" cy="1570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/>
              </a:rPr>
              <a:t>CREATE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"/>
              </a:rPr>
              <a:t>VIEW</a:t>
            </a:r>
            <a:r>
              <a:rPr lang="en-US" sz="3200" dirty="0">
                <a:latin typeface="Arial"/>
              </a:rPr>
              <a:t> Product </a:t>
            </a:r>
            <a:r>
              <a:rPr lang="en-US" sz="3200" dirty="0">
                <a:solidFill>
                  <a:schemeClr val="accent2"/>
                </a:solidFill>
                <a:latin typeface="Arial"/>
              </a:rPr>
              <a:t>AS</a:t>
            </a:r>
            <a:r>
              <a:rPr lang="en-US" sz="3200" dirty="0">
                <a:latin typeface="Arial"/>
              </a:rPr>
              <a:t/>
            </a:r>
            <a:br>
              <a:rPr lang="en-US" sz="3200" dirty="0">
                <a:latin typeface="Arial"/>
              </a:rPr>
            </a:br>
            <a:r>
              <a:rPr lang="en-US" sz="3200" dirty="0">
                <a:latin typeface="Arial"/>
              </a:rPr>
              <a:t>     select </a:t>
            </a:r>
            <a:r>
              <a:rPr lang="en-US" sz="3200" dirty="0" err="1">
                <a:latin typeface="Arial"/>
              </a:rPr>
              <a:t>pid</a:t>
            </a:r>
            <a:r>
              <a:rPr lang="en-US" sz="3200" dirty="0">
                <a:latin typeface="Arial"/>
              </a:rPr>
              <a:t>, </a:t>
            </a:r>
            <a:r>
              <a:rPr lang="en-US" sz="3200" dirty="0" err="1">
                <a:latin typeface="Arial"/>
              </a:rPr>
              <a:t>pname</a:t>
            </a:r>
            <a:r>
              <a:rPr lang="en-US" sz="3200" dirty="0">
                <a:latin typeface="Arial"/>
              </a:rPr>
              <a:t>, price, ‘blah’ as description</a:t>
            </a:r>
            <a:br>
              <a:rPr lang="en-US" sz="3200" dirty="0">
                <a:latin typeface="Arial"/>
              </a:rPr>
            </a:br>
            <a:r>
              <a:rPr lang="en-US" sz="3200" dirty="0">
                <a:latin typeface="Arial"/>
              </a:rPr>
              <a:t>     from Product1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971800"/>
            <a:ext cx="7772400" cy="1143000"/>
          </a:xfrm>
        </p:spPr>
        <p:txBody>
          <a:bodyPr/>
          <a:lstStyle/>
          <a:p>
            <a:r>
              <a:rPr lang="en-US" dirty="0" smtClean="0"/>
              <a:t>NOT DISCUSSED IN CLASS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A228-C0A5-7947-AFDD-DDD89AC4F5D7}" type="slidenum">
              <a:rPr lang="en-US" smtClean="0"/>
              <a:pPr/>
              <a:t>129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9F6653-A259-0F47-ACDA-30487BA6B636}" type="slidenum">
              <a:rPr lang="en-US"/>
              <a:pPr/>
              <a:t>13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Managing Free Blocks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Linked </a:t>
            </a:r>
            <a:r>
              <a:rPr lang="en-US" dirty="0">
                <a:latin typeface="Arial" charset="0"/>
                <a:ea typeface="ＭＳ Ｐゴシック" charset="-128"/>
              </a:rPr>
              <a:t>list of free </a:t>
            </a:r>
            <a:r>
              <a:rPr lang="en-US" dirty="0" smtClean="0">
                <a:latin typeface="Arial" charset="0"/>
                <a:ea typeface="ＭＳ Ｐゴシック" charset="-128"/>
              </a:rPr>
              <a:t>blocks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Or bit </a:t>
            </a:r>
            <a:r>
              <a:rPr lang="en-US" dirty="0">
                <a:latin typeface="Arial" charset="0"/>
                <a:ea typeface="ＭＳ Ｐゴシック" charset="-128"/>
              </a:rPr>
              <a:t>map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Security in SQL</a:t>
            </a:r>
          </a:p>
        </p:txBody>
      </p:sp>
      <p:sp>
        <p:nvSpPr>
          <p:cNvPr id="8909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Discretionary access control in SQL</a:t>
            </a:r>
          </a:p>
          <a:p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Using views for security</a:t>
            </a:r>
          </a:p>
        </p:txBody>
      </p:sp>
      <p:sp>
        <p:nvSpPr>
          <p:cNvPr id="890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  <p:sp>
        <p:nvSpPr>
          <p:cNvPr id="890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803299-9D74-0048-ABC9-8FA1525ACE44}" type="slidenum">
              <a:rPr lang="en-US" smtClean="0"/>
              <a:pPr/>
              <a:t>130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452571-EC86-104B-A574-7903140A5F2E}" type="slidenum">
              <a:rPr lang="en-US"/>
              <a:pPr/>
              <a:t>131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Discretionary Access Control in SQL</a:t>
            </a:r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762000" y="2087563"/>
            <a:ext cx="4766349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latin typeface="Arial"/>
              </a:rPr>
              <a:t>GRANT privileges </a:t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ON object</a:t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    TO users</a:t>
            </a:r>
          </a:p>
          <a:p>
            <a:pPr eaLnBrk="0" hangingPunct="0"/>
            <a:r>
              <a:rPr lang="en-US" sz="2800" dirty="0">
                <a:latin typeface="Arial"/>
              </a:rPr>
              <a:t>    [WITH GRANT OPTIONS]</a:t>
            </a:r>
          </a:p>
        </p:txBody>
      </p:sp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1371600" y="4114800"/>
            <a:ext cx="615339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privileges =  SELECT  | 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       </a:t>
            </a:r>
            <a:r>
              <a:rPr lang="en-US" dirty="0" err="1">
                <a:latin typeface="Arial"/>
              </a:rPr>
              <a:t>INSERT(column</a:t>
            </a:r>
            <a:r>
              <a:rPr lang="en-US" dirty="0">
                <a:latin typeface="Arial"/>
              </a:rPr>
              <a:t>-name)  |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       </a:t>
            </a:r>
            <a:r>
              <a:rPr lang="en-US" dirty="0" err="1">
                <a:latin typeface="Arial"/>
              </a:rPr>
              <a:t>UPDATE(column</a:t>
            </a:r>
            <a:r>
              <a:rPr lang="en-US" dirty="0">
                <a:latin typeface="Arial"/>
              </a:rPr>
              <a:t>-name) |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       DELETE |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           </a:t>
            </a:r>
            <a:r>
              <a:rPr lang="en-US" dirty="0" err="1">
                <a:latin typeface="Arial"/>
              </a:rPr>
              <a:t>REFERENCES(column</a:t>
            </a:r>
            <a:r>
              <a:rPr lang="en-US" dirty="0">
                <a:latin typeface="Arial"/>
              </a:rPr>
              <a:t>-name)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object = table  |  attribute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C49C7B-996A-8245-94C7-F62EEFBBD3D9}" type="slidenum">
              <a:rPr lang="en-US"/>
              <a:pPr/>
              <a:t>132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Examples</a:t>
            </a:r>
          </a:p>
        </p:txBody>
      </p:sp>
      <p:sp>
        <p:nvSpPr>
          <p:cNvPr id="480259" name="Rectangle 3"/>
          <p:cNvSpPr>
            <a:spLocks noChangeArrowheads="1"/>
          </p:cNvSpPr>
          <p:nvPr/>
        </p:nvSpPr>
        <p:spPr bwMode="auto">
          <a:xfrm>
            <a:off x="304800" y="1939925"/>
            <a:ext cx="687555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latin typeface="Arial"/>
              </a:rPr>
              <a:t>GRANT INSERT, DELETE ON Customers </a:t>
            </a:r>
          </a:p>
          <a:p>
            <a:pPr eaLnBrk="0" hangingPunct="0"/>
            <a:r>
              <a:rPr lang="en-US" sz="2800" dirty="0">
                <a:latin typeface="Arial"/>
              </a:rPr>
              <a:t>    TO </a:t>
            </a:r>
            <a:r>
              <a:rPr lang="en-US" sz="2800" b="1" dirty="0" err="1">
                <a:latin typeface="Arial"/>
              </a:rPr>
              <a:t>Yuppy</a:t>
            </a:r>
            <a:r>
              <a:rPr lang="en-US" sz="2800" dirty="0">
                <a:latin typeface="Arial"/>
              </a:rPr>
              <a:t> WITH GRANT OPTIONS</a:t>
            </a:r>
          </a:p>
        </p:txBody>
      </p:sp>
      <p:sp>
        <p:nvSpPr>
          <p:cNvPr id="480260" name="Rectangle 4"/>
          <p:cNvSpPr>
            <a:spLocks noChangeArrowheads="1"/>
          </p:cNvSpPr>
          <p:nvPr/>
        </p:nvSpPr>
        <p:spPr bwMode="auto">
          <a:xfrm>
            <a:off x="914400" y="3098800"/>
            <a:ext cx="3754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Queries allowed to </a:t>
            </a:r>
            <a:r>
              <a:rPr lang="en-US" dirty="0" err="1">
                <a:latin typeface="Arial"/>
              </a:rPr>
              <a:t>Yuppy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480261" name="Rectangle 5"/>
          <p:cNvSpPr>
            <a:spLocks noChangeArrowheads="1"/>
          </p:cNvSpPr>
          <p:nvPr/>
        </p:nvSpPr>
        <p:spPr bwMode="auto">
          <a:xfrm>
            <a:off x="914400" y="5638800"/>
            <a:ext cx="36354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Queries denied to </a:t>
            </a:r>
            <a:r>
              <a:rPr lang="en-US" dirty="0" err="1">
                <a:latin typeface="Arial"/>
              </a:rPr>
              <a:t>Yuppy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480262" name="Rectangle 6"/>
          <p:cNvSpPr>
            <a:spLocks noChangeArrowheads="1"/>
          </p:cNvSpPr>
          <p:nvPr/>
        </p:nvSpPr>
        <p:spPr bwMode="auto">
          <a:xfrm>
            <a:off x="3352800" y="3632200"/>
            <a:ext cx="5444144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latin typeface="Arial"/>
              </a:rPr>
              <a:t>INSERT INTO </a:t>
            </a:r>
            <a:r>
              <a:rPr lang="en-US" sz="2000" dirty="0" err="1">
                <a:latin typeface="Arial"/>
              </a:rPr>
              <a:t>Customers(cid</a:t>
            </a:r>
            <a:r>
              <a:rPr lang="en-US" sz="2000" dirty="0">
                <a:latin typeface="Arial"/>
              </a:rPr>
              <a:t>, name, address)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VALUES(32940, ‘Joe Blow’, ‘Seattle’)</a:t>
            </a:r>
          </a:p>
          <a:p>
            <a:pPr eaLnBrk="0" hangingPunct="0"/>
            <a:endParaRPr lang="en-US" sz="2000" dirty="0">
              <a:latin typeface="Arial"/>
            </a:endParaRPr>
          </a:p>
          <a:p>
            <a:pPr eaLnBrk="0" hangingPunct="0"/>
            <a:r>
              <a:rPr lang="en-US" sz="2000" dirty="0">
                <a:latin typeface="Arial"/>
              </a:rPr>
              <a:t>DELETE Customers</a:t>
            </a:r>
          </a:p>
          <a:p>
            <a:pPr eaLnBrk="0" hangingPunct="0"/>
            <a:r>
              <a:rPr lang="en-US" sz="2000" dirty="0">
                <a:latin typeface="Arial"/>
              </a:rPr>
              <a:t>        WHERE </a:t>
            </a:r>
            <a:r>
              <a:rPr lang="en-US" sz="2000" dirty="0" err="1">
                <a:latin typeface="Arial"/>
              </a:rPr>
              <a:t>LastPurchaseDate</a:t>
            </a:r>
            <a:r>
              <a:rPr lang="en-US" sz="2000" dirty="0">
                <a:latin typeface="Arial"/>
              </a:rPr>
              <a:t> &lt; 1995</a:t>
            </a:r>
          </a:p>
        </p:txBody>
      </p:sp>
      <p:sp>
        <p:nvSpPr>
          <p:cNvPr id="480263" name="Rectangle 7"/>
          <p:cNvSpPr>
            <a:spLocks noChangeArrowheads="1"/>
          </p:cNvSpPr>
          <p:nvPr/>
        </p:nvSpPr>
        <p:spPr bwMode="auto">
          <a:xfrm>
            <a:off x="4648200" y="5562600"/>
            <a:ext cx="3343133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latin typeface="Arial"/>
              </a:rPr>
              <a:t>SELECT </a:t>
            </a:r>
            <a:r>
              <a:rPr lang="en-US" sz="2000" dirty="0" err="1">
                <a:latin typeface="Arial"/>
              </a:rPr>
              <a:t>Customer.address</a:t>
            </a:r>
            <a:endParaRPr lang="en-US" sz="2000" dirty="0">
              <a:latin typeface="Arial"/>
            </a:endParaRPr>
          </a:p>
          <a:p>
            <a:pPr eaLnBrk="0" hangingPunct="0"/>
            <a:r>
              <a:rPr lang="en-US" sz="2000" dirty="0">
                <a:latin typeface="Arial"/>
              </a:rPr>
              <a:t>FROM Customer</a:t>
            </a:r>
          </a:p>
          <a:p>
            <a:pPr eaLnBrk="0" hangingPunct="0"/>
            <a:r>
              <a:rPr lang="en-US" sz="2000" dirty="0">
                <a:latin typeface="Arial"/>
              </a:rPr>
              <a:t>WHERE name = ‘Joe Blow’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0" grpId="0" autoUpdateAnimBg="0"/>
      <p:bldP spid="480261" grpId="0" autoUpdateAnimBg="0"/>
      <p:bldP spid="480262" grpId="0" animBg="1" autoUpdateAnimBg="0"/>
      <p:bldP spid="480263" grpId="0" animBg="1" autoUpdateAnimBg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50BB0-0280-154F-9447-7BA9FFD82CCE}" type="slidenum">
              <a:rPr lang="en-US"/>
              <a:pPr/>
              <a:t>133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Examples</a:t>
            </a:r>
          </a:p>
        </p:txBody>
      </p:sp>
      <p:sp>
        <p:nvSpPr>
          <p:cNvPr id="485379" name="Rectangle 3"/>
          <p:cNvSpPr>
            <a:spLocks noChangeArrowheads="1"/>
          </p:cNvSpPr>
          <p:nvPr/>
        </p:nvSpPr>
        <p:spPr bwMode="auto">
          <a:xfrm>
            <a:off x="228600" y="2498725"/>
            <a:ext cx="740136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latin typeface="Arial"/>
              </a:rPr>
              <a:t>GRANT SELECT ON Customers TO </a:t>
            </a:r>
            <a:r>
              <a:rPr lang="en-US" sz="2800" b="1" dirty="0">
                <a:latin typeface="Arial"/>
              </a:rPr>
              <a:t>Michael</a:t>
            </a:r>
            <a:endParaRPr lang="en-US" sz="2800" dirty="0">
              <a:latin typeface="Arial"/>
            </a:endParaRPr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1066800" y="3886200"/>
            <a:ext cx="7802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Now </a:t>
            </a:r>
            <a:r>
              <a:rPr lang="en-US" b="1" dirty="0">
                <a:latin typeface="Arial"/>
              </a:rPr>
              <a:t>Michael</a:t>
            </a:r>
            <a:r>
              <a:rPr lang="en-US" dirty="0">
                <a:latin typeface="Arial"/>
              </a:rPr>
              <a:t> can SELECT, but not INSERT or DELETE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2E5484-E05B-704A-B89B-7BA29361BA20}" type="slidenum">
              <a:rPr lang="en-US"/>
              <a:pPr/>
              <a:t>134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Examples</a:t>
            </a:r>
          </a:p>
        </p:txBody>
      </p:sp>
      <p:sp>
        <p:nvSpPr>
          <p:cNvPr id="486403" name="Rectangle 3"/>
          <p:cNvSpPr>
            <a:spLocks noChangeArrowheads="1"/>
          </p:cNvSpPr>
          <p:nvPr/>
        </p:nvSpPr>
        <p:spPr bwMode="auto">
          <a:xfrm>
            <a:off x="228600" y="2544763"/>
            <a:ext cx="565701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GRANT SELECT ON Customers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TO </a:t>
            </a:r>
            <a:r>
              <a:rPr lang="en-US" b="1" dirty="0">
                <a:latin typeface="Arial"/>
              </a:rPr>
              <a:t>Michael</a:t>
            </a:r>
            <a:r>
              <a:rPr lang="en-US" dirty="0">
                <a:latin typeface="Arial"/>
              </a:rPr>
              <a:t> WITH GRANT OPTIONS</a:t>
            </a:r>
          </a:p>
        </p:txBody>
      </p:sp>
      <p:sp>
        <p:nvSpPr>
          <p:cNvPr id="93189" name="Rectangle 4"/>
          <p:cNvSpPr>
            <a:spLocks noChangeArrowheads="1"/>
          </p:cNvSpPr>
          <p:nvPr/>
        </p:nvSpPr>
        <p:spPr bwMode="auto">
          <a:xfrm>
            <a:off x="762000" y="3962400"/>
            <a:ext cx="65475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Michael</a:t>
            </a:r>
            <a:r>
              <a:rPr lang="en-US" dirty="0">
                <a:latin typeface="Arial"/>
              </a:rPr>
              <a:t> can say this:</a:t>
            </a:r>
          </a:p>
          <a:p>
            <a:r>
              <a:rPr lang="en-US" dirty="0">
                <a:latin typeface="Arial"/>
              </a:rPr>
              <a:t>      GRANT SELECT ON Customers TO </a:t>
            </a:r>
            <a:r>
              <a:rPr lang="en-US" b="1" dirty="0" err="1">
                <a:latin typeface="Arial"/>
              </a:rPr>
              <a:t>Yuppi</a:t>
            </a:r>
            <a:endParaRPr lang="en-US" b="1" dirty="0">
              <a:latin typeface="Arial"/>
            </a:endParaRPr>
          </a:p>
          <a:p>
            <a:endParaRPr lang="en-US" dirty="0">
              <a:latin typeface="Arial"/>
            </a:endParaRPr>
          </a:p>
          <a:p>
            <a:r>
              <a:rPr lang="en-US" dirty="0">
                <a:latin typeface="Arial"/>
              </a:rPr>
              <a:t>Now </a:t>
            </a:r>
            <a:r>
              <a:rPr lang="en-US" b="1" dirty="0" err="1">
                <a:latin typeface="Arial"/>
              </a:rPr>
              <a:t>Yuppi</a:t>
            </a:r>
            <a:r>
              <a:rPr lang="en-US" dirty="0">
                <a:latin typeface="Arial"/>
              </a:rPr>
              <a:t> can SELECT on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7C83E-6B44-EA40-B9F7-F0BA200997C4}" type="slidenum">
              <a:rPr lang="en-US"/>
              <a:pPr/>
              <a:t>135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Examples</a:t>
            </a:r>
          </a:p>
        </p:txBody>
      </p:sp>
      <p:sp>
        <p:nvSpPr>
          <p:cNvPr id="487427" name="Rectangle 3"/>
          <p:cNvSpPr>
            <a:spLocks noChangeArrowheads="1"/>
          </p:cNvSpPr>
          <p:nvPr/>
        </p:nvSpPr>
        <p:spPr bwMode="auto">
          <a:xfrm>
            <a:off x="381000" y="2422525"/>
            <a:ext cx="7620345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latin typeface="Arial"/>
              </a:rPr>
              <a:t>GRANT UPDATE (price)  ON Product TO </a:t>
            </a:r>
            <a:r>
              <a:rPr lang="en-US" sz="2800" b="1" dirty="0">
                <a:latin typeface="Arial"/>
              </a:rPr>
              <a:t>Leah</a:t>
            </a:r>
            <a:endParaRPr lang="en-US" sz="2800" dirty="0">
              <a:latin typeface="Arial"/>
            </a:endParaRPr>
          </a:p>
        </p:txBody>
      </p:sp>
      <p:sp>
        <p:nvSpPr>
          <p:cNvPr id="94213" name="Rectangle 4"/>
          <p:cNvSpPr>
            <a:spLocks noChangeArrowheads="1"/>
          </p:cNvSpPr>
          <p:nvPr/>
        </p:nvSpPr>
        <p:spPr bwMode="auto">
          <a:xfrm>
            <a:off x="228600" y="4114800"/>
            <a:ext cx="8773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Leah </a:t>
            </a:r>
            <a:r>
              <a:rPr lang="en-US" dirty="0">
                <a:latin typeface="Arial"/>
              </a:rPr>
              <a:t>can update, but only </a:t>
            </a:r>
            <a:r>
              <a:rPr lang="en-US" dirty="0" err="1">
                <a:latin typeface="Arial"/>
              </a:rPr>
              <a:t>Product.price</a:t>
            </a:r>
            <a:r>
              <a:rPr lang="en-US" dirty="0">
                <a:latin typeface="Arial"/>
              </a:rPr>
              <a:t>, but not </a:t>
            </a:r>
            <a:r>
              <a:rPr lang="en-US" dirty="0" err="1">
                <a:latin typeface="Arial"/>
              </a:rPr>
              <a:t>Product.name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F9ABF-0BD2-8042-8E14-060CB64FA0D2}" type="slidenum">
              <a:rPr lang="en-US"/>
              <a:pPr/>
              <a:t>136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Examples</a:t>
            </a:r>
          </a:p>
        </p:txBody>
      </p:sp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990600" y="4525963"/>
            <a:ext cx="723061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GRANT REFERENCES (cid)  ON Customer TO </a:t>
            </a:r>
            <a:r>
              <a:rPr lang="en-US" b="1" dirty="0">
                <a:latin typeface="Arial"/>
              </a:rPr>
              <a:t>Bill</a:t>
            </a:r>
            <a:endParaRPr lang="en-US" dirty="0">
              <a:latin typeface="Arial"/>
            </a:endParaRP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838200" y="1889125"/>
            <a:ext cx="7778141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 err="1">
                <a:latin typeface="Arial"/>
              </a:rPr>
              <a:t>Customer(</a:t>
            </a:r>
            <a:r>
              <a:rPr lang="en-US" sz="2800" u="sng" dirty="0" err="1">
                <a:latin typeface="Arial"/>
              </a:rPr>
              <a:t>cid</a:t>
            </a:r>
            <a:r>
              <a:rPr lang="en-US" sz="2800" dirty="0">
                <a:latin typeface="Arial"/>
              </a:rPr>
              <a:t>, name, address, balance)</a:t>
            </a:r>
            <a:br>
              <a:rPr lang="en-US" sz="2800" dirty="0">
                <a:latin typeface="Arial"/>
              </a:rPr>
            </a:br>
            <a:r>
              <a:rPr lang="en-US" sz="2800" dirty="0" err="1">
                <a:latin typeface="Arial"/>
              </a:rPr>
              <a:t>Orders(</a:t>
            </a:r>
            <a:r>
              <a:rPr lang="en-US" sz="2800" u="sng" dirty="0" err="1">
                <a:latin typeface="Arial"/>
              </a:rPr>
              <a:t>oid</a:t>
            </a:r>
            <a:r>
              <a:rPr lang="en-US" sz="2800" dirty="0">
                <a:latin typeface="Arial"/>
              </a:rPr>
              <a:t>, cid, amount)            cid= foreign key</a:t>
            </a:r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990600" y="5334000"/>
            <a:ext cx="5664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Now </a:t>
            </a:r>
            <a:r>
              <a:rPr lang="en-US" b="1" dirty="0">
                <a:latin typeface="Arial"/>
              </a:rPr>
              <a:t>Bill</a:t>
            </a:r>
            <a:r>
              <a:rPr lang="en-US" dirty="0">
                <a:latin typeface="Arial"/>
              </a:rPr>
              <a:t> can INSERT </a:t>
            </a:r>
            <a:r>
              <a:rPr lang="en-US" dirty="0" err="1">
                <a:latin typeface="Arial"/>
              </a:rPr>
              <a:t>tuples</a:t>
            </a:r>
            <a:r>
              <a:rPr lang="en-US" dirty="0">
                <a:latin typeface="Arial"/>
              </a:rPr>
              <a:t> into Orders</a:t>
            </a:r>
          </a:p>
        </p:txBody>
      </p:sp>
      <p:sp>
        <p:nvSpPr>
          <p:cNvPr id="95239" name="Rectangle 6"/>
          <p:cNvSpPr>
            <a:spLocks noChangeArrowheads="1"/>
          </p:cNvSpPr>
          <p:nvPr/>
        </p:nvSpPr>
        <p:spPr bwMode="auto">
          <a:xfrm>
            <a:off x="838200" y="3276600"/>
            <a:ext cx="59883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Bill has INSERT/UPDATE rights to Orders.</a:t>
            </a:r>
          </a:p>
          <a:p>
            <a:r>
              <a:rPr lang="en-US" dirty="0">
                <a:latin typeface="Arial"/>
              </a:rPr>
              <a:t>BUT HE CAN’T INSERT ! (why 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animBg="1" autoUpdateAnimBg="0"/>
      <p:bldP spid="488453" grpId="0" autoUpdateAnimBg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A26910-921F-AE41-B981-D7F507CF7DB7}" type="slidenum">
              <a:rPr lang="en-US"/>
              <a:pPr/>
              <a:t>137</a:t>
            </a:fld>
            <a:endParaRPr 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Views and Security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752600" y="4100514"/>
            <a:ext cx="7262813" cy="2595564"/>
            <a:chOff x="1104" y="2618"/>
            <a:chExt cx="4575" cy="1635"/>
          </a:xfrm>
        </p:grpSpPr>
        <p:sp>
          <p:nvSpPr>
            <p:cNvPr id="481284" name="Rectangle 4"/>
            <p:cNvSpPr>
              <a:spLocks noChangeArrowheads="1"/>
            </p:cNvSpPr>
            <p:nvPr/>
          </p:nvSpPr>
          <p:spPr bwMode="auto">
            <a:xfrm>
              <a:off x="1104" y="3264"/>
              <a:ext cx="4228" cy="9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latin typeface="Arial"/>
                </a:rPr>
                <a:t>CREATE VIEW </a:t>
              </a:r>
              <a:r>
                <a:rPr lang="en-US" dirty="0" err="1">
                  <a:latin typeface="Arial"/>
                </a:rPr>
                <a:t>PublicCustomers</a:t>
              </a:r>
              <a:endParaRPr lang="en-US" dirty="0">
                <a:latin typeface="Arial"/>
              </a:endParaRPr>
            </a:p>
            <a:p>
              <a:pPr eaLnBrk="0" hangingPunct="0"/>
              <a:r>
                <a:rPr lang="en-US" dirty="0">
                  <a:latin typeface="Arial"/>
                </a:rPr>
                <a:t>         SELECT Name, Address</a:t>
              </a:r>
            </a:p>
            <a:p>
              <a:pPr eaLnBrk="0" hangingPunct="0"/>
              <a:r>
                <a:rPr lang="en-US" dirty="0">
                  <a:latin typeface="Arial"/>
                </a:rPr>
                <a:t>         FROM Customers</a:t>
              </a:r>
            </a:p>
            <a:p>
              <a:pPr eaLnBrk="0" hangingPunct="0"/>
              <a:r>
                <a:rPr lang="en-US" dirty="0">
                  <a:latin typeface="Arial"/>
                </a:rPr>
                <a:t>GRANT SELECT ON </a:t>
              </a:r>
              <a:r>
                <a:rPr lang="en-US" dirty="0" err="1">
                  <a:latin typeface="Arial"/>
                </a:rPr>
                <a:t>PublicCustomers</a:t>
              </a:r>
              <a:r>
                <a:rPr lang="en-US" dirty="0">
                  <a:latin typeface="Arial"/>
                </a:rPr>
                <a:t> TO Fred</a:t>
              </a:r>
            </a:p>
          </p:txBody>
        </p:sp>
        <p:sp>
          <p:nvSpPr>
            <p:cNvPr id="96291" name="AutoShape 8"/>
            <p:cNvSpPr>
              <a:spLocks noChangeArrowheads="1"/>
            </p:cNvSpPr>
            <p:nvPr/>
          </p:nvSpPr>
          <p:spPr bwMode="auto">
            <a:xfrm>
              <a:off x="4367" y="2618"/>
              <a:ext cx="1312" cy="354"/>
            </a:xfrm>
            <a:prstGeom prst="wedgeEllipseCallout">
              <a:avLst>
                <a:gd name="adj1" fmla="val -87181"/>
                <a:gd name="adj2" fmla="val 183981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latin typeface="Arial"/>
                </a:rPr>
                <a:t>David</a:t>
              </a:r>
              <a:r>
                <a:rPr lang="en-US" sz="2000" dirty="0">
                  <a:latin typeface="Arial"/>
                </a:rPr>
                <a:t> says</a:t>
              </a:r>
            </a:p>
          </p:txBody>
        </p:sp>
      </p:grpSp>
      <p:graphicFrame>
        <p:nvGraphicFramePr>
          <p:cNvPr id="481328" name="Group 48"/>
          <p:cNvGraphicFramePr>
            <a:graphicFrameLocks noGrp="1"/>
          </p:cNvGraphicFramePr>
          <p:nvPr/>
        </p:nvGraphicFramePr>
        <p:xfrm>
          <a:off x="2286000" y="2667000"/>
          <a:ext cx="4572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96287" name="AutoShape 49"/>
          <p:cNvSpPr>
            <a:spLocks noChangeArrowheads="1"/>
          </p:cNvSpPr>
          <p:nvPr/>
        </p:nvSpPr>
        <p:spPr bwMode="auto">
          <a:xfrm>
            <a:off x="258190" y="1107748"/>
            <a:ext cx="2183959" cy="562630"/>
          </a:xfrm>
          <a:prstGeom prst="wedgeEllipseCallout">
            <a:avLst>
              <a:gd name="adj1" fmla="val 42954"/>
              <a:gd name="adj2" fmla="val 158333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Arial"/>
              </a:rPr>
              <a:t>David</a:t>
            </a:r>
            <a:r>
              <a:rPr lang="en-US" sz="2000" dirty="0">
                <a:latin typeface="Arial"/>
              </a:rPr>
              <a:t> owns</a:t>
            </a:r>
          </a:p>
        </p:txBody>
      </p:sp>
      <p:sp>
        <p:nvSpPr>
          <p:cNvPr id="96288" name="Rectangle 51"/>
          <p:cNvSpPr>
            <a:spLocks noChangeArrowheads="1"/>
          </p:cNvSpPr>
          <p:nvPr/>
        </p:nvSpPr>
        <p:spPr bwMode="auto">
          <a:xfrm>
            <a:off x="2209800" y="2009775"/>
            <a:ext cx="217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Arial"/>
              </a:rPr>
              <a:t>Customers:</a:t>
            </a:r>
          </a:p>
        </p:txBody>
      </p:sp>
      <p:sp>
        <p:nvSpPr>
          <p:cNvPr id="96289" name="AutoShape 52"/>
          <p:cNvSpPr>
            <a:spLocks noChangeArrowheads="1"/>
          </p:cNvSpPr>
          <p:nvPr/>
        </p:nvSpPr>
        <p:spPr bwMode="auto">
          <a:xfrm>
            <a:off x="6992924" y="1438543"/>
            <a:ext cx="2003453" cy="1428214"/>
          </a:xfrm>
          <a:prstGeom prst="wedgeEllipseCallout">
            <a:avLst>
              <a:gd name="adj1" fmla="val -74806"/>
              <a:gd name="adj2" fmla="val 95931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Arial"/>
              </a:rPr>
              <a:t>Fred</a:t>
            </a:r>
            <a:r>
              <a:rPr lang="en-US" sz="2000" dirty="0">
                <a:latin typeface="Arial"/>
              </a:rPr>
              <a:t> is not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allowed to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see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EADEFA-520D-1B49-8B98-037F01596A4F}" type="slidenum">
              <a:rPr lang="en-US"/>
              <a:pPr/>
              <a:t>138</a:t>
            </a:fld>
            <a:endParaRPr lang="en-US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Views and Security</a:t>
            </a:r>
          </a:p>
        </p:txBody>
      </p:sp>
      <p:graphicFrame>
        <p:nvGraphicFramePr>
          <p:cNvPr id="517156" name="Group 36"/>
          <p:cNvGraphicFramePr>
            <a:graphicFrameLocks noGrp="1"/>
          </p:cNvGraphicFramePr>
          <p:nvPr/>
        </p:nvGraphicFramePr>
        <p:xfrm>
          <a:off x="304800" y="2362200"/>
          <a:ext cx="4572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447800" y="4176714"/>
            <a:ext cx="7277100" cy="2540001"/>
            <a:chOff x="1296" y="2631"/>
            <a:chExt cx="4584" cy="1600"/>
          </a:xfrm>
        </p:grpSpPr>
        <p:sp>
          <p:nvSpPr>
            <p:cNvPr id="517124" name="Rectangle 4"/>
            <p:cNvSpPr>
              <a:spLocks noChangeArrowheads="1"/>
            </p:cNvSpPr>
            <p:nvPr/>
          </p:nvSpPr>
          <p:spPr bwMode="auto">
            <a:xfrm>
              <a:off x="1296" y="3010"/>
              <a:ext cx="4584" cy="12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latin typeface="Arial"/>
                </a:rPr>
                <a:t>CREATE VIEW </a:t>
              </a:r>
              <a:r>
                <a:rPr lang="en-US" dirty="0" err="1">
                  <a:latin typeface="Arial"/>
                </a:rPr>
                <a:t>BadCreditCustomers</a:t>
              </a:r>
              <a:endParaRPr lang="en-US" dirty="0">
                <a:latin typeface="Arial"/>
              </a:endParaRPr>
            </a:p>
            <a:p>
              <a:pPr eaLnBrk="0" hangingPunct="0"/>
              <a:r>
                <a:rPr lang="en-US" dirty="0">
                  <a:latin typeface="Arial"/>
                </a:rPr>
                <a:t>         SELECT *</a:t>
              </a:r>
            </a:p>
            <a:p>
              <a:pPr eaLnBrk="0" hangingPunct="0"/>
              <a:r>
                <a:rPr lang="en-US" dirty="0">
                  <a:latin typeface="Arial"/>
                </a:rPr>
                <a:t>         FROM Customers</a:t>
              </a:r>
            </a:p>
            <a:p>
              <a:pPr eaLnBrk="0" hangingPunct="0"/>
              <a:r>
                <a:rPr lang="en-US" dirty="0">
                  <a:latin typeface="Arial"/>
                </a:rPr>
                <a:t>         WHERE Balance &lt; 0</a:t>
              </a:r>
            </a:p>
            <a:p>
              <a:pPr eaLnBrk="0" hangingPunct="0"/>
              <a:r>
                <a:rPr lang="en-US" dirty="0">
                  <a:latin typeface="Arial"/>
                </a:rPr>
                <a:t>GRANT SELECT ON </a:t>
              </a:r>
              <a:r>
                <a:rPr lang="en-US" dirty="0" err="1">
                  <a:latin typeface="Arial"/>
                </a:rPr>
                <a:t>BadCreditCustomers</a:t>
              </a:r>
              <a:r>
                <a:rPr lang="en-US" dirty="0">
                  <a:latin typeface="Arial"/>
                </a:rPr>
                <a:t> TO John</a:t>
              </a:r>
            </a:p>
          </p:txBody>
        </p:sp>
        <p:sp>
          <p:nvSpPr>
            <p:cNvPr id="97315" name="AutoShape 37"/>
            <p:cNvSpPr>
              <a:spLocks noChangeArrowheads="1"/>
            </p:cNvSpPr>
            <p:nvPr/>
          </p:nvSpPr>
          <p:spPr bwMode="auto">
            <a:xfrm>
              <a:off x="4424" y="2631"/>
              <a:ext cx="1198" cy="327"/>
            </a:xfrm>
            <a:prstGeom prst="wedgeEllipseCallout">
              <a:avLst>
                <a:gd name="adj1" fmla="val -21509"/>
                <a:gd name="adj2" fmla="val 173625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 dirty="0">
                  <a:latin typeface="Arial"/>
                </a:rPr>
                <a:t>David</a:t>
              </a:r>
              <a:r>
                <a:rPr lang="en-US" sz="1800" dirty="0">
                  <a:latin typeface="Arial"/>
                </a:rPr>
                <a:t> says</a:t>
              </a:r>
            </a:p>
          </p:txBody>
        </p:sp>
      </p:grpSp>
      <p:sp>
        <p:nvSpPr>
          <p:cNvPr id="97311" name="AutoShape 38"/>
          <p:cNvSpPr>
            <a:spLocks noChangeArrowheads="1"/>
          </p:cNvSpPr>
          <p:nvPr/>
        </p:nvSpPr>
        <p:spPr bwMode="auto">
          <a:xfrm>
            <a:off x="40703" y="518785"/>
            <a:ext cx="2183959" cy="562630"/>
          </a:xfrm>
          <a:prstGeom prst="wedgeEllipseCallout">
            <a:avLst>
              <a:gd name="adj1" fmla="val -6032"/>
              <a:gd name="adj2" fmla="val 20059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Arial"/>
              </a:rPr>
              <a:t>David</a:t>
            </a:r>
            <a:r>
              <a:rPr lang="en-US" sz="2000" dirty="0">
                <a:latin typeface="Arial"/>
              </a:rPr>
              <a:t> owns</a:t>
            </a:r>
          </a:p>
        </p:txBody>
      </p:sp>
      <p:sp>
        <p:nvSpPr>
          <p:cNvPr id="97312" name="Rectangle 39"/>
          <p:cNvSpPr>
            <a:spLocks noChangeArrowheads="1"/>
          </p:cNvSpPr>
          <p:nvPr/>
        </p:nvSpPr>
        <p:spPr bwMode="auto">
          <a:xfrm>
            <a:off x="304800" y="1828800"/>
            <a:ext cx="217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Arial"/>
              </a:rPr>
              <a:t>Customers:</a:t>
            </a:r>
          </a:p>
        </p:txBody>
      </p:sp>
      <p:sp>
        <p:nvSpPr>
          <p:cNvPr id="97313" name="AutoShape 40"/>
          <p:cNvSpPr>
            <a:spLocks noChangeArrowheads="1"/>
          </p:cNvSpPr>
          <p:nvPr/>
        </p:nvSpPr>
        <p:spPr bwMode="auto">
          <a:xfrm>
            <a:off x="5420596" y="1507897"/>
            <a:ext cx="2114398" cy="1861006"/>
          </a:xfrm>
          <a:prstGeom prst="wedgeEllipseCallout">
            <a:avLst>
              <a:gd name="adj1" fmla="val -82417"/>
              <a:gd name="adj2" fmla="val 3220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Arial"/>
              </a:rPr>
              <a:t>John</a:t>
            </a:r>
            <a:r>
              <a:rPr lang="en-US" sz="2000" dirty="0">
                <a:latin typeface="Arial"/>
              </a:rPr>
              <a:t> is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allowed to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see only &lt;0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balances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EDB708-FF21-B84D-BA7D-66ABD7BA4864}" type="slidenum">
              <a:rPr lang="en-US"/>
              <a:pPr/>
              <a:t>139</a:t>
            </a:fld>
            <a:endParaRPr lang="en-US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Views and Security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-128"/>
                <a:cs typeface="ＭＳ Ｐゴシック" charset="-128"/>
              </a:rPr>
              <a:t>Each customer should see only her/his record</a:t>
            </a: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4868864" y="2514600"/>
            <a:ext cx="4198936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latin typeface="Arial"/>
              </a:rPr>
              <a:t>CREATE VIEW </a:t>
            </a:r>
            <a:r>
              <a:rPr lang="en-US" sz="2000" dirty="0" err="1">
                <a:latin typeface="Arial"/>
              </a:rPr>
              <a:t>CustomerMary</a:t>
            </a:r>
            <a:endParaRPr lang="en-US" sz="2000" dirty="0">
              <a:latin typeface="Arial"/>
            </a:endParaRPr>
          </a:p>
          <a:p>
            <a:pPr eaLnBrk="0" hangingPunct="0"/>
            <a:r>
              <a:rPr lang="en-US" sz="2000" dirty="0">
                <a:latin typeface="Arial"/>
              </a:rPr>
              <a:t>         SELECT *  FROM Customers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WHERE name = ‘Mary’</a:t>
            </a:r>
          </a:p>
          <a:p>
            <a:pPr eaLnBrk="0" hangingPunct="0"/>
            <a:r>
              <a:rPr lang="en-US" sz="2000" dirty="0">
                <a:latin typeface="Arial"/>
              </a:rPr>
              <a:t>GRANT SELECT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ON </a:t>
            </a:r>
            <a:r>
              <a:rPr lang="en-US" sz="2000" dirty="0" err="1">
                <a:latin typeface="Arial"/>
              </a:rPr>
              <a:t>CustomerMary</a:t>
            </a:r>
            <a:r>
              <a:rPr lang="en-US" sz="2000" dirty="0">
                <a:latin typeface="Arial"/>
              </a:rPr>
              <a:t> TO Mary</a:t>
            </a:r>
          </a:p>
        </p:txBody>
      </p:sp>
      <p:sp>
        <p:nvSpPr>
          <p:cNvPr id="520197" name="Text Box 5"/>
          <p:cNvSpPr txBox="1">
            <a:spLocks noChangeArrowheads="1"/>
          </p:cNvSpPr>
          <p:nvPr/>
        </p:nvSpPr>
        <p:spPr bwMode="auto">
          <a:xfrm>
            <a:off x="152400" y="5486400"/>
            <a:ext cx="44610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/>
              </a:rPr>
              <a:t>Doesn’t scale.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/>
              </a:rPr>
              <a:t>Need </a:t>
            </a:r>
            <a:r>
              <a:rPr lang="en-US" i="1" dirty="0">
                <a:latin typeface="Arial"/>
              </a:rPr>
              <a:t>row-level </a:t>
            </a:r>
            <a:r>
              <a:rPr lang="en-US" dirty="0">
                <a:latin typeface="Arial"/>
              </a:rPr>
              <a:t>access control !</a:t>
            </a:r>
          </a:p>
        </p:txBody>
      </p:sp>
      <p:graphicFrame>
        <p:nvGraphicFramePr>
          <p:cNvPr id="520226" name="Group 34"/>
          <p:cNvGraphicFramePr>
            <a:graphicFrameLocks noGrp="1"/>
          </p:cNvGraphicFramePr>
          <p:nvPr/>
        </p:nvGraphicFramePr>
        <p:xfrm>
          <a:off x="152400" y="2598738"/>
          <a:ext cx="4572000" cy="228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Huston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450.99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Portland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0224" name="AutoShape 32"/>
          <p:cNvSpPr>
            <a:spLocks noChangeArrowheads="1"/>
          </p:cNvSpPr>
          <p:nvPr/>
        </p:nvSpPr>
        <p:spPr bwMode="auto">
          <a:xfrm>
            <a:off x="7194868" y="366594"/>
            <a:ext cx="1901190" cy="519351"/>
          </a:xfrm>
          <a:prstGeom prst="wedgeEllipseCallout">
            <a:avLst>
              <a:gd name="adj1" fmla="val -19407"/>
              <a:gd name="adj2" fmla="val 35582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>
                <a:latin typeface="Arial"/>
              </a:rPr>
              <a:t>David</a:t>
            </a:r>
            <a:r>
              <a:rPr lang="en-US" sz="1800" dirty="0">
                <a:latin typeface="Arial"/>
              </a:rPr>
              <a:t> says</a:t>
            </a:r>
          </a:p>
        </p:txBody>
      </p:sp>
      <p:sp>
        <p:nvSpPr>
          <p:cNvPr id="520227" name="Rectangle 35"/>
          <p:cNvSpPr>
            <a:spLocks noChangeArrowheads="1"/>
          </p:cNvSpPr>
          <p:nvPr/>
        </p:nvSpPr>
        <p:spPr bwMode="auto">
          <a:xfrm>
            <a:off x="4854576" y="4343400"/>
            <a:ext cx="4198936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latin typeface="Arial"/>
              </a:rPr>
              <a:t>CREATE VIEW </a:t>
            </a:r>
            <a:r>
              <a:rPr lang="en-US" sz="2000" dirty="0" err="1">
                <a:latin typeface="Arial"/>
              </a:rPr>
              <a:t>CustomerSue</a:t>
            </a:r>
            <a:endParaRPr lang="en-US" sz="2000" dirty="0">
              <a:latin typeface="Arial"/>
            </a:endParaRPr>
          </a:p>
          <a:p>
            <a:pPr eaLnBrk="0" hangingPunct="0"/>
            <a:r>
              <a:rPr lang="en-US" sz="2000" dirty="0">
                <a:latin typeface="Arial"/>
              </a:rPr>
              <a:t>         SELECT *  FROM Customers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WHERE name = ‘Sue’</a:t>
            </a:r>
          </a:p>
          <a:p>
            <a:pPr eaLnBrk="0" hangingPunct="0"/>
            <a:r>
              <a:rPr lang="en-US" sz="2000" dirty="0">
                <a:latin typeface="Arial"/>
              </a:rPr>
              <a:t>GRANT SELECT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ON </a:t>
            </a:r>
            <a:r>
              <a:rPr lang="en-US" sz="2000" dirty="0" err="1">
                <a:latin typeface="Arial"/>
              </a:rPr>
              <a:t>CustomerSue</a:t>
            </a:r>
            <a:r>
              <a:rPr lang="en-US" sz="2000" dirty="0">
                <a:latin typeface="Arial"/>
              </a:rPr>
              <a:t> TO Sue</a:t>
            </a:r>
          </a:p>
        </p:txBody>
      </p:sp>
      <p:sp>
        <p:nvSpPr>
          <p:cNvPr id="520228" name="Rectangle 36"/>
          <p:cNvSpPr>
            <a:spLocks noChangeArrowheads="1"/>
          </p:cNvSpPr>
          <p:nvPr/>
        </p:nvSpPr>
        <p:spPr bwMode="auto">
          <a:xfrm>
            <a:off x="6629400" y="5997575"/>
            <a:ext cx="98276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Arial"/>
              </a:rPr>
              <a:t>.  .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6" grpId="0" animBg="1" autoUpdateAnimBg="0"/>
      <p:bldP spid="520197" grpId="0" autoUpdateAnimBg="0"/>
      <p:bldP spid="520224" grpId="0" animBg="1" autoUpdateAnimBg="0"/>
      <p:bldP spid="520227" grpId="0" animBg="1" autoUpdateAnimBg="0"/>
      <p:bldP spid="5202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F2EC6-4294-D24B-A3ED-72DFF16FC371}" type="slidenum">
              <a:rPr lang="en-US"/>
              <a:pPr/>
              <a:t>14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File Organization</a:t>
            </a:r>
            <a:endParaRPr lang="en-US" dirty="0">
              <a:latin typeface="Arial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447800" y="3355975"/>
            <a:ext cx="1196975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Header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3346450" y="2209800"/>
            <a:ext cx="8699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Data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4714875" y="2209800"/>
            <a:ext cx="8699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Data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7454900" y="2209800"/>
            <a:ext cx="8699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Data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3352800" y="4578350"/>
            <a:ext cx="8699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Data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4721225" y="4578350"/>
            <a:ext cx="8699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Data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7461250" y="4578350"/>
            <a:ext cx="8699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Data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304800" y="1828800"/>
            <a:ext cx="290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Linked list of pages:</a:t>
            </a:r>
          </a:p>
        </p:txBody>
      </p:sp>
      <p:cxnSp>
        <p:nvCxnSpPr>
          <p:cNvPr id="22540" name="AutoShape 11"/>
          <p:cNvCxnSpPr>
            <a:cxnSpLocks noChangeShapeType="1"/>
            <a:stCxn id="22532" idx="0"/>
            <a:endCxn id="22533" idx="1"/>
          </p:cNvCxnSpPr>
          <p:nvPr/>
        </p:nvCxnSpPr>
        <p:spPr bwMode="auto">
          <a:xfrm rot="5400000" flipH="1" flipV="1">
            <a:off x="2331244" y="2340769"/>
            <a:ext cx="730250" cy="13001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541" name="AutoShape 12"/>
          <p:cNvCxnSpPr>
            <a:cxnSpLocks noChangeShapeType="1"/>
            <a:stCxn id="22532" idx="2"/>
            <a:endCxn id="22536" idx="1"/>
          </p:cNvCxnSpPr>
          <p:nvPr/>
        </p:nvCxnSpPr>
        <p:spPr bwMode="auto">
          <a:xfrm rot="16200000" flipH="1">
            <a:off x="2295525" y="3937001"/>
            <a:ext cx="808037" cy="13065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2542" name="AutoShape 13"/>
          <p:cNvCxnSpPr>
            <a:cxnSpLocks noChangeShapeType="1"/>
            <a:stCxn id="22533" idx="0"/>
            <a:endCxn id="22534" idx="0"/>
          </p:cNvCxnSpPr>
          <p:nvPr/>
        </p:nvCxnSpPr>
        <p:spPr bwMode="auto">
          <a:xfrm rot="5400000" flipH="1" flipV="1">
            <a:off x="4464844" y="1526381"/>
            <a:ext cx="1588" cy="1368425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6084888" y="2214563"/>
            <a:ext cx="8699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Data  </a:t>
            </a:r>
            <a:br>
              <a:rPr lang="en-US">
                <a:solidFill>
                  <a:schemeClr val="bg1"/>
                </a:solidFill>
                <a:latin typeface="Arial" charset="0"/>
              </a:rPr>
            </a:br>
            <a:r>
              <a:rPr lang="en-US">
                <a:solidFill>
                  <a:schemeClr val="bg1"/>
                </a:solidFill>
                <a:latin typeface="Arial" charset="0"/>
              </a:rPr>
              <a:t>page</a:t>
            </a: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6091238" y="4583113"/>
            <a:ext cx="8699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Data  </a:t>
            </a:r>
            <a:br>
              <a:rPr lang="en-US">
                <a:solidFill>
                  <a:schemeClr val="bg1"/>
                </a:solidFill>
                <a:latin typeface="Arial" charset="0"/>
              </a:rPr>
            </a:br>
            <a:r>
              <a:rPr lang="en-US">
                <a:solidFill>
                  <a:schemeClr val="bg1"/>
                </a:solidFill>
                <a:latin typeface="Arial" charset="0"/>
              </a:rPr>
              <a:t>page</a:t>
            </a:r>
          </a:p>
        </p:txBody>
      </p:sp>
      <p:cxnSp>
        <p:nvCxnSpPr>
          <p:cNvPr id="22545" name="AutoShape 16"/>
          <p:cNvCxnSpPr>
            <a:cxnSpLocks noChangeShapeType="1"/>
            <a:stCxn id="22534" idx="0"/>
            <a:endCxn id="22543" idx="0"/>
          </p:cNvCxnSpPr>
          <p:nvPr/>
        </p:nvCxnSpPr>
        <p:spPr bwMode="auto">
          <a:xfrm rot="16200000" flipH="1">
            <a:off x="5832475" y="1527175"/>
            <a:ext cx="4763" cy="1370013"/>
          </a:xfrm>
          <a:prstGeom prst="curvedConnector3">
            <a:avLst>
              <a:gd name="adj1" fmla="val -4799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6" name="AutoShape 17"/>
          <p:cNvCxnSpPr>
            <a:cxnSpLocks noChangeShapeType="1"/>
            <a:stCxn id="22543" idx="0"/>
            <a:endCxn id="22535" idx="0"/>
          </p:cNvCxnSpPr>
          <p:nvPr/>
        </p:nvCxnSpPr>
        <p:spPr bwMode="auto">
          <a:xfrm rot="5400000" flipH="1" flipV="1">
            <a:off x="7202487" y="1527176"/>
            <a:ext cx="4763" cy="1370012"/>
          </a:xfrm>
          <a:prstGeom prst="curvedConnector3">
            <a:avLst>
              <a:gd name="adj1" fmla="val 4899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7" name="AutoShape 18"/>
          <p:cNvCxnSpPr>
            <a:cxnSpLocks noChangeShapeType="1"/>
            <a:stCxn id="22535" idx="2"/>
            <a:endCxn id="22543" idx="2"/>
          </p:cNvCxnSpPr>
          <p:nvPr/>
        </p:nvCxnSpPr>
        <p:spPr bwMode="auto">
          <a:xfrm rot="5400000">
            <a:off x="7202488" y="2357438"/>
            <a:ext cx="4762" cy="1370012"/>
          </a:xfrm>
          <a:prstGeom prst="curvedConnector3">
            <a:avLst>
              <a:gd name="adj1" fmla="val 4899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8" name="AutoShape 19"/>
          <p:cNvCxnSpPr>
            <a:cxnSpLocks noChangeShapeType="1"/>
            <a:stCxn id="22543" idx="2"/>
            <a:endCxn id="22534" idx="2"/>
          </p:cNvCxnSpPr>
          <p:nvPr/>
        </p:nvCxnSpPr>
        <p:spPr bwMode="auto">
          <a:xfrm rot="5400000" flipH="1">
            <a:off x="5832476" y="2357437"/>
            <a:ext cx="4762" cy="1370013"/>
          </a:xfrm>
          <a:prstGeom prst="curvedConnector3">
            <a:avLst>
              <a:gd name="adj1" fmla="val -4799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9" name="AutoShape 20"/>
          <p:cNvCxnSpPr>
            <a:cxnSpLocks noChangeShapeType="1"/>
            <a:stCxn id="22534" idx="2"/>
            <a:endCxn id="22533" idx="2"/>
          </p:cNvCxnSpPr>
          <p:nvPr/>
        </p:nvCxnSpPr>
        <p:spPr bwMode="auto">
          <a:xfrm rot="5400000">
            <a:off x="4464844" y="2356644"/>
            <a:ext cx="1587" cy="1368425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50" name="AutoShape 21"/>
          <p:cNvCxnSpPr>
            <a:cxnSpLocks noChangeShapeType="1"/>
            <a:stCxn id="22536" idx="0"/>
            <a:endCxn id="22537" idx="0"/>
          </p:cNvCxnSpPr>
          <p:nvPr/>
        </p:nvCxnSpPr>
        <p:spPr bwMode="auto">
          <a:xfrm rot="5400000" flipH="1" flipV="1">
            <a:off x="4471194" y="3894931"/>
            <a:ext cx="1588" cy="1368425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51" name="AutoShape 22"/>
          <p:cNvCxnSpPr>
            <a:cxnSpLocks noChangeShapeType="1"/>
            <a:stCxn id="22537" idx="0"/>
            <a:endCxn id="22544" idx="0"/>
          </p:cNvCxnSpPr>
          <p:nvPr/>
        </p:nvCxnSpPr>
        <p:spPr bwMode="auto">
          <a:xfrm rot="16200000" flipH="1">
            <a:off x="5838825" y="3895725"/>
            <a:ext cx="4763" cy="1370013"/>
          </a:xfrm>
          <a:prstGeom prst="curvedConnector3">
            <a:avLst>
              <a:gd name="adj1" fmla="val -4799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52" name="AutoShape 23"/>
          <p:cNvCxnSpPr>
            <a:cxnSpLocks noChangeShapeType="1"/>
            <a:stCxn id="22544" idx="0"/>
            <a:endCxn id="22538" idx="0"/>
          </p:cNvCxnSpPr>
          <p:nvPr/>
        </p:nvCxnSpPr>
        <p:spPr bwMode="auto">
          <a:xfrm rot="5400000" flipH="1" flipV="1">
            <a:off x="7208837" y="3895726"/>
            <a:ext cx="4763" cy="1370012"/>
          </a:xfrm>
          <a:prstGeom prst="curvedConnector3">
            <a:avLst>
              <a:gd name="adj1" fmla="val 4899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53" name="AutoShape 24"/>
          <p:cNvCxnSpPr>
            <a:cxnSpLocks noChangeShapeType="1"/>
            <a:stCxn id="22538" idx="2"/>
            <a:endCxn id="22544" idx="2"/>
          </p:cNvCxnSpPr>
          <p:nvPr/>
        </p:nvCxnSpPr>
        <p:spPr bwMode="auto">
          <a:xfrm rot="5400000">
            <a:off x="7208838" y="4725988"/>
            <a:ext cx="4762" cy="1370012"/>
          </a:xfrm>
          <a:prstGeom prst="curvedConnector3">
            <a:avLst>
              <a:gd name="adj1" fmla="val 4899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54" name="AutoShape 25"/>
          <p:cNvCxnSpPr>
            <a:cxnSpLocks noChangeShapeType="1"/>
            <a:stCxn id="22544" idx="2"/>
            <a:endCxn id="22537" idx="2"/>
          </p:cNvCxnSpPr>
          <p:nvPr/>
        </p:nvCxnSpPr>
        <p:spPr bwMode="auto">
          <a:xfrm rot="5400000" flipH="1">
            <a:off x="5838826" y="4725987"/>
            <a:ext cx="4762" cy="1370013"/>
          </a:xfrm>
          <a:prstGeom prst="curvedConnector3">
            <a:avLst>
              <a:gd name="adj1" fmla="val -47994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55" name="AutoShape 26"/>
          <p:cNvCxnSpPr>
            <a:cxnSpLocks noChangeShapeType="1"/>
            <a:stCxn id="22537" idx="2"/>
            <a:endCxn id="22536" idx="2"/>
          </p:cNvCxnSpPr>
          <p:nvPr/>
        </p:nvCxnSpPr>
        <p:spPr bwMode="auto">
          <a:xfrm rot="5400000">
            <a:off x="4471194" y="4725194"/>
            <a:ext cx="1587" cy="1368425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56" name="AutoShape 27"/>
          <p:cNvSpPr>
            <a:spLocks/>
          </p:cNvSpPr>
          <p:nvPr/>
        </p:nvSpPr>
        <p:spPr bwMode="auto">
          <a:xfrm rot="5400000">
            <a:off x="5676900" y="1181100"/>
            <a:ext cx="533400" cy="4724400"/>
          </a:xfrm>
          <a:prstGeom prst="rightBrace">
            <a:avLst>
              <a:gd name="adj1" fmla="val 738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/>
            <a:r>
              <a:rPr lang="en-US">
                <a:latin typeface="Arial" charset="0"/>
              </a:rPr>
              <a:t>Full pages</a:t>
            </a:r>
          </a:p>
        </p:txBody>
      </p:sp>
      <p:sp>
        <p:nvSpPr>
          <p:cNvPr id="22557" name="AutoShape 28"/>
          <p:cNvSpPr>
            <a:spLocks/>
          </p:cNvSpPr>
          <p:nvPr/>
        </p:nvSpPr>
        <p:spPr bwMode="auto">
          <a:xfrm rot="5400000">
            <a:off x="5524500" y="3695700"/>
            <a:ext cx="533400" cy="4724400"/>
          </a:xfrm>
          <a:prstGeom prst="rightBrace">
            <a:avLst>
              <a:gd name="adj1" fmla="val 738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/>
            <a:r>
              <a:rPr lang="en-US">
                <a:latin typeface="Arial" charset="0"/>
              </a:rPr>
              <a:t>Pages with some free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84F7BD-736E-7644-ACC6-995FC1D2F527}" type="slidenum">
              <a:rPr lang="en-US"/>
              <a:pPr/>
              <a:t>140</a:t>
            </a:fld>
            <a:endParaRPr lang="en-US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Revocation</a:t>
            </a:r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154933" y="2667000"/>
            <a:ext cx="891286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REVOKE   [GRANT OPTION FOR]   privileges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  </a:t>
            </a:r>
            <a:r>
              <a:rPr lang="en-US" dirty="0" smtClean="0">
                <a:latin typeface="Arial"/>
              </a:rPr>
              <a:t>  </a:t>
            </a:r>
            <a:r>
              <a:rPr lang="en-US" dirty="0">
                <a:latin typeface="Arial"/>
              </a:rPr>
              <a:t>ON object FROM users  {  RESTRICT  |   CASCADE   }</a:t>
            </a:r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685800" y="4191000"/>
            <a:ext cx="2814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Administrator says:</a:t>
            </a:r>
          </a:p>
        </p:txBody>
      </p:sp>
      <p:sp>
        <p:nvSpPr>
          <p:cNvPr id="482309" name="Rectangle 5"/>
          <p:cNvSpPr>
            <a:spLocks noChangeArrowheads="1"/>
          </p:cNvSpPr>
          <p:nvPr/>
        </p:nvSpPr>
        <p:spPr bwMode="auto">
          <a:xfrm>
            <a:off x="457200" y="4876800"/>
            <a:ext cx="843948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REVOKE SELECT ON Customers  FROM </a:t>
            </a:r>
            <a:r>
              <a:rPr lang="en-US" b="1" dirty="0">
                <a:latin typeface="Arial"/>
              </a:rPr>
              <a:t>David</a:t>
            </a:r>
            <a:r>
              <a:rPr lang="en-US" dirty="0">
                <a:latin typeface="Arial"/>
              </a:rPr>
              <a:t> CASCADE</a:t>
            </a:r>
          </a:p>
        </p:txBody>
      </p:sp>
      <p:sp>
        <p:nvSpPr>
          <p:cNvPr id="99335" name="Rectangle 6"/>
          <p:cNvSpPr>
            <a:spLocks noChangeArrowheads="1"/>
          </p:cNvSpPr>
          <p:nvPr/>
        </p:nvSpPr>
        <p:spPr bwMode="auto">
          <a:xfrm>
            <a:off x="685800" y="5867400"/>
            <a:ext cx="775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latin typeface="Arial"/>
              </a:rPr>
              <a:t>John</a:t>
            </a:r>
            <a:r>
              <a:rPr lang="en-US" dirty="0">
                <a:latin typeface="Arial"/>
              </a:rPr>
              <a:t> loses SELECT privileges on </a:t>
            </a:r>
            <a:r>
              <a:rPr lang="en-US" dirty="0" err="1">
                <a:latin typeface="Arial"/>
              </a:rPr>
              <a:t>BadCreditCustomers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5B8A0A-6657-3545-90DA-55DFC663F6AE}" type="slidenum">
              <a:rPr lang="en-US"/>
              <a:pPr/>
              <a:t>141</a:t>
            </a:fld>
            <a:endParaRPr lang="en-US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Revocation</a:t>
            </a:r>
          </a:p>
        </p:txBody>
      </p:sp>
      <p:sp>
        <p:nvSpPr>
          <p:cNvPr id="483331" name="Rectangle 3"/>
          <p:cNvSpPr>
            <a:spLocks noChangeArrowheads="1"/>
          </p:cNvSpPr>
          <p:nvPr/>
        </p:nvSpPr>
        <p:spPr bwMode="auto">
          <a:xfrm>
            <a:off x="381000" y="1905000"/>
            <a:ext cx="5995201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Joe:  GRANT [….]  TO Art  …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Art:  GRANT [….]  TO Bob …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Bob: GRANT [….]  TO Art  …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Joe:  GRANT [….]  TO Cal  …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Cal:  GRANT [….]  TO Bob  …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Joe:   REVOKE [….] FROM Art CASCADE</a:t>
            </a:r>
          </a:p>
        </p:txBody>
      </p:sp>
      <p:sp>
        <p:nvSpPr>
          <p:cNvPr id="100357" name="AutoShape 4"/>
          <p:cNvSpPr>
            <a:spLocks noChangeArrowheads="1"/>
          </p:cNvSpPr>
          <p:nvPr/>
        </p:nvSpPr>
        <p:spPr bwMode="auto">
          <a:xfrm>
            <a:off x="5396954" y="1353156"/>
            <a:ext cx="3545980" cy="1687889"/>
          </a:xfrm>
          <a:prstGeom prst="wedgeEllipseCallout">
            <a:avLst>
              <a:gd name="adj1" fmla="val -59148"/>
              <a:gd name="adj2" fmla="val 504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Arial"/>
              </a:rPr>
              <a:t>Same privilege,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same object,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GRANT OPTION</a:t>
            </a:r>
          </a:p>
        </p:txBody>
      </p:sp>
      <p:sp>
        <p:nvSpPr>
          <p:cNvPr id="100358" name="Rectangle 5"/>
          <p:cNvSpPr>
            <a:spLocks noChangeArrowheads="1"/>
          </p:cNvSpPr>
          <p:nvPr/>
        </p:nvSpPr>
        <p:spPr bwMode="auto">
          <a:xfrm>
            <a:off x="2232025" y="4924425"/>
            <a:ext cx="2597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What happens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6BC362-2125-3A45-A849-F2D949AFD972}" type="slidenum">
              <a:rPr lang="en-US"/>
              <a:pPr/>
              <a:t>142</a:t>
            </a:fld>
            <a:endParaRPr lang="en-US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Revocation</a:t>
            </a:r>
          </a:p>
        </p:txBody>
      </p:sp>
      <p:sp>
        <p:nvSpPr>
          <p:cNvPr id="101380" name="Oval 3"/>
          <p:cNvSpPr>
            <a:spLocks noChangeArrowheads="1"/>
          </p:cNvSpPr>
          <p:nvPr/>
        </p:nvSpPr>
        <p:spPr bwMode="auto">
          <a:xfrm>
            <a:off x="1828800" y="1981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</a:rPr>
              <a:t>Admin</a:t>
            </a: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828800" y="3505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</a:rPr>
              <a:t>Joe</a:t>
            </a: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4914900" y="3505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</a:rPr>
              <a:t>Art</a:t>
            </a: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1828800" y="5029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</a:rPr>
              <a:t>Cal</a:t>
            </a:r>
          </a:p>
        </p:txBody>
      </p:sp>
      <p:sp>
        <p:nvSpPr>
          <p:cNvPr id="101384" name="Oval 7"/>
          <p:cNvSpPr>
            <a:spLocks noChangeArrowheads="1"/>
          </p:cNvSpPr>
          <p:nvPr/>
        </p:nvSpPr>
        <p:spPr bwMode="auto">
          <a:xfrm>
            <a:off x="4914900" y="5029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</a:rPr>
              <a:t>Bob</a:t>
            </a:r>
          </a:p>
        </p:txBody>
      </p:sp>
      <p:cxnSp>
        <p:nvCxnSpPr>
          <p:cNvPr id="101385" name="AutoShape 8"/>
          <p:cNvCxnSpPr>
            <a:cxnSpLocks noChangeShapeType="1"/>
            <a:stCxn id="101380" idx="4"/>
            <a:endCxn id="101381" idx="0"/>
          </p:cNvCxnSpPr>
          <p:nvPr/>
        </p:nvCxnSpPr>
        <p:spPr bwMode="auto">
          <a:xfrm>
            <a:off x="2286000" y="28956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1386" name="AutoShape 9"/>
          <p:cNvCxnSpPr>
            <a:cxnSpLocks noChangeShapeType="1"/>
            <a:stCxn id="101381" idx="6"/>
            <a:endCxn id="101382" idx="2"/>
          </p:cNvCxnSpPr>
          <p:nvPr/>
        </p:nvCxnSpPr>
        <p:spPr bwMode="auto">
          <a:xfrm>
            <a:off x="2743200" y="3962400"/>
            <a:ext cx="2171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</p:cxnSp>
      <p:cxnSp>
        <p:nvCxnSpPr>
          <p:cNvPr id="101387" name="AutoShape 10"/>
          <p:cNvCxnSpPr>
            <a:cxnSpLocks noChangeShapeType="1"/>
            <a:stCxn id="101381" idx="4"/>
            <a:endCxn id="101383" idx="0"/>
          </p:cNvCxnSpPr>
          <p:nvPr/>
        </p:nvCxnSpPr>
        <p:spPr bwMode="auto">
          <a:xfrm>
            <a:off x="2286000" y="44196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1388" name="AutoShape 11"/>
          <p:cNvCxnSpPr>
            <a:cxnSpLocks noChangeShapeType="1"/>
            <a:stCxn id="101383" idx="6"/>
            <a:endCxn id="101384" idx="2"/>
          </p:cNvCxnSpPr>
          <p:nvPr/>
        </p:nvCxnSpPr>
        <p:spPr bwMode="auto">
          <a:xfrm>
            <a:off x="2743200" y="5486400"/>
            <a:ext cx="2171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1389" name="AutoShape 12"/>
          <p:cNvCxnSpPr>
            <a:cxnSpLocks noChangeShapeType="1"/>
            <a:stCxn id="101382" idx="5"/>
            <a:endCxn id="101384" idx="7"/>
          </p:cNvCxnSpPr>
          <p:nvPr/>
        </p:nvCxnSpPr>
        <p:spPr bwMode="auto">
          <a:xfrm>
            <a:off x="5695950" y="4286250"/>
            <a:ext cx="0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1390" name="AutoShape 13"/>
          <p:cNvCxnSpPr>
            <a:cxnSpLocks noChangeShapeType="1"/>
            <a:stCxn id="101384" idx="1"/>
            <a:endCxn id="101382" idx="3"/>
          </p:cNvCxnSpPr>
          <p:nvPr/>
        </p:nvCxnSpPr>
        <p:spPr bwMode="auto">
          <a:xfrm flipV="1">
            <a:off x="5048250" y="4286250"/>
            <a:ext cx="0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1391" name="Rectangle 14"/>
          <p:cNvSpPr>
            <a:spLocks noChangeArrowheads="1"/>
          </p:cNvSpPr>
          <p:nvPr/>
        </p:nvSpPr>
        <p:spPr bwMode="auto">
          <a:xfrm>
            <a:off x="1800225" y="2879725"/>
            <a:ext cx="355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0</a:t>
            </a:r>
          </a:p>
        </p:txBody>
      </p:sp>
      <p:sp>
        <p:nvSpPr>
          <p:cNvPr id="101392" name="Rectangle 15"/>
          <p:cNvSpPr>
            <a:spLocks noChangeArrowheads="1"/>
          </p:cNvSpPr>
          <p:nvPr/>
        </p:nvSpPr>
        <p:spPr bwMode="auto">
          <a:xfrm>
            <a:off x="3679825" y="3438525"/>
            <a:ext cx="355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1</a:t>
            </a:r>
          </a:p>
        </p:txBody>
      </p:sp>
      <p:sp>
        <p:nvSpPr>
          <p:cNvPr id="101393" name="Rectangle 16"/>
          <p:cNvSpPr>
            <a:spLocks noChangeArrowheads="1"/>
          </p:cNvSpPr>
          <p:nvPr/>
        </p:nvSpPr>
        <p:spPr bwMode="auto">
          <a:xfrm>
            <a:off x="5749925" y="4378325"/>
            <a:ext cx="355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2</a:t>
            </a:r>
          </a:p>
        </p:txBody>
      </p:sp>
      <p:sp>
        <p:nvSpPr>
          <p:cNvPr id="101394" name="Rectangle 17"/>
          <p:cNvSpPr>
            <a:spLocks noChangeArrowheads="1"/>
          </p:cNvSpPr>
          <p:nvPr/>
        </p:nvSpPr>
        <p:spPr bwMode="auto">
          <a:xfrm>
            <a:off x="4746625" y="4479925"/>
            <a:ext cx="355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3</a:t>
            </a:r>
          </a:p>
        </p:txBody>
      </p:sp>
      <p:sp>
        <p:nvSpPr>
          <p:cNvPr id="101395" name="Rectangle 18"/>
          <p:cNvSpPr>
            <a:spLocks noChangeArrowheads="1"/>
          </p:cNvSpPr>
          <p:nvPr/>
        </p:nvSpPr>
        <p:spPr bwMode="auto">
          <a:xfrm>
            <a:off x="1828800" y="4419600"/>
            <a:ext cx="355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4</a:t>
            </a:r>
          </a:p>
        </p:txBody>
      </p:sp>
      <p:sp>
        <p:nvSpPr>
          <p:cNvPr id="101396" name="Rectangle 19"/>
          <p:cNvSpPr>
            <a:spLocks noChangeArrowheads="1"/>
          </p:cNvSpPr>
          <p:nvPr/>
        </p:nvSpPr>
        <p:spPr bwMode="auto">
          <a:xfrm>
            <a:off x="3657600" y="5486400"/>
            <a:ext cx="355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5</a:t>
            </a:r>
          </a:p>
        </p:txBody>
      </p:sp>
      <p:sp>
        <p:nvSpPr>
          <p:cNvPr id="101397" name="AutoShape 20"/>
          <p:cNvSpPr>
            <a:spLocks noChangeArrowheads="1"/>
          </p:cNvSpPr>
          <p:nvPr/>
        </p:nvSpPr>
        <p:spPr bwMode="auto">
          <a:xfrm>
            <a:off x="4876800" y="2133600"/>
            <a:ext cx="1219200" cy="762000"/>
          </a:xfrm>
          <a:prstGeom prst="wedgeEllipseCallout">
            <a:avLst>
              <a:gd name="adj1" fmla="val -115236"/>
              <a:gd name="adj2" fmla="val 137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</a:rPr>
              <a:t>Revoke</a:t>
            </a:r>
          </a:p>
        </p:txBody>
      </p:sp>
      <p:sp>
        <p:nvSpPr>
          <p:cNvPr id="101398" name="Rectangle 21"/>
          <p:cNvSpPr>
            <a:spLocks noChangeArrowheads="1"/>
          </p:cNvSpPr>
          <p:nvPr/>
        </p:nvSpPr>
        <p:spPr bwMode="auto">
          <a:xfrm>
            <a:off x="1295400" y="6172200"/>
            <a:ext cx="6601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According to SQL everyone keeps the privilege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Summary of SQL Security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Limitations: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No row level access control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Table creator owns the data: that’s unfair !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Today the database is </a:t>
            </a:r>
            <a:r>
              <a:rPr lang="en-US" u="sng">
                <a:latin typeface="Arial" charset="0"/>
                <a:ea typeface="ＭＳ Ｐゴシック" charset="-128"/>
                <a:cs typeface="ＭＳ Ｐゴシック" charset="-128"/>
              </a:rPr>
              <a:t>not</a:t>
            </a: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at the center of the policy administration universe</a:t>
            </a:r>
          </a:p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B242A4-5E7F-184A-B87B-4744C3FDC172}" type="slidenum">
              <a:rPr lang="en-US"/>
              <a:pPr/>
              <a:t>143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572F4-8B93-B145-B6EB-237563E4A762}" type="slidenum">
              <a:rPr lang="en-US"/>
              <a:pPr/>
              <a:t>15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File Organization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527363" name="Group 3"/>
          <p:cNvGraphicFramePr>
            <a:graphicFrameLocks noGrp="1"/>
          </p:cNvGraphicFramePr>
          <p:nvPr/>
        </p:nvGraphicFramePr>
        <p:xfrm>
          <a:off x="1905000" y="2819400"/>
          <a:ext cx="762000" cy="508001"/>
        </p:xfrm>
        <a:graphic>
          <a:graphicData uri="http://schemas.openxmlformats.org/drawingml/2006/table">
            <a:tbl>
              <a:tblPr/>
              <a:tblGrid>
                <a:gridCol w="254000"/>
                <a:gridCol w="254000"/>
                <a:gridCol w="254000"/>
              </a:tblGrid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7381" name="Group 21"/>
          <p:cNvGraphicFramePr>
            <a:graphicFrameLocks noGrp="1"/>
          </p:cNvGraphicFramePr>
          <p:nvPr/>
        </p:nvGraphicFramePr>
        <p:xfrm>
          <a:off x="1905000" y="3759200"/>
          <a:ext cx="762000" cy="508001"/>
        </p:xfrm>
        <a:graphic>
          <a:graphicData uri="http://schemas.openxmlformats.org/drawingml/2006/table">
            <a:tbl>
              <a:tblPr/>
              <a:tblGrid>
                <a:gridCol w="254000"/>
                <a:gridCol w="254000"/>
                <a:gridCol w="254000"/>
              </a:tblGrid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7399" name="Group 39"/>
          <p:cNvGraphicFramePr>
            <a:graphicFrameLocks noGrp="1"/>
          </p:cNvGraphicFramePr>
          <p:nvPr/>
        </p:nvGraphicFramePr>
        <p:xfrm>
          <a:off x="1905000" y="4826000"/>
          <a:ext cx="762000" cy="508001"/>
        </p:xfrm>
        <a:graphic>
          <a:graphicData uri="http://schemas.openxmlformats.org/drawingml/2006/table">
            <a:tbl>
              <a:tblPr/>
              <a:tblGrid>
                <a:gridCol w="254000"/>
                <a:gridCol w="254000"/>
                <a:gridCol w="254000"/>
              </a:tblGrid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10" name="Rectangle 57"/>
          <p:cNvSpPr>
            <a:spLocks noChangeArrowheads="1"/>
          </p:cNvSpPr>
          <p:nvPr/>
        </p:nvSpPr>
        <p:spPr bwMode="auto">
          <a:xfrm>
            <a:off x="4724400" y="2667000"/>
            <a:ext cx="8699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Data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sp>
        <p:nvSpPr>
          <p:cNvPr id="23611" name="Rectangle 58"/>
          <p:cNvSpPr>
            <a:spLocks noChangeArrowheads="1"/>
          </p:cNvSpPr>
          <p:nvPr/>
        </p:nvSpPr>
        <p:spPr bwMode="auto">
          <a:xfrm>
            <a:off x="4724400" y="3962400"/>
            <a:ext cx="8699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Data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sp>
        <p:nvSpPr>
          <p:cNvPr id="23612" name="Rectangle 59"/>
          <p:cNvSpPr>
            <a:spLocks noChangeArrowheads="1"/>
          </p:cNvSpPr>
          <p:nvPr/>
        </p:nvSpPr>
        <p:spPr bwMode="auto">
          <a:xfrm>
            <a:off x="4724400" y="5721350"/>
            <a:ext cx="8699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Data 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page</a:t>
            </a:r>
          </a:p>
        </p:txBody>
      </p:sp>
      <p:cxnSp>
        <p:nvCxnSpPr>
          <p:cNvPr id="23613" name="AutoShape 60"/>
          <p:cNvCxnSpPr>
            <a:cxnSpLocks noChangeShapeType="1"/>
          </p:cNvCxnSpPr>
          <p:nvPr/>
        </p:nvCxnSpPr>
        <p:spPr bwMode="auto">
          <a:xfrm rot="5400000">
            <a:off x="1703387" y="3543301"/>
            <a:ext cx="403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614" name="AutoShape 61"/>
          <p:cNvCxnSpPr>
            <a:cxnSpLocks noChangeShapeType="1"/>
          </p:cNvCxnSpPr>
          <p:nvPr/>
        </p:nvCxnSpPr>
        <p:spPr bwMode="auto">
          <a:xfrm>
            <a:off x="1905000" y="4281488"/>
            <a:ext cx="0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615" name="AutoShape 62"/>
          <p:cNvCxnSpPr>
            <a:cxnSpLocks noChangeShapeType="1"/>
            <a:endCxn id="23610" idx="0"/>
          </p:cNvCxnSpPr>
          <p:nvPr/>
        </p:nvCxnSpPr>
        <p:spPr bwMode="auto">
          <a:xfrm flipV="1">
            <a:off x="2667000" y="2667000"/>
            <a:ext cx="2492375" cy="2413000"/>
          </a:xfrm>
          <a:prstGeom prst="curvedConnector4">
            <a:avLst>
              <a:gd name="adj1" fmla="val 41278"/>
              <a:gd name="adj2" fmla="val 1094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616" name="AutoShape 63"/>
          <p:cNvCxnSpPr>
            <a:cxnSpLocks noChangeShapeType="1"/>
            <a:endCxn id="23611" idx="1"/>
          </p:cNvCxnSpPr>
          <p:nvPr/>
        </p:nvCxnSpPr>
        <p:spPr bwMode="auto">
          <a:xfrm flipV="1">
            <a:off x="2667000" y="4378325"/>
            <a:ext cx="2057400" cy="7016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617" name="AutoShape 64"/>
          <p:cNvCxnSpPr>
            <a:cxnSpLocks noChangeShapeType="1"/>
            <a:endCxn id="23612" idx="1"/>
          </p:cNvCxnSpPr>
          <p:nvPr/>
        </p:nvCxnSpPr>
        <p:spPr bwMode="auto">
          <a:xfrm rot="16200000" flipH="1">
            <a:off x="2849562" y="4262438"/>
            <a:ext cx="1311275" cy="2438400"/>
          </a:xfrm>
          <a:prstGeom prst="curvedConnector4">
            <a:avLst>
              <a:gd name="adj1" fmla="val -17440"/>
              <a:gd name="adj2" fmla="val 57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618" name="Rectangle 65"/>
          <p:cNvSpPr>
            <a:spLocks noChangeArrowheads="1"/>
          </p:cNvSpPr>
          <p:nvPr/>
        </p:nvSpPr>
        <p:spPr bwMode="auto">
          <a:xfrm>
            <a:off x="228600" y="1676400"/>
            <a:ext cx="3622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Better: directory of pages</a:t>
            </a:r>
          </a:p>
        </p:txBody>
      </p:sp>
      <p:sp>
        <p:nvSpPr>
          <p:cNvPr id="23619" name="Rectangle 66"/>
          <p:cNvSpPr>
            <a:spLocks noChangeArrowheads="1"/>
          </p:cNvSpPr>
          <p:nvPr/>
        </p:nvSpPr>
        <p:spPr bwMode="auto">
          <a:xfrm>
            <a:off x="1571625" y="5870575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Directory</a:t>
            </a:r>
          </a:p>
        </p:txBody>
      </p:sp>
      <p:sp>
        <p:nvSpPr>
          <p:cNvPr id="23620" name="Rectangle 67"/>
          <p:cNvSpPr>
            <a:spLocks noChangeArrowheads="1"/>
          </p:cNvSpPr>
          <p:nvPr/>
        </p:nvSpPr>
        <p:spPr bwMode="auto">
          <a:xfrm>
            <a:off x="838200" y="2819400"/>
            <a:ext cx="1196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D12072-1D4D-E545-ACA7-EA25DBF30193}" type="slidenum">
              <a:rPr lang="en-US"/>
              <a:pPr/>
              <a:t>16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Page Formats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Issues to consider</a:t>
            </a:r>
          </a:p>
          <a:p>
            <a:pPr eaLnBrk="1" hangingPunct="1"/>
            <a:r>
              <a:rPr lang="en-US" dirty="0">
                <a:latin typeface="Arial" charset="0"/>
              </a:rPr>
              <a:t>1 page = fixed size (e.g. 8KB)</a:t>
            </a:r>
          </a:p>
          <a:p>
            <a:pPr eaLnBrk="1" hangingPunct="1"/>
            <a:r>
              <a:rPr lang="en-US" dirty="0">
                <a:latin typeface="Arial" charset="0"/>
              </a:rPr>
              <a:t>Records: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-128"/>
              </a:rPr>
              <a:t>Fixed length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-128"/>
              </a:rPr>
              <a:t>Variable length</a:t>
            </a:r>
          </a:p>
          <a:p>
            <a:pPr eaLnBrk="1" hangingPunct="1"/>
            <a:r>
              <a:rPr lang="en-US" dirty="0">
                <a:latin typeface="Arial" charset="0"/>
              </a:rPr>
              <a:t>Record id = RID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-128"/>
              </a:rPr>
              <a:t>Typically RID = (</a:t>
            </a:r>
            <a:r>
              <a:rPr lang="en-US" dirty="0" err="1">
                <a:latin typeface="Arial" charset="0"/>
                <a:ea typeface="ＭＳ Ｐゴシック" charset="-128"/>
              </a:rPr>
              <a:t>PageID</a:t>
            </a:r>
            <a:r>
              <a:rPr lang="en-US" dirty="0">
                <a:latin typeface="Arial" charset="0"/>
                <a:ea typeface="ＭＳ Ｐゴシック" charset="-128"/>
              </a:rPr>
              <a:t>, </a:t>
            </a:r>
            <a:r>
              <a:rPr lang="en-US" dirty="0" err="1">
                <a:latin typeface="Arial" charset="0"/>
                <a:ea typeface="ＭＳ Ｐゴシック" charset="-128"/>
              </a:rPr>
              <a:t>SlotNumber</a:t>
            </a:r>
            <a:r>
              <a:rPr lang="en-US" dirty="0">
                <a:latin typeface="Arial" charset="0"/>
                <a:ea typeface="ＭＳ Ｐゴシック" charset="-128"/>
              </a:rPr>
              <a:t>)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685800" y="6019800"/>
            <a:ext cx="7502525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Why do we need RID’s in a relational DBMS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AC19F5-8193-8B4A-A496-167F32D40AEE}" type="slidenum">
              <a:rPr lang="en-US"/>
              <a:pPr/>
              <a:t>17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Page Formats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974725" y="2022475"/>
            <a:ext cx="6207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Fixed-length records: packed representation</a:t>
            </a:r>
          </a:p>
        </p:txBody>
      </p:sp>
      <p:graphicFrame>
        <p:nvGraphicFramePr>
          <p:cNvPr id="530436" name="Group 4"/>
          <p:cNvGraphicFramePr>
            <a:graphicFrameLocks noGrp="1"/>
          </p:cNvGraphicFramePr>
          <p:nvPr/>
        </p:nvGraphicFramePr>
        <p:xfrm>
          <a:off x="381000" y="3200400"/>
          <a:ext cx="8356600" cy="1541779"/>
        </p:xfrm>
        <a:graphic>
          <a:graphicData uri="http://schemas.openxmlformats.org/drawingml/2006/table">
            <a:tbl>
              <a:tblPr/>
              <a:tblGrid>
                <a:gridCol w="1109663"/>
                <a:gridCol w="1111250"/>
                <a:gridCol w="1108075"/>
                <a:gridCol w="1111250"/>
                <a:gridCol w="1109662"/>
                <a:gridCol w="1111250"/>
                <a:gridCol w="1108075"/>
                <a:gridCol w="587375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 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 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Free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5" name="Rectangle 38"/>
          <p:cNvSpPr>
            <a:spLocks noChangeArrowheads="1"/>
          </p:cNvSpPr>
          <p:nvPr/>
        </p:nvSpPr>
        <p:spPr bwMode="auto">
          <a:xfrm>
            <a:off x="3276600" y="5562600"/>
            <a:ext cx="200025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Problems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547EF-2AEF-CD47-BF25-B99098B7C091}" type="slidenum">
              <a:rPr lang="en-US"/>
              <a:pPr/>
              <a:t>18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Page Formats</a:t>
            </a:r>
          </a:p>
        </p:txBody>
      </p:sp>
      <p:graphicFrame>
        <p:nvGraphicFramePr>
          <p:cNvPr id="532483" name="Group 3"/>
          <p:cNvGraphicFramePr>
            <a:graphicFrameLocks noGrp="1"/>
          </p:cNvGraphicFramePr>
          <p:nvPr/>
        </p:nvGraphicFramePr>
        <p:xfrm>
          <a:off x="228600" y="3352800"/>
          <a:ext cx="8763000" cy="944879"/>
        </p:xfrm>
        <a:graphic>
          <a:graphicData uri="http://schemas.openxmlformats.org/drawingml/2006/table">
            <a:tbl>
              <a:tblPr/>
              <a:tblGrid>
                <a:gridCol w="1593850"/>
                <a:gridCol w="454025"/>
                <a:gridCol w="1023938"/>
                <a:gridCol w="673100"/>
                <a:gridCol w="1273175"/>
                <a:gridCol w="1752600"/>
                <a:gridCol w="398462"/>
                <a:gridCol w="398463"/>
                <a:gridCol w="398462"/>
                <a:gridCol w="398463"/>
                <a:gridCol w="398462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Free space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8702" name="AutoShape 29"/>
          <p:cNvCxnSpPr>
            <a:cxnSpLocks noChangeShapeType="1"/>
          </p:cNvCxnSpPr>
          <p:nvPr/>
        </p:nvCxnSpPr>
        <p:spPr bwMode="auto">
          <a:xfrm rot="-5400000" flipH="1" flipV="1">
            <a:off x="5790407" y="351631"/>
            <a:ext cx="1588" cy="6003925"/>
          </a:xfrm>
          <a:prstGeom prst="curvedConnector3">
            <a:avLst>
              <a:gd name="adj1" fmla="val -46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703" name="AutoShape 30"/>
          <p:cNvCxnSpPr>
            <a:cxnSpLocks noChangeShapeType="1"/>
          </p:cNvCxnSpPr>
          <p:nvPr/>
        </p:nvCxnSpPr>
        <p:spPr bwMode="auto">
          <a:xfrm rot="-5400000" flipH="1" flipV="1">
            <a:off x="6501606" y="1461294"/>
            <a:ext cx="1588" cy="3784600"/>
          </a:xfrm>
          <a:prstGeom prst="curvedConnector3">
            <a:avLst>
              <a:gd name="adj1" fmla="val -22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704" name="AutoShape 31"/>
          <p:cNvCxnSpPr>
            <a:cxnSpLocks noChangeShapeType="1"/>
          </p:cNvCxnSpPr>
          <p:nvPr/>
        </p:nvCxnSpPr>
        <p:spPr bwMode="auto">
          <a:xfrm rot="-5400000" flipH="1" flipV="1">
            <a:off x="5022057" y="380206"/>
            <a:ext cx="1588" cy="5946775"/>
          </a:xfrm>
          <a:prstGeom prst="curvedConnector3">
            <a:avLst>
              <a:gd name="adj1" fmla="val -448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705" name="AutoShape 32"/>
          <p:cNvCxnSpPr>
            <a:cxnSpLocks noChangeShapeType="1"/>
          </p:cNvCxnSpPr>
          <p:nvPr/>
        </p:nvCxnSpPr>
        <p:spPr bwMode="auto">
          <a:xfrm rot="-5400000" flipH="1" flipV="1">
            <a:off x="4310856" y="67469"/>
            <a:ext cx="1588" cy="6572250"/>
          </a:xfrm>
          <a:prstGeom prst="curvedConnector3">
            <a:avLst>
              <a:gd name="adj1" fmla="val -721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706" name="AutoShape 33"/>
          <p:cNvCxnSpPr>
            <a:cxnSpLocks noChangeShapeType="1"/>
          </p:cNvCxnSpPr>
          <p:nvPr/>
        </p:nvCxnSpPr>
        <p:spPr bwMode="auto">
          <a:xfrm rot="-5400000" flipH="1" flipV="1">
            <a:off x="5417344" y="1572419"/>
            <a:ext cx="1588" cy="3562350"/>
          </a:xfrm>
          <a:prstGeom prst="curvedConnector3">
            <a:avLst>
              <a:gd name="adj1" fmla="val -672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707" name="AutoShape 34"/>
          <p:cNvSpPr>
            <a:spLocks/>
          </p:cNvSpPr>
          <p:nvPr/>
        </p:nvSpPr>
        <p:spPr bwMode="auto">
          <a:xfrm rot="5400000">
            <a:off x="7696200" y="3581400"/>
            <a:ext cx="533400" cy="1905000"/>
          </a:xfrm>
          <a:prstGeom prst="rightBrace">
            <a:avLst>
              <a:gd name="adj1" fmla="val 297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Slot directory</a:t>
            </a:r>
          </a:p>
        </p:txBody>
      </p:sp>
      <p:sp>
        <p:nvSpPr>
          <p:cNvPr id="28708" name="Rectangle 35"/>
          <p:cNvSpPr>
            <a:spLocks noChangeArrowheads="1"/>
          </p:cNvSpPr>
          <p:nvPr/>
        </p:nvSpPr>
        <p:spPr bwMode="auto">
          <a:xfrm>
            <a:off x="962025" y="5400675"/>
            <a:ext cx="334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Variable-length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0F2C32-4ADC-0D4C-B1FD-404DACA1544F}" type="slidenum">
              <a:rPr lang="en-US"/>
              <a:pPr/>
              <a:t>19</a:t>
            </a:fld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>
                <a:latin typeface="Arial" charset="0"/>
              </a:rPr>
              <a:t>Record Formats:  Fixed Length</a:t>
            </a:r>
          </a:p>
        </p:txBody>
      </p:sp>
      <p:sp>
        <p:nvSpPr>
          <p:cNvPr id="297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0"/>
            <a:ext cx="8382000" cy="1828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Information about field types same for all records in a file; stored in </a:t>
            </a:r>
            <a:r>
              <a:rPr lang="en-US" sz="2800" i="1" dirty="0">
                <a:solidFill>
                  <a:schemeClr val="accent2"/>
                </a:solidFill>
                <a:latin typeface="Arial" charset="0"/>
              </a:rPr>
              <a:t>system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i="1" dirty="0">
                <a:solidFill>
                  <a:schemeClr val="accent2"/>
                </a:solidFill>
                <a:latin typeface="Arial" charset="0"/>
              </a:rPr>
              <a:t>catalogs.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Finding </a:t>
            </a:r>
            <a:r>
              <a:rPr lang="en-US" sz="2800" i="1" dirty="0" err="1">
                <a:latin typeface="Arial" charset="0"/>
              </a:rPr>
              <a:t>i’th</a:t>
            </a:r>
            <a:r>
              <a:rPr lang="en-US" sz="2800" i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field requires scan of record.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Note the importance of schema information!</a:t>
            </a:r>
            <a:endParaRPr lang="en-US" dirty="0"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35150" y="2520950"/>
            <a:ext cx="5245100" cy="749300"/>
            <a:chOff x="1156" y="1588"/>
            <a:chExt cx="3304" cy="472"/>
          </a:xfrm>
        </p:grpSpPr>
        <p:sp>
          <p:nvSpPr>
            <p:cNvPr id="29719" name="Rectangle 7"/>
            <p:cNvSpPr>
              <a:spLocks noChangeArrowheads="1"/>
            </p:cNvSpPr>
            <p:nvPr/>
          </p:nvSpPr>
          <p:spPr bwMode="auto">
            <a:xfrm>
              <a:off x="1156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0" name="Rectangle 8"/>
            <p:cNvSpPr>
              <a:spLocks noChangeArrowheads="1"/>
            </p:cNvSpPr>
            <p:nvPr/>
          </p:nvSpPr>
          <p:spPr bwMode="auto">
            <a:xfrm>
              <a:off x="2020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1" name="Rectangle 9"/>
            <p:cNvSpPr>
              <a:spLocks noChangeArrowheads="1"/>
            </p:cNvSpPr>
            <p:nvPr/>
          </p:nvSpPr>
          <p:spPr bwMode="auto">
            <a:xfrm>
              <a:off x="2884" y="1588"/>
              <a:ext cx="109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2" name="Rectangle 10"/>
            <p:cNvSpPr>
              <a:spLocks noChangeArrowheads="1"/>
            </p:cNvSpPr>
            <p:nvPr/>
          </p:nvSpPr>
          <p:spPr bwMode="auto">
            <a:xfrm>
              <a:off x="3988" y="1588"/>
              <a:ext cx="472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704" name="Line 11"/>
          <p:cNvSpPr>
            <a:spLocks noChangeShapeType="1"/>
          </p:cNvSpPr>
          <p:nvPr/>
        </p:nvSpPr>
        <p:spPr bwMode="auto">
          <a:xfrm flipH="1" flipV="1">
            <a:off x="1828800" y="3276600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1430338" y="3863975"/>
            <a:ext cx="256370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CF0E30"/>
                </a:solidFill>
                <a:latin typeface="Arial"/>
              </a:rPr>
              <a:t>Base address (B)</a:t>
            </a:r>
          </a:p>
        </p:txBody>
      </p:sp>
      <p:sp>
        <p:nvSpPr>
          <p:cNvPr id="29706" name="Rectangle 13"/>
          <p:cNvSpPr>
            <a:spLocks noChangeArrowheads="1"/>
          </p:cNvSpPr>
          <p:nvPr/>
        </p:nvSpPr>
        <p:spPr bwMode="auto">
          <a:xfrm>
            <a:off x="2266950" y="2652713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L1</a:t>
            </a:r>
          </a:p>
        </p:txBody>
      </p:sp>
      <p:sp>
        <p:nvSpPr>
          <p:cNvPr id="29707" name="Line 14"/>
          <p:cNvSpPr>
            <a:spLocks noChangeShapeType="1"/>
          </p:cNvSpPr>
          <p:nvPr/>
        </p:nvSpPr>
        <p:spPr bwMode="auto">
          <a:xfrm flipH="1">
            <a:off x="1828800" y="2895600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Line 15"/>
          <p:cNvSpPr>
            <a:spLocks noChangeShapeType="1"/>
          </p:cNvSpPr>
          <p:nvPr/>
        </p:nvSpPr>
        <p:spPr bwMode="auto">
          <a:xfrm>
            <a:off x="2743200" y="2895600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9" name="Rectangle 16"/>
          <p:cNvSpPr>
            <a:spLocks noChangeArrowheads="1"/>
          </p:cNvSpPr>
          <p:nvPr/>
        </p:nvSpPr>
        <p:spPr bwMode="auto">
          <a:xfrm>
            <a:off x="3562350" y="2652713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L2</a:t>
            </a:r>
          </a:p>
        </p:txBody>
      </p:sp>
      <p:sp>
        <p:nvSpPr>
          <p:cNvPr id="29710" name="Rectangle 17"/>
          <p:cNvSpPr>
            <a:spLocks noChangeArrowheads="1"/>
          </p:cNvSpPr>
          <p:nvPr/>
        </p:nvSpPr>
        <p:spPr bwMode="auto">
          <a:xfrm>
            <a:off x="5086350" y="2651125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L3</a:t>
            </a:r>
          </a:p>
        </p:txBody>
      </p:sp>
      <p:sp>
        <p:nvSpPr>
          <p:cNvPr id="29711" name="Rectangle 18"/>
          <p:cNvSpPr>
            <a:spLocks noChangeArrowheads="1"/>
          </p:cNvSpPr>
          <p:nvPr/>
        </p:nvSpPr>
        <p:spPr bwMode="auto">
          <a:xfrm>
            <a:off x="6381750" y="2651125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L4</a:t>
            </a:r>
          </a:p>
        </p:txBody>
      </p:sp>
      <p:sp>
        <p:nvSpPr>
          <p:cNvPr id="29712" name="Rectangle 19"/>
          <p:cNvSpPr>
            <a:spLocks noChangeArrowheads="1"/>
          </p:cNvSpPr>
          <p:nvPr/>
        </p:nvSpPr>
        <p:spPr bwMode="auto">
          <a:xfrm>
            <a:off x="2057400" y="2043113"/>
            <a:ext cx="59666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solidFill>
                  <a:schemeClr val="tx2"/>
                </a:solidFill>
                <a:latin typeface="Arial"/>
              </a:rPr>
              <a:t>pid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9713" name="Rectangle 20"/>
          <p:cNvSpPr>
            <a:spLocks noChangeArrowheads="1"/>
          </p:cNvSpPr>
          <p:nvPr/>
        </p:nvSpPr>
        <p:spPr bwMode="auto">
          <a:xfrm>
            <a:off x="3276600" y="2043113"/>
            <a:ext cx="95584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name</a:t>
            </a:r>
          </a:p>
        </p:txBody>
      </p:sp>
      <p:sp>
        <p:nvSpPr>
          <p:cNvPr id="29714" name="Rectangle 21"/>
          <p:cNvSpPr>
            <a:spLocks noChangeArrowheads="1"/>
          </p:cNvSpPr>
          <p:nvPr/>
        </p:nvSpPr>
        <p:spPr bwMode="auto">
          <a:xfrm>
            <a:off x="4800600" y="2041525"/>
            <a:ext cx="94256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solidFill>
                  <a:schemeClr val="tx2"/>
                </a:solidFill>
                <a:latin typeface="Arial"/>
              </a:rPr>
              <a:t>descr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9715" name="Rectangle 22"/>
          <p:cNvSpPr>
            <a:spLocks noChangeArrowheads="1"/>
          </p:cNvSpPr>
          <p:nvPr/>
        </p:nvSpPr>
        <p:spPr bwMode="auto">
          <a:xfrm>
            <a:off x="6096000" y="2041525"/>
            <a:ext cx="104515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maker</a:t>
            </a:r>
          </a:p>
        </p:txBody>
      </p:sp>
      <p:sp>
        <p:nvSpPr>
          <p:cNvPr id="29716" name="Line 23"/>
          <p:cNvSpPr>
            <a:spLocks noChangeShapeType="1"/>
          </p:cNvSpPr>
          <p:nvPr/>
        </p:nvSpPr>
        <p:spPr bwMode="auto">
          <a:xfrm flipH="1" flipV="1">
            <a:off x="4572000" y="3276600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Rectangle 24"/>
          <p:cNvSpPr>
            <a:spLocks noChangeArrowheads="1"/>
          </p:cNvSpPr>
          <p:nvPr/>
        </p:nvSpPr>
        <p:spPr bwMode="auto">
          <a:xfrm>
            <a:off x="4021138" y="3862388"/>
            <a:ext cx="29280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CF0E30"/>
                </a:solidFill>
                <a:latin typeface="Arial"/>
              </a:rPr>
              <a:t>Address = B+L1+L2</a:t>
            </a:r>
          </a:p>
        </p:txBody>
      </p:sp>
      <p:sp>
        <p:nvSpPr>
          <p:cNvPr id="469017" name="Rectangle 25"/>
          <p:cNvSpPr>
            <a:spLocks noChangeArrowheads="1"/>
          </p:cNvSpPr>
          <p:nvPr/>
        </p:nvSpPr>
        <p:spPr bwMode="auto">
          <a:xfrm>
            <a:off x="228600" y="1600200"/>
            <a:ext cx="4819650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Product (pid, name, descr, maker)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Take-home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Poll: no date is good for everyone</a:t>
            </a:r>
          </a:p>
          <a:p>
            <a:r>
              <a:rPr lang="en-US" dirty="0" smtClean="0"/>
              <a:t>Will settle for maximum flexibility</a:t>
            </a:r>
          </a:p>
          <a:p>
            <a:r>
              <a:rPr lang="en-US" b="1" i="1" u="sng" dirty="0" smtClean="0"/>
              <a:t>Main take-home final </a:t>
            </a:r>
            <a:endParaRPr lang="en-US" dirty="0" smtClean="0"/>
          </a:p>
          <a:p>
            <a:pPr lvl="1"/>
            <a:r>
              <a:rPr lang="en-US" dirty="0" smtClean="0"/>
              <a:t>December 4 and 5 (Saturday, Sunday)</a:t>
            </a:r>
          </a:p>
          <a:p>
            <a:pPr lvl="1"/>
            <a:r>
              <a:rPr lang="en-US" dirty="0" smtClean="0"/>
              <a:t>Grades will be posted by December 11</a:t>
            </a:r>
          </a:p>
          <a:p>
            <a:r>
              <a:rPr lang="en-US" b="1" i="1" u="sng" dirty="0" smtClean="0"/>
              <a:t>Makeup take-home final</a:t>
            </a:r>
            <a:endParaRPr lang="en-US" dirty="0" smtClean="0"/>
          </a:p>
          <a:p>
            <a:pPr lvl="1"/>
            <a:r>
              <a:rPr lang="en-US" dirty="0" smtClean="0"/>
              <a:t>Exact date TBD, but </a:t>
            </a:r>
            <a:r>
              <a:rPr lang="en-US" i="1" u="sng" dirty="0" smtClean="0"/>
              <a:t>before</a:t>
            </a:r>
            <a:r>
              <a:rPr lang="en-US" dirty="0" smtClean="0"/>
              <a:t> December 9</a:t>
            </a:r>
          </a:p>
          <a:p>
            <a:pPr lvl="1"/>
            <a:r>
              <a:rPr lang="en-US" dirty="0" smtClean="0"/>
              <a:t>On request (send me email)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780B-972C-A747-86B2-DBE49BF82E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890FD-63DD-0D4E-99F6-C1FEBC546D1F}" type="slidenum">
              <a:rPr lang="en-US"/>
              <a:pPr/>
              <a:t>20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charset="0"/>
              </a:rPr>
              <a:t>Record Header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5150" y="2520950"/>
            <a:ext cx="5245100" cy="749300"/>
            <a:chOff x="1156" y="1588"/>
            <a:chExt cx="3304" cy="472"/>
          </a:xfrm>
        </p:grpSpPr>
        <p:sp>
          <p:nvSpPr>
            <p:cNvPr id="31772" name="Rectangle 4"/>
            <p:cNvSpPr>
              <a:spLocks noChangeArrowheads="1"/>
            </p:cNvSpPr>
            <p:nvPr/>
          </p:nvSpPr>
          <p:spPr bwMode="auto">
            <a:xfrm>
              <a:off x="1156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3" name="Rectangle 5"/>
            <p:cNvSpPr>
              <a:spLocks noChangeArrowheads="1"/>
            </p:cNvSpPr>
            <p:nvPr/>
          </p:nvSpPr>
          <p:spPr bwMode="auto">
            <a:xfrm>
              <a:off x="2020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4" name="Rectangle 6"/>
            <p:cNvSpPr>
              <a:spLocks noChangeArrowheads="1"/>
            </p:cNvSpPr>
            <p:nvPr/>
          </p:nvSpPr>
          <p:spPr bwMode="auto">
            <a:xfrm>
              <a:off x="2884" y="1588"/>
              <a:ext cx="109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5" name="Rectangle 7"/>
            <p:cNvSpPr>
              <a:spLocks noChangeArrowheads="1"/>
            </p:cNvSpPr>
            <p:nvPr/>
          </p:nvSpPr>
          <p:spPr bwMode="auto">
            <a:xfrm>
              <a:off x="3988" y="1588"/>
              <a:ext cx="472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2266950" y="2652713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L1</a:t>
            </a:r>
          </a:p>
        </p:txBody>
      </p:sp>
      <p:sp>
        <p:nvSpPr>
          <p:cNvPr id="31750" name="Line 9"/>
          <p:cNvSpPr>
            <a:spLocks noChangeShapeType="1"/>
          </p:cNvSpPr>
          <p:nvPr/>
        </p:nvSpPr>
        <p:spPr bwMode="auto">
          <a:xfrm flipH="1">
            <a:off x="1828800" y="2895600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Line 10"/>
          <p:cNvSpPr>
            <a:spLocks noChangeShapeType="1"/>
          </p:cNvSpPr>
          <p:nvPr/>
        </p:nvSpPr>
        <p:spPr bwMode="auto">
          <a:xfrm>
            <a:off x="2743200" y="2895600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Rectangle 11"/>
          <p:cNvSpPr>
            <a:spLocks noChangeArrowheads="1"/>
          </p:cNvSpPr>
          <p:nvPr/>
        </p:nvSpPr>
        <p:spPr bwMode="auto">
          <a:xfrm>
            <a:off x="3562350" y="2652713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L2</a:t>
            </a:r>
          </a:p>
        </p:txBody>
      </p:sp>
      <p:sp>
        <p:nvSpPr>
          <p:cNvPr id="31753" name="Rectangle 12"/>
          <p:cNvSpPr>
            <a:spLocks noChangeArrowheads="1"/>
          </p:cNvSpPr>
          <p:nvPr/>
        </p:nvSpPr>
        <p:spPr bwMode="auto">
          <a:xfrm>
            <a:off x="5086350" y="2651125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L3</a:t>
            </a:r>
          </a:p>
        </p:txBody>
      </p:sp>
      <p:sp>
        <p:nvSpPr>
          <p:cNvPr id="31754" name="Rectangle 13"/>
          <p:cNvSpPr>
            <a:spLocks noChangeArrowheads="1"/>
          </p:cNvSpPr>
          <p:nvPr/>
        </p:nvSpPr>
        <p:spPr bwMode="auto">
          <a:xfrm>
            <a:off x="6381750" y="2651125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L4</a:t>
            </a:r>
          </a:p>
        </p:txBody>
      </p:sp>
      <p:sp>
        <p:nvSpPr>
          <p:cNvPr id="31755" name="Line 18"/>
          <p:cNvSpPr>
            <a:spLocks noChangeShapeType="1"/>
          </p:cNvSpPr>
          <p:nvPr/>
        </p:nvSpPr>
        <p:spPr bwMode="auto">
          <a:xfrm flipH="1">
            <a:off x="990600" y="2514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Line 19"/>
          <p:cNvSpPr>
            <a:spLocks noChangeShapeType="1"/>
          </p:cNvSpPr>
          <p:nvPr/>
        </p:nvSpPr>
        <p:spPr bwMode="auto">
          <a:xfrm>
            <a:off x="9906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Line 20"/>
          <p:cNvSpPr>
            <a:spLocks noChangeShapeType="1"/>
          </p:cNvSpPr>
          <p:nvPr/>
        </p:nvSpPr>
        <p:spPr bwMode="auto">
          <a:xfrm>
            <a:off x="9906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Line 21"/>
          <p:cNvSpPr>
            <a:spLocks noChangeShapeType="1"/>
          </p:cNvSpPr>
          <p:nvPr/>
        </p:nvSpPr>
        <p:spPr bwMode="auto">
          <a:xfrm>
            <a:off x="12954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Line 22"/>
          <p:cNvSpPr>
            <a:spLocks noChangeShapeType="1"/>
          </p:cNvSpPr>
          <p:nvPr/>
        </p:nvSpPr>
        <p:spPr bwMode="auto">
          <a:xfrm>
            <a:off x="15240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Line 23"/>
          <p:cNvSpPr>
            <a:spLocks noChangeShapeType="1"/>
          </p:cNvSpPr>
          <p:nvPr/>
        </p:nvSpPr>
        <p:spPr bwMode="auto">
          <a:xfrm flipV="1">
            <a:off x="1143000" y="1752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24"/>
          <p:cNvSpPr>
            <a:spLocks noChangeShapeType="1"/>
          </p:cNvSpPr>
          <p:nvPr/>
        </p:nvSpPr>
        <p:spPr bwMode="auto">
          <a:xfrm flipV="1">
            <a:off x="14478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Line 25"/>
          <p:cNvSpPr>
            <a:spLocks noChangeShapeType="1"/>
          </p:cNvSpPr>
          <p:nvPr/>
        </p:nvSpPr>
        <p:spPr bwMode="auto">
          <a:xfrm>
            <a:off x="1676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Text Box 26"/>
          <p:cNvSpPr txBox="1">
            <a:spLocks noChangeArrowheads="1"/>
          </p:cNvSpPr>
          <p:nvPr/>
        </p:nvSpPr>
        <p:spPr bwMode="auto">
          <a:xfrm>
            <a:off x="1203325" y="1336675"/>
            <a:ext cx="167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To schema</a:t>
            </a:r>
          </a:p>
        </p:txBody>
      </p:sp>
      <p:sp>
        <p:nvSpPr>
          <p:cNvPr id="31764" name="Text Box 27"/>
          <p:cNvSpPr txBox="1">
            <a:spLocks noChangeArrowheads="1"/>
          </p:cNvSpPr>
          <p:nvPr/>
        </p:nvSpPr>
        <p:spPr bwMode="auto">
          <a:xfrm>
            <a:off x="1431925" y="1793875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length</a:t>
            </a:r>
          </a:p>
        </p:txBody>
      </p:sp>
      <p:sp>
        <p:nvSpPr>
          <p:cNvPr id="31765" name="Text Box 28"/>
          <p:cNvSpPr txBox="1">
            <a:spLocks noChangeArrowheads="1"/>
          </p:cNvSpPr>
          <p:nvPr/>
        </p:nvSpPr>
        <p:spPr bwMode="auto">
          <a:xfrm>
            <a:off x="1431925" y="3546475"/>
            <a:ext cx="1604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timestamp</a:t>
            </a:r>
          </a:p>
        </p:txBody>
      </p:sp>
      <p:sp>
        <p:nvSpPr>
          <p:cNvPr id="31766" name="Text Box 29"/>
          <p:cNvSpPr txBox="1">
            <a:spLocks noChangeArrowheads="1"/>
          </p:cNvSpPr>
          <p:nvPr/>
        </p:nvSpPr>
        <p:spPr bwMode="auto">
          <a:xfrm>
            <a:off x="1508125" y="4308475"/>
            <a:ext cx="62896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Need the header because: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The schema may change</a:t>
            </a:r>
          </a:p>
          <a:p>
            <a:pPr lvl="1"/>
            <a:r>
              <a:rPr lang="en-US">
                <a:latin typeface="Arial" charset="0"/>
              </a:rPr>
              <a:t>for a while new+old may coexist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Records from different relations may coexist</a:t>
            </a:r>
          </a:p>
        </p:txBody>
      </p:sp>
      <p:sp>
        <p:nvSpPr>
          <p:cNvPr id="31767" name="Text Box 30"/>
          <p:cNvSpPr txBox="1">
            <a:spLocks noChangeArrowheads="1"/>
          </p:cNvSpPr>
          <p:nvPr/>
        </p:nvSpPr>
        <p:spPr bwMode="auto">
          <a:xfrm>
            <a:off x="685800" y="3200400"/>
            <a:ext cx="1146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5050"/>
                </a:solidFill>
                <a:latin typeface="Arial" charset="0"/>
              </a:rPr>
              <a:t>header</a:t>
            </a:r>
          </a:p>
        </p:txBody>
      </p:sp>
      <p:sp>
        <p:nvSpPr>
          <p:cNvPr id="31768" name="Rectangle 31"/>
          <p:cNvSpPr>
            <a:spLocks noChangeArrowheads="1"/>
          </p:cNvSpPr>
          <p:nvPr/>
        </p:nvSpPr>
        <p:spPr bwMode="auto">
          <a:xfrm>
            <a:off x="2057400" y="2043113"/>
            <a:ext cx="59666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solidFill>
                  <a:schemeClr val="tx2"/>
                </a:solidFill>
                <a:latin typeface="Arial"/>
              </a:rPr>
              <a:t>pid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769" name="Rectangle 32"/>
          <p:cNvSpPr>
            <a:spLocks noChangeArrowheads="1"/>
          </p:cNvSpPr>
          <p:nvPr/>
        </p:nvSpPr>
        <p:spPr bwMode="auto">
          <a:xfrm>
            <a:off x="3276600" y="2043113"/>
            <a:ext cx="95584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name</a:t>
            </a:r>
          </a:p>
        </p:txBody>
      </p:sp>
      <p:sp>
        <p:nvSpPr>
          <p:cNvPr id="31770" name="Rectangle 33"/>
          <p:cNvSpPr>
            <a:spLocks noChangeArrowheads="1"/>
          </p:cNvSpPr>
          <p:nvPr/>
        </p:nvSpPr>
        <p:spPr bwMode="auto">
          <a:xfrm>
            <a:off x="4800600" y="2041525"/>
            <a:ext cx="94256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solidFill>
                  <a:schemeClr val="tx2"/>
                </a:solidFill>
                <a:latin typeface="Arial"/>
              </a:rPr>
              <a:t>descr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31771" name="Rectangle 34"/>
          <p:cNvSpPr>
            <a:spLocks noChangeArrowheads="1"/>
          </p:cNvSpPr>
          <p:nvPr/>
        </p:nvSpPr>
        <p:spPr bwMode="auto">
          <a:xfrm>
            <a:off x="6096000" y="2041525"/>
            <a:ext cx="104515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maker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4768E-0BC3-B540-978B-2FC1AC20AF46}" type="slidenum">
              <a:rPr lang="en-US"/>
              <a:pPr/>
              <a:t>21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charset="0"/>
              </a:rPr>
              <a:t>Variable Length Records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5150" y="2520950"/>
            <a:ext cx="5245100" cy="749300"/>
            <a:chOff x="1156" y="1588"/>
            <a:chExt cx="3304" cy="472"/>
          </a:xfrm>
        </p:grpSpPr>
        <p:sp>
          <p:nvSpPr>
            <p:cNvPr id="33825" name="Rectangle 4"/>
            <p:cNvSpPr>
              <a:spLocks noChangeArrowheads="1"/>
            </p:cNvSpPr>
            <p:nvPr/>
          </p:nvSpPr>
          <p:spPr bwMode="auto">
            <a:xfrm>
              <a:off x="1156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6" name="Rectangle 5"/>
            <p:cNvSpPr>
              <a:spLocks noChangeArrowheads="1"/>
            </p:cNvSpPr>
            <p:nvPr/>
          </p:nvSpPr>
          <p:spPr bwMode="auto">
            <a:xfrm>
              <a:off x="2020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7" name="Rectangle 6"/>
            <p:cNvSpPr>
              <a:spLocks noChangeArrowheads="1"/>
            </p:cNvSpPr>
            <p:nvPr/>
          </p:nvSpPr>
          <p:spPr bwMode="auto">
            <a:xfrm>
              <a:off x="2884" y="1588"/>
              <a:ext cx="109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8" name="Rectangle 7"/>
            <p:cNvSpPr>
              <a:spLocks noChangeArrowheads="1"/>
            </p:cNvSpPr>
            <p:nvPr/>
          </p:nvSpPr>
          <p:spPr bwMode="auto">
            <a:xfrm>
              <a:off x="3988" y="1588"/>
              <a:ext cx="472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2266950" y="2652713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L1</a:t>
            </a:r>
          </a:p>
        </p:txBody>
      </p:sp>
      <p:sp>
        <p:nvSpPr>
          <p:cNvPr id="33798" name="Line 9"/>
          <p:cNvSpPr>
            <a:spLocks noChangeShapeType="1"/>
          </p:cNvSpPr>
          <p:nvPr/>
        </p:nvSpPr>
        <p:spPr bwMode="auto">
          <a:xfrm flipH="1">
            <a:off x="1828800" y="2895600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Line 10"/>
          <p:cNvSpPr>
            <a:spLocks noChangeShapeType="1"/>
          </p:cNvSpPr>
          <p:nvPr/>
        </p:nvSpPr>
        <p:spPr bwMode="auto">
          <a:xfrm>
            <a:off x="2743200" y="2895600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Rectangle 11"/>
          <p:cNvSpPr>
            <a:spLocks noChangeArrowheads="1"/>
          </p:cNvSpPr>
          <p:nvPr/>
        </p:nvSpPr>
        <p:spPr bwMode="auto">
          <a:xfrm>
            <a:off x="3562350" y="2652713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L2</a:t>
            </a:r>
          </a:p>
        </p:txBody>
      </p:sp>
      <p:sp>
        <p:nvSpPr>
          <p:cNvPr id="33801" name="Rectangle 12"/>
          <p:cNvSpPr>
            <a:spLocks noChangeArrowheads="1"/>
          </p:cNvSpPr>
          <p:nvPr/>
        </p:nvSpPr>
        <p:spPr bwMode="auto">
          <a:xfrm>
            <a:off x="5086350" y="2651125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L3</a:t>
            </a:r>
          </a:p>
        </p:txBody>
      </p:sp>
      <p:sp>
        <p:nvSpPr>
          <p:cNvPr id="33802" name="Rectangle 13"/>
          <p:cNvSpPr>
            <a:spLocks noChangeArrowheads="1"/>
          </p:cNvSpPr>
          <p:nvPr/>
        </p:nvSpPr>
        <p:spPr bwMode="auto">
          <a:xfrm>
            <a:off x="6381750" y="2651125"/>
            <a:ext cx="5282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L4</a:t>
            </a:r>
          </a:p>
        </p:txBody>
      </p:sp>
      <p:sp>
        <p:nvSpPr>
          <p:cNvPr id="33803" name="Line 18"/>
          <p:cNvSpPr>
            <a:spLocks noChangeShapeType="1"/>
          </p:cNvSpPr>
          <p:nvPr/>
        </p:nvSpPr>
        <p:spPr bwMode="auto">
          <a:xfrm flipH="1">
            <a:off x="990600" y="2514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Line 19"/>
          <p:cNvSpPr>
            <a:spLocks noChangeShapeType="1"/>
          </p:cNvSpPr>
          <p:nvPr/>
        </p:nvSpPr>
        <p:spPr bwMode="auto">
          <a:xfrm>
            <a:off x="9906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5" name="Line 20"/>
          <p:cNvSpPr>
            <a:spLocks noChangeShapeType="1"/>
          </p:cNvSpPr>
          <p:nvPr/>
        </p:nvSpPr>
        <p:spPr bwMode="auto">
          <a:xfrm>
            <a:off x="9906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6" name="Line 21"/>
          <p:cNvSpPr>
            <a:spLocks noChangeShapeType="1"/>
          </p:cNvSpPr>
          <p:nvPr/>
        </p:nvSpPr>
        <p:spPr bwMode="auto">
          <a:xfrm>
            <a:off x="12954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Line 22"/>
          <p:cNvSpPr>
            <a:spLocks noChangeShapeType="1"/>
          </p:cNvSpPr>
          <p:nvPr/>
        </p:nvSpPr>
        <p:spPr bwMode="auto">
          <a:xfrm>
            <a:off x="15240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Line 23"/>
          <p:cNvSpPr>
            <a:spLocks noChangeShapeType="1"/>
          </p:cNvSpPr>
          <p:nvPr/>
        </p:nvSpPr>
        <p:spPr bwMode="auto">
          <a:xfrm flipV="1">
            <a:off x="914400" y="1752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Line 24"/>
          <p:cNvSpPr>
            <a:spLocks noChangeShapeType="1"/>
          </p:cNvSpPr>
          <p:nvPr/>
        </p:nvSpPr>
        <p:spPr bwMode="auto">
          <a:xfrm rot="10800000" flipV="1">
            <a:off x="1143000" y="2971800"/>
            <a:ext cx="1588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Text Box 25"/>
          <p:cNvSpPr txBox="1">
            <a:spLocks noChangeArrowheads="1"/>
          </p:cNvSpPr>
          <p:nvPr/>
        </p:nvSpPr>
        <p:spPr bwMode="auto">
          <a:xfrm>
            <a:off x="990600" y="1371600"/>
            <a:ext cx="360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Other header information</a:t>
            </a:r>
          </a:p>
        </p:txBody>
      </p:sp>
      <p:sp>
        <p:nvSpPr>
          <p:cNvPr id="33811" name="Text Box 26"/>
          <p:cNvSpPr txBox="1">
            <a:spLocks noChangeArrowheads="1"/>
          </p:cNvSpPr>
          <p:nvPr/>
        </p:nvSpPr>
        <p:spPr bwMode="auto">
          <a:xfrm>
            <a:off x="457200" y="37338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length</a:t>
            </a:r>
          </a:p>
        </p:txBody>
      </p:sp>
      <p:sp>
        <p:nvSpPr>
          <p:cNvPr id="33812" name="Text Box 27"/>
          <p:cNvSpPr txBox="1">
            <a:spLocks noChangeArrowheads="1"/>
          </p:cNvSpPr>
          <p:nvPr/>
        </p:nvSpPr>
        <p:spPr bwMode="auto">
          <a:xfrm>
            <a:off x="1295400" y="4800600"/>
            <a:ext cx="66167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Place the fixed fields first:  F1</a:t>
            </a:r>
          </a:p>
          <a:p>
            <a:r>
              <a:rPr lang="en-US">
                <a:latin typeface="Arial" charset="0"/>
              </a:rPr>
              <a:t>Then the variable length fields: F2, F3, F4</a:t>
            </a:r>
          </a:p>
          <a:p>
            <a:r>
              <a:rPr lang="en-US">
                <a:latin typeface="Arial" charset="0"/>
              </a:rPr>
              <a:t>Null values take 2 bytes only</a:t>
            </a:r>
          </a:p>
          <a:p>
            <a:r>
              <a:rPr lang="en-US">
                <a:latin typeface="Arial" charset="0"/>
              </a:rPr>
              <a:t>Sometimes they take 0 bytes (when at the end)</a:t>
            </a:r>
          </a:p>
        </p:txBody>
      </p:sp>
      <p:sp>
        <p:nvSpPr>
          <p:cNvPr id="33813" name="Line 28"/>
          <p:cNvSpPr>
            <a:spLocks noChangeShapeType="1"/>
          </p:cNvSpPr>
          <p:nvPr/>
        </p:nvSpPr>
        <p:spPr bwMode="auto">
          <a:xfrm flipH="1">
            <a:off x="7620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29"/>
          <p:cNvSpPr>
            <a:spLocks noChangeShapeType="1"/>
          </p:cNvSpPr>
          <p:nvPr/>
        </p:nvSpPr>
        <p:spPr bwMode="auto">
          <a:xfrm>
            <a:off x="7620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30"/>
          <p:cNvSpPr>
            <a:spLocks noChangeShapeType="1"/>
          </p:cNvSpPr>
          <p:nvPr/>
        </p:nvSpPr>
        <p:spPr bwMode="auto">
          <a:xfrm>
            <a:off x="7620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Text Box 31"/>
          <p:cNvSpPr txBox="1">
            <a:spLocks noChangeArrowheads="1"/>
          </p:cNvSpPr>
          <p:nvPr/>
        </p:nvSpPr>
        <p:spPr bwMode="auto">
          <a:xfrm>
            <a:off x="838200" y="1981200"/>
            <a:ext cx="1146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5050"/>
                </a:solidFill>
                <a:latin typeface="Arial" charset="0"/>
              </a:rPr>
              <a:t>header</a:t>
            </a:r>
          </a:p>
        </p:txBody>
      </p:sp>
      <p:sp>
        <p:nvSpPr>
          <p:cNvPr id="33817" name="Oval 32"/>
          <p:cNvSpPr>
            <a:spLocks noChangeArrowheads="1"/>
          </p:cNvSpPr>
          <p:nvPr/>
        </p:nvSpPr>
        <p:spPr bwMode="auto">
          <a:xfrm>
            <a:off x="1676400" y="2895600"/>
            <a:ext cx="76200" cy="6492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3818" name="Oval 33"/>
          <p:cNvSpPr>
            <a:spLocks noChangeArrowheads="1"/>
          </p:cNvSpPr>
          <p:nvPr/>
        </p:nvSpPr>
        <p:spPr bwMode="auto">
          <a:xfrm>
            <a:off x="1371600" y="2895600"/>
            <a:ext cx="76200" cy="6492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cxnSp>
        <p:nvCxnSpPr>
          <p:cNvPr id="33819" name="AutoShape 34"/>
          <p:cNvCxnSpPr>
            <a:cxnSpLocks noChangeShapeType="1"/>
            <a:stCxn id="33817" idx="3"/>
            <a:endCxn id="33827" idx="3"/>
          </p:cNvCxnSpPr>
          <p:nvPr/>
        </p:nvCxnSpPr>
        <p:spPr bwMode="auto">
          <a:xfrm rot="5400000" flipH="1" flipV="1">
            <a:off x="3725863" y="857250"/>
            <a:ext cx="554038" cy="4630737"/>
          </a:xfrm>
          <a:prstGeom prst="bentConnector4">
            <a:avLst>
              <a:gd name="adj1" fmla="val -58412"/>
              <a:gd name="adj2" fmla="val 104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3820" name="AutoShape 35"/>
          <p:cNvCxnSpPr>
            <a:cxnSpLocks noChangeShapeType="1"/>
            <a:endCxn id="33826" idx="3"/>
          </p:cNvCxnSpPr>
          <p:nvPr/>
        </p:nvCxnSpPr>
        <p:spPr bwMode="auto">
          <a:xfrm flipV="1">
            <a:off x="1423988" y="2895600"/>
            <a:ext cx="3141662" cy="65088"/>
          </a:xfrm>
          <a:prstGeom prst="bentConnector5">
            <a:avLst>
              <a:gd name="adj1" fmla="val 556"/>
              <a:gd name="adj2" fmla="val -1509759"/>
              <a:gd name="adj3" fmla="val 9954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3821" name="Rectangle 36"/>
          <p:cNvSpPr>
            <a:spLocks noChangeArrowheads="1"/>
          </p:cNvSpPr>
          <p:nvPr/>
        </p:nvSpPr>
        <p:spPr bwMode="auto">
          <a:xfrm>
            <a:off x="2057400" y="2043113"/>
            <a:ext cx="59666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solidFill>
                  <a:schemeClr val="tx2"/>
                </a:solidFill>
                <a:latin typeface="Arial"/>
              </a:rPr>
              <a:t>pid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33822" name="Rectangle 37"/>
          <p:cNvSpPr>
            <a:spLocks noChangeArrowheads="1"/>
          </p:cNvSpPr>
          <p:nvPr/>
        </p:nvSpPr>
        <p:spPr bwMode="auto">
          <a:xfrm>
            <a:off x="3276600" y="2043113"/>
            <a:ext cx="95584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name</a:t>
            </a:r>
          </a:p>
        </p:txBody>
      </p:sp>
      <p:sp>
        <p:nvSpPr>
          <p:cNvPr id="33823" name="Rectangle 38"/>
          <p:cNvSpPr>
            <a:spLocks noChangeArrowheads="1"/>
          </p:cNvSpPr>
          <p:nvPr/>
        </p:nvSpPr>
        <p:spPr bwMode="auto">
          <a:xfrm>
            <a:off x="4800600" y="2041525"/>
            <a:ext cx="94256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solidFill>
                  <a:schemeClr val="tx2"/>
                </a:solidFill>
                <a:latin typeface="Arial"/>
              </a:rPr>
              <a:t>descr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33824" name="Rectangle 39"/>
          <p:cNvSpPr>
            <a:spLocks noChangeArrowheads="1"/>
          </p:cNvSpPr>
          <p:nvPr/>
        </p:nvSpPr>
        <p:spPr bwMode="auto">
          <a:xfrm>
            <a:off x="6096000" y="2041525"/>
            <a:ext cx="104515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tx2"/>
                </a:solidFill>
                <a:latin typeface="Arial"/>
              </a:rPr>
              <a:t>maker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E7D236-7063-B645-AF25-E2F15AE0D7D6}" type="slidenum">
              <a:rPr lang="en-US"/>
              <a:pPr/>
              <a:t>22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BLOB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Binary large objects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Supported by modern database systems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E.g. images, sounds, etc.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Storage: attempt to cluster blocks together</a:t>
            </a:r>
          </a:p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</a:rPr>
              <a:t>CLOB = character large object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Supports only restricted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Organizations</a:t>
            </a:r>
            <a:endParaRPr 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15400" cy="4114800"/>
          </a:xfrm>
        </p:spPr>
        <p:txBody>
          <a:bodyPr/>
          <a:lstStyle/>
          <a:p>
            <a:r>
              <a:rPr lang="en-US" sz="2800" b="1" dirty="0" smtClean="0"/>
              <a:t>Heap </a:t>
            </a:r>
            <a:r>
              <a:rPr lang="en-US" sz="2800" dirty="0" smtClean="0"/>
              <a:t>(random order) files: Suitable when typical access is a file scan retrieving all records.</a:t>
            </a:r>
          </a:p>
          <a:p>
            <a:r>
              <a:rPr lang="en-US" sz="2800" b="1" dirty="0" smtClean="0"/>
              <a:t>Sorted Files</a:t>
            </a:r>
            <a:r>
              <a:rPr lang="en-US" sz="2800" dirty="0" smtClean="0"/>
              <a:t>: Best if records must be retrieved in some order, or only a `range’ of records is needed.</a:t>
            </a:r>
          </a:p>
          <a:p>
            <a:r>
              <a:rPr lang="en-US" sz="2800" b="1" dirty="0" smtClean="0"/>
              <a:t>Indexes</a:t>
            </a:r>
            <a:r>
              <a:rPr lang="en-US" sz="2800" dirty="0" smtClean="0"/>
              <a:t>: Data structures to organize records via trees or hashing.  </a:t>
            </a:r>
          </a:p>
          <a:p>
            <a:pPr lvl="1"/>
            <a:r>
              <a:rPr lang="en-US" sz="2400" dirty="0" smtClean="0"/>
              <a:t>Like sorted files, they speed up searches for a subset of records, based on values in certain (“search key”) fields</a:t>
            </a:r>
          </a:p>
          <a:p>
            <a:pPr lvl="1"/>
            <a:r>
              <a:rPr lang="en-US" sz="2400" dirty="0" smtClean="0"/>
              <a:t>Updates are much faster than in sorted files.</a:t>
            </a:r>
            <a:endParaRPr lang="en-US" sz="2400" dirty="0"/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6C3-8C7D-1340-A884-E7E95A53544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D01BD4-3B34-C746-80D8-7964CC60432E}" type="slidenum">
              <a:rPr lang="en-US"/>
              <a:pPr/>
              <a:t>24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Modifications: Insertion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File is unsorted: add it to the end (easy </a:t>
            </a:r>
            <a:r>
              <a:rPr lang="en-US" dirty="0" err="1">
                <a:latin typeface="Arial" charset="0"/>
                <a:sym typeface="Wingdings" charset="2"/>
              </a:rPr>
              <a:t></a:t>
            </a:r>
            <a:r>
              <a:rPr lang="en-US" dirty="0">
                <a:latin typeface="Arial" charset="0"/>
                <a:sym typeface="Wingdings" charset="2"/>
              </a:rPr>
              <a:t>)</a:t>
            </a:r>
          </a:p>
          <a:p>
            <a:pPr eaLnBrk="1" hangingPunct="1"/>
            <a:r>
              <a:rPr lang="en-US" dirty="0">
                <a:latin typeface="Arial" charset="0"/>
                <a:sym typeface="Wingdings" charset="2"/>
              </a:rPr>
              <a:t>File is sorted: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-128"/>
              </a:rPr>
              <a:t>Is there space in the right block ?</a:t>
            </a:r>
          </a:p>
          <a:p>
            <a:pPr lvl="2" eaLnBrk="1" hangingPunct="1"/>
            <a:r>
              <a:rPr lang="en-US" dirty="0">
                <a:latin typeface="Arial" charset="0"/>
                <a:ea typeface="ＭＳ Ｐゴシック" charset="-128"/>
              </a:rPr>
              <a:t>Yes: we are lucky, store it there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-128"/>
              </a:rPr>
              <a:t>Is there space in a neighboring block ?</a:t>
            </a:r>
          </a:p>
          <a:p>
            <a:pPr lvl="2" eaLnBrk="1" hangingPunct="1"/>
            <a:r>
              <a:rPr lang="en-US" dirty="0">
                <a:latin typeface="Arial" charset="0"/>
                <a:ea typeface="ＭＳ Ｐゴシック" charset="-128"/>
              </a:rPr>
              <a:t>Look 1-2 blocks to the left/right, shift records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-128"/>
              </a:rPr>
              <a:t>If anything else fails, create </a:t>
            </a:r>
            <a:r>
              <a:rPr lang="en-US" i="1" u="sng" dirty="0">
                <a:latin typeface="Arial" charset="0"/>
                <a:ea typeface="ＭＳ Ｐゴシック" charset="-128"/>
              </a:rPr>
              <a:t>overflow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697DD-ECBD-DE4A-9D86-84F6A72191E5}" type="slidenum">
              <a:rPr lang="en-US"/>
              <a:pPr/>
              <a:t>25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Modifications: Deletions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Free space in block, shift records</a:t>
            </a:r>
          </a:p>
          <a:p>
            <a:pPr eaLnBrk="1" hangingPunct="1"/>
            <a:r>
              <a:rPr lang="en-US">
                <a:latin typeface="Arial" charset="0"/>
              </a:rPr>
              <a:t>Maybe be able to eliminate an overflow block</a:t>
            </a:r>
          </a:p>
          <a:p>
            <a:pPr eaLnBrk="1" hangingPunct="1"/>
            <a:r>
              <a:rPr lang="en-US">
                <a:latin typeface="Arial" charset="0"/>
              </a:rPr>
              <a:t>Can never really eliminate the record, because others may </a:t>
            </a:r>
            <a:r>
              <a:rPr lang="en-US" i="1">
                <a:latin typeface="Arial" charset="0"/>
              </a:rPr>
              <a:t>point</a:t>
            </a:r>
            <a:r>
              <a:rPr lang="en-US">
                <a:latin typeface="Arial" charset="0"/>
              </a:rPr>
              <a:t> to it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-128"/>
              </a:rPr>
              <a:t>Place a tombstone instead (a NULL record)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A77D8F-1ABB-9D43-9D38-D11C90CEBA2F}" type="slidenum">
              <a:rPr lang="en-US"/>
              <a:pPr/>
              <a:t>26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Modifications: Updates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If new record is shorter than previous, easy </a:t>
            </a:r>
            <a:r>
              <a:rPr lang="en-US">
                <a:latin typeface="Arial" charset="0"/>
                <a:sym typeface="Wingdings" charset="2"/>
              </a:rPr>
              <a:t></a:t>
            </a:r>
          </a:p>
          <a:p>
            <a:pPr eaLnBrk="1" hangingPunct="1"/>
            <a:r>
              <a:rPr lang="en-US">
                <a:latin typeface="Arial" charset="0"/>
              </a:rPr>
              <a:t>If it is longer, need to shift records, create overflow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(possibly separate) file, that allows fast access to records in the data file</a:t>
            </a:r>
          </a:p>
          <a:p>
            <a:pPr eaLnBrk="1" hangingPunct="1"/>
            <a:r>
              <a:rPr lang="en-US" dirty="0" smtClean="0"/>
              <a:t>The index contains (</a:t>
            </a:r>
            <a:r>
              <a:rPr lang="en-US" dirty="0" smtClean="0">
                <a:solidFill>
                  <a:srgbClr val="FF0000"/>
                </a:solidFill>
              </a:rPr>
              <a:t>key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) pairs: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key </a:t>
            </a:r>
            <a:r>
              <a:rPr lang="en-US" dirty="0" smtClean="0"/>
              <a:t>= an attribute value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value </a:t>
            </a:r>
            <a:r>
              <a:rPr lang="en-US" dirty="0" smtClean="0"/>
              <a:t>= one of:</a:t>
            </a:r>
          </a:p>
          <a:p>
            <a:pPr lvl="2" eaLnBrk="1" hangingPunct="1"/>
            <a:r>
              <a:rPr lang="en-US" dirty="0" smtClean="0"/>
              <a:t>pointer to the record	</a:t>
            </a:r>
            <a:r>
              <a:rPr lang="en-US" i="1" dirty="0" smtClean="0"/>
              <a:t>secondary index</a:t>
            </a:r>
            <a:endParaRPr lang="en-US" dirty="0" smtClean="0"/>
          </a:p>
          <a:p>
            <a:pPr lvl="2" eaLnBrk="1" hangingPunct="1"/>
            <a:r>
              <a:rPr lang="en-US" dirty="0" smtClean="0"/>
              <a:t>or the record itself		</a:t>
            </a:r>
            <a:r>
              <a:rPr lang="en-US" i="1" dirty="0" smtClean="0"/>
              <a:t>primary index</a:t>
            </a: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015932-9034-9E40-850A-AAB99698A60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20485" name="Rounded Rectangle 5"/>
          <p:cNvSpPr>
            <a:spLocks noChangeArrowheads="1"/>
          </p:cNvSpPr>
          <p:nvPr/>
        </p:nvSpPr>
        <p:spPr bwMode="auto">
          <a:xfrm>
            <a:off x="275709" y="6042422"/>
            <a:ext cx="8258691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Note: “key” (aka “search key”) again means something 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4D6EF9-35C8-344F-8598-AD7633A6EDD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Index Classification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Clustered/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</a:rPr>
              <a:t>unclustered</a:t>
            </a:r>
            <a:endParaRPr lang="en-US" sz="2800" b="1" dirty="0" smtClean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Clustered = records close in index are close in data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Arial" charset="0"/>
              </a:rPr>
              <a:t>Unclustered</a:t>
            </a:r>
            <a:r>
              <a:rPr lang="en-US" sz="2400" dirty="0" smtClean="0">
                <a:latin typeface="Arial" charset="0"/>
              </a:rPr>
              <a:t> = records close in index may be far in </a:t>
            </a:r>
            <a:r>
              <a:rPr lang="en-US" sz="2400" dirty="0" smtClean="0">
                <a:latin typeface="Arial" charset="0"/>
              </a:rPr>
              <a:t>data</a:t>
            </a:r>
            <a:endParaRPr lang="en-US" sz="2800" dirty="0" smtClean="0">
              <a:solidFill>
                <a:srgbClr val="0000FF"/>
              </a:solidFill>
              <a:latin typeface="Arial" charset="0"/>
            </a:endParaRPr>
          </a:p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Arial" charset="0"/>
              </a:rPr>
              <a:t>Primary/secondary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Meaning 1:</a:t>
            </a:r>
          </a:p>
          <a:p>
            <a:pPr lvl="2" eaLnBrk="1" hangingPunct="1"/>
            <a:r>
              <a:rPr lang="en-US" sz="2000" dirty="0" smtClean="0">
                <a:latin typeface="Arial" charset="0"/>
              </a:rPr>
              <a:t>Primary = is over attributes that include the primary key</a:t>
            </a:r>
          </a:p>
          <a:p>
            <a:pPr lvl="2" eaLnBrk="1" hangingPunct="1"/>
            <a:r>
              <a:rPr lang="en-US" sz="2000" dirty="0" smtClean="0">
                <a:latin typeface="Arial" charset="0"/>
              </a:rPr>
              <a:t>Secondary = otherwise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Meaning 2: means the same as clustered/</a:t>
            </a:r>
            <a:r>
              <a:rPr lang="en-US" sz="2400" dirty="0" err="1" smtClean="0">
                <a:latin typeface="Arial" charset="0"/>
              </a:rPr>
              <a:t>unclustered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b="1" dirty="0" smtClean="0">
                <a:latin typeface="Arial" charset="0"/>
              </a:rPr>
              <a:t>Organization</a:t>
            </a:r>
            <a:r>
              <a:rPr lang="en-US" sz="2800" dirty="0" smtClean="0">
                <a:latin typeface="Arial" charset="0"/>
              </a:rPr>
              <a:t>: B+ tree or Hash table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Clustered/Unclustered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  <a:ea typeface="ＭＳ Ｐゴシック" charset="-128"/>
                <a:cs typeface="ＭＳ Ｐゴシック" charset="-128"/>
              </a:rPr>
              <a:t>Clustered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Index determines the location of indexed records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Typically</a:t>
            </a: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, clustered index is one where values are data records (but not necessary)</a:t>
            </a:r>
          </a:p>
          <a:p>
            <a:pPr lvl="1">
              <a:lnSpc>
                <a:spcPct val="90000"/>
              </a:lnSpc>
            </a:pPr>
            <a:endParaRPr lang="en-US" sz="240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  <a:ea typeface="ＭＳ Ｐゴシック" charset="-128"/>
                <a:cs typeface="ＭＳ Ｐゴシック" charset="-128"/>
              </a:rPr>
              <a:t>Unclustered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Index cannot reorder data, does not determine data location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In these indexes: </a:t>
            </a: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value = pointer to data record</a:t>
            </a:r>
          </a:p>
          <a:p>
            <a:endParaRPr lang="en-US" sz="280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17F83-3594-6B4F-82CF-6985B6A0FB6C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Xquery</a:t>
            </a:r>
            <a:r>
              <a:rPr lang="en-US" dirty="0" smtClean="0"/>
              <a:t> replaced </a:t>
            </a:r>
            <a:r>
              <a:rPr lang="en-US" b="1" dirty="0" smtClean="0"/>
              <a:t>document(“…”)</a:t>
            </a:r>
            <a:r>
              <a:rPr lang="en-US" dirty="0" smtClean="0"/>
              <a:t> with </a:t>
            </a:r>
            <a:r>
              <a:rPr lang="en-US" b="1" dirty="0" smtClean="0"/>
              <a:t>doc(“…”)</a:t>
            </a:r>
          </a:p>
          <a:p>
            <a:endParaRPr lang="en-US" dirty="0" smtClean="0"/>
          </a:p>
          <a:p>
            <a:r>
              <a:rPr lang="en-US" dirty="0" smtClean="0"/>
              <a:t>Slides have: </a:t>
            </a:r>
            <a:r>
              <a:rPr lang="en-US" b="1" dirty="0" smtClean="0"/>
              <a:t>document(“…”)</a:t>
            </a:r>
          </a:p>
          <a:p>
            <a:endParaRPr lang="en-US" dirty="0" smtClean="0"/>
          </a:p>
          <a:p>
            <a:r>
              <a:rPr lang="en-US" dirty="0" smtClean="0"/>
              <a:t>You should use: </a:t>
            </a:r>
            <a:r>
              <a:rPr lang="en-US" b="1" dirty="0" smtClean="0"/>
              <a:t>doc(“…”)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780B-972C-A747-86B2-DBE49BF82E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5EE892-3B39-DF4B-8CB4-C3B8F654AEE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Clustered Index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/>
              <a:t>File is sorted on the index attribute</a:t>
            </a:r>
          </a:p>
          <a:p>
            <a:pPr eaLnBrk="1" hangingPunct="1"/>
            <a:r>
              <a:rPr lang="en-US"/>
              <a:t>Only one per table</a:t>
            </a:r>
          </a:p>
          <a:p>
            <a:pPr eaLnBrk="1" hangingPunct="1"/>
            <a:endParaRPr lang="en-US"/>
          </a:p>
        </p:txBody>
      </p:sp>
      <p:graphicFrame>
        <p:nvGraphicFramePr>
          <p:cNvPr id="394244" name="Group 4"/>
          <p:cNvGraphicFramePr>
            <a:graphicFrameLocks noGrp="1"/>
          </p:cNvGraphicFramePr>
          <p:nvPr/>
        </p:nvGraphicFramePr>
        <p:xfrm>
          <a:off x="1447800" y="3657600"/>
          <a:ext cx="914400" cy="990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4261" name="Group 21"/>
          <p:cNvGraphicFramePr>
            <a:graphicFrameLocks noGrp="1"/>
          </p:cNvGraphicFramePr>
          <p:nvPr/>
        </p:nvGraphicFramePr>
        <p:xfrm>
          <a:off x="1447800" y="4876800"/>
          <a:ext cx="914400" cy="990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4278" name="Group 38"/>
          <p:cNvGraphicFramePr>
            <a:graphicFrameLocks noGrp="1"/>
          </p:cNvGraphicFramePr>
          <p:nvPr/>
        </p:nvGraphicFramePr>
        <p:xfrm>
          <a:off x="3962400" y="3581400"/>
          <a:ext cx="2819400" cy="609599"/>
        </p:xfrm>
        <a:graphic>
          <a:graphicData uri="http://schemas.openxmlformats.org/drawingml/2006/table">
            <a:tbl>
              <a:tblPr/>
              <a:tblGrid>
                <a:gridCol w="381000"/>
                <a:gridCol w="24384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4289" name="Group 49"/>
          <p:cNvGraphicFramePr>
            <a:graphicFrameLocks noGrp="1"/>
          </p:cNvGraphicFramePr>
          <p:nvPr/>
        </p:nvGraphicFramePr>
        <p:xfrm>
          <a:off x="3962400" y="4343400"/>
          <a:ext cx="2819400" cy="609599"/>
        </p:xfrm>
        <a:graphic>
          <a:graphicData uri="http://schemas.openxmlformats.org/drawingml/2006/table">
            <a:tbl>
              <a:tblPr/>
              <a:tblGrid>
                <a:gridCol w="381000"/>
                <a:gridCol w="24384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4300" name="Group 60"/>
          <p:cNvGraphicFramePr>
            <a:graphicFrameLocks noGrp="1"/>
          </p:cNvGraphicFramePr>
          <p:nvPr/>
        </p:nvGraphicFramePr>
        <p:xfrm>
          <a:off x="3962400" y="5181600"/>
          <a:ext cx="2819400" cy="609599"/>
        </p:xfrm>
        <a:graphic>
          <a:graphicData uri="http://schemas.openxmlformats.org/drawingml/2006/table">
            <a:tbl>
              <a:tblPr/>
              <a:tblGrid>
                <a:gridCol w="381000"/>
                <a:gridCol w="24384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4311" name="Group 71"/>
          <p:cNvGraphicFramePr>
            <a:graphicFrameLocks noGrp="1"/>
          </p:cNvGraphicFramePr>
          <p:nvPr/>
        </p:nvGraphicFramePr>
        <p:xfrm>
          <a:off x="3962400" y="6019800"/>
          <a:ext cx="2819400" cy="609599"/>
        </p:xfrm>
        <a:graphic>
          <a:graphicData uri="http://schemas.openxmlformats.org/drawingml/2006/table">
            <a:tbl>
              <a:tblPr/>
              <a:tblGrid>
                <a:gridCol w="381000"/>
                <a:gridCol w="24384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11" name="Line 82"/>
          <p:cNvSpPr>
            <a:spLocks noChangeShapeType="1"/>
          </p:cNvSpPr>
          <p:nvPr/>
        </p:nvSpPr>
        <p:spPr bwMode="auto">
          <a:xfrm flipV="1">
            <a:off x="2133600" y="37338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2612" name="Line 83"/>
          <p:cNvSpPr>
            <a:spLocks noChangeShapeType="1"/>
          </p:cNvSpPr>
          <p:nvPr/>
        </p:nvSpPr>
        <p:spPr bwMode="auto">
          <a:xfrm>
            <a:off x="2133600" y="4038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2613" name="Line 84"/>
          <p:cNvSpPr>
            <a:spLocks noChangeShapeType="1"/>
          </p:cNvSpPr>
          <p:nvPr/>
        </p:nvSpPr>
        <p:spPr bwMode="auto">
          <a:xfrm>
            <a:off x="2057400" y="4267200"/>
            <a:ext cx="1905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2614" name="Line 85"/>
          <p:cNvSpPr>
            <a:spLocks noChangeShapeType="1"/>
          </p:cNvSpPr>
          <p:nvPr/>
        </p:nvSpPr>
        <p:spPr bwMode="auto">
          <a:xfrm>
            <a:off x="2133600" y="44958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2615" name="Line 86"/>
          <p:cNvSpPr>
            <a:spLocks noChangeShapeType="1"/>
          </p:cNvSpPr>
          <p:nvPr/>
        </p:nvSpPr>
        <p:spPr bwMode="auto">
          <a:xfrm>
            <a:off x="2133600" y="50292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2616" name="Line 87"/>
          <p:cNvSpPr>
            <a:spLocks noChangeShapeType="1"/>
          </p:cNvSpPr>
          <p:nvPr/>
        </p:nvSpPr>
        <p:spPr bwMode="auto">
          <a:xfrm>
            <a:off x="2133600" y="5181600"/>
            <a:ext cx="1828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2617" name="Line 88"/>
          <p:cNvSpPr>
            <a:spLocks noChangeShapeType="1"/>
          </p:cNvSpPr>
          <p:nvPr/>
        </p:nvSpPr>
        <p:spPr bwMode="auto">
          <a:xfrm>
            <a:off x="2133600" y="54864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2618" name="Line 89"/>
          <p:cNvSpPr>
            <a:spLocks noChangeShapeType="1"/>
          </p:cNvSpPr>
          <p:nvPr/>
        </p:nvSpPr>
        <p:spPr bwMode="auto">
          <a:xfrm>
            <a:off x="2133600" y="57150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37B5F7-37CF-1F45-9D74-861028C6513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Unclustered Index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Several per table</a:t>
            </a:r>
          </a:p>
        </p:txBody>
      </p:sp>
      <p:graphicFrame>
        <p:nvGraphicFramePr>
          <p:cNvPr id="399364" name="Group 4"/>
          <p:cNvGraphicFramePr>
            <a:graphicFrameLocks noGrp="1"/>
          </p:cNvGraphicFramePr>
          <p:nvPr/>
        </p:nvGraphicFramePr>
        <p:xfrm>
          <a:off x="1828800" y="3505200"/>
          <a:ext cx="914400" cy="990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381" name="Group 21"/>
          <p:cNvGraphicFramePr>
            <a:graphicFrameLocks noGrp="1"/>
          </p:cNvGraphicFramePr>
          <p:nvPr/>
        </p:nvGraphicFramePr>
        <p:xfrm>
          <a:off x="1828800" y="4724400"/>
          <a:ext cx="914400" cy="990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398" name="Group 38"/>
          <p:cNvGraphicFramePr>
            <a:graphicFrameLocks noGrp="1"/>
          </p:cNvGraphicFramePr>
          <p:nvPr/>
        </p:nvGraphicFramePr>
        <p:xfrm>
          <a:off x="4343400" y="3429000"/>
          <a:ext cx="2819400" cy="609599"/>
        </p:xfrm>
        <a:graphic>
          <a:graphicData uri="http://schemas.openxmlformats.org/drawingml/2006/table">
            <a:tbl>
              <a:tblPr/>
              <a:tblGrid>
                <a:gridCol w="381000"/>
                <a:gridCol w="24384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409" name="Group 49"/>
          <p:cNvGraphicFramePr>
            <a:graphicFrameLocks noGrp="1"/>
          </p:cNvGraphicFramePr>
          <p:nvPr/>
        </p:nvGraphicFramePr>
        <p:xfrm>
          <a:off x="4343400" y="4191000"/>
          <a:ext cx="2819400" cy="609599"/>
        </p:xfrm>
        <a:graphic>
          <a:graphicData uri="http://schemas.openxmlformats.org/drawingml/2006/table">
            <a:tbl>
              <a:tblPr/>
              <a:tblGrid>
                <a:gridCol w="381000"/>
                <a:gridCol w="24384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420" name="Group 60"/>
          <p:cNvGraphicFramePr>
            <a:graphicFrameLocks noGrp="1"/>
          </p:cNvGraphicFramePr>
          <p:nvPr/>
        </p:nvGraphicFramePr>
        <p:xfrm>
          <a:off x="4343400" y="5029200"/>
          <a:ext cx="2819400" cy="609599"/>
        </p:xfrm>
        <a:graphic>
          <a:graphicData uri="http://schemas.openxmlformats.org/drawingml/2006/table">
            <a:tbl>
              <a:tblPr/>
              <a:tblGrid>
                <a:gridCol w="381000"/>
                <a:gridCol w="24384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431" name="Group 71"/>
          <p:cNvGraphicFramePr>
            <a:graphicFrameLocks noGrp="1"/>
          </p:cNvGraphicFramePr>
          <p:nvPr/>
        </p:nvGraphicFramePr>
        <p:xfrm>
          <a:off x="4343400" y="5867400"/>
          <a:ext cx="2819400" cy="609599"/>
        </p:xfrm>
        <a:graphic>
          <a:graphicData uri="http://schemas.openxmlformats.org/drawingml/2006/table">
            <a:tbl>
              <a:tblPr/>
              <a:tblGrid>
                <a:gridCol w="381000"/>
                <a:gridCol w="24384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35" name="Line 82"/>
          <p:cNvSpPr>
            <a:spLocks noChangeShapeType="1"/>
          </p:cNvSpPr>
          <p:nvPr/>
        </p:nvSpPr>
        <p:spPr bwMode="auto">
          <a:xfrm>
            <a:off x="2514600" y="3657600"/>
            <a:ext cx="1828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3636" name="Line 83"/>
          <p:cNvSpPr>
            <a:spLocks noChangeShapeType="1"/>
          </p:cNvSpPr>
          <p:nvPr/>
        </p:nvSpPr>
        <p:spPr bwMode="auto">
          <a:xfrm>
            <a:off x="2514600" y="3886200"/>
            <a:ext cx="1828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3637" name="Line 84"/>
          <p:cNvSpPr>
            <a:spLocks noChangeShapeType="1"/>
          </p:cNvSpPr>
          <p:nvPr/>
        </p:nvSpPr>
        <p:spPr bwMode="auto">
          <a:xfrm flipV="1">
            <a:off x="2514600" y="35814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3638" name="Line 85"/>
          <p:cNvSpPr>
            <a:spLocks noChangeShapeType="1"/>
          </p:cNvSpPr>
          <p:nvPr/>
        </p:nvSpPr>
        <p:spPr bwMode="auto">
          <a:xfrm>
            <a:off x="2514600" y="43434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3639" name="Line 86"/>
          <p:cNvSpPr>
            <a:spLocks noChangeShapeType="1"/>
          </p:cNvSpPr>
          <p:nvPr/>
        </p:nvSpPr>
        <p:spPr bwMode="auto">
          <a:xfrm>
            <a:off x="2514600" y="4876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3640" name="Line 87"/>
          <p:cNvSpPr>
            <a:spLocks noChangeShapeType="1"/>
          </p:cNvSpPr>
          <p:nvPr/>
        </p:nvSpPr>
        <p:spPr bwMode="auto">
          <a:xfrm flipV="1">
            <a:off x="2514600" y="38862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3641" name="Line 88"/>
          <p:cNvSpPr>
            <a:spLocks noChangeShapeType="1"/>
          </p:cNvSpPr>
          <p:nvPr/>
        </p:nvSpPr>
        <p:spPr bwMode="auto">
          <a:xfrm flipV="1">
            <a:off x="2514600" y="43434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3642" name="Line 89"/>
          <p:cNvSpPr>
            <a:spLocks noChangeShapeType="1"/>
          </p:cNvSpPr>
          <p:nvPr/>
        </p:nvSpPr>
        <p:spPr bwMode="auto">
          <a:xfrm>
            <a:off x="2514600" y="55626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/>
              <a:t>Clustered vs. Unclustered Index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90550" y="3822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28950" y="382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185738" y="3670300"/>
            <a:ext cx="398462" cy="328613"/>
          </a:xfrm>
          <a:custGeom>
            <a:avLst/>
            <a:gdLst>
              <a:gd name="T0" fmla="*/ 0 w 251"/>
              <a:gd name="T1" fmla="*/ 519152977 h 207"/>
              <a:gd name="T2" fmla="*/ 0 w 251"/>
              <a:gd name="T3" fmla="*/ 0 h 207"/>
              <a:gd name="T4" fmla="*/ 630038272 w 251"/>
              <a:gd name="T5" fmla="*/ 0 h 207"/>
              <a:gd name="T6" fmla="*/ 630038272 w 251"/>
              <a:gd name="T7" fmla="*/ 519152977 h 207"/>
              <a:gd name="T8" fmla="*/ 0 w 251"/>
              <a:gd name="T9" fmla="*/ 519152977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714375" y="3670300"/>
            <a:ext cx="396875" cy="328613"/>
          </a:xfrm>
          <a:custGeom>
            <a:avLst/>
            <a:gdLst>
              <a:gd name="T0" fmla="*/ 0 w 250"/>
              <a:gd name="T1" fmla="*/ 519152977 h 207"/>
              <a:gd name="T2" fmla="*/ 0 w 250"/>
              <a:gd name="T3" fmla="*/ 0 h 207"/>
              <a:gd name="T4" fmla="*/ 627519700 w 250"/>
              <a:gd name="T5" fmla="*/ 0 h 207"/>
              <a:gd name="T6" fmla="*/ 627519700 w 250"/>
              <a:gd name="T7" fmla="*/ 519152977 h 207"/>
              <a:gd name="T8" fmla="*/ 0 w 250"/>
              <a:gd name="T9" fmla="*/ 519152977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>
            <a:off x="1241425" y="3670300"/>
            <a:ext cx="400050" cy="328613"/>
          </a:xfrm>
          <a:custGeom>
            <a:avLst/>
            <a:gdLst>
              <a:gd name="T0" fmla="*/ 0 w 252"/>
              <a:gd name="T1" fmla="*/ 519152977 h 207"/>
              <a:gd name="T2" fmla="*/ 0 w 252"/>
              <a:gd name="T3" fmla="*/ 0 h 207"/>
              <a:gd name="T4" fmla="*/ 632560013 w 252"/>
              <a:gd name="T5" fmla="*/ 0 h 207"/>
              <a:gd name="T6" fmla="*/ 632560013 w 252"/>
              <a:gd name="T7" fmla="*/ 519152977 h 207"/>
              <a:gd name="T8" fmla="*/ 0 w 252"/>
              <a:gd name="T9" fmla="*/ 519152977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207"/>
              <a:gd name="T17" fmla="*/ 252 w 252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207">
                <a:moveTo>
                  <a:pt x="0" y="206"/>
                </a:moveTo>
                <a:lnTo>
                  <a:pt x="0" y="0"/>
                </a:lnTo>
                <a:lnTo>
                  <a:pt x="251" y="0"/>
                </a:lnTo>
                <a:lnTo>
                  <a:pt x="251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1771650" y="3670300"/>
            <a:ext cx="396875" cy="328613"/>
          </a:xfrm>
          <a:custGeom>
            <a:avLst/>
            <a:gdLst>
              <a:gd name="T0" fmla="*/ 0 w 250"/>
              <a:gd name="T1" fmla="*/ 519152977 h 207"/>
              <a:gd name="T2" fmla="*/ 0 w 250"/>
              <a:gd name="T3" fmla="*/ 0 h 207"/>
              <a:gd name="T4" fmla="*/ 627519700 w 250"/>
              <a:gd name="T5" fmla="*/ 0 h 207"/>
              <a:gd name="T6" fmla="*/ 627519700 w 250"/>
              <a:gd name="T7" fmla="*/ 519152977 h 207"/>
              <a:gd name="T8" fmla="*/ 0 w 250"/>
              <a:gd name="T9" fmla="*/ 519152977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2300288" y="3670300"/>
            <a:ext cx="396875" cy="328613"/>
          </a:xfrm>
          <a:custGeom>
            <a:avLst/>
            <a:gdLst>
              <a:gd name="T0" fmla="*/ 0 w 250"/>
              <a:gd name="T1" fmla="*/ 519152977 h 207"/>
              <a:gd name="T2" fmla="*/ 0 w 250"/>
              <a:gd name="T3" fmla="*/ 0 h 207"/>
              <a:gd name="T4" fmla="*/ 627519700 w 250"/>
              <a:gd name="T5" fmla="*/ 0 h 207"/>
              <a:gd name="T6" fmla="*/ 627519700 w 250"/>
              <a:gd name="T7" fmla="*/ 519152977 h 207"/>
              <a:gd name="T8" fmla="*/ 0 w 250"/>
              <a:gd name="T9" fmla="*/ 519152977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0"/>
              <a:gd name="T16" fmla="*/ 0 h 207"/>
              <a:gd name="T17" fmla="*/ 250 w 250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0" h="207">
                <a:moveTo>
                  <a:pt x="0" y="206"/>
                </a:moveTo>
                <a:lnTo>
                  <a:pt x="0" y="0"/>
                </a:lnTo>
                <a:lnTo>
                  <a:pt x="249" y="0"/>
                </a:lnTo>
                <a:lnTo>
                  <a:pt x="249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827338" y="3670300"/>
            <a:ext cx="398462" cy="328613"/>
          </a:xfrm>
          <a:custGeom>
            <a:avLst/>
            <a:gdLst>
              <a:gd name="T0" fmla="*/ 0 w 251"/>
              <a:gd name="T1" fmla="*/ 519152977 h 207"/>
              <a:gd name="T2" fmla="*/ 0 w 251"/>
              <a:gd name="T3" fmla="*/ 0 h 207"/>
              <a:gd name="T4" fmla="*/ 630038272 w 251"/>
              <a:gd name="T5" fmla="*/ 0 h 207"/>
              <a:gd name="T6" fmla="*/ 630038272 w 251"/>
              <a:gd name="T7" fmla="*/ 519152977 h 207"/>
              <a:gd name="T8" fmla="*/ 0 w 251"/>
              <a:gd name="T9" fmla="*/ 519152977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3355975" y="3670300"/>
            <a:ext cx="398463" cy="328613"/>
          </a:xfrm>
          <a:custGeom>
            <a:avLst/>
            <a:gdLst>
              <a:gd name="T0" fmla="*/ 0 w 251"/>
              <a:gd name="T1" fmla="*/ 519152977 h 207"/>
              <a:gd name="T2" fmla="*/ 0 w 251"/>
              <a:gd name="T3" fmla="*/ 0 h 207"/>
              <a:gd name="T4" fmla="*/ 630039853 w 251"/>
              <a:gd name="T5" fmla="*/ 0 h 207"/>
              <a:gd name="T6" fmla="*/ 630039853 w 251"/>
              <a:gd name="T7" fmla="*/ 519152977 h 207"/>
              <a:gd name="T8" fmla="*/ 0 w 251"/>
              <a:gd name="T9" fmla="*/ 519152977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1"/>
              <a:gd name="T16" fmla="*/ 0 h 207"/>
              <a:gd name="T17" fmla="*/ 251 w 251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1" h="207">
                <a:moveTo>
                  <a:pt x="0" y="206"/>
                </a:moveTo>
                <a:lnTo>
                  <a:pt x="0" y="0"/>
                </a:lnTo>
                <a:lnTo>
                  <a:pt x="250" y="0"/>
                </a:lnTo>
                <a:lnTo>
                  <a:pt x="250" y="206"/>
                </a:lnTo>
                <a:lnTo>
                  <a:pt x="0" y="20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946150" y="2589213"/>
            <a:ext cx="1724025" cy="1587"/>
          </a:xfrm>
          <a:custGeom>
            <a:avLst/>
            <a:gdLst>
              <a:gd name="T0" fmla="*/ 0 w 1086"/>
              <a:gd name="T1" fmla="*/ 0 h 1"/>
              <a:gd name="T2" fmla="*/ 2147483647 w 1086"/>
              <a:gd name="T3" fmla="*/ 0 h 1"/>
              <a:gd name="T4" fmla="*/ 0 w 1086"/>
              <a:gd name="T5" fmla="*/ 0 h 1"/>
              <a:gd name="T6" fmla="*/ 0 60000 65536"/>
              <a:gd name="T7" fmla="*/ 0 60000 65536"/>
              <a:gd name="T8" fmla="*/ 0 60000 65536"/>
              <a:gd name="T9" fmla="*/ 0 w 1086"/>
              <a:gd name="T10" fmla="*/ 0 h 1"/>
              <a:gd name="T11" fmla="*/ 1086 w 108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6" h="1">
                <a:moveTo>
                  <a:pt x="0" y="0"/>
                </a:moveTo>
                <a:lnTo>
                  <a:pt x="1085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946150" y="1614488"/>
            <a:ext cx="909638" cy="976312"/>
          </a:xfrm>
          <a:custGeom>
            <a:avLst/>
            <a:gdLst>
              <a:gd name="T0" fmla="*/ 0 w 573"/>
              <a:gd name="T1" fmla="*/ 1547375145 h 615"/>
              <a:gd name="T2" fmla="*/ 1441530167 w 573"/>
              <a:gd name="T3" fmla="*/ 0 h 615"/>
              <a:gd name="T4" fmla="*/ 0 w 573"/>
              <a:gd name="T5" fmla="*/ 1547375145 h 615"/>
              <a:gd name="T6" fmla="*/ 0 60000 65536"/>
              <a:gd name="T7" fmla="*/ 0 60000 65536"/>
              <a:gd name="T8" fmla="*/ 0 60000 65536"/>
              <a:gd name="T9" fmla="*/ 0 w 573"/>
              <a:gd name="T10" fmla="*/ 0 h 615"/>
              <a:gd name="T11" fmla="*/ 573 w 573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3" h="615">
                <a:moveTo>
                  <a:pt x="0" y="614"/>
                </a:moveTo>
                <a:lnTo>
                  <a:pt x="572" y="0"/>
                </a:lnTo>
                <a:lnTo>
                  <a:pt x="0" y="61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1854200" y="1614488"/>
            <a:ext cx="825500" cy="976312"/>
          </a:xfrm>
          <a:custGeom>
            <a:avLst/>
            <a:gdLst>
              <a:gd name="T0" fmla="*/ 0 w 520"/>
              <a:gd name="T1" fmla="*/ 0 h 615"/>
              <a:gd name="T2" fmla="*/ 1307961888 w 520"/>
              <a:gd name="T3" fmla="*/ 1547375145 h 615"/>
              <a:gd name="T4" fmla="*/ 0 w 520"/>
              <a:gd name="T5" fmla="*/ 0 h 615"/>
              <a:gd name="T6" fmla="*/ 0 60000 65536"/>
              <a:gd name="T7" fmla="*/ 0 60000 65536"/>
              <a:gd name="T8" fmla="*/ 0 60000 65536"/>
              <a:gd name="T9" fmla="*/ 0 w 520"/>
              <a:gd name="T10" fmla="*/ 0 h 615"/>
              <a:gd name="T11" fmla="*/ 520 w 520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0" h="615">
                <a:moveTo>
                  <a:pt x="0" y="0"/>
                </a:moveTo>
                <a:lnTo>
                  <a:pt x="519" y="61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1520825" y="1528763"/>
            <a:ext cx="334963" cy="87312"/>
          </a:xfrm>
          <a:custGeom>
            <a:avLst/>
            <a:gdLst>
              <a:gd name="T0" fmla="*/ 0 w 211"/>
              <a:gd name="T1" fmla="*/ 0 h 55"/>
              <a:gd name="T2" fmla="*/ 88206394 w 211"/>
              <a:gd name="T3" fmla="*/ 20161135 h 55"/>
              <a:gd name="T4" fmla="*/ 529233602 w 211"/>
              <a:gd name="T5" fmla="*/ 136087658 h 55"/>
              <a:gd name="T6" fmla="*/ 0 w 211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211"/>
              <a:gd name="T13" fmla="*/ 0 h 55"/>
              <a:gd name="T14" fmla="*/ 211 w 211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" h="55">
                <a:moveTo>
                  <a:pt x="0" y="0"/>
                </a:moveTo>
                <a:lnTo>
                  <a:pt x="35" y="8"/>
                </a:lnTo>
                <a:lnTo>
                  <a:pt x="210" y="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1757363" y="1566863"/>
            <a:ext cx="98425" cy="49212"/>
          </a:xfrm>
          <a:custGeom>
            <a:avLst/>
            <a:gdLst>
              <a:gd name="T0" fmla="*/ 17641888 w 62"/>
              <a:gd name="T1" fmla="*/ 0 h 31"/>
              <a:gd name="T2" fmla="*/ 153730325 w 62"/>
              <a:gd name="T3" fmla="*/ 75603919 h 31"/>
              <a:gd name="T4" fmla="*/ 0 w 62"/>
              <a:gd name="T5" fmla="*/ 73082995 h 31"/>
              <a:gd name="T6" fmla="*/ 17641888 w 62"/>
              <a:gd name="T7" fmla="*/ 0 h 31"/>
              <a:gd name="T8" fmla="*/ 0 60000 65536"/>
              <a:gd name="T9" fmla="*/ 0 60000 65536"/>
              <a:gd name="T10" fmla="*/ 0 60000 65536"/>
              <a:gd name="T11" fmla="*/ 0 60000 65536"/>
              <a:gd name="T12" fmla="*/ 0 w 62"/>
              <a:gd name="T13" fmla="*/ 0 h 31"/>
              <a:gd name="T14" fmla="*/ 62 w 62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" h="31">
                <a:moveTo>
                  <a:pt x="7" y="0"/>
                </a:moveTo>
                <a:lnTo>
                  <a:pt x="61" y="30"/>
                </a:lnTo>
                <a:lnTo>
                  <a:pt x="0" y="29"/>
                </a:lnTo>
                <a:lnTo>
                  <a:pt x="7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528638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740925146 w 295"/>
              <a:gd name="T3" fmla="*/ 0 h 204"/>
              <a:gd name="T4" fmla="*/ 740925146 w 295"/>
              <a:gd name="T5" fmla="*/ 511592513 h 204"/>
              <a:gd name="T6" fmla="*/ 0 w 295"/>
              <a:gd name="T7" fmla="*/ 51159251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995363" y="2967038"/>
            <a:ext cx="74612" cy="38100"/>
          </a:xfrm>
          <a:custGeom>
            <a:avLst/>
            <a:gdLst>
              <a:gd name="T0" fmla="*/ 115926411 w 47"/>
              <a:gd name="T1" fmla="*/ 57964388 h 24"/>
              <a:gd name="T2" fmla="*/ 0 w 47"/>
              <a:gd name="T3" fmla="*/ 30241875 h 24"/>
              <a:gd name="T4" fmla="*/ 115926411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995363" y="2986088"/>
            <a:ext cx="280987" cy="1587"/>
          </a:xfrm>
          <a:custGeom>
            <a:avLst/>
            <a:gdLst>
              <a:gd name="T0" fmla="*/ 0 w 177"/>
              <a:gd name="T1" fmla="*/ 0 h 1"/>
              <a:gd name="T2" fmla="*/ 443546711 w 177"/>
              <a:gd name="T3" fmla="*/ 0 h 1"/>
              <a:gd name="T4" fmla="*/ 0 w 177"/>
              <a:gd name="T5" fmla="*/ 0 h 1"/>
              <a:gd name="T6" fmla="*/ 0 60000 65536"/>
              <a:gd name="T7" fmla="*/ 0 60000 65536"/>
              <a:gd name="T8" fmla="*/ 0 60000 65536"/>
              <a:gd name="T9" fmla="*/ 0 w 177"/>
              <a:gd name="T10" fmla="*/ 0 h 1"/>
              <a:gd name="T11" fmla="*/ 177 w 17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1">
                <a:moveTo>
                  <a:pt x="0" y="0"/>
                </a:moveTo>
                <a:lnTo>
                  <a:pt x="17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12001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118448138 w 48"/>
              <a:gd name="T3" fmla="*/ 30241875 h 24"/>
              <a:gd name="T4" fmla="*/ 0 w 48"/>
              <a:gd name="T5" fmla="*/ 57964388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1274763" y="2847975"/>
            <a:ext cx="468312" cy="323850"/>
          </a:xfrm>
          <a:custGeom>
            <a:avLst/>
            <a:gdLst>
              <a:gd name="T0" fmla="*/ 0 w 295"/>
              <a:gd name="T1" fmla="*/ 0 h 204"/>
              <a:gd name="T2" fmla="*/ 740925146 w 295"/>
              <a:gd name="T3" fmla="*/ 0 h 204"/>
              <a:gd name="T4" fmla="*/ 740925146 w 295"/>
              <a:gd name="T5" fmla="*/ 511592513 h 204"/>
              <a:gd name="T6" fmla="*/ 0 w 295"/>
              <a:gd name="T7" fmla="*/ 511592513 h 204"/>
              <a:gd name="T8" fmla="*/ 0 w 295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04"/>
              <a:gd name="T17" fmla="*/ 295 w 295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04">
                <a:moveTo>
                  <a:pt x="0" y="0"/>
                </a:moveTo>
                <a:lnTo>
                  <a:pt x="294" y="0"/>
                </a:lnTo>
                <a:lnTo>
                  <a:pt x="294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1741488" y="2967038"/>
            <a:ext cx="76200" cy="38100"/>
          </a:xfrm>
          <a:custGeom>
            <a:avLst/>
            <a:gdLst>
              <a:gd name="T0" fmla="*/ 118448138 w 48"/>
              <a:gd name="T1" fmla="*/ 57964388 h 24"/>
              <a:gd name="T2" fmla="*/ 0 w 48"/>
              <a:gd name="T3" fmla="*/ 30241875 h 24"/>
              <a:gd name="T4" fmla="*/ 118448138 w 48"/>
              <a:gd name="T5" fmla="*/ 0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47" y="23"/>
                </a:moveTo>
                <a:lnTo>
                  <a:pt x="0" y="12"/>
                </a:lnTo>
                <a:lnTo>
                  <a:pt x="47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1741488" y="2986088"/>
            <a:ext cx="233362" cy="1587"/>
          </a:xfrm>
          <a:custGeom>
            <a:avLst/>
            <a:gdLst>
              <a:gd name="T0" fmla="*/ 0 w 147"/>
              <a:gd name="T1" fmla="*/ 0 h 1"/>
              <a:gd name="T2" fmla="*/ 367942024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1898650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118448138 w 48"/>
              <a:gd name="T3" fmla="*/ 30241875 h 24"/>
              <a:gd name="T4" fmla="*/ 0 w 48"/>
              <a:gd name="T5" fmla="*/ 57964388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854075" y="2570163"/>
            <a:ext cx="188913" cy="279400"/>
          </a:xfrm>
          <a:custGeom>
            <a:avLst/>
            <a:gdLst>
              <a:gd name="T0" fmla="*/ 297379225 w 119"/>
              <a:gd name="T1" fmla="*/ 0 h 176"/>
              <a:gd name="T2" fmla="*/ 0 w 119"/>
              <a:gd name="T3" fmla="*/ 441028138 h 176"/>
              <a:gd name="T4" fmla="*/ 297379225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118" y="0"/>
                </a:moveTo>
                <a:lnTo>
                  <a:pt x="0" y="175"/>
                </a:lnTo>
                <a:lnTo>
                  <a:pt x="118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854075" y="2774950"/>
            <a:ext cx="60325" cy="74613"/>
          </a:xfrm>
          <a:custGeom>
            <a:avLst/>
            <a:gdLst>
              <a:gd name="T0" fmla="*/ 93246575 w 38"/>
              <a:gd name="T1" fmla="*/ 35282424 h 47"/>
              <a:gd name="T2" fmla="*/ 0 w 38"/>
              <a:gd name="T3" fmla="*/ 115927964 h 47"/>
              <a:gd name="T4" fmla="*/ 40322500 w 38"/>
              <a:gd name="T5" fmla="*/ 0 h 47"/>
              <a:gd name="T6" fmla="*/ 0 60000 65536"/>
              <a:gd name="T7" fmla="*/ 0 60000 65536"/>
              <a:gd name="T8" fmla="*/ 0 60000 65536"/>
              <a:gd name="T9" fmla="*/ 0 w 38"/>
              <a:gd name="T10" fmla="*/ 0 h 47"/>
              <a:gd name="T11" fmla="*/ 38 w 38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7">
                <a:moveTo>
                  <a:pt x="37" y="14"/>
                </a:moveTo>
                <a:lnTo>
                  <a:pt x="0" y="46"/>
                </a:lnTo>
                <a:lnTo>
                  <a:pt x="16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1506538" y="2570163"/>
            <a:ext cx="1587" cy="279400"/>
          </a:xfrm>
          <a:custGeom>
            <a:avLst/>
            <a:gdLst>
              <a:gd name="T0" fmla="*/ 0 w 1"/>
              <a:gd name="T1" fmla="*/ 0 h 176"/>
              <a:gd name="T2" fmla="*/ 0 w 1"/>
              <a:gd name="T3" fmla="*/ 441028138 h 176"/>
              <a:gd name="T4" fmla="*/ 0 w 1"/>
              <a:gd name="T5" fmla="*/ 0 h 176"/>
              <a:gd name="T6" fmla="*/ 0 60000 65536"/>
              <a:gd name="T7" fmla="*/ 0 60000 65536"/>
              <a:gd name="T8" fmla="*/ 0 60000 65536"/>
              <a:gd name="T9" fmla="*/ 0 w 1"/>
              <a:gd name="T10" fmla="*/ 0 h 176"/>
              <a:gd name="T11" fmla="*/ 1 w 1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6">
                <a:moveTo>
                  <a:pt x="0" y="0"/>
                </a:moveTo>
                <a:lnTo>
                  <a:pt x="0" y="17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1489075" y="2773363"/>
            <a:ext cx="38100" cy="76200"/>
          </a:xfrm>
          <a:custGeom>
            <a:avLst/>
            <a:gdLst>
              <a:gd name="T0" fmla="*/ 57964388 w 24"/>
              <a:gd name="T1" fmla="*/ 0 h 48"/>
              <a:gd name="T2" fmla="*/ 27722513 w 24"/>
              <a:gd name="T3" fmla="*/ 118448138 h 48"/>
              <a:gd name="T4" fmla="*/ 0 w 24"/>
              <a:gd name="T5" fmla="*/ 0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1" y="47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2533650" y="2847975"/>
            <a:ext cx="466725" cy="323850"/>
          </a:xfrm>
          <a:custGeom>
            <a:avLst/>
            <a:gdLst>
              <a:gd name="T0" fmla="*/ 0 w 294"/>
              <a:gd name="T1" fmla="*/ 0 h 204"/>
              <a:gd name="T2" fmla="*/ 738406575 w 294"/>
              <a:gd name="T3" fmla="*/ 0 h 204"/>
              <a:gd name="T4" fmla="*/ 738406575 w 294"/>
              <a:gd name="T5" fmla="*/ 511592513 h 204"/>
              <a:gd name="T6" fmla="*/ 0 w 294"/>
              <a:gd name="T7" fmla="*/ 511592513 h 204"/>
              <a:gd name="T8" fmla="*/ 0 w 294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204"/>
              <a:gd name="T17" fmla="*/ 294 w 294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204">
                <a:moveTo>
                  <a:pt x="0" y="0"/>
                </a:moveTo>
                <a:lnTo>
                  <a:pt x="293" y="0"/>
                </a:lnTo>
                <a:lnTo>
                  <a:pt x="293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2301875" y="2967038"/>
            <a:ext cx="74613" cy="38100"/>
          </a:xfrm>
          <a:custGeom>
            <a:avLst/>
            <a:gdLst>
              <a:gd name="T0" fmla="*/ 115927964 w 47"/>
              <a:gd name="T1" fmla="*/ 57964388 h 24"/>
              <a:gd name="T2" fmla="*/ 0 w 47"/>
              <a:gd name="T3" fmla="*/ 30241875 h 24"/>
              <a:gd name="T4" fmla="*/ 115927964 w 47"/>
              <a:gd name="T5" fmla="*/ 0 h 24"/>
              <a:gd name="T6" fmla="*/ 0 60000 65536"/>
              <a:gd name="T7" fmla="*/ 0 60000 65536"/>
              <a:gd name="T8" fmla="*/ 0 60000 65536"/>
              <a:gd name="T9" fmla="*/ 0 w 47"/>
              <a:gd name="T10" fmla="*/ 0 h 24"/>
              <a:gd name="T11" fmla="*/ 47 w 47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24">
                <a:moveTo>
                  <a:pt x="46" y="23"/>
                </a:moveTo>
                <a:lnTo>
                  <a:pt x="0" y="12"/>
                </a:lnTo>
                <a:lnTo>
                  <a:pt x="46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2301875" y="2986088"/>
            <a:ext cx="233363" cy="1587"/>
          </a:xfrm>
          <a:custGeom>
            <a:avLst/>
            <a:gdLst>
              <a:gd name="T0" fmla="*/ 0 w 147"/>
              <a:gd name="T1" fmla="*/ 0 h 1"/>
              <a:gd name="T2" fmla="*/ 367943601 w 147"/>
              <a:gd name="T3" fmla="*/ 0 h 1"/>
              <a:gd name="T4" fmla="*/ 0 w 147"/>
              <a:gd name="T5" fmla="*/ 0 h 1"/>
              <a:gd name="T6" fmla="*/ 0 60000 65536"/>
              <a:gd name="T7" fmla="*/ 0 60000 65536"/>
              <a:gd name="T8" fmla="*/ 0 60000 65536"/>
              <a:gd name="T9" fmla="*/ 0 w 147"/>
              <a:gd name="T10" fmla="*/ 0 h 1"/>
              <a:gd name="T11" fmla="*/ 147 w 14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1">
                <a:moveTo>
                  <a:pt x="0" y="0"/>
                </a:moveTo>
                <a:lnTo>
                  <a:pt x="14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2459038" y="2967038"/>
            <a:ext cx="76200" cy="38100"/>
          </a:xfrm>
          <a:custGeom>
            <a:avLst/>
            <a:gdLst>
              <a:gd name="T0" fmla="*/ 0 w 48"/>
              <a:gd name="T1" fmla="*/ 0 h 24"/>
              <a:gd name="T2" fmla="*/ 118448138 w 48"/>
              <a:gd name="T3" fmla="*/ 30241875 h 24"/>
              <a:gd name="T4" fmla="*/ 0 w 48"/>
              <a:gd name="T5" fmla="*/ 57964388 h 24"/>
              <a:gd name="T6" fmla="*/ 0 60000 65536"/>
              <a:gd name="T7" fmla="*/ 0 60000 65536"/>
              <a:gd name="T8" fmla="*/ 0 60000 65536"/>
              <a:gd name="T9" fmla="*/ 0 w 48"/>
              <a:gd name="T10" fmla="*/ 0 h 24"/>
              <a:gd name="T11" fmla="*/ 48 w 4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4">
                <a:moveTo>
                  <a:pt x="0" y="0"/>
                </a:moveTo>
                <a:lnTo>
                  <a:pt x="47" y="12"/>
                </a:lnTo>
                <a:lnTo>
                  <a:pt x="0" y="23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2579688" y="2570163"/>
            <a:ext cx="188912" cy="279400"/>
          </a:xfrm>
          <a:custGeom>
            <a:avLst/>
            <a:gdLst>
              <a:gd name="T0" fmla="*/ 0 w 119"/>
              <a:gd name="T1" fmla="*/ 0 h 176"/>
              <a:gd name="T2" fmla="*/ 297377650 w 119"/>
              <a:gd name="T3" fmla="*/ 441028138 h 176"/>
              <a:gd name="T4" fmla="*/ 0 w 119"/>
              <a:gd name="T5" fmla="*/ 0 h 176"/>
              <a:gd name="T6" fmla="*/ 0 60000 65536"/>
              <a:gd name="T7" fmla="*/ 0 60000 65536"/>
              <a:gd name="T8" fmla="*/ 0 60000 65536"/>
              <a:gd name="T9" fmla="*/ 0 w 119"/>
              <a:gd name="T10" fmla="*/ 0 h 176"/>
              <a:gd name="T11" fmla="*/ 119 w 119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76">
                <a:moveTo>
                  <a:pt x="0" y="0"/>
                </a:moveTo>
                <a:lnTo>
                  <a:pt x="118" y="17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2709863" y="2774950"/>
            <a:ext cx="58737" cy="74613"/>
          </a:xfrm>
          <a:custGeom>
            <a:avLst/>
            <a:gdLst>
              <a:gd name="T0" fmla="*/ 50402696 w 37"/>
              <a:gd name="T1" fmla="*/ 0 h 47"/>
              <a:gd name="T2" fmla="*/ 90724853 w 37"/>
              <a:gd name="T3" fmla="*/ 115927964 h 47"/>
              <a:gd name="T4" fmla="*/ 0 w 37"/>
              <a:gd name="T5" fmla="*/ 35282424 h 47"/>
              <a:gd name="T6" fmla="*/ 0 60000 65536"/>
              <a:gd name="T7" fmla="*/ 0 60000 65536"/>
              <a:gd name="T8" fmla="*/ 0 60000 65536"/>
              <a:gd name="T9" fmla="*/ 0 w 37"/>
              <a:gd name="T10" fmla="*/ 0 h 47"/>
              <a:gd name="T11" fmla="*/ 37 w 37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7">
                <a:moveTo>
                  <a:pt x="20" y="0"/>
                </a:moveTo>
                <a:lnTo>
                  <a:pt x="36" y="46"/>
                </a:lnTo>
                <a:lnTo>
                  <a:pt x="0" y="14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201613" y="3170238"/>
            <a:ext cx="374650" cy="509587"/>
          </a:xfrm>
          <a:custGeom>
            <a:avLst/>
            <a:gdLst>
              <a:gd name="T0" fmla="*/ 592237513 w 236"/>
              <a:gd name="T1" fmla="*/ 0 h 321"/>
              <a:gd name="T2" fmla="*/ 0 w 236"/>
              <a:gd name="T3" fmla="*/ 806449209 h 321"/>
              <a:gd name="T4" fmla="*/ 592237513 w 236"/>
              <a:gd name="T5" fmla="*/ 0 h 321"/>
              <a:gd name="T6" fmla="*/ 0 60000 65536"/>
              <a:gd name="T7" fmla="*/ 0 60000 65536"/>
              <a:gd name="T8" fmla="*/ 0 60000 65536"/>
              <a:gd name="T9" fmla="*/ 0 w 236"/>
              <a:gd name="T10" fmla="*/ 0 h 321"/>
              <a:gd name="T11" fmla="*/ 236 w 236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321">
                <a:moveTo>
                  <a:pt x="235" y="0"/>
                </a:moveTo>
                <a:lnTo>
                  <a:pt x="0" y="320"/>
                </a:lnTo>
                <a:lnTo>
                  <a:pt x="235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4" name="Freeform 38"/>
          <p:cNvSpPr>
            <a:spLocks/>
          </p:cNvSpPr>
          <p:nvPr/>
        </p:nvSpPr>
        <p:spPr bwMode="auto">
          <a:xfrm>
            <a:off x="201613" y="3608388"/>
            <a:ext cx="60325" cy="71437"/>
          </a:xfrm>
          <a:custGeom>
            <a:avLst/>
            <a:gdLst>
              <a:gd name="T0" fmla="*/ 93246575 w 38"/>
              <a:gd name="T1" fmla="*/ 35281941 h 45"/>
              <a:gd name="T2" fmla="*/ 0 w 38"/>
              <a:gd name="T3" fmla="*/ 110886099 h 45"/>
              <a:gd name="T4" fmla="*/ 45362813 w 38"/>
              <a:gd name="T5" fmla="*/ 0 h 45"/>
              <a:gd name="T6" fmla="*/ 0 60000 65536"/>
              <a:gd name="T7" fmla="*/ 0 60000 65536"/>
              <a:gd name="T8" fmla="*/ 0 60000 65536"/>
              <a:gd name="T9" fmla="*/ 0 w 38"/>
              <a:gd name="T10" fmla="*/ 0 h 45"/>
              <a:gd name="T11" fmla="*/ 38 w 38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" h="45">
                <a:moveTo>
                  <a:pt x="37" y="14"/>
                </a:moveTo>
                <a:lnTo>
                  <a:pt x="0" y="44"/>
                </a:lnTo>
                <a:lnTo>
                  <a:pt x="18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342900" y="3170238"/>
            <a:ext cx="280988" cy="509587"/>
          </a:xfrm>
          <a:custGeom>
            <a:avLst/>
            <a:gdLst>
              <a:gd name="T0" fmla="*/ 443548289 w 177"/>
              <a:gd name="T1" fmla="*/ 0 h 321"/>
              <a:gd name="T2" fmla="*/ 0 w 177"/>
              <a:gd name="T3" fmla="*/ 806449209 h 321"/>
              <a:gd name="T4" fmla="*/ 443548289 w 177"/>
              <a:gd name="T5" fmla="*/ 0 h 321"/>
              <a:gd name="T6" fmla="*/ 0 60000 65536"/>
              <a:gd name="T7" fmla="*/ 0 60000 65536"/>
              <a:gd name="T8" fmla="*/ 0 60000 65536"/>
              <a:gd name="T9" fmla="*/ 0 w 177"/>
              <a:gd name="T10" fmla="*/ 0 h 321"/>
              <a:gd name="T11" fmla="*/ 177 w 177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" h="321">
                <a:moveTo>
                  <a:pt x="176" y="0"/>
                </a:moveTo>
                <a:lnTo>
                  <a:pt x="0" y="320"/>
                </a:lnTo>
                <a:lnTo>
                  <a:pt x="176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42900" y="3605213"/>
            <a:ext cx="52388" cy="74612"/>
          </a:xfrm>
          <a:custGeom>
            <a:avLst/>
            <a:gdLst>
              <a:gd name="T0" fmla="*/ 80645770 w 33"/>
              <a:gd name="T1" fmla="*/ 25201394 h 47"/>
              <a:gd name="T2" fmla="*/ 0 w 33"/>
              <a:gd name="T3" fmla="*/ 115926411 h 47"/>
              <a:gd name="T4" fmla="*/ 30242164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0"/>
                </a:moveTo>
                <a:lnTo>
                  <a:pt x="0" y="46"/>
                </a:lnTo>
                <a:lnTo>
                  <a:pt x="12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7" name="Freeform 41"/>
          <p:cNvSpPr>
            <a:spLocks/>
          </p:cNvSpPr>
          <p:nvPr/>
        </p:nvSpPr>
        <p:spPr bwMode="auto">
          <a:xfrm>
            <a:off x="481013" y="3170238"/>
            <a:ext cx="188912" cy="509587"/>
          </a:xfrm>
          <a:custGeom>
            <a:avLst/>
            <a:gdLst>
              <a:gd name="T0" fmla="*/ 297377650 w 119"/>
              <a:gd name="T1" fmla="*/ 0 h 321"/>
              <a:gd name="T2" fmla="*/ 0 w 119"/>
              <a:gd name="T3" fmla="*/ 806449209 h 321"/>
              <a:gd name="T4" fmla="*/ 297377650 w 119"/>
              <a:gd name="T5" fmla="*/ 0 h 321"/>
              <a:gd name="T6" fmla="*/ 0 60000 65536"/>
              <a:gd name="T7" fmla="*/ 0 60000 65536"/>
              <a:gd name="T8" fmla="*/ 0 60000 65536"/>
              <a:gd name="T9" fmla="*/ 0 w 119"/>
              <a:gd name="T10" fmla="*/ 0 h 321"/>
              <a:gd name="T11" fmla="*/ 119 w 11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321">
                <a:moveTo>
                  <a:pt x="118" y="0"/>
                </a:moveTo>
                <a:lnTo>
                  <a:pt x="0" y="320"/>
                </a:lnTo>
                <a:lnTo>
                  <a:pt x="118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8" name="Freeform 42"/>
          <p:cNvSpPr>
            <a:spLocks/>
          </p:cNvSpPr>
          <p:nvPr/>
        </p:nvSpPr>
        <p:spPr bwMode="auto">
          <a:xfrm>
            <a:off x="481013" y="3603625"/>
            <a:ext cx="46037" cy="76200"/>
          </a:xfrm>
          <a:custGeom>
            <a:avLst/>
            <a:gdLst>
              <a:gd name="T0" fmla="*/ 70563609 w 29"/>
              <a:gd name="T1" fmla="*/ 17641888 h 48"/>
              <a:gd name="T2" fmla="*/ 0 w 29"/>
              <a:gd name="T3" fmla="*/ 118448138 h 48"/>
              <a:gd name="T4" fmla="*/ 12599851 w 29"/>
              <a:gd name="T5" fmla="*/ 0 h 48"/>
              <a:gd name="T6" fmla="*/ 0 60000 65536"/>
              <a:gd name="T7" fmla="*/ 0 60000 65536"/>
              <a:gd name="T8" fmla="*/ 0 60000 65536"/>
              <a:gd name="T9" fmla="*/ 0 w 29"/>
              <a:gd name="T10" fmla="*/ 0 h 48"/>
              <a:gd name="T11" fmla="*/ 29 w 29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" h="48">
                <a:moveTo>
                  <a:pt x="28" y="7"/>
                </a:moveTo>
                <a:lnTo>
                  <a:pt x="0" y="47"/>
                </a:lnTo>
                <a:lnTo>
                  <a:pt x="5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19" name="Freeform 43"/>
          <p:cNvSpPr>
            <a:spLocks/>
          </p:cNvSpPr>
          <p:nvPr/>
        </p:nvSpPr>
        <p:spPr bwMode="auto">
          <a:xfrm>
            <a:off x="715963" y="3170238"/>
            <a:ext cx="47625" cy="509587"/>
          </a:xfrm>
          <a:custGeom>
            <a:avLst/>
            <a:gdLst>
              <a:gd name="T0" fmla="*/ 0 w 30"/>
              <a:gd name="T1" fmla="*/ 0 h 321"/>
              <a:gd name="T2" fmla="*/ 73085325 w 30"/>
              <a:gd name="T3" fmla="*/ 806449209 h 321"/>
              <a:gd name="T4" fmla="*/ 0 w 30"/>
              <a:gd name="T5" fmla="*/ 0 h 321"/>
              <a:gd name="T6" fmla="*/ 0 60000 65536"/>
              <a:gd name="T7" fmla="*/ 0 60000 65536"/>
              <a:gd name="T8" fmla="*/ 0 60000 65536"/>
              <a:gd name="T9" fmla="*/ 0 w 30"/>
              <a:gd name="T10" fmla="*/ 0 h 321"/>
              <a:gd name="T11" fmla="*/ 30 w 30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321">
                <a:moveTo>
                  <a:pt x="0" y="0"/>
                </a:moveTo>
                <a:lnTo>
                  <a:pt x="29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0" name="Freeform 44"/>
          <p:cNvSpPr>
            <a:spLocks/>
          </p:cNvSpPr>
          <p:nvPr/>
        </p:nvSpPr>
        <p:spPr bwMode="auto">
          <a:xfrm>
            <a:off x="736600" y="3603625"/>
            <a:ext cx="38100" cy="76200"/>
          </a:xfrm>
          <a:custGeom>
            <a:avLst/>
            <a:gdLst>
              <a:gd name="T0" fmla="*/ 57964388 w 24"/>
              <a:gd name="T1" fmla="*/ 0 h 48"/>
              <a:gd name="T2" fmla="*/ 40322500 w 24"/>
              <a:gd name="T3" fmla="*/ 118448138 h 48"/>
              <a:gd name="T4" fmla="*/ 0 w 24"/>
              <a:gd name="T5" fmla="*/ 5040313 h 48"/>
              <a:gd name="T6" fmla="*/ 0 60000 65536"/>
              <a:gd name="T7" fmla="*/ 0 60000 65536"/>
              <a:gd name="T8" fmla="*/ 0 60000 65536"/>
              <a:gd name="T9" fmla="*/ 0 w 24"/>
              <a:gd name="T10" fmla="*/ 0 h 48"/>
              <a:gd name="T11" fmla="*/ 24 w 2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8">
                <a:moveTo>
                  <a:pt x="23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1" name="Freeform 45"/>
          <p:cNvSpPr>
            <a:spLocks/>
          </p:cNvSpPr>
          <p:nvPr/>
        </p:nvSpPr>
        <p:spPr bwMode="auto">
          <a:xfrm>
            <a:off x="1322388" y="3170238"/>
            <a:ext cx="1587" cy="509587"/>
          </a:xfrm>
          <a:custGeom>
            <a:avLst/>
            <a:gdLst>
              <a:gd name="T0" fmla="*/ 0 w 1"/>
              <a:gd name="T1" fmla="*/ 0 h 321"/>
              <a:gd name="T2" fmla="*/ 0 w 1"/>
              <a:gd name="T3" fmla="*/ 806449209 h 321"/>
              <a:gd name="T4" fmla="*/ 0 w 1"/>
              <a:gd name="T5" fmla="*/ 0 h 321"/>
              <a:gd name="T6" fmla="*/ 0 60000 65536"/>
              <a:gd name="T7" fmla="*/ 0 60000 65536"/>
              <a:gd name="T8" fmla="*/ 0 60000 65536"/>
              <a:gd name="T9" fmla="*/ 0 w 1"/>
              <a:gd name="T10" fmla="*/ 0 h 321"/>
              <a:gd name="T11" fmla="*/ 1 w 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21">
                <a:moveTo>
                  <a:pt x="0" y="0"/>
                </a:moveTo>
                <a:lnTo>
                  <a:pt x="0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2" name="Freeform 46"/>
          <p:cNvSpPr>
            <a:spLocks/>
          </p:cNvSpPr>
          <p:nvPr/>
        </p:nvSpPr>
        <p:spPr bwMode="auto">
          <a:xfrm>
            <a:off x="1303338" y="3605213"/>
            <a:ext cx="38100" cy="74612"/>
          </a:xfrm>
          <a:custGeom>
            <a:avLst/>
            <a:gdLst>
              <a:gd name="T0" fmla="*/ 57964388 w 24"/>
              <a:gd name="T1" fmla="*/ 0 h 47"/>
              <a:gd name="T2" fmla="*/ 30241875 w 24"/>
              <a:gd name="T3" fmla="*/ 115926411 h 47"/>
              <a:gd name="T4" fmla="*/ 0 w 24"/>
              <a:gd name="T5" fmla="*/ 0 h 47"/>
              <a:gd name="T6" fmla="*/ 0 60000 65536"/>
              <a:gd name="T7" fmla="*/ 0 60000 65536"/>
              <a:gd name="T8" fmla="*/ 0 60000 65536"/>
              <a:gd name="T9" fmla="*/ 0 w 24"/>
              <a:gd name="T10" fmla="*/ 0 h 47"/>
              <a:gd name="T11" fmla="*/ 24 w 24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7">
                <a:moveTo>
                  <a:pt x="23" y="0"/>
                </a:moveTo>
                <a:lnTo>
                  <a:pt x="12" y="46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3" name="Freeform 47"/>
          <p:cNvSpPr>
            <a:spLocks/>
          </p:cNvSpPr>
          <p:nvPr/>
        </p:nvSpPr>
        <p:spPr bwMode="auto">
          <a:xfrm>
            <a:off x="1366838" y="3170238"/>
            <a:ext cx="49212" cy="509587"/>
          </a:xfrm>
          <a:custGeom>
            <a:avLst/>
            <a:gdLst>
              <a:gd name="T0" fmla="*/ 0 w 31"/>
              <a:gd name="T1" fmla="*/ 0 h 321"/>
              <a:gd name="T2" fmla="*/ 75603919 w 31"/>
              <a:gd name="T3" fmla="*/ 806449209 h 321"/>
              <a:gd name="T4" fmla="*/ 0 w 31"/>
              <a:gd name="T5" fmla="*/ 0 h 321"/>
              <a:gd name="T6" fmla="*/ 0 60000 65536"/>
              <a:gd name="T7" fmla="*/ 0 60000 65536"/>
              <a:gd name="T8" fmla="*/ 0 60000 65536"/>
              <a:gd name="T9" fmla="*/ 0 w 31"/>
              <a:gd name="T10" fmla="*/ 0 h 321"/>
              <a:gd name="T11" fmla="*/ 31 w 31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321">
                <a:moveTo>
                  <a:pt x="0" y="0"/>
                </a:moveTo>
                <a:lnTo>
                  <a:pt x="30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4" name="Freeform 48"/>
          <p:cNvSpPr>
            <a:spLocks/>
          </p:cNvSpPr>
          <p:nvPr/>
        </p:nvSpPr>
        <p:spPr bwMode="auto">
          <a:xfrm>
            <a:off x="1389063" y="3603625"/>
            <a:ext cx="39687" cy="76200"/>
          </a:xfrm>
          <a:custGeom>
            <a:avLst/>
            <a:gdLst>
              <a:gd name="T0" fmla="*/ 60482988 w 25"/>
              <a:gd name="T1" fmla="*/ 0 h 48"/>
              <a:gd name="T2" fmla="*/ 40321992 w 25"/>
              <a:gd name="T3" fmla="*/ 118448138 h 48"/>
              <a:gd name="T4" fmla="*/ 0 w 25"/>
              <a:gd name="T5" fmla="*/ 5040313 h 48"/>
              <a:gd name="T6" fmla="*/ 0 60000 65536"/>
              <a:gd name="T7" fmla="*/ 0 60000 65536"/>
              <a:gd name="T8" fmla="*/ 0 60000 65536"/>
              <a:gd name="T9" fmla="*/ 0 w 25"/>
              <a:gd name="T10" fmla="*/ 0 h 48"/>
              <a:gd name="T11" fmla="*/ 25 w 25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8">
                <a:moveTo>
                  <a:pt x="24" y="0"/>
                </a:moveTo>
                <a:lnTo>
                  <a:pt x="16" y="47"/>
                </a:lnTo>
                <a:lnTo>
                  <a:pt x="0" y="2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5" name="Freeform 49"/>
          <p:cNvSpPr>
            <a:spLocks/>
          </p:cNvSpPr>
          <p:nvPr/>
        </p:nvSpPr>
        <p:spPr bwMode="auto">
          <a:xfrm>
            <a:off x="1414463" y="3170238"/>
            <a:ext cx="93662" cy="509587"/>
          </a:xfrm>
          <a:custGeom>
            <a:avLst/>
            <a:gdLst>
              <a:gd name="T0" fmla="*/ 0 w 59"/>
              <a:gd name="T1" fmla="*/ 0 h 321"/>
              <a:gd name="T2" fmla="*/ 146168282 w 59"/>
              <a:gd name="T3" fmla="*/ 806449209 h 321"/>
              <a:gd name="T4" fmla="*/ 0 w 59"/>
              <a:gd name="T5" fmla="*/ 0 h 321"/>
              <a:gd name="T6" fmla="*/ 0 60000 65536"/>
              <a:gd name="T7" fmla="*/ 0 60000 65536"/>
              <a:gd name="T8" fmla="*/ 0 60000 65536"/>
              <a:gd name="T9" fmla="*/ 0 w 59"/>
              <a:gd name="T10" fmla="*/ 0 h 321"/>
              <a:gd name="T11" fmla="*/ 59 w 5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" h="321">
                <a:moveTo>
                  <a:pt x="0" y="0"/>
                </a:moveTo>
                <a:lnTo>
                  <a:pt x="58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6" name="Freeform 50"/>
          <p:cNvSpPr>
            <a:spLocks/>
          </p:cNvSpPr>
          <p:nvPr/>
        </p:nvSpPr>
        <p:spPr bwMode="auto">
          <a:xfrm>
            <a:off x="1476375" y="3602038"/>
            <a:ext cx="38100" cy="77787"/>
          </a:xfrm>
          <a:custGeom>
            <a:avLst/>
            <a:gdLst>
              <a:gd name="T0" fmla="*/ 57964388 w 24"/>
              <a:gd name="T1" fmla="*/ 0 h 49"/>
              <a:gd name="T2" fmla="*/ 47883763 w 24"/>
              <a:gd name="T3" fmla="*/ 120966722 h 49"/>
              <a:gd name="T4" fmla="*/ 0 w 24"/>
              <a:gd name="T5" fmla="*/ 12599907 h 49"/>
              <a:gd name="T6" fmla="*/ 0 60000 65536"/>
              <a:gd name="T7" fmla="*/ 0 60000 65536"/>
              <a:gd name="T8" fmla="*/ 0 60000 65536"/>
              <a:gd name="T9" fmla="*/ 0 w 24"/>
              <a:gd name="T10" fmla="*/ 0 h 49"/>
              <a:gd name="T11" fmla="*/ 24 w 24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49">
                <a:moveTo>
                  <a:pt x="23" y="0"/>
                </a:moveTo>
                <a:lnTo>
                  <a:pt x="19" y="48"/>
                </a:lnTo>
                <a:lnTo>
                  <a:pt x="0" y="5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7" name="Freeform 51"/>
          <p:cNvSpPr>
            <a:spLocks/>
          </p:cNvSpPr>
          <p:nvPr/>
        </p:nvSpPr>
        <p:spPr bwMode="auto">
          <a:xfrm>
            <a:off x="1460500" y="3170238"/>
            <a:ext cx="141288" cy="509587"/>
          </a:xfrm>
          <a:custGeom>
            <a:avLst/>
            <a:gdLst>
              <a:gd name="T0" fmla="*/ 0 w 89"/>
              <a:gd name="T1" fmla="*/ 0 h 321"/>
              <a:gd name="T2" fmla="*/ 221774535 w 89"/>
              <a:gd name="T3" fmla="*/ 806449209 h 321"/>
              <a:gd name="T4" fmla="*/ 0 w 89"/>
              <a:gd name="T5" fmla="*/ 0 h 321"/>
              <a:gd name="T6" fmla="*/ 0 60000 65536"/>
              <a:gd name="T7" fmla="*/ 0 60000 65536"/>
              <a:gd name="T8" fmla="*/ 0 60000 65536"/>
              <a:gd name="T9" fmla="*/ 0 w 89"/>
              <a:gd name="T10" fmla="*/ 0 h 321"/>
              <a:gd name="T11" fmla="*/ 89 w 89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321">
                <a:moveTo>
                  <a:pt x="0" y="0"/>
                </a:moveTo>
                <a:lnTo>
                  <a:pt x="88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8" name="Freeform 52"/>
          <p:cNvSpPr>
            <a:spLocks/>
          </p:cNvSpPr>
          <p:nvPr/>
        </p:nvSpPr>
        <p:spPr bwMode="auto">
          <a:xfrm>
            <a:off x="1562100" y="3602038"/>
            <a:ext cx="39688" cy="77787"/>
          </a:xfrm>
          <a:custGeom>
            <a:avLst/>
            <a:gdLst>
              <a:gd name="T0" fmla="*/ 57965118 w 25"/>
              <a:gd name="T1" fmla="*/ 0 h 49"/>
              <a:gd name="T2" fmla="*/ 60484512 w 25"/>
              <a:gd name="T3" fmla="*/ 120966722 h 49"/>
              <a:gd name="T4" fmla="*/ 0 w 25"/>
              <a:gd name="T5" fmla="*/ 15120840 h 49"/>
              <a:gd name="T6" fmla="*/ 0 60000 65536"/>
              <a:gd name="T7" fmla="*/ 0 60000 65536"/>
              <a:gd name="T8" fmla="*/ 0 60000 65536"/>
              <a:gd name="T9" fmla="*/ 0 w 25"/>
              <a:gd name="T10" fmla="*/ 0 h 49"/>
              <a:gd name="T11" fmla="*/ 25 w 2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" h="49">
                <a:moveTo>
                  <a:pt x="23" y="0"/>
                </a:moveTo>
                <a:lnTo>
                  <a:pt x="24" y="48"/>
                </a:lnTo>
                <a:lnTo>
                  <a:pt x="0" y="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29" name="Freeform 53"/>
          <p:cNvSpPr>
            <a:spLocks/>
          </p:cNvSpPr>
          <p:nvPr/>
        </p:nvSpPr>
        <p:spPr bwMode="auto">
          <a:xfrm>
            <a:off x="2579688" y="3170238"/>
            <a:ext cx="468312" cy="509587"/>
          </a:xfrm>
          <a:custGeom>
            <a:avLst/>
            <a:gdLst>
              <a:gd name="T0" fmla="*/ 0 w 295"/>
              <a:gd name="T1" fmla="*/ 0 h 321"/>
              <a:gd name="T2" fmla="*/ 740925146 w 295"/>
              <a:gd name="T3" fmla="*/ 806449209 h 321"/>
              <a:gd name="T4" fmla="*/ 0 w 295"/>
              <a:gd name="T5" fmla="*/ 0 h 321"/>
              <a:gd name="T6" fmla="*/ 0 60000 65536"/>
              <a:gd name="T7" fmla="*/ 0 60000 65536"/>
              <a:gd name="T8" fmla="*/ 0 60000 65536"/>
              <a:gd name="T9" fmla="*/ 0 w 295"/>
              <a:gd name="T10" fmla="*/ 0 h 321"/>
              <a:gd name="T11" fmla="*/ 295 w 295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21">
                <a:moveTo>
                  <a:pt x="0" y="0"/>
                </a:moveTo>
                <a:lnTo>
                  <a:pt x="294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30" name="Freeform 54"/>
          <p:cNvSpPr>
            <a:spLocks/>
          </p:cNvSpPr>
          <p:nvPr/>
        </p:nvSpPr>
        <p:spPr bwMode="auto">
          <a:xfrm>
            <a:off x="2981325" y="3611563"/>
            <a:ext cx="66675" cy="68262"/>
          </a:xfrm>
          <a:custGeom>
            <a:avLst/>
            <a:gdLst>
              <a:gd name="T0" fmla="*/ 42843450 w 42"/>
              <a:gd name="T1" fmla="*/ 0 h 43"/>
              <a:gd name="T2" fmla="*/ 103327200 w 42"/>
              <a:gd name="T3" fmla="*/ 105845787 h 43"/>
              <a:gd name="T4" fmla="*/ 0 w 42"/>
              <a:gd name="T5" fmla="*/ 40322205 h 43"/>
              <a:gd name="T6" fmla="*/ 0 60000 65536"/>
              <a:gd name="T7" fmla="*/ 0 60000 65536"/>
              <a:gd name="T8" fmla="*/ 0 60000 65536"/>
              <a:gd name="T9" fmla="*/ 0 w 42"/>
              <a:gd name="T10" fmla="*/ 0 h 43"/>
              <a:gd name="T11" fmla="*/ 42 w 42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43">
                <a:moveTo>
                  <a:pt x="17" y="0"/>
                </a:moveTo>
                <a:lnTo>
                  <a:pt x="41" y="42"/>
                </a:lnTo>
                <a:lnTo>
                  <a:pt x="0" y="1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31" name="Freeform 55"/>
          <p:cNvSpPr>
            <a:spLocks/>
          </p:cNvSpPr>
          <p:nvPr/>
        </p:nvSpPr>
        <p:spPr bwMode="auto">
          <a:xfrm>
            <a:off x="2673350" y="3170238"/>
            <a:ext cx="514350" cy="509587"/>
          </a:xfrm>
          <a:custGeom>
            <a:avLst/>
            <a:gdLst>
              <a:gd name="T0" fmla="*/ 0 w 324"/>
              <a:gd name="T1" fmla="*/ 0 h 321"/>
              <a:gd name="T2" fmla="*/ 814011263 w 324"/>
              <a:gd name="T3" fmla="*/ 806449209 h 321"/>
              <a:gd name="T4" fmla="*/ 0 w 324"/>
              <a:gd name="T5" fmla="*/ 0 h 321"/>
              <a:gd name="T6" fmla="*/ 0 60000 65536"/>
              <a:gd name="T7" fmla="*/ 0 60000 65536"/>
              <a:gd name="T8" fmla="*/ 0 60000 65536"/>
              <a:gd name="T9" fmla="*/ 0 w 324"/>
              <a:gd name="T10" fmla="*/ 0 h 321"/>
              <a:gd name="T11" fmla="*/ 324 w 324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21">
                <a:moveTo>
                  <a:pt x="0" y="0"/>
                </a:moveTo>
                <a:lnTo>
                  <a:pt x="323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32" name="Freeform 56"/>
          <p:cNvSpPr>
            <a:spLocks/>
          </p:cNvSpPr>
          <p:nvPr/>
        </p:nvSpPr>
        <p:spPr bwMode="auto">
          <a:xfrm>
            <a:off x="3119438" y="3613150"/>
            <a:ext cx="68262" cy="66675"/>
          </a:xfrm>
          <a:custGeom>
            <a:avLst/>
            <a:gdLst>
              <a:gd name="T0" fmla="*/ 42841549 w 43"/>
              <a:gd name="T1" fmla="*/ 0 h 42"/>
              <a:gd name="T2" fmla="*/ 105845787 w 43"/>
              <a:gd name="T3" fmla="*/ 103327200 h 42"/>
              <a:gd name="T4" fmla="*/ 0 w 43"/>
              <a:gd name="T5" fmla="*/ 40322500 h 42"/>
              <a:gd name="T6" fmla="*/ 0 60000 65536"/>
              <a:gd name="T7" fmla="*/ 0 60000 65536"/>
              <a:gd name="T8" fmla="*/ 0 60000 65536"/>
              <a:gd name="T9" fmla="*/ 0 w 43"/>
              <a:gd name="T10" fmla="*/ 0 h 42"/>
              <a:gd name="T11" fmla="*/ 43 w 43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2">
                <a:moveTo>
                  <a:pt x="17" y="0"/>
                </a:moveTo>
                <a:lnTo>
                  <a:pt x="42" y="41"/>
                </a:lnTo>
                <a:lnTo>
                  <a:pt x="0" y="16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33" name="Freeform 57"/>
          <p:cNvSpPr>
            <a:spLocks/>
          </p:cNvSpPr>
          <p:nvPr/>
        </p:nvSpPr>
        <p:spPr bwMode="auto">
          <a:xfrm>
            <a:off x="2814638" y="3170238"/>
            <a:ext cx="558800" cy="509587"/>
          </a:xfrm>
          <a:custGeom>
            <a:avLst/>
            <a:gdLst>
              <a:gd name="T0" fmla="*/ 0 w 352"/>
              <a:gd name="T1" fmla="*/ 0 h 321"/>
              <a:gd name="T2" fmla="*/ 884575638 w 352"/>
              <a:gd name="T3" fmla="*/ 806449209 h 321"/>
              <a:gd name="T4" fmla="*/ 0 w 352"/>
              <a:gd name="T5" fmla="*/ 0 h 321"/>
              <a:gd name="T6" fmla="*/ 0 60000 65536"/>
              <a:gd name="T7" fmla="*/ 0 60000 65536"/>
              <a:gd name="T8" fmla="*/ 0 60000 65536"/>
              <a:gd name="T9" fmla="*/ 0 w 352"/>
              <a:gd name="T10" fmla="*/ 0 h 321"/>
              <a:gd name="T11" fmla="*/ 352 w 352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2" h="321">
                <a:moveTo>
                  <a:pt x="0" y="0"/>
                </a:moveTo>
                <a:lnTo>
                  <a:pt x="351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34" name="Freeform 58"/>
          <p:cNvSpPr>
            <a:spLocks/>
          </p:cNvSpPr>
          <p:nvPr/>
        </p:nvSpPr>
        <p:spPr bwMode="auto">
          <a:xfrm>
            <a:off x="3305175" y="3614738"/>
            <a:ext cx="68263" cy="65087"/>
          </a:xfrm>
          <a:custGeom>
            <a:avLst/>
            <a:gdLst>
              <a:gd name="T0" fmla="*/ 40322795 w 43"/>
              <a:gd name="T1" fmla="*/ 0 h 41"/>
              <a:gd name="T2" fmla="*/ 105847338 w 43"/>
              <a:gd name="T3" fmla="*/ 100805476 h 41"/>
              <a:gd name="T4" fmla="*/ 0 w 43"/>
              <a:gd name="T5" fmla="*/ 42841533 h 41"/>
              <a:gd name="T6" fmla="*/ 0 60000 65536"/>
              <a:gd name="T7" fmla="*/ 0 60000 65536"/>
              <a:gd name="T8" fmla="*/ 0 60000 65536"/>
              <a:gd name="T9" fmla="*/ 0 w 43"/>
              <a:gd name="T10" fmla="*/ 0 h 41"/>
              <a:gd name="T11" fmla="*/ 43 w 43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41">
                <a:moveTo>
                  <a:pt x="16" y="0"/>
                </a:moveTo>
                <a:lnTo>
                  <a:pt x="42" y="40"/>
                </a:lnTo>
                <a:lnTo>
                  <a:pt x="0" y="17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35" name="Freeform 59"/>
          <p:cNvSpPr>
            <a:spLocks/>
          </p:cNvSpPr>
          <p:nvPr/>
        </p:nvSpPr>
        <p:spPr bwMode="auto">
          <a:xfrm>
            <a:off x="2952750" y="3170238"/>
            <a:ext cx="608013" cy="509587"/>
          </a:xfrm>
          <a:custGeom>
            <a:avLst/>
            <a:gdLst>
              <a:gd name="T0" fmla="*/ 0 w 383"/>
              <a:gd name="T1" fmla="*/ 0 h 321"/>
              <a:gd name="T2" fmla="*/ 962700479 w 383"/>
              <a:gd name="T3" fmla="*/ 806449209 h 321"/>
              <a:gd name="T4" fmla="*/ 0 w 383"/>
              <a:gd name="T5" fmla="*/ 0 h 321"/>
              <a:gd name="T6" fmla="*/ 0 60000 65536"/>
              <a:gd name="T7" fmla="*/ 0 60000 65536"/>
              <a:gd name="T8" fmla="*/ 0 60000 65536"/>
              <a:gd name="T9" fmla="*/ 0 w 383"/>
              <a:gd name="T10" fmla="*/ 0 h 321"/>
              <a:gd name="T11" fmla="*/ 383 w 383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3" h="321">
                <a:moveTo>
                  <a:pt x="0" y="0"/>
                </a:moveTo>
                <a:lnTo>
                  <a:pt x="382" y="3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36" name="Freeform 60"/>
          <p:cNvSpPr>
            <a:spLocks/>
          </p:cNvSpPr>
          <p:nvPr/>
        </p:nvSpPr>
        <p:spPr bwMode="auto">
          <a:xfrm>
            <a:off x="3490913" y="3616325"/>
            <a:ext cx="69850" cy="63500"/>
          </a:xfrm>
          <a:custGeom>
            <a:avLst/>
            <a:gdLst>
              <a:gd name="T0" fmla="*/ 37803138 w 44"/>
              <a:gd name="T1" fmla="*/ 0 h 40"/>
              <a:gd name="T2" fmla="*/ 108367513 w 44"/>
              <a:gd name="T3" fmla="*/ 98286888 h 40"/>
              <a:gd name="T4" fmla="*/ 0 w 44"/>
              <a:gd name="T5" fmla="*/ 45362813 h 40"/>
              <a:gd name="T6" fmla="*/ 0 60000 65536"/>
              <a:gd name="T7" fmla="*/ 0 60000 65536"/>
              <a:gd name="T8" fmla="*/ 0 60000 65536"/>
              <a:gd name="T9" fmla="*/ 0 w 44"/>
              <a:gd name="T10" fmla="*/ 0 h 40"/>
              <a:gd name="T11" fmla="*/ 44 w 44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40">
                <a:moveTo>
                  <a:pt x="15" y="0"/>
                </a:moveTo>
                <a:lnTo>
                  <a:pt x="43" y="39"/>
                </a:lnTo>
                <a:lnTo>
                  <a:pt x="0" y="18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3141663" y="2843213"/>
            <a:ext cx="1471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>
                <a:solidFill>
                  <a:schemeClr val="accent2"/>
                </a:solidFill>
                <a:latin typeface="Arial" charset="0"/>
              </a:rPr>
              <a:t>Data</a:t>
            </a:r>
            <a:r>
              <a:rPr lang="en-US" sz="12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chemeClr val="accent2"/>
                </a:solidFill>
                <a:latin typeface="Arial" charset="0"/>
              </a:rPr>
              <a:t>entries</a:t>
            </a:r>
            <a:endParaRPr lang="en-US" sz="1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4638" name="Freeform 62"/>
          <p:cNvSpPr>
            <a:spLocks/>
          </p:cNvSpPr>
          <p:nvPr/>
        </p:nvSpPr>
        <p:spPr bwMode="auto">
          <a:xfrm>
            <a:off x="4662488" y="1612900"/>
            <a:ext cx="169862" cy="1481138"/>
          </a:xfrm>
          <a:custGeom>
            <a:avLst/>
            <a:gdLst>
              <a:gd name="T0" fmla="*/ 0 w 107"/>
              <a:gd name="T1" fmla="*/ 0 h 933"/>
              <a:gd name="T2" fmla="*/ 267135776 w 107"/>
              <a:gd name="T3" fmla="*/ 0 h 933"/>
              <a:gd name="T4" fmla="*/ 267135776 w 107"/>
              <a:gd name="T5" fmla="*/ 2147483647 h 933"/>
              <a:gd name="T6" fmla="*/ 0 w 107"/>
              <a:gd name="T7" fmla="*/ 2147483647 h 933"/>
              <a:gd name="T8" fmla="*/ 0 w 107"/>
              <a:gd name="T9" fmla="*/ 0 h 9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933"/>
              <a:gd name="T17" fmla="*/ 107 w 107"/>
              <a:gd name="T18" fmla="*/ 933 h 9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933">
                <a:moveTo>
                  <a:pt x="0" y="0"/>
                </a:moveTo>
                <a:lnTo>
                  <a:pt x="106" y="0"/>
                </a:lnTo>
                <a:lnTo>
                  <a:pt x="106" y="932"/>
                </a:lnTo>
                <a:lnTo>
                  <a:pt x="0" y="93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39" name="Freeform 63"/>
          <p:cNvSpPr>
            <a:spLocks/>
          </p:cNvSpPr>
          <p:nvPr/>
        </p:nvSpPr>
        <p:spPr bwMode="auto">
          <a:xfrm>
            <a:off x="4662488" y="3689350"/>
            <a:ext cx="169862" cy="557213"/>
          </a:xfrm>
          <a:custGeom>
            <a:avLst/>
            <a:gdLst>
              <a:gd name="T0" fmla="*/ 0 w 107"/>
              <a:gd name="T1" fmla="*/ 0 h 351"/>
              <a:gd name="T2" fmla="*/ 267135776 w 107"/>
              <a:gd name="T3" fmla="*/ 0 h 351"/>
              <a:gd name="T4" fmla="*/ 267135776 w 107"/>
              <a:gd name="T5" fmla="*/ 882055479 h 351"/>
              <a:gd name="T6" fmla="*/ 0 w 107"/>
              <a:gd name="T7" fmla="*/ 882055479 h 351"/>
              <a:gd name="T8" fmla="*/ 0 w 107"/>
              <a:gd name="T9" fmla="*/ 0 h 3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351"/>
              <a:gd name="T17" fmla="*/ 107 w 107"/>
              <a:gd name="T18" fmla="*/ 351 h 3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351">
                <a:moveTo>
                  <a:pt x="0" y="0"/>
                </a:moveTo>
                <a:lnTo>
                  <a:pt x="106" y="0"/>
                </a:lnTo>
                <a:lnTo>
                  <a:pt x="106" y="350"/>
                </a:lnTo>
                <a:lnTo>
                  <a:pt x="0" y="35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4267200" y="3124200"/>
            <a:ext cx="1222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b="1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folHlink"/>
                </a:solidFill>
                <a:latin typeface="Arial" charset="0"/>
              </a:rPr>
              <a:t>Index File</a:t>
            </a:r>
            <a:r>
              <a:rPr lang="en-US" sz="12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4343400" y="3367088"/>
            <a:ext cx="1076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b="1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Data file</a:t>
            </a:r>
            <a:r>
              <a:rPr lang="en-US" sz="1200" b="1">
                <a:solidFill>
                  <a:schemeClr val="accent1"/>
                </a:solidFill>
                <a:latin typeface="Arial" charset="0"/>
              </a:rPr>
              <a:t>)</a:t>
            </a:r>
          </a:p>
        </p:txBody>
      </p:sp>
      <p:sp>
        <p:nvSpPr>
          <p:cNvPr id="24642" name="Rectangle 66"/>
          <p:cNvSpPr>
            <a:spLocks noChangeArrowheads="1"/>
          </p:cNvSpPr>
          <p:nvPr/>
        </p:nvSpPr>
        <p:spPr bwMode="auto">
          <a:xfrm>
            <a:off x="2497138" y="4071938"/>
            <a:ext cx="163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>
                <a:solidFill>
                  <a:schemeClr val="accent1"/>
                </a:solidFill>
                <a:latin typeface="Arial" charset="0"/>
              </a:rPr>
              <a:t>Data</a:t>
            </a:r>
            <a:r>
              <a:rPr lang="en-US" sz="1200" b="1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Records</a:t>
            </a:r>
            <a:endParaRPr lang="en-US" sz="12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4643" name="Freeform 67"/>
          <p:cNvSpPr>
            <a:spLocks/>
          </p:cNvSpPr>
          <p:nvPr/>
        </p:nvSpPr>
        <p:spPr bwMode="auto">
          <a:xfrm>
            <a:off x="5741988" y="3690938"/>
            <a:ext cx="342900" cy="350837"/>
          </a:xfrm>
          <a:custGeom>
            <a:avLst/>
            <a:gdLst>
              <a:gd name="T0" fmla="*/ 0 w 216"/>
              <a:gd name="T1" fmla="*/ 554433585 h 221"/>
              <a:gd name="T2" fmla="*/ 0 w 216"/>
              <a:gd name="T3" fmla="*/ 0 h 221"/>
              <a:gd name="T4" fmla="*/ 541834388 w 216"/>
              <a:gd name="T5" fmla="*/ 0 h 221"/>
              <a:gd name="T6" fmla="*/ 541834388 w 216"/>
              <a:gd name="T7" fmla="*/ 554433585 h 221"/>
              <a:gd name="T8" fmla="*/ 0 w 216"/>
              <a:gd name="T9" fmla="*/ 554433585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44" name="Freeform 68"/>
          <p:cNvSpPr>
            <a:spLocks/>
          </p:cNvSpPr>
          <p:nvPr/>
        </p:nvSpPr>
        <p:spPr bwMode="auto">
          <a:xfrm>
            <a:off x="6197600" y="3690938"/>
            <a:ext cx="344488" cy="350837"/>
          </a:xfrm>
          <a:custGeom>
            <a:avLst/>
            <a:gdLst>
              <a:gd name="T0" fmla="*/ 0 w 217"/>
              <a:gd name="T1" fmla="*/ 554433585 h 221"/>
              <a:gd name="T2" fmla="*/ 0 w 217"/>
              <a:gd name="T3" fmla="*/ 0 h 221"/>
              <a:gd name="T4" fmla="*/ 544354540 w 217"/>
              <a:gd name="T5" fmla="*/ 0 h 221"/>
              <a:gd name="T6" fmla="*/ 544354540 w 217"/>
              <a:gd name="T7" fmla="*/ 554433585 h 221"/>
              <a:gd name="T8" fmla="*/ 0 w 217"/>
              <a:gd name="T9" fmla="*/ 554433585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21"/>
              <a:gd name="T17" fmla="*/ 217 w 217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21">
                <a:moveTo>
                  <a:pt x="0" y="220"/>
                </a:moveTo>
                <a:lnTo>
                  <a:pt x="0" y="0"/>
                </a:lnTo>
                <a:lnTo>
                  <a:pt x="216" y="0"/>
                </a:lnTo>
                <a:lnTo>
                  <a:pt x="216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45" name="Freeform 69"/>
          <p:cNvSpPr>
            <a:spLocks/>
          </p:cNvSpPr>
          <p:nvPr/>
        </p:nvSpPr>
        <p:spPr bwMode="auto">
          <a:xfrm>
            <a:off x="6656388" y="3690938"/>
            <a:ext cx="338137" cy="350837"/>
          </a:xfrm>
          <a:custGeom>
            <a:avLst/>
            <a:gdLst>
              <a:gd name="T0" fmla="*/ 0 w 213"/>
              <a:gd name="T1" fmla="*/ 554433585 h 221"/>
              <a:gd name="T2" fmla="*/ 0 w 213"/>
              <a:gd name="T3" fmla="*/ 0 h 221"/>
              <a:gd name="T4" fmla="*/ 534272335 w 213"/>
              <a:gd name="T5" fmla="*/ 0 h 221"/>
              <a:gd name="T6" fmla="*/ 534272335 w 213"/>
              <a:gd name="T7" fmla="*/ 554433585 h 221"/>
              <a:gd name="T8" fmla="*/ 0 w 213"/>
              <a:gd name="T9" fmla="*/ 554433585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"/>
              <a:gd name="T16" fmla="*/ 0 h 221"/>
              <a:gd name="T17" fmla="*/ 213 w 213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" h="221">
                <a:moveTo>
                  <a:pt x="0" y="220"/>
                </a:moveTo>
                <a:lnTo>
                  <a:pt x="0" y="0"/>
                </a:lnTo>
                <a:lnTo>
                  <a:pt x="212" y="0"/>
                </a:lnTo>
                <a:lnTo>
                  <a:pt x="212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46" name="Freeform 70"/>
          <p:cNvSpPr>
            <a:spLocks/>
          </p:cNvSpPr>
          <p:nvPr/>
        </p:nvSpPr>
        <p:spPr bwMode="auto">
          <a:xfrm>
            <a:off x="7112000" y="3690938"/>
            <a:ext cx="339725" cy="350837"/>
          </a:xfrm>
          <a:custGeom>
            <a:avLst/>
            <a:gdLst>
              <a:gd name="T0" fmla="*/ 0 w 214"/>
              <a:gd name="T1" fmla="*/ 554433585 h 221"/>
              <a:gd name="T2" fmla="*/ 0 w 214"/>
              <a:gd name="T3" fmla="*/ 0 h 221"/>
              <a:gd name="T4" fmla="*/ 536794075 w 214"/>
              <a:gd name="T5" fmla="*/ 0 h 221"/>
              <a:gd name="T6" fmla="*/ 536794075 w 214"/>
              <a:gd name="T7" fmla="*/ 554433585 h 221"/>
              <a:gd name="T8" fmla="*/ 0 w 214"/>
              <a:gd name="T9" fmla="*/ 554433585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4"/>
              <a:gd name="T16" fmla="*/ 0 h 221"/>
              <a:gd name="T17" fmla="*/ 214 w 214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4" h="221">
                <a:moveTo>
                  <a:pt x="0" y="220"/>
                </a:moveTo>
                <a:lnTo>
                  <a:pt x="0" y="0"/>
                </a:lnTo>
                <a:lnTo>
                  <a:pt x="213" y="0"/>
                </a:lnTo>
                <a:lnTo>
                  <a:pt x="213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47" name="Freeform 71"/>
          <p:cNvSpPr>
            <a:spLocks/>
          </p:cNvSpPr>
          <p:nvPr/>
        </p:nvSpPr>
        <p:spPr bwMode="auto">
          <a:xfrm>
            <a:off x="7566025" y="3690938"/>
            <a:ext cx="346075" cy="350837"/>
          </a:xfrm>
          <a:custGeom>
            <a:avLst/>
            <a:gdLst>
              <a:gd name="T0" fmla="*/ 0 w 218"/>
              <a:gd name="T1" fmla="*/ 554433585 h 221"/>
              <a:gd name="T2" fmla="*/ 0 w 218"/>
              <a:gd name="T3" fmla="*/ 0 h 221"/>
              <a:gd name="T4" fmla="*/ 546874700 w 218"/>
              <a:gd name="T5" fmla="*/ 0 h 221"/>
              <a:gd name="T6" fmla="*/ 546874700 w 218"/>
              <a:gd name="T7" fmla="*/ 554433585 h 221"/>
              <a:gd name="T8" fmla="*/ 0 w 218"/>
              <a:gd name="T9" fmla="*/ 554433585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"/>
              <a:gd name="T16" fmla="*/ 0 h 221"/>
              <a:gd name="T17" fmla="*/ 218 w 218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" h="221">
                <a:moveTo>
                  <a:pt x="0" y="220"/>
                </a:moveTo>
                <a:lnTo>
                  <a:pt x="0" y="0"/>
                </a:lnTo>
                <a:lnTo>
                  <a:pt x="217" y="0"/>
                </a:lnTo>
                <a:lnTo>
                  <a:pt x="217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48" name="Freeform 72"/>
          <p:cNvSpPr>
            <a:spLocks/>
          </p:cNvSpPr>
          <p:nvPr/>
        </p:nvSpPr>
        <p:spPr bwMode="auto">
          <a:xfrm>
            <a:off x="8021638" y="3690938"/>
            <a:ext cx="342900" cy="350837"/>
          </a:xfrm>
          <a:custGeom>
            <a:avLst/>
            <a:gdLst>
              <a:gd name="T0" fmla="*/ 0 w 216"/>
              <a:gd name="T1" fmla="*/ 554433585 h 221"/>
              <a:gd name="T2" fmla="*/ 0 w 216"/>
              <a:gd name="T3" fmla="*/ 0 h 221"/>
              <a:gd name="T4" fmla="*/ 541834388 w 216"/>
              <a:gd name="T5" fmla="*/ 0 h 221"/>
              <a:gd name="T6" fmla="*/ 541834388 w 216"/>
              <a:gd name="T7" fmla="*/ 554433585 h 221"/>
              <a:gd name="T8" fmla="*/ 0 w 216"/>
              <a:gd name="T9" fmla="*/ 554433585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49" name="Freeform 73"/>
          <p:cNvSpPr>
            <a:spLocks/>
          </p:cNvSpPr>
          <p:nvPr/>
        </p:nvSpPr>
        <p:spPr bwMode="auto">
          <a:xfrm>
            <a:off x="8478838" y="3690938"/>
            <a:ext cx="342900" cy="350837"/>
          </a:xfrm>
          <a:custGeom>
            <a:avLst/>
            <a:gdLst>
              <a:gd name="T0" fmla="*/ 0 w 216"/>
              <a:gd name="T1" fmla="*/ 554433585 h 221"/>
              <a:gd name="T2" fmla="*/ 0 w 216"/>
              <a:gd name="T3" fmla="*/ 0 h 221"/>
              <a:gd name="T4" fmla="*/ 541834388 w 216"/>
              <a:gd name="T5" fmla="*/ 0 h 221"/>
              <a:gd name="T6" fmla="*/ 541834388 w 216"/>
              <a:gd name="T7" fmla="*/ 554433585 h 221"/>
              <a:gd name="T8" fmla="*/ 0 w 216"/>
              <a:gd name="T9" fmla="*/ 554433585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221"/>
              <a:gd name="T17" fmla="*/ 216 w 216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221">
                <a:moveTo>
                  <a:pt x="0" y="220"/>
                </a:moveTo>
                <a:lnTo>
                  <a:pt x="0" y="0"/>
                </a:lnTo>
                <a:lnTo>
                  <a:pt x="215" y="0"/>
                </a:lnTo>
                <a:lnTo>
                  <a:pt x="215" y="220"/>
                </a:lnTo>
                <a:lnTo>
                  <a:pt x="0" y="220"/>
                </a:lnTo>
              </a:path>
            </a:pathLst>
          </a:custGeom>
          <a:noFill/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0" name="Freeform 74"/>
          <p:cNvSpPr>
            <a:spLocks/>
          </p:cNvSpPr>
          <p:nvPr/>
        </p:nvSpPr>
        <p:spPr bwMode="auto">
          <a:xfrm>
            <a:off x="6397625" y="2522538"/>
            <a:ext cx="1490663" cy="1587"/>
          </a:xfrm>
          <a:custGeom>
            <a:avLst/>
            <a:gdLst>
              <a:gd name="T0" fmla="*/ 0 w 939"/>
              <a:gd name="T1" fmla="*/ 0 h 1"/>
              <a:gd name="T2" fmla="*/ 2147483647 w 939"/>
              <a:gd name="T3" fmla="*/ 0 h 1"/>
              <a:gd name="T4" fmla="*/ 0 w 939"/>
              <a:gd name="T5" fmla="*/ 0 h 1"/>
              <a:gd name="T6" fmla="*/ 0 60000 65536"/>
              <a:gd name="T7" fmla="*/ 0 60000 65536"/>
              <a:gd name="T8" fmla="*/ 0 60000 65536"/>
              <a:gd name="T9" fmla="*/ 0 w 939"/>
              <a:gd name="T10" fmla="*/ 0 h 1"/>
              <a:gd name="T11" fmla="*/ 939 w 93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9" h="1">
                <a:moveTo>
                  <a:pt x="0" y="0"/>
                </a:moveTo>
                <a:lnTo>
                  <a:pt x="938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1" name="Freeform 75"/>
          <p:cNvSpPr>
            <a:spLocks/>
          </p:cNvSpPr>
          <p:nvPr/>
        </p:nvSpPr>
        <p:spPr bwMode="auto">
          <a:xfrm>
            <a:off x="6397625" y="1476375"/>
            <a:ext cx="785813" cy="1047750"/>
          </a:xfrm>
          <a:custGeom>
            <a:avLst/>
            <a:gdLst>
              <a:gd name="T0" fmla="*/ 0 w 495"/>
              <a:gd name="T1" fmla="*/ 1660783763 h 660"/>
              <a:gd name="T2" fmla="*/ 1244957980 w 495"/>
              <a:gd name="T3" fmla="*/ 0 h 660"/>
              <a:gd name="T4" fmla="*/ 0 w 495"/>
              <a:gd name="T5" fmla="*/ 1660783763 h 660"/>
              <a:gd name="T6" fmla="*/ 0 60000 65536"/>
              <a:gd name="T7" fmla="*/ 0 60000 65536"/>
              <a:gd name="T8" fmla="*/ 0 60000 65536"/>
              <a:gd name="T9" fmla="*/ 0 w 495"/>
              <a:gd name="T10" fmla="*/ 0 h 660"/>
              <a:gd name="T11" fmla="*/ 495 w 495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5" h="660">
                <a:moveTo>
                  <a:pt x="0" y="659"/>
                </a:moveTo>
                <a:lnTo>
                  <a:pt x="494" y="0"/>
                </a:lnTo>
                <a:lnTo>
                  <a:pt x="0" y="65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2" name="Freeform 76"/>
          <p:cNvSpPr>
            <a:spLocks/>
          </p:cNvSpPr>
          <p:nvPr/>
        </p:nvSpPr>
        <p:spPr bwMode="auto">
          <a:xfrm>
            <a:off x="7181850" y="1476375"/>
            <a:ext cx="712788" cy="1047750"/>
          </a:xfrm>
          <a:custGeom>
            <a:avLst/>
            <a:gdLst>
              <a:gd name="T0" fmla="*/ 0 w 449"/>
              <a:gd name="T1" fmla="*/ 0 h 660"/>
              <a:gd name="T2" fmla="*/ 1129030792 w 449"/>
              <a:gd name="T3" fmla="*/ 1660783763 h 660"/>
              <a:gd name="T4" fmla="*/ 0 w 449"/>
              <a:gd name="T5" fmla="*/ 0 h 660"/>
              <a:gd name="T6" fmla="*/ 0 60000 65536"/>
              <a:gd name="T7" fmla="*/ 0 60000 65536"/>
              <a:gd name="T8" fmla="*/ 0 60000 65536"/>
              <a:gd name="T9" fmla="*/ 0 w 449"/>
              <a:gd name="T10" fmla="*/ 0 h 660"/>
              <a:gd name="T11" fmla="*/ 449 w 449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9" h="660">
                <a:moveTo>
                  <a:pt x="0" y="0"/>
                </a:moveTo>
                <a:lnTo>
                  <a:pt x="448" y="65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3" name="Freeform 77"/>
          <p:cNvSpPr>
            <a:spLocks/>
          </p:cNvSpPr>
          <p:nvPr/>
        </p:nvSpPr>
        <p:spPr bwMode="auto">
          <a:xfrm>
            <a:off x="6891338" y="1384300"/>
            <a:ext cx="292100" cy="93663"/>
          </a:xfrm>
          <a:custGeom>
            <a:avLst/>
            <a:gdLst>
              <a:gd name="T0" fmla="*/ 0 w 184"/>
              <a:gd name="T1" fmla="*/ 0 h 59"/>
              <a:gd name="T2" fmla="*/ 75604688 w 184"/>
              <a:gd name="T3" fmla="*/ 22682321 h 59"/>
              <a:gd name="T4" fmla="*/ 461189388 w 184"/>
              <a:gd name="T5" fmla="*/ 146169843 h 59"/>
              <a:gd name="T6" fmla="*/ 0 w 184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59"/>
              <a:gd name="T14" fmla="*/ 184 w 184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59">
                <a:moveTo>
                  <a:pt x="0" y="0"/>
                </a:moveTo>
                <a:lnTo>
                  <a:pt x="30" y="9"/>
                </a:lnTo>
                <a:lnTo>
                  <a:pt x="183" y="5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4" name="Freeform 78"/>
          <p:cNvSpPr>
            <a:spLocks/>
          </p:cNvSpPr>
          <p:nvPr/>
        </p:nvSpPr>
        <p:spPr bwMode="auto">
          <a:xfrm>
            <a:off x="7100888" y="1425575"/>
            <a:ext cx="82550" cy="52388"/>
          </a:xfrm>
          <a:custGeom>
            <a:avLst/>
            <a:gdLst>
              <a:gd name="T0" fmla="*/ 15120938 w 52"/>
              <a:gd name="T1" fmla="*/ 0 h 33"/>
              <a:gd name="T2" fmla="*/ 128528763 w 52"/>
              <a:gd name="T3" fmla="*/ 80645770 h 33"/>
              <a:gd name="T4" fmla="*/ 0 w 52"/>
              <a:gd name="T5" fmla="*/ 80645770 h 33"/>
              <a:gd name="T6" fmla="*/ 15120938 w 52"/>
              <a:gd name="T7" fmla="*/ 0 h 33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33"/>
              <a:gd name="T14" fmla="*/ 52 w 52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33">
                <a:moveTo>
                  <a:pt x="6" y="0"/>
                </a:moveTo>
                <a:lnTo>
                  <a:pt x="51" y="32"/>
                </a:lnTo>
                <a:lnTo>
                  <a:pt x="0" y="32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5" name="Freeform 79"/>
          <p:cNvSpPr>
            <a:spLocks/>
          </p:cNvSpPr>
          <p:nvPr/>
        </p:nvSpPr>
        <p:spPr bwMode="auto">
          <a:xfrm>
            <a:off x="6038850" y="2803525"/>
            <a:ext cx="404813" cy="347663"/>
          </a:xfrm>
          <a:custGeom>
            <a:avLst/>
            <a:gdLst>
              <a:gd name="T0" fmla="*/ 0 w 255"/>
              <a:gd name="T1" fmla="*/ 0 h 219"/>
              <a:gd name="T2" fmla="*/ 640120478 w 255"/>
              <a:gd name="T3" fmla="*/ 0 h 219"/>
              <a:gd name="T4" fmla="*/ 640120478 w 255"/>
              <a:gd name="T5" fmla="*/ 549394853 h 219"/>
              <a:gd name="T6" fmla="*/ 0 w 255"/>
              <a:gd name="T7" fmla="*/ 549394853 h 219"/>
              <a:gd name="T8" fmla="*/ 0 w 255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19"/>
              <a:gd name="T17" fmla="*/ 255 w 255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19">
                <a:moveTo>
                  <a:pt x="0" y="0"/>
                </a:moveTo>
                <a:lnTo>
                  <a:pt x="254" y="0"/>
                </a:lnTo>
                <a:lnTo>
                  <a:pt x="254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6" name="Freeform 80"/>
          <p:cNvSpPr>
            <a:spLocks/>
          </p:cNvSpPr>
          <p:nvPr/>
        </p:nvSpPr>
        <p:spPr bwMode="auto">
          <a:xfrm>
            <a:off x="6442075" y="2930525"/>
            <a:ext cx="63500" cy="42863"/>
          </a:xfrm>
          <a:custGeom>
            <a:avLst/>
            <a:gdLst>
              <a:gd name="T0" fmla="*/ 98286888 w 40"/>
              <a:gd name="T1" fmla="*/ 65524827 h 27"/>
              <a:gd name="T2" fmla="*/ 0 w 40"/>
              <a:gd name="T3" fmla="*/ 32763207 h 27"/>
              <a:gd name="T4" fmla="*/ 98286888 w 40"/>
              <a:gd name="T5" fmla="*/ 0 h 27"/>
              <a:gd name="T6" fmla="*/ 0 60000 65536"/>
              <a:gd name="T7" fmla="*/ 0 60000 65536"/>
              <a:gd name="T8" fmla="*/ 0 60000 65536"/>
              <a:gd name="T9" fmla="*/ 0 w 40"/>
              <a:gd name="T10" fmla="*/ 0 h 27"/>
              <a:gd name="T11" fmla="*/ 40 w 40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" h="27">
                <a:moveTo>
                  <a:pt x="39" y="26"/>
                </a:moveTo>
                <a:lnTo>
                  <a:pt x="0" y="13"/>
                </a:lnTo>
                <a:lnTo>
                  <a:pt x="39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7" name="Freeform 81"/>
          <p:cNvSpPr>
            <a:spLocks/>
          </p:cNvSpPr>
          <p:nvPr/>
        </p:nvSpPr>
        <p:spPr bwMode="auto">
          <a:xfrm>
            <a:off x="6442075" y="2954338"/>
            <a:ext cx="241300" cy="1587"/>
          </a:xfrm>
          <a:custGeom>
            <a:avLst/>
            <a:gdLst>
              <a:gd name="T0" fmla="*/ 0 w 152"/>
              <a:gd name="T1" fmla="*/ 0 h 1"/>
              <a:gd name="T2" fmla="*/ 380544388 w 152"/>
              <a:gd name="T3" fmla="*/ 0 h 1"/>
              <a:gd name="T4" fmla="*/ 0 w 152"/>
              <a:gd name="T5" fmla="*/ 0 h 1"/>
              <a:gd name="T6" fmla="*/ 0 60000 65536"/>
              <a:gd name="T7" fmla="*/ 0 60000 65536"/>
              <a:gd name="T8" fmla="*/ 0 60000 65536"/>
              <a:gd name="T9" fmla="*/ 0 w 152"/>
              <a:gd name="T10" fmla="*/ 0 h 1"/>
              <a:gd name="T11" fmla="*/ 152 w 15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1">
                <a:moveTo>
                  <a:pt x="0" y="0"/>
                </a:moveTo>
                <a:lnTo>
                  <a:pt x="151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8" name="Freeform 82"/>
          <p:cNvSpPr>
            <a:spLocks/>
          </p:cNvSpPr>
          <p:nvPr/>
        </p:nvSpPr>
        <p:spPr bwMode="auto">
          <a:xfrm>
            <a:off x="6618288" y="2930525"/>
            <a:ext cx="65087" cy="42863"/>
          </a:xfrm>
          <a:custGeom>
            <a:avLst/>
            <a:gdLst>
              <a:gd name="T0" fmla="*/ 0 w 41"/>
              <a:gd name="T1" fmla="*/ 0 h 27"/>
              <a:gd name="T2" fmla="*/ 100805476 w 41"/>
              <a:gd name="T3" fmla="*/ 32763207 h 27"/>
              <a:gd name="T4" fmla="*/ 0 w 41"/>
              <a:gd name="T5" fmla="*/ 65524827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0" y="0"/>
                </a:moveTo>
                <a:lnTo>
                  <a:pt x="40" y="13"/>
                </a:lnTo>
                <a:lnTo>
                  <a:pt x="0" y="26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59" name="Freeform 83"/>
          <p:cNvSpPr>
            <a:spLocks/>
          </p:cNvSpPr>
          <p:nvPr/>
        </p:nvSpPr>
        <p:spPr bwMode="auto">
          <a:xfrm>
            <a:off x="668178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637600325 w 254"/>
              <a:gd name="T3" fmla="*/ 0 h 219"/>
              <a:gd name="T4" fmla="*/ 637600325 w 254"/>
              <a:gd name="T5" fmla="*/ 549394853 h 219"/>
              <a:gd name="T6" fmla="*/ 0 w 254"/>
              <a:gd name="T7" fmla="*/ 549394853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0" name="Freeform 84"/>
          <p:cNvSpPr>
            <a:spLocks/>
          </p:cNvSpPr>
          <p:nvPr/>
        </p:nvSpPr>
        <p:spPr bwMode="auto">
          <a:xfrm>
            <a:off x="7083425" y="2930525"/>
            <a:ext cx="66675" cy="42863"/>
          </a:xfrm>
          <a:custGeom>
            <a:avLst/>
            <a:gdLst>
              <a:gd name="T0" fmla="*/ 103327200 w 42"/>
              <a:gd name="T1" fmla="*/ 65524827 h 27"/>
              <a:gd name="T2" fmla="*/ 0 w 42"/>
              <a:gd name="T3" fmla="*/ 32763207 h 27"/>
              <a:gd name="T4" fmla="*/ 103327200 w 42"/>
              <a:gd name="T5" fmla="*/ 0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41" y="26"/>
                </a:moveTo>
                <a:lnTo>
                  <a:pt x="0" y="13"/>
                </a:lnTo>
                <a:lnTo>
                  <a:pt x="41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1" name="Freeform 85"/>
          <p:cNvSpPr>
            <a:spLocks/>
          </p:cNvSpPr>
          <p:nvPr/>
        </p:nvSpPr>
        <p:spPr bwMode="auto">
          <a:xfrm>
            <a:off x="7083425" y="2954338"/>
            <a:ext cx="201613" cy="1587"/>
          </a:xfrm>
          <a:custGeom>
            <a:avLst/>
            <a:gdLst>
              <a:gd name="T0" fmla="*/ 0 w 127"/>
              <a:gd name="T1" fmla="*/ 0 h 1"/>
              <a:gd name="T2" fmla="*/ 317540475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2" name="Freeform 86"/>
          <p:cNvSpPr>
            <a:spLocks/>
          </p:cNvSpPr>
          <p:nvPr/>
        </p:nvSpPr>
        <p:spPr bwMode="auto">
          <a:xfrm>
            <a:off x="7223125" y="2930525"/>
            <a:ext cx="61913" cy="42863"/>
          </a:xfrm>
          <a:custGeom>
            <a:avLst/>
            <a:gdLst>
              <a:gd name="T0" fmla="*/ 0 w 39"/>
              <a:gd name="T1" fmla="*/ 0 h 27"/>
              <a:gd name="T2" fmla="*/ 95766711 w 39"/>
              <a:gd name="T3" fmla="*/ 32763207 h 27"/>
              <a:gd name="T4" fmla="*/ 0 w 39"/>
              <a:gd name="T5" fmla="*/ 65524827 h 27"/>
              <a:gd name="T6" fmla="*/ 0 60000 65536"/>
              <a:gd name="T7" fmla="*/ 0 60000 65536"/>
              <a:gd name="T8" fmla="*/ 0 60000 65536"/>
              <a:gd name="T9" fmla="*/ 0 w 39"/>
              <a:gd name="T10" fmla="*/ 0 h 27"/>
              <a:gd name="T11" fmla="*/ 39 w 3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" h="27">
                <a:moveTo>
                  <a:pt x="0" y="0"/>
                </a:moveTo>
                <a:lnTo>
                  <a:pt x="38" y="13"/>
                </a:lnTo>
                <a:lnTo>
                  <a:pt x="0" y="26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3" name="Freeform 87"/>
          <p:cNvSpPr>
            <a:spLocks/>
          </p:cNvSpPr>
          <p:nvPr/>
        </p:nvSpPr>
        <p:spPr bwMode="auto">
          <a:xfrm>
            <a:off x="6321425" y="2506663"/>
            <a:ext cx="158750" cy="298450"/>
          </a:xfrm>
          <a:custGeom>
            <a:avLst/>
            <a:gdLst>
              <a:gd name="T0" fmla="*/ 249496263 w 100"/>
              <a:gd name="T1" fmla="*/ 0 h 188"/>
              <a:gd name="T2" fmla="*/ 0 w 100"/>
              <a:gd name="T3" fmla="*/ 471270013 h 188"/>
              <a:gd name="T4" fmla="*/ 249496263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99" y="0"/>
                </a:moveTo>
                <a:lnTo>
                  <a:pt x="0" y="187"/>
                </a:lnTo>
                <a:lnTo>
                  <a:pt x="99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4" name="Freeform 88"/>
          <p:cNvSpPr>
            <a:spLocks/>
          </p:cNvSpPr>
          <p:nvPr/>
        </p:nvSpPr>
        <p:spPr bwMode="auto">
          <a:xfrm>
            <a:off x="6321425" y="2727325"/>
            <a:ext cx="49213" cy="77788"/>
          </a:xfrm>
          <a:custGeom>
            <a:avLst/>
            <a:gdLst>
              <a:gd name="T0" fmla="*/ 75605456 w 31"/>
              <a:gd name="T1" fmla="*/ 37803380 h 49"/>
              <a:gd name="T2" fmla="*/ 0 w 31"/>
              <a:gd name="T3" fmla="*/ 120968278 h 49"/>
              <a:gd name="T4" fmla="*/ 32763158 w 31"/>
              <a:gd name="T5" fmla="*/ 0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30" y="15"/>
                </a:moveTo>
                <a:lnTo>
                  <a:pt x="0" y="48"/>
                </a:lnTo>
                <a:lnTo>
                  <a:pt x="13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5" name="Freeform 89"/>
          <p:cNvSpPr>
            <a:spLocks/>
          </p:cNvSpPr>
          <p:nvPr/>
        </p:nvSpPr>
        <p:spPr bwMode="auto">
          <a:xfrm>
            <a:off x="6881813" y="2506663"/>
            <a:ext cx="1587" cy="298450"/>
          </a:xfrm>
          <a:custGeom>
            <a:avLst/>
            <a:gdLst>
              <a:gd name="T0" fmla="*/ 0 w 1"/>
              <a:gd name="T1" fmla="*/ 0 h 188"/>
              <a:gd name="T2" fmla="*/ 0 w 1"/>
              <a:gd name="T3" fmla="*/ 471270013 h 188"/>
              <a:gd name="T4" fmla="*/ 0 w 1"/>
              <a:gd name="T5" fmla="*/ 0 h 188"/>
              <a:gd name="T6" fmla="*/ 0 60000 65536"/>
              <a:gd name="T7" fmla="*/ 0 60000 65536"/>
              <a:gd name="T8" fmla="*/ 0 60000 65536"/>
              <a:gd name="T9" fmla="*/ 0 w 1"/>
              <a:gd name="T10" fmla="*/ 0 h 188"/>
              <a:gd name="T11" fmla="*/ 1 w 1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88">
                <a:moveTo>
                  <a:pt x="0" y="0"/>
                </a:moveTo>
                <a:lnTo>
                  <a:pt x="0" y="187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6" name="Freeform 90"/>
          <p:cNvSpPr>
            <a:spLocks/>
          </p:cNvSpPr>
          <p:nvPr/>
        </p:nvSpPr>
        <p:spPr bwMode="auto">
          <a:xfrm>
            <a:off x="6867525" y="2725738"/>
            <a:ext cx="30163" cy="79375"/>
          </a:xfrm>
          <a:custGeom>
            <a:avLst/>
            <a:gdLst>
              <a:gd name="T0" fmla="*/ 45363564 w 19"/>
              <a:gd name="T1" fmla="*/ 0 h 50"/>
              <a:gd name="T2" fmla="*/ 20161584 w 19"/>
              <a:gd name="T3" fmla="*/ 123488450 h 50"/>
              <a:gd name="T4" fmla="*/ 0 w 19"/>
              <a:gd name="T5" fmla="*/ 0 h 50"/>
              <a:gd name="T6" fmla="*/ 0 60000 65536"/>
              <a:gd name="T7" fmla="*/ 0 60000 65536"/>
              <a:gd name="T8" fmla="*/ 0 60000 65536"/>
              <a:gd name="T9" fmla="*/ 0 w 19"/>
              <a:gd name="T10" fmla="*/ 0 h 50"/>
              <a:gd name="T11" fmla="*/ 19 w 19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50">
                <a:moveTo>
                  <a:pt x="18" y="0"/>
                </a:moveTo>
                <a:lnTo>
                  <a:pt x="8" y="4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7" name="Freeform 91"/>
          <p:cNvSpPr>
            <a:spLocks/>
          </p:cNvSpPr>
          <p:nvPr/>
        </p:nvSpPr>
        <p:spPr bwMode="auto">
          <a:xfrm>
            <a:off x="7767638" y="2803525"/>
            <a:ext cx="403225" cy="347663"/>
          </a:xfrm>
          <a:custGeom>
            <a:avLst/>
            <a:gdLst>
              <a:gd name="T0" fmla="*/ 0 w 254"/>
              <a:gd name="T1" fmla="*/ 0 h 219"/>
              <a:gd name="T2" fmla="*/ 637600325 w 254"/>
              <a:gd name="T3" fmla="*/ 0 h 219"/>
              <a:gd name="T4" fmla="*/ 637600325 w 254"/>
              <a:gd name="T5" fmla="*/ 549394853 h 219"/>
              <a:gd name="T6" fmla="*/ 0 w 254"/>
              <a:gd name="T7" fmla="*/ 549394853 h 219"/>
              <a:gd name="T8" fmla="*/ 0 w 254"/>
              <a:gd name="T9" fmla="*/ 0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19"/>
              <a:gd name="T17" fmla="*/ 254 w 254"/>
              <a:gd name="T18" fmla="*/ 219 h 2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19">
                <a:moveTo>
                  <a:pt x="0" y="0"/>
                </a:moveTo>
                <a:lnTo>
                  <a:pt x="253" y="0"/>
                </a:lnTo>
                <a:lnTo>
                  <a:pt x="253" y="218"/>
                </a:lnTo>
                <a:lnTo>
                  <a:pt x="0" y="2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8" name="Freeform 92"/>
          <p:cNvSpPr>
            <a:spLocks/>
          </p:cNvSpPr>
          <p:nvPr/>
        </p:nvSpPr>
        <p:spPr bwMode="auto">
          <a:xfrm>
            <a:off x="7567613" y="2930525"/>
            <a:ext cx="65087" cy="42863"/>
          </a:xfrm>
          <a:custGeom>
            <a:avLst/>
            <a:gdLst>
              <a:gd name="T0" fmla="*/ 100805476 w 41"/>
              <a:gd name="T1" fmla="*/ 65524827 h 27"/>
              <a:gd name="T2" fmla="*/ 0 w 41"/>
              <a:gd name="T3" fmla="*/ 32763207 h 27"/>
              <a:gd name="T4" fmla="*/ 100805476 w 41"/>
              <a:gd name="T5" fmla="*/ 0 h 27"/>
              <a:gd name="T6" fmla="*/ 0 60000 65536"/>
              <a:gd name="T7" fmla="*/ 0 60000 65536"/>
              <a:gd name="T8" fmla="*/ 0 60000 65536"/>
              <a:gd name="T9" fmla="*/ 0 w 41"/>
              <a:gd name="T10" fmla="*/ 0 h 27"/>
              <a:gd name="T11" fmla="*/ 41 w 41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27">
                <a:moveTo>
                  <a:pt x="40" y="26"/>
                </a:moveTo>
                <a:lnTo>
                  <a:pt x="0" y="13"/>
                </a:lnTo>
                <a:lnTo>
                  <a:pt x="4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69" name="Freeform 93"/>
          <p:cNvSpPr>
            <a:spLocks/>
          </p:cNvSpPr>
          <p:nvPr/>
        </p:nvSpPr>
        <p:spPr bwMode="auto">
          <a:xfrm>
            <a:off x="7567613" y="2954338"/>
            <a:ext cx="201612" cy="1587"/>
          </a:xfrm>
          <a:custGeom>
            <a:avLst/>
            <a:gdLst>
              <a:gd name="T0" fmla="*/ 0 w 127"/>
              <a:gd name="T1" fmla="*/ 0 h 1"/>
              <a:gd name="T2" fmla="*/ 317538900 w 127"/>
              <a:gd name="T3" fmla="*/ 0 h 1"/>
              <a:gd name="T4" fmla="*/ 0 w 127"/>
              <a:gd name="T5" fmla="*/ 0 h 1"/>
              <a:gd name="T6" fmla="*/ 0 60000 65536"/>
              <a:gd name="T7" fmla="*/ 0 60000 65536"/>
              <a:gd name="T8" fmla="*/ 0 60000 65536"/>
              <a:gd name="T9" fmla="*/ 0 w 127"/>
              <a:gd name="T10" fmla="*/ 0 h 1"/>
              <a:gd name="T11" fmla="*/ 127 w 12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1">
                <a:moveTo>
                  <a:pt x="0" y="0"/>
                </a:moveTo>
                <a:lnTo>
                  <a:pt x="126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0" name="Freeform 94"/>
          <p:cNvSpPr>
            <a:spLocks/>
          </p:cNvSpPr>
          <p:nvPr/>
        </p:nvSpPr>
        <p:spPr bwMode="auto">
          <a:xfrm>
            <a:off x="7702550" y="2930525"/>
            <a:ext cx="66675" cy="42863"/>
          </a:xfrm>
          <a:custGeom>
            <a:avLst/>
            <a:gdLst>
              <a:gd name="T0" fmla="*/ 0 w 42"/>
              <a:gd name="T1" fmla="*/ 0 h 27"/>
              <a:gd name="T2" fmla="*/ 103327200 w 42"/>
              <a:gd name="T3" fmla="*/ 32763207 h 27"/>
              <a:gd name="T4" fmla="*/ 0 w 42"/>
              <a:gd name="T5" fmla="*/ 65524827 h 27"/>
              <a:gd name="T6" fmla="*/ 0 60000 65536"/>
              <a:gd name="T7" fmla="*/ 0 60000 65536"/>
              <a:gd name="T8" fmla="*/ 0 60000 65536"/>
              <a:gd name="T9" fmla="*/ 0 w 42"/>
              <a:gd name="T10" fmla="*/ 0 h 27"/>
              <a:gd name="T11" fmla="*/ 42 w 42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27">
                <a:moveTo>
                  <a:pt x="0" y="0"/>
                </a:moveTo>
                <a:lnTo>
                  <a:pt x="41" y="13"/>
                </a:lnTo>
                <a:lnTo>
                  <a:pt x="0" y="26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1" name="Freeform 95"/>
          <p:cNvSpPr>
            <a:spLocks/>
          </p:cNvSpPr>
          <p:nvPr/>
        </p:nvSpPr>
        <p:spPr bwMode="auto">
          <a:xfrm>
            <a:off x="7810500" y="2506663"/>
            <a:ext cx="158750" cy="298450"/>
          </a:xfrm>
          <a:custGeom>
            <a:avLst/>
            <a:gdLst>
              <a:gd name="T0" fmla="*/ 0 w 100"/>
              <a:gd name="T1" fmla="*/ 0 h 188"/>
              <a:gd name="T2" fmla="*/ 249496263 w 100"/>
              <a:gd name="T3" fmla="*/ 471270013 h 188"/>
              <a:gd name="T4" fmla="*/ 0 w 100"/>
              <a:gd name="T5" fmla="*/ 0 h 188"/>
              <a:gd name="T6" fmla="*/ 0 60000 65536"/>
              <a:gd name="T7" fmla="*/ 0 60000 65536"/>
              <a:gd name="T8" fmla="*/ 0 60000 65536"/>
              <a:gd name="T9" fmla="*/ 0 w 100"/>
              <a:gd name="T10" fmla="*/ 0 h 188"/>
              <a:gd name="T11" fmla="*/ 100 w 100"/>
              <a:gd name="T12" fmla="*/ 188 h 1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188">
                <a:moveTo>
                  <a:pt x="0" y="0"/>
                </a:moveTo>
                <a:lnTo>
                  <a:pt x="99" y="187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2" name="Freeform 96"/>
          <p:cNvSpPr>
            <a:spLocks/>
          </p:cNvSpPr>
          <p:nvPr/>
        </p:nvSpPr>
        <p:spPr bwMode="auto">
          <a:xfrm>
            <a:off x="7920038" y="2727325"/>
            <a:ext cx="49212" cy="77788"/>
          </a:xfrm>
          <a:custGeom>
            <a:avLst/>
            <a:gdLst>
              <a:gd name="T0" fmla="*/ 42841427 w 31"/>
              <a:gd name="T1" fmla="*/ 0 h 49"/>
              <a:gd name="T2" fmla="*/ 75603919 w 31"/>
              <a:gd name="T3" fmla="*/ 120968278 h 49"/>
              <a:gd name="T4" fmla="*/ 0 w 31"/>
              <a:gd name="T5" fmla="*/ 37803380 h 49"/>
              <a:gd name="T6" fmla="*/ 0 60000 65536"/>
              <a:gd name="T7" fmla="*/ 0 60000 65536"/>
              <a:gd name="T8" fmla="*/ 0 60000 65536"/>
              <a:gd name="T9" fmla="*/ 0 w 31"/>
              <a:gd name="T10" fmla="*/ 0 h 49"/>
              <a:gd name="T11" fmla="*/ 31 w 31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" h="49">
                <a:moveTo>
                  <a:pt x="17" y="0"/>
                </a:moveTo>
                <a:lnTo>
                  <a:pt x="30" y="48"/>
                </a:lnTo>
                <a:lnTo>
                  <a:pt x="0" y="15"/>
                </a:lnTo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3" name="Freeform 97"/>
          <p:cNvSpPr>
            <a:spLocks/>
          </p:cNvSpPr>
          <p:nvPr/>
        </p:nvSpPr>
        <p:spPr bwMode="auto">
          <a:xfrm>
            <a:off x="6078538" y="3149600"/>
            <a:ext cx="201612" cy="498475"/>
          </a:xfrm>
          <a:custGeom>
            <a:avLst/>
            <a:gdLst>
              <a:gd name="T0" fmla="*/ 0 w 127"/>
              <a:gd name="T1" fmla="*/ 0 h 314"/>
              <a:gd name="T2" fmla="*/ 317538900 w 127"/>
              <a:gd name="T3" fmla="*/ 788809700 h 314"/>
              <a:gd name="T4" fmla="*/ 0 w 127"/>
              <a:gd name="T5" fmla="*/ 0 h 314"/>
              <a:gd name="T6" fmla="*/ 0 60000 65536"/>
              <a:gd name="T7" fmla="*/ 0 60000 65536"/>
              <a:gd name="T8" fmla="*/ 0 60000 65536"/>
              <a:gd name="T9" fmla="*/ 0 w 127"/>
              <a:gd name="T10" fmla="*/ 0 h 314"/>
              <a:gd name="T11" fmla="*/ 127 w 12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" h="314">
                <a:moveTo>
                  <a:pt x="0" y="0"/>
                </a:moveTo>
                <a:lnTo>
                  <a:pt x="12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4" name="Freeform 98"/>
          <p:cNvSpPr>
            <a:spLocks/>
          </p:cNvSpPr>
          <p:nvPr/>
        </p:nvSpPr>
        <p:spPr bwMode="auto">
          <a:xfrm>
            <a:off x="6235700" y="3568700"/>
            <a:ext cx="44450" cy="79375"/>
          </a:xfrm>
          <a:custGeom>
            <a:avLst/>
            <a:gdLst>
              <a:gd name="T0" fmla="*/ 45362813 w 28"/>
              <a:gd name="T1" fmla="*/ 0 h 50"/>
              <a:gd name="T2" fmla="*/ 68045013 w 28"/>
              <a:gd name="T3" fmla="*/ 123488450 h 50"/>
              <a:gd name="T4" fmla="*/ 0 w 28"/>
              <a:gd name="T5" fmla="*/ 27722513 h 50"/>
              <a:gd name="T6" fmla="*/ 0 60000 65536"/>
              <a:gd name="T7" fmla="*/ 0 60000 65536"/>
              <a:gd name="T8" fmla="*/ 0 60000 65536"/>
              <a:gd name="T9" fmla="*/ 0 w 28"/>
              <a:gd name="T10" fmla="*/ 0 h 50"/>
              <a:gd name="T11" fmla="*/ 28 w 28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50">
                <a:moveTo>
                  <a:pt x="18" y="0"/>
                </a:moveTo>
                <a:lnTo>
                  <a:pt x="27" y="49"/>
                </a:lnTo>
                <a:lnTo>
                  <a:pt x="0" y="11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5" name="Freeform 99"/>
          <p:cNvSpPr>
            <a:spLocks/>
          </p:cNvSpPr>
          <p:nvPr/>
        </p:nvSpPr>
        <p:spPr bwMode="auto">
          <a:xfrm>
            <a:off x="5794375" y="3149600"/>
            <a:ext cx="366713" cy="549275"/>
          </a:xfrm>
          <a:custGeom>
            <a:avLst/>
            <a:gdLst>
              <a:gd name="T0" fmla="*/ 579636728 w 231"/>
              <a:gd name="T1" fmla="*/ 0 h 346"/>
              <a:gd name="T2" fmla="*/ 0 w 231"/>
              <a:gd name="T3" fmla="*/ 869454700 h 346"/>
              <a:gd name="T4" fmla="*/ 579636728 w 231"/>
              <a:gd name="T5" fmla="*/ 0 h 346"/>
              <a:gd name="T6" fmla="*/ 0 60000 65536"/>
              <a:gd name="T7" fmla="*/ 0 60000 65536"/>
              <a:gd name="T8" fmla="*/ 0 60000 65536"/>
              <a:gd name="T9" fmla="*/ 0 w 231"/>
              <a:gd name="T10" fmla="*/ 0 h 346"/>
              <a:gd name="T11" fmla="*/ 231 w 23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346">
                <a:moveTo>
                  <a:pt x="230" y="0"/>
                </a:moveTo>
                <a:lnTo>
                  <a:pt x="0" y="345"/>
                </a:lnTo>
                <a:lnTo>
                  <a:pt x="23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6" name="Freeform 100"/>
          <p:cNvSpPr>
            <a:spLocks/>
          </p:cNvSpPr>
          <p:nvPr/>
        </p:nvSpPr>
        <p:spPr bwMode="auto">
          <a:xfrm>
            <a:off x="5794375" y="3624263"/>
            <a:ext cx="57150" cy="74612"/>
          </a:xfrm>
          <a:custGeom>
            <a:avLst/>
            <a:gdLst>
              <a:gd name="T0" fmla="*/ 88206263 w 36"/>
              <a:gd name="T1" fmla="*/ 40322230 h 47"/>
              <a:gd name="T2" fmla="*/ 0 w 36"/>
              <a:gd name="T3" fmla="*/ 115926411 h 47"/>
              <a:gd name="T4" fmla="*/ 47883763 w 36"/>
              <a:gd name="T5" fmla="*/ 0 h 47"/>
              <a:gd name="T6" fmla="*/ 0 60000 65536"/>
              <a:gd name="T7" fmla="*/ 0 60000 65536"/>
              <a:gd name="T8" fmla="*/ 0 60000 65536"/>
              <a:gd name="T9" fmla="*/ 0 w 36"/>
              <a:gd name="T10" fmla="*/ 0 h 47"/>
              <a:gd name="T11" fmla="*/ 36 w 36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7">
                <a:moveTo>
                  <a:pt x="35" y="16"/>
                </a:moveTo>
                <a:lnTo>
                  <a:pt x="0" y="46"/>
                </a:lnTo>
                <a:lnTo>
                  <a:pt x="19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7" name="Freeform 101"/>
          <p:cNvSpPr>
            <a:spLocks/>
          </p:cNvSpPr>
          <p:nvPr/>
        </p:nvSpPr>
        <p:spPr bwMode="auto">
          <a:xfrm>
            <a:off x="6197600" y="3149600"/>
            <a:ext cx="566738" cy="549275"/>
          </a:xfrm>
          <a:custGeom>
            <a:avLst/>
            <a:gdLst>
              <a:gd name="T0" fmla="*/ 0 w 357"/>
              <a:gd name="T1" fmla="*/ 0 h 346"/>
              <a:gd name="T2" fmla="*/ 897176417 w 357"/>
              <a:gd name="T3" fmla="*/ 869454700 h 346"/>
              <a:gd name="T4" fmla="*/ 0 w 357"/>
              <a:gd name="T5" fmla="*/ 0 h 346"/>
              <a:gd name="T6" fmla="*/ 0 60000 65536"/>
              <a:gd name="T7" fmla="*/ 0 60000 65536"/>
              <a:gd name="T8" fmla="*/ 0 60000 65536"/>
              <a:gd name="T9" fmla="*/ 0 w 357"/>
              <a:gd name="T10" fmla="*/ 0 h 346"/>
              <a:gd name="T11" fmla="*/ 357 w 357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7" h="346">
                <a:moveTo>
                  <a:pt x="0" y="0"/>
                </a:moveTo>
                <a:lnTo>
                  <a:pt x="356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8" name="Freeform 102"/>
          <p:cNvSpPr>
            <a:spLocks/>
          </p:cNvSpPr>
          <p:nvPr/>
        </p:nvSpPr>
        <p:spPr bwMode="auto">
          <a:xfrm>
            <a:off x="6699250" y="3633788"/>
            <a:ext cx="65088" cy="65087"/>
          </a:xfrm>
          <a:custGeom>
            <a:avLst/>
            <a:gdLst>
              <a:gd name="T0" fmla="*/ 32763077 w 41"/>
              <a:gd name="T1" fmla="*/ 0 h 41"/>
              <a:gd name="T2" fmla="*/ 100807024 w 41"/>
              <a:gd name="T3" fmla="*/ 100805476 h 41"/>
              <a:gd name="T4" fmla="*/ 0 w 41"/>
              <a:gd name="T5" fmla="*/ 47881807 h 41"/>
              <a:gd name="T6" fmla="*/ 0 60000 65536"/>
              <a:gd name="T7" fmla="*/ 0 60000 65536"/>
              <a:gd name="T8" fmla="*/ 0 60000 65536"/>
              <a:gd name="T9" fmla="*/ 0 w 41"/>
              <a:gd name="T10" fmla="*/ 0 h 41"/>
              <a:gd name="T11" fmla="*/ 41 w 41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41">
                <a:moveTo>
                  <a:pt x="13" y="0"/>
                </a:moveTo>
                <a:lnTo>
                  <a:pt x="40" y="40"/>
                </a:lnTo>
                <a:lnTo>
                  <a:pt x="0" y="19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79" name="Freeform 103"/>
          <p:cNvSpPr>
            <a:spLocks/>
          </p:cNvSpPr>
          <p:nvPr/>
        </p:nvSpPr>
        <p:spPr bwMode="auto">
          <a:xfrm>
            <a:off x="5997575" y="3149600"/>
            <a:ext cx="282575" cy="498475"/>
          </a:xfrm>
          <a:custGeom>
            <a:avLst/>
            <a:gdLst>
              <a:gd name="T0" fmla="*/ 446068450 w 178"/>
              <a:gd name="T1" fmla="*/ 0 h 314"/>
              <a:gd name="T2" fmla="*/ 0 w 178"/>
              <a:gd name="T3" fmla="*/ 788809700 h 314"/>
              <a:gd name="T4" fmla="*/ 446068450 w 178"/>
              <a:gd name="T5" fmla="*/ 0 h 314"/>
              <a:gd name="T6" fmla="*/ 0 60000 65536"/>
              <a:gd name="T7" fmla="*/ 0 60000 65536"/>
              <a:gd name="T8" fmla="*/ 0 60000 65536"/>
              <a:gd name="T9" fmla="*/ 0 w 178"/>
              <a:gd name="T10" fmla="*/ 0 h 314"/>
              <a:gd name="T11" fmla="*/ 178 w 178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" h="314">
                <a:moveTo>
                  <a:pt x="177" y="0"/>
                </a:moveTo>
                <a:lnTo>
                  <a:pt x="0" y="313"/>
                </a:lnTo>
                <a:lnTo>
                  <a:pt x="177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0" name="Freeform 104"/>
          <p:cNvSpPr>
            <a:spLocks/>
          </p:cNvSpPr>
          <p:nvPr/>
        </p:nvSpPr>
        <p:spPr bwMode="auto">
          <a:xfrm>
            <a:off x="5997575" y="3573463"/>
            <a:ext cx="52388" cy="74612"/>
          </a:xfrm>
          <a:custGeom>
            <a:avLst/>
            <a:gdLst>
              <a:gd name="T0" fmla="*/ 80645770 w 33"/>
              <a:gd name="T1" fmla="*/ 32761018 h 47"/>
              <a:gd name="T2" fmla="*/ 0 w 33"/>
              <a:gd name="T3" fmla="*/ 115926411 h 47"/>
              <a:gd name="T4" fmla="*/ 35282524 w 33"/>
              <a:gd name="T5" fmla="*/ 0 h 47"/>
              <a:gd name="T6" fmla="*/ 0 60000 65536"/>
              <a:gd name="T7" fmla="*/ 0 60000 65536"/>
              <a:gd name="T8" fmla="*/ 0 60000 65536"/>
              <a:gd name="T9" fmla="*/ 0 w 33"/>
              <a:gd name="T10" fmla="*/ 0 h 47"/>
              <a:gd name="T11" fmla="*/ 33 w 33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47">
                <a:moveTo>
                  <a:pt x="32" y="13"/>
                </a:moveTo>
                <a:lnTo>
                  <a:pt x="0" y="46"/>
                </a:lnTo>
                <a:lnTo>
                  <a:pt x="14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1" name="Freeform 105"/>
          <p:cNvSpPr>
            <a:spLocks/>
          </p:cNvSpPr>
          <p:nvPr/>
        </p:nvSpPr>
        <p:spPr bwMode="auto">
          <a:xfrm>
            <a:off x="6321425" y="3149600"/>
            <a:ext cx="1408113" cy="498475"/>
          </a:xfrm>
          <a:custGeom>
            <a:avLst/>
            <a:gdLst>
              <a:gd name="T0" fmla="*/ 0 w 887"/>
              <a:gd name="T1" fmla="*/ 0 h 314"/>
              <a:gd name="T2" fmla="*/ 2147483647 w 887"/>
              <a:gd name="T3" fmla="*/ 788809700 h 314"/>
              <a:gd name="T4" fmla="*/ 0 w 887"/>
              <a:gd name="T5" fmla="*/ 0 h 314"/>
              <a:gd name="T6" fmla="*/ 0 60000 65536"/>
              <a:gd name="T7" fmla="*/ 0 60000 65536"/>
              <a:gd name="T8" fmla="*/ 0 60000 65536"/>
              <a:gd name="T9" fmla="*/ 0 w 887"/>
              <a:gd name="T10" fmla="*/ 0 h 314"/>
              <a:gd name="T11" fmla="*/ 887 w 887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7" h="314">
                <a:moveTo>
                  <a:pt x="0" y="0"/>
                </a:moveTo>
                <a:lnTo>
                  <a:pt x="886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2" name="Freeform 106"/>
          <p:cNvSpPr>
            <a:spLocks/>
          </p:cNvSpPr>
          <p:nvPr/>
        </p:nvSpPr>
        <p:spPr bwMode="auto">
          <a:xfrm>
            <a:off x="7661275" y="3605213"/>
            <a:ext cx="68263" cy="42862"/>
          </a:xfrm>
          <a:custGeom>
            <a:avLst/>
            <a:gdLst>
              <a:gd name="T0" fmla="*/ 15121048 w 43"/>
              <a:gd name="T1" fmla="*/ 0 h 27"/>
              <a:gd name="T2" fmla="*/ 105847338 w 43"/>
              <a:gd name="T3" fmla="*/ 65523298 h 27"/>
              <a:gd name="T4" fmla="*/ 0 w 43"/>
              <a:gd name="T5" fmla="*/ 63002378 h 27"/>
              <a:gd name="T6" fmla="*/ 0 60000 65536"/>
              <a:gd name="T7" fmla="*/ 0 60000 65536"/>
              <a:gd name="T8" fmla="*/ 0 60000 65536"/>
              <a:gd name="T9" fmla="*/ 0 w 43"/>
              <a:gd name="T10" fmla="*/ 0 h 27"/>
              <a:gd name="T11" fmla="*/ 43 w 43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" h="27">
                <a:moveTo>
                  <a:pt x="6" y="0"/>
                </a:moveTo>
                <a:lnTo>
                  <a:pt x="42" y="26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3" name="Freeform 107"/>
          <p:cNvSpPr>
            <a:spLocks/>
          </p:cNvSpPr>
          <p:nvPr/>
        </p:nvSpPr>
        <p:spPr bwMode="auto">
          <a:xfrm>
            <a:off x="6078538" y="3149600"/>
            <a:ext cx="685800" cy="498475"/>
          </a:xfrm>
          <a:custGeom>
            <a:avLst/>
            <a:gdLst>
              <a:gd name="T0" fmla="*/ 1086188138 w 432"/>
              <a:gd name="T1" fmla="*/ 0 h 314"/>
              <a:gd name="T2" fmla="*/ 0 w 432"/>
              <a:gd name="T3" fmla="*/ 788809700 h 314"/>
              <a:gd name="T4" fmla="*/ 1086188138 w 432"/>
              <a:gd name="T5" fmla="*/ 0 h 314"/>
              <a:gd name="T6" fmla="*/ 0 60000 65536"/>
              <a:gd name="T7" fmla="*/ 0 60000 65536"/>
              <a:gd name="T8" fmla="*/ 0 60000 65536"/>
              <a:gd name="T9" fmla="*/ 0 w 432"/>
              <a:gd name="T10" fmla="*/ 0 h 314"/>
              <a:gd name="T11" fmla="*/ 432 w 43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14">
                <a:moveTo>
                  <a:pt x="431" y="0"/>
                </a:moveTo>
                <a:lnTo>
                  <a:pt x="0" y="313"/>
                </a:lnTo>
                <a:lnTo>
                  <a:pt x="431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4" name="Freeform 108"/>
          <p:cNvSpPr>
            <a:spLocks/>
          </p:cNvSpPr>
          <p:nvPr/>
        </p:nvSpPr>
        <p:spPr bwMode="auto">
          <a:xfrm>
            <a:off x="6078538" y="3589338"/>
            <a:ext cx="65087" cy="58737"/>
          </a:xfrm>
          <a:custGeom>
            <a:avLst/>
            <a:gdLst>
              <a:gd name="T0" fmla="*/ 100805476 w 41"/>
              <a:gd name="T1" fmla="*/ 55442966 h 37"/>
              <a:gd name="T2" fmla="*/ 0 w 41"/>
              <a:gd name="T3" fmla="*/ 90724853 h 37"/>
              <a:gd name="T4" fmla="*/ 78123450 w 41"/>
              <a:gd name="T5" fmla="*/ 0 h 37"/>
              <a:gd name="T6" fmla="*/ 0 60000 65536"/>
              <a:gd name="T7" fmla="*/ 0 60000 65536"/>
              <a:gd name="T8" fmla="*/ 0 60000 65536"/>
              <a:gd name="T9" fmla="*/ 0 w 41"/>
              <a:gd name="T10" fmla="*/ 0 h 37"/>
              <a:gd name="T11" fmla="*/ 41 w 41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7">
                <a:moveTo>
                  <a:pt x="40" y="22"/>
                </a:moveTo>
                <a:lnTo>
                  <a:pt x="0" y="36"/>
                </a:lnTo>
                <a:lnTo>
                  <a:pt x="31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5" name="Freeform 109"/>
          <p:cNvSpPr>
            <a:spLocks/>
          </p:cNvSpPr>
          <p:nvPr/>
        </p:nvSpPr>
        <p:spPr bwMode="auto">
          <a:xfrm>
            <a:off x="6799263" y="3149600"/>
            <a:ext cx="1778000" cy="498475"/>
          </a:xfrm>
          <a:custGeom>
            <a:avLst/>
            <a:gdLst>
              <a:gd name="T0" fmla="*/ 0 w 1120"/>
              <a:gd name="T1" fmla="*/ 0 h 314"/>
              <a:gd name="T2" fmla="*/ 2147483647 w 1120"/>
              <a:gd name="T3" fmla="*/ 788809700 h 314"/>
              <a:gd name="T4" fmla="*/ 0 w 1120"/>
              <a:gd name="T5" fmla="*/ 0 h 314"/>
              <a:gd name="T6" fmla="*/ 0 60000 65536"/>
              <a:gd name="T7" fmla="*/ 0 60000 65536"/>
              <a:gd name="T8" fmla="*/ 0 60000 65536"/>
              <a:gd name="T9" fmla="*/ 0 w 1120"/>
              <a:gd name="T10" fmla="*/ 0 h 314"/>
              <a:gd name="T11" fmla="*/ 1120 w 1120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0" h="314">
                <a:moveTo>
                  <a:pt x="0" y="0"/>
                </a:moveTo>
                <a:lnTo>
                  <a:pt x="1119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6" name="Freeform 110"/>
          <p:cNvSpPr>
            <a:spLocks/>
          </p:cNvSpPr>
          <p:nvPr/>
        </p:nvSpPr>
        <p:spPr bwMode="auto">
          <a:xfrm>
            <a:off x="8507413" y="3608388"/>
            <a:ext cx="69850" cy="41275"/>
          </a:xfrm>
          <a:custGeom>
            <a:avLst/>
            <a:gdLst>
              <a:gd name="T0" fmla="*/ 12601575 w 44"/>
              <a:gd name="T1" fmla="*/ 0 h 26"/>
              <a:gd name="T2" fmla="*/ 108367513 w 44"/>
              <a:gd name="T3" fmla="*/ 60483750 h 26"/>
              <a:gd name="T4" fmla="*/ 0 w 44"/>
              <a:gd name="T5" fmla="*/ 63004700 h 26"/>
              <a:gd name="T6" fmla="*/ 0 60000 65536"/>
              <a:gd name="T7" fmla="*/ 0 60000 65536"/>
              <a:gd name="T8" fmla="*/ 0 60000 65536"/>
              <a:gd name="T9" fmla="*/ 0 w 44"/>
              <a:gd name="T10" fmla="*/ 0 h 26"/>
              <a:gd name="T11" fmla="*/ 44 w 44"/>
              <a:gd name="T12" fmla="*/ 26 h 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26">
                <a:moveTo>
                  <a:pt x="5" y="0"/>
                </a:moveTo>
                <a:lnTo>
                  <a:pt x="43" y="24"/>
                </a:lnTo>
                <a:lnTo>
                  <a:pt x="0" y="25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7" name="Freeform 111"/>
          <p:cNvSpPr>
            <a:spLocks/>
          </p:cNvSpPr>
          <p:nvPr/>
        </p:nvSpPr>
        <p:spPr bwMode="auto">
          <a:xfrm>
            <a:off x="6799263" y="3149600"/>
            <a:ext cx="165100" cy="549275"/>
          </a:xfrm>
          <a:custGeom>
            <a:avLst/>
            <a:gdLst>
              <a:gd name="T0" fmla="*/ 259576888 w 104"/>
              <a:gd name="T1" fmla="*/ 0 h 346"/>
              <a:gd name="T2" fmla="*/ 0 w 104"/>
              <a:gd name="T3" fmla="*/ 869454700 h 346"/>
              <a:gd name="T4" fmla="*/ 259576888 w 104"/>
              <a:gd name="T5" fmla="*/ 0 h 346"/>
              <a:gd name="T6" fmla="*/ 0 60000 65536"/>
              <a:gd name="T7" fmla="*/ 0 60000 65536"/>
              <a:gd name="T8" fmla="*/ 0 60000 65536"/>
              <a:gd name="T9" fmla="*/ 0 w 104"/>
              <a:gd name="T10" fmla="*/ 0 h 346"/>
              <a:gd name="T11" fmla="*/ 104 w 104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346">
                <a:moveTo>
                  <a:pt x="103" y="0"/>
                </a:moveTo>
                <a:lnTo>
                  <a:pt x="0" y="345"/>
                </a:lnTo>
                <a:lnTo>
                  <a:pt x="103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8" name="Freeform 112"/>
          <p:cNvSpPr>
            <a:spLocks/>
          </p:cNvSpPr>
          <p:nvPr/>
        </p:nvSpPr>
        <p:spPr bwMode="auto">
          <a:xfrm>
            <a:off x="6799263" y="3616325"/>
            <a:ext cx="42862" cy="82550"/>
          </a:xfrm>
          <a:custGeom>
            <a:avLst/>
            <a:gdLst>
              <a:gd name="T0" fmla="*/ 65523298 w 27"/>
              <a:gd name="T1" fmla="*/ 20161250 h 52"/>
              <a:gd name="T2" fmla="*/ 0 w 27"/>
              <a:gd name="T3" fmla="*/ 128528763 h 52"/>
              <a:gd name="T4" fmla="*/ 12599841 w 27"/>
              <a:gd name="T5" fmla="*/ 0 h 52"/>
              <a:gd name="T6" fmla="*/ 0 60000 65536"/>
              <a:gd name="T7" fmla="*/ 0 60000 65536"/>
              <a:gd name="T8" fmla="*/ 0 60000 65536"/>
              <a:gd name="T9" fmla="*/ 0 w 27"/>
              <a:gd name="T10" fmla="*/ 0 h 52"/>
              <a:gd name="T11" fmla="*/ 27 w 27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52">
                <a:moveTo>
                  <a:pt x="26" y="8"/>
                </a:moveTo>
                <a:lnTo>
                  <a:pt x="0" y="51"/>
                </a:lnTo>
                <a:lnTo>
                  <a:pt x="5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89" name="Freeform 113"/>
          <p:cNvSpPr>
            <a:spLocks/>
          </p:cNvSpPr>
          <p:nvPr/>
        </p:nvSpPr>
        <p:spPr bwMode="auto">
          <a:xfrm>
            <a:off x="6924675" y="3149600"/>
            <a:ext cx="322263" cy="498475"/>
          </a:xfrm>
          <a:custGeom>
            <a:avLst/>
            <a:gdLst>
              <a:gd name="T0" fmla="*/ 0 w 203"/>
              <a:gd name="T1" fmla="*/ 0 h 314"/>
              <a:gd name="T2" fmla="*/ 509072352 w 203"/>
              <a:gd name="T3" fmla="*/ 788809700 h 314"/>
              <a:gd name="T4" fmla="*/ 0 w 203"/>
              <a:gd name="T5" fmla="*/ 0 h 314"/>
              <a:gd name="T6" fmla="*/ 0 60000 65536"/>
              <a:gd name="T7" fmla="*/ 0 60000 65536"/>
              <a:gd name="T8" fmla="*/ 0 60000 65536"/>
              <a:gd name="T9" fmla="*/ 0 w 203"/>
              <a:gd name="T10" fmla="*/ 0 h 314"/>
              <a:gd name="T11" fmla="*/ 203 w 203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14">
                <a:moveTo>
                  <a:pt x="0" y="0"/>
                </a:moveTo>
                <a:lnTo>
                  <a:pt x="202" y="313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0" name="Freeform 114"/>
          <p:cNvSpPr>
            <a:spLocks/>
          </p:cNvSpPr>
          <p:nvPr/>
        </p:nvSpPr>
        <p:spPr bwMode="auto">
          <a:xfrm>
            <a:off x="7189788" y="3575050"/>
            <a:ext cx="57150" cy="73025"/>
          </a:xfrm>
          <a:custGeom>
            <a:avLst/>
            <a:gdLst>
              <a:gd name="T0" fmla="*/ 42843450 w 36"/>
              <a:gd name="T1" fmla="*/ 0 h 46"/>
              <a:gd name="T2" fmla="*/ 88206263 w 36"/>
              <a:gd name="T3" fmla="*/ 113407825 h 46"/>
              <a:gd name="T4" fmla="*/ 0 w 36"/>
              <a:gd name="T5" fmla="*/ 37803138 h 46"/>
              <a:gd name="T6" fmla="*/ 0 60000 65536"/>
              <a:gd name="T7" fmla="*/ 0 60000 65536"/>
              <a:gd name="T8" fmla="*/ 0 60000 65536"/>
              <a:gd name="T9" fmla="*/ 0 w 36"/>
              <a:gd name="T10" fmla="*/ 0 h 46"/>
              <a:gd name="T11" fmla="*/ 36 w 36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46">
                <a:moveTo>
                  <a:pt x="17" y="0"/>
                </a:moveTo>
                <a:lnTo>
                  <a:pt x="35" y="45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1" name="Freeform 115"/>
          <p:cNvSpPr>
            <a:spLocks/>
          </p:cNvSpPr>
          <p:nvPr/>
        </p:nvSpPr>
        <p:spPr bwMode="auto">
          <a:xfrm>
            <a:off x="7326313" y="3149600"/>
            <a:ext cx="565150" cy="549275"/>
          </a:xfrm>
          <a:custGeom>
            <a:avLst/>
            <a:gdLst>
              <a:gd name="T0" fmla="*/ 894656263 w 356"/>
              <a:gd name="T1" fmla="*/ 0 h 346"/>
              <a:gd name="T2" fmla="*/ 0 w 356"/>
              <a:gd name="T3" fmla="*/ 869454700 h 346"/>
              <a:gd name="T4" fmla="*/ 894656263 w 356"/>
              <a:gd name="T5" fmla="*/ 0 h 346"/>
              <a:gd name="T6" fmla="*/ 0 60000 65536"/>
              <a:gd name="T7" fmla="*/ 0 60000 65536"/>
              <a:gd name="T8" fmla="*/ 0 60000 65536"/>
              <a:gd name="T9" fmla="*/ 0 w 356"/>
              <a:gd name="T10" fmla="*/ 0 h 346"/>
              <a:gd name="T11" fmla="*/ 356 w 356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346">
                <a:moveTo>
                  <a:pt x="355" y="0"/>
                </a:moveTo>
                <a:lnTo>
                  <a:pt x="0" y="345"/>
                </a:lnTo>
                <a:lnTo>
                  <a:pt x="355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2" name="Freeform 116"/>
          <p:cNvSpPr>
            <a:spLocks/>
          </p:cNvSpPr>
          <p:nvPr/>
        </p:nvSpPr>
        <p:spPr bwMode="auto">
          <a:xfrm>
            <a:off x="7326313" y="3633788"/>
            <a:ext cx="58737" cy="65087"/>
          </a:xfrm>
          <a:custGeom>
            <a:avLst/>
            <a:gdLst>
              <a:gd name="T0" fmla="*/ 90724853 w 37"/>
              <a:gd name="T1" fmla="*/ 47881807 h 41"/>
              <a:gd name="T2" fmla="*/ 0 w 37"/>
              <a:gd name="T3" fmla="*/ 100805476 h 41"/>
              <a:gd name="T4" fmla="*/ 60483235 w 37"/>
              <a:gd name="T5" fmla="*/ 0 h 41"/>
              <a:gd name="T6" fmla="*/ 0 60000 65536"/>
              <a:gd name="T7" fmla="*/ 0 60000 65536"/>
              <a:gd name="T8" fmla="*/ 0 60000 65536"/>
              <a:gd name="T9" fmla="*/ 0 w 37"/>
              <a:gd name="T10" fmla="*/ 0 h 41"/>
              <a:gd name="T11" fmla="*/ 37 w 37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1">
                <a:moveTo>
                  <a:pt x="36" y="19"/>
                </a:moveTo>
                <a:lnTo>
                  <a:pt x="0" y="40"/>
                </a:lnTo>
                <a:lnTo>
                  <a:pt x="24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3" name="Freeform 117"/>
          <p:cNvSpPr>
            <a:spLocks/>
          </p:cNvSpPr>
          <p:nvPr/>
        </p:nvSpPr>
        <p:spPr bwMode="auto">
          <a:xfrm>
            <a:off x="7929563" y="3149600"/>
            <a:ext cx="322262" cy="549275"/>
          </a:xfrm>
          <a:custGeom>
            <a:avLst/>
            <a:gdLst>
              <a:gd name="T0" fmla="*/ 0 w 203"/>
              <a:gd name="T1" fmla="*/ 0 h 346"/>
              <a:gd name="T2" fmla="*/ 509070773 w 203"/>
              <a:gd name="T3" fmla="*/ 869454700 h 346"/>
              <a:gd name="T4" fmla="*/ 0 w 203"/>
              <a:gd name="T5" fmla="*/ 0 h 346"/>
              <a:gd name="T6" fmla="*/ 0 60000 65536"/>
              <a:gd name="T7" fmla="*/ 0 60000 65536"/>
              <a:gd name="T8" fmla="*/ 0 60000 65536"/>
              <a:gd name="T9" fmla="*/ 0 w 203"/>
              <a:gd name="T10" fmla="*/ 0 h 346"/>
              <a:gd name="T11" fmla="*/ 203 w 203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" h="346">
                <a:moveTo>
                  <a:pt x="0" y="0"/>
                </a:moveTo>
                <a:lnTo>
                  <a:pt x="202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4" name="Freeform 118"/>
          <p:cNvSpPr>
            <a:spLocks/>
          </p:cNvSpPr>
          <p:nvPr/>
        </p:nvSpPr>
        <p:spPr bwMode="auto">
          <a:xfrm>
            <a:off x="8201025" y="3622675"/>
            <a:ext cx="50800" cy="76200"/>
          </a:xfrm>
          <a:custGeom>
            <a:avLst/>
            <a:gdLst>
              <a:gd name="T0" fmla="*/ 40322500 w 32"/>
              <a:gd name="T1" fmla="*/ 0 h 48"/>
              <a:gd name="T2" fmla="*/ 78125638 w 32"/>
              <a:gd name="T3" fmla="*/ 118448138 h 48"/>
              <a:gd name="T4" fmla="*/ 0 w 32"/>
              <a:gd name="T5" fmla="*/ 37803138 h 48"/>
              <a:gd name="T6" fmla="*/ 0 60000 65536"/>
              <a:gd name="T7" fmla="*/ 0 60000 65536"/>
              <a:gd name="T8" fmla="*/ 0 60000 65536"/>
              <a:gd name="T9" fmla="*/ 0 w 32"/>
              <a:gd name="T10" fmla="*/ 0 h 48"/>
              <a:gd name="T11" fmla="*/ 32 w 3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48">
                <a:moveTo>
                  <a:pt x="16" y="0"/>
                </a:moveTo>
                <a:lnTo>
                  <a:pt x="31" y="47"/>
                </a:lnTo>
                <a:lnTo>
                  <a:pt x="0" y="15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5" name="Freeform 119"/>
          <p:cNvSpPr>
            <a:spLocks/>
          </p:cNvSpPr>
          <p:nvPr/>
        </p:nvSpPr>
        <p:spPr bwMode="auto">
          <a:xfrm>
            <a:off x="7810500" y="3149600"/>
            <a:ext cx="241300" cy="498475"/>
          </a:xfrm>
          <a:custGeom>
            <a:avLst/>
            <a:gdLst>
              <a:gd name="T0" fmla="*/ 380544388 w 152"/>
              <a:gd name="T1" fmla="*/ 0 h 314"/>
              <a:gd name="T2" fmla="*/ 0 w 152"/>
              <a:gd name="T3" fmla="*/ 788809700 h 314"/>
              <a:gd name="T4" fmla="*/ 380544388 w 152"/>
              <a:gd name="T5" fmla="*/ 0 h 314"/>
              <a:gd name="T6" fmla="*/ 0 60000 65536"/>
              <a:gd name="T7" fmla="*/ 0 60000 65536"/>
              <a:gd name="T8" fmla="*/ 0 60000 65536"/>
              <a:gd name="T9" fmla="*/ 0 w 152"/>
              <a:gd name="T10" fmla="*/ 0 h 314"/>
              <a:gd name="T11" fmla="*/ 152 w 152"/>
              <a:gd name="T12" fmla="*/ 314 h 3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314">
                <a:moveTo>
                  <a:pt x="151" y="0"/>
                </a:moveTo>
                <a:lnTo>
                  <a:pt x="0" y="313"/>
                </a:lnTo>
                <a:lnTo>
                  <a:pt x="151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6" name="Freeform 120"/>
          <p:cNvSpPr>
            <a:spLocks/>
          </p:cNvSpPr>
          <p:nvPr/>
        </p:nvSpPr>
        <p:spPr bwMode="auto">
          <a:xfrm>
            <a:off x="7810500" y="3571875"/>
            <a:ext cx="47625" cy="76200"/>
          </a:xfrm>
          <a:custGeom>
            <a:avLst/>
            <a:gdLst>
              <a:gd name="T0" fmla="*/ 73085325 w 30"/>
              <a:gd name="T1" fmla="*/ 30241875 h 48"/>
              <a:gd name="T2" fmla="*/ 0 w 30"/>
              <a:gd name="T3" fmla="*/ 118448138 h 48"/>
              <a:gd name="T4" fmla="*/ 27722513 w 30"/>
              <a:gd name="T5" fmla="*/ 0 h 48"/>
              <a:gd name="T6" fmla="*/ 0 60000 65536"/>
              <a:gd name="T7" fmla="*/ 0 60000 65536"/>
              <a:gd name="T8" fmla="*/ 0 60000 65536"/>
              <a:gd name="T9" fmla="*/ 0 w 30"/>
              <a:gd name="T10" fmla="*/ 0 h 48"/>
              <a:gd name="T11" fmla="*/ 30 w 3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48">
                <a:moveTo>
                  <a:pt x="29" y="12"/>
                </a:moveTo>
                <a:lnTo>
                  <a:pt x="0" y="47"/>
                </a:lnTo>
                <a:lnTo>
                  <a:pt x="11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7" name="Freeform 121"/>
          <p:cNvSpPr>
            <a:spLocks/>
          </p:cNvSpPr>
          <p:nvPr/>
        </p:nvSpPr>
        <p:spPr bwMode="auto">
          <a:xfrm>
            <a:off x="8089900" y="3149600"/>
            <a:ext cx="1588" cy="549275"/>
          </a:xfrm>
          <a:custGeom>
            <a:avLst/>
            <a:gdLst>
              <a:gd name="T0" fmla="*/ 0 w 1"/>
              <a:gd name="T1" fmla="*/ 0 h 346"/>
              <a:gd name="T2" fmla="*/ 0 w 1"/>
              <a:gd name="T3" fmla="*/ 869454700 h 346"/>
              <a:gd name="T4" fmla="*/ 0 w 1"/>
              <a:gd name="T5" fmla="*/ 0 h 346"/>
              <a:gd name="T6" fmla="*/ 0 60000 65536"/>
              <a:gd name="T7" fmla="*/ 0 60000 65536"/>
              <a:gd name="T8" fmla="*/ 0 60000 65536"/>
              <a:gd name="T9" fmla="*/ 0 w 1"/>
              <a:gd name="T10" fmla="*/ 0 h 346"/>
              <a:gd name="T11" fmla="*/ 1 w 1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46">
                <a:moveTo>
                  <a:pt x="0" y="0"/>
                </a:moveTo>
                <a:lnTo>
                  <a:pt x="0" y="345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8" name="Freeform 122"/>
          <p:cNvSpPr>
            <a:spLocks/>
          </p:cNvSpPr>
          <p:nvPr/>
        </p:nvSpPr>
        <p:spPr bwMode="auto">
          <a:xfrm>
            <a:off x="8072438" y="3619500"/>
            <a:ext cx="36512" cy="79375"/>
          </a:xfrm>
          <a:custGeom>
            <a:avLst/>
            <a:gdLst>
              <a:gd name="T0" fmla="*/ 55442678 w 23"/>
              <a:gd name="T1" fmla="*/ 0 h 50"/>
              <a:gd name="T2" fmla="*/ 25201217 w 23"/>
              <a:gd name="T3" fmla="*/ 123488450 h 50"/>
              <a:gd name="T4" fmla="*/ 0 w 23"/>
              <a:gd name="T5" fmla="*/ 0 h 50"/>
              <a:gd name="T6" fmla="*/ 0 60000 65536"/>
              <a:gd name="T7" fmla="*/ 0 60000 65536"/>
              <a:gd name="T8" fmla="*/ 0 60000 65536"/>
              <a:gd name="T9" fmla="*/ 0 w 23"/>
              <a:gd name="T10" fmla="*/ 0 h 50"/>
              <a:gd name="T11" fmla="*/ 23 w 23"/>
              <a:gd name="T12" fmla="*/ 50 h 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" h="50">
                <a:moveTo>
                  <a:pt x="22" y="0"/>
                </a:moveTo>
                <a:lnTo>
                  <a:pt x="10" y="49"/>
                </a:lnTo>
                <a:lnTo>
                  <a:pt x="0" y="0"/>
                </a:lnTo>
              </a:path>
            </a:pathLst>
          </a:custGeom>
          <a:solidFill>
            <a:srgbClr val="339933"/>
          </a:solidFill>
          <a:ln w="12700" cap="rnd">
            <a:solidFill>
              <a:srgbClr val="339933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699" name="Line 123"/>
          <p:cNvSpPr>
            <a:spLocks noChangeShapeType="1"/>
          </p:cNvSpPr>
          <p:nvPr/>
        </p:nvSpPr>
        <p:spPr bwMode="auto">
          <a:xfrm>
            <a:off x="57150" y="3365500"/>
            <a:ext cx="88392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700" name="Rectangle 124"/>
          <p:cNvSpPr>
            <a:spLocks noChangeArrowheads="1"/>
          </p:cNvSpPr>
          <p:nvPr/>
        </p:nvSpPr>
        <p:spPr bwMode="auto">
          <a:xfrm>
            <a:off x="4783138" y="2471738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>
                <a:solidFill>
                  <a:schemeClr val="accent2"/>
                </a:solidFill>
                <a:latin typeface="Arial" charset="0"/>
              </a:rPr>
              <a:t>Data entries</a:t>
            </a:r>
            <a:endParaRPr lang="en-US" sz="1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4701" name="Rectangle 125"/>
          <p:cNvSpPr>
            <a:spLocks noChangeArrowheads="1"/>
          </p:cNvSpPr>
          <p:nvPr/>
        </p:nvSpPr>
        <p:spPr bwMode="auto">
          <a:xfrm>
            <a:off x="5621338" y="414813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>
                <a:solidFill>
                  <a:schemeClr val="accent1"/>
                </a:solidFill>
                <a:latin typeface="Arial" charset="0"/>
              </a:rPr>
              <a:t>Data Records</a:t>
            </a:r>
            <a:endParaRPr lang="en-US" sz="12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4702" name="Rectangle 126"/>
          <p:cNvSpPr>
            <a:spLocks noChangeArrowheads="1"/>
          </p:cNvSpPr>
          <p:nvPr/>
        </p:nvSpPr>
        <p:spPr bwMode="auto">
          <a:xfrm>
            <a:off x="668338" y="4605338"/>
            <a:ext cx="2066872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rgbClr val="CF0E30"/>
                </a:solidFill>
                <a:latin typeface="Arial"/>
              </a:rPr>
              <a:t>CLUSTERED</a:t>
            </a:r>
          </a:p>
        </p:txBody>
      </p:sp>
      <p:sp>
        <p:nvSpPr>
          <p:cNvPr id="24703" name="Rectangle 127"/>
          <p:cNvSpPr>
            <a:spLocks noChangeArrowheads="1"/>
          </p:cNvSpPr>
          <p:nvPr/>
        </p:nvSpPr>
        <p:spPr bwMode="auto">
          <a:xfrm>
            <a:off x="6002338" y="4681538"/>
            <a:ext cx="251140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dirty="0">
                <a:solidFill>
                  <a:srgbClr val="CF0E30"/>
                </a:solidFill>
                <a:latin typeface="Arial"/>
              </a:rPr>
              <a:t>UNCLUSTERED</a:t>
            </a:r>
            <a:endParaRPr lang="en-US" sz="1400" b="1" dirty="0">
              <a:solidFill>
                <a:srgbClr val="CF0E30"/>
              </a:solidFill>
              <a:latin typeface="Arial"/>
            </a:endParaRPr>
          </a:p>
        </p:txBody>
      </p:sp>
      <p:sp>
        <p:nvSpPr>
          <p:cNvPr id="24704" name="Rectangle 129"/>
          <p:cNvSpPr>
            <a:spLocks noChangeArrowheads="1"/>
          </p:cNvSpPr>
          <p:nvPr/>
        </p:nvSpPr>
        <p:spPr bwMode="auto">
          <a:xfrm>
            <a:off x="1219200" y="2057400"/>
            <a:ext cx="1271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B+ Tree</a:t>
            </a:r>
          </a:p>
        </p:txBody>
      </p:sp>
      <p:sp>
        <p:nvSpPr>
          <p:cNvPr id="24705" name="Rectangle 130"/>
          <p:cNvSpPr>
            <a:spLocks noChangeArrowheads="1"/>
          </p:cNvSpPr>
          <p:nvPr/>
        </p:nvSpPr>
        <p:spPr bwMode="auto">
          <a:xfrm>
            <a:off x="6705600" y="1981200"/>
            <a:ext cx="1271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B+ Tree</a:t>
            </a:r>
          </a:p>
        </p:txBody>
      </p:sp>
      <p:sp>
        <p:nvSpPr>
          <p:cNvPr id="130" name="Slide Number Placeholder 1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4FBD-67E2-AB4D-8551-91BD789B94A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31" name="Footer Placeholder 1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Hash-Based Index</a:t>
            </a:r>
          </a:p>
        </p:txBody>
      </p:sp>
      <p:graphicFrame>
        <p:nvGraphicFramePr>
          <p:cNvPr id="375812" name="Group 4"/>
          <p:cNvGraphicFramePr>
            <a:graphicFrameLocks noGrp="1"/>
          </p:cNvGraphicFramePr>
          <p:nvPr/>
        </p:nvGraphicFramePr>
        <p:xfrm>
          <a:off x="2133600" y="2514600"/>
          <a:ext cx="914400" cy="990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-128"/>
                        <a:cs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-128"/>
                        <a:cs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-128"/>
                        <a:cs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-128"/>
                        <a:cs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829" name="Group 21"/>
          <p:cNvGraphicFramePr>
            <a:graphicFrameLocks noGrp="1"/>
          </p:cNvGraphicFramePr>
          <p:nvPr/>
        </p:nvGraphicFramePr>
        <p:xfrm>
          <a:off x="2133600" y="3733800"/>
          <a:ext cx="914400" cy="990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-128"/>
                        <a:cs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-128"/>
                        <a:cs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-128"/>
                        <a:cs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-128"/>
                        <a:cs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938" name="Group 130"/>
          <p:cNvGraphicFramePr>
            <a:graphicFrameLocks noGrp="1"/>
          </p:cNvGraphicFramePr>
          <p:nvPr/>
        </p:nvGraphicFramePr>
        <p:xfrm>
          <a:off x="4572000" y="2438400"/>
          <a:ext cx="1600200" cy="584200"/>
        </p:xfrm>
        <a:graphic>
          <a:graphicData uri="http://schemas.openxmlformats.org/drawingml/2006/table">
            <a:tbl>
              <a:tblPr/>
              <a:tblGrid>
                <a:gridCol w="457200"/>
                <a:gridCol w="11430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937" name="Group 129"/>
          <p:cNvGraphicFramePr>
            <a:graphicFrameLocks noGrp="1"/>
          </p:cNvGraphicFramePr>
          <p:nvPr/>
        </p:nvGraphicFramePr>
        <p:xfrm>
          <a:off x="4572000" y="3200400"/>
          <a:ext cx="1600200" cy="596900"/>
        </p:xfrm>
        <a:graphic>
          <a:graphicData uri="http://schemas.openxmlformats.org/drawingml/2006/table">
            <a:tbl>
              <a:tblPr/>
              <a:tblGrid>
                <a:gridCol w="457200"/>
                <a:gridCol w="11430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936" name="Group 128"/>
          <p:cNvGraphicFramePr>
            <a:graphicFrameLocks noGrp="1"/>
          </p:cNvGraphicFramePr>
          <p:nvPr/>
        </p:nvGraphicFramePr>
        <p:xfrm>
          <a:off x="4572000" y="4038600"/>
          <a:ext cx="1600200" cy="584200"/>
        </p:xfrm>
        <a:graphic>
          <a:graphicData uri="http://schemas.openxmlformats.org/drawingml/2006/table">
            <a:tbl>
              <a:tblPr/>
              <a:tblGrid>
                <a:gridCol w="479425"/>
                <a:gridCol w="1120775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935" name="Group 127"/>
          <p:cNvGraphicFramePr>
            <a:graphicFrameLocks noGrp="1"/>
          </p:cNvGraphicFramePr>
          <p:nvPr/>
        </p:nvGraphicFramePr>
        <p:xfrm>
          <a:off x="4572000" y="4876800"/>
          <a:ext cx="1600200" cy="584200"/>
        </p:xfrm>
        <a:graphic>
          <a:graphicData uri="http://schemas.openxmlformats.org/drawingml/2006/table">
            <a:tbl>
              <a:tblPr/>
              <a:tblGrid>
                <a:gridCol w="457200"/>
                <a:gridCol w="11430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-128"/>
                          <a:cs typeface="Osaka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98" name="Line 82"/>
          <p:cNvSpPr>
            <a:spLocks noChangeShapeType="1"/>
          </p:cNvSpPr>
          <p:nvPr/>
        </p:nvSpPr>
        <p:spPr bwMode="auto">
          <a:xfrm>
            <a:off x="2743200" y="26670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899" name="Line 83"/>
          <p:cNvSpPr>
            <a:spLocks noChangeShapeType="1"/>
          </p:cNvSpPr>
          <p:nvPr/>
        </p:nvSpPr>
        <p:spPr bwMode="auto">
          <a:xfrm>
            <a:off x="2743200" y="2895600"/>
            <a:ext cx="1828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00" name="Line 84"/>
          <p:cNvSpPr>
            <a:spLocks noChangeShapeType="1"/>
          </p:cNvSpPr>
          <p:nvPr/>
        </p:nvSpPr>
        <p:spPr bwMode="auto">
          <a:xfrm flipV="1">
            <a:off x="2743200" y="28956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01" name="Line 85"/>
          <p:cNvSpPr>
            <a:spLocks noChangeShapeType="1"/>
          </p:cNvSpPr>
          <p:nvPr/>
        </p:nvSpPr>
        <p:spPr bwMode="auto">
          <a:xfrm>
            <a:off x="2743200" y="33528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02" name="Line 86"/>
          <p:cNvSpPr>
            <a:spLocks noChangeShapeType="1"/>
          </p:cNvSpPr>
          <p:nvPr/>
        </p:nvSpPr>
        <p:spPr bwMode="auto">
          <a:xfrm flipV="1">
            <a:off x="2743200" y="36576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03" name="Line 87"/>
          <p:cNvSpPr>
            <a:spLocks noChangeShapeType="1"/>
          </p:cNvSpPr>
          <p:nvPr/>
        </p:nvSpPr>
        <p:spPr bwMode="auto">
          <a:xfrm flipV="1">
            <a:off x="2743200" y="2590800"/>
            <a:ext cx="1828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04" name="Line 88"/>
          <p:cNvSpPr>
            <a:spLocks noChangeShapeType="1"/>
          </p:cNvSpPr>
          <p:nvPr/>
        </p:nvSpPr>
        <p:spPr bwMode="auto">
          <a:xfrm>
            <a:off x="2743200" y="43434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>
            <a:off x="2743200" y="45720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06" name="Oval 95"/>
          <p:cNvSpPr>
            <a:spLocks noChangeArrowheads="1"/>
          </p:cNvSpPr>
          <p:nvPr/>
        </p:nvSpPr>
        <p:spPr bwMode="auto">
          <a:xfrm>
            <a:off x="7239000" y="3581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H1</a:t>
            </a:r>
          </a:p>
        </p:txBody>
      </p:sp>
      <p:cxnSp>
        <p:nvCxnSpPr>
          <p:cNvPr id="34907" name="AutoShape 96"/>
          <p:cNvCxnSpPr>
            <a:cxnSpLocks noChangeShapeType="1"/>
            <a:stCxn id="34914" idx="1"/>
            <a:endCxn id="34906" idx="6"/>
          </p:cNvCxnSpPr>
          <p:nvPr/>
        </p:nvCxnSpPr>
        <p:spPr bwMode="auto">
          <a:xfrm flipH="1" flipV="1">
            <a:off x="7924800" y="3924300"/>
            <a:ext cx="481013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908" name="AutoShape 97"/>
          <p:cNvCxnSpPr>
            <a:cxnSpLocks noChangeShapeType="1"/>
            <a:stCxn id="34906" idx="1"/>
          </p:cNvCxnSpPr>
          <p:nvPr/>
        </p:nvCxnSpPr>
        <p:spPr bwMode="auto">
          <a:xfrm flipH="1" flipV="1">
            <a:off x="6172200" y="2424113"/>
            <a:ext cx="1166813" cy="1257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909" name="Text Box 98"/>
          <p:cNvSpPr txBox="1">
            <a:spLocks noChangeArrowheads="1"/>
          </p:cNvSpPr>
          <p:nvPr/>
        </p:nvSpPr>
        <p:spPr bwMode="auto">
          <a:xfrm>
            <a:off x="6705600" y="2533650"/>
            <a:ext cx="1531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h1(sid) = 00</a:t>
            </a:r>
          </a:p>
        </p:txBody>
      </p:sp>
      <p:cxnSp>
        <p:nvCxnSpPr>
          <p:cNvPr id="34910" name="AutoShape 99"/>
          <p:cNvCxnSpPr>
            <a:cxnSpLocks noChangeShapeType="1"/>
            <a:stCxn id="34906" idx="2"/>
          </p:cNvCxnSpPr>
          <p:nvPr/>
        </p:nvCxnSpPr>
        <p:spPr bwMode="auto">
          <a:xfrm flipH="1" flipV="1">
            <a:off x="6172200" y="3186113"/>
            <a:ext cx="1066800" cy="738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911" name="AutoShape 100"/>
          <p:cNvCxnSpPr>
            <a:cxnSpLocks noChangeShapeType="1"/>
            <a:stCxn id="34906" idx="2"/>
          </p:cNvCxnSpPr>
          <p:nvPr/>
        </p:nvCxnSpPr>
        <p:spPr bwMode="auto">
          <a:xfrm flipH="1">
            <a:off x="6172200" y="3924300"/>
            <a:ext cx="1066800" cy="100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912" name="AutoShape 101"/>
          <p:cNvCxnSpPr>
            <a:cxnSpLocks noChangeShapeType="1"/>
            <a:stCxn id="34906" idx="3"/>
          </p:cNvCxnSpPr>
          <p:nvPr/>
        </p:nvCxnSpPr>
        <p:spPr bwMode="auto">
          <a:xfrm flipH="1">
            <a:off x="6172200" y="4167188"/>
            <a:ext cx="1166813" cy="695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913" name="Text Box 102"/>
          <p:cNvSpPr txBox="1">
            <a:spLocks noChangeArrowheads="1"/>
          </p:cNvSpPr>
          <p:nvPr/>
        </p:nvSpPr>
        <p:spPr bwMode="auto">
          <a:xfrm>
            <a:off x="6629400" y="4572000"/>
            <a:ext cx="1531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h1(sid) = 11</a:t>
            </a:r>
          </a:p>
        </p:txBody>
      </p:sp>
      <p:sp>
        <p:nvSpPr>
          <p:cNvPr id="34914" name="Text Box 103"/>
          <p:cNvSpPr txBox="1">
            <a:spLocks noChangeArrowheads="1"/>
          </p:cNvSpPr>
          <p:nvPr/>
        </p:nvSpPr>
        <p:spPr bwMode="auto">
          <a:xfrm>
            <a:off x="8405813" y="3733800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sid</a:t>
            </a:r>
          </a:p>
        </p:txBody>
      </p:sp>
      <p:sp>
        <p:nvSpPr>
          <p:cNvPr id="34915" name="Oval 104"/>
          <p:cNvSpPr>
            <a:spLocks noChangeArrowheads="1"/>
          </p:cNvSpPr>
          <p:nvPr/>
        </p:nvSpPr>
        <p:spPr bwMode="auto">
          <a:xfrm>
            <a:off x="990600" y="2819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H2</a:t>
            </a:r>
          </a:p>
        </p:txBody>
      </p:sp>
      <p:cxnSp>
        <p:nvCxnSpPr>
          <p:cNvPr id="34916" name="AutoShape 105"/>
          <p:cNvCxnSpPr>
            <a:cxnSpLocks noChangeShapeType="1"/>
            <a:stCxn id="34917" idx="3"/>
            <a:endCxn id="34915" idx="2"/>
          </p:cNvCxnSpPr>
          <p:nvPr/>
        </p:nvCxnSpPr>
        <p:spPr bwMode="auto">
          <a:xfrm flipV="1">
            <a:off x="608013" y="3162300"/>
            <a:ext cx="382587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917" name="Text Box 106"/>
          <p:cNvSpPr txBox="1">
            <a:spLocks noChangeArrowheads="1"/>
          </p:cNvSpPr>
          <p:nvPr/>
        </p:nvSpPr>
        <p:spPr bwMode="auto">
          <a:xfrm>
            <a:off x="0" y="2971800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age</a:t>
            </a:r>
          </a:p>
        </p:txBody>
      </p:sp>
      <p:cxnSp>
        <p:nvCxnSpPr>
          <p:cNvPr id="34918" name="AutoShape 119"/>
          <p:cNvCxnSpPr>
            <a:cxnSpLocks noChangeShapeType="1"/>
            <a:stCxn id="34915" idx="7"/>
          </p:cNvCxnSpPr>
          <p:nvPr/>
        </p:nvCxnSpPr>
        <p:spPr bwMode="auto">
          <a:xfrm flipV="1">
            <a:off x="1576388" y="2500313"/>
            <a:ext cx="557212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919" name="AutoShape 120"/>
          <p:cNvCxnSpPr>
            <a:cxnSpLocks noChangeShapeType="1"/>
            <a:stCxn id="34915" idx="5"/>
          </p:cNvCxnSpPr>
          <p:nvPr/>
        </p:nvCxnSpPr>
        <p:spPr bwMode="auto">
          <a:xfrm>
            <a:off x="1576388" y="3405188"/>
            <a:ext cx="557212" cy="31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920" name="Text Box 122"/>
          <p:cNvSpPr txBox="1">
            <a:spLocks noChangeArrowheads="1"/>
          </p:cNvSpPr>
          <p:nvPr/>
        </p:nvSpPr>
        <p:spPr bwMode="auto">
          <a:xfrm>
            <a:off x="533400" y="2133600"/>
            <a:ext cx="163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h2(age) = 00</a:t>
            </a:r>
          </a:p>
        </p:txBody>
      </p:sp>
      <p:sp>
        <p:nvSpPr>
          <p:cNvPr id="34921" name="Text Box 123"/>
          <p:cNvSpPr txBox="1">
            <a:spLocks noChangeArrowheads="1"/>
          </p:cNvSpPr>
          <p:nvPr/>
        </p:nvSpPr>
        <p:spPr bwMode="auto">
          <a:xfrm>
            <a:off x="381000" y="3717925"/>
            <a:ext cx="163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h2(age) = 01</a:t>
            </a:r>
          </a:p>
        </p:txBody>
      </p:sp>
      <p:sp>
        <p:nvSpPr>
          <p:cNvPr id="34922" name="Text Box 124"/>
          <p:cNvSpPr txBox="1">
            <a:spLocks noChangeArrowheads="1"/>
          </p:cNvSpPr>
          <p:nvPr/>
        </p:nvSpPr>
        <p:spPr bwMode="auto">
          <a:xfrm>
            <a:off x="4495800" y="5486400"/>
            <a:ext cx="2852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Another example of 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clustered/primary index</a:t>
            </a:r>
          </a:p>
        </p:txBody>
      </p:sp>
      <p:sp>
        <p:nvSpPr>
          <p:cNvPr id="34923" name="Text Box 125"/>
          <p:cNvSpPr txBox="1">
            <a:spLocks noChangeArrowheads="1"/>
          </p:cNvSpPr>
          <p:nvPr/>
        </p:nvSpPr>
        <p:spPr bwMode="auto">
          <a:xfrm>
            <a:off x="573088" y="5464175"/>
            <a:ext cx="3749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Another example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of unclustered/secondary index</a:t>
            </a:r>
          </a:p>
        </p:txBody>
      </p:sp>
      <p:sp>
        <p:nvSpPr>
          <p:cNvPr id="34924" name="Text Box 126"/>
          <p:cNvSpPr txBox="1">
            <a:spLocks noChangeArrowheads="1"/>
          </p:cNvSpPr>
          <p:nvPr/>
        </p:nvSpPr>
        <p:spPr bwMode="auto">
          <a:xfrm>
            <a:off x="457200" y="1676400"/>
            <a:ext cx="516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Good for point queries but not range queries</a:t>
            </a:r>
          </a:p>
        </p:txBody>
      </p:sp>
      <p:sp>
        <p:nvSpPr>
          <p:cNvPr id="34925" name="Slide Number Placeholder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46D69E-4EEA-EB46-8D6F-7E25526E3A1D}" type="slidenum">
              <a:rPr lang="en-US" smtClean="0"/>
              <a:pPr/>
              <a:t>33</a:t>
            </a:fld>
            <a:endParaRPr lang="en-US" smtClean="0"/>
          </a:p>
        </p:txBody>
      </p:sp>
      <p:cxnSp>
        <p:nvCxnSpPr>
          <p:cNvPr id="34926" name="Straight Connector 38"/>
          <p:cNvCxnSpPr>
            <a:cxnSpLocks noChangeShapeType="1"/>
          </p:cNvCxnSpPr>
          <p:nvPr/>
        </p:nvCxnSpPr>
        <p:spPr bwMode="auto">
          <a:xfrm rot="16200000" flipH="1">
            <a:off x="2171700" y="3848100"/>
            <a:ext cx="3352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FD81C8-7E5B-5D48-A86C-26AED7BBF5F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Alternatives for Data Entry k* in Index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Three alternatives for </a:t>
            </a:r>
            <a:r>
              <a:rPr lang="en-US" b="1" dirty="0" err="1">
                <a:latin typeface="Arial" charset="0"/>
                <a:ea typeface="ＭＳ Ｐゴシック" charset="-128"/>
                <a:cs typeface="ＭＳ Ｐゴシック" charset="-128"/>
              </a:rPr>
              <a:t>k</a:t>
            </a:r>
            <a:r>
              <a:rPr lang="en-US" b="1" dirty="0">
                <a:latin typeface="Arial" charset="0"/>
                <a:ea typeface="ＭＳ Ｐゴシック" charset="-128"/>
                <a:cs typeface="ＭＳ Ｐゴシック" charset="-128"/>
              </a:rPr>
              <a:t>*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>
              <a:buNone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>
                <a:latin typeface="Arial" charset="0"/>
              </a:rPr>
              <a:t>Data record with key value </a:t>
            </a:r>
            <a:r>
              <a:rPr lang="en-US" b="1" dirty="0" err="1" smtClean="0">
                <a:latin typeface="Arial" charset="0"/>
              </a:rPr>
              <a:t>k</a:t>
            </a:r>
            <a:endParaRPr lang="en-US" b="1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&lt;</a:t>
            </a:r>
            <a:r>
              <a:rPr lang="en-US" b="1" dirty="0" err="1">
                <a:latin typeface="Arial" charset="0"/>
              </a:rPr>
              <a:t>k</a:t>
            </a:r>
            <a:r>
              <a:rPr lang="en-US" dirty="0">
                <a:latin typeface="Arial" charset="0"/>
              </a:rPr>
              <a:t>, </a:t>
            </a:r>
            <a:r>
              <a:rPr lang="en-US" b="1" dirty="0">
                <a:latin typeface="Arial" charset="0"/>
              </a:rPr>
              <a:t>rid</a:t>
            </a:r>
            <a:r>
              <a:rPr lang="en-US" dirty="0">
                <a:latin typeface="Arial" charset="0"/>
              </a:rPr>
              <a:t> of data record with key = </a:t>
            </a:r>
            <a:r>
              <a:rPr lang="en-US" b="1" dirty="0" err="1">
                <a:latin typeface="Arial" charset="0"/>
              </a:rPr>
              <a:t>k</a:t>
            </a:r>
            <a:r>
              <a:rPr lang="en-US" dirty="0">
                <a:latin typeface="Arial" charset="0"/>
              </a:rPr>
              <a:t>&gt;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&lt;</a:t>
            </a:r>
            <a:r>
              <a:rPr lang="en-US" b="1" dirty="0" err="1">
                <a:latin typeface="Arial" charset="0"/>
              </a:rPr>
              <a:t>k</a:t>
            </a:r>
            <a:r>
              <a:rPr lang="en-US" dirty="0">
                <a:latin typeface="Arial" charset="0"/>
              </a:rPr>
              <a:t>, list of </a:t>
            </a:r>
            <a:r>
              <a:rPr lang="en-US" b="1" dirty="0">
                <a:latin typeface="Arial" charset="0"/>
              </a:rPr>
              <a:t>rids</a:t>
            </a:r>
            <a:r>
              <a:rPr lang="en-US" dirty="0">
                <a:latin typeface="Arial" charset="0"/>
              </a:rPr>
              <a:t> of data records with key = </a:t>
            </a:r>
            <a:r>
              <a:rPr lang="en-US" b="1" dirty="0" err="1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&gt;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57CCA0-7809-8546-9E56-7EB7D11F503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Alternatives 2 and 3</a:t>
            </a:r>
          </a:p>
        </p:txBody>
      </p:sp>
      <p:graphicFrame>
        <p:nvGraphicFramePr>
          <p:cNvPr id="538628" name="Group 4"/>
          <p:cNvGraphicFramePr>
            <a:graphicFrameLocks noGrp="1"/>
          </p:cNvGraphicFramePr>
          <p:nvPr/>
        </p:nvGraphicFramePr>
        <p:xfrm>
          <a:off x="1828800" y="3505200"/>
          <a:ext cx="914400" cy="990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8645" name="Group 21"/>
          <p:cNvGraphicFramePr>
            <a:graphicFrameLocks noGrp="1"/>
          </p:cNvGraphicFramePr>
          <p:nvPr/>
        </p:nvGraphicFramePr>
        <p:xfrm>
          <a:off x="1828800" y="4724400"/>
          <a:ext cx="914400" cy="990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6" name="Line 90"/>
          <p:cNvSpPr>
            <a:spLocks noChangeShapeType="1"/>
          </p:cNvSpPr>
          <p:nvPr/>
        </p:nvSpPr>
        <p:spPr bwMode="auto">
          <a:xfrm>
            <a:off x="25908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27" name="Line 91"/>
          <p:cNvSpPr>
            <a:spLocks noChangeShapeType="1"/>
          </p:cNvSpPr>
          <p:nvPr/>
        </p:nvSpPr>
        <p:spPr bwMode="auto">
          <a:xfrm>
            <a:off x="25908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28" name="Line 92"/>
          <p:cNvSpPr>
            <a:spLocks noChangeShapeType="1"/>
          </p:cNvSpPr>
          <p:nvPr/>
        </p:nvSpPr>
        <p:spPr bwMode="auto">
          <a:xfrm>
            <a:off x="25908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29" name="Line 93"/>
          <p:cNvSpPr>
            <a:spLocks noChangeShapeType="1"/>
          </p:cNvSpPr>
          <p:nvPr/>
        </p:nvSpPr>
        <p:spPr bwMode="auto">
          <a:xfrm>
            <a:off x="2590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30" name="Line 94"/>
          <p:cNvSpPr>
            <a:spLocks noChangeShapeType="1"/>
          </p:cNvSpPr>
          <p:nvPr/>
        </p:nvSpPr>
        <p:spPr bwMode="auto">
          <a:xfrm>
            <a:off x="25908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31" name="Line 95"/>
          <p:cNvSpPr>
            <a:spLocks noChangeShapeType="1"/>
          </p:cNvSpPr>
          <p:nvPr/>
        </p:nvSpPr>
        <p:spPr bwMode="auto">
          <a:xfrm>
            <a:off x="25908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32" name="Line 96"/>
          <p:cNvSpPr>
            <a:spLocks noChangeShapeType="1"/>
          </p:cNvSpPr>
          <p:nvPr/>
        </p:nvSpPr>
        <p:spPr bwMode="auto">
          <a:xfrm>
            <a:off x="25908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33" name="Line 97"/>
          <p:cNvSpPr>
            <a:spLocks noChangeShapeType="1"/>
          </p:cNvSpPr>
          <p:nvPr/>
        </p:nvSpPr>
        <p:spPr bwMode="auto">
          <a:xfrm>
            <a:off x="25908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graphicFrame>
        <p:nvGraphicFramePr>
          <p:cNvPr id="538765" name="Group 141"/>
          <p:cNvGraphicFramePr>
            <a:graphicFrameLocks noGrp="1"/>
          </p:cNvGraphicFramePr>
          <p:nvPr/>
        </p:nvGraphicFramePr>
        <p:xfrm>
          <a:off x="5410200" y="3352800"/>
          <a:ext cx="914400" cy="2977515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61" name="Line 142"/>
          <p:cNvSpPr>
            <a:spLocks noChangeShapeType="1"/>
          </p:cNvSpPr>
          <p:nvPr/>
        </p:nvSpPr>
        <p:spPr bwMode="auto">
          <a:xfrm>
            <a:off x="61722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62" name="Line 143"/>
          <p:cNvSpPr>
            <a:spLocks noChangeShapeType="1"/>
          </p:cNvSpPr>
          <p:nvPr/>
        </p:nvSpPr>
        <p:spPr bwMode="auto">
          <a:xfrm>
            <a:off x="61722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63" name="Line 144"/>
          <p:cNvSpPr>
            <a:spLocks noChangeShapeType="1"/>
          </p:cNvSpPr>
          <p:nvPr/>
        </p:nvSpPr>
        <p:spPr bwMode="auto">
          <a:xfrm>
            <a:off x="6172200" y="42481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64" name="Line 145"/>
          <p:cNvSpPr>
            <a:spLocks noChangeShapeType="1"/>
          </p:cNvSpPr>
          <p:nvPr/>
        </p:nvSpPr>
        <p:spPr bwMode="auto">
          <a:xfrm>
            <a:off x="61722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65" name="Line 146"/>
          <p:cNvSpPr>
            <a:spLocks noChangeShapeType="1"/>
          </p:cNvSpPr>
          <p:nvPr/>
        </p:nvSpPr>
        <p:spPr bwMode="auto">
          <a:xfrm>
            <a:off x="6172200" y="472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66" name="Line 147"/>
          <p:cNvSpPr>
            <a:spLocks noChangeShapeType="1"/>
          </p:cNvSpPr>
          <p:nvPr/>
        </p:nvSpPr>
        <p:spPr bwMode="auto">
          <a:xfrm>
            <a:off x="61722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67" name="Line 148"/>
          <p:cNvSpPr>
            <a:spLocks noChangeShapeType="1"/>
          </p:cNvSpPr>
          <p:nvPr/>
        </p:nvSpPr>
        <p:spPr bwMode="auto">
          <a:xfrm>
            <a:off x="61722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968" name="Line 149"/>
          <p:cNvSpPr>
            <a:spLocks noChangeShapeType="1"/>
          </p:cNvSpPr>
          <p:nvPr/>
        </p:nvSpPr>
        <p:spPr bwMode="auto">
          <a:xfrm>
            <a:off x="6172200" y="541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56C48F-EBA4-B841-9D3C-711C1F77431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B+ Trees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Search trees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</a:rPr>
              <a:t>Idea in B Trees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Make 1 node = 1 block</a:t>
            </a:r>
          </a:p>
          <a:p>
            <a:pPr lvl="1" eaLnBrk="1" hangingPunct="1"/>
            <a:r>
              <a:rPr lang="en-US" sz="2400" dirty="0" smtClean="0">
                <a:latin typeface="Arial" charset="0"/>
              </a:rPr>
              <a:t>Keep tree balanced in height</a:t>
            </a:r>
          </a:p>
          <a:p>
            <a:pPr lvl="1" eaLnBrk="1" hangingPunct="1"/>
            <a:endParaRPr lang="en-US" sz="2400" dirty="0" smtClean="0"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Idea in B+ Trees</a:t>
            </a:r>
            <a:endParaRPr lang="en-US" sz="2800" dirty="0" smtClean="0">
              <a:latin typeface="Arial" charset="0"/>
            </a:endParaRPr>
          </a:p>
          <a:p>
            <a:pPr lvl="1" eaLnBrk="1" hangingPunct="1"/>
            <a:r>
              <a:rPr lang="en-US" sz="2400" dirty="0" smtClean="0">
                <a:latin typeface="Arial" charset="0"/>
              </a:rPr>
              <a:t>Make leaves into a linked list: facilitates range queries</a:t>
            </a:r>
            <a:endParaRPr lang="en-US" sz="2400" dirty="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3A9680-124F-6A43-BA5C-AC09D3AF2380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eaLnBrk="1" hangingPunct="1"/>
            <a:r>
              <a:rPr lang="en-US" dirty="0"/>
              <a:t>Parameter </a:t>
            </a:r>
            <a:r>
              <a:rPr lang="en-US" dirty="0" err="1"/>
              <a:t>d</a:t>
            </a:r>
            <a:r>
              <a:rPr lang="en-US" dirty="0"/>
              <a:t> = the </a:t>
            </a:r>
            <a:r>
              <a:rPr lang="en-US" i="1" u="sng" dirty="0"/>
              <a:t>degree</a:t>
            </a:r>
          </a:p>
          <a:p>
            <a:pPr eaLnBrk="1" hangingPunct="1"/>
            <a:r>
              <a:rPr lang="en-US" dirty="0"/>
              <a:t>Each node has &gt;= </a:t>
            </a:r>
            <a:r>
              <a:rPr lang="en-US" dirty="0" err="1"/>
              <a:t>d</a:t>
            </a:r>
            <a:r>
              <a:rPr lang="en-US" dirty="0"/>
              <a:t> and &lt;= 2d keys (except root)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Each </a:t>
            </a:r>
            <a:r>
              <a:rPr lang="en-US" dirty="0"/>
              <a:t>leaf has &gt;=</a:t>
            </a:r>
            <a:r>
              <a:rPr lang="en-US" dirty="0" err="1"/>
              <a:t>d</a:t>
            </a:r>
            <a:r>
              <a:rPr lang="en-US" dirty="0"/>
              <a:t> and &lt;= 2d keys: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B+ Trees Basics</a:t>
            </a:r>
          </a:p>
        </p:txBody>
      </p:sp>
      <p:graphicFrame>
        <p:nvGraphicFramePr>
          <p:cNvPr id="410628" name="Group 4"/>
          <p:cNvGraphicFramePr>
            <a:graphicFrameLocks noGrp="1"/>
          </p:cNvGraphicFramePr>
          <p:nvPr/>
        </p:nvGraphicFramePr>
        <p:xfrm>
          <a:off x="3200400" y="3276600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1" name="Line 22"/>
          <p:cNvSpPr>
            <a:spLocks noChangeShapeType="1"/>
          </p:cNvSpPr>
          <p:nvPr/>
        </p:nvSpPr>
        <p:spPr bwMode="auto">
          <a:xfrm flipH="1">
            <a:off x="2667000" y="3810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72" name="Line 23"/>
          <p:cNvSpPr>
            <a:spLocks noChangeShapeType="1"/>
          </p:cNvSpPr>
          <p:nvPr/>
        </p:nvSpPr>
        <p:spPr bwMode="auto">
          <a:xfrm>
            <a:off x="38862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73" name="Line 24"/>
          <p:cNvSpPr>
            <a:spLocks noChangeShapeType="1"/>
          </p:cNvSpPr>
          <p:nvPr/>
        </p:nvSpPr>
        <p:spPr bwMode="auto">
          <a:xfrm>
            <a:off x="44196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74" name="Line 25"/>
          <p:cNvSpPr>
            <a:spLocks noChangeShapeType="1"/>
          </p:cNvSpPr>
          <p:nvPr/>
        </p:nvSpPr>
        <p:spPr bwMode="auto">
          <a:xfrm>
            <a:off x="4876800" y="38100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75" name="Text Box 26"/>
          <p:cNvSpPr txBox="1">
            <a:spLocks noChangeArrowheads="1"/>
          </p:cNvSpPr>
          <p:nvPr/>
        </p:nvSpPr>
        <p:spPr bwMode="auto">
          <a:xfrm>
            <a:off x="1752600" y="4216400"/>
            <a:ext cx="11277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</a:rPr>
              <a:t>Keys </a:t>
            </a:r>
            <a:r>
              <a:rPr lang="en-US" sz="1400" dirty="0" err="1">
                <a:latin typeface="Arial"/>
              </a:rPr>
              <a:t>k</a:t>
            </a:r>
            <a:r>
              <a:rPr lang="en-US" sz="1400" dirty="0">
                <a:latin typeface="Arial"/>
              </a:rPr>
              <a:t> &lt; 30</a:t>
            </a:r>
          </a:p>
        </p:txBody>
      </p:sp>
      <p:sp>
        <p:nvSpPr>
          <p:cNvPr id="27676" name="Text Box 27"/>
          <p:cNvSpPr txBox="1">
            <a:spLocks noChangeArrowheads="1"/>
          </p:cNvSpPr>
          <p:nvPr/>
        </p:nvSpPr>
        <p:spPr bwMode="auto">
          <a:xfrm>
            <a:off x="2971800" y="4368800"/>
            <a:ext cx="15372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</a:rPr>
              <a:t>Keys 30&lt;=</a:t>
            </a:r>
            <a:r>
              <a:rPr lang="en-US" sz="1400" dirty="0" err="1">
                <a:latin typeface="Arial"/>
              </a:rPr>
              <a:t>k</a:t>
            </a:r>
            <a:r>
              <a:rPr lang="en-US" sz="1400" dirty="0">
                <a:latin typeface="Arial"/>
              </a:rPr>
              <a:t>&lt;120</a:t>
            </a:r>
          </a:p>
        </p:txBody>
      </p:sp>
      <p:sp>
        <p:nvSpPr>
          <p:cNvPr id="27677" name="Text Box 28"/>
          <p:cNvSpPr txBox="1">
            <a:spLocks noChangeArrowheads="1"/>
          </p:cNvSpPr>
          <p:nvPr/>
        </p:nvSpPr>
        <p:spPr bwMode="auto">
          <a:xfrm>
            <a:off x="4495800" y="4343400"/>
            <a:ext cx="1637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</a:rPr>
              <a:t>Keys 120&lt;=</a:t>
            </a:r>
            <a:r>
              <a:rPr lang="en-US" sz="1400" dirty="0" err="1">
                <a:latin typeface="Arial"/>
              </a:rPr>
              <a:t>k</a:t>
            </a:r>
            <a:r>
              <a:rPr lang="en-US" sz="1400" dirty="0">
                <a:latin typeface="Arial"/>
              </a:rPr>
              <a:t>&lt;240</a:t>
            </a:r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6248400" y="4343400"/>
            <a:ext cx="12490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</a:rPr>
              <a:t>Keys 240&lt;=</a:t>
            </a:r>
            <a:r>
              <a:rPr lang="en-US" sz="1400" dirty="0" err="1">
                <a:latin typeface="Arial"/>
              </a:rPr>
              <a:t>k</a:t>
            </a:r>
            <a:endParaRPr lang="en-US" sz="1400" dirty="0">
              <a:latin typeface="Arial"/>
            </a:endParaRPr>
          </a:p>
        </p:txBody>
      </p:sp>
      <p:graphicFrame>
        <p:nvGraphicFramePr>
          <p:cNvPr id="410654" name="Group 30"/>
          <p:cNvGraphicFramePr>
            <a:graphicFrameLocks noGrp="1"/>
          </p:cNvGraphicFramePr>
          <p:nvPr/>
        </p:nvGraphicFramePr>
        <p:xfrm>
          <a:off x="3130645" y="5410200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7" name="Line 48"/>
          <p:cNvSpPr>
            <a:spLocks noChangeShapeType="1"/>
          </p:cNvSpPr>
          <p:nvPr/>
        </p:nvSpPr>
        <p:spPr bwMode="auto">
          <a:xfrm flipH="1">
            <a:off x="2597245" y="5943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98" name="Line 49"/>
          <p:cNvSpPr>
            <a:spLocks noChangeShapeType="1"/>
          </p:cNvSpPr>
          <p:nvPr/>
        </p:nvSpPr>
        <p:spPr bwMode="auto">
          <a:xfrm>
            <a:off x="3816445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99" name="Line 50"/>
          <p:cNvSpPr>
            <a:spLocks noChangeShapeType="1"/>
          </p:cNvSpPr>
          <p:nvPr/>
        </p:nvSpPr>
        <p:spPr bwMode="auto">
          <a:xfrm>
            <a:off x="4349845" y="5943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700" name="Line 51"/>
          <p:cNvSpPr>
            <a:spLocks noChangeShapeType="1"/>
          </p:cNvSpPr>
          <p:nvPr/>
        </p:nvSpPr>
        <p:spPr bwMode="auto">
          <a:xfrm>
            <a:off x="4807045" y="5943600"/>
            <a:ext cx="129540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701" name="Rectangle 52"/>
          <p:cNvSpPr>
            <a:spLocks noChangeArrowheads="1"/>
          </p:cNvSpPr>
          <p:nvPr/>
        </p:nvSpPr>
        <p:spPr bwMode="auto">
          <a:xfrm>
            <a:off x="2209800" y="63532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27702" name="Rectangle 53"/>
          <p:cNvSpPr>
            <a:spLocks noChangeArrowheads="1"/>
          </p:cNvSpPr>
          <p:nvPr/>
        </p:nvSpPr>
        <p:spPr bwMode="auto">
          <a:xfrm>
            <a:off x="3505200" y="64294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27703" name="Rectangle 54"/>
          <p:cNvSpPr>
            <a:spLocks noChangeArrowheads="1"/>
          </p:cNvSpPr>
          <p:nvPr/>
        </p:nvSpPr>
        <p:spPr bwMode="auto">
          <a:xfrm>
            <a:off x="4419600" y="64294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27704" name="Text Box 55"/>
          <p:cNvSpPr txBox="1">
            <a:spLocks noChangeArrowheads="1"/>
          </p:cNvSpPr>
          <p:nvPr/>
        </p:nvSpPr>
        <p:spPr bwMode="auto">
          <a:xfrm>
            <a:off x="6238970" y="5778500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/>
              </a:rPr>
              <a:t>Next leaf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B+ Tree Example</a:t>
            </a:r>
          </a:p>
        </p:txBody>
      </p:sp>
      <p:graphicFrame>
        <p:nvGraphicFramePr>
          <p:cNvPr id="41165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7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9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17" name="Group 69"/>
          <p:cNvGraphicFramePr>
            <a:graphicFrameLocks noGrp="1"/>
          </p:cNvGraphicFramePr>
          <p:nvPr/>
        </p:nvGraphicFramePr>
        <p:xfrm>
          <a:off x="38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39" name="Group 91"/>
          <p:cNvGraphicFramePr>
            <a:graphicFrameLocks noGrp="1"/>
          </p:cNvGraphicFramePr>
          <p:nvPr/>
        </p:nvGraphicFramePr>
        <p:xfrm>
          <a:off x="2286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61" name="Group 113"/>
          <p:cNvGraphicFramePr>
            <a:graphicFrameLocks noGrp="1"/>
          </p:cNvGraphicFramePr>
          <p:nvPr/>
        </p:nvGraphicFramePr>
        <p:xfrm>
          <a:off x="4191000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83" name="Group 135"/>
          <p:cNvGraphicFramePr>
            <a:graphicFrameLocks noGrp="1"/>
          </p:cNvGraphicFramePr>
          <p:nvPr/>
        </p:nvGraphicFramePr>
        <p:xfrm>
          <a:off x="6096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30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1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2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3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4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5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6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7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8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9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0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1" name="Line 168"/>
          <p:cNvSpPr>
            <a:spLocks noChangeShapeType="1"/>
          </p:cNvSpPr>
          <p:nvPr/>
        </p:nvSpPr>
        <p:spPr bwMode="auto">
          <a:xfrm>
            <a:off x="586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2" name="Rectangle 169"/>
          <p:cNvSpPr>
            <a:spLocks noChangeArrowheads="1"/>
          </p:cNvSpPr>
          <p:nvPr/>
        </p:nvSpPr>
        <p:spPr bwMode="auto">
          <a:xfrm>
            <a:off x="3810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28843" name="Rectangle 170"/>
          <p:cNvSpPr>
            <a:spLocks noChangeArrowheads="1"/>
          </p:cNvSpPr>
          <p:nvPr/>
        </p:nvSpPr>
        <p:spPr bwMode="auto">
          <a:xfrm>
            <a:off x="9144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28844" name="Rectangle 171"/>
          <p:cNvSpPr>
            <a:spLocks noChangeArrowheads="1"/>
          </p:cNvSpPr>
          <p:nvPr/>
        </p:nvSpPr>
        <p:spPr bwMode="auto">
          <a:xfrm>
            <a:off x="14478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28845" name="Rectangle 172"/>
          <p:cNvSpPr>
            <a:spLocks noChangeArrowheads="1"/>
          </p:cNvSpPr>
          <p:nvPr/>
        </p:nvSpPr>
        <p:spPr bwMode="auto">
          <a:xfrm>
            <a:off x="2279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28846" name="Rectangle 173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28847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28848" name="Rectangle 175"/>
          <p:cNvSpPr>
            <a:spLocks noChangeArrowheads="1"/>
          </p:cNvSpPr>
          <p:nvPr/>
        </p:nvSpPr>
        <p:spPr bwMode="auto">
          <a:xfrm>
            <a:off x="3879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28849" name="Rectangle 176"/>
          <p:cNvSpPr>
            <a:spLocks noChangeArrowheads="1"/>
          </p:cNvSpPr>
          <p:nvPr/>
        </p:nvSpPr>
        <p:spPr bwMode="auto">
          <a:xfrm>
            <a:off x="4336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28850" name="Rectangle 177"/>
          <p:cNvSpPr>
            <a:spLocks noChangeArrowheads="1"/>
          </p:cNvSpPr>
          <p:nvPr/>
        </p:nvSpPr>
        <p:spPr bwMode="auto">
          <a:xfrm>
            <a:off x="4794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28851" name="Rectangle 178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28852" name="Rectangle 179"/>
          <p:cNvSpPr>
            <a:spLocks noChangeArrowheads="1"/>
          </p:cNvSpPr>
          <p:nvPr/>
        </p:nvSpPr>
        <p:spPr bwMode="auto">
          <a:xfrm>
            <a:off x="5937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28853" name="Rectangle 180"/>
          <p:cNvSpPr>
            <a:spLocks noChangeArrowheads="1"/>
          </p:cNvSpPr>
          <p:nvPr/>
        </p:nvSpPr>
        <p:spPr bwMode="auto">
          <a:xfrm>
            <a:off x="6470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28854" name="Line 181"/>
          <p:cNvSpPr>
            <a:spLocks noChangeShapeType="1"/>
          </p:cNvSpPr>
          <p:nvPr/>
        </p:nvSpPr>
        <p:spPr bwMode="auto">
          <a:xfrm flipH="1">
            <a:off x="38744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5" name="Line 182"/>
          <p:cNvSpPr>
            <a:spLocks noChangeShapeType="1"/>
          </p:cNvSpPr>
          <p:nvPr/>
        </p:nvSpPr>
        <p:spPr bwMode="auto">
          <a:xfrm>
            <a:off x="844645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6" name="Line 183"/>
          <p:cNvSpPr>
            <a:spLocks noChangeShapeType="1"/>
          </p:cNvSpPr>
          <p:nvPr/>
        </p:nvSpPr>
        <p:spPr bwMode="auto">
          <a:xfrm>
            <a:off x="1225645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7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8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9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0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1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2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3" name="Line 190"/>
          <p:cNvSpPr>
            <a:spLocks noChangeShapeType="1"/>
          </p:cNvSpPr>
          <p:nvPr/>
        </p:nvSpPr>
        <p:spPr bwMode="auto">
          <a:xfrm flipH="1">
            <a:off x="54102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4" name="Line 191"/>
          <p:cNvSpPr>
            <a:spLocks noChangeShapeType="1"/>
          </p:cNvSpPr>
          <p:nvPr/>
        </p:nvSpPr>
        <p:spPr bwMode="auto">
          <a:xfrm flipH="1">
            <a:off x="59436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5" name="Line 192"/>
          <p:cNvSpPr>
            <a:spLocks noChangeShapeType="1"/>
          </p:cNvSpPr>
          <p:nvPr/>
        </p:nvSpPr>
        <p:spPr bwMode="auto">
          <a:xfrm flipH="1">
            <a:off x="64770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6" name="Line 193"/>
          <p:cNvSpPr>
            <a:spLocks noChangeShapeType="1"/>
          </p:cNvSpPr>
          <p:nvPr/>
        </p:nvSpPr>
        <p:spPr bwMode="auto">
          <a:xfrm>
            <a:off x="7772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7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8777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d</a:t>
            </a:r>
            <a:r>
              <a:rPr lang="en-US" dirty="0">
                <a:latin typeface="Arial"/>
              </a:rPr>
              <a:t> = 2</a:t>
            </a:r>
          </a:p>
        </p:txBody>
      </p:sp>
      <p:sp>
        <p:nvSpPr>
          <p:cNvPr id="411843" name="Text Box 195"/>
          <p:cNvSpPr txBox="1">
            <a:spLocks noChangeArrowheads="1"/>
          </p:cNvSpPr>
          <p:nvPr/>
        </p:nvSpPr>
        <p:spPr bwMode="auto">
          <a:xfrm>
            <a:off x="6461125" y="1865313"/>
            <a:ext cx="1236862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/>
              </a:rPr>
              <a:t>Find the key </a:t>
            </a:r>
            <a:r>
              <a:rPr lang="en-US" sz="1200" u="sng" dirty="0">
                <a:solidFill>
                  <a:schemeClr val="accent2"/>
                </a:solidFill>
                <a:latin typeface="Arial"/>
              </a:rPr>
              <a:t>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B+ Tree Example</a:t>
            </a:r>
          </a:p>
        </p:txBody>
      </p:sp>
      <p:graphicFrame>
        <p:nvGraphicFramePr>
          <p:cNvPr id="41165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7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9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17" name="Group 69"/>
          <p:cNvGraphicFramePr>
            <a:graphicFrameLocks noGrp="1"/>
          </p:cNvGraphicFramePr>
          <p:nvPr/>
        </p:nvGraphicFramePr>
        <p:xfrm>
          <a:off x="38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39" name="Group 91"/>
          <p:cNvGraphicFramePr>
            <a:graphicFrameLocks noGrp="1"/>
          </p:cNvGraphicFramePr>
          <p:nvPr/>
        </p:nvGraphicFramePr>
        <p:xfrm>
          <a:off x="2286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61" name="Group 113"/>
          <p:cNvGraphicFramePr>
            <a:graphicFrameLocks noGrp="1"/>
          </p:cNvGraphicFramePr>
          <p:nvPr/>
        </p:nvGraphicFramePr>
        <p:xfrm>
          <a:off x="4191000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83" name="Group 135"/>
          <p:cNvGraphicFramePr>
            <a:graphicFrameLocks noGrp="1"/>
          </p:cNvGraphicFramePr>
          <p:nvPr/>
        </p:nvGraphicFramePr>
        <p:xfrm>
          <a:off x="6096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30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1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2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3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4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5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6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7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8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9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0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1" name="Line 168"/>
          <p:cNvSpPr>
            <a:spLocks noChangeShapeType="1"/>
          </p:cNvSpPr>
          <p:nvPr/>
        </p:nvSpPr>
        <p:spPr bwMode="auto">
          <a:xfrm>
            <a:off x="586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2" name="Rectangle 169"/>
          <p:cNvSpPr>
            <a:spLocks noChangeArrowheads="1"/>
          </p:cNvSpPr>
          <p:nvPr/>
        </p:nvSpPr>
        <p:spPr bwMode="auto">
          <a:xfrm>
            <a:off x="3810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28843" name="Rectangle 170"/>
          <p:cNvSpPr>
            <a:spLocks noChangeArrowheads="1"/>
          </p:cNvSpPr>
          <p:nvPr/>
        </p:nvSpPr>
        <p:spPr bwMode="auto">
          <a:xfrm>
            <a:off x="9144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28844" name="Rectangle 171"/>
          <p:cNvSpPr>
            <a:spLocks noChangeArrowheads="1"/>
          </p:cNvSpPr>
          <p:nvPr/>
        </p:nvSpPr>
        <p:spPr bwMode="auto">
          <a:xfrm>
            <a:off x="14478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28845" name="Rectangle 172"/>
          <p:cNvSpPr>
            <a:spLocks noChangeArrowheads="1"/>
          </p:cNvSpPr>
          <p:nvPr/>
        </p:nvSpPr>
        <p:spPr bwMode="auto">
          <a:xfrm>
            <a:off x="2279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28846" name="Rectangle 173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28847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28848" name="Rectangle 175"/>
          <p:cNvSpPr>
            <a:spLocks noChangeArrowheads="1"/>
          </p:cNvSpPr>
          <p:nvPr/>
        </p:nvSpPr>
        <p:spPr bwMode="auto">
          <a:xfrm>
            <a:off x="3879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28849" name="Rectangle 176"/>
          <p:cNvSpPr>
            <a:spLocks noChangeArrowheads="1"/>
          </p:cNvSpPr>
          <p:nvPr/>
        </p:nvSpPr>
        <p:spPr bwMode="auto">
          <a:xfrm>
            <a:off x="4336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28850" name="Rectangle 177"/>
          <p:cNvSpPr>
            <a:spLocks noChangeArrowheads="1"/>
          </p:cNvSpPr>
          <p:nvPr/>
        </p:nvSpPr>
        <p:spPr bwMode="auto">
          <a:xfrm>
            <a:off x="4794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28851" name="Rectangle 178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28852" name="Rectangle 179"/>
          <p:cNvSpPr>
            <a:spLocks noChangeArrowheads="1"/>
          </p:cNvSpPr>
          <p:nvPr/>
        </p:nvSpPr>
        <p:spPr bwMode="auto">
          <a:xfrm>
            <a:off x="5937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28853" name="Rectangle 180"/>
          <p:cNvSpPr>
            <a:spLocks noChangeArrowheads="1"/>
          </p:cNvSpPr>
          <p:nvPr/>
        </p:nvSpPr>
        <p:spPr bwMode="auto">
          <a:xfrm>
            <a:off x="6470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28854" name="Line 181"/>
          <p:cNvSpPr>
            <a:spLocks noChangeShapeType="1"/>
          </p:cNvSpPr>
          <p:nvPr/>
        </p:nvSpPr>
        <p:spPr bwMode="auto">
          <a:xfrm flipH="1">
            <a:off x="38744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5" name="Line 182"/>
          <p:cNvSpPr>
            <a:spLocks noChangeShapeType="1"/>
          </p:cNvSpPr>
          <p:nvPr/>
        </p:nvSpPr>
        <p:spPr bwMode="auto">
          <a:xfrm>
            <a:off x="844645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6" name="Line 183"/>
          <p:cNvSpPr>
            <a:spLocks noChangeShapeType="1"/>
          </p:cNvSpPr>
          <p:nvPr/>
        </p:nvSpPr>
        <p:spPr bwMode="auto">
          <a:xfrm>
            <a:off x="1225645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7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8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9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0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1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2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3" name="Line 190"/>
          <p:cNvSpPr>
            <a:spLocks noChangeShapeType="1"/>
          </p:cNvSpPr>
          <p:nvPr/>
        </p:nvSpPr>
        <p:spPr bwMode="auto">
          <a:xfrm flipH="1">
            <a:off x="54102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4" name="Line 191"/>
          <p:cNvSpPr>
            <a:spLocks noChangeShapeType="1"/>
          </p:cNvSpPr>
          <p:nvPr/>
        </p:nvSpPr>
        <p:spPr bwMode="auto">
          <a:xfrm flipH="1">
            <a:off x="59436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5" name="Line 192"/>
          <p:cNvSpPr>
            <a:spLocks noChangeShapeType="1"/>
          </p:cNvSpPr>
          <p:nvPr/>
        </p:nvSpPr>
        <p:spPr bwMode="auto">
          <a:xfrm flipH="1">
            <a:off x="64770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6" name="Line 193"/>
          <p:cNvSpPr>
            <a:spLocks noChangeShapeType="1"/>
          </p:cNvSpPr>
          <p:nvPr/>
        </p:nvSpPr>
        <p:spPr bwMode="auto">
          <a:xfrm>
            <a:off x="7772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7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8777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d</a:t>
            </a:r>
            <a:r>
              <a:rPr lang="en-US" dirty="0">
                <a:latin typeface="Arial"/>
              </a:rPr>
              <a:t> = 2</a:t>
            </a:r>
          </a:p>
        </p:txBody>
      </p:sp>
      <p:sp>
        <p:nvSpPr>
          <p:cNvPr id="411843" name="Text Box 195"/>
          <p:cNvSpPr txBox="1">
            <a:spLocks noChangeArrowheads="1"/>
          </p:cNvSpPr>
          <p:nvPr/>
        </p:nvSpPr>
        <p:spPr bwMode="auto">
          <a:xfrm>
            <a:off x="6461125" y="1865313"/>
            <a:ext cx="1236862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/>
              </a:rPr>
              <a:t>Find the key </a:t>
            </a:r>
            <a:r>
              <a:rPr lang="en-US" sz="1200" u="sng" dirty="0">
                <a:solidFill>
                  <a:schemeClr val="accent2"/>
                </a:solidFill>
                <a:latin typeface="Arial"/>
              </a:rPr>
              <a:t>40</a:t>
            </a:r>
          </a:p>
        </p:txBody>
      </p:sp>
      <p:sp>
        <p:nvSpPr>
          <p:cNvPr id="411845" name="Text Box 197"/>
          <p:cNvSpPr txBox="1">
            <a:spLocks noChangeArrowheads="1"/>
          </p:cNvSpPr>
          <p:nvPr/>
        </p:nvSpPr>
        <p:spPr bwMode="auto">
          <a:xfrm>
            <a:off x="1371600" y="2581275"/>
            <a:ext cx="696976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u="sng" dirty="0">
                <a:solidFill>
                  <a:schemeClr val="accent2"/>
                </a:solidFill>
                <a:latin typeface="Arial"/>
              </a:rPr>
              <a:t>40 </a:t>
            </a:r>
            <a:r>
              <a:rPr lang="en-US" sz="1200" dirty="0" err="1">
                <a:solidFill>
                  <a:schemeClr val="accent2"/>
                </a:solidFill>
                <a:latin typeface="Arial"/>
                <a:sym typeface="Symbol" charset="2"/>
              </a:rPr>
              <a:t></a:t>
            </a:r>
            <a:r>
              <a:rPr lang="en-US" sz="1200" dirty="0">
                <a:solidFill>
                  <a:schemeClr val="accent2"/>
                </a:solidFill>
                <a:latin typeface="Arial"/>
              </a:rPr>
              <a:t> 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B4095C-8F31-274D-8815-6AB540B0D3C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Storage and indexing: Chapter 8,</a:t>
            </a:r>
            <a:r>
              <a:rPr lang="en-US" dirty="0" smtClean="0">
                <a:latin typeface="Arial" charset="0"/>
              </a:rPr>
              <a:t> 9, 10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Will start today, continue next week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Database Tuning: Chapter </a:t>
            </a:r>
            <a:r>
              <a:rPr lang="en-US" dirty="0" smtClean="0">
                <a:latin typeface="Arial" charset="0"/>
              </a:rPr>
              <a:t>20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Will discuss today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Security in SQL: Chapter </a:t>
            </a:r>
            <a:r>
              <a:rPr lang="en-US" dirty="0" smtClean="0">
                <a:latin typeface="Arial" charset="0"/>
              </a:rPr>
              <a:t>21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Will not discuss in class</a:t>
            </a:r>
            <a:endParaRPr lang="en-US" dirty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B+ Tree Example</a:t>
            </a:r>
          </a:p>
        </p:txBody>
      </p:sp>
      <p:graphicFrame>
        <p:nvGraphicFramePr>
          <p:cNvPr id="41165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7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9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17" name="Group 69"/>
          <p:cNvGraphicFramePr>
            <a:graphicFrameLocks noGrp="1"/>
          </p:cNvGraphicFramePr>
          <p:nvPr/>
        </p:nvGraphicFramePr>
        <p:xfrm>
          <a:off x="38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39" name="Group 91"/>
          <p:cNvGraphicFramePr>
            <a:graphicFrameLocks noGrp="1"/>
          </p:cNvGraphicFramePr>
          <p:nvPr/>
        </p:nvGraphicFramePr>
        <p:xfrm>
          <a:off x="2286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61" name="Group 113"/>
          <p:cNvGraphicFramePr>
            <a:graphicFrameLocks noGrp="1"/>
          </p:cNvGraphicFramePr>
          <p:nvPr/>
        </p:nvGraphicFramePr>
        <p:xfrm>
          <a:off x="4191000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83" name="Group 135"/>
          <p:cNvGraphicFramePr>
            <a:graphicFrameLocks noGrp="1"/>
          </p:cNvGraphicFramePr>
          <p:nvPr/>
        </p:nvGraphicFramePr>
        <p:xfrm>
          <a:off x="6096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30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1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2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3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4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5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6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7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8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9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0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1" name="Line 168"/>
          <p:cNvSpPr>
            <a:spLocks noChangeShapeType="1"/>
          </p:cNvSpPr>
          <p:nvPr/>
        </p:nvSpPr>
        <p:spPr bwMode="auto">
          <a:xfrm>
            <a:off x="586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2" name="Rectangle 169"/>
          <p:cNvSpPr>
            <a:spLocks noChangeArrowheads="1"/>
          </p:cNvSpPr>
          <p:nvPr/>
        </p:nvSpPr>
        <p:spPr bwMode="auto">
          <a:xfrm>
            <a:off x="3810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28843" name="Rectangle 170"/>
          <p:cNvSpPr>
            <a:spLocks noChangeArrowheads="1"/>
          </p:cNvSpPr>
          <p:nvPr/>
        </p:nvSpPr>
        <p:spPr bwMode="auto">
          <a:xfrm>
            <a:off x="9144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28844" name="Rectangle 171"/>
          <p:cNvSpPr>
            <a:spLocks noChangeArrowheads="1"/>
          </p:cNvSpPr>
          <p:nvPr/>
        </p:nvSpPr>
        <p:spPr bwMode="auto">
          <a:xfrm>
            <a:off x="14478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28845" name="Rectangle 172"/>
          <p:cNvSpPr>
            <a:spLocks noChangeArrowheads="1"/>
          </p:cNvSpPr>
          <p:nvPr/>
        </p:nvSpPr>
        <p:spPr bwMode="auto">
          <a:xfrm>
            <a:off x="2279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28846" name="Rectangle 173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28847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28848" name="Rectangle 175"/>
          <p:cNvSpPr>
            <a:spLocks noChangeArrowheads="1"/>
          </p:cNvSpPr>
          <p:nvPr/>
        </p:nvSpPr>
        <p:spPr bwMode="auto">
          <a:xfrm>
            <a:off x="3879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28849" name="Rectangle 176"/>
          <p:cNvSpPr>
            <a:spLocks noChangeArrowheads="1"/>
          </p:cNvSpPr>
          <p:nvPr/>
        </p:nvSpPr>
        <p:spPr bwMode="auto">
          <a:xfrm>
            <a:off x="4336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28850" name="Rectangle 177"/>
          <p:cNvSpPr>
            <a:spLocks noChangeArrowheads="1"/>
          </p:cNvSpPr>
          <p:nvPr/>
        </p:nvSpPr>
        <p:spPr bwMode="auto">
          <a:xfrm>
            <a:off x="4794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28851" name="Rectangle 178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28852" name="Rectangle 179"/>
          <p:cNvSpPr>
            <a:spLocks noChangeArrowheads="1"/>
          </p:cNvSpPr>
          <p:nvPr/>
        </p:nvSpPr>
        <p:spPr bwMode="auto">
          <a:xfrm>
            <a:off x="5937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28853" name="Rectangle 180"/>
          <p:cNvSpPr>
            <a:spLocks noChangeArrowheads="1"/>
          </p:cNvSpPr>
          <p:nvPr/>
        </p:nvSpPr>
        <p:spPr bwMode="auto">
          <a:xfrm>
            <a:off x="6470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28854" name="Line 181"/>
          <p:cNvSpPr>
            <a:spLocks noChangeShapeType="1"/>
          </p:cNvSpPr>
          <p:nvPr/>
        </p:nvSpPr>
        <p:spPr bwMode="auto">
          <a:xfrm flipH="1">
            <a:off x="38744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5" name="Line 182"/>
          <p:cNvSpPr>
            <a:spLocks noChangeShapeType="1"/>
          </p:cNvSpPr>
          <p:nvPr/>
        </p:nvSpPr>
        <p:spPr bwMode="auto">
          <a:xfrm>
            <a:off x="844645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6" name="Line 183"/>
          <p:cNvSpPr>
            <a:spLocks noChangeShapeType="1"/>
          </p:cNvSpPr>
          <p:nvPr/>
        </p:nvSpPr>
        <p:spPr bwMode="auto">
          <a:xfrm>
            <a:off x="1225645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7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8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9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0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1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2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3" name="Line 190"/>
          <p:cNvSpPr>
            <a:spLocks noChangeShapeType="1"/>
          </p:cNvSpPr>
          <p:nvPr/>
        </p:nvSpPr>
        <p:spPr bwMode="auto">
          <a:xfrm flipH="1">
            <a:off x="54102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4" name="Line 191"/>
          <p:cNvSpPr>
            <a:spLocks noChangeShapeType="1"/>
          </p:cNvSpPr>
          <p:nvPr/>
        </p:nvSpPr>
        <p:spPr bwMode="auto">
          <a:xfrm flipH="1">
            <a:off x="59436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5" name="Line 192"/>
          <p:cNvSpPr>
            <a:spLocks noChangeShapeType="1"/>
          </p:cNvSpPr>
          <p:nvPr/>
        </p:nvSpPr>
        <p:spPr bwMode="auto">
          <a:xfrm flipH="1">
            <a:off x="64770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6" name="Line 193"/>
          <p:cNvSpPr>
            <a:spLocks noChangeShapeType="1"/>
          </p:cNvSpPr>
          <p:nvPr/>
        </p:nvSpPr>
        <p:spPr bwMode="auto">
          <a:xfrm>
            <a:off x="7772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7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8777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d</a:t>
            </a:r>
            <a:r>
              <a:rPr lang="en-US" dirty="0">
                <a:latin typeface="Arial"/>
              </a:rPr>
              <a:t> = 2</a:t>
            </a:r>
          </a:p>
        </p:txBody>
      </p:sp>
      <p:sp>
        <p:nvSpPr>
          <p:cNvPr id="411843" name="Text Box 195"/>
          <p:cNvSpPr txBox="1">
            <a:spLocks noChangeArrowheads="1"/>
          </p:cNvSpPr>
          <p:nvPr/>
        </p:nvSpPr>
        <p:spPr bwMode="auto">
          <a:xfrm>
            <a:off x="6461125" y="1865313"/>
            <a:ext cx="1236862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/>
              </a:rPr>
              <a:t>Find the key </a:t>
            </a:r>
            <a:r>
              <a:rPr lang="en-US" sz="1200" u="sng" dirty="0">
                <a:solidFill>
                  <a:schemeClr val="accent2"/>
                </a:solidFill>
                <a:latin typeface="Arial"/>
              </a:rPr>
              <a:t>40</a:t>
            </a:r>
          </a:p>
        </p:txBody>
      </p:sp>
      <p:sp>
        <p:nvSpPr>
          <p:cNvPr id="411845" name="Text Box 197"/>
          <p:cNvSpPr txBox="1">
            <a:spLocks noChangeArrowheads="1"/>
          </p:cNvSpPr>
          <p:nvPr/>
        </p:nvSpPr>
        <p:spPr bwMode="auto">
          <a:xfrm>
            <a:off x="1371600" y="2581275"/>
            <a:ext cx="696976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u="sng" dirty="0">
                <a:solidFill>
                  <a:schemeClr val="accent2"/>
                </a:solidFill>
                <a:latin typeface="Arial"/>
              </a:rPr>
              <a:t>40 </a:t>
            </a:r>
            <a:r>
              <a:rPr lang="en-US" sz="1200" dirty="0" err="1">
                <a:solidFill>
                  <a:schemeClr val="accent2"/>
                </a:solidFill>
                <a:latin typeface="Arial"/>
                <a:sym typeface="Symbol" charset="2"/>
              </a:rPr>
              <a:t></a:t>
            </a:r>
            <a:r>
              <a:rPr lang="en-US" sz="1200" dirty="0">
                <a:solidFill>
                  <a:schemeClr val="accent2"/>
                </a:solidFill>
                <a:latin typeface="Arial"/>
              </a:rPr>
              <a:t> 80</a:t>
            </a:r>
          </a:p>
        </p:txBody>
      </p:sp>
      <p:sp>
        <p:nvSpPr>
          <p:cNvPr id="411846" name="Text Box 198"/>
          <p:cNvSpPr txBox="1">
            <a:spLocks noChangeArrowheads="1"/>
          </p:cNvSpPr>
          <p:nvPr/>
        </p:nvSpPr>
        <p:spPr bwMode="auto">
          <a:xfrm>
            <a:off x="1905000" y="3957638"/>
            <a:ext cx="1043525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/>
              </a:rPr>
              <a:t>20 &lt; </a:t>
            </a:r>
            <a:r>
              <a:rPr lang="en-US" sz="1200" u="sng" dirty="0">
                <a:solidFill>
                  <a:schemeClr val="accent2"/>
                </a:solidFill>
                <a:latin typeface="Arial"/>
              </a:rPr>
              <a:t>40 </a:t>
            </a:r>
            <a:r>
              <a:rPr lang="en-US" sz="1200" dirty="0" err="1">
                <a:solidFill>
                  <a:schemeClr val="accent2"/>
                </a:solidFill>
                <a:latin typeface="Arial"/>
                <a:sym typeface="Symbol" charset="2"/>
              </a:rPr>
              <a:t></a:t>
            </a:r>
            <a:r>
              <a:rPr lang="en-US" sz="1200" dirty="0">
                <a:solidFill>
                  <a:schemeClr val="accent2"/>
                </a:solidFill>
                <a:latin typeface="Arial"/>
              </a:rPr>
              <a:t> 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B+ Tree Example</a:t>
            </a:r>
          </a:p>
        </p:txBody>
      </p:sp>
      <p:graphicFrame>
        <p:nvGraphicFramePr>
          <p:cNvPr id="41165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7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69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17" name="Group 69"/>
          <p:cNvGraphicFramePr>
            <a:graphicFrameLocks noGrp="1"/>
          </p:cNvGraphicFramePr>
          <p:nvPr/>
        </p:nvGraphicFramePr>
        <p:xfrm>
          <a:off x="38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39" name="Group 91"/>
          <p:cNvGraphicFramePr>
            <a:graphicFrameLocks noGrp="1"/>
          </p:cNvGraphicFramePr>
          <p:nvPr/>
        </p:nvGraphicFramePr>
        <p:xfrm>
          <a:off x="2286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61" name="Group 113"/>
          <p:cNvGraphicFramePr>
            <a:graphicFrameLocks noGrp="1"/>
          </p:cNvGraphicFramePr>
          <p:nvPr/>
        </p:nvGraphicFramePr>
        <p:xfrm>
          <a:off x="4191000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783" name="Group 135"/>
          <p:cNvGraphicFramePr>
            <a:graphicFrameLocks noGrp="1"/>
          </p:cNvGraphicFramePr>
          <p:nvPr/>
        </p:nvGraphicFramePr>
        <p:xfrm>
          <a:off x="6096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30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1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2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3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4" name="Line 161"/>
          <p:cNvSpPr>
            <a:spLocks noChangeShapeType="1"/>
          </p:cNvSpPr>
          <p:nvPr/>
        </p:nvSpPr>
        <p:spPr bwMode="auto">
          <a:xfrm>
            <a:off x="25146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5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6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7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8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39" name="Line 166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0" name="Line 167"/>
          <p:cNvSpPr>
            <a:spLocks noChangeShapeType="1"/>
          </p:cNvSpPr>
          <p:nvPr/>
        </p:nvSpPr>
        <p:spPr bwMode="auto">
          <a:xfrm>
            <a:off x="3886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1" name="Line 168"/>
          <p:cNvSpPr>
            <a:spLocks noChangeShapeType="1"/>
          </p:cNvSpPr>
          <p:nvPr/>
        </p:nvSpPr>
        <p:spPr bwMode="auto">
          <a:xfrm>
            <a:off x="586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42" name="Rectangle 169"/>
          <p:cNvSpPr>
            <a:spLocks noChangeArrowheads="1"/>
          </p:cNvSpPr>
          <p:nvPr/>
        </p:nvSpPr>
        <p:spPr bwMode="auto">
          <a:xfrm>
            <a:off x="3810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28843" name="Rectangle 170"/>
          <p:cNvSpPr>
            <a:spLocks noChangeArrowheads="1"/>
          </p:cNvSpPr>
          <p:nvPr/>
        </p:nvSpPr>
        <p:spPr bwMode="auto">
          <a:xfrm>
            <a:off x="9144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28844" name="Rectangle 171"/>
          <p:cNvSpPr>
            <a:spLocks noChangeArrowheads="1"/>
          </p:cNvSpPr>
          <p:nvPr/>
        </p:nvSpPr>
        <p:spPr bwMode="auto">
          <a:xfrm>
            <a:off x="1447800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28845" name="Rectangle 172"/>
          <p:cNvSpPr>
            <a:spLocks noChangeArrowheads="1"/>
          </p:cNvSpPr>
          <p:nvPr/>
        </p:nvSpPr>
        <p:spPr bwMode="auto">
          <a:xfrm>
            <a:off x="2279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28846" name="Rectangle 173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28847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28848" name="Rectangle 175"/>
          <p:cNvSpPr>
            <a:spLocks noChangeArrowheads="1"/>
          </p:cNvSpPr>
          <p:nvPr/>
        </p:nvSpPr>
        <p:spPr bwMode="auto">
          <a:xfrm>
            <a:off x="3879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28849" name="Rectangle 176"/>
          <p:cNvSpPr>
            <a:spLocks noChangeArrowheads="1"/>
          </p:cNvSpPr>
          <p:nvPr/>
        </p:nvSpPr>
        <p:spPr bwMode="auto">
          <a:xfrm>
            <a:off x="4336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28850" name="Rectangle 177"/>
          <p:cNvSpPr>
            <a:spLocks noChangeArrowheads="1"/>
          </p:cNvSpPr>
          <p:nvPr/>
        </p:nvSpPr>
        <p:spPr bwMode="auto">
          <a:xfrm>
            <a:off x="4794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28851" name="Rectangle 178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28852" name="Rectangle 179"/>
          <p:cNvSpPr>
            <a:spLocks noChangeArrowheads="1"/>
          </p:cNvSpPr>
          <p:nvPr/>
        </p:nvSpPr>
        <p:spPr bwMode="auto">
          <a:xfrm>
            <a:off x="5937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28853" name="Rectangle 180"/>
          <p:cNvSpPr>
            <a:spLocks noChangeArrowheads="1"/>
          </p:cNvSpPr>
          <p:nvPr/>
        </p:nvSpPr>
        <p:spPr bwMode="auto">
          <a:xfrm>
            <a:off x="6470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28854" name="Line 181"/>
          <p:cNvSpPr>
            <a:spLocks noChangeShapeType="1"/>
          </p:cNvSpPr>
          <p:nvPr/>
        </p:nvSpPr>
        <p:spPr bwMode="auto">
          <a:xfrm flipH="1">
            <a:off x="387445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5" name="Line 182"/>
          <p:cNvSpPr>
            <a:spLocks noChangeShapeType="1"/>
          </p:cNvSpPr>
          <p:nvPr/>
        </p:nvSpPr>
        <p:spPr bwMode="auto">
          <a:xfrm>
            <a:off x="844645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6" name="Line 183"/>
          <p:cNvSpPr>
            <a:spLocks noChangeShapeType="1"/>
          </p:cNvSpPr>
          <p:nvPr/>
        </p:nvSpPr>
        <p:spPr bwMode="auto">
          <a:xfrm>
            <a:off x="1225645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7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8" name="Line 185"/>
          <p:cNvSpPr>
            <a:spLocks noChangeShapeType="1"/>
          </p:cNvSpPr>
          <p:nvPr/>
        </p:nvSpPr>
        <p:spPr bwMode="auto">
          <a:xfrm>
            <a:off x="28956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59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0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1" name="Line 188"/>
          <p:cNvSpPr>
            <a:spLocks noChangeShapeType="1"/>
          </p:cNvSpPr>
          <p:nvPr/>
        </p:nvSpPr>
        <p:spPr bwMode="auto">
          <a:xfrm>
            <a:off x="4343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2" name="Line 189"/>
          <p:cNvSpPr>
            <a:spLocks noChangeShapeType="1"/>
          </p:cNvSpPr>
          <p:nvPr/>
        </p:nvSpPr>
        <p:spPr bwMode="auto">
          <a:xfrm>
            <a:off x="4572000" y="50292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3" name="Line 190"/>
          <p:cNvSpPr>
            <a:spLocks noChangeShapeType="1"/>
          </p:cNvSpPr>
          <p:nvPr/>
        </p:nvSpPr>
        <p:spPr bwMode="auto">
          <a:xfrm flipH="1">
            <a:off x="54102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4" name="Line 191"/>
          <p:cNvSpPr>
            <a:spLocks noChangeShapeType="1"/>
          </p:cNvSpPr>
          <p:nvPr/>
        </p:nvSpPr>
        <p:spPr bwMode="auto">
          <a:xfrm flipH="1">
            <a:off x="59436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5" name="Line 192"/>
          <p:cNvSpPr>
            <a:spLocks noChangeShapeType="1"/>
          </p:cNvSpPr>
          <p:nvPr/>
        </p:nvSpPr>
        <p:spPr bwMode="auto">
          <a:xfrm flipH="1">
            <a:off x="64770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6" name="Line 193"/>
          <p:cNvSpPr>
            <a:spLocks noChangeShapeType="1"/>
          </p:cNvSpPr>
          <p:nvPr/>
        </p:nvSpPr>
        <p:spPr bwMode="auto">
          <a:xfrm>
            <a:off x="7772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867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8777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d</a:t>
            </a:r>
            <a:r>
              <a:rPr lang="en-US" dirty="0">
                <a:latin typeface="Arial"/>
              </a:rPr>
              <a:t> = 2</a:t>
            </a:r>
          </a:p>
        </p:txBody>
      </p:sp>
      <p:sp>
        <p:nvSpPr>
          <p:cNvPr id="411843" name="Text Box 195"/>
          <p:cNvSpPr txBox="1">
            <a:spLocks noChangeArrowheads="1"/>
          </p:cNvSpPr>
          <p:nvPr/>
        </p:nvSpPr>
        <p:spPr bwMode="auto">
          <a:xfrm>
            <a:off x="6461125" y="1865313"/>
            <a:ext cx="1236862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/>
              </a:rPr>
              <a:t>Find the key </a:t>
            </a:r>
            <a:r>
              <a:rPr lang="en-US" sz="1200" u="sng" dirty="0">
                <a:solidFill>
                  <a:schemeClr val="accent2"/>
                </a:solidFill>
                <a:latin typeface="Arial"/>
              </a:rPr>
              <a:t>40</a:t>
            </a:r>
          </a:p>
        </p:txBody>
      </p:sp>
      <p:sp>
        <p:nvSpPr>
          <p:cNvPr id="411845" name="Text Box 197"/>
          <p:cNvSpPr txBox="1">
            <a:spLocks noChangeArrowheads="1"/>
          </p:cNvSpPr>
          <p:nvPr/>
        </p:nvSpPr>
        <p:spPr bwMode="auto">
          <a:xfrm>
            <a:off x="1371600" y="2581275"/>
            <a:ext cx="696976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u="sng" dirty="0">
                <a:solidFill>
                  <a:schemeClr val="accent2"/>
                </a:solidFill>
                <a:latin typeface="Arial"/>
              </a:rPr>
              <a:t>40 </a:t>
            </a:r>
            <a:r>
              <a:rPr lang="en-US" sz="1200" dirty="0" err="1">
                <a:solidFill>
                  <a:schemeClr val="accent2"/>
                </a:solidFill>
                <a:latin typeface="Arial"/>
                <a:sym typeface="Symbol" charset="2"/>
              </a:rPr>
              <a:t></a:t>
            </a:r>
            <a:r>
              <a:rPr lang="en-US" sz="1200" dirty="0">
                <a:solidFill>
                  <a:schemeClr val="accent2"/>
                </a:solidFill>
                <a:latin typeface="Arial"/>
              </a:rPr>
              <a:t> 80</a:t>
            </a:r>
          </a:p>
        </p:txBody>
      </p:sp>
      <p:sp>
        <p:nvSpPr>
          <p:cNvPr id="411846" name="Text Box 198"/>
          <p:cNvSpPr txBox="1">
            <a:spLocks noChangeArrowheads="1"/>
          </p:cNvSpPr>
          <p:nvPr/>
        </p:nvSpPr>
        <p:spPr bwMode="auto">
          <a:xfrm>
            <a:off x="1905000" y="3957638"/>
            <a:ext cx="1043525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/>
              </a:rPr>
              <a:t>20 &lt; </a:t>
            </a:r>
            <a:r>
              <a:rPr lang="en-US" sz="1200" u="sng" dirty="0">
                <a:solidFill>
                  <a:schemeClr val="accent2"/>
                </a:solidFill>
                <a:latin typeface="Arial"/>
              </a:rPr>
              <a:t>40 </a:t>
            </a:r>
            <a:r>
              <a:rPr lang="en-US" sz="1200" dirty="0" err="1">
                <a:solidFill>
                  <a:schemeClr val="accent2"/>
                </a:solidFill>
                <a:latin typeface="Arial"/>
                <a:sym typeface="Symbol" charset="2"/>
              </a:rPr>
              <a:t></a:t>
            </a:r>
            <a:r>
              <a:rPr lang="en-US" sz="1200" dirty="0">
                <a:solidFill>
                  <a:schemeClr val="accent2"/>
                </a:solidFill>
                <a:latin typeface="Arial"/>
              </a:rPr>
              <a:t> 60</a:t>
            </a:r>
          </a:p>
        </p:txBody>
      </p:sp>
      <p:sp>
        <p:nvSpPr>
          <p:cNvPr id="411847" name="Text Box 199"/>
          <p:cNvSpPr txBox="1">
            <a:spLocks noChangeArrowheads="1"/>
          </p:cNvSpPr>
          <p:nvPr/>
        </p:nvSpPr>
        <p:spPr bwMode="auto">
          <a:xfrm>
            <a:off x="2895600" y="5329238"/>
            <a:ext cx="1043525" cy="276999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/>
              </a:rPr>
              <a:t>30 &lt; </a:t>
            </a:r>
            <a:r>
              <a:rPr lang="en-US" sz="1200" u="sng" dirty="0">
                <a:solidFill>
                  <a:schemeClr val="accent2"/>
                </a:solidFill>
                <a:latin typeface="Arial"/>
              </a:rPr>
              <a:t>40 </a:t>
            </a:r>
            <a:r>
              <a:rPr lang="en-US" sz="1200" dirty="0" err="1">
                <a:solidFill>
                  <a:schemeClr val="accent2"/>
                </a:solidFill>
                <a:latin typeface="Arial"/>
                <a:sym typeface="Symbol" charset="2"/>
              </a:rPr>
              <a:t></a:t>
            </a:r>
            <a:r>
              <a:rPr lang="en-US" sz="1200" dirty="0">
                <a:solidFill>
                  <a:schemeClr val="accent2"/>
                </a:solidFill>
                <a:latin typeface="Arial"/>
              </a:rPr>
              <a:t>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35094C-71E1-3042-A093-FFB14E1703D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a </a:t>
            </a:r>
            <a:r>
              <a:rPr lang="en-US" dirty="0"/>
              <a:t>B+ Tree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Exact </a:t>
            </a:r>
            <a:r>
              <a:rPr lang="en-US" dirty="0"/>
              <a:t>key values:</a:t>
            </a:r>
          </a:p>
          <a:p>
            <a:pPr lvl="1" eaLnBrk="1" hangingPunct="1"/>
            <a:r>
              <a:rPr lang="en-US" dirty="0"/>
              <a:t>Start at the root</a:t>
            </a:r>
          </a:p>
          <a:p>
            <a:pPr lvl="1" eaLnBrk="1" hangingPunct="1"/>
            <a:r>
              <a:rPr lang="en-US" dirty="0"/>
              <a:t>Proceed down, to the leaf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Range queries:</a:t>
            </a:r>
          </a:p>
          <a:p>
            <a:pPr lvl="1" eaLnBrk="1" hangingPunct="1"/>
            <a:r>
              <a:rPr lang="en-US" dirty="0"/>
              <a:t>As above</a:t>
            </a:r>
          </a:p>
          <a:p>
            <a:pPr lvl="1" eaLnBrk="1" hangingPunct="1"/>
            <a:r>
              <a:rPr lang="en-US" dirty="0"/>
              <a:t>Then sequential traversal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6019800" y="2545140"/>
            <a:ext cx="238328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name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 smtClean="0">
                <a:latin typeface="Arial"/>
              </a:rPr>
              <a:t> People</a:t>
            </a:r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age = 25</a:t>
            </a:r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6096000" y="4450140"/>
            <a:ext cx="256302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name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/>
              </a:rPr>
              <a:t>From </a:t>
            </a:r>
            <a:r>
              <a:rPr lang="en-US" dirty="0" smtClean="0">
                <a:latin typeface="Arial"/>
              </a:rPr>
              <a:t>People</a:t>
            </a:r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20 &lt;= age</a:t>
            </a:r>
          </a:p>
          <a:p>
            <a:r>
              <a:rPr lang="en-US" dirty="0">
                <a:latin typeface="Arial"/>
              </a:rPr>
              <a:t>  and  age &lt;= 30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06621" y="1676400"/>
            <a:ext cx="312777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Index on </a:t>
            </a:r>
            <a:r>
              <a:rPr lang="en-US" dirty="0" err="1" smtClean="0">
                <a:latin typeface="Arial"/>
              </a:rPr>
              <a:t>People(age</a:t>
            </a:r>
            <a:r>
              <a:rPr lang="en-US" dirty="0" smtClean="0">
                <a:latin typeface="Arial"/>
              </a:rPr>
              <a:t>)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Which queries can use this index ?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35094C-71E1-3042-A093-FFB14E1703DC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273734" y="2971800"/>
            <a:ext cx="3307666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dirty="0" smtClean="0">
                <a:latin typeface="Arial"/>
              </a:rPr>
              <a:t> *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 smtClean="0">
                <a:latin typeface="Arial"/>
              </a:rPr>
              <a:t> People</a:t>
            </a:r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 smtClean="0">
                <a:latin typeface="Arial"/>
              </a:rPr>
              <a:t> name = ‘Smith’ 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   and </a:t>
            </a:r>
            <a:r>
              <a:rPr lang="en-US" dirty="0" err="1" smtClean="0">
                <a:latin typeface="Arial"/>
              </a:rPr>
              <a:t>zipcode</a:t>
            </a:r>
            <a:r>
              <a:rPr lang="en-US" dirty="0" smtClean="0">
                <a:latin typeface="Arial"/>
              </a:rPr>
              <a:t> = 12345</a:t>
            </a:r>
            <a:endParaRPr lang="en-US" dirty="0">
              <a:latin typeface="Aria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2133600"/>
            <a:ext cx="5354576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rial"/>
              </a:rPr>
              <a:t>Index on </a:t>
            </a:r>
            <a:r>
              <a:rPr lang="en-US" sz="2800" dirty="0" err="1" smtClean="0">
                <a:latin typeface="Arial"/>
              </a:rPr>
              <a:t>People(name</a:t>
            </a:r>
            <a:r>
              <a:rPr lang="en-US" sz="2800" dirty="0" smtClean="0">
                <a:latin typeface="Arial"/>
              </a:rPr>
              <a:t>, </a:t>
            </a:r>
            <a:r>
              <a:rPr lang="en-US" sz="2800" dirty="0" err="1" smtClean="0">
                <a:latin typeface="Arial"/>
              </a:rPr>
              <a:t>zipcode</a:t>
            </a:r>
            <a:r>
              <a:rPr lang="en-US" sz="2800" dirty="0" smtClean="0">
                <a:latin typeface="Arial"/>
              </a:rPr>
              <a:t>)</a:t>
            </a:r>
            <a:endParaRPr lang="en-US" sz="2800" dirty="0">
              <a:latin typeface="Arial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38600" y="3048000"/>
            <a:ext cx="320938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dirty="0" smtClean="0">
                <a:latin typeface="Arial"/>
              </a:rPr>
              <a:t> *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 smtClean="0">
                <a:latin typeface="Arial"/>
              </a:rPr>
              <a:t> People</a:t>
            </a:r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 smtClean="0">
                <a:latin typeface="Arial"/>
              </a:rPr>
              <a:t> name = ‘Smith’</a:t>
            </a:r>
            <a:endParaRPr lang="en-US" dirty="0">
              <a:latin typeface="Arial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038600" y="4724400"/>
            <a:ext cx="344412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dirty="0" smtClean="0">
                <a:latin typeface="Arial"/>
              </a:rPr>
              <a:t> *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 smtClean="0">
                <a:latin typeface="Arial"/>
              </a:rPr>
              <a:t> People</a:t>
            </a:r>
            <a:endParaRPr lang="en-US" dirty="0">
              <a:latin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zipcode</a:t>
            </a:r>
            <a:r>
              <a:rPr lang="en-US" dirty="0" smtClean="0">
                <a:latin typeface="Arial"/>
              </a:rPr>
              <a:t> = 12345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4192CA-01B3-7842-87A7-D8A9A9DB1023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B+ Tree Design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large d ?</a:t>
            </a:r>
          </a:p>
          <a:p>
            <a:pPr eaLnBrk="1" hangingPunct="1"/>
            <a:r>
              <a:rPr lang="en-US"/>
              <a:t>Example:</a:t>
            </a:r>
          </a:p>
          <a:p>
            <a:pPr lvl="1" eaLnBrk="1" hangingPunct="1"/>
            <a:r>
              <a:rPr lang="en-US"/>
              <a:t>Key size = 4 bytes</a:t>
            </a:r>
          </a:p>
          <a:p>
            <a:pPr lvl="1" eaLnBrk="1" hangingPunct="1"/>
            <a:r>
              <a:rPr lang="en-US"/>
              <a:t>Pointer size = 8 bytes</a:t>
            </a:r>
          </a:p>
          <a:p>
            <a:pPr lvl="1" eaLnBrk="1" hangingPunct="1"/>
            <a:r>
              <a:rPr lang="en-US"/>
              <a:t>Block size = 4096 byes</a:t>
            </a:r>
          </a:p>
          <a:p>
            <a:pPr eaLnBrk="1" hangingPunct="1"/>
            <a:r>
              <a:rPr lang="en-US"/>
              <a:t>2d x 4  + (2d+1) x 8  &lt;=  4096</a:t>
            </a:r>
          </a:p>
          <a:p>
            <a:pPr eaLnBrk="1" hangingPunct="1"/>
            <a:r>
              <a:rPr lang="en-US"/>
              <a:t>d = 170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/>
              <a:t>B+ Trees in Practice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Typical order: 100.  Typical fill-factor: 67%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average </a:t>
            </a:r>
            <a:r>
              <a:rPr lang="en-US" sz="2400" dirty="0" err="1" smtClean="0">
                <a:latin typeface="Arial" charset="0"/>
              </a:rPr>
              <a:t>fanout</a:t>
            </a:r>
            <a:r>
              <a:rPr lang="en-US" sz="2400" dirty="0" smtClean="0">
                <a:latin typeface="Arial" charset="0"/>
              </a:rPr>
              <a:t> = 133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Typical capacities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Height 4: 133</a:t>
            </a:r>
            <a:r>
              <a:rPr lang="en-US" sz="2400" baseline="30000" dirty="0" smtClean="0">
                <a:latin typeface="Arial" charset="0"/>
              </a:rPr>
              <a:t>4</a:t>
            </a:r>
            <a:r>
              <a:rPr lang="en-US" sz="2400" dirty="0" smtClean="0">
                <a:latin typeface="Arial" charset="0"/>
              </a:rPr>
              <a:t> = 312,900,700 records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Height 3: 133</a:t>
            </a:r>
            <a:r>
              <a:rPr lang="en-US" sz="2400" baseline="30000" dirty="0" smtClean="0">
                <a:latin typeface="Arial" charset="0"/>
              </a:rPr>
              <a:t>3</a:t>
            </a:r>
            <a:r>
              <a:rPr lang="en-US" sz="2400" dirty="0" smtClean="0">
                <a:latin typeface="Arial" charset="0"/>
              </a:rPr>
              <a:t> =     2,352,637 records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Can often hold top levels in buffer pool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Level 1 =           1 page  =     8 Kbytes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Level 2 =      133 pages =     1 </a:t>
            </a:r>
            <a:r>
              <a:rPr lang="en-US" sz="2400" dirty="0" err="1" smtClean="0">
                <a:latin typeface="Arial" charset="0"/>
              </a:rPr>
              <a:t>Mbyte</a:t>
            </a:r>
            <a:endParaRPr lang="en-US" sz="24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Level 3 = 17,689 pages = 133 Mbytes       </a:t>
            </a:r>
            <a:endParaRPr lang="en-US" sz="2400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9C0E9-9AD2-5C40-9869-6492826E3BB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4FD241-73DE-3841-B50B-C5C0AB11ADBC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Insertion in a B+ Tree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Insert (K, P)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Find leaf where K belongs, insert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If no overflow (2d keys or less), halt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If overflow (2d+1 keys), split node, insert in parent: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</a:t>
            </a:r>
            <a:r>
              <a:rPr lang="en-US" sz="2400" dirty="0"/>
              <a:t>leaf, keep K3 too in right node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When root splits, new root has 1 key only</a:t>
            </a:r>
          </a:p>
        </p:txBody>
      </p:sp>
      <p:graphicFrame>
        <p:nvGraphicFramePr>
          <p:cNvPr id="416772" name="Group 4"/>
          <p:cNvGraphicFramePr>
            <a:graphicFrameLocks noGrp="1"/>
          </p:cNvGraphicFramePr>
          <p:nvPr/>
        </p:nvGraphicFramePr>
        <p:xfrm>
          <a:off x="152399" y="4411980"/>
          <a:ext cx="3124201" cy="685800"/>
        </p:xfrm>
        <a:graphic>
          <a:graphicData uri="http://schemas.openxmlformats.org/drawingml/2006/table">
            <a:tbl>
              <a:tblPr/>
              <a:tblGrid>
                <a:gridCol w="435059"/>
                <a:gridCol w="208965"/>
                <a:gridCol w="262063"/>
                <a:gridCol w="284330"/>
                <a:gridCol w="340852"/>
                <a:gridCol w="284330"/>
                <a:gridCol w="280904"/>
                <a:gridCol w="340854"/>
                <a:gridCol w="208965"/>
                <a:gridCol w="477879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6798" name="Group 30"/>
          <p:cNvGraphicFramePr>
            <a:graphicFrameLocks noGrp="1"/>
          </p:cNvGraphicFramePr>
          <p:nvPr/>
        </p:nvGraphicFramePr>
        <p:xfrm>
          <a:off x="4114800" y="4411980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6820" name="Group 52"/>
          <p:cNvGraphicFramePr>
            <a:graphicFrameLocks noGrp="1"/>
          </p:cNvGraphicFramePr>
          <p:nvPr/>
        </p:nvGraphicFramePr>
        <p:xfrm>
          <a:off x="6553200" y="4411980"/>
          <a:ext cx="2286000" cy="685800"/>
        </p:xfrm>
        <a:graphic>
          <a:graphicData uri="http://schemas.openxmlformats.org/drawingml/2006/table">
            <a:tbl>
              <a:tblPr/>
              <a:tblGrid>
                <a:gridCol w="4508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67" name="Text Box 74"/>
          <p:cNvSpPr txBox="1">
            <a:spLocks noChangeArrowheads="1"/>
          </p:cNvSpPr>
          <p:nvPr/>
        </p:nvSpPr>
        <p:spPr bwMode="auto">
          <a:xfrm>
            <a:off x="5410200" y="3497580"/>
            <a:ext cx="8518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/>
              </a:rPr>
              <a:t>parent   </a:t>
            </a:r>
          </a:p>
          <a:p>
            <a:r>
              <a:rPr lang="en-US" sz="1800" dirty="0">
                <a:latin typeface="Arial"/>
              </a:rPr>
              <a:t>      K3    </a:t>
            </a:r>
          </a:p>
        </p:txBody>
      </p:sp>
      <p:sp>
        <p:nvSpPr>
          <p:cNvPr id="33868" name="Line 75"/>
          <p:cNvSpPr>
            <a:spLocks noChangeShapeType="1"/>
          </p:cNvSpPr>
          <p:nvPr/>
        </p:nvSpPr>
        <p:spPr bwMode="auto">
          <a:xfrm>
            <a:off x="6248400" y="403098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69" name="Line 76"/>
          <p:cNvSpPr>
            <a:spLocks noChangeShapeType="1"/>
          </p:cNvSpPr>
          <p:nvPr/>
        </p:nvSpPr>
        <p:spPr bwMode="auto">
          <a:xfrm>
            <a:off x="3352800" y="479298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70" name="Line 77"/>
          <p:cNvSpPr>
            <a:spLocks noChangeShapeType="1"/>
          </p:cNvSpPr>
          <p:nvPr/>
        </p:nvSpPr>
        <p:spPr bwMode="auto">
          <a:xfrm flipH="1">
            <a:off x="228600" y="387858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71" name="Text Box 78"/>
          <p:cNvSpPr txBox="1">
            <a:spLocks noChangeArrowheads="1"/>
          </p:cNvSpPr>
          <p:nvPr/>
        </p:nvSpPr>
        <p:spPr bwMode="auto">
          <a:xfrm>
            <a:off x="974725" y="3511868"/>
            <a:ext cx="9119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/>
              </a:rPr>
              <a:t>parent</a:t>
            </a:r>
          </a:p>
        </p:txBody>
      </p:sp>
      <p:sp>
        <p:nvSpPr>
          <p:cNvPr id="33872" name="Line 79"/>
          <p:cNvSpPr>
            <a:spLocks noChangeShapeType="1"/>
          </p:cNvSpPr>
          <p:nvPr/>
        </p:nvSpPr>
        <p:spPr bwMode="auto">
          <a:xfrm flipH="1">
            <a:off x="4114800" y="403098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647122-5483-9044-B4F7-D60897A2A432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Insertion in a B+ Tree</a:t>
            </a:r>
          </a:p>
        </p:txBody>
      </p:sp>
      <p:graphicFrame>
        <p:nvGraphicFramePr>
          <p:cNvPr id="417795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7817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74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75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76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77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78" name="Line 161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79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80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81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82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83" name="Line 166"/>
          <p:cNvSpPr>
            <a:spLocks noChangeShapeType="1"/>
          </p:cNvSpPr>
          <p:nvPr/>
        </p:nvSpPr>
        <p:spPr bwMode="auto">
          <a:xfrm>
            <a:off x="21336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84" name="Line 167"/>
          <p:cNvSpPr>
            <a:spLocks noChangeShapeType="1"/>
          </p:cNvSpPr>
          <p:nvPr/>
        </p:nvSpPr>
        <p:spPr bwMode="auto">
          <a:xfrm>
            <a:off x="38862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85" name="Line 168"/>
          <p:cNvSpPr>
            <a:spLocks noChangeShapeType="1"/>
          </p:cNvSpPr>
          <p:nvPr/>
        </p:nvSpPr>
        <p:spPr bwMode="auto">
          <a:xfrm>
            <a:off x="6172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86" name="Rectangle 169"/>
          <p:cNvSpPr>
            <a:spLocks noChangeArrowheads="1"/>
          </p:cNvSpPr>
          <p:nvPr/>
        </p:nvSpPr>
        <p:spPr bwMode="auto">
          <a:xfrm>
            <a:off x="603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34987" name="Rectangle 170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34988" name="Rectangle 171"/>
          <p:cNvSpPr>
            <a:spLocks noChangeArrowheads="1"/>
          </p:cNvSpPr>
          <p:nvPr/>
        </p:nvSpPr>
        <p:spPr bwMode="auto">
          <a:xfrm>
            <a:off x="1669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34989" name="Rectangle 172"/>
          <p:cNvSpPr>
            <a:spLocks noChangeArrowheads="1"/>
          </p:cNvSpPr>
          <p:nvPr/>
        </p:nvSpPr>
        <p:spPr bwMode="auto">
          <a:xfrm>
            <a:off x="2279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34990" name="Rectangle 173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34991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34992" name="Rectangle 175"/>
          <p:cNvSpPr>
            <a:spLocks noChangeArrowheads="1"/>
          </p:cNvSpPr>
          <p:nvPr/>
        </p:nvSpPr>
        <p:spPr bwMode="auto">
          <a:xfrm>
            <a:off x="3879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34993" name="Rectangle 176"/>
          <p:cNvSpPr>
            <a:spLocks noChangeArrowheads="1"/>
          </p:cNvSpPr>
          <p:nvPr/>
        </p:nvSpPr>
        <p:spPr bwMode="auto">
          <a:xfrm>
            <a:off x="4336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34994" name="Rectangle 177"/>
          <p:cNvSpPr>
            <a:spLocks noChangeArrowheads="1"/>
          </p:cNvSpPr>
          <p:nvPr/>
        </p:nvSpPr>
        <p:spPr bwMode="auto">
          <a:xfrm>
            <a:off x="4794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34995" name="Rectangle 178"/>
          <p:cNvSpPr>
            <a:spLocks noChangeArrowheads="1"/>
          </p:cNvSpPr>
          <p:nvPr/>
        </p:nvSpPr>
        <p:spPr bwMode="auto">
          <a:xfrm>
            <a:off x="5251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34996" name="Rectangle 179"/>
          <p:cNvSpPr>
            <a:spLocks noChangeArrowheads="1"/>
          </p:cNvSpPr>
          <p:nvPr/>
        </p:nvSpPr>
        <p:spPr bwMode="auto">
          <a:xfrm>
            <a:off x="578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34997" name="Rectangle 180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34998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999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0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1" name="Line 184"/>
          <p:cNvSpPr>
            <a:spLocks noChangeShapeType="1"/>
          </p:cNvSpPr>
          <p:nvPr/>
        </p:nvSpPr>
        <p:spPr bwMode="auto">
          <a:xfrm flipH="1">
            <a:off x="22860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2" name="Line 185"/>
          <p:cNvSpPr>
            <a:spLocks noChangeShapeType="1"/>
          </p:cNvSpPr>
          <p:nvPr/>
        </p:nvSpPr>
        <p:spPr bwMode="auto">
          <a:xfrm>
            <a:off x="2819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3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4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5" name="Line 188"/>
          <p:cNvSpPr>
            <a:spLocks noChangeShapeType="1"/>
          </p:cNvSpPr>
          <p:nvPr/>
        </p:nvSpPr>
        <p:spPr bwMode="auto">
          <a:xfrm flipH="1">
            <a:off x="4343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6" name="Line 189"/>
          <p:cNvSpPr>
            <a:spLocks noChangeShapeType="1"/>
          </p:cNvSpPr>
          <p:nvPr/>
        </p:nvSpPr>
        <p:spPr bwMode="auto">
          <a:xfrm flipH="1">
            <a:off x="48006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7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8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09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10" name="Line 193"/>
          <p:cNvSpPr>
            <a:spLocks noChangeShapeType="1"/>
          </p:cNvSpPr>
          <p:nvPr/>
        </p:nvSpPr>
        <p:spPr bwMode="auto">
          <a:xfrm>
            <a:off x="815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011" name="Text Box 194"/>
          <p:cNvSpPr txBox="1">
            <a:spLocks noChangeArrowheads="1"/>
          </p:cNvSpPr>
          <p:nvPr/>
        </p:nvSpPr>
        <p:spPr bwMode="auto">
          <a:xfrm>
            <a:off x="898525" y="1641475"/>
            <a:ext cx="1767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Insert K=19</a:t>
            </a:r>
          </a:p>
        </p:txBody>
      </p:sp>
      <p:graphicFrame>
        <p:nvGraphicFramePr>
          <p:cNvPr id="49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69"/>
          <p:cNvGraphicFramePr>
            <a:graphicFrameLocks noGrp="1"/>
          </p:cNvGraphicFramePr>
          <p:nvPr/>
        </p:nvGraphicFramePr>
        <p:xfrm>
          <a:off x="38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Group 91"/>
          <p:cNvGraphicFramePr>
            <a:graphicFrameLocks noGrp="1"/>
          </p:cNvGraphicFramePr>
          <p:nvPr/>
        </p:nvGraphicFramePr>
        <p:xfrm>
          <a:off x="2286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Group 113"/>
          <p:cNvGraphicFramePr>
            <a:graphicFrameLocks noGrp="1"/>
          </p:cNvGraphicFramePr>
          <p:nvPr/>
        </p:nvGraphicFramePr>
        <p:xfrm>
          <a:off x="45720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135"/>
          <p:cNvGraphicFramePr>
            <a:graphicFrameLocks noGrp="1"/>
          </p:cNvGraphicFramePr>
          <p:nvPr/>
        </p:nvGraphicFramePr>
        <p:xfrm>
          <a:off x="6477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44B9AE-1B6E-084C-B54D-CB1FD5A171D9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Insertion in a B+ Tree</a:t>
            </a:r>
          </a:p>
        </p:txBody>
      </p:sp>
      <p:graphicFrame>
        <p:nvGraphicFramePr>
          <p:cNvPr id="418819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8841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98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5999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6000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6001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6003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6004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6005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6006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6010" name="Rectangle 169"/>
          <p:cNvSpPr>
            <a:spLocks noChangeArrowheads="1"/>
          </p:cNvSpPr>
          <p:nvPr/>
        </p:nvSpPr>
        <p:spPr bwMode="auto">
          <a:xfrm>
            <a:off x="603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36011" name="Rectangle 170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36012" name="Rectangle 171"/>
          <p:cNvSpPr>
            <a:spLocks noChangeArrowheads="1"/>
          </p:cNvSpPr>
          <p:nvPr/>
        </p:nvSpPr>
        <p:spPr bwMode="auto">
          <a:xfrm>
            <a:off x="159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36013" name="Rectangle 172"/>
          <p:cNvSpPr>
            <a:spLocks noChangeArrowheads="1"/>
          </p:cNvSpPr>
          <p:nvPr/>
        </p:nvSpPr>
        <p:spPr bwMode="auto">
          <a:xfrm>
            <a:off x="2431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36014" name="Rectangle 173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36015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36016" name="Rectangle 175"/>
          <p:cNvSpPr>
            <a:spLocks noChangeArrowheads="1"/>
          </p:cNvSpPr>
          <p:nvPr/>
        </p:nvSpPr>
        <p:spPr bwMode="auto">
          <a:xfrm>
            <a:off x="3879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36017" name="Rectangle 176"/>
          <p:cNvSpPr>
            <a:spLocks noChangeArrowheads="1"/>
          </p:cNvSpPr>
          <p:nvPr/>
        </p:nvSpPr>
        <p:spPr bwMode="auto">
          <a:xfrm>
            <a:off x="4336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36018" name="Rectangle 177"/>
          <p:cNvSpPr>
            <a:spLocks noChangeArrowheads="1"/>
          </p:cNvSpPr>
          <p:nvPr/>
        </p:nvSpPr>
        <p:spPr bwMode="auto">
          <a:xfrm>
            <a:off x="4794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36019" name="Rectangle 178"/>
          <p:cNvSpPr>
            <a:spLocks noChangeArrowheads="1"/>
          </p:cNvSpPr>
          <p:nvPr/>
        </p:nvSpPr>
        <p:spPr bwMode="auto">
          <a:xfrm>
            <a:off x="5251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36020" name="Rectangle 179"/>
          <p:cNvSpPr>
            <a:spLocks noChangeArrowheads="1"/>
          </p:cNvSpPr>
          <p:nvPr/>
        </p:nvSpPr>
        <p:spPr bwMode="auto">
          <a:xfrm>
            <a:off x="578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36021" name="Rectangle 180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36035" name="Rectangle 194"/>
          <p:cNvSpPr>
            <a:spLocks noChangeArrowheads="1"/>
          </p:cNvSpPr>
          <p:nvPr/>
        </p:nvSpPr>
        <p:spPr bwMode="auto">
          <a:xfrm>
            <a:off x="2012855" y="5946874"/>
            <a:ext cx="384365" cy="307777"/>
          </a:xfrm>
          <a:prstGeom prst="rect">
            <a:avLst/>
          </a:prstGeom>
          <a:solidFill>
            <a:srgbClr val="DDDDDD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CC0000"/>
                </a:solidFill>
                <a:latin typeface="Arial"/>
              </a:rPr>
              <a:t>19</a:t>
            </a:r>
          </a:p>
        </p:txBody>
      </p:sp>
      <p:sp>
        <p:nvSpPr>
          <p:cNvPr id="36037" name="Text Box 196"/>
          <p:cNvSpPr txBox="1">
            <a:spLocks noChangeArrowheads="1"/>
          </p:cNvSpPr>
          <p:nvPr/>
        </p:nvSpPr>
        <p:spPr bwMode="auto">
          <a:xfrm>
            <a:off x="746125" y="1717675"/>
            <a:ext cx="20962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After insertion</a:t>
            </a:r>
          </a:p>
        </p:txBody>
      </p:sp>
      <p:graphicFrame>
        <p:nvGraphicFramePr>
          <p:cNvPr id="5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69"/>
          <p:cNvGraphicFramePr>
            <a:graphicFrameLocks noGrp="1"/>
          </p:cNvGraphicFramePr>
          <p:nvPr/>
        </p:nvGraphicFramePr>
        <p:xfrm>
          <a:off x="38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91"/>
          <p:cNvGraphicFramePr>
            <a:graphicFrameLocks noGrp="1"/>
          </p:cNvGraphicFramePr>
          <p:nvPr/>
        </p:nvGraphicFramePr>
        <p:xfrm>
          <a:off x="2286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Group 113"/>
          <p:cNvGraphicFramePr>
            <a:graphicFrameLocks noGrp="1"/>
          </p:cNvGraphicFramePr>
          <p:nvPr/>
        </p:nvGraphicFramePr>
        <p:xfrm>
          <a:off x="45720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Group 135"/>
          <p:cNvGraphicFramePr>
            <a:graphicFrameLocks noGrp="1"/>
          </p:cNvGraphicFramePr>
          <p:nvPr/>
        </p:nvGraphicFramePr>
        <p:xfrm>
          <a:off x="6477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" name="Line 166"/>
          <p:cNvSpPr>
            <a:spLocks noChangeShapeType="1"/>
          </p:cNvSpPr>
          <p:nvPr/>
        </p:nvSpPr>
        <p:spPr bwMode="auto">
          <a:xfrm>
            <a:off x="21336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9" name="Line 167"/>
          <p:cNvSpPr>
            <a:spLocks noChangeShapeType="1"/>
          </p:cNvSpPr>
          <p:nvPr/>
        </p:nvSpPr>
        <p:spPr bwMode="auto">
          <a:xfrm>
            <a:off x="38862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0" name="Line 168"/>
          <p:cNvSpPr>
            <a:spLocks noChangeShapeType="1"/>
          </p:cNvSpPr>
          <p:nvPr/>
        </p:nvSpPr>
        <p:spPr bwMode="auto">
          <a:xfrm>
            <a:off x="6172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2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84"/>
          <p:cNvSpPr>
            <a:spLocks noChangeShapeType="1"/>
          </p:cNvSpPr>
          <p:nvPr/>
        </p:nvSpPr>
        <p:spPr bwMode="auto">
          <a:xfrm>
            <a:off x="16764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5" name="Line 185"/>
          <p:cNvSpPr>
            <a:spLocks noChangeShapeType="1"/>
          </p:cNvSpPr>
          <p:nvPr/>
        </p:nvSpPr>
        <p:spPr bwMode="auto">
          <a:xfrm>
            <a:off x="2819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7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8" name="Line 188"/>
          <p:cNvSpPr>
            <a:spLocks noChangeShapeType="1"/>
          </p:cNvSpPr>
          <p:nvPr/>
        </p:nvSpPr>
        <p:spPr bwMode="auto">
          <a:xfrm flipH="1">
            <a:off x="4343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9" name="Line 189"/>
          <p:cNvSpPr>
            <a:spLocks noChangeShapeType="1"/>
          </p:cNvSpPr>
          <p:nvPr/>
        </p:nvSpPr>
        <p:spPr bwMode="auto">
          <a:xfrm flipH="1">
            <a:off x="48006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1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3" name="Line 193"/>
          <p:cNvSpPr>
            <a:spLocks noChangeShapeType="1"/>
          </p:cNvSpPr>
          <p:nvPr/>
        </p:nvSpPr>
        <p:spPr bwMode="auto">
          <a:xfrm>
            <a:off x="815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4" name="Line 184"/>
          <p:cNvSpPr>
            <a:spLocks noChangeShapeType="1"/>
          </p:cNvSpPr>
          <p:nvPr/>
        </p:nvSpPr>
        <p:spPr bwMode="auto">
          <a:xfrm>
            <a:off x="2438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5" name="Line 161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D8B391-0EA7-D94E-B0F8-47E7EFC69AEA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Insertion in a B+ Tree</a:t>
            </a:r>
          </a:p>
        </p:txBody>
      </p:sp>
      <p:graphicFrame>
        <p:nvGraphicFramePr>
          <p:cNvPr id="419843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65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22" name="Line 157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023" name="Line 158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024" name="Line 159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025" name="Line 160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027" name="Line 162"/>
          <p:cNvSpPr>
            <a:spLocks noChangeShapeType="1"/>
          </p:cNvSpPr>
          <p:nvPr/>
        </p:nvSpPr>
        <p:spPr bwMode="auto">
          <a:xfrm>
            <a:off x="5105400" y="3657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028" name="Line 163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029" name="Line 164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030" name="Line 165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7034" name="Rectangle 169"/>
          <p:cNvSpPr>
            <a:spLocks noChangeArrowheads="1"/>
          </p:cNvSpPr>
          <p:nvPr/>
        </p:nvSpPr>
        <p:spPr bwMode="auto">
          <a:xfrm>
            <a:off x="603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37035" name="Rectangle 170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37036" name="Rectangle 171"/>
          <p:cNvSpPr>
            <a:spLocks noChangeArrowheads="1"/>
          </p:cNvSpPr>
          <p:nvPr/>
        </p:nvSpPr>
        <p:spPr bwMode="auto">
          <a:xfrm>
            <a:off x="159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37037" name="Rectangle 172"/>
          <p:cNvSpPr>
            <a:spLocks noChangeArrowheads="1"/>
          </p:cNvSpPr>
          <p:nvPr/>
        </p:nvSpPr>
        <p:spPr bwMode="auto">
          <a:xfrm>
            <a:off x="2431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37038" name="Rectangle 173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37039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37040" name="Rectangle 175"/>
          <p:cNvSpPr>
            <a:spLocks noChangeArrowheads="1"/>
          </p:cNvSpPr>
          <p:nvPr/>
        </p:nvSpPr>
        <p:spPr bwMode="auto">
          <a:xfrm>
            <a:off x="3879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37041" name="Rectangle 176"/>
          <p:cNvSpPr>
            <a:spLocks noChangeArrowheads="1"/>
          </p:cNvSpPr>
          <p:nvPr/>
        </p:nvSpPr>
        <p:spPr bwMode="auto">
          <a:xfrm>
            <a:off x="4336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37042" name="Rectangle 177"/>
          <p:cNvSpPr>
            <a:spLocks noChangeArrowheads="1"/>
          </p:cNvSpPr>
          <p:nvPr/>
        </p:nvSpPr>
        <p:spPr bwMode="auto">
          <a:xfrm>
            <a:off x="4794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37043" name="Rectangle 178"/>
          <p:cNvSpPr>
            <a:spLocks noChangeArrowheads="1"/>
          </p:cNvSpPr>
          <p:nvPr/>
        </p:nvSpPr>
        <p:spPr bwMode="auto">
          <a:xfrm>
            <a:off x="5251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37044" name="Rectangle 179"/>
          <p:cNvSpPr>
            <a:spLocks noChangeArrowheads="1"/>
          </p:cNvSpPr>
          <p:nvPr/>
        </p:nvSpPr>
        <p:spPr bwMode="auto">
          <a:xfrm>
            <a:off x="578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37045" name="Rectangle 180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37059" name="Rectangle 194"/>
          <p:cNvSpPr>
            <a:spLocks noChangeArrowheads="1"/>
          </p:cNvSpPr>
          <p:nvPr/>
        </p:nvSpPr>
        <p:spPr bwMode="auto">
          <a:xfrm>
            <a:off x="20128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37061" name="Text Box 196"/>
          <p:cNvSpPr txBox="1">
            <a:spLocks noChangeArrowheads="1"/>
          </p:cNvSpPr>
          <p:nvPr/>
        </p:nvSpPr>
        <p:spPr bwMode="auto">
          <a:xfrm>
            <a:off x="669925" y="1565275"/>
            <a:ext cx="2066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Now insert 25</a:t>
            </a:r>
          </a:p>
        </p:txBody>
      </p:sp>
      <p:graphicFrame>
        <p:nvGraphicFramePr>
          <p:cNvPr id="5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69"/>
          <p:cNvGraphicFramePr>
            <a:graphicFrameLocks noGrp="1"/>
          </p:cNvGraphicFramePr>
          <p:nvPr/>
        </p:nvGraphicFramePr>
        <p:xfrm>
          <a:off x="38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91"/>
          <p:cNvGraphicFramePr>
            <a:graphicFrameLocks noGrp="1"/>
          </p:cNvGraphicFramePr>
          <p:nvPr/>
        </p:nvGraphicFramePr>
        <p:xfrm>
          <a:off x="2286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Group 113"/>
          <p:cNvGraphicFramePr>
            <a:graphicFrameLocks noGrp="1"/>
          </p:cNvGraphicFramePr>
          <p:nvPr/>
        </p:nvGraphicFramePr>
        <p:xfrm>
          <a:off x="45720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Group 135"/>
          <p:cNvGraphicFramePr>
            <a:graphicFrameLocks noGrp="1"/>
          </p:cNvGraphicFramePr>
          <p:nvPr/>
        </p:nvGraphicFramePr>
        <p:xfrm>
          <a:off x="6477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1" name="Line 166"/>
          <p:cNvSpPr>
            <a:spLocks noChangeShapeType="1"/>
          </p:cNvSpPr>
          <p:nvPr/>
        </p:nvSpPr>
        <p:spPr bwMode="auto">
          <a:xfrm>
            <a:off x="21336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22" name="Line 167"/>
          <p:cNvSpPr>
            <a:spLocks noChangeShapeType="1"/>
          </p:cNvSpPr>
          <p:nvPr/>
        </p:nvSpPr>
        <p:spPr bwMode="auto">
          <a:xfrm>
            <a:off x="38862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23" name="Line 168"/>
          <p:cNvSpPr>
            <a:spLocks noChangeShapeType="1"/>
          </p:cNvSpPr>
          <p:nvPr/>
        </p:nvSpPr>
        <p:spPr bwMode="auto">
          <a:xfrm>
            <a:off x="6172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24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25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26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27" name="Line 184"/>
          <p:cNvSpPr>
            <a:spLocks noChangeShapeType="1"/>
          </p:cNvSpPr>
          <p:nvPr/>
        </p:nvSpPr>
        <p:spPr bwMode="auto">
          <a:xfrm>
            <a:off x="16764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28" name="Line 185"/>
          <p:cNvSpPr>
            <a:spLocks noChangeShapeType="1"/>
          </p:cNvSpPr>
          <p:nvPr/>
        </p:nvSpPr>
        <p:spPr bwMode="auto">
          <a:xfrm>
            <a:off x="2819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29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30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31" name="Line 188"/>
          <p:cNvSpPr>
            <a:spLocks noChangeShapeType="1"/>
          </p:cNvSpPr>
          <p:nvPr/>
        </p:nvSpPr>
        <p:spPr bwMode="auto">
          <a:xfrm flipH="1">
            <a:off x="4343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32" name="Line 189"/>
          <p:cNvSpPr>
            <a:spLocks noChangeShapeType="1"/>
          </p:cNvSpPr>
          <p:nvPr/>
        </p:nvSpPr>
        <p:spPr bwMode="auto">
          <a:xfrm flipH="1">
            <a:off x="48006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33" name="Line 190"/>
          <p:cNvSpPr>
            <a:spLocks noChangeShapeType="1"/>
          </p:cNvSpPr>
          <p:nvPr/>
        </p:nvSpPr>
        <p:spPr bwMode="auto">
          <a:xfrm flipH="1">
            <a:off x="5257800" y="5105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34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35" name="Line 192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36" name="Line 193"/>
          <p:cNvSpPr>
            <a:spLocks noChangeShapeType="1"/>
          </p:cNvSpPr>
          <p:nvPr/>
        </p:nvSpPr>
        <p:spPr bwMode="auto">
          <a:xfrm>
            <a:off x="815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38" name="Line 184"/>
          <p:cNvSpPr>
            <a:spLocks noChangeShapeType="1"/>
          </p:cNvSpPr>
          <p:nvPr/>
        </p:nvSpPr>
        <p:spPr bwMode="auto">
          <a:xfrm>
            <a:off x="2438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39" name="Line 161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Storage Model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DBMS needs spatial and temporal control over storage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Spatial control for performance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Temporal control for correctness and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performance</a:t>
            </a:r>
            <a:endParaRPr lang="en-US" sz="2000" dirty="0" smtClean="0">
              <a:latin typeface="Arial" charset="0"/>
              <a:ea typeface="ＭＳ Ｐゴシック" charset="-128"/>
            </a:endParaRPr>
          </a:p>
          <a:p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For spatial control, two alternatives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Use “raw” disk device interface directly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Use OS files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68C33-8AE8-224B-AB54-29E8A5AC093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9F7D01-3715-8C46-89E1-218803D456B0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Insertion in a B+ Tree</a:t>
            </a:r>
          </a:p>
        </p:txBody>
      </p:sp>
      <p:graphicFrame>
        <p:nvGraphicFramePr>
          <p:cNvPr id="420867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889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955" name="Group 91"/>
          <p:cNvGraphicFramePr>
            <a:graphicFrameLocks noGrp="1"/>
          </p:cNvGraphicFramePr>
          <p:nvPr/>
        </p:nvGraphicFramePr>
        <p:xfrm>
          <a:off x="2285998" y="4572000"/>
          <a:ext cx="2102170" cy="685800"/>
        </p:xfrm>
        <a:graphic>
          <a:graphicData uri="http://schemas.openxmlformats.org/drawingml/2006/table">
            <a:tbl>
              <a:tblPr/>
              <a:tblGrid>
                <a:gridCol w="241334"/>
                <a:gridCol w="200255"/>
                <a:gridCol w="200256"/>
                <a:gridCol w="200255"/>
                <a:gridCol w="241334"/>
                <a:gridCol w="200255"/>
                <a:gridCol w="200256"/>
                <a:gridCol w="196832"/>
                <a:gridCol w="196833"/>
                <a:gridCol w="22456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050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8051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8052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8053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8054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8055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8056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8057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8058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8062" name="Rectangle 173"/>
          <p:cNvSpPr>
            <a:spLocks noChangeArrowheads="1"/>
          </p:cNvSpPr>
          <p:nvPr/>
        </p:nvSpPr>
        <p:spPr bwMode="auto">
          <a:xfrm>
            <a:off x="603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38063" name="Rectangle 174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38064" name="Rectangle 175"/>
          <p:cNvSpPr>
            <a:spLocks noChangeArrowheads="1"/>
          </p:cNvSpPr>
          <p:nvPr/>
        </p:nvSpPr>
        <p:spPr bwMode="auto">
          <a:xfrm>
            <a:off x="159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38065" name="Rectangle 176"/>
          <p:cNvSpPr>
            <a:spLocks noChangeArrowheads="1"/>
          </p:cNvSpPr>
          <p:nvPr/>
        </p:nvSpPr>
        <p:spPr bwMode="auto">
          <a:xfrm>
            <a:off x="2431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38066" name="Rectangle 177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solidFill>
            <a:srgbClr val="DDDDDD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CC0000"/>
                </a:solidFill>
                <a:latin typeface="Arial"/>
              </a:rPr>
              <a:t>25</a:t>
            </a:r>
          </a:p>
        </p:txBody>
      </p:sp>
      <p:sp>
        <p:nvSpPr>
          <p:cNvPr id="38067" name="Rectangle 178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38068" name="Rectangle 179"/>
          <p:cNvSpPr>
            <a:spLocks noChangeArrowheads="1"/>
          </p:cNvSpPr>
          <p:nvPr/>
        </p:nvSpPr>
        <p:spPr bwMode="auto">
          <a:xfrm>
            <a:off x="3803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38069" name="Rectangle 180"/>
          <p:cNvSpPr>
            <a:spLocks noChangeArrowheads="1"/>
          </p:cNvSpPr>
          <p:nvPr/>
        </p:nvSpPr>
        <p:spPr bwMode="auto">
          <a:xfrm>
            <a:off x="4717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38070" name="Rectangle 181"/>
          <p:cNvSpPr>
            <a:spLocks noChangeArrowheads="1"/>
          </p:cNvSpPr>
          <p:nvPr/>
        </p:nvSpPr>
        <p:spPr bwMode="auto">
          <a:xfrm>
            <a:off x="5175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38071" name="Rectangle 182"/>
          <p:cNvSpPr>
            <a:spLocks noChangeArrowheads="1"/>
          </p:cNvSpPr>
          <p:nvPr/>
        </p:nvSpPr>
        <p:spPr bwMode="auto">
          <a:xfrm>
            <a:off x="5632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38072" name="Rectangle 183"/>
          <p:cNvSpPr>
            <a:spLocks noChangeArrowheads="1"/>
          </p:cNvSpPr>
          <p:nvPr/>
        </p:nvSpPr>
        <p:spPr bwMode="auto">
          <a:xfrm>
            <a:off x="6165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38073" name="Rectangle 184"/>
          <p:cNvSpPr>
            <a:spLocks noChangeArrowheads="1"/>
          </p:cNvSpPr>
          <p:nvPr/>
        </p:nvSpPr>
        <p:spPr bwMode="auto">
          <a:xfrm>
            <a:off x="669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38087" name="Rectangle 198"/>
          <p:cNvSpPr>
            <a:spLocks noChangeArrowheads="1"/>
          </p:cNvSpPr>
          <p:nvPr/>
        </p:nvSpPr>
        <p:spPr bwMode="auto">
          <a:xfrm>
            <a:off x="20128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38089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20962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After insertion</a:t>
            </a:r>
          </a:p>
        </p:txBody>
      </p:sp>
      <p:sp>
        <p:nvSpPr>
          <p:cNvPr id="38090" name="Rectangle 201"/>
          <p:cNvSpPr>
            <a:spLocks noChangeArrowheads="1"/>
          </p:cNvSpPr>
          <p:nvPr/>
        </p:nvSpPr>
        <p:spPr bwMode="auto">
          <a:xfrm>
            <a:off x="4260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graphicFrame>
        <p:nvGraphicFramePr>
          <p:cNvPr id="5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Group 69"/>
          <p:cNvGraphicFramePr>
            <a:graphicFrameLocks noGrp="1"/>
          </p:cNvGraphicFramePr>
          <p:nvPr/>
        </p:nvGraphicFramePr>
        <p:xfrm>
          <a:off x="38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" name="Group 113"/>
          <p:cNvGraphicFramePr>
            <a:graphicFrameLocks noGrp="1"/>
          </p:cNvGraphicFramePr>
          <p:nvPr/>
        </p:nvGraphicFramePr>
        <p:xfrm>
          <a:off x="45720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" name="Group 135"/>
          <p:cNvGraphicFramePr>
            <a:graphicFrameLocks noGrp="1"/>
          </p:cNvGraphicFramePr>
          <p:nvPr/>
        </p:nvGraphicFramePr>
        <p:xfrm>
          <a:off x="6477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" name="Line 166"/>
          <p:cNvSpPr>
            <a:spLocks noChangeShapeType="1"/>
          </p:cNvSpPr>
          <p:nvPr/>
        </p:nvSpPr>
        <p:spPr bwMode="auto">
          <a:xfrm>
            <a:off x="21336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2" name="Line 167"/>
          <p:cNvSpPr>
            <a:spLocks noChangeShapeType="1"/>
          </p:cNvSpPr>
          <p:nvPr/>
        </p:nvSpPr>
        <p:spPr bwMode="auto">
          <a:xfrm>
            <a:off x="4267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68"/>
          <p:cNvSpPr>
            <a:spLocks noChangeShapeType="1"/>
          </p:cNvSpPr>
          <p:nvPr/>
        </p:nvSpPr>
        <p:spPr bwMode="auto">
          <a:xfrm>
            <a:off x="6172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5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7" name="Line 184"/>
          <p:cNvSpPr>
            <a:spLocks noChangeShapeType="1"/>
          </p:cNvSpPr>
          <p:nvPr/>
        </p:nvSpPr>
        <p:spPr bwMode="auto">
          <a:xfrm>
            <a:off x="16764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8" name="Line 185"/>
          <p:cNvSpPr>
            <a:spLocks noChangeShapeType="1"/>
          </p:cNvSpPr>
          <p:nvPr/>
        </p:nvSpPr>
        <p:spPr bwMode="auto">
          <a:xfrm>
            <a:off x="2819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9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1" name="Line 188"/>
          <p:cNvSpPr>
            <a:spLocks noChangeShapeType="1"/>
          </p:cNvSpPr>
          <p:nvPr/>
        </p:nvSpPr>
        <p:spPr bwMode="auto">
          <a:xfrm>
            <a:off x="39624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" name="Line 189"/>
          <p:cNvSpPr>
            <a:spLocks noChangeShapeType="1"/>
          </p:cNvSpPr>
          <p:nvPr/>
        </p:nvSpPr>
        <p:spPr bwMode="auto">
          <a:xfrm>
            <a:off x="4724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3" name="Line 190"/>
          <p:cNvSpPr>
            <a:spLocks noChangeShapeType="1"/>
          </p:cNvSpPr>
          <p:nvPr/>
        </p:nvSpPr>
        <p:spPr bwMode="auto">
          <a:xfrm>
            <a:off x="50292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4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5" name="Line 192"/>
          <p:cNvSpPr>
            <a:spLocks noChangeShapeType="1"/>
          </p:cNvSpPr>
          <p:nvPr/>
        </p:nvSpPr>
        <p:spPr bwMode="auto">
          <a:xfrm flipH="1">
            <a:off x="6324600" y="5181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6" name="Line 193"/>
          <p:cNvSpPr>
            <a:spLocks noChangeShapeType="1"/>
          </p:cNvSpPr>
          <p:nvPr/>
        </p:nvSpPr>
        <p:spPr bwMode="auto">
          <a:xfrm>
            <a:off x="815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7" name="Line 184"/>
          <p:cNvSpPr>
            <a:spLocks noChangeShapeType="1"/>
          </p:cNvSpPr>
          <p:nvPr/>
        </p:nvSpPr>
        <p:spPr bwMode="auto">
          <a:xfrm>
            <a:off x="2438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8" name="Line 192"/>
          <p:cNvSpPr>
            <a:spLocks noChangeShapeType="1"/>
          </p:cNvSpPr>
          <p:nvPr/>
        </p:nvSpPr>
        <p:spPr bwMode="auto">
          <a:xfrm flipH="1">
            <a:off x="68580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BA012-CF6A-DA41-8CCA-9451A72978D5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Insertion in a B+ Tree</a:t>
            </a:r>
          </a:p>
        </p:txBody>
      </p:sp>
      <p:graphicFrame>
        <p:nvGraphicFramePr>
          <p:cNvPr id="421891" name="Group 3"/>
          <p:cNvGraphicFramePr>
            <a:graphicFrameLocks noGrp="1"/>
          </p:cNvGraphicFramePr>
          <p:nvPr/>
        </p:nvGraphicFramePr>
        <p:xfrm>
          <a:off x="33528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1913" name="Group 25"/>
          <p:cNvGraphicFramePr>
            <a:graphicFrameLocks noGrp="1"/>
          </p:cNvGraphicFramePr>
          <p:nvPr/>
        </p:nvGraphicFramePr>
        <p:xfrm>
          <a:off x="1524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74" name="Line 161"/>
          <p:cNvSpPr>
            <a:spLocks noChangeShapeType="1"/>
          </p:cNvSpPr>
          <p:nvPr/>
        </p:nvSpPr>
        <p:spPr bwMode="auto">
          <a:xfrm flipH="1">
            <a:off x="15240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075" name="Line 162"/>
          <p:cNvSpPr>
            <a:spLocks noChangeShapeType="1"/>
          </p:cNvSpPr>
          <p:nvPr/>
        </p:nvSpPr>
        <p:spPr bwMode="auto">
          <a:xfrm>
            <a:off x="38862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076" name="Line 163"/>
          <p:cNvSpPr>
            <a:spLocks noChangeShapeType="1"/>
          </p:cNvSpPr>
          <p:nvPr/>
        </p:nvSpPr>
        <p:spPr bwMode="auto">
          <a:xfrm flipH="1">
            <a:off x="6096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077" name="Line 164"/>
          <p:cNvSpPr>
            <a:spLocks noChangeShapeType="1"/>
          </p:cNvSpPr>
          <p:nvPr/>
        </p:nvSpPr>
        <p:spPr bwMode="auto">
          <a:xfrm>
            <a:off x="20574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078" name="Line 165"/>
          <p:cNvSpPr>
            <a:spLocks noChangeShapeType="1"/>
          </p:cNvSpPr>
          <p:nvPr/>
        </p:nvSpPr>
        <p:spPr bwMode="auto">
          <a:xfrm>
            <a:off x="2514600" y="36576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079" name="Line 166"/>
          <p:cNvSpPr>
            <a:spLocks noChangeShapeType="1"/>
          </p:cNvSpPr>
          <p:nvPr/>
        </p:nvSpPr>
        <p:spPr bwMode="auto">
          <a:xfrm>
            <a:off x="5105400" y="3657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080" name="Line 167"/>
          <p:cNvSpPr>
            <a:spLocks noChangeShapeType="1"/>
          </p:cNvSpPr>
          <p:nvPr/>
        </p:nvSpPr>
        <p:spPr bwMode="auto">
          <a:xfrm>
            <a:off x="54864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081" name="Line 168"/>
          <p:cNvSpPr>
            <a:spLocks noChangeShapeType="1"/>
          </p:cNvSpPr>
          <p:nvPr/>
        </p:nvSpPr>
        <p:spPr bwMode="auto">
          <a:xfrm>
            <a:off x="60960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082" name="Line 169"/>
          <p:cNvSpPr>
            <a:spLocks noChangeShapeType="1"/>
          </p:cNvSpPr>
          <p:nvPr/>
        </p:nvSpPr>
        <p:spPr bwMode="auto">
          <a:xfrm>
            <a:off x="66294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086" name="Rectangle 173"/>
          <p:cNvSpPr>
            <a:spLocks noChangeArrowheads="1"/>
          </p:cNvSpPr>
          <p:nvPr/>
        </p:nvSpPr>
        <p:spPr bwMode="auto">
          <a:xfrm>
            <a:off x="603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39087" name="Rectangle 174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39088" name="Rectangle 175"/>
          <p:cNvSpPr>
            <a:spLocks noChangeArrowheads="1"/>
          </p:cNvSpPr>
          <p:nvPr/>
        </p:nvSpPr>
        <p:spPr bwMode="auto">
          <a:xfrm>
            <a:off x="159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39089" name="Rectangle 176"/>
          <p:cNvSpPr>
            <a:spLocks noChangeArrowheads="1"/>
          </p:cNvSpPr>
          <p:nvPr/>
        </p:nvSpPr>
        <p:spPr bwMode="auto">
          <a:xfrm>
            <a:off x="2431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39090" name="Rectangle 177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25</a:t>
            </a:r>
          </a:p>
        </p:txBody>
      </p:sp>
      <p:sp>
        <p:nvSpPr>
          <p:cNvPr id="39091" name="Rectangle 178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39092" name="Rectangle 179"/>
          <p:cNvSpPr>
            <a:spLocks noChangeArrowheads="1"/>
          </p:cNvSpPr>
          <p:nvPr/>
        </p:nvSpPr>
        <p:spPr bwMode="auto">
          <a:xfrm>
            <a:off x="3803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39093" name="Rectangle 180"/>
          <p:cNvSpPr>
            <a:spLocks noChangeArrowheads="1"/>
          </p:cNvSpPr>
          <p:nvPr/>
        </p:nvSpPr>
        <p:spPr bwMode="auto">
          <a:xfrm>
            <a:off x="4717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39094" name="Rectangle 181"/>
          <p:cNvSpPr>
            <a:spLocks noChangeArrowheads="1"/>
          </p:cNvSpPr>
          <p:nvPr/>
        </p:nvSpPr>
        <p:spPr bwMode="auto">
          <a:xfrm>
            <a:off x="5175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39095" name="Rectangle 182"/>
          <p:cNvSpPr>
            <a:spLocks noChangeArrowheads="1"/>
          </p:cNvSpPr>
          <p:nvPr/>
        </p:nvSpPr>
        <p:spPr bwMode="auto">
          <a:xfrm>
            <a:off x="5632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39096" name="Rectangle 183"/>
          <p:cNvSpPr>
            <a:spLocks noChangeArrowheads="1"/>
          </p:cNvSpPr>
          <p:nvPr/>
        </p:nvSpPr>
        <p:spPr bwMode="auto">
          <a:xfrm>
            <a:off x="6165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39097" name="Rectangle 184"/>
          <p:cNvSpPr>
            <a:spLocks noChangeArrowheads="1"/>
          </p:cNvSpPr>
          <p:nvPr/>
        </p:nvSpPr>
        <p:spPr bwMode="auto">
          <a:xfrm>
            <a:off x="669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39111" name="Rectangle 198"/>
          <p:cNvSpPr>
            <a:spLocks noChangeArrowheads="1"/>
          </p:cNvSpPr>
          <p:nvPr/>
        </p:nvSpPr>
        <p:spPr bwMode="auto">
          <a:xfrm>
            <a:off x="20128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39113" name="Text Box 200"/>
          <p:cNvSpPr txBox="1">
            <a:spLocks noChangeArrowheads="1"/>
          </p:cNvSpPr>
          <p:nvPr/>
        </p:nvSpPr>
        <p:spPr bwMode="auto">
          <a:xfrm>
            <a:off x="669925" y="1565275"/>
            <a:ext cx="3195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But now have to split !</a:t>
            </a:r>
          </a:p>
        </p:txBody>
      </p:sp>
      <p:sp>
        <p:nvSpPr>
          <p:cNvPr id="39114" name="Rectangle 201"/>
          <p:cNvSpPr>
            <a:spLocks noChangeArrowheads="1"/>
          </p:cNvSpPr>
          <p:nvPr/>
        </p:nvSpPr>
        <p:spPr bwMode="auto">
          <a:xfrm>
            <a:off x="4260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graphicFrame>
        <p:nvGraphicFramePr>
          <p:cNvPr id="5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Group 91"/>
          <p:cNvGraphicFramePr>
            <a:graphicFrameLocks noGrp="1"/>
          </p:cNvGraphicFramePr>
          <p:nvPr/>
        </p:nvGraphicFramePr>
        <p:xfrm>
          <a:off x="2285998" y="4572000"/>
          <a:ext cx="2102170" cy="685800"/>
        </p:xfrm>
        <a:graphic>
          <a:graphicData uri="http://schemas.openxmlformats.org/drawingml/2006/table">
            <a:tbl>
              <a:tblPr/>
              <a:tblGrid>
                <a:gridCol w="241334"/>
                <a:gridCol w="200255"/>
                <a:gridCol w="200256"/>
                <a:gridCol w="200255"/>
                <a:gridCol w="241334"/>
                <a:gridCol w="200255"/>
                <a:gridCol w="200256"/>
                <a:gridCol w="196832"/>
                <a:gridCol w="196833"/>
                <a:gridCol w="22456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69"/>
          <p:cNvGraphicFramePr>
            <a:graphicFrameLocks noGrp="1"/>
          </p:cNvGraphicFramePr>
          <p:nvPr/>
        </p:nvGraphicFramePr>
        <p:xfrm>
          <a:off x="381000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Group 113"/>
          <p:cNvGraphicFramePr>
            <a:graphicFrameLocks noGrp="1"/>
          </p:cNvGraphicFramePr>
          <p:nvPr/>
        </p:nvGraphicFramePr>
        <p:xfrm>
          <a:off x="45720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Group 135"/>
          <p:cNvGraphicFramePr>
            <a:graphicFrameLocks noGrp="1"/>
          </p:cNvGraphicFramePr>
          <p:nvPr/>
        </p:nvGraphicFramePr>
        <p:xfrm>
          <a:off x="64770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" name="Line 166"/>
          <p:cNvSpPr>
            <a:spLocks noChangeShapeType="1"/>
          </p:cNvSpPr>
          <p:nvPr/>
        </p:nvSpPr>
        <p:spPr bwMode="auto">
          <a:xfrm>
            <a:off x="21336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9" name="Line 167"/>
          <p:cNvSpPr>
            <a:spLocks noChangeShapeType="1"/>
          </p:cNvSpPr>
          <p:nvPr/>
        </p:nvSpPr>
        <p:spPr bwMode="auto">
          <a:xfrm>
            <a:off x="4267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0" name="Line 168"/>
          <p:cNvSpPr>
            <a:spLocks noChangeShapeType="1"/>
          </p:cNvSpPr>
          <p:nvPr/>
        </p:nvSpPr>
        <p:spPr bwMode="auto">
          <a:xfrm>
            <a:off x="6172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" name="Line 181"/>
          <p:cNvSpPr>
            <a:spLocks noChangeShapeType="1"/>
          </p:cNvSpPr>
          <p:nvPr/>
        </p:nvSpPr>
        <p:spPr bwMode="auto">
          <a:xfrm>
            <a:off x="533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2" name="Line 182"/>
          <p:cNvSpPr>
            <a:spLocks noChangeShapeType="1"/>
          </p:cNvSpPr>
          <p:nvPr/>
        </p:nvSpPr>
        <p:spPr bwMode="auto">
          <a:xfrm>
            <a:off x="914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83"/>
          <p:cNvSpPr>
            <a:spLocks noChangeShapeType="1"/>
          </p:cNvSpPr>
          <p:nvPr/>
        </p:nvSpPr>
        <p:spPr bwMode="auto">
          <a:xfrm>
            <a:off x="1447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84"/>
          <p:cNvSpPr>
            <a:spLocks noChangeShapeType="1"/>
          </p:cNvSpPr>
          <p:nvPr/>
        </p:nvSpPr>
        <p:spPr bwMode="auto">
          <a:xfrm>
            <a:off x="16764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5" name="Line 185"/>
          <p:cNvSpPr>
            <a:spLocks noChangeShapeType="1"/>
          </p:cNvSpPr>
          <p:nvPr/>
        </p:nvSpPr>
        <p:spPr bwMode="auto">
          <a:xfrm>
            <a:off x="2819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186"/>
          <p:cNvSpPr>
            <a:spLocks noChangeShapeType="1"/>
          </p:cNvSpPr>
          <p:nvPr/>
        </p:nvSpPr>
        <p:spPr bwMode="auto">
          <a:xfrm>
            <a:off x="3200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7" name="Line 187"/>
          <p:cNvSpPr>
            <a:spLocks noChangeShapeType="1"/>
          </p:cNvSpPr>
          <p:nvPr/>
        </p:nvSpPr>
        <p:spPr bwMode="auto">
          <a:xfrm>
            <a:off x="3581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8" name="Line 188"/>
          <p:cNvSpPr>
            <a:spLocks noChangeShapeType="1"/>
          </p:cNvSpPr>
          <p:nvPr/>
        </p:nvSpPr>
        <p:spPr bwMode="auto">
          <a:xfrm>
            <a:off x="3962400" y="51054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9" name="Line 189"/>
          <p:cNvSpPr>
            <a:spLocks noChangeShapeType="1"/>
          </p:cNvSpPr>
          <p:nvPr/>
        </p:nvSpPr>
        <p:spPr bwMode="auto">
          <a:xfrm>
            <a:off x="4724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" name="Line 190"/>
          <p:cNvSpPr>
            <a:spLocks noChangeShapeType="1"/>
          </p:cNvSpPr>
          <p:nvPr/>
        </p:nvSpPr>
        <p:spPr bwMode="auto">
          <a:xfrm>
            <a:off x="50292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1" name="Line 191"/>
          <p:cNvSpPr>
            <a:spLocks noChangeShapeType="1"/>
          </p:cNvSpPr>
          <p:nvPr/>
        </p:nvSpPr>
        <p:spPr bwMode="auto">
          <a:xfrm flipH="1">
            <a:off x="57912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" name="Line 192"/>
          <p:cNvSpPr>
            <a:spLocks noChangeShapeType="1"/>
          </p:cNvSpPr>
          <p:nvPr/>
        </p:nvSpPr>
        <p:spPr bwMode="auto">
          <a:xfrm flipH="1">
            <a:off x="6324600" y="5181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3" name="Line 193"/>
          <p:cNvSpPr>
            <a:spLocks noChangeShapeType="1"/>
          </p:cNvSpPr>
          <p:nvPr/>
        </p:nvSpPr>
        <p:spPr bwMode="auto">
          <a:xfrm>
            <a:off x="8153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4" name="Line 184"/>
          <p:cNvSpPr>
            <a:spLocks noChangeShapeType="1"/>
          </p:cNvSpPr>
          <p:nvPr/>
        </p:nvSpPr>
        <p:spPr bwMode="auto">
          <a:xfrm>
            <a:off x="24384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5" name="Line 192"/>
          <p:cNvSpPr>
            <a:spLocks noChangeShapeType="1"/>
          </p:cNvSpPr>
          <p:nvPr/>
        </p:nvSpPr>
        <p:spPr bwMode="auto">
          <a:xfrm flipH="1">
            <a:off x="6858000" y="5105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</p:spPr>
        <p:txBody>
          <a:bodyPr/>
          <a:lstStyle/>
          <a:p>
            <a:fld id="{117EDCA3-EA98-5442-ADBA-02A69B66326C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Insertion in a B+ Tree</a:t>
            </a:r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/>
        </p:nvGraphicFramePr>
        <p:xfrm>
          <a:off x="34290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2937" name="Group 25"/>
          <p:cNvGraphicFramePr>
            <a:graphicFrameLocks noGrp="1"/>
          </p:cNvGraphicFramePr>
          <p:nvPr/>
        </p:nvGraphicFramePr>
        <p:xfrm>
          <a:off x="16002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2981" name="Group 69"/>
          <p:cNvGraphicFramePr>
            <a:graphicFrameLocks noGrp="1"/>
          </p:cNvGraphicFramePr>
          <p:nvPr/>
        </p:nvGraphicFramePr>
        <p:xfrm>
          <a:off x="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3003" name="Group 91"/>
          <p:cNvGraphicFramePr>
            <a:graphicFrameLocks noGrp="1"/>
          </p:cNvGraphicFramePr>
          <p:nvPr/>
        </p:nvGraphicFramePr>
        <p:xfrm>
          <a:off x="1828800" y="4572000"/>
          <a:ext cx="1613218" cy="685800"/>
        </p:xfrm>
        <a:graphic>
          <a:graphicData uri="http://schemas.openxmlformats.org/drawingml/2006/table">
            <a:tbl>
              <a:tblPr/>
              <a:tblGrid>
                <a:gridCol w="234935"/>
                <a:gridCol w="194945"/>
                <a:gridCol w="194946"/>
                <a:gridCol w="194945"/>
                <a:gridCol w="191614"/>
                <a:gridCol w="191613"/>
                <a:gridCol w="191614"/>
                <a:gridCol w="21860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94" name="Line 157"/>
          <p:cNvSpPr>
            <a:spLocks noChangeShapeType="1"/>
          </p:cNvSpPr>
          <p:nvPr/>
        </p:nvSpPr>
        <p:spPr bwMode="auto">
          <a:xfrm flipH="1">
            <a:off x="16002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095" name="Line 158"/>
          <p:cNvSpPr>
            <a:spLocks noChangeShapeType="1"/>
          </p:cNvSpPr>
          <p:nvPr/>
        </p:nvSpPr>
        <p:spPr bwMode="auto">
          <a:xfrm>
            <a:off x="39624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096" name="Line 159"/>
          <p:cNvSpPr>
            <a:spLocks noChangeShapeType="1"/>
          </p:cNvSpPr>
          <p:nvPr/>
        </p:nvSpPr>
        <p:spPr bwMode="auto">
          <a:xfrm flipH="1">
            <a:off x="6858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097" name="Line 160"/>
          <p:cNvSpPr>
            <a:spLocks noChangeShapeType="1"/>
          </p:cNvSpPr>
          <p:nvPr/>
        </p:nvSpPr>
        <p:spPr bwMode="auto">
          <a:xfrm>
            <a:off x="21336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098" name="Line 161"/>
          <p:cNvSpPr>
            <a:spLocks noChangeShapeType="1"/>
          </p:cNvSpPr>
          <p:nvPr/>
        </p:nvSpPr>
        <p:spPr bwMode="auto">
          <a:xfrm>
            <a:off x="31242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099" name="Line 162"/>
          <p:cNvSpPr>
            <a:spLocks noChangeShapeType="1"/>
          </p:cNvSpPr>
          <p:nvPr/>
        </p:nvSpPr>
        <p:spPr bwMode="auto">
          <a:xfrm>
            <a:off x="51816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00" name="Line 163"/>
          <p:cNvSpPr>
            <a:spLocks noChangeShapeType="1"/>
          </p:cNvSpPr>
          <p:nvPr/>
        </p:nvSpPr>
        <p:spPr bwMode="auto">
          <a:xfrm>
            <a:off x="55626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01" name="Line 164"/>
          <p:cNvSpPr>
            <a:spLocks noChangeShapeType="1"/>
          </p:cNvSpPr>
          <p:nvPr/>
        </p:nvSpPr>
        <p:spPr bwMode="auto">
          <a:xfrm>
            <a:off x="61722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02" name="Line 165"/>
          <p:cNvSpPr>
            <a:spLocks noChangeShapeType="1"/>
          </p:cNvSpPr>
          <p:nvPr/>
        </p:nvSpPr>
        <p:spPr bwMode="auto">
          <a:xfrm>
            <a:off x="67056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03" name="Line 166"/>
          <p:cNvSpPr>
            <a:spLocks noChangeShapeType="1"/>
          </p:cNvSpPr>
          <p:nvPr/>
        </p:nvSpPr>
        <p:spPr bwMode="auto">
          <a:xfrm>
            <a:off x="160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04" name="Line 167"/>
          <p:cNvSpPr>
            <a:spLocks noChangeShapeType="1"/>
          </p:cNvSpPr>
          <p:nvPr/>
        </p:nvSpPr>
        <p:spPr bwMode="auto">
          <a:xfrm>
            <a:off x="3310465" y="5105400"/>
            <a:ext cx="1947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05" name="Line 168"/>
          <p:cNvSpPr>
            <a:spLocks noChangeShapeType="1"/>
          </p:cNvSpPr>
          <p:nvPr/>
        </p:nvSpPr>
        <p:spPr bwMode="auto">
          <a:xfrm>
            <a:off x="7010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06" name="Rectangle 169"/>
          <p:cNvSpPr>
            <a:spLocks noChangeArrowheads="1"/>
          </p:cNvSpPr>
          <p:nvPr/>
        </p:nvSpPr>
        <p:spPr bwMode="auto">
          <a:xfrm>
            <a:off x="145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40107" name="Rectangle 170"/>
          <p:cNvSpPr>
            <a:spLocks noChangeArrowheads="1"/>
          </p:cNvSpPr>
          <p:nvPr/>
        </p:nvSpPr>
        <p:spPr bwMode="auto">
          <a:xfrm>
            <a:off x="679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40108" name="Rectangle 171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40109" name="Rectangle 172"/>
          <p:cNvSpPr>
            <a:spLocks noChangeArrowheads="1"/>
          </p:cNvSpPr>
          <p:nvPr/>
        </p:nvSpPr>
        <p:spPr bwMode="auto">
          <a:xfrm>
            <a:off x="197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40110" name="Rectangle 173"/>
          <p:cNvSpPr>
            <a:spLocks noChangeArrowheads="1"/>
          </p:cNvSpPr>
          <p:nvPr/>
        </p:nvSpPr>
        <p:spPr bwMode="auto">
          <a:xfrm>
            <a:off x="2431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25</a:t>
            </a:r>
          </a:p>
        </p:txBody>
      </p:sp>
      <p:sp>
        <p:nvSpPr>
          <p:cNvPr id="40111" name="Rectangle 174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30</a:t>
            </a:r>
          </a:p>
        </p:txBody>
      </p:sp>
      <p:sp>
        <p:nvSpPr>
          <p:cNvPr id="40112" name="Rectangle 175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40113" name="Rectangle 176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40114" name="Rectangle 177"/>
          <p:cNvSpPr>
            <a:spLocks noChangeArrowheads="1"/>
          </p:cNvSpPr>
          <p:nvPr/>
        </p:nvSpPr>
        <p:spPr bwMode="auto">
          <a:xfrm>
            <a:off x="5860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40115" name="Rectangle 178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40116" name="Rectangle 179"/>
          <p:cNvSpPr>
            <a:spLocks noChangeArrowheads="1"/>
          </p:cNvSpPr>
          <p:nvPr/>
        </p:nvSpPr>
        <p:spPr bwMode="auto">
          <a:xfrm>
            <a:off x="6851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40117" name="Rectangle 180"/>
          <p:cNvSpPr>
            <a:spLocks noChangeArrowheads="1"/>
          </p:cNvSpPr>
          <p:nvPr/>
        </p:nvSpPr>
        <p:spPr bwMode="auto">
          <a:xfrm>
            <a:off x="7384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40118" name="Line 181"/>
          <p:cNvSpPr>
            <a:spLocks noChangeShapeType="1"/>
          </p:cNvSpPr>
          <p:nvPr/>
        </p:nvSpPr>
        <p:spPr bwMode="auto">
          <a:xfrm flipH="1">
            <a:off x="152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19" name="Line 182"/>
          <p:cNvSpPr>
            <a:spLocks noChangeShapeType="1"/>
          </p:cNvSpPr>
          <p:nvPr/>
        </p:nvSpPr>
        <p:spPr bwMode="auto">
          <a:xfrm>
            <a:off x="533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0" name="Line 183"/>
          <p:cNvSpPr>
            <a:spLocks noChangeShapeType="1"/>
          </p:cNvSpPr>
          <p:nvPr/>
        </p:nvSpPr>
        <p:spPr bwMode="auto">
          <a:xfrm>
            <a:off x="914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1" name="Line 184"/>
          <p:cNvSpPr>
            <a:spLocks noChangeShapeType="1"/>
          </p:cNvSpPr>
          <p:nvPr/>
        </p:nvSpPr>
        <p:spPr bwMode="auto">
          <a:xfrm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2" name="Line 185"/>
          <p:cNvSpPr>
            <a:spLocks noChangeShapeType="1"/>
          </p:cNvSpPr>
          <p:nvPr/>
        </p:nvSpPr>
        <p:spPr bwMode="auto">
          <a:xfrm>
            <a:off x="22860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3" name="Line 186"/>
          <p:cNvSpPr>
            <a:spLocks noChangeShapeType="1"/>
          </p:cNvSpPr>
          <p:nvPr/>
        </p:nvSpPr>
        <p:spPr bwMode="auto">
          <a:xfrm flipH="1">
            <a:off x="2895600" y="5105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4" name="Line 187"/>
          <p:cNvSpPr>
            <a:spLocks noChangeShapeType="1"/>
          </p:cNvSpPr>
          <p:nvPr/>
        </p:nvSpPr>
        <p:spPr bwMode="auto">
          <a:xfrm flipH="1">
            <a:off x="34290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5" name="Line 188"/>
          <p:cNvSpPr>
            <a:spLocks noChangeShapeType="1"/>
          </p:cNvSpPr>
          <p:nvPr/>
        </p:nvSpPr>
        <p:spPr bwMode="auto">
          <a:xfrm flipH="1">
            <a:off x="5410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6" name="Line 189"/>
          <p:cNvSpPr>
            <a:spLocks noChangeShapeType="1"/>
          </p:cNvSpPr>
          <p:nvPr/>
        </p:nvSpPr>
        <p:spPr bwMode="auto">
          <a:xfrm>
            <a:off x="579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7" name="Line 190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8" name="Line 191"/>
          <p:cNvSpPr>
            <a:spLocks noChangeShapeType="1"/>
          </p:cNvSpPr>
          <p:nvPr/>
        </p:nvSpPr>
        <p:spPr bwMode="auto">
          <a:xfrm flipH="1">
            <a:off x="68580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29" name="Line 192"/>
          <p:cNvSpPr>
            <a:spLocks noChangeShapeType="1"/>
          </p:cNvSpPr>
          <p:nvPr/>
        </p:nvSpPr>
        <p:spPr bwMode="auto">
          <a:xfrm flipH="1">
            <a:off x="7391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31" name="Rectangle 194"/>
          <p:cNvSpPr>
            <a:spLocks noChangeArrowheads="1"/>
          </p:cNvSpPr>
          <p:nvPr/>
        </p:nvSpPr>
        <p:spPr bwMode="auto">
          <a:xfrm>
            <a:off x="15556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40132" name="Line 195"/>
          <p:cNvSpPr>
            <a:spLocks noChangeShapeType="1"/>
          </p:cNvSpPr>
          <p:nvPr/>
        </p:nvSpPr>
        <p:spPr bwMode="auto">
          <a:xfrm>
            <a:off x="13716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33" name="Text Box 196"/>
          <p:cNvSpPr txBox="1">
            <a:spLocks noChangeArrowheads="1"/>
          </p:cNvSpPr>
          <p:nvPr/>
        </p:nvSpPr>
        <p:spPr bwMode="auto">
          <a:xfrm>
            <a:off x="746125" y="1565275"/>
            <a:ext cx="1993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After the split</a:t>
            </a:r>
          </a:p>
        </p:txBody>
      </p:sp>
      <p:sp>
        <p:nvSpPr>
          <p:cNvPr id="40134" name="Rectangle 197"/>
          <p:cNvSpPr>
            <a:spLocks noChangeArrowheads="1"/>
          </p:cNvSpPr>
          <p:nvPr/>
        </p:nvSpPr>
        <p:spPr bwMode="auto">
          <a:xfrm>
            <a:off x="494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40135" name="Line 198"/>
          <p:cNvSpPr>
            <a:spLocks noChangeShapeType="1"/>
          </p:cNvSpPr>
          <p:nvPr/>
        </p:nvSpPr>
        <p:spPr bwMode="auto">
          <a:xfrm>
            <a:off x="44196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aphicFrame>
        <p:nvGraphicFramePr>
          <p:cNvPr id="423111" name="Group 199"/>
          <p:cNvGraphicFramePr>
            <a:graphicFrameLocks noGrp="1"/>
          </p:cNvGraphicFramePr>
          <p:nvPr/>
        </p:nvGraphicFramePr>
        <p:xfrm>
          <a:off x="3505200" y="4572000"/>
          <a:ext cx="1689418" cy="685800"/>
        </p:xfrm>
        <a:graphic>
          <a:graphicData uri="http://schemas.openxmlformats.org/drawingml/2006/table">
            <a:tbl>
              <a:tblPr/>
              <a:tblGrid>
                <a:gridCol w="246032"/>
                <a:gridCol w="204153"/>
                <a:gridCol w="204154"/>
                <a:gridCol w="204153"/>
                <a:gridCol w="200665"/>
                <a:gridCol w="200664"/>
                <a:gridCol w="200665"/>
                <a:gridCol w="22893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58" name="Line 221"/>
          <p:cNvSpPr>
            <a:spLocks noChangeShapeType="1"/>
          </p:cNvSpPr>
          <p:nvPr/>
        </p:nvSpPr>
        <p:spPr bwMode="auto">
          <a:xfrm>
            <a:off x="5105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0159" name="Line 222"/>
          <p:cNvSpPr>
            <a:spLocks noChangeShapeType="1"/>
          </p:cNvSpPr>
          <p:nvPr/>
        </p:nvSpPr>
        <p:spPr bwMode="auto">
          <a:xfrm>
            <a:off x="2667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aphicFrame>
        <p:nvGraphicFramePr>
          <p:cNvPr id="56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Group 113"/>
          <p:cNvGraphicFramePr>
            <a:graphicFrameLocks noGrp="1"/>
          </p:cNvGraphicFramePr>
          <p:nvPr/>
        </p:nvGraphicFramePr>
        <p:xfrm>
          <a:off x="54102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Group 135"/>
          <p:cNvGraphicFramePr>
            <a:graphicFrameLocks noGrp="1"/>
          </p:cNvGraphicFramePr>
          <p:nvPr/>
        </p:nvGraphicFramePr>
        <p:xfrm>
          <a:off x="73152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</p:spPr>
        <p:txBody>
          <a:bodyPr/>
          <a:lstStyle/>
          <a:p>
            <a:fld id="{02165464-0973-9746-BFB7-27593D858B8C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Deletion from a B+ Tree</a:t>
            </a:r>
          </a:p>
        </p:txBody>
      </p:sp>
      <p:graphicFrame>
        <p:nvGraphicFramePr>
          <p:cNvPr id="423939" name="Group 3"/>
          <p:cNvGraphicFramePr>
            <a:graphicFrameLocks noGrp="1"/>
          </p:cNvGraphicFramePr>
          <p:nvPr/>
        </p:nvGraphicFramePr>
        <p:xfrm>
          <a:off x="34290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3961" name="Group 25"/>
          <p:cNvGraphicFramePr>
            <a:graphicFrameLocks noGrp="1"/>
          </p:cNvGraphicFramePr>
          <p:nvPr/>
        </p:nvGraphicFramePr>
        <p:xfrm>
          <a:off x="16002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18" name="Line 157"/>
          <p:cNvSpPr>
            <a:spLocks noChangeShapeType="1"/>
          </p:cNvSpPr>
          <p:nvPr/>
        </p:nvSpPr>
        <p:spPr bwMode="auto">
          <a:xfrm flipH="1">
            <a:off x="16002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1119" name="Line 158"/>
          <p:cNvSpPr>
            <a:spLocks noChangeShapeType="1"/>
          </p:cNvSpPr>
          <p:nvPr/>
        </p:nvSpPr>
        <p:spPr bwMode="auto">
          <a:xfrm>
            <a:off x="39624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1120" name="Line 159"/>
          <p:cNvSpPr>
            <a:spLocks noChangeShapeType="1"/>
          </p:cNvSpPr>
          <p:nvPr/>
        </p:nvSpPr>
        <p:spPr bwMode="auto">
          <a:xfrm flipH="1">
            <a:off x="6858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1121" name="Line 160"/>
          <p:cNvSpPr>
            <a:spLocks noChangeShapeType="1"/>
          </p:cNvSpPr>
          <p:nvPr/>
        </p:nvSpPr>
        <p:spPr bwMode="auto">
          <a:xfrm>
            <a:off x="21336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1122" name="Line 161"/>
          <p:cNvSpPr>
            <a:spLocks noChangeShapeType="1"/>
          </p:cNvSpPr>
          <p:nvPr/>
        </p:nvSpPr>
        <p:spPr bwMode="auto">
          <a:xfrm>
            <a:off x="31242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1123" name="Line 162"/>
          <p:cNvSpPr>
            <a:spLocks noChangeShapeType="1"/>
          </p:cNvSpPr>
          <p:nvPr/>
        </p:nvSpPr>
        <p:spPr bwMode="auto">
          <a:xfrm>
            <a:off x="51816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1124" name="Line 163"/>
          <p:cNvSpPr>
            <a:spLocks noChangeShapeType="1"/>
          </p:cNvSpPr>
          <p:nvPr/>
        </p:nvSpPr>
        <p:spPr bwMode="auto">
          <a:xfrm>
            <a:off x="55626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1125" name="Line 164"/>
          <p:cNvSpPr>
            <a:spLocks noChangeShapeType="1"/>
          </p:cNvSpPr>
          <p:nvPr/>
        </p:nvSpPr>
        <p:spPr bwMode="auto">
          <a:xfrm>
            <a:off x="61722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1126" name="Line 165"/>
          <p:cNvSpPr>
            <a:spLocks noChangeShapeType="1"/>
          </p:cNvSpPr>
          <p:nvPr/>
        </p:nvSpPr>
        <p:spPr bwMode="auto">
          <a:xfrm>
            <a:off x="67056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1130" name="Rectangle 169"/>
          <p:cNvSpPr>
            <a:spLocks noChangeArrowheads="1"/>
          </p:cNvSpPr>
          <p:nvPr/>
        </p:nvSpPr>
        <p:spPr bwMode="auto">
          <a:xfrm>
            <a:off x="145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41131" name="Rectangle 170"/>
          <p:cNvSpPr>
            <a:spLocks noChangeArrowheads="1"/>
          </p:cNvSpPr>
          <p:nvPr/>
        </p:nvSpPr>
        <p:spPr bwMode="auto">
          <a:xfrm>
            <a:off x="679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41132" name="Rectangle 171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41133" name="Rectangle 172"/>
          <p:cNvSpPr>
            <a:spLocks noChangeArrowheads="1"/>
          </p:cNvSpPr>
          <p:nvPr/>
        </p:nvSpPr>
        <p:spPr bwMode="auto">
          <a:xfrm>
            <a:off x="197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41134" name="Rectangle 173"/>
          <p:cNvSpPr>
            <a:spLocks noChangeArrowheads="1"/>
          </p:cNvSpPr>
          <p:nvPr/>
        </p:nvSpPr>
        <p:spPr bwMode="auto">
          <a:xfrm>
            <a:off x="2431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25</a:t>
            </a:r>
          </a:p>
        </p:txBody>
      </p:sp>
      <p:sp>
        <p:nvSpPr>
          <p:cNvPr id="41135" name="Rectangle 174"/>
          <p:cNvSpPr>
            <a:spLocks noChangeArrowheads="1"/>
          </p:cNvSpPr>
          <p:nvPr/>
        </p:nvSpPr>
        <p:spPr bwMode="auto">
          <a:xfrm>
            <a:off x="2889155" y="5946874"/>
            <a:ext cx="384365" cy="30777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CC0000"/>
                </a:solidFill>
                <a:latin typeface="Arial"/>
              </a:rPr>
              <a:t>30</a:t>
            </a:r>
          </a:p>
        </p:txBody>
      </p:sp>
      <p:sp>
        <p:nvSpPr>
          <p:cNvPr id="41136" name="Rectangle 175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41137" name="Rectangle 176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41138" name="Rectangle 177"/>
          <p:cNvSpPr>
            <a:spLocks noChangeArrowheads="1"/>
          </p:cNvSpPr>
          <p:nvPr/>
        </p:nvSpPr>
        <p:spPr bwMode="auto">
          <a:xfrm>
            <a:off x="5860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41139" name="Rectangle 178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41140" name="Rectangle 179"/>
          <p:cNvSpPr>
            <a:spLocks noChangeArrowheads="1"/>
          </p:cNvSpPr>
          <p:nvPr/>
        </p:nvSpPr>
        <p:spPr bwMode="auto">
          <a:xfrm>
            <a:off x="6851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41141" name="Rectangle 180"/>
          <p:cNvSpPr>
            <a:spLocks noChangeArrowheads="1"/>
          </p:cNvSpPr>
          <p:nvPr/>
        </p:nvSpPr>
        <p:spPr bwMode="auto">
          <a:xfrm>
            <a:off x="7384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41155" name="Rectangle 194"/>
          <p:cNvSpPr>
            <a:spLocks noChangeArrowheads="1"/>
          </p:cNvSpPr>
          <p:nvPr/>
        </p:nvSpPr>
        <p:spPr bwMode="auto">
          <a:xfrm>
            <a:off x="15556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41157" name="Text Box 196"/>
          <p:cNvSpPr txBox="1">
            <a:spLocks noChangeArrowheads="1"/>
          </p:cNvSpPr>
          <p:nvPr/>
        </p:nvSpPr>
        <p:spPr bwMode="auto">
          <a:xfrm>
            <a:off x="746125" y="1565275"/>
            <a:ext cx="1502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Delete 30</a:t>
            </a:r>
          </a:p>
        </p:txBody>
      </p:sp>
      <p:sp>
        <p:nvSpPr>
          <p:cNvPr id="41158" name="Rectangle 197"/>
          <p:cNvSpPr>
            <a:spLocks noChangeArrowheads="1"/>
          </p:cNvSpPr>
          <p:nvPr/>
        </p:nvSpPr>
        <p:spPr bwMode="auto">
          <a:xfrm>
            <a:off x="494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41183" name="Line 222"/>
          <p:cNvSpPr>
            <a:spLocks noChangeShapeType="1"/>
          </p:cNvSpPr>
          <p:nvPr/>
        </p:nvSpPr>
        <p:spPr bwMode="auto">
          <a:xfrm>
            <a:off x="2667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aphicFrame>
        <p:nvGraphicFramePr>
          <p:cNvPr id="56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Group 69"/>
          <p:cNvGraphicFramePr>
            <a:graphicFrameLocks noGrp="1"/>
          </p:cNvGraphicFramePr>
          <p:nvPr/>
        </p:nvGraphicFramePr>
        <p:xfrm>
          <a:off x="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Group 91"/>
          <p:cNvGraphicFramePr>
            <a:graphicFrameLocks noGrp="1"/>
          </p:cNvGraphicFramePr>
          <p:nvPr/>
        </p:nvGraphicFramePr>
        <p:xfrm>
          <a:off x="1828800" y="4572000"/>
          <a:ext cx="1613218" cy="685800"/>
        </p:xfrm>
        <a:graphic>
          <a:graphicData uri="http://schemas.openxmlformats.org/drawingml/2006/table">
            <a:tbl>
              <a:tblPr/>
              <a:tblGrid>
                <a:gridCol w="234935"/>
                <a:gridCol w="194945"/>
                <a:gridCol w="194946"/>
                <a:gridCol w="194945"/>
                <a:gridCol w="191614"/>
                <a:gridCol w="191613"/>
                <a:gridCol w="191614"/>
                <a:gridCol w="21860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" name="Group 199"/>
          <p:cNvGraphicFramePr>
            <a:graphicFrameLocks noGrp="1"/>
          </p:cNvGraphicFramePr>
          <p:nvPr/>
        </p:nvGraphicFramePr>
        <p:xfrm>
          <a:off x="3505200" y="4572000"/>
          <a:ext cx="1689418" cy="685800"/>
        </p:xfrm>
        <a:graphic>
          <a:graphicData uri="http://schemas.openxmlformats.org/drawingml/2006/table">
            <a:tbl>
              <a:tblPr/>
              <a:tblGrid>
                <a:gridCol w="246032"/>
                <a:gridCol w="204153"/>
                <a:gridCol w="204154"/>
                <a:gridCol w="204153"/>
                <a:gridCol w="200665"/>
                <a:gridCol w="200664"/>
                <a:gridCol w="200665"/>
                <a:gridCol w="22893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" name="Group 113"/>
          <p:cNvGraphicFramePr>
            <a:graphicFrameLocks noGrp="1"/>
          </p:cNvGraphicFramePr>
          <p:nvPr/>
        </p:nvGraphicFramePr>
        <p:xfrm>
          <a:off x="54102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" name="Group 135"/>
          <p:cNvGraphicFramePr>
            <a:graphicFrameLocks noGrp="1"/>
          </p:cNvGraphicFramePr>
          <p:nvPr/>
        </p:nvGraphicFramePr>
        <p:xfrm>
          <a:off x="73152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" name="Line 166"/>
          <p:cNvSpPr>
            <a:spLocks noChangeShapeType="1"/>
          </p:cNvSpPr>
          <p:nvPr/>
        </p:nvSpPr>
        <p:spPr bwMode="auto">
          <a:xfrm>
            <a:off x="160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67"/>
          <p:cNvSpPr>
            <a:spLocks noChangeShapeType="1"/>
          </p:cNvSpPr>
          <p:nvPr/>
        </p:nvSpPr>
        <p:spPr bwMode="auto">
          <a:xfrm>
            <a:off x="3310465" y="5105400"/>
            <a:ext cx="1947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68"/>
          <p:cNvSpPr>
            <a:spLocks noChangeShapeType="1"/>
          </p:cNvSpPr>
          <p:nvPr/>
        </p:nvSpPr>
        <p:spPr bwMode="auto">
          <a:xfrm>
            <a:off x="7010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5" name="Line 181"/>
          <p:cNvSpPr>
            <a:spLocks noChangeShapeType="1"/>
          </p:cNvSpPr>
          <p:nvPr/>
        </p:nvSpPr>
        <p:spPr bwMode="auto">
          <a:xfrm flipH="1">
            <a:off x="152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182"/>
          <p:cNvSpPr>
            <a:spLocks noChangeShapeType="1"/>
          </p:cNvSpPr>
          <p:nvPr/>
        </p:nvSpPr>
        <p:spPr bwMode="auto">
          <a:xfrm>
            <a:off x="533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7" name="Line 183"/>
          <p:cNvSpPr>
            <a:spLocks noChangeShapeType="1"/>
          </p:cNvSpPr>
          <p:nvPr/>
        </p:nvSpPr>
        <p:spPr bwMode="auto">
          <a:xfrm>
            <a:off x="914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8" name="Line 184"/>
          <p:cNvSpPr>
            <a:spLocks noChangeShapeType="1"/>
          </p:cNvSpPr>
          <p:nvPr/>
        </p:nvSpPr>
        <p:spPr bwMode="auto">
          <a:xfrm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9" name="Line 185"/>
          <p:cNvSpPr>
            <a:spLocks noChangeShapeType="1"/>
          </p:cNvSpPr>
          <p:nvPr/>
        </p:nvSpPr>
        <p:spPr bwMode="auto">
          <a:xfrm>
            <a:off x="22860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" name="Line 186"/>
          <p:cNvSpPr>
            <a:spLocks noChangeShapeType="1"/>
          </p:cNvSpPr>
          <p:nvPr/>
        </p:nvSpPr>
        <p:spPr bwMode="auto">
          <a:xfrm flipH="1">
            <a:off x="2895600" y="5105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1" name="Line 187"/>
          <p:cNvSpPr>
            <a:spLocks noChangeShapeType="1"/>
          </p:cNvSpPr>
          <p:nvPr/>
        </p:nvSpPr>
        <p:spPr bwMode="auto">
          <a:xfrm flipH="1">
            <a:off x="3429000" y="5105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" name="Line 188"/>
          <p:cNvSpPr>
            <a:spLocks noChangeShapeType="1"/>
          </p:cNvSpPr>
          <p:nvPr/>
        </p:nvSpPr>
        <p:spPr bwMode="auto">
          <a:xfrm flipH="1">
            <a:off x="5410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3" name="Line 189"/>
          <p:cNvSpPr>
            <a:spLocks noChangeShapeType="1"/>
          </p:cNvSpPr>
          <p:nvPr/>
        </p:nvSpPr>
        <p:spPr bwMode="auto">
          <a:xfrm>
            <a:off x="579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4" name="Line 190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5" name="Line 191"/>
          <p:cNvSpPr>
            <a:spLocks noChangeShapeType="1"/>
          </p:cNvSpPr>
          <p:nvPr/>
        </p:nvSpPr>
        <p:spPr bwMode="auto">
          <a:xfrm flipH="1">
            <a:off x="68580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6" name="Line 192"/>
          <p:cNvSpPr>
            <a:spLocks noChangeShapeType="1"/>
          </p:cNvSpPr>
          <p:nvPr/>
        </p:nvSpPr>
        <p:spPr bwMode="auto">
          <a:xfrm flipH="1">
            <a:off x="7391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7" name="Line 195"/>
          <p:cNvSpPr>
            <a:spLocks noChangeShapeType="1"/>
          </p:cNvSpPr>
          <p:nvPr/>
        </p:nvSpPr>
        <p:spPr bwMode="auto">
          <a:xfrm>
            <a:off x="13716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8" name="Line 198"/>
          <p:cNvSpPr>
            <a:spLocks noChangeShapeType="1"/>
          </p:cNvSpPr>
          <p:nvPr/>
        </p:nvSpPr>
        <p:spPr bwMode="auto">
          <a:xfrm>
            <a:off x="44196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9" name="Line 221"/>
          <p:cNvSpPr>
            <a:spLocks noChangeShapeType="1"/>
          </p:cNvSpPr>
          <p:nvPr/>
        </p:nvSpPr>
        <p:spPr bwMode="auto">
          <a:xfrm>
            <a:off x="5105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</p:spPr>
        <p:txBody>
          <a:bodyPr/>
          <a:lstStyle/>
          <a:p>
            <a:fld id="{5155401C-B7A9-134A-B1E0-9323D6E1AB64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Deletion from a B+ Tree</a:t>
            </a:r>
          </a:p>
        </p:txBody>
      </p:sp>
      <p:graphicFrame>
        <p:nvGraphicFramePr>
          <p:cNvPr id="424963" name="Group 3"/>
          <p:cNvGraphicFramePr>
            <a:graphicFrameLocks noGrp="1"/>
          </p:cNvGraphicFramePr>
          <p:nvPr/>
        </p:nvGraphicFramePr>
        <p:xfrm>
          <a:off x="34290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4985" name="Group 25"/>
          <p:cNvGraphicFramePr>
            <a:graphicFrameLocks noGrp="1"/>
          </p:cNvGraphicFramePr>
          <p:nvPr/>
        </p:nvGraphicFramePr>
        <p:xfrm>
          <a:off x="16002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42" name="Line 157"/>
          <p:cNvSpPr>
            <a:spLocks noChangeShapeType="1"/>
          </p:cNvSpPr>
          <p:nvPr/>
        </p:nvSpPr>
        <p:spPr bwMode="auto">
          <a:xfrm flipH="1">
            <a:off x="16002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143" name="Line 158"/>
          <p:cNvSpPr>
            <a:spLocks noChangeShapeType="1"/>
          </p:cNvSpPr>
          <p:nvPr/>
        </p:nvSpPr>
        <p:spPr bwMode="auto">
          <a:xfrm>
            <a:off x="39624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144" name="Line 159"/>
          <p:cNvSpPr>
            <a:spLocks noChangeShapeType="1"/>
          </p:cNvSpPr>
          <p:nvPr/>
        </p:nvSpPr>
        <p:spPr bwMode="auto">
          <a:xfrm flipH="1">
            <a:off x="6858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145" name="Line 160"/>
          <p:cNvSpPr>
            <a:spLocks noChangeShapeType="1"/>
          </p:cNvSpPr>
          <p:nvPr/>
        </p:nvSpPr>
        <p:spPr bwMode="auto">
          <a:xfrm>
            <a:off x="21336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146" name="Line 161"/>
          <p:cNvSpPr>
            <a:spLocks noChangeShapeType="1"/>
          </p:cNvSpPr>
          <p:nvPr/>
        </p:nvSpPr>
        <p:spPr bwMode="auto">
          <a:xfrm>
            <a:off x="31242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147" name="Line 162"/>
          <p:cNvSpPr>
            <a:spLocks noChangeShapeType="1"/>
          </p:cNvSpPr>
          <p:nvPr/>
        </p:nvSpPr>
        <p:spPr bwMode="auto">
          <a:xfrm>
            <a:off x="51816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148" name="Line 163"/>
          <p:cNvSpPr>
            <a:spLocks noChangeShapeType="1"/>
          </p:cNvSpPr>
          <p:nvPr/>
        </p:nvSpPr>
        <p:spPr bwMode="auto">
          <a:xfrm>
            <a:off x="55626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149" name="Line 164"/>
          <p:cNvSpPr>
            <a:spLocks noChangeShapeType="1"/>
          </p:cNvSpPr>
          <p:nvPr/>
        </p:nvSpPr>
        <p:spPr bwMode="auto">
          <a:xfrm>
            <a:off x="61722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150" name="Line 165"/>
          <p:cNvSpPr>
            <a:spLocks noChangeShapeType="1"/>
          </p:cNvSpPr>
          <p:nvPr/>
        </p:nvSpPr>
        <p:spPr bwMode="auto">
          <a:xfrm>
            <a:off x="67056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154" name="Rectangle 169"/>
          <p:cNvSpPr>
            <a:spLocks noChangeArrowheads="1"/>
          </p:cNvSpPr>
          <p:nvPr/>
        </p:nvSpPr>
        <p:spPr bwMode="auto">
          <a:xfrm>
            <a:off x="145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42155" name="Rectangle 170"/>
          <p:cNvSpPr>
            <a:spLocks noChangeArrowheads="1"/>
          </p:cNvSpPr>
          <p:nvPr/>
        </p:nvSpPr>
        <p:spPr bwMode="auto">
          <a:xfrm>
            <a:off x="679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42156" name="Rectangle 171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42157" name="Rectangle 172"/>
          <p:cNvSpPr>
            <a:spLocks noChangeArrowheads="1"/>
          </p:cNvSpPr>
          <p:nvPr/>
        </p:nvSpPr>
        <p:spPr bwMode="auto">
          <a:xfrm>
            <a:off x="197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42158" name="Rectangle 173"/>
          <p:cNvSpPr>
            <a:spLocks noChangeArrowheads="1"/>
          </p:cNvSpPr>
          <p:nvPr/>
        </p:nvSpPr>
        <p:spPr bwMode="auto">
          <a:xfrm>
            <a:off x="2431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25</a:t>
            </a:r>
          </a:p>
        </p:txBody>
      </p:sp>
      <p:sp>
        <p:nvSpPr>
          <p:cNvPr id="42159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42160" name="Rectangle 175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42161" name="Rectangle 176"/>
          <p:cNvSpPr>
            <a:spLocks noChangeArrowheads="1"/>
          </p:cNvSpPr>
          <p:nvPr/>
        </p:nvSpPr>
        <p:spPr bwMode="auto">
          <a:xfrm>
            <a:off x="5860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42162" name="Rectangle 177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42163" name="Rectangle 178"/>
          <p:cNvSpPr>
            <a:spLocks noChangeArrowheads="1"/>
          </p:cNvSpPr>
          <p:nvPr/>
        </p:nvSpPr>
        <p:spPr bwMode="auto">
          <a:xfrm>
            <a:off x="6851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42164" name="Rectangle 179"/>
          <p:cNvSpPr>
            <a:spLocks noChangeArrowheads="1"/>
          </p:cNvSpPr>
          <p:nvPr/>
        </p:nvSpPr>
        <p:spPr bwMode="auto">
          <a:xfrm>
            <a:off x="7384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42177" name="Rectangle 192"/>
          <p:cNvSpPr>
            <a:spLocks noChangeArrowheads="1"/>
          </p:cNvSpPr>
          <p:nvPr/>
        </p:nvSpPr>
        <p:spPr bwMode="auto">
          <a:xfrm>
            <a:off x="15556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42179" name="Text Box 194"/>
          <p:cNvSpPr txBox="1">
            <a:spLocks noChangeArrowheads="1"/>
          </p:cNvSpPr>
          <p:nvPr/>
        </p:nvSpPr>
        <p:spPr bwMode="auto">
          <a:xfrm>
            <a:off x="746125" y="1565275"/>
            <a:ext cx="24389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After deleting 30</a:t>
            </a:r>
          </a:p>
        </p:txBody>
      </p:sp>
      <p:sp>
        <p:nvSpPr>
          <p:cNvPr id="42180" name="Rectangle 195"/>
          <p:cNvSpPr>
            <a:spLocks noChangeArrowheads="1"/>
          </p:cNvSpPr>
          <p:nvPr/>
        </p:nvSpPr>
        <p:spPr bwMode="auto">
          <a:xfrm>
            <a:off x="494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graphicFrame>
        <p:nvGraphicFramePr>
          <p:cNvPr id="425157" name="Group 197"/>
          <p:cNvGraphicFramePr>
            <a:graphicFrameLocks noGrp="1"/>
          </p:cNvGraphicFramePr>
          <p:nvPr/>
        </p:nvGraphicFramePr>
        <p:xfrm>
          <a:off x="3505200" y="4572000"/>
          <a:ext cx="1689418" cy="685800"/>
        </p:xfrm>
        <a:graphic>
          <a:graphicData uri="http://schemas.openxmlformats.org/drawingml/2006/table">
            <a:tbl>
              <a:tblPr/>
              <a:tblGrid>
                <a:gridCol w="246032"/>
                <a:gridCol w="204153"/>
                <a:gridCol w="204154"/>
                <a:gridCol w="204153"/>
                <a:gridCol w="200665"/>
                <a:gridCol w="200664"/>
                <a:gridCol w="200665"/>
                <a:gridCol w="22893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205" name="Line 220"/>
          <p:cNvSpPr>
            <a:spLocks noChangeShapeType="1"/>
          </p:cNvSpPr>
          <p:nvPr/>
        </p:nvSpPr>
        <p:spPr bwMode="auto">
          <a:xfrm>
            <a:off x="2667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2206" name="AutoShape 221"/>
          <p:cNvSpPr>
            <a:spLocks noChangeArrowheads="1"/>
          </p:cNvSpPr>
          <p:nvPr/>
        </p:nvSpPr>
        <p:spPr bwMode="auto">
          <a:xfrm>
            <a:off x="228600" y="2133600"/>
            <a:ext cx="2209800" cy="762000"/>
          </a:xfrm>
          <a:prstGeom prst="wedgeEllipseCallout">
            <a:avLst>
              <a:gd name="adj1" fmla="val 45690"/>
              <a:gd name="adj2" fmla="val 793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/>
              </a:rPr>
              <a:t>May change to 40, or not</a:t>
            </a:r>
          </a:p>
        </p:txBody>
      </p:sp>
      <p:graphicFrame>
        <p:nvGraphicFramePr>
          <p:cNvPr id="55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Group 69"/>
          <p:cNvGraphicFramePr>
            <a:graphicFrameLocks noGrp="1"/>
          </p:cNvGraphicFramePr>
          <p:nvPr/>
        </p:nvGraphicFramePr>
        <p:xfrm>
          <a:off x="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Group 91"/>
          <p:cNvGraphicFramePr>
            <a:graphicFrameLocks noGrp="1"/>
          </p:cNvGraphicFramePr>
          <p:nvPr/>
        </p:nvGraphicFramePr>
        <p:xfrm>
          <a:off x="1828800" y="4572000"/>
          <a:ext cx="1613218" cy="685800"/>
        </p:xfrm>
        <a:graphic>
          <a:graphicData uri="http://schemas.openxmlformats.org/drawingml/2006/table">
            <a:tbl>
              <a:tblPr/>
              <a:tblGrid>
                <a:gridCol w="234935"/>
                <a:gridCol w="194945"/>
                <a:gridCol w="194946"/>
                <a:gridCol w="194945"/>
                <a:gridCol w="191614"/>
                <a:gridCol w="191613"/>
                <a:gridCol w="191614"/>
                <a:gridCol w="21860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Group 113"/>
          <p:cNvGraphicFramePr>
            <a:graphicFrameLocks noGrp="1"/>
          </p:cNvGraphicFramePr>
          <p:nvPr/>
        </p:nvGraphicFramePr>
        <p:xfrm>
          <a:off x="54102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" name="Group 135"/>
          <p:cNvGraphicFramePr>
            <a:graphicFrameLocks noGrp="1"/>
          </p:cNvGraphicFramePr>
          <p:nvPr/>
        </p:nvGraphicFramePr>
        <p:xfrm>
          <a:off x="73152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" name="Line 166"/>
          <p:cNvSpPr>
            <a:spLocks noChangeShapeType="1"/>
          </p:cNvSpPr>
          <p:nvPr/>
        </p:nvSpPr>
        <p:spPr bwMode="auto">
          <a:xfrm>
            <a:off x="160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" name="Line 167"/>
          <p:cNvSpPr>
            <a:spLocks noChangeShapeType="1"/>
          </p:cNvSpPr>
          <p:nvPr/>
        </p:nvSpPr>
        <p:spPr bwMode="auto">
          <a:xfrm>
            <a:off x="3310465" y="5105400"/>
            <a:ext cx="1947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2" name="Line 168"/>
          <p:cNvSpPr>
            <a:spLocks noChangeShapeType="1"/>
          </p:cNvSpPr>
          <p:nvPr/>
        </p:nvSpPr>
        <p:spPr bwMode="auto">
          <a:xfrm>
            <a:off x="7010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81"/>
          <p:cNvSpPr>
            <a:spLocks noChangeShapeType="1"/>
          </p:cNvSpPr>
          <p:nvPr/>
        </p:nvSpPr>
        <p:spPr bwMode="auto">
          <a:xfrm flipH="1">
            <a:off x="152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82"/>
          <p:cNvSpPr>
            <a:spLocks noChangeShapeType="1"/>
          </p:cNvSpPr>
          <p:nvPr/>
        </p:nvSpPr>
        <p:spPr bwMode="auto">
          <a:xfrm>
            <a:off x="533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5" name="Line 183"/>
          <p:cNvSpPr>
            <a:spLocks noChangeShapeType="1"/>
          </p:cNvSpPr>
          <p:nvPr/>
        </p:nvSpPr>
        <p:spPr bwMode="auto">
          <a:xfrm>
            <a:off x="914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184"/>
          <p:cNvSpPr>
            <a:spLocks noChangeShapeType="1"/>
          </p:cNvSpPr>
          <p:nvPr/>
        </p:nvSpPr>
        <p:spPr bwMode="auto">
          <a:xfrm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7" name="Line 185"/>
          <p:cNvSpPr>
            <a:spLocks noChangeShapeType="1"/>
          </p:cNvSpPr>
          <p:nvPr/>
        </p:nvSpPr>
        <p:spPr bwMode="auto">
          <a:xfrm>
            <a:off x="22860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9" name="Line 187"/>
          <p:cNvSpPr>
            <a:spLocks noChangeShapeType="1"/>
          </p:cNvSpPr>
          <p:nvPr/>
        </p:nvSpPr>
        <p:spPr bwMode="auto">
          <a:xfrm flipH="1">
            <a:off x="34290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" name="Line 188"/>
          <p:cNvSpPr>
            <a:spLocks noChangeShapeType="1"/>
          </p:cNvSpPr>
          <p:nvPr/>
        </p:nvSpPr>
        <p:spPr bwMode="auto">
          <a:xfrm flipH="1">
            <a:off x="5410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1" name="Line 189"/>
          <p:cNvSpPr>
            <a:spLocks noChangeShapeType="1"/>
          </p:cNvSpPr>
          <p:nvPr/>
        </p:nvSpPr>
        <p:spPr bwMode="auto">
          <a:xfrm>
            <a:off x="579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" name="Line 190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3" name="Line 191"/>
          <p:cNvSpPr>
            <a:spLocks noChangeShapeType="1"/>
          </p:cNvSpPr>
          <p:nvPr/>
        </p:nvSpPr>
        <p:spPr bwMode="auto">
          <a:xfrm flipH="1">
            <a:off x="68580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4" name="Line 192"/>
          <p:cNvSpPr>
            <a:spLocks noChangeShapeType="1"/>
          </p:cNvSpPr>
          <p:nvPr/>
        </p:nvSpPr>
        <p:spPr bwMode="auto">
          <a:xfrm flipH="1">
            <a:off x="7391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5" name="Line 195"/>
          <p:cNvSpPr>
            <a:spLocks noChangeShapeType="1"/>
          </p:cNvSpPr>
          <p:nvPr/>
        </p:nvSpPr>
        <p:spPr bwMode="auto">
          <a:xfrm>
            <a:off x="13716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6" name="Line 198"/>
          <p:cNvSpPr>
            <a:spLocks noChangeShapeType="1"/>
          </p:cNvSpPr>
          <p:nvPr/>
        </p:nvSpPr>
        <p:spPr bwMode="auto">
          <a:xfrm>
            <a:off x="3962400" y="5105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7" name="Line 221"/>
          <p:cNvSpPr>
            <a:spLocks noChangeShapeType="1"/>
          </p:cNvSpPr>
          <p:nvPr/>
        </p:nvSpPr>
        <p:spPr bwMode="auto">
          <a:xfrm>
            <a:off x="5105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</p:spPr>
        <p:txBody>
          <a:bodyPr/>
          <a:lstStyle/>
          <a:p>
            <a:fld id="{C8EEC367-338B-3B47-AE6A-4B94056453DB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Deletion from a B+ Tree</a:t>
            </a:r>
          </a:p>
        </p:txBody>
      </p:sp>
      <p:graphicFrame>
        <p:nvGraphicFramePr>
          <p:cNvPr id="425987" name="Group 3"/>
          <p:cNvGraphicFramePr>
            <a:graphicFrameLocks noGrp="1"/>
          </p:cNvGraphicFramePr>
          <p:nvPr/>
        </p:nvGraphicFramePr>
        <p:xfrm>
          <a:off x="34290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6009" name="Group 25"/>
          <p:cNvGraphicFramePr>
            <a:graphicFrameLocks noGrp="1"/>
          </p:cNvGraphicFramePr>
          <p:nvPr/>
        </p:nvGraphicFramePr>
        <p:xfrm>
          <a:off x="16002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66" name="Line 157"/>
          <p:cNvSpPr>
            <a:spLocks noChangeShapeType="1"/>
          </p:cNvSpPr>
          <p:nvPr/>
        </p:nvSpPr>
        <p:spPr bwMode="auto">
          <a:xfrm flipH="1">
            <a:off x="16002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167" name="Line 158"/>
          <p:cNvSpPr>
            <a:spLocks noChangeShapeType="1"/>
          </p:cNvSpPr>
          <p:nvPr/>
        </p:nvSpPr>
        <p:spPr bwMode="auto">
          <a:xfrm>
            <a:off x="39624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168" name="Line 159"/>
          <p:cNvSpPr>
            <a:spLocks noChangeShapeType="1"/>
          </p:cNvSpPr>
          <p:nvPr/>
        </p:nvSpPr>
        <p:spPr bwMode="auto">
          <a:xfrm flipH="1">
            <a:off x="6858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169" name="Line 160"/>
          <p:cNvSpPr>
            <a:spLocks noChangeShapeType="1"/>
          </p:cNvSpPr>
          <p:nvPr/>
        </p:nvSpPr>
        <p:spPr bwMode="auto">
          <a:xfrm>
            <a:off x="21336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170" name="Line 161"/>
          <p:cNvSpPr>
            <a:spLocks noChangeShapeType="1"/>
          </p:cNvSpPr>
          <p:nvPr/>
        </p:nvSpPr>
        <p:spPr bwMode="auto">
          <a:xfrm>
            <a:off x="31242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171" name="Line 162"/>
          <p:cNvSpPr>
            <a:spLocks noChangeShapeType="1"/>
          </p:cNvSpPr>
          <p:nvPr/>
        </p:nvSpPr>
        <p:spPr bwMode="auto">
          <a:xfrm>
            <a:off x="51816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172" name="Line 163"/>
          <p:cNvSpPr>
            <a:spLocks noChangeShapeType="1"/>
          </p:cNvSpPr>
          <p:nvPr/>
        </p:nvSpPr>
        <p:spPr bwMode="auto">
          <a:xfrm>
            <a:off x="55626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173" name="Line 164"/>
          <p:cNvSpPr>
            <a:spLocks noChangeShapeType="1"/>
          </p:cNvSpPr>
          <p:nvPr/>
        </p:nvSpPr>
        <p:spPr bwMode="auto">
          <a:xfrm>
            <a:off x="61722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174" name="Line 165"/>
          <p:cNvSpPr>
            <a:spLocks noChangeShapeType="1"/>
          </p:cNvSpPr>
          <p:nvPr/>
        </p:nvSpPr>
        <p:spPr bwMode="auto">
          <a:xfrm>
            <a:off x="67056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178" name="Rectangle 169"/>
          <p:cNvSpPr>
            <a:spLocks noChangeArrowheads="1"/>
          </p:cNvSpPr>
          <p:nvPr/>
        </p:nvSpPr>
        <p:spPr bwMode="auto">
          <a:xfrm>
            <a:off x="145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43179" name="Rectangle 170"/>
          <p:cNvSpPr>
            <a:spLocks noChangeArrowheads="1"/>
          </p:cNvSpPr>
          <p:nvPr/>
        </p:nvSpPr>
        <p:spPr bwMode="auto">
          <a:xfrm>
            <a:off x="679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43180" name="Rectangle 171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43181" name="Rectangle 172"/>
          <p:cNvSpPr>
            <a:spLocks noChangeArrowheads="1"/>
          </p:cNvSpPr>
          <p:nvPr/>
        </p:nvSpPr>
        <p:spPr bwMode="auto">
          <a:xfrm>
            <a:off x="197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43182" name="Rectangle 173"/>
          <p:cNvSpPr>
            <a:spLocks noChangeArrowheads="1"/>
          </p:cNvSpPr>
          <p:nvPr/>
        </p:nvSpPr>
        <p:spPr bwMode="auto">
          <a:xfrm>
            <a:off x="2431955" y="5946874"/>
            <a:ext cx="384365" cy="30777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CC0000"/>
                </a:solidFill>
                <a:latin typeface="Arial"/>
              </a:rPr>
              <a:t>25</a:t>
            </a:r>
          </a:p>
        </p:txBody>
      </p:sp>
      <p:sp>
        <p:nvSpPr>
          <p:cNvPr id="43183" name="Rectangle 174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43184" name="Rectangle 175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43185" name="Rectangle 176"/>
          <p:cNvSpPr>
            <a:spLocks noChangeArrowheads="1"/>
          </p:cNvSpPr>
          <p:nvPr/>
        </p:nvSpPr>
        <p:spPr bwMode="auto">
          <a:xfrm>
            <a:off x="5860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43186" name="Rectangle 177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43187" name="Rectangle 178"/>
          <p:cNvSpPr>
            <a:spLocks noChangeArrowheads="1"/>
          </p:cNvSpPr>
          <p:nvPr/>
        </p:nvSpPr>
        <p:spPr bwMode="auto">
          <a:xfrm>
            <a:off x="6851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43188" name="Rectangle 179"/>
          <p:cNvSpPr>
            <a:spLocks noChangeArrowheads="1"/>
          </p:cNvSpPr>
          <p:nvPr/>
        </p:nvSpPr>
        <p:spPr bwMode="auto">
          <a:xfrm>
            <a:off x="7384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43201" name="Rectangle 192"/>
          <p:cNvSpPr>
            <a:spLocks noChangeArrowheads="1"/>
          </p:cNvSpPr>
          <p:nvPr/>
        </p:nvSpPr>
        <p:spPr bwMode="auto">
          <a:xfrm>
            <a:off x="15556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43203" name="Text Box 194"/>
          <p:cNvSpPr txBox="1">
            <a:spLocks noChangeArrowheads="1"/>
          </p:cNvSpPr>
          <p:nvPr/>
        </p:nvSpPr>
        <p:spPr bwMode="auto">
          <a:xfrm>
            <a:off x="746125" y="1565275"/>
            <a:ext cx="2152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Now delete 25</a:t>
            </a:r>
          </a:p>
        </p:txBody>
      </p:sp>
      <p:sp>
        <p:nvSpPr>
          <p:cNvPr id="43204" name="Rectangle 195"/>
          <p:cNvSpPr>
            <a:spLocks noChangeArrowheads="1"/>
          </p:cNvSpPr>
          <p:nvPr/>
        </p:nvSpPr>
        <p:spPr bwMode="auto">
          <a:xfrm>
            <a:off x="494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43229" name="Line 220"/>
          <p:cNvSpPr>
            <a:spLocks noChangeShapeType="1"/>
          </p:cNvSpPr>
          <p:nvPr/>
        </p:nvSpPr>
        <p:spPr bwMode="auto">
          <a:xfrm>
            <a:off x="2667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aphicFrame>
        <p:nvGraphicFramePr>
          <p:cNvPr id="54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197"/>
          <p:cNvGraphicFramePr>
            <a:graphicFrameLocks noGrp="1"/>
          </p:cNvGraphicFramePr>
          <p:nvPr/>
        </p:nvGraphicFramePr>
        <p:xfrm>
          <a:off x="3505200" y="4572000"/>
          <a:ext cx="1689418" cy="685800"/>
        </p:xfrm>
        <a:graphic>
          <a:graphicData uri="http://schemas.openxmlformats.org/drawingml/2006/table">
            <a:tbl>
              <a:tblPr/>
              <a:tblGrid>
                <a:gridCol w="246032"/>
                <a:gridCol w="204153"/>
                <a:gridCol w="204154"/>
                <a:gridCol w="204153"/>
                <a:gridCol w="200665"/>
                <a:gridCol w="200664"/>
                <a:gridCol w="200665"/>
                <a:gridCol w="22893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Group 69"/>
          <p:cNvGraphicFramePr>
            <a:graphicFrameLocks noGrp="1"/>
          </p:cNvGraphicFramePr>
          <p:nvPr/>
        </p:nvGraphicFramePr>
        <p:xfrm>
          <a:off x="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Group 91"/>
          <p:cNvGraphicFramePr>
            <a:graphicFrameLocks noGrp="1"/>
          </p:cNvGraphicFramePr>
          <p:nvPr/>
        </p:nvGraphicFramePr>
        <p:xfrm>
          <a:off x="1828800" y="4572000"/>
          <a:ext cx="1613218" cy="685800"/>
        </p:xfrm>
        <a:graphic>
          <a:graphicData uri="http://schemas.openxmlformats.org/drawingml/2006/table">
            <a:tbl>
              <a:tblPr/>
              <a:tblGrid>
                <a:gridCol w="234935"/>
                <a:gridCol w="194945"/>
                <a:gridCol w="194946"/>
                <a:gridCol w="194945"/>
                <a:gridCol w="191614"/>
                <a:gridCol w="191613"/>
                <a:gridCol w="191614"/>
                <a:gridCol w="21860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Group 113"/>
          <p:cNvGraphicFramePr>
            <a:graphicFrameLocks noGrp="1"/>
          </p:cNvGraphicFramePr>
          <p:nvPr/>
        </p:nvGraphicFramePr>
        <p:xfrm>
          <a:off x="54102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" name="Group 135"/>
          <p:cNvGraphicFramePr>
            <a:graphicFrameLocks noGrp="1"/>
          </p:cNvGraphicFramePr>
          <p:nvPr/>
        </p:nvGraphicFramePr>
        <p:xfrm>
          <a:off x="73152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" name="Line 166"/>
          <p:cNvSpPr>
            <a:spLocks noChangeShapeType="1"/>
          </p:cNvSpPr>
          <p:nvPr/>
        </p:nvSpPr>
        <p:spPr bwMode="auto">
          <a:xfrm>
            <a:off x="160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" name="Line 167"/>
          <p:cNvSpPr>
            <a:spLocks noChangeShapeType="1"/>
          </p:cNvSpPr>
          <p:nvPr/>
        </p:nvSpPr>
        <p:spPr bwMode="auto">
          <a:xfrm>
            <a:off x="3310465" y="5105400"/>
            <a:ext cx="1947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2" name="Line 168"/>
          <p:cNvSpPr>
            <a:spLocks noChangeShapeType="1"/>
          </p:cNvSpPr>
          <p:nvPr/>
        </p:nvSpPr>
        <p:spPr bwMode="auto">
          <a:xfrm>
            <a:off x="7010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81"/>
          <p:cNvSpPr>
            <a:spLocks noChangeShapeType="1"/>
          </p:cNvSpPr>
          <p:nvPr/>
        </p:nvSpPr>
        <p:spPr bwMode="auto">
          <a:xfrm flipH="1">
            <a:off x="152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82"/>
          <p:cNvSpPr>
            <a:spLocks noChangeShapeType="1"/>
          </p:cNvSpPr>
          <p:nvPr/>
        </p:nvSpPr>
        <p:spPr bwMode="auto">
          <a:xfrm>
            <a:off x="533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5" name="Line 183"/>
          <p:cNvSpPr>
            <a:spLocks noChangeShapeType="1"/>
          </p:cNvSpPr>
          <p:nvPr/>
        </p:nvSpPr>
        <p:spPr bwMode="auto">
          <a:xfrm>
            <a:off x="914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184"/>
          <p:cNvSpPr>
            <a:spLocks noChangeShapeType="1"/>
          </p:cNvSpPr>
          <p:nvPr/>
        </p:nvSpPr>
        <p:spPr bwMode="auto">
          <a:xfrm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7" name="Line 185"/>
          <p:cNvSpPr>
            <a:spLocks noChangeShapeType="1"/>
          </p:cNvSpPr>
          <p:nvPr/>
        </p:nvSpPr>
        <p:spPr bwMode="auto">
          <a:xfrm>
            <a:off x="22860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8" name="Line 187"/>
          <p:cNvSpPr>
            <a:spLocks noChangeShapeType="1"/>
          </p:cNvSpPr>
          <p:nvPr/>
        </p:nvSpPr>
        <p:spPr bwMode="auto">
          <a:xfrm flipH="1">
            <a:off x="34290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9" name="Line 188"/>
          <p:cNvSpPr>
            <a:spLocks noChangeShapeType="1"/>
          </p:cNvSpPr>
          <p:nvPr/>
        </p:nvSpPr>
        <p:spPr bwMode="auto">
          <a:xfrm flipH="1">
            <a:off x="5410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" name="Line 189"/>
          <p:cNvSpPr>
            <a:spLocks noChangeShapeType="1"/>
          </p:cNvSpPr>
          <p:nvPr/>
        </p:nvSpPr>
        <p:spPr bwMode="auto">
          <a:xfrm>
            <a:off x="579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1" name="Line 190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" name="Line 191"/>
          <p:cNvSpPr>
            <a:spLocks noChangeShapeType="1"/>
          </p:cNvSpPr>
          <p:nvPr/>
        </p:nvSpPr>
        <p:spPr bwMode="auto">
          <a:xfrm flipH="1">
            <a:off x="68580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3" name="Line 192"/>
          <p:cNvSpPr>
            <a:spLocks noChangeShapeType="1"/>
          </p:cNvSpPr>
          <p:nvPr/>
        </p:nvSpPr>
        <p:spPr bwMode="auto">
          <a:xfrm flipH="1">
            <a:off x="7391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4" name="Line 195"/>
          <p:cNvSpPr>
            <a:spLocks noChangeShapeType="1"/>
          </p:cNvSpPr>
          <p:nvPr/>
        </p:nvSpPr>
        <p:spPr bwMode="auto">
          <a:xfrm>
            <a:off x="13716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5" name="Line 198"/>
          <p:cNvSpPr>
            <a:spLocks noChangeShapeType="1"/>
          </p:cNvSpPr>
          <p:nvPr/>
        </p:nvSpPr>
        <p:spPr bwMode="auto">
          <a:xfrm>
            <a:off x="3962400" y="5105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6" name="Line 221"/>
          <p:cNvSpPr>
            <a:spLocks noChangeShapeType="1"/>
          </p:cNvSpPr>
          <p:nvPr/>
        </p:nvSpPr>
        <p:spPr bwMode="auto">
          <a:xfrm>
            <a:off x="5105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</p:spPr>
        <p:txBody>
          <a:bodyPr/>
          <a:lstStyle/>
          <a:p>
            <a:fld id="{B8F45306-25D9-804D-844D-7E3CE21CEC2A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Deletion from a B+ Tree</a:t>
            </a:r>
          </a:p>
        </p:txBody>
      </p:sp>
      <p:graphicFrame>
        <p:nvGraphicFramePr>
          <p:cNvPr id="427011" name="Group 3"/>
          <p:cNvGraphicFramePr>
            <a:graphicFrameLocks noGrp="1"/>
          </p:cNvGraphicFramePr>
          <p:nvPr/>
        </p:nvGraphicFramePr>
        <p:xfrm>
          <a:off x="34290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7033" name="Group 25"/>
          <p:cNvGraphicFramePr>
            <a:graphicFrameLocks noGrp="1"/>
          </p:cNvGraphicFramePr>
          <p:nvPr/>
        </p:nvGraphicFramePr>
        <p:xfrm>
          <a:off x="16002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7099" name="Group 91"/>
          <p:cNvGraphicFramePr>
            <a:graphicFrameLocks noGrp="1"/>
          </p:cNvGraphicFramePr>
          <p:nvPr/>
        </p:nvGraphicFramePr>
        <p:xfrm>
          <a:off x="1828800" y="4572000"/>
          <a:ext cx="1537018" cy="685800"/>
        </p:xfrm>
        <a:graphic>
          <a:graphicData uri="http://schemas.openxmlformats.org/drawingml/2006/table">
            <a:tbl>
              <a:tblPr/>
              <a:tblGrid>
                <a:gridCol w="223838"/>
                <a:gridCol w="185737"/>
                <a:gridCol w="185738"/>
                <a:gridCol w="185737"/>
                <a:gridCol w="182563"/>
                <a:gridCol w="182562"/>
                <a:gridCol w="182563"/>
                <a:gridCol w="20828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90" name="Line 157"/>
          <p:cNvSpPr>
            <a:spLocks noChangeShapeType="1"/>
          </p:cNvSpPr>
          <p:nvPr/>
        </p:nvSpPr>
        <p:spPr bwMode="auto">
          <a:xfrm flipH="1">
            <a:off x="16002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191" name="Line 158"/>
          <p:cNvSpPr>
            <a:spLocks noChangeShapeType="1"/>
          </p:cNvSpPr>
          <p:nvPr/>
        </p:nvSpPr>
        <p:spPr bwMode="auto">
          <a:xfrm>
            <a:off x="39624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192" name="Line 159"/>
          <p:cNvSpPr>
            <a:spLocks noChangeShapeType="1"/>
          </p:cNvSpPr>
          <p:nvPr/>
        </p:nvSpPr>
        <p:spPr bwMode="auto">
          <a:xfrm flipH="1">
            <a:off x="6858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193" name="Line 160"/>
          <p:cNvSpPr>
            <a:spLocks noChangeShapeType="1"/>
          </p:cNvSpPr>
          <p:nvPr/>
        </p:nvSpPr>
        <p:spPr bwMode="auto">
          <a:xfrm>
            <a:off x="21336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194" name="Line 161"/>
          <p:cNvSpPr>
            <a:spLocks noChangeShapeType="1"/>
          </p:cNvSpPr>
          <p:nvPr/>
        </p:nvSpPr>
        <p:spPr bwMode="auto">
          <a:xfrm>
            <a:off x="31242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195" name="Line 162"/>
          <p:cNvSpPr>
            <a:spLocks noChangeShapeType="1"/>
          </p:cNvSpPr>
          <p:nvPr/>
        </p:nvSpPr>
        <p:spPr bwMode="auto">
          <a:xfrm>
            <a:off x="51816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196" name="Line 163"/>
          <p:cNvSpPr>
            <a:spLocks noChangeShapeType="1"/>
          </p:cNvSpPr>
          <p:nvPr/>
        </p:nvSpPr>
        <p:spPr bwMode="auto">
          <a:xfrm>
            <a:off x="55626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197" name="Line 164"/>
          <p:cNvSpPr>
            <a:spLocks noChangeShapeType="1"/>
          </p:cNvSpPr>
          <p:nvPr/>
        </p:nvSpPr>
        <p:spPr bwMode="auto">
          <a:xfrm>
            <a:off x="61722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198" name="Line 165"/>
          <p:cNvSpPr>
            <a:spLocks noChangeShapeType="1"/>
          </p:cNvSpPr>
          <p:nvPr/>
        </p:nvSpPr>
        <p:spPr bwMode="auto">
          <a:xfrm>
            <a:off x="67056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202" name="Rectangle 169"/>
          <p:cNvSpPr>
            <a:spLocks noChangeArrowheads="1"/>
          </p:cNvSpPr>
          <p:nvPr/>
        </p:nvSpPr>
        <p:spPr bwMode="auto">
          <a:xfrm>
            <a:off x="145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44203" name="Rectangle 170"/>
          <p:cNvSpPr>
            <a:spLocks noChangeArrowheads="1"/>
          </p:cNvSpPr>
          <p:nvPr/>
        </p:nvSpPr>
        <p:spPr bwMode="auto">
          <a:xfrm>
            <a:off x="679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44204" name="Rectangle 171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44205" name="Rectangle 172"/>
          <p:cNvSpPr>
            <a:spLocks noChangeArrowheads="1"/>
          </p:cNvSpPr>
          <p:nvPr/>
        </p:nvSpPr>
        <p:spPr bwMode="auto">
          <a:xfrm>
            <a:off x="197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44206" name="Rectangle 173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40</a:t>
            </a:r>
          </a:p>
        </p:txBody>
      </p:sp>
      <p:sp>
        <p:nvSpPr>
          <p:cNvPr id="44207" name="Rectangle 174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44208" name="Rectangle 175"/>
          <p:cNvSpPr>
            <a:spLocks noChangeArrowheads="1"/>
          </p:cNvSpPr>
          <p:nvPr/>
        </p:nvSpPr>
        <p:spPr bwMode="auto">
          <a:xfrm>
            <a:off x="5860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44209" name="Rectangle 176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44210" name="Rectangle 177"/>
          <p:cNvSpPr>
            <a:spLocks noChangeArrowheads="1"/>
          </p:cNvSpPr>
          <p:nvPr/>
        </p:nvSpPr>
        <p:spPr bwMode="auto">
          <a:xfrm>
            <a:off x="6851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44211" name="Rectangle 178"/>
          <p:cNvSpPr>
            <a:spLocks noChangeArrowheads="1"/>
          </p:cNvSpPr>
          <p:nvPr/>
        </p:nvSpPr>
        <p:spPr bwMode="auto">
          <a:xfrm>
            <a:off x="7384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44223" name="Rectangle 190"/>
          <p:cNvSpPr>
            <a:spLocks noChangeArrowheads="1"/>
          </p:cNvSpPr>
          <p:nvPr/>
        </p:nvSpPr>
        <p:spPr bwMode="auto">
          <a:xfrm>
            <a:off x="15556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44225" name="Text Box 192"/>
          <p:cNvSpPr txBox="1">
            <a:spLocks noChangeArrowheads="1"/>
          </p:cNvSpPr>
          <p:nvPr/>
        </p:nvSpPr>
        <p:spPr bwMode="auto">
          <a:xfrm>
            <a:off x="746125" y="1565275"/>
            <a:ext cx="272055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After deleting 25</a:t>
            </a:r>
          </a:p>
          <a:p>
            <a:r>
              <a:rPr lang="en-US" dirty="0">
                <a:latin typeface="Arial"/>
              </a:rPr>
              <a:t>Need to rebalance</a:t>
            </a:r>
          </a:p>
          <a:p>
            <a:r>
              <a:rPr lang="en-US" i="1" u="sng" dirty="0">
                <a:latin typeface="Arial"/>
              </a:rPr>
              <a:t>Rotate</a:t>
            </a:r>
          </a:p>
        </p:txBody>
      </p:sp>
      <p:sp>
        <p:nvSpPr>
          <p:cNvPr id="44226" name="Rectangle 193"/>
          <p:cNvSpPr>
            <a:spLocks noChangeArrowheads="1"/>
          </p:cNvSpPr>
          <p:nvPr/>
        </p:nvSpPr>
        <p:spPr bwMode="auto">
          <a:xfrm>
            <a:off x="494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44251" name="Line 218"/>
          <p:cNvSpPr>
            <a:spLocks noChangeShapeType="1"/>
          </p:cNvSpPr>
          <p:nvPr/>
        </p:nvSpPr>
        <p:spPr bwMode="auto">
          <a:xfrm>
            <a:off x="2667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4252" name="AutoShape 219"/>
          <p:cNvSpPr>
            <a:spLocks noChangeArrowheads="1"/>
          </p:cNvSpPr>
          <p:nvPr/>
        </p:nvSpPr>
        <p:spPr bwMode="auto">
          <a:xfrm>
            <a:off x="1447800" y="3886200"/>
            <a:ext cx="1062038" cy="685800"/>
          </a:xfrm>
          <a:prstGeom prst="curvedDownArrow">
            <a:avLst>
              <a:gd name="adj1" fmla="val 21465"/>
              <a:gd name="adj2" fmla="val 61543"/>
              <a:gd name="adj3" fmla="val 4156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aphicFrame>
        <p:nvGraphicFramePr>
          <p:cNvPr id="53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Group 197"/>
          <p:cNvGraphicFramePr>
            <a:graphicFrameLocks noGrp="1"/>
          </p:cNvGraphicFramePr>
          <p:nvPr/>
        </p:nvGraphicFramePr>
        <p:xfrm>
          <a:off x="3505200" y="4572000"/>
          <a:ext cx="1689418" cy="685800"/>
        </p:xfrm>
        <a:graphic>
          <a:graphicData uri="http://schemas.openxmlformats.org/drawingml/2006/table">
            <a:tbl>
              <a:tblPr/>
              <a:tblGrid>
                <a:gridCol w="246032"/>
                <a:gridCol w="204153"/>
                <a:gridCol w="204154"/>
                <a:gridCol w="204153"/>
                <a:gridCol w="200665"/>
                <a:gridCol w="200664"/>
                <a:gridCol w="200665"/>
                <a:gridCol w="22893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69"/>
          <p:cNvGraphicFramePr>
            <a:graphicFrameLocks noGrp="1"/>
          </p:cNvGraphicFramePr>
          <p:nvPr/>
        </p:nvGraphicFramePr>
        <p:xfrm>
          <a:off x="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Group 113"/>
          <p:cNvGraphicFramePr>
            <a:graphicFrameLocks noGrp="1"/>
          </p:cNvGraphicFramePr>
          <p:nvPr/>
        </p:nvGraphicFramePr>
        <p:xfrm>
          <a:off x="54102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Group 135"/>
          <p:cNvGraphicFramePr>
            <a:graphicFrameLocks noGrp="1"/>
          </p:cNvGraphicFramePr>
          <p:nvPr/>
        </p:nvGraphicFramePr>
        <p:xfrm>
          <a:off x="73152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" name="Line 166"/>
          <p:cNvSpPr>
            <a:spLocks noChangeShapeType="1"/>
          </p:cNvSpPr>
          <p:nvPr/>
        </p:nvSpPr>
        <p:spPr bwMode="auto">
          <a:xfrm>
            <a:off x="160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9" name="Line 167"/>
          <p:cNvSpPr>
            <a:spLocks noChangeShapeType="1"/>
          </p:cNvSpPr>
          <p:nvPr/>
        </p:nvSpPr>
        <p:spPr bwMode="auto">
          <a:xfrm>
            <a:off x="3310465" y="5105400"/>
            <a:ext cx="1947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0" name="Line 168"/>
          <p:cNvSpPr>
            <a:spLocks noChangeShapeType="1"/>
          </p:cNvSpPr>
          <p:nvPr/>
        </p:nvSpPr>
        <p:spPr bwMode="auto">
          <a:xfrm>
            <a:off x="7010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" name="Line 181"/>
          <p:cNvSpPr>
            <a:spLocks noChangeShapeType="1"/>
          </p:cNvSpPr>
          <p:nvPr/>
        </p:nvSpPr>
        <p:spPr bwMode="auto">
          <a:xfrm flipH="1">
            <a:off x="152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2" name="Line 182"/>
          <p:cNvSpPr>
            <a:spLocks noChangeShapeType="1"/>
          </p:cNvSpPr>
          <p:nvPr/>
        </p:nvSpPr>
        <p:spPr bwMode="auto">
          <a:xfrm>
            <a:off x="533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83"/>
          <p:cNvSpPr>
            <a:spLocks noChangeShapeType="1"/>
          </p:cNvSpPr>
          <p:nvPr/>
        </p:nvSpPr>
        <p:spPr bwMode="auto">
          <a:xfrm>
            <a:off x="914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84"/>
          <p:cNvSpPr>
            <a:spLocks noChangeShapeType="1"/>
          </p:cNvSpPr>
          <p:nvPr/>
        </p:nvSpPr>
        <p:spPr bwMode="auto">
          <a:xfrm>
            <a:off x="198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187"/>
          <p:cNvSpPr>
            <a:spLocks noChangeShapeType="1"/>
          </p:cNvSpPr>
          <p:nvPr/>
        </p:nvSpPr>
        <p:spPr bwMode="auto">
          <a:xfrm flipH="1">
            <a:off x="34290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7" name="Line 188"/>
          <p:cNvSpPr>
            <a:spLocks noChangeShapeType="1"/>
          </p:cNvSpPr>
          <p:nvPr/>
        </p:nvSpPr>
        <p:spPr bwMode="auto">
          <a:xfrm flipH="1">
            <a:off x="5410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8" name="Line 189"/>
          <p:cNvSpPr>
            <a:spLocks noChangeShapeType="1"/>
          </p:cNvSpPr>
          <p:nvPr/>
        </p:nvSpPr>
        <p:spPr bwMode="auto">
          <a:xfrm>
            <a:off x="579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9" name="Line 190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" name="Line 191"/>
          <p:cNvSpPr>
            <a:spLocks noChangeShapeType="1"/>
          </p:cNvSpPr>
          <p:nvPr/>
        </p:nvSpPr>
        <p:spPr bwMode="auto">
          <a:xfrm flipH="1">
            <a:off x="68580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1" name="Line 192"/>
          <p:cNvSpPr>
            <a:spLocks noChangeShapeType="1"/>
          </p:cNvSpPr>
          <p:nvPr/>
        </p:nvSpPr>
        <p:spPr bwMode="auto">
          <a:xfrm flipH="1">
            <a:off x="7391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" name="Line 195"/>
          <p:cNvSpPr>
            <a:spLocks noChangeShapeType="1"/>
          </p:cNvSpPr>
          <p:nvPr/>
        </p:nvSpPr>
        <p:spPr bwMode="auto">
          <a:xfrm>
            <a:off x="1371600" y="5105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3" name="Line 198"/>
          <p:cNvSpPr>
            <a:spLocks noChangeShapeType="1"/>
          </p:cNvSpPr>
          <p:nvPr/>
        </p:nvSpPr>
        <p:spPr bwMode="auto">
          <a:xfrm>
            <a:off x="3962400" y="5105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4" name="Line 221"/>
          <p:cNvSpPr>
            <a:spLocks noChangeShapeType="1"/>
          </p:cNvSpPr>
          <p:nvPr/>
        </p:nvSpPr>
        <p:spPr bwMode="auto">
          <a:xfrm>
            <a:off x="5105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</p:spPr>
        <p:txBody>
          <a:bodyPr/>
          <a:lstStyle/>
          <a:p>
            <a:fld id="{58021619-CAFF-6044-9A62-5E30938FF656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Deletion from a B+ Tree</a:t>
            </a:r>
          </a:p>
        </p:txBody>
      </p:sp>
      <p:graphicFrame>
        <p:nvGraphicFramePr>
          <p:cNvPr id="428035" name="Group 3"/>
          <p:cNvGraphicFramePr>
            <a:graphicFrameLocks noGrp="1"/>
          </p:cNvGraphicFramePr>
          <p:nvPr/>
        </p:nvGraphicFramePr>
        <p:xfrm>
          <a:off x="34290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8057" name="Group 25"/>
          <p:cNvGraphicFramePr>
            <a:graphicFrameLocks noGrp="1"/>
          </p:cNvGraphicFramePr>
          <p:nvPr/>
        </p:nvGraphicFramePr>
        <p:xfrm>
          <a:off x="16002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214" name="Line 157"/>
          <p:cNvSpPr>
            <a:spLocks noChangeShapeType="1"/>
          </p:cNvSpPr>
          <p:nvPr/>
        </p:nvSpPr>
        <p:spPr bwMode="auto">
          <a:xfrm flipH="1">
            <a:off x="16002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215" name="Line 158"/>
          <p:cNvSpPr>
            <a:spLocks noChangeShapeType="1"/>
          </p:cNvSpPr>
          <p:nvPr/>
        </p:nvSpPr>
        <p:spPr bwMode="auto">
          <a:xfrm>
            <a:off x="39624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216" name="Line 159"/>
          <p:cNvSpPr>
            <a:spLocks noChangeShapeType="1"/>
          </p:cNvSpPr>
          <p:nvPr/>
        </p:nvSpPr>
        <p:spPr bwMode="auto">
          <a:xfrm flipH="1">
            <a:off x="6858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217" name="Line 160"/>
          <p:cNvSpPr>
            <a:spLocks noChangeShapeType="1"/>
          </p:cNvSpPr>
          <p:nvPr/>
        </p:nvSpPr>
        <p:spPr bwMode="auto">
          <a:xfrm>
            <a:off x="21336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218" name="Line 161"/>
          <p:cNvSpPr>
            <a:spLocks noChangeShapeType="1"/>
          </p:cNvSpPr>
          <p:nvPr/>
        </p:nvSpPr>
        <p:spPr bwMode="auto">
          <a:xfrm>
            <a:off x="31242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219" name="Line 162"/>
          <p:cNvSpPr>
            <a:spLocks noChangeShapeType="1"/>
          </p:cNvSpPr>
          <p:nvPr/>
        </p:nvSpPr>
        <p:spPr bwMode="auto">
          <a:xfrm>
            <a:off x="51816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220" name="Line 163"/>
          <p:cNvSpPr>
            <a:spLocks noChangeShapeType="1"/>
          </p:cNvSpPr>
          <p:nvPr/>
        </p:nvSpPr>
        <p:spPr bwMode="auto">
          <a:xfrm>
            <a:off x="55626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221" name="Line 164"/>
          <p:cNvSpPr>
            <a:spLocks noChangeShapeType="1"/>
          </p:cNvSpPr>
          <p:nvPr/>
        </p:nvSpPr>
        <p:spPr bwMode="auto">
          <a:xfrm>
            <a:off x="61722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222" name="Line 165"/>
          <p:cNvSpPr>
            <a:spLocks noChangeShapeType="1"/>
          </p:cNvSpPr>
          <p:nvPr/>
        </p:nvSpPr>
        <p:spPr bwMode="auto">
          <a:xfrm>
            <a:off x="67056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5226" name="Rectangle 169"/>
          <p:cNvSpPr>
            <a:spLocks noChangeArrowheads="1"/>
          </p:cNvSpPr>
          <p:nvPr/>
        </p:nvSpPr>
        <p:spPr bwMode="auto">
          <a:xfrm>
            <a:off x="145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45227" name="Rectangle 170"/>
          <p:cNvSpPr>
            <a:spLocks noChangeArrowheads="1"/>
          </p:cNvSpPr>
          <p:nvPr/>
        </p:nvSpPr>
        <p:spPr bwMode="auto">
          <a:xfrm>
            <a:off x="679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45228" name="Rectangle 171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45229" name="Rectangle 172"/>
          <p:cNvSpPr>
            <a:spLocks noChangeArrowheads="1"/>
          </p:cNvSpPr>
          <p:nvPr/>
        </p:nvSpPr>
        <p:spPr bwMode="auto">
          <a:xfrm>
            <a:off x="197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45230" name="Rectangle 173"/>
          <p:cNvSpPr>
            <a:spLocks noChangeArrowheads="1"/>
          </p:cNvSpPr>
          <p:nvPr/>
        </p:nvSpPr>
        <p:spPr bwMode="auto">
          <a:xfrm>
            <a:off x="3346355" y="5946874"/>
            <a:ext cx="384365" cy="30777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CC0000"/>
                </a:solidFill>
                <a:latin typeface="Arial"/>
              </a:rPr>
              <a:t>40</a:t>
            </a:r>
          </a:p>
        </p:txBody>
      </p:sp>
      <p:sp>
        <p:nvSpPr>
          <p:cNvPr id="45231" name="Rectangle 174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45232" name="Rectangle 175"/>
          <p:cNvSpPr>
            <a:spLocks noChangeArrowheads="1"/>
          </p:cNvSpPr>
          <p:nvPr/>
        </p:nvSpPr>
        <p:spPr bwMode="auto">
          <a:xfrm>
            <a:off x="5860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45233" name="Rectangle 176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45234" name="Rectangle 177"/>
          <p:cNvSpPr>
            <a:spLocks noChangeArrowheads="1"/>
          </p:cNvSpPr>
          <p:nvPr/>
        </p:nvSpPr>
        <p:spPr bwMode="auto">
          <a:xfrm>
            <a:off x="6851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45235" name="Rectangle 178"/>
          <p:cNvSpPr>
            <a:spLocks noChangeArrowheads="1"/>
          </p:cNvSpPr>
          <p:nvPr/>
        </p:nvSpPr>
        <p:spPr bwMode="auto">
          <a:xfrm>
            <a:off x="7384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45247" name="Rectangle 190"/>
          <p:cNvSpPr>
            <a:spLocks noChangeArrowheads="1"/>
          </p:cNvSpPr>
          <p:nvPr/>
        </p:nvSpPr>
        <p:spPr bwMode="auto">
          <a:xfrm>
            <a:off x="15556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45249" name="Text Box 192"/>
          <p:cNvSpPr txBox="1">
            <a:spLocks noChangeArrowheads="1"/>
          </p:cNvSpPr>
          <p:nvPr/>
        </p:nvSpPr>
        <p:spPr bwMode="auto">
          <a:xfrm>
            <a:off x="746125" y="1565275"/>
            <a:ext cx="2227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Now delete 40</a:t>
            </a:r>
            <a:endParaRPr lang="en-US" i="1" u="sng" dirty="0">
              <a:latin typeface="Arial"/>
            </a:endParaRPr>
          </a:p>
        </p:txBody>
      </p:sp>
      <p:sp>
        <p:nvSpPr>
          <p:cNvPr id="45250" name="Rectangle 193"/>
          <p:cNvSpPr>
            <a:spLocks noChangeArrowheads="1"/>
          </p:cNvSpPr>
          <p:nvPr/>
        </p:nvSpPr>
        <p:spPr bwMode="auto">
          <a:xfrm>
            <a:off x="494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45275" name="Line 218"/>
          <p:cNvSpPr>
            <a:spLocks noChangeShapeType="1"/>
          </p:cNvSpPr>
          <p:nvPr/>
        </p:nvSpPr>
        <p:spPr bwMode="auto">
          <a:xfrm>
            <a:off x="2667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aphicFrame>
        <p:nvGraphicFramePr>
          <p:cNvPr id="52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91"/>
          <p:cNvGraphicFramePr>
            <a:graphicFrameLocks noGrp="1"/>
          </p:cNvGraphicFramePr>
          <p:nvPr/>
        </p:nvGraphicFramePr>
        <p:xfrm>
          <a:off x="1828800" y="4572000"/>
          <a:ext cx="1600201" cy="685800"/>
        </p:xfrm>
        <a:graphic>
          <a:graphicData uri="http://schemas.openxmlformats.org/drawingml/2006/table">
            <a:tbl>
              <a:tblPr/>
              <a:tblGrid>
                <a:gridCol w="233039"/>
                <a:gridCol w="193372"/>
                <a:gridCol w="193373"/>
                <a:gridCol w="193372"/>
                <a:gridCol w="190068"/>
                <a:gridCol w="190067"/>
                <a:gridCol w="190068"/>
                <a:gridCol w="21684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Group 197"/>
          <p:cNvGraphicFramePr>
            <a:graphicFrameLocks noGrp="1"/>
          </p:cNvGraphicFramePr>
          <p:nvPr/>
        </p:nvGraphicFramePr>
        <p:xfrm>
          <a:off x="3505200" y="4572000"/>
          <a:ext cx="1689418" cy="685800"/>
        </p:xfrm>
        <a:graphic>
          <a:graphicData uri="http://schemas.openxmlformats.org/drawingml/2006/table">
            <a:tbl>
              <a:tblPr/>
              <a:tblGrid>
                <a:gridCol w="246032"/>
                <a:gridCol w="204153"/>
                <a:gridCol w="204154"/>
                <a:gridCol w="204153"/>
                <a:gridCol w="200665"/>
                <a:gridCol w="200664"/>
                <a:gridCol w="200665"/>
                <a:gridCol w="22893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69"/>
          <p:cNvGraphicFramePr>
            <a:graphicFrameLocks noGrp="1"/>
          </p:cNvGraphicFramePr>
          <p:nvPr/>
        </p:nvGraphicFramePr>
        <p:xfrm>
          <a:off x="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Group 113"/>
          <p:cNvGraphicFramePr>
            <a:graphicFrameLocks noGrp="1"/>
          </p:cNvGraphicFramePr>
          <p:nvPr/>
        </p:nvGraphicFramePr>
        <p:xfrm>
          <a:off x="54102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" name="Group 135"/>
          <p:cNvGraphicFramePr>
            <a:graphicFrameLocks noGrp="1"/>
          </p:cNvGraphicFramePr>
          <p:nvPr/>
        </p:nvGraphicFramePr>
        <p:xfrm>
          <a:off x="73152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" name="Line 166"/>
          <p:cNvSpPr>
            <a:spLocks noChangeShapeType="1"/>
          </p:cNvSpPr>
          <p:nvPr/>
        </p:nvSpPr>
        <p:spPr bwMode="auto">
          <a:xfrm>
            <a:off x="160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9" name="Line 167"/>
          <p:cNvSpPr>
            <a:spLocks noChangeShapeType="1"/>
          </p:cNvSpPr>
          <p:nvPr/>
        </p:nvSpPr>
        <p:spPr bwMode="auto">
          <a:xfrm>
            <a:off x="3310465" y="5105400"/>
            <a:ext cx="1947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0" name="Line 168"/>
          <p:cNvSpPr>
            <a:spLocks noChangeShapeType="1"/>
          </p:cNvSpPr>
          <p:nvPr/>
        </p:nvSpPr>
        <p:spPr bwMode="auto">
          <a:xfrm>
            <a:off x="7010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" name="Line 181"/>
          <p:cNvSpPr>
            <a:spLocks noChangeShapeType="1"/>
          </p:cNvSpPr>
          <p:nvPr/>
        </p:nvSpPr>
        <p:spPr bwMode="auto">
          <a:xfrm flipH="1">
            <a:off x="152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2" name="Line 182"/>
          <p:cNvSpPr>
            <a:spLocks noChangeShapeType="1"/>
          </p:cNvSpPr>
          <p:nvPr/>
        </p:nvSpPr>
        <p:spPr bwMode="auto">
          <a:xfrm>
            <a:off x="533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83"/>
          <p:cNvSpPr>
            <a:spLocks noChangeShapeType="1"/>
          </p:cNvSpPr>
          <p:nvPr/>
        </p:nvSpPr>
        <p:spPr bwMode="auto">
          <a:xfrm>
            <a:off x="914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84"/>
          <p:cNvSpPr>
            <a:spLocks noChangeShapeType="1"/>
          </p:cNvSpPr>
          <p:nvPr/>
        </p:nvSpPr>
        <p:spPr bwMode="auto">
          <a:xfrm flipH="1">
            <a:off x="1676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5" name="Line 185"/>
          <p:cNvSpPr>
            <a:spLocks noChangeShapeType="1"/>
          </p:cNvSpPr>
          <p:nvPr/>
        </p:nvSpPr>
        <p:spPr bwMode="auto">
          <a:xfrm flipH="1">
            <a:off x="2057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187"/>
          <p:cNvSpPr>
            <a:spLocks noChangeShapeType="1"/>
          </p:cNvSpPr>
          <p:nvPr/>
        </p:nvSpPr>
        <p:spPr bwMode="auto">
          <a:xfrm flipH="1">
            <a:off x="34290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7" name="Line 188"/>
          <p:cNvSpPr>
            <a:spLocks noChangeShapeType="1"/>
          </p:cNvSpPr>
          <p:nvPr/>
        </p:nvSpPr>
        <p:spPr bwMode="auto">
          <a:xfrm flipH="1">
            <a:off x="5410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8" name="Line 189"/>
          <p:cNvSpPr>
            <a:spLocks noChangeShapeType="1"/>
          </p:cNvSpPr>
          <p:nvPr/>
        </p:nvSpPr>
        <p:spPr bwMode="auto">
          <a:xfrm>
            <a:off x="579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9" name="Line 190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" name="Line 191"/>
          <p:cNvSpPr>
            <a:spLocks noChangeShapeType="1"/>
          </p:cNvSpPr>
          <p:nvPr/>
        </p:nvSpPr>
        <p:spPr bwMode="auto">
          <a:xfrm flipH="1">
            <a:off x="68580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1" name="Line 192"/>
          <p:cNvSpPr>
            <a:spLocks noChangeShapeType="1"/>
          </p:cNvSpPr>
          <p:nvPr/>
        </p:nvSpPr>
        <p:spPr bwMode="auto">
          <a:xfrm flipH="1">
            <a:off x="7391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3" name="Line 198"/>
          <p:cNvSpPr>
            <a:spLocks noChangeShapeType="1"/>
          </p:cNvSpPr>
          <p:nvPr/>
        </p:nvSpPr>
        <p:spPr bwMode="auto">
          <a:xfrm>
            <a:off x="3962400" y="5105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4" name="Line 221"/>
          <p:cNvSpPr>
            <a:spLocks noChangeShapeType="1"/>
          </p:cNvSpPr>
          <p:nvPr/>
        </p:nvSpPr>
        <p:spPr bwMode="auto">
          <a:xfrm>
            <a:off x="5105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</p:spPr>
        <p:txBody>
          <a:bodyPr/>
          <a:lstStyle/>
          <a:p>
            <a:fld id="{E8DBC7E0-0ABF-1C4A-A0B7-66A94B9D147B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Deletion from a B+ Tree</a:t>
            </a:r>
          </a:p>
        </p:txBody>
      </p:sp>
      <p:graphicFrame>
        <p:nvGraphicFramePr>
          <p:cNvPr id="429059" name="Group 3"/>
          <p:cNvGraphicFramePr>
            <a:graphicFrameLocks noGrp="1"/>
          </p:cNvGraphicFramePr>
          <p:nvPr/>
        </p:nvGraphicFramePr>
        <p:xfrm>
          <a:off x="34290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9081" name="Group 25"/>
          <p:cNvGraphicFramePr>
            <a:graphicFrameLocks noGrp="1"/>
          </p:cNvGraphicFramePr>
          <p:nvPr/>
        </p:nvGraphicFramePr>
        <p:xfrm>
          <a:off x="16002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238" name="Line 157"/>
          <p:cNvSpPr>
            <a:spLocks noChangeShapeType="1"/>
          </p:cNvSpPr>
          <p:nvPr/>
        </p:nvSpPr>
        <p:spPr bwMode="auto">
          <a:xfrm flipH="1">
            <a:off x="16002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39" name="Line 158"/>
          <p:cNvSpPr>
            <a:spLocks noChangeShapeType="1"/>
          </p:cNvSpPr>
          <p:nvPr/>
        </p:nvSpPr>
        <p:spPr bwMode="auto">
          <a:xfrm>
            <a:off x="39624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40" name="Line 159"/>
          <p:cNvSpPr>
            <a:spLocks noChangeShapeType="1"/>
          </p:cNvSpPr>
          <p:nvPr/>
        </p:nvSpPr>
        <p:spPr bwMode="auto">
          <a:xfrm flipH="1">
            <a:off x="6858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41" name="Line 160"/>
          <p:cNvSpPr>
            <a:spLocks noChangeShapeType="1"/>
          </p:cNvSpPr>
          <p:nvPr/>
        </p:nvSpPr>
        <p:spPr bwMode="auto">
          <a:xfrm>
            <a:off x="21336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42" name="Line 161"/>
          <p:cNvSpPr>
            <a:spLocks noChangeShapeType="1"/>
          </p:cNvSpPr>
          <p:nvPr/>
        </p:nvSpPr>
        <p:spPr bwMode="auto">
          <a:xfrm>
            <a:off x="3124200" y="36576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43" name="Line 162"/>
          <p:cNvSpPr>
            <a:spLocks noChangeShapeType="1"/>
          </p:cNvSpPr>
          <p:nvPr/>
        </p:nvSpPr>
        <p:spPr bwMode="auto">
          <a:xfrm>
            <a:off x="51816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44" name="Line 163"/>
          <p:cNvSpPr>
            <a:spLocks noChangeShapeType="1"/>
          </p:cNvSpPr>
          <p:nvPr/>
        </p:nvSpPr>
        <p:spPr bwMode="auto">
          <a:xfrm>
            <a:off x="55626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45" name="Line 164"/>
          <p:cNvSpPr>
            <a:spLocks noChangeShapeType="1"/>
          </p:cNvSpPr>
          <p:nvPr/>
        </p:nvSpPr>
        <p:spPr bwMode="auto">
          <a:xfrm>
            <a:off x="61722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46" name="Line 165"/>
          <p:cNvSpPr>
            <a:spLocks noChangeShapeType="1"/>
          </p:cNvSpPr>
          <p:nvPr/>
        </p:nvSpPr>
        <p:spPr bwMode="auto">
          <a:xfrm>
            <a:off x="67056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50" name="Rectangle 169"/>
          <p:cNvSpPr>
            <a:spLocks noChangeArrowheads="1"/>
          </p:cNvSpPr>
          <p:nvPr/>
        </p:nvSpPr>
        <p:spPr bwMode="auto">
          <a:xfrm>
            <a:off x="145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46251" name="Rectangle 170"/>
          <p:cNvSpPr>
            <a:spLocks noChangeArrowheads="1"/>
          </p:cNvSpPr>
          <p:nvPr/>
        </p:nvSpPr>
        <p:spPr bwMode="auto">
          <a:xfrm>
            <a:off x="679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46252" name="Rectangle 171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46253" name="Rectangle 172"/>
          <p:cNvSpPr>
            <a:spLocks noChangeArrowheads="1"/>
          </p:cNvSpPr>
          <p:nvPr/>
        </p:nvSpPr>
        <p:spPr bwMode="auto">
          <a:xfrm>
            <a:off x="197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46254" name="Rectangle 173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46255" name="Rectangle 174"/>
          <p:cNvSpPr>
            <a:spLocks noChangeArrowheads="1"/>
          </p:cNvSpPr>
          <p:nvPr/>
        </p:nvSpPr>
        <p:spPr bwMode="auto">
          <a:xfrm>
            <a:off x="5860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46256" name="Rectangle 175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46257" name="Rectangle 176"/>
          <p:cNvSpPr>
            <a:spLocks noChangeArrowheads="1"/>
          </p:cNvSpPr>
          <p:nvPr/>
        </p:nvSpPr>
        <p:spPr bwMode="auto">
          <a:xfrm>
            <a:off x="6851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46258" name="Rectangle 177"/>
          <p:cNvSpPr>
            <a:spLocks noChangeArrowheads="1"/>
          </p:cNvSpPr>
          <p:nvPr/>
        </p:nvSpPr>
        <p:spPr bwMode="auto">
          <a:xfrm>
            <a:off x="7384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46269" name="Rectangle 188"/>
          <p:cNvSpPr>
            <a:spLocks noChangeArrowheads="1"/>
          </p:cNvSpPr>
          <p:nvPr/>
        </p:nvSpPr>
        <p:spPr bwMode="auto">
          <a:xfrm>
            <a:off x="15556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46271" name="Text Box 190"/>
          <p:cNvSpPr txBox="1">
            <a:spLocks noChangeArrowheads="1"/>
          </p:cNvSpPr>
          <p:nvPr/>
        </p:nvSpPr>
        <p:spPr bwMode="auto">
          <a:xfrm>
            <a:off x="119736" y="1565275"/>
            <a:ext cx="323306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After deleting 40</a:t>
            </a:r>
          </a:p>
          <a:p>
            <a:r>
              <a:rPr lang="en-US" dirty="0">
                <a:latin typeface="Arial"/>
              </a:rPr>
              <a:t>Rotation not possible</a:t>
            </a:r>
          </a:p>
          <a:p>
            <a:r>
              <a:rPr lang="en-US" dirty="0">
                <a:latin typeface="Arial"/>
              </a:rPr>
              <a:t>Need to </a:t>
            </a:r>
            <a:r>
              <a:rPr lang="en-US" i="1" u="sng" dirty="0">
                <a:latin typeface="Arial"/>
              </a:rPr>
              <a:t>merge</a:t>
            </a:r>
            <a:r>
              <a:rPr lang="en-US" dirty="0">
                <a:latin typeface="Arial"/>
              </a:rPr>
              <a:t> nodes</a:t>
            </a:r>
            <a:endParaRPr lang="en-US" i="1" u="sng" dirty="0">
              <a:latin typeface="Arial"/>
            </a:endParaRPr>
          </a:p>
        </p:txBody>
      </p:sp>
      <p:sp>
        <p:nvSpPr>
          <p:cNvPr id="46272" name="Rectangle 191"/>
          <p:cNvSpPr>
            <a:spLocks noChangeArrowheads="1"/>
          </p:cNvSpPr>
          <p:nvPr/>
        </p:nvSpPr>
        <p:spPr bwMode="auto">
          <a:xfrm>
            <a:off x="494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sp>
        <p:nvSpPr>
          <p:cNvPr id="46297" name="Line 216"/>
          <p:cNvSpPr>
            <a:spLocks noChangeShapeType="1"/>
          </p:cNvSpPr>
          <p:nvPr/>
        </p:nvSpPr>
        <p:spPr bwMode="auto">
          <a:xfrm>
            <a:off x="2667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6298" name="Freeform 217"/>
          <p:cNvSpPr>
            <a:spLocks/>
          </p:cNvSpPr>
          <p:nvPr/>
        </p:nvSpPr>
        <p:spPr bwMode="auto">
          <a:xfrm>
            <a:off x="1905000" y="4267200"/>
            <a:ext cx="3352800" cy="1295400"/>
          </a:xfrm>
          <a:custGeom>
            <a:avLst/>
            <a:gdLst>
              <a:gd name="T0" fmla="*/ 42843450 w 2112"/>
              <a:gd name="T1" fmla="*/ 287297813 h 816"/>
              <a:gd name="T2" fmla="*/ 126007813 w 2112"/>
              <a:gd name="T3" fmla="*/ 272176875 h 816"/>
              <a:gd name="T4" fmla="*/ 1814512500 w 2112"/>
              <a:gd name="T5" fmla="*/ 0 h 816"/>
              <a:gd name="T6" fmla="*/ 2147483647 w 2112"/>
              <a:gd name="T7" fmla="*/ 0 h 816"/>
              <a:gd name="T8" fmla="*/ 2147483647 w 2112"/>
              <a:gd name="T9" fmla="*/ 362902500 h 816"/>
              <a:gd name="T10" fmla="*/ 2147483647 w 2112"/>
              <a:gd name="T11" fmla="*/ 1814512500 h 816"/>
              <a:gd name="T12" fmla="*/ 2147483647 w 2112"/>
              <a:gd name="T13" fmla="*/ 2056447500 h 816"/>
              <a:gd name="T14" fmla="*/ 1572577500 w 2112"/>
              <a:gd name="T15" fmla="*/ 1935480000 h 816"/>
              <a:gd name="T16" fmla="*/ 120967500 w 2112"/>
              <a:gd name="T17" fmla="*/ 1814512500 h 816"/>
              <a:gd name="T18" fmla="*/ 0 w 2112"/>
              <a:gd name="T19" fmla="*/ 967740000 h 816"/>
              <a:gd name="T20" fmla="*/ 42843450 w 2112"/>
              <a:gd name="T21" fmla="*/ 287297813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12"/>
              <a:gd name="T34" fmla="*/ 0 h 816"/>
              <a:gd name="T35" fmla="*/ 2112 w 2112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12" h="816">
                <a:moveTo>
                  <a:pt x="17" y="114"/>
                </a:moveTo>
                <a:cubicBezTo>
                  <a:pt x="39" y="106"/>
                  <a:pt x="28" y="108"/>
                  <a:pt x="50" y="108"/>
                </a:cubicBezTo>
                <a:lnTo>
                  <a:pt x="720" y="0"/>
                </a:lnTo>
                <a:lnTo>
                  <a:pt x="1680" y="0"/>
                </a:lnTo>
                <a:lnTo>
                  <a:pt x="2112" y="144"/>
                </a:lnTo>
                <a:lnTo>
                  <a:pt x="2112" y="720"/>
                </a:lnTo>
                <a:lnTo>
                  <a:pt x="1728" y="816"/>
                </a:lnTo>
                <a:lnTo>
                  <a:pt x="624" y="768"/>
                </a:lnTo>
                <a:lnTo>
                  <a:pt x="48" y="720"/>
                </a:lnTo>
                <a:lnTo>
                  <a:pt x="0" y="384"/>
                </a:lnTo>
                <a:lnTo>
                  <a:pt x="17" y="11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aphicFrame>
        <p:nvGraphicFramePr>
          <p:cNvPr id="51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91"/>
          <p:cNvGraphicFramePr>
            <a:graphicFrameLocks noGrp="1"/>
          </p:cNvGraphicFramePr>
          <p:nvPr/>
        </p:nvGraphicFramePr>
        <p:xfrm>
          <a:off x="1828800" y="4572000"/>
          <a:ext cx="1600201" cy="685800"/>
        </p:xfrm>
        <a:graphic>
          <a:graphicData uri="http://schemas.openxmlformats.org/drawingml/2006/table">
            <a:tbl>
              <a:tblPr/>
              <a:tblGrid>
                <a:gridCol w="233039"/>
                <a:gridCol w="193372"/>
                <a:gridCol w="193373"/>
                <a:gridCol w="193372"/>
                <a:gridCol w="190068"/>
                <a:gridCol w="190067"/>
                <a:gridCol w="190068"/>
                <a:gridCol w="21684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197"/>
          <p:cNvGraphicFramePr>
            <a:graphicFrameLocks noGrp="1"/>
          </p:cNvGraphicFramePr>
          <p:nvPr/>
        </p:nvGraphicFramePr>
        <p:xfrm>
          <a:off x="3505200" y="4572000"/>
          <a:ext cx="1689418" cy="685800"/>
        </p:xfrm>
        <a:graphic>
          <a:graphicData uri="http://schemas.openxmlformats.org/drawingml/2006/table">
            <a:tbl>
              <a:tblPr/>
              <a:tblGrid>
                <a:gridCol w="246032"/>
                <a:gridCol w="204153"/>
                <a:gridCol w="204154"/>
                <a:gridCol w="204153"/>
                <a:gridCol w="200665"/>
                <a:gridCol w="200664"/>
                <a:gridCol w="200665"/>
                <a:gridCol w="22893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Group 69"/>
          <p:cNvGraphicFramePr>
            <a:graphicFrameLocks noGrp="1"/>
          </p:cNvGraphicFramePr>
          <p:nvPr/>
        </p:nvGraphicFramePr>
        <p:xfrm>
          <a:off x="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113"/>
          <p:cNvGraphicFramePr>
            <a:graphicFrameLocks noGrp="1"/>
          </p:cNvGraphicFramePr>
          <p:nvPr/>
        </p:nvGraphicFramePr>
        <p:xfrm>
          <a:off x="54102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Group 135"/>
          <p:cNvGraphicFramePr>
            <a:graphicFrameLocks noGrp="1"/>
          </p:cNvGraphicFramePr>
          <p:nvPr/>
        </p:nvGraphicFramePr>
        <p:xfrm>
          <a:off x="73152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Line 166"/>
          <p:cNvSpPr>
            <a:spLocks noChangeShapeType="1"/>
          </p:cNvSpPr>
          <p:nvPr/>
        </p:nvSpPr>
        <p:spPr bwMode="auto">
          <a:xfrm>
            <a:off x="1600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8" name="Line 167"/>
          <p:cNvSpPr>
            <a:spLocks noChangeShapeType="1"/>
          </p:cNvSpPr>
          <p:nvPr/>
        </p:nvSpPr>
        <p:spPr bwMode="auto">
          <a:xfrm>
            <a:off x="3310465" y="5105400"/>
            <a:ext cx="1947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9" name="Line 168"/>
          <p:cNvSpPr>
            <a:spLocks noChangeShapeType="1"/>
          </p:cNvSpPr>
          <p:nvPr/>
        </p:nvSpPr>
        <p:spPr bwMode="auto">
          <a:xfrm>
            <a:off x="7010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0" name="Line 181"/>
          <p:cNvSpPr>
            <a:spLocks noChangeShapeType="1"/>
          </p:cNvSpPr>
          <p:nvPr/>
        </p:nvSpPr>
        <p:spPr bwMode="auto">
          <a:xfrm flipH="1">
            <a:off x="152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" name="Line 182"/>
          <p:cNvSpPr>
            <a:spLocks noChangeShapeType="1"/>
          </p:cNvSpPr>
          <p:nvPr/>
        </p:nvSpPr>
        <p:spPr bwMode="auto">
          <a:xfrm>
            <a:off x="533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2" name="Line 183"/>
          <p:cNvSpPr>
            <a:spLocks noChangeShapeType="1"/>
          </p:cNvSpPr>
          <p:nvPr/>
        </p:nvSpPr>
        <p:spPr bwMode="auto">
          <a:xfrm>
            <a:off x="914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84"/>
          <p:cNvSpPr>
            <a:spLocks noChangeShapeType="1"/>
          </p:cNvSpPr>
          <p:nvPr/>
        </p:nvSpPr>
        <p:spPr bwMode="auto">
          <a:xfrm flipH="1">
            <a:off x="1676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85"/>
          <p:cNvSpPr>
            <a:spLocks noChangeShapeType="1"/>
          </p:cNvSpPr>
          <p:nvPr/>
        </p:nvSpPr>
        <p:spPr bwMode="auto">
          <a:xfrm flipH="1">
            <a:off x="2057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188"/>
          <p:cNvSpPr>
            <a:spLocks noChangeShapeType="1"/>
          </p:cNvSpPr>
          <p:nvPr/>
        </p:nvSpPr>
        <p:spPr bwMode="auto">
          <a:xfrm flipH="1">
            <a:off x="5410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7" name="Line 189"/>
          <p:cNvSpPr>
            <a:spLocks noChangeShapeType="1"/>
          </p:cNvSpPr>
          <p:nvPr/>
        </p:nvSpPr>
        <p:spPr bwMode="auto">
          <a:xfrm>
            <a:off x="579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8" name="Line 190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9" name="Line 191"/>
          <p:cNvSpPr>
            <a:spLocks noChangeShapeType="1"/>
          </p:cNvSpPr>
          <p:nvPr/>
        </p:nvSpPr>
        <p:spPr bwMode="auto">
          <a:xfrm flipH="1">
            <a:off x="68580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" name="Line 192"/>
          <p:cNvSpPr>
            <a:spLocks noChangeShapeType="1"/>
          </p:cNvSpPr>
          <p:nvPr/>
        </p:nvSpPr>
        <p:spPr bwMode="auto">
          <a:xfrm flipH="1">
            <a:off x="7391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1" name="Line 198"/>
          <p:cNvSpPr>
            <a:spLocks noChangeShapeType="1"/>
          </p:cNvSpPr>
          <p:nvPr/>
        </p:nvSpPr>
        <p:spPr bwMode="auto">
          <a:xfrm>
            <a:off x="3962400" y="5105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2" name="Line 221"/>
          <p:cNvSpPr>
            <a:spLocks noChangeShapeType="1"/>
          </p:cNvSpPr>
          <p:nvPr/>
        </p:nvSpPr>
        <p:spPr bwMode="auto">
          <a:xfrm>
            <a:off x="5105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</p:spPr>
        <p:txBody>
          <a:bodyPr/>
          <a:lstStyle/>
          <a:p>
            <a:fld id="{0C99D5DA-4BED-974F-BF5A-1BCF24996A26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Deletion from a B+ Tree</a:t>
            </a:r>
          </a:p>
        </p:txBody>
      </p:sp>
      <p:graphicFrame>
        <p:nvGraphicFramePr>
          <p:cNvPr id="430083" name="Group 3"/>
          <p:cNvGraphicFramePr>
            <a:graphicFrameLocks noGrp="1"/>
          </p:cNvGraphicFramePr>
          <p:nvPr/>
        </p:nvGraphicFramePr>
        <p:xfrm>
          <a:off x="3429000" y="22098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105" name="Group 25"/>
          <p:cNvGraphicFramePr>
            <a:graphicFrameLocks noGrp="1"/>
          </p:cNvGraphicFramePr>
          <p:nvPr/>
        </p:nvGraphicFramePr>
        <p:xfrm>
          <a:off x="16002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247650"/>
                <a:gridCol w="298450"/>
                <a:gridCol w="249238"/>
                <a:gridCol w="246062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171" name="Group 91"/>
          <p:cNvGraphicFramePr>
            <a:graphicFrameLocks noGrp="1"/>
          </p:cNvGraphicFramePr>
          <p:nvPr/>
        </p:nvGraphicFramePr>
        <p:xfrm>
          <a:off x="1981200" y="4572000"/>
          <a:ext cx="1676398" cy="685800"/>
        </p:xfrm>
        <a:graphic>
          <a:graphicData uri="http://schemas.openxmlformats.org/drawingml/2006/table">
            <a:tbl>
              <a:tblPr/>
              <a:tblGrid>
                <a:gridCol w="244136"/>
                <a:gridCol w="202580"/>
                <a:gridCol w="202581"/>
                <a:gridCol w="202580"/>
                <a:gridCol w="199118"/>
                <a:gridCol w="199117"/>
                <a:gridCol w="199118"/>
                <a:gridCol w="227168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62" name="Line 157"/>
          <p:cNvSpPr>
            <a:spLocks noChangeShapeType="1"/>
          </p:cNvSpPr>
          <p:nvPr/>
        </p:nvSpPr>
        <p:spPr bwMode="auto">
          <a:xfrm flipH="1">
            <a:off x="1600200" y="27432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7263" name="Line 158"/>
          <p:cNvSpPr>
            <a:spLocks noChangeShapeType="1"/>
          </p:cNvSpPr>
          <p:nvPr/>
        </p:nvSpPr>
        <p:spPr bwMode="auto">
          <a:xfrm>
            <a:off x="3962400" y="2743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7264" name="Line 159"/>
          <p:cNvSpPr>
            <a:spLocks noChangeShapeType="1"/>
          </p:cNvSpPr>
          <p:nvPr/>
        </p:nvSpPr>
        <p:spPr bwMode="auto">
          <a:xfrm flipH="1">
            <a:off x="685800" y="3657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7265" name="Line 160"/>
          <p:cNvSpPr>
            <a:spLocks noChangeShapeType="1"/>
          </p:cNvSpPr>
          <p:nvPr/>
        </p:nvSpPr>
        <p:spPr bwMode="auto">
          <a:xfrm>
            <a:off x="2133600" y="3657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7266" name="Line 161"/>
          <p:cNvSpPr>
            <a:spLocks noChangeShapeType="1"/>
          </p:cNvSpPr>
          <p:nvPr/>
        </p:nvSpPr>
        <p:spPr bwMode="auto">
          <a:xfrm>
            <a:off x="2667000" y="3657600"/>
            <a:ext cx="2590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7267" name="Line 162"/>
          <p:cNvSpPr>
            <a:spLocks noChangeShapeType="1"/>
          </p:cNvSpPr>
          <p:nvPr/>
        </p:nvSpPr>
        <p:spPr bwMode="auto">
          <a:xfrm>
            <a:off x="5181600" y="36576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7268" name="Line 163"/>
          <p:cNvSpPr>
            <a:spLocks noChangeShapeType="1"/>
          </p:cNvSpPr>
          <p:nvPr/>
        </p:nvSpPr>
        <p:spPr bwMode="auto">
          <a:xfrm>
            <a:off x="5562600" y="3657600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7269" name="Line 164"/>
          <p:cNvSpPr>
            <a:spLocks noChangeShapeType="1"/>
          </p:cNvSpPr>
          <p:nvPr/>
        </p:nvSpPr>
        <p:spPr bwMode="auto">
          <a:xfrm>
            <a:off x="6172200" y="3733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7270" name="Line 165"/>
          <p:cNvSpPr>
            <a:spLocks noChangeShapeType="1"/>
          </p:cNvSpPr>
          <p:nvPr/>
        </p:nvSpPr>
        <p:spPr bwMode="auto">
          <a:xfrm>
            <a:off x="6705600" y="36576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7274" name="Rectangle 169"/>
          <p:cNvSpPr>
            <a:spLocks noChangeArrowheads="1"/>
          </p:cNvSpPr>
          <p:nvPr/>
        </p:nvSpPr>
        <p:spPr bwMode="auto">
          <a:xfrm>
            <a:off x="145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10</a:t>
            </a:r>
          </a:p>
        </p:txBody>
      </p:sp>
      <p:sp>
        <p:nvSpPr>
          <p:cNvPr id="47275" name="Rectangle 170"/>
          <p:cNvSpPr>
            <a:spLocks noChangeArrowheads="1"/>
          </p:cNvSpPr>
          <p:nvPr/>
        </p:nvSpPr>
        <p:spPr bwMode="auto">
          <a:xfrm>
            <a:off x="6793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15</a:t>
            </a:r>
          </a:p>
        </p:txBody>
      </p:sp>
      <p:sp>
        <p:nvSpPr>
          <p:cNvPr id="47276" name="Rectangle 171"/>
          <p:cNvSpPr>
            <a:spLocks noChangeArrowheads="1"/>
          </p:cNvSpPr>
          <p:nvPr/>
        </p:nvSpPr>
        <p:spPr bwMode="auto">
          <a:xfrm>
            <a:off x="113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18</a:t>
            </a:r>
          </a:p>
        </p:txBody>
      </p:sp>
      <p:sp>
        <p:nvSpPr>
          <p:cNvPr id="47277" name="Rectangle 172"/>
          <p:cNvSpPr>
            <a:spLocks noChangeArrowheads="1"/>
          </p:cNvSpPr>
          <p:nvPr/>
        </p:nvSpPr>
        <p:spPr bwMode="auto">
          <a:xfrm>
            <a:off x="1974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20</a:t>
            </a:r>
          </a:p>
        </p:txBody>
      </p:sp>
      <p:sp>
        <p:nvSpPr>
          <p:cNvPr id="47278" name="Rectangle 173"/>
          <p:cNvSpPr>
            <a:spLocks noChangeArrowheads="1"/>
          </p:cNvSpPr>
          <p:nvPr/>
        </p:nvSpPr>
        <p:spPr bwMode="auto">
          <a:xfrm>
            <a:off x="54037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60</a:t>
            </a:r>
          </a:p>
        </p:txBody>
      </p:sp>
      <p:sp>
        <p:nvSpPr>
          <p:cNvPr id="47279" name="Rectangle 174"/>
          <p:cNvSpPr>
            <a:spLocks noChangeArrowheads="1"/>
          </p:cNvSpPr>
          <p:nvPr/>
        </p:nvSpPr>
        <p:spPr bwMode="auto">
          <a:xfrm>
            <a:off x="5860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65</a:t>
            </a:r>
          </a:p>
        </p:txBody>
      </p:sp>
      <p:sp>
        <p:nvSpPr>
          <p:cNvPr id="47280" name="Rectangle 175"/>
          <p:cNvSpPr>
            <a:spLocks noChangeArrowheads="1"/>
          </p:cNvSpPr>
          <p:nvPr/>
        </p:nvSpPr>
        <p:spPr bwMode="auto">
          <a:xfrm>
            <a:off x="63181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80</a:t>
            </a:r>
          </a:p>
        </p:txBody>
      </p:sp>
      <p:sp>
        <p:nvSpPr>
          <p:cNvPr id="47281" name="Rectangle 176"/>
          <p:cNvSpPr>
            <a:spLocks noChangeArrowheads="1"/>
          </p:cNvSpPr>
          <p:nvPr/>
        </p:nvSpPr>
        <p:spPr bwMode="auto">
          <a:xfrm>
            <a:off x="6851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85</a:t>
            </a:r>
          </a:p>
        </p:txBody>
      </p:sp>
      <p:sp>
        <p:nvSpPr>
          <p:cNvPr id="47282" name="Rectangle 177"/>
          <p:cNvSpPr>
            <a:spLocks noChangeArrowheads="1"/>
          </p:cNvSpPr>
          <p:nvPr/>
        </p:nvSpPr>
        <p:spPr bwMode="auto">
          <a:xfrm>
            <a:off x="73849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90</a:t>
            </a:r>
          </a:p>
        </p:txBody>
      </p:sp>
      <p:sp>
        <p:nvSpPr>
          <p:cNvPr id="47293" name="Rectangle 188"/>
          <p:cNvSpPr>
            <a:spLocks noChangeArrowheads="1"/>
          </p:cNvSpPr>
          <p:nvPr/>
        </p:nvSpPr>
        <p:spPr bwMode="auto">
          <a:xfrm>
            <a:off x="15556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19</a:t>
            </a:r>
          </a:p>
        </p:txBody>
      </p:sp>
      <p:sp>
        <p:nvSpPr>
          <p:cNvPr id="47295" name="Text Box 190"/>
          <p:cNvSpPr txBox="1">
            <a:spLocks noChangeArrowheads="1"/>
          </p:cNvSpPr>
          <p:nvPr/>
        </p:nvSpPr>
        <p:spPr bwMode="auto">
          <a:xfrm>
            <a:off x="746125" y="1565275"/>
            <a:ext cx="14676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Final tree</a:t>
            </a:r>
          </a:p>
        </p:txBody>
      </p:sp>
      <p:sp>
        <p:nvSpPr>
          <p:cNvPr id="47296" name="Rectangle 191"/>
          <p:cNvSpPr>
            <a:spLocks noChangeArrowheads="1"/>
          </p:cNvSpPr>
          <p:nvPr/>
        </p:nvSpPr>
        <p:spPr bwMode="auto">
          <a:xfrm>
            <a:off x="4946555" y="5946874"/>
            <a:ext cx="3843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Arial"/>
              </a:rPr>
              <a:t>50</a:t>
            </a:r>
          </a:p>
        </p:txBody>
      </p:sp>
      <p:graphicFrame>
        <p:nvGraphicFramePr>
          <p:cNvPr id="47" name="Group 47"/>
          <p:cNvGraphicFramePr>
            <a:graphicFrameLocks noGrp="1"/>
          </p:cNvGraphicFramePr>
          <p:nvPr/>
        </p:nvGraphicFramePr>
        <p:xfrm>
          <a:off x="4953000" y="3124200"/>
          <a:ext cx="2133600" cy="685800"/>
        </p:xfrm>
        <a:graphic>
          <a:graphicData uri="http://schemas.openxmlformats.org/drawingml/2006/table">
            <a:tbl>
              <a:tblPr/>
              <a:tblGrid>
                <a:gridCol w="298450"/>
                <a:gridCol w="246063"/>
                <a:gridCol w="249237"/>
                <a:gridCol w="349250"/>
                <a:gridCol w="196850"/>
                <a:gridCol w="336550"/>
                <a:gridCol w="158750"/>
                <a:gridCol w="2984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69"/>
          <p:cNvGraphicFramePr>
            <a:graphicFrameLocks noGrp="1"/>
          </p:cNvGraphicFramePr>
          <p:nvPr/>
        </p:nvGraphicFramePr>
        <p:xfrm>
          <a:off x="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Group 113"/>
          <p:cNvGraphicFramePr>
            <a:graphicFrameLocks noGrp="1"/>
          </p:cNvGraphicFramePr>
          <p:nvPr/>
        </p:nvGraphicFramePr>
        <p:xfrm>
          <a:off x="5410201" y="4572000"/>
          <a:ext cx="1676402" cy="685800"/>
        </p:xfrm>
        <a:graphic>
          <a:graphicData uri="http://schemas.openxmlformats.org/drawingml/2006/table">
            <a:tbl>
              <a:tblPr/>
              <a:tblGrid>
                <a:gridCol w="234497"/>
                <a:gridCol w="194582"/>
                <a:gridCol w="194583"/>
                <a:gridCol w="194582"/>
                <a:gridCol w="234497"/>
                <a:gridCol w="194582"/>
                <a:gridCol w="194583"/>
                <a:gridCol w="234496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135"/>
          <p:cNvGraphicFramePr>
            <a:graphicFrameLocks noGrp="1"/>
          </p:cNvGraphicFramePr>
          <p:nvPr/>
        </p:nvGraphicFramePr>
        <p:xfrm>
          <a:off x="7315201" y="4572000"/>
          <a:ext cx="1752599" cy="685800"/>
        </p:xfrm>
        <a:graphic>
          <a:graphicData uri="http://schemas.openxmlformats.org/drawingml/2006/table">
            <a:tbl>
              <a:tblPr/>
              <a:tblGrid>
                <a:gridCol w="245156"/>
                <a:gridCol w="203426"/>
                <a:gridCol w="203427"/>
                <a:gridCol w="203426"/>
                <a:gridCol w="245156"/>
                <a:gridCol w="203426"/>
                <a:gridCol w="203427"/>
                <a:gridCol w="245155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Line 166"/>
          <p:cNvSpPr>
            <a:spLocks noChangeShapeType="1"/>
          </p:cNvSpPr>
          <p:nvPr/>
        </p:nvSpPr>
        <p:spPr bwMode="auto">
          <a:xfrm>
            <a:off x="1676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3" name="Line 168"/>
          <p:cNvSpPr>
            <a:spLocks noChangeShapeType="1"/>
          </p:cNvSpPr>
          <p:nvPr/>
        </p:nvSpPr>
        <p:spPr bwMode="auto">
          <a:xfrm>
            <a:off x="7010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" name="Line 181"/>
          <p:cNvSpPr>
            <a:spLocks noChangeShapeType="1"/>
          </p:cNvSpPr>
          <p:nvPr/>
        </p:nvSpPr>
        <p:spPr bwMode="auto">
          <a:xfrm flipH="1">
            <a:off x="152400" y="5105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5" name="Line 182"/>
          <p:cNvSpPr>
            <a:spLocks noChangeShapeType="1"/>
          </p:cNvSpPr>
          <p:nvPr/>
        </p:nvSpPr>
        <p:spPr bwMode="auto">
          <a:xfrm>
            <a:off x="533400" y="5105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6" name="Line 183"/>
          <p:cNvSpPr>
            <a:spLocks noChangeShapeType="1"/>
          </p:cNvSpPr>
          <p:nvPr/>
        </p:nvSpPr>
        <p:spPr bwMode="auto">
          <a:xfrm>
            <a:off x="914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7" name="Line 184"/>
          <p:cNvSpPr>
            <a:spLocks noChangeShapeType="1"/>
          </p:cNvSpPr>
          <p:nvPr/>
        </p:nvSpPr>
        <p:spPr bwMode="auto">
          <a:xfrm flipH="1">
            <a:off x="1676400" y="5105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8" name="Line 185"/>
          <p:cNvSpPr>
            <a:spLocks noChangeShapeType="1"/>
          </p:cNvSpPr>
          <p:nvPr/>
        </p:nvSpPr>
        <p:spPr bwMode="auto">
          <a:xfrm flipH="1">
            <a:off x="20574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0" name="Line 188"/>
          <p:cNvSpPr>
            <a:spLocks noChangeShapeType="1"/>
          </p:cNvSpPr>
          <p:nvPr/>
        </p:nvSpPr>
        <p:spPr bwMode="auto">
          <a:xfrm flipH="1">
            <a:off x="5410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" name="Line 189"/>
          <p:cNvSpPr>
            <a:spLocks noChangeShapeType="1"/>
          </p:cNvSpPr>
          <p:nvPr/>
        </p:nvSpPr>
        <p:spPr bwMode="auto">
          <a:xfrm>
            <a:off x="5791200" y="51054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2" name="Line 190"/>
          <p:cNvSpPr>
            <a:spLocks noChangeShapeType="1"/>
          </p:cNvSpPr>
          <p:nvPr/>
        </p:nvSpPr>
        <p:spPr bwMode="auto">
          <a:xfrm flipH="1">
            <a:off x="6324600" y="5105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" name="Line 191"/>
          <p:cNvSpPr>
            <a:spLocks noChangeShapeType="1"/>
          </p:cNvSpPr>
          <p:nvPr/>
        </p:nvSpPr>
        <p:spPr bwMode="auto">
          <a:xfrm flipH="1">
            <a:off x="68580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4" name="Line 192"/>
          <p:cNvSpPr>
            <a:spLocks noChangeShapeType="1"/>
          </p:cNvSpPr>
          <p:nvPr/>
        </p:nvSpPr>
        <p:spPr bwMode="auto">
          <a:xfrm flipH="1">
            <a:off x="7391400" y="5105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5" name="Line 198"/>
          <p:cNvSpPr>
            <a:spLocks noChangeShapeType="1"/>
          </p:cNvSpPr>
          <p:nvPr/>
        </p:nvSpPr>
        <p:spPr bwMode="auto">
          <a:xfrm>
            <a:off x="2743200" y="5029200"/>
            <a:ext cx="2362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6" name="Line 221"/>
          <p:cNvSpPr>
            <a:spLocks noChangeShapeType="1"/>
          </p:cNvSpPr>
          <p:nvPr/>
        </p:nvSpPr>
        <p:spPr bwMode="auto">
          <a:xfrm>
            <a:off x="3581400" y="5105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  <a:ea typeface="ＭＳ Ｐゴシック" charset="-128"/>
                <a:cs typeface="ＭＳ Ｐゴシック" charset="-128"/>
              </a:rPr>
              <a:t>Spatial Control</a:t>
            </a:r>
            <a:br>
              <a:rPr lang="en-US" sz="36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3600">
                <a:latin typeface="Arial" charset="0"/>
                <a:ea typeface="ＭＳ Ｐゴシック" charset="-128"/>
                <a:cs typeface="ＭＳ Ｐゴシック" charset="-128"/>
              </a:rPr>
              <a:t>Using “Raw” Disk Device Interface</a:t>
            </a: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2400" b="1">
                <a:latin typeface="Arial" charset="0"/>
                <a:ea typeface="ＭＳ Ｐゴシック" charset="-128"/>
                <a:cs typeface="ＭＳ Ｐゴシック" charset="-128"/>
              </a:rPr>
              <a:t>Overview</a:t>
            </a: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>
                <a:latin typeface="Arial" charset="0"/>
              </a:rPr>
              <a:t>DBMS issues low-level storage requests directly to disk device</a:t>
            </a:r>
          </a:p>
          <a:p>
            <a:r>
              <a:rPr lang="en-US" sz="2400" b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Advantages</a:t>
            </a:r>
          </a:p>
          <a:p>
            <a:pPr lvl="1"/>
            <a:r>
              <a:rPr lang="en-US" sz="2000">
                <a:latin typeface="Arial" charset="0"/>
              </a:rPr>
              <a:t>DBMS can ensure that important queries access data sequentially </a:t>
            </a:r>
          </a:p>
          <a:p>
            <a:pPr lvl="1"/>
            <a:r>
              <a:rPr lang="en-US" sz="2000">
                <a:latin typeface="Arial" charset="0"/>
              </a:rPr>
              <a:t>Can provide highest performance</a:t>
            </a:r>
            <a:endParaRPr lang="en-US" sz="2400" b="1">
              <a:solidFill>
                <a:srgbClr val="0000FF"/>
              </a:solidFill>
              <a:latin typeface="Arial" charset="0"/>
            </a:endParaRPr>
          </a:p>
          <a:p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Disadvantages</a:t>
            </a:r>
          </a:p>
          <a:p>
            <a:pPr lvl="1"/>
            <a:r>
              <a:rPr lang="en-US" sz="2000">
                <a:latin typeface="Arial" charset="0"/>
              </a:rPr>
              <a:t>Requires devoting entire disks to the DBMS </a:t>
            </a:r>
          </a:p>
          <a:p>
            <a:pPr lvl="1"/>
            <a:r>
              <a:rPr lang="en-US" sz="2000">
                <a:latin typeface="Arial" charset="0"/>
              </a:rPr>
              <a:t>Reduces portability as low-level disk interfaces are OS specific</a:t>
            </a:r>
          </a:p>
          <a:p>
            <a:pPr lvl="1"/>
            <a:r>
              <a:rPr lang="en-US" sz="2000">
                <a:latin typeface="Arial" charset="0"/>
              </a:rPr>
              <a:t>Many devices are in fact “virtual disk devices”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135C6A-7F9C-3542-9173-C58FCA192EE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Aspects of B+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Key compression:</a:t>
            </a:r>
          </a:p>
          <a:p>
            <a:r>
              <a:rPr lang="en-US" dirty="0" smtClean="0"/>
              <a:t>Each node keeps only the from parent keys</a:t>
            </a:r>
          </a:p>
          <a:p>
            <a:r>
              <a:rPr lang="en-US" dirty="0" smtClean="0"/>
              <a:t>Jonathan, John, </a:t>
            </a:r>
            <a:r>
              <a:rPr lang="en-US" dirty="0" err="1" smtClean="0"/>
              <a:t>Johnsen</a:t>
            </a:r>
            <a:r>
              <a:rPr lang="en-US" dirty="0" smtClean="0"/>
              <a:t>, Johnson </a:t>
            </a:r>
            <a:r>
              <a:rPr lang="en-US" dirty="0" smtClean="0"/>
              <a:t>… 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Parent: Jo</a:t>
            </a:r>
          </a:p>
          <a:p>
            <a:pPr lvl="1"/>
            <a:r>
              <a:rPr lang="en-US" dirty="0" smtClean="0">
                <a:sym typeface="Wingdings"/>
              </a:rPr>
              <a:t>Child: </a:t>
            </a:r>
            <a:r>
              <a:rPr lang="en-US" dirty="0" err="1" smtClean="0">
                <a:sym typeface="Wingdings"/>
              </a:rPr>
              <a:t>nathan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hn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hnsen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hnson</a:t>
            </a:r>
            <a:r>
              <a:rPr lang="en-US" dirty="0" smtClean="0">
                <a:sym typeface="Wingdings"/>
              </a:rPr>
              <a:t>, …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780B-972C-A747-86B2-DBE49BF82EFF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Aspects of B+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Bulk insertion</a:t>
            </a:r>
          </a:p>
          <a:p>
            <a:r>
              <a:rPr lang="en-US" dirty="0" smtClean="0"/>
              <a:t>When a new index is created there are two options:</a:t>
            </a:r>
          </a:p>
          <a:p>
            <a:pPr lvl="1"/>
            <a:r>
              <a:rPr lang="en-US" dirty="0" smtClean="0"/>
              <a:t>Start from empty tree, insert each key one-by-one</a:t>
            </a:r>
          </a:p>
          <a:p>
            <a:pPr lvl="1"/>
            <a:r>
              <a:rPr lang="en-US" dirty="0" smtClean="0"/>
              <a:t>Do </a:t>
            </a:r>
            <a:r>
              <a:rPr lang="en-US" i="1" dirty="0" smtClean="0"/>
              <a:t>bulk insertion</a:t>
            </a:r>
            <a:r>
              <a:rPr lang="en-US" dirty="0" smtClean="0"/>
              <a:t> – what does that mean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780B-972C-A747-86B2-DBE49BF82EFF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Aspects of B+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Concurrency control</a:t>
            </a:r>
          </a:p>
          <a:p>
            <a:r>
              <a:rPr lang="en-US" dirty="0" smtClean="0"/>
              <a:t>The root of the tree is a “hot spot”</a:t>
            </a:r>
          </a:p>
          <a:p>
            <a:pPr lvl="1"/>
            <a:r>
              <a:rPr lang="en-US" dirty="0" smtClean="0"/>
              <a:t>Leads to lock contention during insert/delete</a:t>
            </a:r>
          </a:p>
          <a:p>
            <a:r>
              <a:rPr lang="en-US" dirty="0" smtClean="0"/>
              <a:t>Solution: do proactive split during insert, or proactive merge during delete</a:t>
            </a:r>
          </a:p>
          <a:p>
            <a:pPr lvl="1"/>
            <a:r>
              <a:rPr lang="en-US" dirty="0" smtClean="0"/>
              <a:t>Insert/delete now require only one traversal, from the root to a leaf</a:t>
            </a:r>
          </a:p>
          <a:p>
            <a:pPr lvl="1"/>
            <a:r>
              <a:rPr lang="en-US" dirty="0" smtClean="0"/>
              <a:t>Use the “tree locking” protocol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780B-972C-A747-86B2-DBE49BF82EFF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5BD02D-E0EF-AB4E-80DE-5F46AAB10AC9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 on B+ Trees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Default index structure on most DBMS</a:t>
            </a:r>
          </a:p>
          <a:p>
            <a:pPr eaLnBrk="1" hangingPunct="1"/>
            <a:r>
              <a:rPr lang="en-US"/>
              <a:t>Very effective at answering ‘point’ queries:</a:t>
            </a:r>
            <a:br>
              <a:rPr lang="en-US"/>
            </a:br>
            <a:r>
              <a:rPr lang="en-US"/>
              <a:t>    productName = ‘gizmo’</a:t>
            </a:r>
          </a:p>
          <a:p>
            <a:pPr eaLnBrk="1" hangingPunct="1"/>
            <a:r>
              <a:rPr lang="en-US"/>
              <a:t>Effective for range queries:</a:t>
            </a:r>
            <a:br>
              <a:rPr lang="en-US"/>
            </a:br>
            <a:r>
              <a:rPr lang="en-US"/>
              <a:t>    50 &lt; price AND price &lt; 100</a:t>
            </a:r>
          </a:p>
          <a:p>
            <a:pPr eaLnBrk="1" hangingPunct="1"/>
            <a:r>
              <a:rPr lang="en-US"/>
              <a:t>Less effective for multirange:</a:t>
            </a:r>
            <a:br>
              <a:rPr lang="en-US"/>
            </a:br>
            <a:r>
              <a:rPr lang="en-US"/>
              <a:t>    50 &lt; price &lt; 100  AND 2 &lt; quant &lt; 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19A1A-D437-B244-8491-2ACDCCCCA6EE}" type="slidenum">
              <a:rPr lang="en-US"/>
              <a:pPr/>
              <a:t>64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Hash Tables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686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Secondary storage hash tables are much like main memory ones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Recall basics: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-128"/>
              </a:rPr>
              <a:t>There are </a:t>
            </a:r>
            <a:r>
              <a:rPr lang="en-US" dirty="0" err="1">
                <a:latin typeface="Arial" charset="0"/>
                <a:ea typeface="ＭＳ Ｐゴシック" charset="-128"/>
              </a:rPr>
              <a:t>n</a:t>
            </a:r>
            <a:r>
              <a:rPr lang="en-US" dirty="0">
                <a:latin typeface="Arial" charset="0"/>
                <a:ea typeface="ＭＳ Ｐゴシック" charset="-128"/>
              </a:rPr>
              <a:t> </a:t>
            </a:r>
            <a:r>
              <a:rPr lang="en-US" i="1" u="sng" dirty="0">
                <a:latin typeface="Arial" charset="0"/>
                <a:ea typeface="ＭＳ Ｐゴシック" charset="-128"/>
              </a:rPr>
              <a:t>buckets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-128"/>
              </a:rPr>
              <a:t>A hash function </a:t>
            </a:r>
            <a:r>
              <a:rPr lang="en-US" dirty="0" err="1">
                <a:latin typeface="Arial" charset="0"/>
                <a:ea typeface="ＭＳ Ｐゴシック" charset="-128"/>
              </a:rPr>
              <a:t>f(k</a:t>
            </a:r>
            <a:r>
              <a:rPr lang="en-US" dirty="0">
                <a:latin typeface="Arial" charset="0"/>
                <a:ea typeface="ＭＳ Ｐゴシック" charset="-128"/>
              </a:rPr>
              <a:t>) maps a key </a:t>
            </a:r>
            <a:r>
              <a:rPr lang="en-US" dirty="0" err="1">
                <a:latin typeface="Arial" charset="0"/>
                <a:ea typeface="ＭＳ Ｐゴシック" charset="-128"/>
              </a:rPr>
              <a:t>k</a:t>
            </a:r>
            <a:r>
              <a:rPr lang="en-US" dirty="0">
                <a:latin typeface="Arial" charset="0"/>
                <a:ea typeface="ＭＳ Ｐゴシック" charset="-128"/>
              </a:rPr>
              <a:t> to {0, 1, …, n-1}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-128"/>
              </a:rPr>
              <a:t>Store in bucket </a:t>
            </a:r>
            <a:r>
              <a:rPr lang="en-US" dirty="0" err="1">
                <a:latin typeface="Arial" charset="0"/>
                <a:ea typeface="ＭＳ Ｐゴシック" charset="-128"/>
              </a:rPr>
              <a:t>f(k</a:t>
            </a:r>
            <a:r>
              <a:rPr lang="en-US" dirty="0">
                <a:latin typeface="Arial" charset="0"/>
                <a:ea typeface="ＭＳ Ｐゴシック" charset="-128"/>
              </a:rPr>
              <a:t>) a pointer to record with key </a:t>
            </a:r>
            <a:r>
              <a:rPr lang="en-US" dirty="0" err="1">
                <a:latin typeface="Arial" charset="0"/>
                <a:ea typeface="ＭＳ Ｐゴシック" charset="-128"/>
              </a:rPr>
              <a:t>k</a:t>
            </a:r>
            <a:endParaRPr lang="en-US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Secondary storage: bucket = block, use overflow blocks when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26AA77-4F66-5F42-8BED-598B22085D13}" type="slidenum">
              <a:rPr lang="en-US"/>
              <a:pPr/>
              <a:t>65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Assume 1 bucket (block) stores 2 keys + pointers</a:t>
            </a:r>
          </a:p>
          <a:p>
            <a:pPr eaLnBrk="1" hangingPunct="1"/>
            <a:r>
              <a:rPr lang="en-US">
                <a:latin typeface="Arial" charset="0"/>
              </a:rPr>
              <a:t>h(e)=0</a:t>
            </a:r>
          </a:p>
          <a:p>
            <a:pPr eaLnBrk="1" hangingPunct="1"/>
            <a:r>
              <a:rPr lang="en-US">
                <a:latin typeface="Arial" charset="0"/>
              </a:rPr>
              <a:t>h(b)=h(f)=1</a:t>
            </a:r>
          </a:p>
          <a:p>
            <a:pPr eaLnBrk="1" hangingPunct="1"/>
            <a:r>
              <a:rPr lang="en-US">
                <a:latin typeface="Arial" charset="0"/>
              </a:rPr>
              <a:t>h(g)=2</a:t>
            </a:r>
          </a:p>
          <a:p>
            <a:pPr eaLnBrk="1" hangingPunct="1"/>
            <a:r>
              <a:rPr lang="en-US">
                <a:latin typeface="Arial" charset="0"/>
              </a:rPr>
              <a:t>h(a)=h(c)=3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Hash Table Example</a:t>
            </a:r>
          </a:p>
        </p:txBody>
      </p:sp>
      <p:graphicFrame>
        <p:nvGraphicFramePr>
          <p:cNvPr id="495620" name="Group 4"/>
          <p:cNvGraphicFramePr>
            <a:graphicFrameLocks noGrp="1"/>
          </p:cNvGraphicFramePr>
          <p:nvPr/>
        </p:nvGraphicFramePr>
        <p:xfrm>
          <a:off x="5486400" y="2971800"/>
          <a:ext cx="2057400" cy="303212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25" name="Text Box 26"/>
          <p:cNvSpPr txBox="1">
            <a:spLocks noChangeArrowheads="1"/>
          </p:cNvSpPr>
          <p:nvPr/>
        </p:nvSpPr>
        <p:spPr bwMode="auto">
          <a:xfrm>
            <a:off x="4708525" y="3124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76826" name="Text Box 27"/>
          <p:cNvSpPr txBox="1">
            <a:spLocks noChangeArrowheads="1"/>
          </p:cNvSpPr>
          <p:nvPr/>
        </p:nvSpPr>
        <p:spPr bwMode="auto">
          <a:xfrm>
            <a:off x="4708525" y="38481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76827" name="Text Box 28"/>
          <p:cNvSpPr txBox="1">
            <a:spLocks noChangeArrowheads="1"/>
          </p:cNvSpPr>
          <p:nvPr/>
        </p:nvSpPr>
        <p:spPr bwMode="auto">
          <a:xfrm>
            <a:off x="4708525" y="45735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76828" name="Text Box 29"/>
          <p:cNvSpPr txBox="1">
            <a:spLocks noChangeArrowheads="1"/>
          </p:cNvSpPr>
          <p:nvPr/>
        </p:nvSpPr>
        <p:spPr bwMode="auto">
          <a:xfrm>
            <a:off x="4708525" y="52990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331D6D-18E1-844B-8E6B-180A80831F6D}" type="slidenum">
              <a:rPr lang="en-US"/>
              <a:pPr/>
              <a:t>66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Search for a:</a:t>
            </a:r>
          </a:p>
          <a:p>
            <a:pPr eaLnBrk="1" hangingPunct="1"/>
            <a:r>
              <a:rPr lang="en-US">
                <a:latin typeface="Arial" charset="0"/>
              </a:rPr>
              <a:t>Compute h(a)=3</a:t>
            </a:r>
          </a:p>
          <a:p>
            <a:pPr eaLnBrk="1" hangingPunct="1"/>
            <a:r>
              <a:rPr lang="en-US">
                <a:latin typeface="Arial" charset="0"/>
              </a:rPr>
              <a:t>Read bucket 3</a:t>
            </a:r>
          </a:p>
          <a:p>
            <a:pPr eaLnBrk="1" hangingPunct="1"/>
            <a:r>
              <a:rPr lang="en-US">
                <a:latin typeface="Arial" charset="0"/>
              </a:rPr>
              <a:t>1 disk access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Searching in a Hash Table</a:t>
            </a:r>
          </a:p>
        </p:txBody>
      </p:sp>
      <p:graphicFrame>
        <p:nvGraphicFramePr>
          <p:cNvPr id="496644" name="Group 4"/>
          <p:cNvGraphicFramePr>
            <a:graphicFrameLocks noGrp="1"/>
          </p:cNvGraphicFramePr>
          <p:nvPr/>
        </p:nvGraphicFramePr>
        <p:xfrm>
          <a:off x="5486400" y="2971800"/>
          <a:ext cx="2057400" cy="303212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49" name="Text Box 26"/>
          <p:cNvSpPr txBox="1">
            <a:spLocks noChangeArrowheads="1"/>
          </p:cNvSpPr>
          <p:nvPr/>
        </p:nvSpPr>
        <p:spPr bwMode="auto">
          <a:xfrm>
            <a:off x="4708525" y="3124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77850" name="Text Box 27"/>
          <p:cNvSpPr txBox="1">
            <a:spLocks noChangeArrowheads="1"/>
          </p:cNvSpPr>
          <p:nvPr/>
        </p:nvSpPr>
        <p:spPr bwMode="auto">
          <a:xfrm>
            <a:off x="4708525" y="38481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77851" name="Text Box 28"/>
          <p:cNvSpPr txBox="1">
            <a:spLocks noChangeArrowheads="1"/>
          </p:cNvSpPr>
          <p:nvPr/>
        </p:nvSpPr>
        <p:spPr bwMode="auto">
          <a:xfrm>
            <a:off x="4708525" y="45735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77852" name="Text Box 29"/>
          <p:cNvSpPr txBox="1">
            <a:spLocks noChangeArrowheads="1"/>
          </p:cNvSpPr>
          <p:nvPr/>
        </p:nvSpPr>
        <p:spPr bwMode="auto">
          <a:xfrm>
            <a:off x="4708525" y="52990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082AAE-48E0-C746-B41D-BE7192F6F375}" type="slidenum">
              <a:rPr lang="en-US"/>
              <a:pPr/>
              <a:t>67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Place in right bucket, if space</a:t>
            </a:r>
          </a:p>
          <a:p>
            <a:pPr eaLnBrk="1" hangingPunct="1"/>
            <a:r>
              <a:rPr lang="en-US">
                <a:latin typeface="Arial" charset="0"/>
              </a:rPr>
              <a:t>E.g. h(d)=2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Insertion in Hash Table</a:t>
            </a:r>
          </a:p>
        </p:txBody>
      </p:sp>
      <p:graphicFrame>
        <p:nvGraphicFramePr>
          <p:cNvPr id="497668" name="Group 4"/>
          <p:cNvGraphicFramePr>
            <a:graphicFrameLocks noGrp="1"/>
          </p:cNvGraphicFramePr>
          <p:nvPr/>
        </p:nvGraphicFramePr>
        <p:xfrm>
          <a:off x="5486400" y="2971800"/>
          <a:ext cx="2057400" cy="303212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73" name="Text Box 26"/>
          <p:cNvSpPr txBox="1">
            <a:spLocks noChangeArrowheads="1"/>
          </p:cNvSpPr>
          <p:nvPr/>
        </p:nvSpPr>
        <p:spPr bwMode="auto">
          <a:xfrm>
            <a:off x="4708525" y="3124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78874" name="Text Box 27"/>
          <p:cNvSpPr txBox="1">
            <a:spLocks noChangeArrowheads="1"/>
          </p:cNvSpPr>
          <p:nvPr/>
        </p:nvSpPr>
        <p:spPr bwMode="auto">
          <a:xfrm>
            <a:off x="4708525" y="38481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78875" name="Text Box 28"/>
          <p:cNvSpPr txBox="1">
            <a:spLocks noChangeArrowheads="1"/>
          </p:cNvSpPr>
          <p:nvPr/>
        </p:nvSpPr>
        <p:spPr bwMode="auto">
          <a:xfrm>
            <a:off x="4708525" y="45735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78876" name="Text Box 29"/>
          <p:cNvSpPr txBox="1">
            <a:spLocks noChangeArrowheads="1"/>
          </p:cNvSpPr>
          <p:nvPr/>
        </p:nvSpPr>
        <p:spPr bwMode="auto">
          <a:xfrm>
            <a:off x="4708525" y="52990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A1FC86-F046-E841-BDF8-C6679FD7A61A}" type="slidenum">
              <a:rPr lang="en-US"/>
              <a:pPr/>
              <a:t>68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Create overflow block, if no space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E.g. h(k)=1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More over-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flow blocks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may be needed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Insertion in Hash Table</a:t>
            </a:r>
          </a:p>
        </p:txBody>
      </p:sp>
      <p:graphicFrame>
        <p:nvGraphicFramePr>
          <p:cNvPr id="498692" name="Group 4"/>
          <p:cNvGraphicFramePr>
            <a:graphicFrameLocks noGrp="1"/>
          </p:cNvGraphicFramePr>
          <p:nvPr/>
        </p:nvGraphicFramePr>
        <p:xfrm>
          <a:off x="3962400" y="3048000"/>
          <a:ext cx="2057400" cy="303212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897" name="Text Box 26"/>
          <p:cNvSpPr txBox="1">
            <a:spLocks noChangeArrowheads="1"/>
          </p:cNvSpPr>
          <p:nvPr/>
        </p:nvSpPr>
        <p:spPr bwMode="auto">
          <a:xfrm>
            <a:off x="3184525" y="32004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79898" name="Text Box 27"/>
          <p:cNvSpPr txBox="1">
            <a:spLocks noChangeArrowheads="1"/>
          </p:cNvSpPr>
          <p:nvPr/>
        </p:nvSpPr>
        <p:spPr bwMode="auto">
          <a:xfrm>
            <a:off x="3184525" y="39243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79899" name="Text Box 28"/>
          <p:cNvSpPr txBox="1">
            <a:spLocks noChangeArrowheads="1"/>
          </p:cNvSpPr>
          <p:nvPr/>
        </p:nvSpPr>
        <p:spPr bwMode="auto">
          <a:xfrm>
            <a:off x="3184525" y="46497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79900" name="Text Box 29"/>
          <p:cNvSpPr txBox="1">
            <a:spLocks noChangeArrowheads="1"/>
          </p:cNvSpPr>
          <p:nvPr/>
        </p:nvSpPr>
        <p:spPr bwMode="auto">
          <a:xfrm>
            <a:off x="3184525" y="53752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79901" name="Rectangle 30"/>
          <p:cNvSpPr>
            <a:spLocks noChangeAspect="1" noChangeArrowheads="1"/>
          </p:cNvSpPr>
          <p:nvPr/>
        </p:nvSpPr>
        <p:spPr bwMode="auto">
          <a:xfrm>
            <a:off x="6019800" y="3810000"/>
            <a:ext cx="309563" cy="309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498719" name="Group 31"/>
          <p:cNvGraphicFramePr>
            <a:graphicFrameLocks noGrp="1"/>
          </p:cNvGraphicFramePr>
          <p:nvPr/>
        </p:nvGraphicFramePr>
        <p:xfrm>
          <a:off x="6705600" y="38100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10" name="Line 41"/>
          <p:cNvSpPr>
            <a:spLocks noChangeShapeType="1"/>
          </p:cNvSpPr>
          <p:nvPr/>
        </p:nvSpPr>
        <p:spPr bwMode="auto">
          <a:xfrm>
            <a:off x="61722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E68E0-BDC6-964E-ADC3-C06830D8A697}" type="slidenum">
              <a:rPr lang="en-US"/>
              <a:pPr/>
              <a:t>69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Hash Table Performance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Excellent, if no overflow blocks</a:t>
            </a:r>
          </a:p>
          <a:p>
            <a:pPr eaLnBrk="1" hangingPunct="1"/>
            <a:r>
              <a:rPr lang="en-US">
                <a:latin typeface="Arial" charset="0"/>
              </a:rPr>
              <a:t>Degrades considerably when number of keys exceeds the number of buckets (I.e. many overflow blocks).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  <a:ea typeface="ＭＳ Ｐゴシック" charset="-128"/>
                <a:cs typeface="ＭＳ Ｐゴシック" charset="-128"/>
              </a:rPr>
              <a:t>Spatial Control</a:t>
            </a:r>
            <a:br>
              <a:rPr lang="en-US" sz="360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3600">
                <a:latin typeface="Arial" charset="0"/>
                <a:ea typeface="ＭＳ Ｐゴシック" charset="-128"/>
                <a:cs typeface="ＭＳ Ｐゴシック" charset="-128"/>
              </a:rPr>
              <a:t>Using OS Files</a:t>
            </a: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>
                <a:latin typeface="Arial" charset="0"/>
                <a:ea typeface="ＭＳ Ｐゴシック" charset="-128"/>
                <a:cs typeface="ＭＳ Ｐゴシック" charset="-128"/>
              </a:rPr>
              <a:t>Overview</a:t>
            </a: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>
                <a:latin typeface="Arial" charset="0"/>
              </a:rPr>
              <a:t>DBMS creates one or more very large OS files</a:t>
            </a:r>
          </a:p>
          <a:p>
            <a:r>
              <a:rPr lang="en-US" sz="2400" b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Advantages</a:t>
            </a:r>
          </a:p>
          <a:p>
            <a:pPr lvl="1"/>
            <a:r>
              <a:rPr lang="en-US" sz="2000">
                <a:latin typeface="Arial" charset="0"/>
              </a:rPr>
              <a:t>Allocating large file on empty disk can yield good physical locality</a:t>
            </a:r>
            <a:endParaRPr lang="en-US" sz="2400" b="1">
              <a:solidFill>
                <a:srgbClr val="0000FF"/>
              </a:solidFill>
              <a:latin typeface="Arial" charset="0"/>
            </a:endParaRPr>
          </a:p>
          <a:p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Disadvantages</a:t>
            </a:r>
          </a:p>
          <a:p>
            <a:pPr lvl="1"/>
            <a:r>
              <a:rPr lang="en-US" sz="2000">
                <a:latin typeface="Arial" charset="0"/>
              </a:rPr>
              <a:t>OS can limit file size to a single disk</a:t>
            </a:r>
          </a:p>
          <a:p>
            <a:pPr lvl="1"/>
            <a:r>
              <a:rPr lang="en-US" sz="2000">
                <a:latin typeface="Arial" charset="0"/>
              </a:rPr>
              <a:t>OS can limit the number of open file descriptors</a:t>
            </a:r>
          </a:p>
          <a:p>
            <a:pPr lvl="1"/>
            <a:r>
              <a:rPr lang="en-US" sz="2000">
                <a:latin typeface="Arial" charset="0"/>
              </a:rPr>
              <a:t>But these drawbacks have mostly been overcome by modern OSs</a:t>
            </a:r>
            <a:endParaRPr lang="en-US" sz="2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A5B19-B9C2-3F4C-B78C-7DF44847FCF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85EA9E-1373-DC4D-8266-437EC25A22B0}" type="slidenum">
              <a:rPr lang="en-US"/>
              <a:pPr/>
              <a:t>70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Extensible Hash Table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Allows has table to grow, to avoid performance degradation</a:t>
            </a:r>
          </a:p>
          <a:p>
            <a:pPr eaLnBrk="1" hangingPunct="1"/>
            <a:r>
              <a:rPr lang="en-US">
                <a:latin typeface="Arial" charset="0"/>
              </a:rPr>
              <a:t>Assume a hash function h that returns numbers in {0, …, 2</a:t>
            </a:r>
            <a:r>
              <a:rPr lang="en-US" baseline="30000">
                <a:latin typeface="Arial" charset="0"/>
              </a:rPr>
              <a:t>k</a:t>
            </a:r>
            <a:r>
              <a:rPr lang="en-US">
                <a:latin typeface="Arial" charset="0"/>
              </a:rPr>
              <a:t> – 1}</a:t>
            </a:r>
          </a:p>
          <a:p>
            <a:pPr eaLnBrk="1" hangingPunct="1"/>
            <a:r>
              <a:rPr lang="en-US">
                <a:latin typeface="Arial" charset="0"/>
              </a:rPr>
              <a:t>Start with n = 2</a:t>
            </a:r>
            <a:r>
              <a:rPr lang="en-US" baseline="30000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&lt;&lt; 2</a:t>
            </a:r>
            <a:r>
              <a:rPr lang="en-US" baseline="30000">
                <a:latin typeface="Arial" charset="0"/>
              </a:rPr>
              <a:t>k</a:t>
            </a:r>
            <a:r>
              <a:rPr lang="en-US">
                <a:latin typeface="Arial" charset="0"/>
              </a:rPr>
              <a:t> , only look at i least significant bits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92519-622F-A042-9587-74F007E6C49F}" type="slidenum">
              <a:rPr lang="en-US"/>
              <a:pPr/>
              <a:t>71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Extensible Hash Table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E.g. i=1, n=2</a:t>
            </a:r>
            <a:r>
              <a:rPr lang="en-US" sz="2800" baseline="30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=2, k=4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Keys: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</a:rPr>
              <a:t>4 (=0100)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-128"/>
              </a:rPr>
              <a:t>7 (=0111)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Note: we only look at the last bit (0 or 1)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</p:txBody>
      </p:sp>
      <p:graphicFrame>
        <p:nvGraphicFramePr>
          <p:cNvPr id="501764" name="Group 4"/>
          <p:cNvGraphicFramePr>
            <a:graphicFrameLocks noGrp="1"/>
          </p:cNvGraphicFramePr>
          <p:nvPr/>
        </p:nvGraphicFramePr>
        <p:xfrm>
          <a:off x="5791200" y="26670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(010)0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1774" name="Group 14"/>
          <p:cNvGraphicFramePr>
            <a:graphicFrameLocks noGrp="1"/>
          </p:cNvGraphicFramePr>
          <p:nvPr/>
        </p:nvGraphicFramePr>
        <p:xfrm>
          <a:off x="5791200" y="3962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(011)1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1784" name="Group 24"/>
          <p:cNvGraphicFramePr>
            <a:graphicFrameLocks noGrp="1"/>
          </p:cNvGraphicFramePr>
          <p:nvPr/>
        </p:nvGraphicFramePr>
        <p:xfrm>
          <a:off x="3810000" y="3581400"/>
          <a:ext cx="914400" cy="75723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1792" name="Group 32"/>
          <p:cNvGraphicFramePr>
            <a:graphicFrameLocks noGrp="1"/>
          </p:cNvGraphicFramePr>
          <p:nvPr/>
        </p:nvGraphicFramePr>
        <p:xfrm>
          <a:off x="3810000" y="26670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79" name="Line 38"/>
          <p:cNvSpPr>
            <a:spLocks noChangeShapeType="1"/>
          </p:cNvSpPr>
          <p:nvPr/>
        </p:nvSpPr>
        <p:spPr bwMode="auto">
          <a:xfrm flipV="1">
            <a:off x="4267200" y="28194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0" name="Line 39"/>
          <p:cNvSpPr>
            <a:spLocks noChangeShapeType="1"/>
          </p:cNvSpPr>
          <p:nvPr/>
        </p:nvSpPr>
        <p:spPr bwMode="auto">
          <a:xfrm>
            <a:off x="4267200" y="41148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1" name="Rectangle 40"/>
          <p:cNvSpPr>
            <a:spLocks noChangeAspect="1" noChangeArrowheads="1"/>
          </p:cNvSpPr>
          <p:nvPr/>
        </p:nvSpPr>
        <p:spPr bwMode="auto">
          <a:xfrm>
            <a:off x="7848600" y="2667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2982" name="Rectangle 41"/>
          <p:cNvSpPr>
            <a:spLocks noChangeAspect="1" noChangeArrowheads="1"/>
          </p:cNvSpPr>
          <p:nvPr/>
        </p:nvSpPr>
        <p:spPr bwMode="auto">
          <a:xfrm>
            <a:off x="7848600" y="396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2983" name="Text Box 42"/>
          <p:cNvSpPr txBox="1">
            <a:spLocks noChangeArrowheads="1"/>
          </p:cNvSpPr>
          <p:nvPr/>
        </p:nvSpPr>
        <p:spPr bwMode="auto">
          <a:xfrm>
            <a:off x="3260725" y="34702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82984" name="Text Box 43"/>
          <p:cNvSpPr txBox="1">
            <a:spLocks noChangeArrowheads="1"/>
          </p:cNvSpPr>
          <p:nvPr/>
        </p:nvSpPr>
        <p:spPr bwMode="auto">
          <a:xfrm>
            <a:off x="3276600" y="3886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71026-B49A-C24A-BA13-4984A567B76A}" type="slidenum">
              <a:rPr lang="en-US"/>
              <a:pPr/>
              <a:t>72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Insertion in Extensible Hash Table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Insert 13 (=1101)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  <p:graphicFrame>
        <p:nvGraphicFramePr>
          <p:cNvPr id="502788" name="Group 4"/>
          <p:cNvGraphicFramePr>
            <a:graphicFrameLocks noGrp="1"/>
          </p:cNvGraphicFramePr>
          <p:nvPr/>
        </p:nvGraphicFramePr>
        <p:xfrm>
          <a:off x="5791200" y="26670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(010)0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2798" name="Group 14"/>
          <p:cNvGraphicFramePr>
            <a:graphicFrameLocks noGrp="1"/>
          </p:cNvGraphicFramePr>
          <p:nvPr/>
        </p:nvGraphicFramePr>
        <p:xfrm>
          <a:off x="5791200" y="3962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(011)1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(110)1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808" name="Group 24"/>
          <p:cNvGraphicFramePr>
            <a:graphicFrameLocks noGrp="1"/>
          </p:cNvGraphicFramePr>
          <p:nvPr/>
        </p:nvGraphicFramePr>
        <p:xfrm>
          <a:off x="3810000" y="3581400"/>
          <a:ext cx="914400" cy="75723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2816" name="Group 32"/>
          <p:cNvGraphicFramePr>
            <a:graphicFrameLocks noGrp="1"/>
          </p:cNvGraphicFramePr>
          <p:nvPr/>
        </p:nvGraphicFramePr>
        <p:xfrm>
          <a:off x="3810000" y="26670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003" name="Line 38"/>
          <p:cNvSpPr>
            <a:spLocks noChangeShapeType="1"/>
          </p:cNvSpPr>
          <p:nvPr/>
        </p:nvSpPr>
        <p:spPr bwMode="auto">
          <a:xfrm flipV="1">
            <a:off x="4267200" y="28194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04" name="Line 39"/>
          <p:cNvSpPr>
            <a:spLocks noChangeShapeType="1"/>
          </p:cNvSpPr>
          <p:nvPr/>
        </p:nvSpPr>
        <p:spPr bwMode="auto">
          <a:xfrm>
            <a:off x="4267200" y="41148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05" name="Rectangle 40"/>
          <p:cNvSpPr>
            <a:spLocks noChangeAspect="1" noChangeArrowheads="1"/>
          </p:cNvSpPr>
          <p:nvPr/>
        </p:nvSpPr>
        <p:spPr bwMode="auto">
          <a:xfrm>
            <a:off x="7848600" y="2667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4006" name="Rectangle 41"/>
          <p:cNvSpPr>
            <a:spLocks noChangeAspect="1" noChangeArrowheads="1"/>
          </p:cNvSpPr>
          <p:nvPr/>
        </p:nvSpPr>
        <p:spPr bwMode="auto">
          <a:xfrm>
            <a:off x="7848600" y="396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4007" name="Text Box 42"/>
          <p:cNvSpPr txBox="1">
            <a:spLocks noChangeArrowheads="1"/>
          </p:cNvSpPr>
          <p:nvPr/>
        </p:nvSpPr>
        <p:spPr bwMode="auto">
          <a:xfrm>
            <a:off x="3260725" y="34702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84008" name="Text Box 43"/>
          <p:cNvSpPr txBox="1">
            <a:spLocks noChangeArrowheads="1"/>
          </p:cNvSpPr>
          <p:nvPr/>
        </p:nvSpPr>
        <p:spPr bwMode="auto">
          <a:xfrm>
            <a:off x="3276600" y="3886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2D6B7F-DDAA-D949-91E7-71E5946CF4F3}" type="slidenum">
              <a:rPr lang="en-US"/>
              <a:pPr/>
              <a:t>73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Insertion in Extensible Hash Table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Now insert 0101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Need to extend table, split blocks</a:t>
            </a:r>
          </a:p>
          <a:p>
            <a:pPr eaLnBrk="1" hangingPunct="1"/>
            <a:r>
              <a:rPr lang="en-US">
                <a:latin typeface="Arial" charset="0"/>
              </a:rPr>
              <a:t>i becomes 2</a:t>
            </a:r>
          </a:p>
        </p:txBody>
      </p:sp>
      <p:graphicFrame>
        <p:nvGraphicFramePr>
          <p:cNvPr id="503812" name="Group 4"/>
          <p:cNvGraphicFramePr>
            <a:graphicFrameLocks noGrp="1"/>
          </p:cNvGraphicFramePr>
          <p:nvPr/>
        </p:nvGraphicFramePr>
        <p:xfrm>
          <a:off x="5791200" y="26670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(010)0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3822" name="Group 14"/>
          <p:cNvGraphicFramePr>
            <a:graphicFrameLocks noGrp="1"/>
          </p:cNvGraphicFramePr>
          <p:nvPr/>
        </p:nvGraphicFramePr>
        <p:xfrm>
          <a:off x="5791200" y="3962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(011)1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(110)1, (010)1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3832" name="Group 24"/>
          <p:cNvGraphicFramePr>
            <a:graphicFrameLocks noGrp="1"/>
          </p:cNvGraphicFramePr>
          <p:nvPr/>
        </p:nvGraphicFramePr>
        <p:xfrm>
          <a:off x="3810000" y="3581400"/>
          <a:ext cx="914400" cy="75723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3840" name="Group 32"/>
          <p:cNvGraphicFramePr>
            <a:graphicFrameLocks noGrp="1"/>
          </p:cNvGraphicFramePr>
          <p:nvPr/>
        </p:nvGraphicFramePr>
        <p:xfrm>
          <a:off x="3810000" y="26670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27" name="Line 38"/>
          <p:cNvSpPr>
            <a:spLocks noChangeShapeType="1"/>
          </p:cNvSpPr>
          <p:nvPr/>
        </p:nvSpPr>
        <p:spPr bwMode="auto">
          <a:xfrm flipV="1">
            <a:off x="4267200" y="28194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8" name="Line 39"/>
          <p:cNvSpPr>
            <a:spLocks noChangeShapeType="1"/>
          </p:cNvSpPr>
          <p:nvPr/>
        </p:nvSpPr>
        <p:spPr bwMode="auto">
          <a:xfrm>
            <a:off x="4267200" y="41148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9" name="Rectangle 40"/>
          <p:cNvSpPr>
            <a:spLocks noChangeAspect="1" noChangeArrowheads="1"/>
          </p:cNvSpPr>
          <p:nvPr/>
        </p:nvSpPr>
        <p:spPr bwMode="auto">
          <a:xfrm>
            <a:off x="7848600" y="2667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5030" name="Rectangle 41"/>
          <p:cNvSpPr>
            <a:spLocks noChangeAspect="1" noChangeArrowheads="1"/>
          </p:cNvSpPr>
          <p:nvPr/>
        </p:nvSpPr>
        <p:spPr bwMode="auto">
          <a:xfrm>
            <a:off x="7848600" y="396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5031" name="Text Box 42"/>
          <p:cNvSpPr txBox="1">
            <a:spLocks noChangeArrowheads="1"/>
          </p:cNvSpPr>
          <p:nvPr/>
        </p:nvSpPr>
        <p:spPr bwMode="auto">
          <a:xfrm>
            <a:off x="3260725" y="34702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85032" name="Text Box 43"/>
          <p:cNvSpPr txBox="1">
            <a:spLocks noChangeArrowheads="1"/>
          </p:cNvSpPr>
          <p:nvPr/>
        </p:nvSpPr>
        <p:spPr bwMode="auto">
          <a:xfrm>
            <a:off x="3276600" y="3886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853AF-9716-3848-9626-A37598FC6E28}" type="slidenum">
              <a:rPr lang="en-US"/>
              <a:pPr/>
              <a:t>74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Insertion in Extensible Hash Table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  <p:graphicFrame>
        <p:nvGraphicFramePr>
          <p:cNvPr id="504836" name="Group 4"/>
          <p:cNvGraphicFramePr>
            <a:graphicFrameLocks noGrp="1"/>
          </p:cNvGraphicFramePr>
          <p:nvPr/>
        </p:nvGraphicFramePr>
        <p:xfrm>
          <a:off x="6629400" y="26670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(010)0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4846" name="Group 14"/>
          <p:cNvGraphicFramePr>
            <a:graphicFrameLocks noGrp="1"/>
          </p:cNvGraphicFramePr>
          <p:nvPr/>
        </p:nvGraphicFramePr>
        <p:xfrm>
          <a:off x="6629400" y="3962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(11)01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856" name="Group 24"/>
          <p:cNvGraphicFramePr>
            <a:graphicFrameLocks noGrp="1"/>
          </p:cNvGraphicFramePr>
          <p:nvPr/>
        </p:nvGraphicFramePr>
        <p:xfrm>
          <a:off x="4648200" y="3581400"/>
          <a:ext cx="914400" cy="151288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4868" name="Group 36"/>
          <p:cNvGraphicFramePr>
            <a:graphicFrameLocks noGrp="1"/>
          </p:cNvGraphicFramePr>
          <p:nvPr/>
        </p:nvGraphicFramePr>
        <p:xfrm>
          <a:off x="4648200" y="26670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55" name="Line 42"/>
          <p:cNvSpPr>
            <a:spLocks noChangeShapeType="1"/>
          </p:cNvSpPr>
          <p:nvPr/>
        </p:nvSpPr>
        <p:spPr bwMode="auto">
          <a:xfrm flipV="1">
            <a:off x="5105400" y="28194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6" name="Line 43"/>
          <p:cNvSpPr>
            <a:spLocks noChangeShapeType="1"/>
          </p:cNvSpPr>
          <p:nvPr/>
        </p:nvSpPr>
        <p:spPr bwMode="auto">
          <a:xfrm>
            <a:off x="5105400" y="41910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7" name="Rectangle 44"/>
          <p:cNvSpPr>
            <a:spLocks noChangeAspect="1" noChangeArrowheads="1"/>
          </p:cNvSpPr>
          <p:nvPr/>
        </p:nvSpPr>
        <p:spPr bwMode="auto">
          <a:xfrm>
            <a:off x="8686800" y="2667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6058" name="Rectangle 45"/>
          <p:cNvSpPr>
            <a:spLocks noChangeAspect="1" noChangeArrowheads="1"/>
          </p:cNvSpPr>
          <p:nvPr/>
        </p:nvSpPr>
        <p:spPr bwMode="auto">
          <a:xfrm>
            <a:off x="8686800" y="396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86059" name="Text Box 46"/>
          <p:cNvSpPr txBox="1">
            <a:spLocks noChangeArrowheads="1"/>
          </p:cNvSpPr>
          <p:nvPr/>
        </p:nvSpPr>
        <p:spPr bwMode="auto">
          <a:xfrm>
            <a:off x="4022725" y="3470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00</a:t>
            </a:r>
          </a:p>
        </p:txBody>
      </p:sp>
      <p:sp>
        <p:nvSpPr>
          <p:cNvPr id="86060" name="Text Box 47"/>
          <p:cNvSpPr txBox="1">
            <a:spLocks noChangeArrowheads="1"/>
          </p:cNvSpPr>
          <p:nvPr/>
        </p:nvSpPr>
        <p:spPr bwMode="auto">
          <a:xfrm>
            <a:off x="4022725" y="3851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01</a:t>
            </a:r>
          </a:p>
        </p:txBody>
      </p:sp>
      <p:sp>
        <p:nvSpPr>
          <p:cNvPr id="86061" name="Text Box 48"/>
          <p:cNvSpPr txBox="1">
            <a:spLocks noChangeArrowheads="1"/>
          </p:cNvSpPr>
          <p:nvPr/>
        </p:nvSpPr>
        <p:spPr bwMode="auto">
          <a:xfrm>
            <a:off x="4022725" y="4232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86062" name="Text Box 49"/>
          <p:cNvSpPr txBox="1">
            <a:spLocks noChangeArrowheads="1"/>
          </p:cNvSpPr>
          <p:nvPr/>
        </p:nvSpPr>
        <p:spPr bwMode="auto">
          <a:xfrm>
            <a:off x="4022725" y="4613275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11</a:t>
            </a:r>
          </a:p>
        </p:txBody>
      </p:sp>
      <p:graphicFrame>
        <p:nvGraphicFramePr>
          <p:cNvPr id="504882" name="Group 50"/>
          <p:cNvGraphicFramePr>
            <a:graphicFrameLocks noGrp="1"/>
          </p:cNvGraphicFramePr>
          <p:nvPr/>
        </p:nvGraphicFramePr>
        <p:xfrm>
          <a:off x="6629400" y="50292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71" name="Rectangle 60"/>
          <p:cNvSpPr>
            <a:spLocks noChangeAspect="1" noChangeArrowheads="1"/>
          </p:cNvSpPr>
          <p:nvPr/>
        </p:nvSpPr>
        <p:spPr bwMode="auto">
          <a:xfrm>
            <a:off x="8686800" y="5029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86072" name="Line 61"/>
          <p:cNvSpPr>
            <a:spLocks noChangeShapeType="1"/>
          </p:cNvSpPr>
          <p:nvPr/>
        </p:nvSpPr>
        <p:spPr bwMode="auto">
          <a:xfrm>
            <a:off x="5105400" y="4876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73" name="Line 62"/>
          <p:cNvSpPr>
            <a:spLocks noChangeShapeType="1"/>
          </p:cNvSpPr>
          <p:nvPr/>
        </p:nvSpPr>
        <p:spPr bwMode="auto">
          <a:xfrm flipV="1">
            <a:off x="5105400" y="2895600"/>
            <a:ext cx="1524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04905" name="Group 73"/>
          <p:cNvGraphicFramePr>
            <a:graphicFrameLocks noGrp="1"/>
          </p:cNvGraphicFramePr>
          <p:nvPr/>
        </p:nvGraphicFramePr>
        <p:xfrm>
          <a:off x="1447800" y="28956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(010)0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4915" name="Group 83"/>
          <p:cNvGraphicFramePr>
            <a:graphicFrameLocks noGrp="1"/>
          </p:cNvGraphicFramePr>
          <p:nvPr/>
        </p:nvGraphicFramePr>
        <p:xfrm>
          <a:off x="1447800" y="49530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(011)1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(110)1, (010)1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4925" name="Group 93"/>
          <p:cNvGraphicFramePr>
            <a:graphicFrameLocks noGrp="1"/>
          </p:cNvGraphicFramePr>
          <p:nvPr/>
        </p:nvGraphicFramePr>
        <p:xfrm>
          <a:off x="777875" y="3814763"/>
          <a:ext cx="914400" cy="75723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4933" name="Group 101"/>
          <p:cNvGraphicFramePr>
            <a:graphicFrameLocks noGrp="1"/>
          </p:cNvGraphicFramePr>
          <p:nvPr/>
        </p:nvGraphicFramePr>
        <p:xfrm>
          <a:off x="228600" y="26670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104" name="Line 107"/>
          <p:cNvSpPr>
            <a:spLocks noChangeShapeType="1"/>
          </p:cNvSpPr>
          <p:nvPr/>
        </p:nvSpPr>
        <p:spPr bwMode="auto">
          <a:xfrm flipV="1">
            <a:off x="1219200" y="31242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105" name="Line 108"/>
          <p:cNvSpPr>
            <a:spLocks noChangeShapeType="1"/>
          </p:cNvSpPr>
          <p:nvPr/>
        </p:nvSpPr>
        <p:spPr bwMode="auto">
          <a:xfrm>
            <a:off x="1219200" y="4343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106" name="Rectangle 109"/>
          <p:cNvSpPr>
            <a:spLocks noChangeAspect="1" noChangeArrowheads="1"/>
          </p:cNvSpPr>
          <p:nvPr/>
        </p:nvSpPr>
        <p:spPr bwMode="auto">
          <a:xfrm>
            <a:off x="3505200" y="2895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6107" name="Rectangle 110"/>
          <p:cNvSpPr>
            <a:spLocks noChangeAspect="1" noChangeArrowheads="1"/>
          </p:cNvSpPr>
          <p:nvPr/>
        </p:nvSpPr>
        <p:spPr bwMode="auto">
          <a:xfrm>
            <a:off x="3505200" y="4953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6108" name="Text Box 111"/>
          <p:cNvSpPr txBox="1">
            <a:spLocks noChangeArrowheads="1"/>
          </p:cNvSpPr>
          <p:nvPr/>
        </p:nvSpPr>
        <p:spPr bwMode="auto">
          <a:xfrm>
            <a:off x="381000" y="37338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86109" name="Text Box 112"/>
          <p:cNvSpPr txBox="1">
            <a:spLocks noChangeArrowheads="1"/>
          </p:cNvSpPr>
          <p:nvPr/>
        </p:nvSpPr>
        <p:spPr bwMode="auto">
          <a:xfrm>
            <a:off x="396875" y="41497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36A47-BA49-274C-B22E-F06CE554156D}" type="slidenum">
              <a:rPr lang="en-US"/>
              <a:pPr/>
              <a:t>75</a:t>
            </a:fld>
            <a:endParaRPr 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Insertion in Extensible Hash Table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Now insert 0000, 1110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Need to split block</a:t>
            </a:r>
          </a:p>
        </p:txBody>
      </p:sp>
      <p:graphicFrame>
        <p:nvGraphicFramePr>
          <p:cNvPr id="505919" name="Group 63"/>
          <p:cNvGraphicFramePr>
            <a:graphicFrameLocks noGrp="1"/>
          </p:cNvGraphicFramePr>
          <p:nvPr/>
        </p:nvGraphicFramePr>
        <p:xfrm>
          <a:off x="5197475" y="26670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(010)0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(000)0, (111)0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5929" name="Group 73"/>
          <p:cNvGraphicFramePr>
            <a:graphicFrameLocks noGrp="1"/>
          </p:cNvGraphicFramePr>
          <p:nvPr/>
        </p:nvGraphicFramePr>
        <p:xfrm>
          <a:off x="5197475" y="3962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(11)01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5939" name="Group 83"/>
          <p:cNvGraphicFramePr>
            <a:graphicFrameLocks noGrp="1"/>
          </p:cNvGraphicFramePr>
          <p:nvPr/>
        </p:nvGraphicFramePr>
        <p:xfrm>
          <a:off x="3216275" y="3581400"/>
          <a:ext cx="914400" cy="151288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5951" name="Group 95"/>
          <p:cNvGraphicFramePr>
            <a:graphicFrameLocks noGrp="1"/>
          </p:cNvGraphicFramePr>
          <p:nvPr/>
        </p:nvGraphicFramePr>
        <p:xfrm>
          <a:off x="3216275" y="26670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79" name="Line 101"/>
          <p:cNvSpPr>
            <a:spLocks noChangeShapeType="1"/>
          </p:cNvSpPr>
          <p:nvPr/>
        </p:nvSpPr>
        <p:spPr bwMode="auto">
          <a:xfrm flipV="1">
            <a:off x="3673475" y="28194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80" name="Line 102"/>
          <p:cNvSpPr>
            <a:spLocks noChangeShapeType="1"/>
          </p:cNvSpPr>
          <p:nvPr/>
        </p:nvSpPr>
        <p:spPr bwMode="auto">
          <a:xfrm>
            <a:off x="3673475" y="41910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81" name="Rectangle 103"/>
          <p:cNvSpPr>
            <a:spLocks noChangeAspect="1" noChangeArrowheads="1"/>
          </p:cNvSpPr>
          <p:nvPr/>
        </p:nvSpPr>
        <p:spPr bwMode="auto">
          <a:xfrm>
            <a:off x="7254875" y="2667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87082" name="Rectangle 104"/>
          <p:cNvSpPr>
            <a:spLocks noChangeAspect="1" noChangeArrowheads="1"/>
          </p:cNvSpPr>
          <p:nvPr/>
        </p:nvSpPr>
        <p:spPr bwMode="auto">
          <a:xfrm>
            <a:off x="7254875" y="396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87083" name="Text Box 105"/>
          <p:cNvSpPr txBox="1">
            <a:spLocks noChangeArrowheads="1"/>
          </p:cNvSpPr>
          <p:nvPr/>
        </p:nvSpPr>
        <p:spPr bwMode="auto">
          <a:xfrm>
            <a:off x="2590800" y="3470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00</a:t>
            </a:r>
          </a:p>
        </p:txBody>
      </p:sp>
      <p:sp>
        <p:nvSpPr>
          <p:cNvPr id="87084" name="Text Box 106"/>
          <p:cNvSpPr txBox="1">
            <a:spLocks noChangeArrowheads="1"/>
          </p:cNvSpPr>
          <p:nvPr/>
        </p:nvSpPr>
        <p:spPr bwMode="auto">
          <a:xfrm>
            <a:off x="2590800" y="3851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01</a:t>
            </a:r>
          </a:p>
        </p:txBody>
      </p:sp>
      <p:sp>
        <p:nvSpPr>
          <p:cNvPr id="87085" name="Text Box 107"/>
          <p:cNvSpPr txBox="1">
            <a:spLocks noChangeArrowheads="1"/>
          </p:cNvSpPr>
          <p:nvPr/>
        </p:nvSpPr>
        <p:spPr bwMode="auto">
          <a:xfrm>
            <a:off x="2590800" y="4232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87086" name="Text Box 108"/>
          <p:cNvSpPr txBox="1">
            <a:spLocks noChangeArrowheads="1"/>
          </p:cNvSpPr>
          <p:nvPr/>
        </p:nvSpPr>
        <p:spPr bwMode="auto">
          <a:xfrm>
            <a:off x="2590800" y="4613275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11</a:t>
            </a:r>
          </a:p>
        </p:txBody>
      </p:sp>
      <p:graphicFrame>
        <p:nvGraphicFramePr>
          <p:cNvPr id="505965" name="Group 109"/>
          <p:cNvGraphicFramePr>
            <a:graphicFrameLocks noGrp="1"/>
          </p:cNvGraphicFramePr>
          <p:nvPr/>
        </p:nvGraphicFramePr>
        <p:xfrm>
          <a:off x="5197475" y="50292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95" name="Rectangle 119"/>
          <p:cNvSpPr>
            <a:spLocks noChangeAspect="1" noChangeArrowheads="1"/>
          </p:cNvSpPr>
          <p:nvPr/>
        </p:nvSpPr>
        <p:spPr bwMode="auto">
          <a:xfrm>
            <a:off x="7254875" y="5029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87096" name="Line 120"/>
          <p:cNvSpPr>
            <a:spLocks noChangeShapeType="1"/>
          </p:cNvSpPr>
          <p:nvPr/>
        </p:nvSpPr>
        <p:spPr bwMode="auto">
          <a:xfrm>
            <a:off x="3673475" y="4876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97" name="Line 121"/>
          <p:cNvSpPr>
            <a:spLocks noChangeShapeType="1"/>
          </p:cNvSpPr>
          <p:nvPr/>
        </p:nvSpPr>
        <p:spPr bwMode="auto">
          <a:xfrm flipV="1">
            <a:off x="3673475" y="2895600"/>
            <a:ext cx="1524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86213C-2621-674A-99F7-E4411F675E0D}" type="slidenum">
              <a:rPr lang="en-US"/>
              <a:pPr/>
              <a:t>76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Insertion in Extensible Hash Table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After splitting the block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  <p:graphicFrame>
        <p:nvGraphicFramePr>
          <p:cNvPr id="507013" name="Group 133"/>
          <p:cNvGraphicFramePr>
            <a:graphicFrameLocks noGrp="1"/>
          </p:cNvGraphicFramePr>
          <p:nvPr/>
        </p:nvGraphicFramePr>
        <p:xfrm>
          <a:off x="4343400" y="28956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(00)00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7023" name="Group 143"/>
          <p:cNvGraphicFramePr>
            <a:graphicFrameLocks noGrp="1"/>
          </p:cNvGraphicFramePr>
          <p:nvPr/>
        </p:nvGraphicFramePr>
        <p:xfrm>
          <a:off x="4343400" y="3962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(11)01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7033" name="Group 153"/>
          <p:cNvGraphicFramePr>
            <a:graphicFrameLocks noGrp="1"/>
          </p:cNvGraphicFramePr>
          <p:nvPr/>
        </p:nvGraphicFramePr>
        <p:xfrm>
          <a:off x="2362200" y="3810000"/>
          <a:ext cx="914400" cy="151288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7045" name="Group 165"/>
          <p:cNvGraphicFramePr>
            <a:graphicFrameLocks noGrp="1"/>
          </p:cNvGraphicFramePr>
          <p:nvPr/>
        </p:nvGraphicFramePr>
        <p:xfrm>
          <a:off x="2362200" y="28956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03" name="Line 171"/>
          <p:cNvSpPr>
            <a:spLocks noChangeShapeType="1"/>
          </p:cNvSpPr>
          <p:nvPr/>
        </p:nvSpPr>
        <p:spPr bwMode="auto">
          <a:xfrm flipV="1">
            <a:off x="2819400" y="30480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04" name="Line 172"/>
          <p:cNvSpPr>
            <a:spLocks noChangeShapeType="1"/>
          </p:cNvSpPr>
          <p:nvPr/>
        </p:nvSpPr>
        <p:spPr bwMode="auto">
          <a:xfrm flipV="1">
            <a:off x="2819400" y="39624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05" name="Rectangle 173"/>
          <p:cNvSpPr>
            <a:spLocks noChangeAspect="1" noChangeArrowheads="1"/>
          </p:cNvSpPr>
          <p:nvPr/>
        </p:nvSpPr>
        <p:spPr bwMode="auto">
          <a:xfrm>
            <a:off x="6400800" y="2895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88106" name="Rectangle 174"/>
          <p:cNvSpPr>
            <a:spLocks noChangeAspect="1" noChangeArrowheads="1"/>
          </p:cNvSpPr>
          <p:nvPr/>
        </p:nvSpPr>
        <p:spPr bwMode="auto">
          <a:xfrm>
            <a:off x="6400800" y="396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88107" name="Text Box 175"/>
          <p:cNvSpPr txBox="1">
            <a:spLocks noChangeArrowheads="1"/>
          </p:cNvSpPr>
          <p:nvPr/>
        </p:nvSpPr>
        <p:spPr bwMode="auto">
          <a:xfrm>
            <a:off x="1736725" y="36988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00</a:t>
            </a:r>
          </a:p>
        </p:txBody>
      </p:sp>
      <p:sp>
        <p:nvSpPr>
          <p:cNvPr id="88108" name="Text Box 176"/>
          <p:cNvSpPr txBox="1">
            <a:spLocks noChangeArrowheads="1"/>
          </p:cNvSpPr>
          <p:nvPr/>
        </p:nvSpPr>
        <p:spPr bwMode="auto">
          <a:xfrm>
            <a:off x="1736725" y="40798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01</a:t>
            </a:r>
          </a:p>
        </p:txBody>
      </p:sp>
      <p:sp>
        <p:nvSpPr>
          <p:cNvPr id="88109" name="Text Box 177"/>
          <p:cNvSpPr txBox="1">
            <a:spLocks noChangeArrowheads="1"/>
          </p:cNvSpPr>
          <p:nvPr/>
        </p:nvSpPr>
        <p:spPr bwMode="auto">
          <a:xfrm>
            <a:off x="1736725" y="44608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88110" name="Text Box 178"/>
          <p:cNvSpPr txBox="1">
            <a:spLocks noChangeArrowheads="1"/>
          </p:cNvSpPr>
          <p:nvPr/>
        </p:nvSpPr>
        <p:spPr bwMode="auto">
          <a:xfrm>
            <a:off x="1736725" y="4841875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11</a:t>
            </a:r>
          </a:p>
        </p:txBody>
      </p:sp>
      <p:graphicFrame>
        <p:nvGraphicFramePr>
          <p:cNvPr id="507059" name="Group 179"/>
          <p:cNvGraphicFramePr>
            <a:graphicFrameLocks noGrp="1"/>
          </p:cNvGraphicFramePr>
          <p:nvPr/>
        </p:nvGraphicFramePr>
        <p:xfrm>
          <a:off x="4343400" y="5719763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19" name="Rectangle 189"/>
          <p:cNvSpPr>
            <a:spLocks noChangeAspect="1" noChangeArrowheads="1"/>
          </p:cNvSpPr>
          <p:nvPr/>
        </p:nvSpPr>
        <p:spPr bwMode="auto">
          <a:xfrm>
            <a:off x="6400800" y="5719763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88120" name="Line 190"/>
          <p:cNvSpPr>
            <a:spLocks noChangeShapeType="1"/>
          </p:cNvSpPr>
          <p:nvPr/>
        </p:nvSpPr>
        <p:spPr bwMode="auto">
          <a:xfrm>
            <a:off x="2819400" y="5105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1" name="Line 191"/>
          <p:cNvSpPr>
            <a:spLocks noChangeShapeType="1"/>
          </p:cNvSpPr>
          <p:nvPr/>
        </p:nvSpPr>
        <p:spPr bwMode="auto">
          <a:xfrm>
            <a:off x="2819400" y="48006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07073" name="Group 193"/>
          <p:cNvGraphicFramePr>
            <a:graphicFrameLocks noGrp="1"/>
          </p:cNvGraphicFramePr>
          <p:nvPr/>
        </p:nvGraphicFramePr>
        <p:xfrm>
          <a:off x="4343400" y="481965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(11)10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30" name="Rectangle 203"/>
          <p:cNvSpPr>
            <a:spLocks noChangeAspect="1" noChangeArrowheads="1"/>
          </p:cNvSpPr>
          <p:nvPr/>
        </p:nvSpPr>
        <p:spPr bwMode="auto">
          <a:xfrm>
            <a:off x="6400800" y="481965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88131" name="AutoShape 204"/>
          <p:cNvSpPr>
            <a:spLocks noChangeArrowheads="1"/>
          </p:cNvSpPr>
          <p:nvPr/>
        </p:nvSpPr>
        <p:spPr bwMode="auto">
          <a:xfrm>
            <a:off x="6477000" y="1828800"/>
            <a:ext cx="2520950" cy="649288"/>
          </a:xfrm>
          <a:prstGeom prst="wedgeEllipseCallout">
            <a:avLst>
              <a:gd name="adj1" fmla="val -45328"/>
              <a:gd name="adj2" fmla="val 1062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charset="0"/>
              </a:rPr>
              <a:t>1 became 2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18C45-6C39-3E40-B809-F697389F1191}" type="slidenum">
              <a:rPr lang="en-US"/>
              <a:pPr/>
              <a:t>77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Extensible Hash Table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How many buckets (blocks) do we need to touch after an insertion ?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How many entries in the hash table do we need to touch after an insertion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DBA722-F9B8-A94C-B8BD-327AA436A233}" type="slidenum">
              <a:rPr lang="en-US"/>
              <a:pPr/>
              <a:t>78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Performance Extensible Hash Table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No overflow blocks: access always one read</a:t>
            </a:r>
          </a:p>
          <a:p>
            <a:pPr eaLnBrk="1" hangingPunct="1"/>
            <a:r>
              <a:rPr lang="en-US">
                <a:latin typeface="Arial" charset="0"/>
              </a:rPr>
              <a:t>BUT: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-128"/>
              </a:rPr>
              <a:t>Extensions can be costly and disruptive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-128"/>
              </a:rPr>
              <a:t>After an extension table may no longer fit in memory</a:t>
            </a:r>
          </a:p>
          <a:p>
            <a:pPr lvl="1" eaLnBrk="1" hangingPunct="1"/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5A570-41D5-8542-B79D-7402E877D192}" type="slidenum">
              <a:rPr lang="en-US"/>
              <a:pPr/>
              <a:t>79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Linear Hash Table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Idea: extend only one entry at a time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Problem: n= no longer a power of 2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Let i be such that 2</a:t>
            </a:r>
            <a:r>
              <a:rPr lang="en-US" baseline="30000">
                <a:latin typeface="Arial" charset="0"/>
              </a:rPr>
              <a:t>i</a:t>
            </a:r>
            <a:r>
              <a:rPr lang="en-US">
                <a:latin typeface="Arial" charset="0"/>
              </a:rPr>
              <a:t> &lt;= n &lt; 2</a:t>
            </a:r>
            <a:r>
              <a:rPr lang="en-US" baseline="30000">
                <a:latin typeface="Arial" charset="0"/>
              </a:rPr>
              <a:t>i+1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After computing h(k), use last i bits: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-128"/>
              </a:rPr>
              <a:t>If last i bits represent a number &gt; n, change msb from 1 to 0 (get a number &lt;= n)</a:t>
            </a:r>
          </a:p>
          <a:p>
            <a:pPr lvl="1" eaLnBrk="1" hangingPunct="1">
              <a:lnSpc>
                <a:spcPct val="90000"/>
              </a:lnSpc>
            </a:pPr>
            <a:endParaRPr lang="en-US" baseline="30000">
              <a:latin typeface="Arial" charset="0"/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Commercial Systems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Most commercial systems offer both alternatives</a:t>
            </a: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>
                <a:latin typeface="Arial" charset="0"/>
              </a:rPr>
              <a:t>Raw device interface for peak performance</a:t>
            </a:r>
          </a:p>
          <a:p>
            <a:pPr lvl="1"/>
            <a:r>
              <a:rPr lang="en-US" sz="2000">
                <a:latin typeface="Arial" charset="0"/>
              </a:rPr>
              <a:t>OS files more commonly used</a:t>
            </a:r>
          </a:p>
          <a:p>
            <a:pPr lvl="1"/>
            <a:endParaRPr lang="en-US" sz="2000">
              <a:latin typeface="Arial" charset="0"/>
            </a:endParaRPr>
          </a:p>
          <a:p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In both cases, we end-up with a DBMS file abstraction implemented on top of OS files or raw device interface</a:t>
            </a: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131E7-BD96-E846-9AFA-E129F1F8BAE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4E40E8-D704-7B4D-9064-EB501E124861}" type="slidenum">
              <a:rPr lang="en-US"/>
              <a:pPr/>
              <a:t>80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Linear Hash Table Example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n=3</a:t>
            </a:r>
          </a:p>
        </p:txBody>
      </p:sp>
      <p:graphicFrame>
        <p:nvGraphicFramePr>
          <p:cNvPr id="510980" name="Group 4"/>
          <p:cNvGraphicFramePr>
            <a:graphicFrameLocks noGrp="1"/>
          </p:cNvGraphicFramePr>
          <p:nvPr/>
        </p:nvGraphicFramePr>
        <p:xfrm>
          <a:off x="5791200" y="23622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0990" name="Group 14"/>
          <p:cNvGraphicFramePr>
            <a:graphicFrameLocks noGrp="1"/>
          </p:cNvGraphicFramePr>
          <p:nvPr/>
        </p:nvGraphicFramePr>
        <p:xfrm>
          <a:off x="5791200" y="40386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(10)10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1000" name="Group 24"/>
          <p:cNvGraphicFramePr>
            <a:graphicFrameLocks noGrp="1"/>
          </p:cNvGraphicFramePr>
          <p:nvPr/>
        </p:nvGraphicFramePr>
        <p:xfrm>
          <a:off x="3810000" y="3581400"/>
          <a:ext cx="914400" cy="113506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1010" name="Group 34"/>
          <p:cNvGraphicFramePr>
            <a:graphicFrameLocks noGrp="1"/>
          </p:cNvGraphicFramePr>
          <p:nvPr/>
        </p:nvGraphicFramePr>
        <p:xfrm>
          <a:off x="3810000" y="26670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97" name="Line 40"/>
          <p:cNvSpPr>
            <a:spLocks noChangeShapeType="1"/>
          </p:cNvSpPr>
          <p:nvPr/>
        </p:nvSpPr>
        <p:spPr bwMode="auto">
          <a:xfrm flipV="1">
            <a:off x="4267200" y="28194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8" name="Line 41"/>
          <p:cNvSpPr>
            <a:spLocks noChangeShapeType="1"/>
          </p:cNvSpPr>
          <p:nvPr/>
        </p:nvSpPr>
        <p:spPr bwMode="auto">
          <a:xfrm>
            <a:off x="4267200" y="4572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9" name="Rectangle 42"/>
          <p:cNvSpPr>
            <a:spLocks noChangeAspect="1" noChangeArrowheads="1"/>
          </p:cNvSpPr>
          <p:nvPr/>
        </p:nvSpPr>
        <p:spPr bwMode="auto">
          <a:xfrm>
            <a:off x="7848600" y="2362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2200" name="Rectangle 43"/>
          <p:cNvSpPr>
            <a:spLocks noChangeAspect="1" noChangeArrowheads="1"/>
          </p:cNvSpPr>
          <p:nvPr/>
        </p:nvSpPr>
        <p:spPr bwMode="auto">
          <a:xfrm>
            <a:off x="7848600" y="4038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2201" name="Text Box 44"/>
          <p:cNvSpPr txBox="1">
            <a:spLocks noChangeArrowheads="1"/>
          </p:cNvSpPr>
          <p:nvPr/>
        </p:nvSpPr>
        <p:spPr bwMode="auto">
          <a:xfrm>
            <a:off x="3260725" y="3470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00</a:t>
            </a:r>
          </a:p>
        </p:txBody>
      </p:sp>
      <p:sp>
        <p:nvSpPr>
          <p:cNvPr id="92202" name="Text Box 45"/>
          <p:cNvSpPr txBox="1">
            <a:spLocks noChangeArrowheads="1"/>
          </p:cNvSpPr>
          <p:nvPr/>
        </p:nvSpPr>
        <p:spPr bwMode="auto">
          <a:xfrm>
            <a:off x="3260725" y="3851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01</a:t>
            </a:r>
          </a:p>
        </p:txBody>
      </p:sp>
      <p:sp>
        <p:nvSpPr>
          <p:cNvPr id="92203" name="Text Box 46"/>
          <p:cNvSpPr txBox="1">
            <a:spLocks noChangeArrowheads="1"/>
          </p:cNvSpPr>
          <p:nvPr/>
        </p:nvSpPr>
        <p:spPr bwMode="auto">
          <a:xfrm>
            <a:off x="3260725" y="4232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92204" name="Line 47"/>
          <p:cNvSpPr>
            <a:spLocks noChangeShapeType="1"/>
          </p:cNvSpPr>
          <p:nvPr/>
        </p:nvSpPr>
        <p:spPr bwMode="auto">
          <a:xfrm flipV="1">
            <a:off x="4343400" y="33528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11024" name="Group 48"/>
          <p:cNvGraphicFramePr>
            <a:graphicFrameLocks noGrp="1"/>
          </p:cNvGraphicFramePr>
          <p:nvPr/>
        </p:nvGraphicFramePr>
        <p:xfrm>
          <a:off x="5791200" y="3200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(01)11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BIT FLIP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13" name="Rectangle 58"/>
          <p:cNvSpPr>
            <a:spLocks noChangeAspect="1" noChangeArrowheads="1"/>
          </p:cNvSpPr>
          <p:nvPr/>
        </p:nvSpPr>
        <p:spPr bwMode="auto">
          <a:xfrm>
            <a:off x="7848600" y="3200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CBF511-4759-AF4B-AFDF-AA5FBD311235}" type="slidenum">
              <a:rPr lang="en-US"/>
              <a:pPr/>
              <a:t>81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Linear Hash Table Example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Insert 1000: overflow blocks…</a:t>
            </a:r>
          </a:p>
        </p:txBody>
      </p:sp>
      <p:graphicFrame>
        <p:nvGraphicFramePr>
          <p:cNvPr id="512004" name="Group 4"/>
          <p:cNvGraphicFramePr>
            <a:graphicFrameLocks noGrp="1"/>
          </p:cNvGraphicFramePr>
          <p:nvPr/>
        </p:nvGraphicFramePr>
        <p:xfrm>
          <a:off x="3657600" y="3200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014" name="Group 14"/>
          <p:cNvGraphicFramePr>
            <a:graphicFrameLocks noGrp="1"/>
          </p:cNvGraphicFramePr>
          <p:nvPr/>
        </p:nvGraphicFramePr>
        <p:xfrm>
          <a:off x="3657600" y="48768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(10)10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024" name="Group 24"/>
          <p:cNvGraphicFramePr>
            <a:graphicFrameLocks noGrp="1"/>
          </p:cNvGraphicFramePr>
          <p:nvPr/>
        </p:nvGraphicFramePr>
        <p:xfrm>
          <a:off x="1676400" y="4419600"/>
          <a:ext cx="914400" cy="113506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034" name="Group 34"/>
          <p:cNvGraphicFramePr>
            <a:graphicFrameLocks noGrp="1"/>
          </p:cNvGraphicFramePr>
          <p:nvPr/>
        </p:nvGraphicFramePr>
        <p:xfrm>
          <a:off x="1676400" y="35052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221" name="Line 40"/>
          <p:cNvSpPr>
            <a:spLocks noChangeShapeType="1"/>
          </p:cNvSpPr>
          <p:nvPr/>
        </p:nvSpPr>
        <p:spPr bwMode="auto">
          <a:xfrm flipV="1">
            <a:off x="2133600" y="36576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22" name="Line 41"/>
          <p:cNvSpPr>
            <a:spLocks noChangeShapeType="1"/>
          </p:cNvSpPr>
          <p:nvPr/>
        </p:nvSpPr>
        <p:spPr bwMode="auto">
          <a:xfrm>
            <a:off x="2133600" y="5410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23" name="Rectangle 42"/>
          <p:cNvSpPr>
            <a:spLocks noChangeAspect="1" noChangeArrowheads="1"/>
          </p:cNvSpPr>
          <p:nvPr/>
        </p:nvSpPr>
        <p:spPr bwMode="auto">
          <a:xfrm>
            <a:off x="5715000" y="3200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3224" name="Rectangle 43"/>
          <p:cNvSpPr>
            <a:spLocks noChangeAspect="1" noChangeArrowheads="1"/>
          </p:cNvSpPr>
          <p:nvPr/>
        </p:nvSpPr>
        <p:spPr bwMode="auto">
          <a:xfrm>
            <a:off x="5715000" y="4876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3225" name="Text Box 44"/>
          <p:cNvSpPr txBox="1">
            <a:spLocks noChangeArrowheads="1"/>
          </p:cNvSpPr>
          <p:nvPr/>
        </p:nvSpPr>
        <p:spPr bwMode="auto">
          <a:xfrm>
            <a:off x="1127125" y="43084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00</a:t>
            </a:r>
          </a:p>
        </p:txBody>
      </p:sp>
      <p:sp>
        <p:nvSpPr>
          <p:cNvPr id="93226" name="Text Box 45"/>
          <p:cNvSpPr txBox="1">
            <a:spLocks noChangeArrowheads="1"/>
          </p:cNvSpPr>
          <p:nvPr/>
        </p:nvSpPr>
        <p:spPr bwMode="auto">
          <a:xfrm>
            <a:off x="1127125" y="46894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01</a:t>
            </a:r>
          </a:p>
        </p:txBody>
      </p:sp>
      <p:sp>
        <p:nvSpPr>
          <p:cNvPr id="93227" name="Text Box 46"/>
          <p:cNvSpPr txBox="1">
            <a:spLocks noChangeArrowheads="1"/>
          </p:cNvSpPr>
          <p:nvPr/>
        </p:nvSpPr>
        <p:spPr bwMode="auto">
          <a:xfrm>
            <a:off x="1127125" y="50704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93228" name="Line 47"/>
          <p:cNvSpPr>
            <a:spLocks noChangeShapeType="1"/>
          </p:cNvSpPr>
          <p:nvPr/>
        </p:nvSpPr>
        <p:spPr bwMode="auto">
          <a:xfrm flipV="1">
            <a:off x="2209800" y="41910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12048" name="Group 48"/>
          <p:cNvGraphicFramePr>
            <a:graphicFrameLocks noGrp="1"/>
          </p:cNvGraphicFramePr>
          <p:nvPr/>
        </p:nvGraphicFramePr>
        <p:xfrm>
          <a:off x="3657600" y="40386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237" name="Rectangle 58"/>
          <p:cNvSpPr>
            <a:spLocks noChangeAspect="1" noChangeArrowheads="1"/>
          </p:cNvSpPr>
          <p:nvPr/>
        </p:nvSpPr>
        <p:spPr bwMode="auto">
          <a:xfrm>
            <a:off x="5715000" y="4038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graphicFrame>
        <p:nvGraphicFramePr>
          <p:cNvPr id="512059" name="Group 59"/>
          <p:cNvGraphicFramePr>
            <a:graphicFrameLocks noGrp="1"/>
          </p:cNvGraphicFramePr>
          <p:nvPr/>
        </p:nvGraphicFramePr>
        <p:xfrm>
          <a:off x="6400800" y="3200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246" name="Rectangle 69"/>
          <p:cNvSpPr>
            <a:spLocks noChangeAspect="1" noChangeArrowheads="1"/>
          </p:cNvSpPr>
          <p:nvPr/>
        </p:nvSpPr>
        <p:spPr bwMode="auto">
          <a:xfrm>
            <a:off x="8458200" y="3200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3247" name="Line 70"/>
          <p:cNvSpPr>
            <a:spLocks noChangeShapeType="1"/>
          </p:cNvSpPr>
          <p:nvPr/>
        </p:nvSpPr>
        <p:spPr bwMode="auto">
          <a:xfrm>
            <a:off x="58674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597B8-B842-7D4B-B954-132827DD1B7A}" type="slidenum">
              <a:rPr lang="en-US"/>
              <a:pPr/>
              <a:t>82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Linear Hash Tables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Extension: independent on overflow blocks</a:t>
            </a:r>
          </a:p>
          <a:p>
            <a:pPr eaLnBrk="1" hangingPunct="1"/>
            <a:r>
              <a:rPr lang="en-US">
                <a:latin typeface="Arial" charset="0"/>
              </a:rPr>
              <a:t>Extend n:=n+1 when average number of records per block exceeds (say) 80%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  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9CB9D6-5F08-BC4A-B47C-CA6551EE3964}" type="slidenum">
              <a:rPr lang="en-US"/>
              <a:pPr/>
              <a:t>83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Linear Hash Table Extension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From n=3 to n=4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Only need to touch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one block (which one ?)</a:t>
            </a:r>
          </a:p>
        </p:txBody>
      </p:sp>
      <p:graphicFrame>
        <p:nvGraphicFramePr>
          <p:cNvPr id="514052" name="Group 4"/>
          <p:cNvGraphicFramePr>
            <a:graphicFrameLocks noGrp="1"/>
          </p:cNvGraphicFramePr>
          <p:nvPr/>
        </p:nvGraphicFramePr>
        <p:xfrm>
          <a:off x="2530475" y="27432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4062" name="Group 14"/>
          <p:cNvGraphicFramePr>
            <a:graphicFrameLocks noGrp="1"/>
          </p:cNvGraphicFramePr>
          <p:nvPr/>
        </p:nvGraphicFramePr>
        <p:xfrm>
          <a:off x="2530475" y="44196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(10)10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4072" name="Group 24"/>
          <p:cNvGraphicFramePr>
            <a:graphicFrameLocks noGrp="1"/>
          </p:cNvGraphicFramePr>
          <p:nvPr/>
        </p:nvGraphicFramePr>
        <p:xfrm>
          <a:off x="549275" y="3962400"/>
          <a:ext cx="914400" cy="113506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4082" name="Group 34"/>
          <p:cNvGraphicFramePr>
            <a:graphicFrameLocks noGrp="1"/>
          </p:cNvGraphicFramePr>
          <p:nvPr/>
        </p:nvGraphicFramePr>
        <p:xfrm>
          <a:off x="549275" y="30480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69" name="Line 40"/>
          <p:cNvSpPr>
            <a:spLocks noChangeShapeType="1"/>
          </p:cNvSpPr>
          <p:nvPr/>
        </p:nvSpPr>
        <p:spPr bwMode="auto">
          <a:xfrm flipV="1">
            <a:off x="1006475" y="32004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0" name="Line 41"/>
          <p:cNvSpPr>
            <a:spLocks noChangeShapeType="1"/>
          </p:cNvSpPr>
          <p:nvPr/>
        </p:nvSpPr>
        <p:spPr bwMode="auto">
          <a:xfrm>
            <a:off x="1006475" y="4953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1" name="Rectangle 42"/>
          <p:cNvSpPr>
            <a:spLocks noChangeAspect="1" noChangeArrowheads="1"/>
          </p:cNvSpPr>
          <p:nvPr/>
        </p:nvSpPr>
        <p:spPr bwMode="auto">
          <a:xfrm>
            <a:off x="4587875" y="274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5272" name="Rectangle 43"/>
          <p:cNvSpPr>
            <a:spLocks noChangeAspect="1" noChangeArrowheads="1"/>
          </p:cNvSpPr>
          <p:nvPr/>
        </p:nvSpPr>
        <p:spPr bwMode="auto">
          <a:xfrm>
            <a:off x="4572000" y="4419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5273" name="Text Box 44"/>
          <p:cNvSpPr txBox="1">
            <a:spLocks noChangeArrowheads="1"/>
          </p:cNvSpPr>
          <p:nvPr/>
        </p:nvSpPr>
        <p:spPr bwMode="auto">
          <a:xfrm>
            <a:off x="0" y="3851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00</a:t>
            </a:r>
          </a:p>
        </p:txBody>
      </p:sp>
      <p:sp>
        <p:nvSpPr>
          <p:cNvPr id="95274" name="Text Box 45"/>
          <p:cNvSpPr txBox="1">
            <a:spLocks noChangeArrowheads="1"/>
          </p:cNvSpPr>
          <p:nvPr/>
        </p:nvSpPr>
        <p:spPr bwMode="auto">
          <a:xfrm>
            <a:off x="0" y="4232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01</a:t>
            </a:r>
          </a:p>
        </p:txBody>
      </p:sp>
      <p:sp>
        <p:nvSpPr>
          <p:cNvPr id="95275" name="Text Box 46"/>
          <p:cNvSpPr txBox="1">
            <a:spLocks noChangeArrowheads="1"/>
          </p:cNvSpPr>
          <p:nvPr/>
        </p:nvSpPr>
        <p:spPr bwMode="auto">
          <a:xfrm>
            <a:off x="0" y="46132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95276" name="Line 47"/>
          <p:cNvSpPr>
            <a:spLocks noChangeShapeType="1"/>
          </p:cNvSpPr>
          <p:nvPr/>
        </p:nvSpPr>
        <p:spPr bwMode="auto">
          <a:xfrm flipV="1">
            <a:off x="1082675" y="37338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14096" name="Group 48"/>
          <p:cNvGraphicFramePr>
            <a:graphicFrameLocks noGrp="1"/>
          </p:cNvGraphicFramePr>
          <p:nvPr/>
        </p:nvGraphicFramePr>
        <p:xfrm>
          <a:off x="2530475" y="3581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85" name="Rectangle 58"/>
          <p:cNvSpPr>
            <a:spLocks noChangeAspect="1" noChangeArrowheads="1"/>
          </p:cNvSpPr>
          <p:nvPr/>
        </p:nvSpPr>
        <p:spPr bwMode="auto">
          <a:xfrm>
            <a:off x="4587875" y="3581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graphicFrame>
        <p:nvGraphicFramePr>
          <p:cNvPr id="514107" name="Group 59"/>
          <p:cNvGraphicFramePr>
            <a:graphicFrameLocks noGrp="1"/>
          </p:cNvGraphicFramePr>
          <p:nvPr/>
        </p:nvGraphicFramePr>
        <p:xfrm>
          <a:off x="6629400" y="38100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4117" name="Group 69"/>
          <p:cNvGraphicFramePr>
            <a:graphicFrameLocks noGrp="1"/>
          </p:cNvGraphicFramePr>
          <p:nvPr/>
        </p:nvGraphicFramePr>
        <p:xfrm>
          <a:off x="6629400" y="5486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4127" name="Group 79"/>
          <p:cNvGraphicFramePr>
            <a:graphicFrameLocks noGrp="1"/>
          </p:cNvGraphicFramePr>
          <p:nvPr/>
        </p:nvGraphicFramePr>
        <p:xfrm>
          <a:off x="5257800" y="5029200"/>
          <a:ext cx="914400" cy="151288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4139" name="Group 91"/>
          <p:cNvGraphicFramePr>
            <a:graphicFrameLocks noGrp="1"/>
          </p:cNvGraphicFramePr>
          <p:nvPr/>
        </p:nvGraphicFramePr>
        <p:xfrm>
          <a:off x="5257800" y="41148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320" name="Rectangle 97"/>
          <p:cNvSpPr>
            <a:spLocks noChangeAspect="1" noChangeArrowheads="1"/>
          </p:cNvSpPr>
          <p:nvPr/>
        </p:nvSpPr>
        <p:spPr bwMode="auto">
          <a:xfrm>
            <a:off x="8686800" y="3810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5321" name="Rectangle 98"/>
          <p:cNvSpPr>
            <a:spLocks noChangeAspect="1" noChangeArrowheads="1"/>
          </p:cNvSpPr>
          <p:nvPr/>
        </p:nvSpPr>
        <p:spPr bwMode="auto">
          <a:xfrm>
            <a:off x="8686800" y="548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5322" name="Text Box 99"/>
          <p:cNvSpPr txBox="1">
            <a:spLocks noChangeArrowheads="1"/>
          </p:cNvSpPr>
          <p:nvPr/>
        </p:nvSpPr>
        <p:spPr bwMode="auto">
          <a:xfrm>
            <a:off x="4708525" y="49180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00</a:t>
            </a:r>
          </a:p>
        </p:txBody>
      </p:sp>
      <p:sp>
        <p:nvSpPr>
          <p:cNvPr id="95323" name="Text Box 100"/>
          <p:cNvSpPr txBox="1">
            <a:spLocks noChangeArrowheads="1"/>
          </p:cNvSpPr>
          <p:nvPr/>
        </p:nvSpPr>
        <p:spPr bwMode="auto">
          <a:xfrm>
            <a:off x="4708525" y="52990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01</a:t>
            </a:r>
          </a:p>
        </p:txBody>
      </p:sp>
      <p:sp>
        <p:nvSpPr>
          <p:cNvPr id="95324" name="Text Box 101"/>
          <p:cNvSpPr txBox="1">
            <a:spLocks noChangeArrowheads="1"/>
          </p:cNvSpPr>
          <p:nvPr/>
        </p:nvSpPr>
        <p:spPr bwMode="auto">
          <a:xfrm>
            <a:off x="4708525" y="56800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graphicFrame>
        <p:nvGraphicFramePr>
          <p:cNvPr id="514150" name="Group 102"/>
          <p:cNvGraphicFramePr>
            <a:graphicFrameLocks noGrp="1"/>
          </p:cNvGraphicFramePr>
          <p:nvPr/>
        </p:nvGraphicFramePr>
        <p:xfrm>
          <a:off x="6629400" y="46482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(10)10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333" name="Rectangle 112"/>
          <p:cNvSpPr>
            <a:spLocks noChangeAspect="1" noChangeArrowheads="1"/>
          </p:cNvSpPr>
          <p:nvPr/>
        </p:nvSpPr>
        <p:spPr bwMode="auto">
          <a:xfrm>
            <a:off x="8686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graphicFrame>
        <p:nvGraphicFramePr>
          <p:cNvPr id="514161" name="Group 113"/>
          <p:cNvGraphicFramePr>
            <a:graphicFrameLocks noGrp="1"/>
          </p:cNvGraphicFramePr>
          <p:nvPr/>
        </p:nvGraphicFramePr>
        <p:xfrm>
          <a:off x="6629400" y="2819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342" name="Rectangle 123"/>
          <p:cNvSpPr>
            <a:spLocks noChangeAspect="1" noChangeArrowheads="1"/>
          </p:cNvSpPr>
          <p:nvPr/>
        </p:nvSpPr>
        <p:spPr bwMode="auto">
          <a:xfrm>
            <a:off x="8686800" y="2819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5343" name="Text Box 124"/>
          <p:cNvSpPr txBox="1">
            <a:spLocks noChangeArrowheads="1"/>
          </p:cNvSpPr>
          <p:nvPr/>
        </p:nvSpPr>
        <p:spPr bwMode="auto">
          <a:xfrm>
            <a:off x="4357688" y="6096000"/>
            <a:ext cx="855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latin typeface="Arial" charset="0"/>
              </a:rPr>
              <a:t>n=11</a:t>
            </a:r>
          </a:p>
        </p:txBody>
      </p:sp>
      <p:sp>
        <p:nvSpPr>
          <p:cNvPr id="95344" name="Line 125"/>
          <p:cNvSpPr>
            <a:spLocks noChangeShapeType="1"/>
          </p:cNvSpPr>
          <p:nvPr/>
        </p:nvSpPr>
        <p:spPr bwMode="auto">
          <a:xfrm flipV="1">
            <a:off x="5715000" y="2971800"/>
            <a:ext cx="914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45" name="Line 126"/>
          <p:cNvSpPr>
            <a:spLocks noChangeShapeType="1"/>
          </p:cNvSpPr>
          <p:nvPr/>
        </p:nvSpPr>
        <p:spPr bwMode="auto">
          <a:xfrm flipV="1">
            <a:off x="5715000" y="41148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46" name="Line 127"/>
          <p:cNvSpPr>
            <a:spLocks noChangeShapeType="1"/>
          </p:cNvSpPr>
          <p:nvPr/>
        </p:nvSpPr>
        <p:spPr bwMode="auto">
          <a:xfrm flipV="1">
            <a:off x="5715000" y="48006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47" name="Line 128"/>
          <p:cNvSpPr>
            <a:spLocks noChangeShapeType="1"/>
          </p:cNvSpPr>
          <p:nvPr/>
        </p:nvSpPr>
        <p:spPr bwMode="auto">
          <a:xfrm flipV="1">
            <a:off x="5791200" y="5791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48" name="AutoShape 129"/>
          <p:cNvSpPr>
            <a:spLocks noChangeArrowheads="1"/>
          </p:cNvSpPr>
          <p:nvPr/>
        </p:nvSpPr>
        <p:spPr bwMode="auto">
          <a:xfrm rot="5400000">
            <a:off x="7003257" y="4426743"/>
            <a:ext cx="1828800" cy="900113"/>
          </a:xfrm>
          <a:custGeom>
            <a:avLst/>
            <a:gdLst>
              <a:gd name="T0" fmla="*/ 901446 w 21600"/>
              <a:gd name="T1" fmla="*/ 42 h 21600"/>
              <a:gd name="T2" fmla="*/ 114215 w 21600"/>
              <a:gd name="T3" fmla="*/ 450056 h 21600"/>
              <a:gd name="T4" fmla="*/ 904663 w 21600"/>
              <a:gd name="T5" fmla="*/ 112431 h 21600"/>
              <a:gd name="T6" fmla="*/ 2056892 w 21600"/>
              <a:gd name="T7" fmla="*/ 434138 h 21600"/>
              <a:gd name="T8" fmla="*/ 1723983 w 21600"/>
              <a:gd name="T9" fmla="*/ 607576 h 21600"/>
              <a:gd name="T10" fmla="*/ 1371515 w 21600"/>
              <a:gd name="T11" fmla="*/ 44368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98" y="10571"/>
                </a:moveTo>
                <a:cubicBezTo>
                  <a:pt x="18774" y="6187"/>
                  <a:pt x="15185" y="2698"/>
                  <a:pt x="10800" y="2698"/>
                </a:cubicBezTo>
                <a:cubicBezTo>
                  <a:pt x="6325" y="2698"/>
                  <a:pt x="2698" y="6325"/>
                  <a:pt x="269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645" y="0"/>
                  <a:pt x="21430" y="4651"/>
                  <a:pt x="21595" y="10494"/>
                </a:cubicBezTo>
                <a:lnTo>
                  <a:pt x="24294" y="10418"/>
                </a:lnTo>
                <a:lnTo>
                  <a:pt x="20362" y="14580"/>
                </a:lnTo>
                <a:lnTo>
                  <a:pt x="16199" y="10647"/>
                </a:lnTo>
                <a:lnTo>
                  <a:pt x="18898" y="1057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B0425-634F-C74D-A708-4A2DC6A3B5E2}" type="slidenum">
              <a:rPr lang="en-US"/>
              <a:pPr/>
              <a:t>84</a:t>
            </a:fld>
            <a:endParaRPr 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Linear Hash Table Extension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From n=3 to n=4 finished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Extension from n=4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to n=5 (new bit)</a:t>
            </a:r>
          </a:p>
          <a:p>
            <a:pPr eaLnBrk="1" hangingPunct="1"/>
            <a:r>
              <a:rPr lang="en-US">
                <a:latin typeface="Arial" charset="0"/>
              </a:rPr>
              <a:t>Need to touch every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single block (why ?)</a:t>
            </a:r>
          </a:p>
        </p:txBody>
      </p:sp>
      <p:graphicFrame>
        <p:nvGraphicFramePr>
          <p:cNvPr id="515076" name="Group 4"/>
          <p:cNvGraphicFramePr>
            <a:graphicFrameLocks noGrp="1"/>
          </p:cNvGraphicFramePr>
          <p:nvPr/>
        </p:nvGraphicFramePr>
        <p:xfrm>
          <a:off x="6629400" y="38100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5086" name="Group 14"/>
          <p:cNvGraphicFramePr>
            <a:graphicFrameLocks noGrp="1"/>
          </p:cNvGraphicFramePr>
          <p:nvPr/>
        </p:nvGraphicFramePr>
        <p:xfrm>
          <a:off x="6629400" y="5486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5096" name="Group 24"/>
          <p:cNvGraphicFramePr>
            <a:graphicFrameLocks noGrp="1"/>
          </p:cNvGraphicFramePr>
          <p:nvPr/>
        </p:nvGraphicFramePr>
        <p:xfrm>
          <a:off x="5257800" y="5029200"/>
          <a:ext cx="914400" cy="151288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5108" name="Group 36"/>
          <p:cNvGraphicFramePr>
            <a:graphicFrameLocks noGrp="1"/>
          </p:cNvGraphicFramePr>
          <p:nvPr/>
        </p:nvGraphicFramePr>
        <p:xfrm>
          <a:off x="5257800" y="4114800"/>
          <a:ext cx="914400" cy="379413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295" name="Rectangle 42"/>
          <p:cNvSpPr>
            <a:spLocks noChangeAspect="1" noChangeArrowheads="1"/>
          </p:cNvSpPr>
          <p:nvPr/>
        </p:nvSpPr>
        <p:spPr bwMode="auto">
          <a:xfrm>
            <a:off x="8686800" y="3810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6296" name="Rectangle 43"/>
          <p:cNvSpPr>
            <a:spLocks noChangeAspect="1" noChangeArrowheads="1"/>
          </p:cNvSpPr>
          <p:nvPr/>
        </p:nvSpPr>
        <p:spPr bwMode="auto">
          <a:xfrm>
            <a:off x="8686800" y="548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6297" name="Text Box 44"/>
          <p:cNvSpPr txBox="1">
            <a:spLocks noChangeArrowheads="1"/>
          </p:cNvSpPr>
          <p:nvPr/>
        </p:nvSpPr>
        <p:spPr bwMode="auto">
          <a:xfrm>
            <a:off x="4708525" y="49180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00</a:t>
            </a:r>
          </a:p>
        </p:txBody>
      </p:sp>
      <p:sp>
        <p:nvSpPr>
          <p:cNvPr id="96298" name="Text Box 45"/>
          <p:cNvSpPr txBox="1">
            <a:spLocks noChangeArrowheads="1"/>
          </p:cNvSpPr>
          <p:nvPr/>
        </p:nvSpPr>
        <p:spPr bwMode="auto">
          <a:xfrm>
            <a:off x="4708525" y="52990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01</a:t>
            </a:r>
          </a:p>
        </p:txBody>
      </p:sp>
      <p:sp>
        <p:nvSpPr>
          <p:cNvPr id="96299" name="Text Box 46"/>
          <p:cNvSpPr txBox="1">
            <a:spLocks noChangeArrowheads="1"/>
          </p:cNvSpPr>
          <p:nvPr/>
        </p:nvSpPr>
        <p:spPr bwMode="auto">
          <a:xfrm>
            <a:off x="4708525" y="56800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graphicFrame>
        <p:nvGraphicFramePr>
          <p:cNvPr id="515119" name="Group 47"/>
          <p:cNvGraphicFramePr>
            <a:graphicFrameLocks noGrp="1"/>
          </p:cNvGraphicFramePr>
          <p:nvPr/>
        </p:nvGraphicFramePr>
        <p:xfrm>
          <a:off x="6629400" y="46482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(10)10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308" name="Rectangle 57"/>
          <p:cNvSpPr>
            <a:spLocks noChangeAspect="1" noChangeArrowheads="1"/>
          </p:cNvSpPr>
          <p:nvPr/>
        </p:nvSpPr>
        <p:spPr bwMode="auto">
          <a:xfrm>
            <a:off x="8686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graphicFrame>
        <p:nvGraphicFramePr>
          <p:cNvPr id="515130" name="Group 58"/>
          <p:cNvGraphicFramePr>
            <a:graphicFrameLocks noGrp="1"/>
          </p:cNvGraphicFramePr>
          <p:nvPr/>
        </p:nvGraphicFramePr>
        <p:xfrm>
          <a:off x="6629400" y="2819400"/>
          <a:ext cx="2057400" cy="757238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(11)00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317" name="Rectangle 68"/>
          <p:cNvSpPr>
            <a:spLocks noChangeAspect="1" noChangeArrowheads="1"/>
          </p:cNvSpPr>
          <p:nvPr/>
        </p:nvSpPr>
        <p:spPr bwMode="auto">
          <a:xfrm>
            <a:off x="8686800" y="2819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ru-RU" sz="1600">
              <a:latin typeface="Arial" charset="0"/>
            </a:endParaRPr>
          </a:p>
        </p:txBody>
      </p:sp>
      <p:sp>
        <p:nvSpPr>
          <p:cNvPr id="96318" name="Text Box 69"/>
          <p:cNvSpPr txBox="1">
            <a:spLocks noChangeArrowheads="1"/>
          </p:cNvSpPr>
          <p:nvPr/>
        </p:nvSpPr>
        <p:spPr bwMode="auto">
          <a:xfrm>
            <a:off x="4724400" y="6096000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11</a:t>
            </a:r>
          </a:p>
        </p:txBody>
      </p:sp>
      <p:sp>
        <p:nvSpPr>
          <p:cNvPr id="96319" name="Line 70"/>
          <p:cNvSpPr>
            <a:spLocks noChangeShapeType="1"/>
          </p:cNvSpPr>
          <p:nvPr/>
        </p:nvSpPr>
        <p:spPr bwMode="auto">
          <a:xfrm flipV="1">
            <a:off x="5715000" y="2971800"/>
            <a:ext cx="914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320" name="Line 71"/>
          <p:cNvSpPr>
            <a:spLocks noChangeShapeType="1"/>
          </p:cNvSpPr>
          <p:nvPr/>
        </p:nvSpPr>
        <p:spPr bwMode="auto">
          <a:xfrm flipV="1">
            <a:off x="5715000" y="41148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321" name="Line 72"/>
          <p:cNvSpPr>
            <a:spLocks noChangeShapeType="1"/>
          </p:cNvSpPr>
          <p:nvPr/>
        </p:nvSpPr>
        <p:spPr bwMode="auto">
          <a:xfrm flipV="1">
            <a:off x="5715000" y="48006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322" name="Line 73"/>
          <p:cNvSpPr>
            <a:spLocks noChangeShapeType="1"/>
          </p:cNvSpPr>
          <p:nvPr/>
        </p:nvSpPr>
        <p:spPr bwMode="auto">
          <a:xfrm flipV="1">
            <a:off x="5791200" y="5791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Indexes in Postgres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640236-C667-3B48-BA16-C2B26AF855C7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3086100"/>
            <a:ext cx="465944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CREATE  INDEX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V1_N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ON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V(N)</a:t>
            </a:r>
            <a:endParaRPr lang="en-US" dirty="0">
              <a:latin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7293884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CREATE  TABLE 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V(M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int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  N varchar(20),    P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int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);</a:t>
            </a:r>
            <a:endParaRPr lang="en-US" dirty="0">
              <a:latin typeface="Arial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4038600"/>
            <a:ext cx="4619774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CREATE  INDEX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V2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ON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V(P, M)</a:t>
            </a:r>
            <a:endParaRPr lang="en-US" dirty="0">
              <a:latin typeface="Arial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4991100"/>
            <a:ext cx="493852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CREATE  INDEX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VVV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ON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V(M, N)</a:t>
            </a:r>
            <a:endParaRPr lang="en-US" dirty="0">
              <a:latin typeface="Arial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62000" y="5943600"/>
            <a:ext cx="343390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CLUSTER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USING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V2</a:t>
            </a:r>
            <a:endParaRPr lang="en-US" dirty="0">
              <a:latin typeface="Arial"/>
            </a:endParaRPr>
          </a:p>
        </p:txBody>
      </p:sp>
      <p:sp>
        <p:nvSpPr>
          <p:cNvPr id="49161" name="Oval Callout 9"/>
          <p:cNvSpPr>
            <a:spLocks noChangeArrowheads="1"/>
          </p:cNvSpPr>
          <p:nvPr/>
        </p:nvSpPr>
        <p:spPr bwMode="auto">
          <a:xfrm>
            <a:off x="5029200" y="5867400"/>
            <a:ext cx="4060343" cy="649188"/>
          </a:xfrm>
          <a:prstGeom prst="wedgeEllipseCallout">
            <a:avLst>
              <a:gd name="adj1" fmla="val -69514"/>
              <a:gd name="adj2" fmla="val 7722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Makes V2 clustered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Database Tuning Overview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The database tuning problem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Index selection (discuss in detail)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Horizontal/vertical partitioning (see lecture 3)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Denormalization (discuss briefly)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6FA73B-B610-D14A-9C69-9DD8CE538577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6246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Levels of Abstraction in a DBMS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3048000" y="5105400"/>
            <a:ext cx="2362200" cy="1066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Disk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667000" y="4191000"/>
            <a:ext cx="3124200" cy="533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Physical Schema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2667000" y="3276600"/>
            <a:ext cx="31242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Conceptual Schema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76200" y="2133600"/>
            <a:ext cx="2514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External Schema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971800" y="2133600"/>
            <a:ext cx="2514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External Schema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5867400" y="2133600"/>
            <a:ext cx="25146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External Schema</a:t>
            </a:r>
          </a:p>
        </p:txBody>
      </p:sp>
      <p:cxnSp>
        <p:nvCxnSpPr>
          <p:cNvPr id="63498" name="AutoShape 10"/>
          <p:cNvCxnSpPr>
            <a:cxnSpLocks noChangeShapeType="1"/>
            <a:stCxn id="63493" idx="2"/>
            <a:endCxn id="63492" idx="1"/>
          </p:cNvCxnSpPr>
          <p:nvPr/>
        </p:nvCxnSpPr>
        <p:spPr bwMode="auto">
          <a:xfrm>
            <a:off x="4229100" y="4724400"/>
            <a:ext cx="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3499" name="AutoShape 11"/>
          <p:cNvCxnSpPr>
            <a:cxnSpLocks noChangeShapeType="1"/>
            <a:stCxn id="63494" idx="2"/>
            <a:endCxn id="63493" idx="0"/>
          </p:cNvCxnSpPr>
          <p:nvPr/>
        </p:nvCxnSpPr>
        <p:spPr bwMode="auto">
          <a:xfrm>
            <a:off x="4229100" y="3810000"/>
            <a:ext cx="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3500" name="AutoShape 12"/>
          <p:cNvCxnSpPr>
            <a:cxnSpLocks noChangeShapeType="1"/>
            <a:stCxn id="63494" idx="0"/>
            <a:endCxn id="63495" idx="2"/>
          </p:cNvCxnSpPr>
          <p:nvPr/>
        </p:nvCxnSpPr>
        <p:spPr bwMode="auto">
          <a:xfrm flipH="1" flipV="1">
            <a:off x="1333500" y="2667000"/>
            <a:ext cx="289560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3501" name="AutoShape 13"/>
          <p:cNvCxnSpPr>
            <a:cxnSpLocks noChangeShapeType="1"/>
            <a:stCxn id="63494" idx="0"/>
            <a:endCxn id="63496" idx="2"/>
          </p:cNvCxnSpPr>
          <p:nvPr/>
        </p:nvCxnSpPr>
        <p:spPr bwMode="auto">
          <a:xfrm flipV="1">
            <a:off x="4229100" y="2667000"/>
            <a:ext cx="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3502" name="AutoShape 14"/>
          <p:cNvCxnSpPr>
            <a:cxnSpLocks noChangeShapeType="1"/>
            <a:stCxn id="63494" idx="0"/>
            <a:endCxn id="63497" idx="2"/>
          </p:cNvCxnSpPr>
          <p:nvPr/>
        </p:nvCxnSpPr>
        <p:spPr bwMode="auto">
          <a:xfrm flipV="1">
            <a:off x="4229100" y="2667000"/>
            <a:ext cx="2895600" cy="609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5943600" y="3171825"/>
            <a:ext cx="3228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a.k.a logical schema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describes stored data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in terms of data model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5638800" y="4908550"/>
            <a:ext cx="3400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includes storage details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file organization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indexes</a:t>
            </a: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5562600" y="4495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V="1">
            <a:off x="5638800" y="35814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457200" y="3444875"/>
            <a:ext cx="2165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views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access control</a:t>
            </a:r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H="1">
            <a:off x="914400" y="26670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3509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F816C-8BCE-3D4D-8EFF-0E53E6D1EA49}" type="slidenum">
              <a:rPr lang="en-US" smtClean="0"/>
              <a:pPr/>
              <a:t>87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The Database Tuning Problem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ea typeface="ＭＳ Ｐゴシック" charset="-128"/>
                <a:cs typeface="ＭＳ Ｐゴシック" charset="-128"/>
              </a:rPr>
              <a:t>We are given a workload description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List of queries and their frequencies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List of updates and their frequencies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Performance goals for each type of query</a:t>
            </a:r>
          </a:p>
          <a:p>
            <a:pPr eaLnBrk="1" hangingPunct="1"/>
            <a:r>
              <a:rPr lang="en-US" sz="2800" smtClean="0">
                <a:latin typeface="Arial" charset="0"/>
                <a:ea typeface="ＭＳ Ｐゴシック" charset="-128"/>
                <a:cs typeface="ＭＳ Ｐゴシック" charset="-128"/>
              </a:rPr>
              <a:t>Perform </a:t>
            </a:r>
            <a:r>
              <a:rPr lang="en-US" sz="2800" i="1" smtClean="0">
                <a:latin typeface="Arial" charset="0"/>
                <a:ea typeface="ＭＳ Ｐゴシック" charset="-128"/>
                <a:cs typeface="ＭＳ Ｐゴシック" charset="-128"/>
              </a:rPr>
              <a:t>physical database design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Choice of indexes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Tuning the conceptual schema</a:t>
            </a:r>
          </a:p>
          <a:p>
            <a:pPr lvl="2" eaLnBrk="1" hangingPunct="1"/>
            <a:r>
              <a:rPr lang="en-US" sz="2000" smtClean="0">
                <a:latin typeface="Arial" charset="0"/>
                <a:ea typeface="ＭＳ Ｐゴシック" charset="-128"/>
              </a:rPr>
              <a:t>Denormalization, vertical and horizontal partition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Query and transaction tuning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8F301-188D-CC42-867D-FD2977FA80BD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The Index Selection Problem</a:t>
            </a:r>
          </a:p>
        </p:txBody>
      </p:sp>
      <p:sp>
        <p:nvSpPr>
          <p:cNvPr id="665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ea typeface="ＭＳ Ｐゴシック" charset="-128"/>
                <a:cs typeface="ＭＳ Ｐゴシック" charset="-128"/>
              </a:rPr>
              <a:t>Given a database schema (tables, attributes)</a:t>
            </a:r>
          </a:p>
          <a:p>
            <a:pPr eaLnBrk="1" hangingPunct="1"/>
            <a:r>
              <a:rPr lang="en-US" sz="2800" smtClean="0">
                <a:latin typeface="Arial" charset="0"/>
                <a:ea typeface="ＭＳ Ｐゴシック" charset="-128"/>
                <a:cs typeface="ＭＳ Ｐゴシック" charset="-128"/>
              </a:rPr>
              <a:t>Given a “query workload”: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Workload = a set of (query, frequency) pairs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The queries may be both SELECT and updates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Frequency = either a count, or a percentage</a:t>
            </a:r>
          </a:p>
          <a:p>
            <a:pPr eaLnBrk="1" hangingPunct="1"/>
            <a:r>
              <a:rPr lang="en-US" sz="2800" smtClean="0">
                <a:latin typeface="Arial" charset="0"/>
                <a:ea typeface="ＭＳ Ｐゴシック" charset="-128"/>
                <a:cs typeface="ＭＳ Ｐゴシック" charset="-128"/>
              </a:rPr>
              <a:t>Select a set of indexes that optimizes the workload</a:t>
            </a:r>
          </a:p>
        </p:txBody>
      </p:sp>
      <p:sp>
        <p:nvSpPr>
          <p:cNvPr id="6656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920C6-CE73-4A49-803F-B29D6FAA3A3E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66565" name="Rounded Rectangle 5"/>
          <p:cNvSpPr>
            <a:spLocks noChangeArrowheads="1"/>
          </p:cNvSpPr>
          <p:nvPr/>
        </p:nvSpPr>
        <p:spPr bwMode="auto">
          <a:xfrm>
            <a:off x="1066800" y="5562600"/>
            <a:ext cx="6935788" cy="647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charset="0"/>
                <a:ea typeface="Arial" charset="0"/>
                <a:cs typeface="Arial" charset="0"/>
              </a:rPr>
              <a:t>In general this is a very hard problem</a:t>
            </a:r>
          </a:p>
        </p:txBody>
      </p:sp>
      <p:sp>
        <p:nvSpPr>
          <p:cNvPr id="6656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047E6F-F62D-1244-8763-14EBDAE10B7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File Types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</a:rPr>
              <a:t>The data file can be one of: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Heap file</a:t>
            </a:r>
            <a:endParaRPr lang="en-US" dirty="0" smtClean="0">
              <a:latin typeface="Arial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</a:rPr>
              <a:t>Set of records, partitioned into blocks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Unsorted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Sequential file</a:t>
            </a:r>
            <a:endParaRPr lang="en-US" dirty="0" smtClean="0">
              <a:latin typeface="Arial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</a:rPr>
              <a:t>Sorted according to some </a:t>
            </a:r>
            <a:r>
              <a:rPr lang="en-US" dirty="0" err="1" smtClean="0">
                <a:latin typeface="Arial" charset="0"/>
              </a:rPr>
              <a:t>attribute(s</a:t>
            </a:r>
            <a:r>
              <a:rPr lang="en-US" dirty="0" smtClean="0">
                <a:latin typeface="Arial" charset="0"/>
              </a:rPr>
              <a:t>) called </a:t>
            </a:r>
            <a:r>
              <a:rPr lang="en-US" i="1" u="sng" dirty="0" smtClean="0">
                <a:latin typeface="Arial" charset="0"/>
              </a:rPr>
              <a:t>key</a:t>
            </a:r>
            <a:endParaRPr lang="en-US" dirty="0" smtClean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19461" name="Rounded Rectangle 5"/>
          <p:cNvSpPr>
            <a:spLocks noChangeArrowheads="1"/>
          </p:cNvSpPr>
          <p:nvPr/>
        </p:nvSpPr>
        <p:spPr bwMode="auto">
          <a:xfrm>
            <a:off x="336566" y="6042422"/>
            <a:ext cx="8121634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Note: “key” here means something else than “primary key”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Index Selection: Which Search Key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Make some attribute K a search key if the WHERE clause contains: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An exact match on K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A range predicate on K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A join on K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30335D-E231-DE4F-B7A1-9C6447A81D9E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CSEP 544 - Spring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Selection Problem 1</a:t>
            </a:r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C8722B-6D79-FE4E-A0A0-040F077B33CD}" type="slidenum">
              <a:rPr lang="en-US" smtClean="0"/>
              <a:pPr/>
              <a:t>91</a:t>
            </a:fld>
            <a:endParaRPr lang="en-US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20574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V(M, N, P);</a:t>
            </a:r>
            <a:endParaRPr lang="en-US" dirty="0">
              <a:latin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39624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N=?</a:t>
            </a:r>
            <a:endParaRPr lang="en-US" dirty="0">
              <a:latin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9063" y="39814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P=?</a:t>
            </a:r>
            <a:endParaRPr lang="en-US" dirty="0">
              <a:latin typeface="Arial"/>
            </a:endParaRPr>
          </a:p>
        </p:txBody>
      </p:sp>
      <p:sp>
        <p:nvSpPr>
          <p:cNvPr id="51207" name="TextBox 6"/>
          <p:cNvSpPr txBox="1">
            <a:spLocks noChangeArrowheads="1"/>
          </p:cNvSpPr>
          <p:nvPr/>
        </p:nvSpPr>
        <p:spPr bwMode="auto">
          <a:xfrm>
            <a:off x="914400" y="34242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51208" name="TextBox 7"/>
          <p:cNvSpPr txBox="1">
            <a:spLocks noChangeArrowheads="1"/>
          </p:cNvSpPr>
          <p:nvPr/>
        </p:nvSpPr>
        <p:spPr bwMode="auto">
          <a:xfrm>
            <a:off x="4419600" y="34242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 queries: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457200" y="29670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Your workload is this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51210" name="Rounded Rectangle 9"/>
          <p:cNvSpPr>
            <a:spLocks noChangeArrowheads="1"/>
          </p:cNvSpPr>
          <p:nvPr/>
        </p:nvSpPr>
        <p:spPr bwMode="auto">
          <a:xfrm>
            <a:off x="1371600" y="5943600"/>
            <a:ext cx="3071446" cy="64698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What indexes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Selection Problem 1</a:t>
            </a:r>
          </a:p>
        </p:txBody>
      </p:sp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0D82DE-E0E1-C246-8F39-BAAE9B2AD796}" type="slidenum">
              <a:rPr lang="en-US" smtClean="0"/>
              <a:pPr/>
              <a:t>92</a:t>
            </a:fld>
            <a:endParaRPr lang="en-US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20574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V(M, N, P);</a:t>
            </a:r>
            <a:endParaRPr lang="en-US" dirty="0">
              <a:latin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39624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N=?</a:t>
            </a:r>
            <a:endParaRPr lang="en-US" dirty="0">
              <a:latin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9063" y="39814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P=?</a:t>
            </a:r>
            <a:endParaRPr lang="en-US" dirty="0">
              <a:latin typeface="Arial"/>
            </a:endParaRPr>
          </a:p>
        </p:txBody>
      </p:sp>
      <p:sp>
        <p:nvSpPr>
          <p:cNvPr id="52231" name="TextBox 6"/>
          <p:cNvSpPr txBox="1">
            <a:spLocks noChangeArrowheads="1"/>
          </p:cNvSpPr>
          <p:nvPr/>
        </p:nvSpPr>
        <p:spPr bwMode="auto">
          <a:xfrm>
            <a:off x="914400" y="34242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52232" name="TextBox 7"/>
          <p:cNvSpPr txBox="1">
            <a:spLocks noChangeArrowheads="1"/>
          </p:cNvSpPr>
          <p:nvPr/>
        </p:nvSpPr>
        <p:spPr bwMode="auto">
          <a:xfrm>
            <a:off x="4419600" y="34242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 queries: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457200" y="29670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Your workload is this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52234" name="Rounded Rectangle 9"/>
          <p:cNvSpPr>
            <a:spLocks noChangeArrowheads="1"/>
          </p:cNvSpPr>
          <p:nvPr/>
        </p:nvSpPr>
        <p:spPr bwMode="auto">
          <a:xfrm>
            <a:off x="685800" y="5906214"/>
            <a:ext cx="7779093" cy="64698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A:  V(N) and V(P) (hash tables or B-trees)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Selection Problem 2</a:t>
            </a:r>
          </a:p>
        </p:txBody>
      </p:sp>
      <p:sp>
        <p:nvSpPr>
          <p:cNvPr id="5325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03C780-ABED-6B46-A1CC-F76F535F080D}" type="slidenum">
              <a:rPr lang="en-US" smtClean="0"/>
              <a:pPr/>
              <a:t>93</a:t>
            </a:fld>
            <a:endParaRPr lang="en-US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20574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V(M, N, P);</a:t>
            </a:r>
            <a:endParaRPr lang="en-US" dirty="0">
              <a:latin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N&gt;? and N&lt;?</a:t>
            </a:r>
            <a:endParaRPr lang="en-US" dirty="0">
              <a:latin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1263" y="39814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P=?</a:t>
            </a:r>
            <a:endParaRPr lang="en-US" dirty="0">
              <a:latin typeface="Arial"/>
            </a:endParaRPr>
          </a:p>
        </p:txBody>
      </p:sp>
      <p:sp>
        <p:nvSpPr>
          <p:cNvPr id="53255" name="TextBox 6"/>
          <p:cNvSpPr txBox="1">
            <a:spLocks noChangeArrowheads="1"/>
          </p:cNvSpPr>
          <p:nvPr/>
        </p:nvSpPr>
        <p:spPr bwMode="auto">
          <a:xfrm>
            <a:off x="457200" y="34242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53256" name="TextBox 7"/>
          <p:cNvSpPr txBox="1">
            <a:spLocks noChangeArrowheads="1"/>
          </p:cNvSpPr>
          <p:nvPr/>
        </p:nvSpPr>
        <p:spPr bwMode="auto">
          <a:xfrm>
            <a:off x="2971800" y="34242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 queries:</a:t>
            </a:r>
          </a:p>
        </p:txBody>
      </p:sp>
      <p:sp>
        <p:nvSpPr>
          <p:cNvPr id="53257" name="TextBox 8"/>
          <p:cNvSpPr txBox="1">
            <a:spLocks noChangeArrowheads="1"/>
          </p:cNvSpPr>
          <p:nvPr/>
        </p:nvSpPr>
        <p:spPr bwMode="auto">
          <a:xfrm>
            <a:off x="457200" y="29670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Your workload is this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962400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INTO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VALUES (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?, ?, ?)</a:t>
            </a:r>
            <a:endParaRPr lang="en-US" dirty="0">
              <a:latin typeface="Arial"/>
            </a:endParaRPr>
          </a:p>
        </p:txBody>
      </p:sp>
      <p:sp>
        <p:nvSpPr>
          <p:cNvPr id="53260" name="TextBox 11"/>
          <p:cNvSpPr txBox="1">
            <a:spLocks noChangeArrowheads="1"/>
          </p:cNvSpPr>
          <p:nvPr/>
        </p:nvSpPr>
        <p:spPr bwMode="auto">
          <a:xfrm>
            <a:off x="5867400" y="3429000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53258" name="Rounded Rectangle 9"/>
          <p:cNvSpPr>
            <a:spLocks noChangeArrowheads="1"/>
          </p:cNvSpPr>
          <p:nvPr/>
        </p:nvSpPr>
        <p:spPr bwMode="auto">
          <a:xfrm>
            <a:off x="2872154" y="6019800"/>
            <a:ext cx="3071446" cy="64698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What indexes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Selection Problem 2</a:t>
            </a:r>
          </a:p>
        </p:txBody>
      </p:sp>
      <p:sp>
        <p:nvSpPr>
          <p:cNvPr id="542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CA5FBB-5859-DF40-867D-F8C3EF917D49}" type="slidenum">
              <a:rPr lang="en-US" smtClean="0"/>
              <a:pPr/>
              <a:t>94</a:t>
            </a:fld>
            <a:endParaRPr lang="en-US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20574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V(M, N, P);</a:t>
            </a:r>
            <a:endParaRPr lang="en-US" dirty="0">
              <a:latin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1263" y="39814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P=?</a:t>
            </a:r>
            <a:endParaRPr lang="en-US" dirty="0">
              <a:latin typeface="Arial"/>
            </a:endParaRPr>
          </a:p>
        </p:txBody>
      </p:sp>
      <p:sp>
        <p:nvSpPr>
          <p:cNvPr id="54278" name="TextBox 6"/>
          <p:cNvSpPr txBox="1">
            <a:spLocks noChangeArrowheads="1"/>
          </p:cNvSpPr>
          <p:nvPr/>
        </p:nvSpPr>
        <p:spPr bwMode="auto">
          <a:xfrm>
            <a:off x="457200" y="34242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54279" name="TextBox 7"/>
          <p:cNvSpPr txBox="1">
            <a:spLocks noChangeArrowheads="1"/>
          </p:cNvSpPr>
          <p:nvPr/>
        </p:nvSpPr>
        <p:spPr bwMode="auto">
          <a:xfrm>
            <a:off x="2971800" y="34242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 queries:</a:t>
            </a:r>
          </a:p>
        </p:txBody>
      </p:sp>
      <p:sp>
        <p:nvSpPr>
          <p:cNvPr id="54280" name="TextBox 8"/>
          <p:cNvSpPr txBox="1">
            <a:spLocks noChangeArrowheads="1"/>
          </p:cNvSpPr>
          <p:nvPr/>
        </p:nvSpPr>
        <p:spPr bwMode="auto">
          <a:xfrm>
            <a:off x="457200" y="29670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Your workload is this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962400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INTO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VALUES (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?, ?, ?)</a:t>
            </a:r>
            <a:endParaRPr lang="en-US" dirty="0">
              <a:latin typeface="Arial"/>
            </a:endParaRPr>
          </a:p>
        </p:txBody>
      </p:sp>
      <p:sp>
        <p:nvSpPr>
          <p:cNvPr id="54282" name="TextBox 11"/>
          <p:cNvSpPr txBox="1">
            <a:spLocks noChangeArrowheads="1"/>
          </p:cNvSpPr>
          <p:nvPr/>
        </p:nvSpPr>
        <p:spPr bwMode="auto">
          <a:xfrm>
            <a:off x="5867400" y="3429000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N&gt;? and N&lt;?</a:t>
            </a:r>
            <a:endParaRPr lang="en-US" dirty="0">
              <a:latin typeface="Arial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54283" name="Rounded Rectangle 12"/>
          <p:cNvSpPr>
            <a:spLocks noChangeArrowheads="1"/>
          </p:cNvSpPr>
          <p:nvPr/>
        </p:nvSpPr>
        <p:spPr bwMode="auto">
          <a:xfrm>
            <a:off x="224245" y="5974318"/>
            <a:ext cx="8386355" cy="5788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A:  definitely V(N) (must B-tree); unsure about  V(P)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Selection Problem 3</a:t>
            </a:r>
          </a:p>
        </p:txBody>
      </p:sp>
      <p:sp>
        <p:nvSpPr>
          <p:cNvPr id="552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541DEF-5589-F241-A2C1-95E3936AAA17}" type="slidenum">
              <a:rPr lang="en-US" smtClean="0"/>
              <a:pPr/>
              <a:t>95</a:t>
            </a:fld>
            <a:endParaRPr lang="en-US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20574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V(M, N, P);</a:t>
            </a:r>
            <a:endParaRPr lang="en-US" dirty="0">
              <a:latin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N=?</a:t>
            </a:r>
            <a:endParaRPr lang="en-US" dirty="0">
              <a:latin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19400" y="3981450"/>
            <a:ext cx="322967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N=? and P&gt;?</a:t>
            </a:r>
            <a:endParaRPr lang="en-US" dirty="0">
              <a:latin typeface="Arial"/>
            </a:endParaRPr>
          </a:p>
        </p:txBody>
      </p: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457200" y="34242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55304" name="TextBox 7"/>
          <p:cNvSpPr txBox="1">
            <a:spLocks noChangeArrowheads="1"/>
          </p:cNvSpPr>
          <p:nvPr/>
        </p:nvSpPr>
        <p:spPr bwMode="auto">
          <a:xfrm>
            <a:off x="2971800" y="3424238"/>
            <a:ext cx="2563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1000000 queries:</a:t>
            </a:r>
          </a:p>
        </p:txBody>
      </p: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457200" y="29670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Your workload is this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962400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INTO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VALUES (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?, ?, ?)</a:t>
            </a:r>
            <a:endParaRPr lang="en-US" dirty="0">
              <a:latin typeface="Arial"/>
            </a:endParaRPr>
          </a:p>
        </p:txBody>
      </p:sp>
      <p:sp>
        <p:nvSpPr>
          <p:cNvPr id="55308" name="TextBox 11"/>
          <p:cNvSpPr txBox="1">
            <a:spLocks noChangeArrowheads="1"/>
          </p:cNvSpPr>
          <p:nvPr/>
        </p:nvSpPr>
        <p:spPr bwMode="auto">
          <a:xfrm>
            <a:off x="5867400" y="3429000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55306" name="Rounded Rectangle 9"/>
          <p:cNvSpPr>
            <a:spLocks noChangeArrowheads="1"/>
          </p:cNvSpPr>
          <p:nvPr/>
        </p:nvSpPr>
        <p:spPr bwMode="auto">
          <a:xfrm>
            <a:off x="2795954" y="5943600"/>
            <a:ext cx="3071446" cy="64698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What indexes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Selection Problem 3</a:t>
            </a:r>
          </a:p>
        </p:txBody>
      </p:sp>
      <p:sp>
        <p:nvSpPr>
          <p:cNvPr id="563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F80B6E-3FC0-BB43-B930-36E874B79483}" type="slidenum">
              <a:rPr lang="en-US" smtClean="0"/>
              <a:pPr/>
              <a:t>96</a:t>
            </a:fld>
            <a:endParaRPr lang="en-US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20574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V(M, N, P);</a:t>
            </a:r>
            <a:endParaRPr lang="en-US" dirty="0">
              <a:latin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N=?</a:t>
            </a:r>
            <a:endParaRPr lang="en-US" dirty="0">
              <a:latin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19400" y="3981450"/>
            <a:ext cx="322967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N=? and P&gt;?</a:t>
            </a:r>
            <a:endParaRPr lang="en-US" dirty="0">
              <a:latin typeface="Arial"/>
            </a:endParaRPr>
          </a:p>
        </p:txBody>
      </p:sp>
      <p:sp>
        <p:nvSpPr>
          <p:cNvPr id="56327" name="TextBox 6"/>
          <p:cNvSpPr txBox="1">
            <a:spLocks noChangeArrowheads="1"/>
          </p:cNvSpPr>
          <p:nvPr/>
        </p:nvSpPr>
        <p:spPr bwMode="auto">
          <a:xfrm>
            <a:off x="457200" y="34242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56328" name="TextBox 7"/>
          <p:cNvSpPr txBox="1">
            <a:spLocks noChangeArrowheads="1"/>
          </p:cNvSpPr>
          <p:nvPr/>
        </p:nvSpPr>
        <p:spPr bwMode="auto">
          <a:xfrm>
            <a:off x="2971800" y="3424238"/>
            <a:ext cx="2563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1000000 queries:</a:t>
            </a:r>
          </a:p>
        </p:txBody>
      </p:sp>
      <p:sp>
        <p:nvSpPr>
          <p:cNvPr id="56329" name="TextBox 8"/>
          <p:cNvSpPr txBox="1">
            <a:spLocks noChangeArrowheads="1"/>
          </p:cNvSpPr>
          <p:nvPr/>
        </p:nvSpPr>
        <p:spPr bwMode="auto">
          <a:xfrm>
            <a:off x="457200" y="29670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Your workload is this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962400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INTO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VALUES (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?, ?, ?)</a:t>
            </a:r>
            <a:endParaRPr lang="en-US" dirty="0">
              <a:latin typeface="Arial"/>
            </a:endParaRPr>
          </a:p>
        </p:txBody>
      </p:sp>
      <p:sp>
        <p:nvSpPr>
          <p:cNvPr id="56332" name="TextBox 11"/>
          <p:cNvSpPr txBox="1">
            <a:spLocks noChangeArrowheads="1"/>
          </p:cNvSpPr>
          <p:nvPr/>
        </p:nvSpPr>
        <p:spPr bwMode="auto">
          <a:xfrm>
            <a:off x="5867400" y="3429000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56330" name="Rounded Rectangle 9"/>
          <p:cNvSpPr>
            <a:spLocks noChangeArrowheads="1"/>
          </p:cNvSpPr>
          <p:nvPr/>
        </p:nvSpPr>
        <p:spPr bwMode="auto">
          <a:xfrm>
            <a:off x="3429000" y="6019800"/>
            <a:ext cx="2207789" cy="64698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A:  V(N, 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Selection Problem 4</a:t>
            </a:r>
          </a:p>
        </p:txBody>
      </p:sp>
      <p:sp>
        <p:nvSpPr>
          <p:cNvPr id="573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4456B-22AC-E941-9EC7-932E4D94D31F}" type="slidenum">
              <a:rPr lang="en-US" smtClean="0"/>
              <a:pPr/>
              <a:t>97</a:t>
            </a:fld>
            <a:endParaRPr lang="en-US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20574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V(M, N, P);</a:t>
            </a:r>
            <a:endParaRPr lang="en-US" dirty="0">
              <a:latin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80063" y="3981450"/>
            <a:ext cx="3212688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P&gt;? and P&lt;?</a:t>
            </a:r>
            <a:endParaRPr lang="en-US" dirty="0">
              <a:latin typeface="Arial"/>
            </a:endParaRPr>
          </a:p>
        </p:txBody>
      </p:sp>
      <p:sp>
        <p:nvSpPr>
          <p:cNvPr id="57350" name="TextBox 6"/>
          <p:cNvSpPr txBox="1">
            <a:spLocks noChangeArrowheads="1"/>
          </p:cNvSpPr>
          <p:nvPr/>
        </p:nvSpPr>
        <p:spPr bwMode="auto">
          <a:xfrm>
            <a:off x="457200" y="3424238"/>
            <a:ext cx="2049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 queries:</a:t>
            </a:r>
          </a:p>
        </p:txBody>
      </p:sp>
      <p:sp>
        <p:nvSpPr>
          <p:cNvPr id="57351" name="TextBox 7"/>
          <p:cNvSpPr txBox="1">
            <a:spLocks noChangeArrowheads="1"/>
          </p:cNvSpPr>
          <p:nvPr/>
        </p:nvSpPr>
        <p:spPr bwMode="auto">
          <a:xfrm>
            <a:off x="4800600" y="34242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57352" name="TextBox 8"/>
          <p:cNvSpPr txBox="1">
            <a:spLocks noChangeArrowheads="1"/>
          </p:cNvSpPr>
          <p:nvPr/>
        </p:nvSpPr>
        <p:spPr bwMode="auto">
          <a:xfrm>
            <a:off x="457200" y="29670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Your workload is this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N&gt;? and N&lt;?</a:t>
            </a:r>
            <a:endParaRPr lang="en-US" dirty="0">
              <a:latin typeface="Arial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57354" name="Rounded Rectangle 14"/>
          <p:cNvSpPr>
            <a:spLocks noChangeArrowheads="1"/>
          </p:cNvSpPr>
          <p:nvPr/>
        </p:nvSpPr>
        <p:spPr bwMode="auto">
          <a:xfrm>
            <a:off x="2819400" y="6019800"/>
            <a:ext cx="3071446" cy="64698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What indexes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Selection Problem 4</a:t>
            </a:r>
          </a:p>
        </p:txBody>
      </p:sp>
      <p:sp>
        <p:nvSpPr>
          <p:cNvPr id="583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2BB5CA-441B-BD4D-84BE-192C6F53A46B}" type="slidenum">
              <a:rPr lang="en-US" smtClean="0"/>
              <a:pPr/>
              <a:t>98</a:t>
            </a:fld>
            <a:endParaRPr lang="en-US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20574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V(M, N, P);</a:t>
            </a:r>
            <a:endParaRPr lang="en-US" dirty="0">
              <a:latin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80063" y="3981450"/>
            <a:ext cx="3212688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P&gt;? and P&lt;?</a:t>
            </a:r>
            <a:endParaRPr lang="en-US" dirty="0">
              <a:latin typeface="Arial"/>
            </a:endParaRPr>
          </a:p>
        </p:txBody>
      </p:sp>
      <p:sp>
        <p:nvSpPr>
          <p:cNvPr id="58374" name="TextBox 6"/>
          <p:cNvSpPr txBox="1">
            <a:spLocks noChangeArrowheads="1"/>
          </p:cNvSpPr>
          <p:nvPr/>
        </p:nvSpPr>
        <p:spPr bwMode="auto">
          <a:xfrm>
            <a:off x="457200" y="3424238"/>
            <a:ext cx="2049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 queries:</a:t>
            </a:r>
          </a:p>
        </p:txBody>
      </p:sp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4800600" y="34242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100000 queries:</a:t>
            </a:r>
          </a:p>
        </p:txBody>
      </p:sp>
      <p:sp>
        <p:nvSpPr>
          <p:cNvPr id="58376" name="TextBox 8"/>
          <p:cNvSpPr txBox="1">
            <a:spLocks noChangeArrowheads="1"/>
          </p:cNvSpPr>
          <p:nvPr/>
        </p:nvSpPr>
        <p:spPr bwMode="auto">
          <a:xfrm>
            <a:off x="457200" y="29670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Your workload is this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* 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V</a:t>
            </a:r>
          </a:p>
          <a:p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N&gt;? and N&lt;?</a:t>
            </a:r>
            <a:endParaRPr lang="en-US" dirty="0">
              <a:latin typeface="Arial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58378" name="Rounded Rectangle 14"/>
          <p:cNvSpPr>
            <a:spLocks noChangeArrowheads="1"/>
          </p:cNvSpPr>
          <p:nvPr/>
        </p:nvSpPr>
        <p:spPr bwMode="auto">
          <a:xfrm>
            <a:off x="1219200" y="5943600"/>
            <a:ext cx="7360509" cy="64698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A: V(N) secondary,   V(P) primary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Index Selection Problem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SQL Server</a:t>
            </a:r>
          </a:p>
          <a:p>
            <a:pPr lvl="1"/>
            <a:r>
              <a:rPr lang="en-US" sz="2400" dirty="0" smtClean="0">
                <a:latin typeface="Arial" charset="0"/>
              </a:rPr>
              <a:t>Automatically, thanks to </a:t>
            </a:r>
            <a:r>
              <a:rPr lang="en-US" sz="2400" i="1" dirty="0" err="1" smtClean="0">
                <a:latin typeface="Arial" charset="0"/>
              </a:rPr>
              <a:t>AutoAdmin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project</a:t>
            </a:r>
          </a:p>
          <a:p>
            <a:pPr lvl="1"/>
            <a:r>
              <a:rPr lang="en-US" sz="2400" dirty="0" smtClean="0">
                <a:latin typeface="Arial" charset="0"/>
              </a:rPr>
              <a:t>Much acclaimed successful research project from mid 90’s, similar ideas adopted by the other major vendors</a:t>
            </a:r>
          </a:p>
          <a:p>
            <a:endParaRPr lang="en-US" sz="2800" dirty="0" smtClean="0">
              <a:latin typeface="Arial" charset="0"/>
            </a:endParaRPr>
          </a:p>
          <a:p>
            <a:r>
              <a:rPr lang="en-US" sz="2800" dirty="0" err="1" smtClean="0">
                <a:solidFill>
                  <a:srgbClr val="0000FF"/>
                </a:solidFill>
                <a:latin typeface="Arial" charset="0"/>
              </a:rPr>
              <a:t>PostgreSQL</a:t>
            </a:r>
            <a:endParaRPr lang="en-US" sz="2800" dirty="0" smtClean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You will do it manually, part of homework 5</a:t>
            </a:r>
          </a:p>
          <a:p>
            <a:pPr lvl="1"/>
            <a:r>
              <a:rPr lang="en-US" sz="2400" dirty="0" smtClean="0">
                <a:latin typeface="Arial" charset="0"/>
              </a:rPr>
              <a:t>But tuning wizards also exist</a:t>
            </a:r>
          </a:p>
        </p:txBody>
      </p:sp>
      <p:sp>
        <p:nvSpPr>
          <p:cNvPr id="5939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9C0D23-FE40-A34B-BC2B-B5D7733A0B58}" type="slidenum">
              <a:rPr lang="en-US" smtClean="0"/>
              <a:pPr/>
              <a:t>99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7364</Words>
  <Application>Microsoft Macintosh PowerPoint</Application>
  <PresentationFormat>On-screen Show (4:3)</PresentationFormat>
  <Paragraphs>2053</Paragraphs>
  <Slides>143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143</vt:i4>
      </vt:variant>
    </vt:vector>
  </HeadingPairs>
  <TitlesOfParts>
    <vt:vector size="144" baseType="lpstr">
      <vt:lpstr>Blank Presentation</vt:lpstr>
      <vt:lpstr>Lecture 7: Indexes and Database Tuning</vt:lpstr>
      <vt:lpstr>The Take-home Final</vt:lpstr>
      <vt:lpstr>A Note</vt:lpstr>
      <vt:lpstr>Outline</vt:lpstr>
      <vt:lpstr>Storage Model</vt:lpstr>
      <vt:lpstr>Spatial Control Using “Raw” Disk Device Interface</vt:lpstr>
      <vt:lpstr>Spatial Control Using OS Files</vt:lpstr>
      <vt:lpstr>Commercial Systems</vt:lpstr>
      <vt:lpstr>File Types</vt:lpstr>
      <vt:lpstr>Arranging Pages on Disk</vt:lpstr>
      <vt:lpstr>Representing Data Elements</vt:lpstr>
      <vt:lpstr>Issues</vt:lpstr>
      <vt:lpstr>Managing Free Blocks</vt:lpstr>
      <vt:lpstr>File Organization</vt:lpstr>
      <vt:lpstr>File Organization</vt:lpstr>
      <vt:lpstr>Page Formats</vt:lpstr>
      <vt:lpstr>Page Formats</vt:lpstr>
      <vt:lpstr>Page Formats</vt:lpstr>
      <vt:lpstr>Record Formats:  Fixed Length</vt:lpstr>
      <vt:lpstr>Record Header</vt:lpstr>
      <vt:lpstr>Variable Length Records</vt:lpstr>
      <vt:lpstr>BLOB</vt:lpstr>
      <vt:lpstr>File Organizations</vt:lpstr>
      <vt:lpstr>Modifications: Insertion</vt:lpstr>
      <vt:lpstr>Modifications: Deletions</vt:lpstr>
      <vt:lpstr>Modifications: Updates</vt:lpstr>
      <vt:lpstr>Index</vt:lpstr>
      <vt:lpstr>Index Classification</vt:lpstr>
      <vt:lpstr>Clustered/Unclustered</vt:lpstr>
      <vt:lpstr>Clustered Index</vt:lpstr>
      <vt:lpstr>Unclustered Index</vt:lpstr>
      <vt:lpstr>Clustered vs. Unclustered Index</vt:lpstr>
      <vt:lpstr>Hash-Based Index</vt:lpstr>
      <vt:lpstr>Alternatives for Data Entry k* in Index</vt:lpstr>
      <vt:lpstr>Alternatives 2 and 3</vt:lpstr>
      <vt:lpstr>B+ Trees</vt:lpstr>
      <vt:lpstr>B+ Trees Basics</vt:lpstr>
      <vt:lpstr>B+ Tree Example</vt:lpstr>
      <vt:lpstr>B+ Tree Example</vt:lpstr>
      <vt:lpstr>B+ Tree Example</vt:lpstr>
      <vt:lpstr>B+ Tree Example</vt:lpstr>
      <vt:lpstr>Using a B+ Tree</vt:lpstr>
      <vt:lpstr>Which queries can use this index ?</vt:lpstr>
      <vt:lpstr>B+ Tree Design</vt:lpstr>
      <vt:lpstr>B+ Trees in Practice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Insertion in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Deletion from a B+ Tree</vt:lpstr>
      <vt:lpstr>Practical Aspects of B+ Trees</vt:lpstr>
      <vt:lpstr>Practical Aspects of B+ Trees</vt:lpstr>
      <vt:lpstr>Practical Aspects of B+ Trees</vt:lpstr>
      <vt:lpstr>Summary on B+ Trees</vt:lpstr>
      <vt:lpstr>Hash Tables</vt:lpstr>
      <vt:lpstr>Hash Table Example</vt:lpstr>
      <vt:lpstr>Searching in a Hash Table</vt:lpstr>
      <vt:lpstr>Insertion in Hash Table</vt:lpstr>
      <vt:lpstr>Insertion in Hash Table</vt:lpstr>
      <vt:lpstr>Hash Table Performance</vt:lpstr>
      <vt:lpstr>Extensible Hash Table</vt:lpstr>
      <vt:lpstr>Extensible Hash Table</vt:lpstr>
      <vt:lpstr>Insertion in Extensible Hash Table</vt:lpstr>
      <vt:lpstr>Insertion in Extensible Hash Table</vt:lpstr>
      <vt:lpstr>Insertion in Extensible Hash Table</vt:lpstr>
      <vt:lpstr>Insertion in Extensible Hash Table</vt:lpstr>
      <vt:lpstr>Insertion in Extensible Hash Table</vt:lpstr>
      <vt:lpstr>Extensible Hash Table</vt:lpstr>
      <vt:lpstr>Performance Extensible Hash Table</vt:lpstr>
      <vt:lpstr>Linear Hash Table</vt:lpstr>
      <vt:lpstr>Linear Hash Table Example</vt:lpstr>
      <vt:lpstr>Linear Hash Table Example</vt:lpstr>
      <vt:lpstr>Linear Hash Tables</vt:lpstr>
      <vt:lpstr>Linear Hash Table Extension</vt:lpstr>
      <vt:lpstr>Linear Hash Table Extension</vt:lpstr>
      <vt:lpstr>Indexes in Postgres</vt:lpstr>
      <vt:lpstr>Database Tuning Overview</vt:lpstr>
      <vt:lpstr>Levels of Abstraction in a DBMS</vt:lpstr>
      <vt:lpstr>The Database Tuning Problem</vt:lpstr>
      <vt:lpstr>The Index Selection Problem</vt:lpstr>
      <vt:lpstr>Index Selection: Which Search Key</vt:lpstr>
      <vt:lpstr>Index Selection Problem 1</vt:lpstr>
      <vt:lpstr>Index Selection Problem 1</vt:lpstr>
      <vt:lpstr>Index Selection Problem 2</vt:lpstr>
      <vt:lpstr>Index Selection Problem 2</vt:lpstr>
      <vt:lpstr>Index Selection Problem 3</vt:lpstr>
      <vt:lpstr>Index Selection Problem 3</vt:lpstr>
      <vt:lpstr>Index Selection Problem 4</vt:lpstr>
      <vt:lpstr>Index Selection Problem 4</vt:lpstr>
      <vt:lpstr>The Index Selection Problem</vt:lpstr>
      <vt:lpstr>Index Selection: Multi-attribute Keys</vt:lpstr>
      <vt:lpstr>To Cluster or Not</vt:lpstr>
      <vt:lpstr>Slide 102</vt:lpstr>
      <vt:lpstr>Hash Table v.s. B+ tree</vt:lpstr>
      <vt:lpstr>Balance Queries v.s. Updates</vt:lpstr>
      <vt:lpstr>Tools for Index Selection</vt:lpstr>
      <vt:lpstr>Tuning the Conceptual Schema</vt:lpstr>
      <vt:lpstr>Denormalization</vt:lpstr>
      <vt:lpstr>Denormalization</vt:lpstr>
      <vt:lpstr>Denormalization</vt:lpstr>
      <vt:lpstr>Issues with Denormalization</vt:lpstr>
      <vt:lpstr>Denormalization Using Views</vt:lpstr>
      <vt:lpstr>Denormalization Using Views</vt:lpstr>
      <vt:lpstr>Denormalization Using Views</vt:lpstr>
      <vt:lpstr>Horizontal Partition</vt:lpstr>
      <vt:lpstr>Horizontal Partition</vt:lpstr>
      <vt:lpstr>Horizontal Partition</vt:lpstr>
      <vt:lpstr>Horizontal Partition</vt:lpstr>
      <vt:lpstr>Partition Criteria As View Predicates</vt:lpstr>
      <vt:lpstr>Partition Criteria As Table Constraints</vt:lpstr>
      <vt:lpstr>Updates Through Views</vt:lpstr>
      <vt:lpstr>RULES in Postgres</vt:lpstr>
      <vt:lpstr>RULES in Postgres</vt:lpstr>
      <vt:lpstr>RULES in Postgres</vt:lpstr>
      <vt:lpstr>Vertical Partition</vt:lpstr>
      <vt:lpstr>Vertical Partition</vt:lpstr>
      <vt:lpstr>Vertical Partition</vt:lpstr>
      <vt:lpstr>Vertical Partition</vt:lpstr>
      <vt:lpstr>Slide 128</vt:lpstr>
      <vt:lpstr>NOT DISCUSSED IN CLASS</vt:lpstr>
      <vt:lpstr>Security in SQL</vt:lpstr>
      <vt:lpstr>Discretionary Access Control in SQL</vt:lpstr>
      <vt:lpstr>Examples</vt:lpstr>
      <vt:lpstr>Examples</vt:lpstr>
      <vt:lpstr>Examples</vt:lpstr>
      <vt:lpstr>Examples</vt:lpstr>
      <vt:lpstr>Examples</vt:lpstr>
      <vt:lpstr>Views and Security</vt:lpstr>
      <vt:lpstr>Views and Security</vt:lpstr>
      <vt:lpstr>Views and Security</vt:lpstr>
      <vt:lpstr>Revocation</vt:lpstr>
      <vt:lpstr>Revocation</vt:lpstr>
      <vt:lpstr>Revocation</vt:lpstr>
      <vt:lpstr>Summary of SQL Security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Algebra</dc:title>
  <dc:creator>Dan Suciu</dc:creator>
  <cp:lastModifiedBy>Dan Suciu</cp:lastModifiedBy>
  <cp:revision>158</cp:revision>
  <dcterms:created xsi:type="dcterms:W3CDTF">2010-11-10T15:19:57Z</dcterms:created>
  <dcterms:modified xsi:type="dcterms:W3CDTF">2010-11-10T17:28:30Z</dcterms:modified>
</cp:coreProperties>
</file>