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theme/theme5.xml" ContentType="application/vnd.openxmlformats-officedocument.theme+xml"/>
  <Override PartName="/ppt/slides/slide11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  <p:sldMasterId id="2147483666" r:id="rId3"/>
  </p:sldMasterIdLst>
  <p:notesMasterIdLst>
    <p:notesMasterId r:id="rId63"/>
  </p:notesMasterIdLst>
  <p:handoutMasterIdLst>
    <p:handoutMasterId r:id="rId64"/>
  </p:handoutMasterIdLst>
  <p:sldIdLst>
    <p:sldId id="281" r:id="rId4"/>
    <p:sldId id="470" r:id="rId5"/>
    <p:sldId id="401" r:id="rId6"/>
    <p:sldId id="402" r:id="rId7"/>
    <p:sldId id="403" r:id="rId8"/>
    <p:sldId id="409" r:id="rId9"/>
    <p:sldId id="410" r:id="rId10"/>
    <p:sldId id="411" r:id="rId11"/>
    <p:sldId id="412" r:id="rId12"/>
    <p:sldId id="413" r:id="rId13"/>
    <p:sldId id="414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15" r:id="rId22"/>
    <p:sldId id="480" r:id="rId23"/>
    <p:sldId id="481" r:id="rId24"/>
    <p:sldId id="416" r:id="rId25"/>
    <p:sldId id="417" r:id="rId26"/>
    <p:sldId id="418" r:id="rId27"/>
    <p:sldId id="419" r:id="rId28"/>
    <p:sldId id="420" r:id="rId29"/>
    <p:sldId id="483" r:id="rId30"/>
    <p:sldId id="484" r:id="rId31"/>
    <p:sldId id="485" r:id="rId32"/>
    <p:sldId id="486" r:id="rId33"/>
    <p:sldId id="421" r:id="rId34"/>
    <p:sldId id="487" r:id="rId35"/>
    <p:sldId id="488" r:id="rId36"/>
    <p:sldId id="422" r:id="rId37"/>
    <p:sldId id="423" r:id="rId38"/>
    <p:sldId id="424" r:id="rId39"/>
    <p:sldId id="425" r:id="rId40"/>
    <p:sldId id="426" r:id="rId41"/>
    <p:sldId id="427" r:id="rId42"/>
    <p:sldId id="428" r:id="rId43"/>
    <p:sldId id="429" r:id="rId44"/>
    <p:sldId id="430" r:id="rId45"/>
    <p:sldId id="431" r:id="rId46"/>
    <p:sldId id="432" r:id="rId47"/>
    <p:sldId id="471" r:id="rId48"/>
    <p:sldId id="353" r:id="rId49"/>
    <p:sldId id="354" r:id="rId50"/>
    <p:sldId id="355" r:id="rId51"/>
    <p:sldId id="369" r:id="rId52"/>
    <p:sldId id="370" r:id="rId53"/>
    <p:sldId id="371" r:id="rId54"/>
    <p:sldId id="372" r:id="rId55"/>
    <p:sldId id="373" r:id="rId56"/>
    <p:sldId id="376" r:id="rId57"/>
    <p:sldId id="490" r:id="rId58"/>
    <p:sldId id="472" r:id="rId59"/>
    <p:sldId id="492" r:id="rId60"/>
    <p:sldId id="379" r:id="rId61"/>
    <p:sldId id="491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5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23231-0307-754A-BA7B-10C15497771F}" type="datetimeFigureOut">
              <a:rPr lang="en-US" smtClean="0"/>
              <a:pPr/>
              <a:t>12/8/10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53780-B1AF-7140-B7BC-081B16D0F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3B0745-998D-F74C-89A8-4D29706D83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93F8E4-C06C-9747-8C00-51629B12E91F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DBDE0-A171-4584-932D-47A2EB246D99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025F-F4A2-3449-8892-0C0A0C1C080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054" y="4343216"/>
            <a:ext cx="5027893" cy="41151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94495-1D67-F74D-9655-999C75F7F426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7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3216"/>
            <a:ext cx="5027893" cy="4115168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19946-BC9F-9B4E-B171-73B8FACB3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28C7E-6C95-7E40-A2E4-ADED8B987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CE22-0EBE-D94C-BE31-68324F5CB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B20E5-CCB1-F846-A2D5-BBF64DD1D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F28DD-BB7B-BF47-A160-1ED1CFAA9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130E9-5546-D048-AB83-A25AAB5CD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65A1E-11A8-0043-B418-559F6B536A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2C4C5-E5B1-F246-A59F-2A5D2B5061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85527-C97C-D84F-B0D1-4E1512597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91A9A-C4C3-0A4D-9F09-60EBD4875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AFBF9-6957-2942-A181-4D7733A49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Dan Suciu -- CSEP544 Fall 2010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72A0D2-8393-0645-8536-7FCDDB382E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01998-63F1-8E43-B76F-80C396321E6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Lecture</a:t>
            </a:r>
            <a:r>
              <a:rPr lang="en-US" dirty="0" smtClean="0"/>
              <a:t> 11:</a:t>
            </a:r>
            <a:br>
              <a:rPr lang="en-US" dirty="0" smtClean="0"/>
            </a:br>
            <a:r>
              <a:rPr lang="en-US" dirty="0" smtClean="0"/>
              <a:t>Provenance and Data privacy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December 8,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 example in positive relational algebra (SPJU)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762000" y="3048000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65"/>
          <p:cNvGraphicFramePr>
            <a:graphicFrameLocks noGrp="1"/>
          </p:cNvGraphicFramePr>
          <p:nvPr/>
        </p:nvGraphicFramePr>
        <p:xfrm>
          <a:off x="4038600" y="3044821"/>
          <a:ext cx="4800600" cy="2593979"/>
        </p:xfrm>
        <a:graphic>
          <a:graphicData uri="http://schemas.openxmlformats.org/drawingml/2006/table">
            <a:tbl>
              <a:tblPr/>
              <a:tblGrid>
                <a:gridCol w="1086929"/>
                <a:gridCol w="3713671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(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)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(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)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)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09600" y="5478959"/>
            <a:ext cx="906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For selection we multiply</a:t>
            </a:r>
          </a:p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with two special annotations, 0 and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1676400"/>
            <a:ext cx="7162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=  </a:t>
            </a:r>
            <a:r>
              <a:rPr lang="en-US" sz="2800" dirty="0" smtClean="0">
                <a:solidFill>
                  <a:srgbClr val="4F81BD"/>
                </a:solidFill>
                <a:latin typeface="Arial" charset="0"/>
                <a:ea typeface="ＭＳ Ｐゴシック" charset="-128"/>
                <a:sym typeface="Symbol" charset="2"/>
              </a:rPr>
              <a:t></a:t>
            </a:r>
            <a:r>
              <a:rPr lang="en-US" sz="2800" baseline="-25000" dirty="0" smtClean="0">
                <a:solidFill>
                  <a:srgbClr val="4F81BD"/>
                </a:solidFill>
                <a:latin typeface="Calibri"/>
                <a:ea typeface="ＭＳ Ｐゴシック" charset="-128"/>
                <a:sym typeface="Symbol" charset="2"/>
              </a:rPr>
              <a:t>C=</a:t>
            </a:r>
            <a:r>
              <a:rPr lang="en-US" sz="2800" baseline="-25000" dirty="0" err="1" smtClean="0">
                <a:solidFill>
                  <a:srgbClr val="4F81BD"/>
                </a:solidFill>
                <a:latin typeface="Calibri"/>
                <a:ea typeface="ＭＳ Ｐゴシック" charset="-128"/>
                <a:sym typeface="Symbol" charset="2"/>
              </a:rPr>
              <a:t>e</a:t>
            </a:r>
            <a:r>
              <a:rPr lang="en-US" sz="3600" dirty="0" err="1" smtClean="0">
                <a:solidFill>
                  <a:srgbClr val="4F81BD"/>
                </a:solidFill>
                <a:latin typeface="cmmi10"/>
              </a:rPr>
              <a:t>Π</a:t>
            </a:r>
            <a:r>
              <a:rPr lang="en-US" sz="2800" baseline="-25000" dirty="0" err="1" smtClean="0">
                <a:solidFill>
                  <a:srgbClr val="4F81BD"/>
                </a:solidFill>
                <a:latin typeface="Calibri"/>
                <a:cs typeface="Tahoma"/>
              </a:rPr>
              <a:t>AC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( </a:t>
            </a: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Π</a:t>
            </a:r>
            <a:r>
              <a:rPr lang="en-US" sz="2800" baseline="-25000" dirty="0" smtClean="0">
                <a:solidFill>
                  <a:srgbClr val="4F81BD"/>
                </a:solidFill>
                <a:latin typeface="Calibri"/>
              </a:rPr>
              <a:t>AC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R </a:t>
            </a:r>
            <a:r>
              <a:rPr lang="en-US" sz="3600" dirty="0" smtClean="0">
                <a:solidFill>
                  <a:srgbClr val="4F81BD"/>
                </a:solidFill>
                <a:latin typeface="Calibri"/>
              </a:rPr>
              <a:t>⋈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Π</a:t>
            </a:r>
            <a:r>
              <a:rPr lang="en-US" sz="2800" baseline="-25000" dirty="0" smtClean="0">
                <a:solidFill>
                  <a:srgbClr val="4F81BD"/>
                </a:solidFill>
                <a:latin typeface="Calibri"/>
              </a:rPr>
              <a:t>BC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R  </a:t>
            </a:r>
            <a:r>
              <a:rPr lang="en-US" sz="2800" dirty="0" smtClean="0">
                <a:solidFill>
                  <a:srgbClr val="4F81BD"/>
                </a:solidFill>
                <a:latin typeface="cmsy10"/>
              </a:rPr>
              <a:t>⋃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Π</a:t>
            </a:r>
            <a:r>
              <a:rPr lang="en-US" sz="2800" baseline="-25000" dirty="0" smtClean="0">
                <a:solidFill>
                  <a:srgbClr val="4F81BD"/>
                </a:solidFill>
                <a:latin typeface="Calibri"/>
              </a:rPr>
              <a:t>AB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R </a:t>
            </a:r>
            <a:r>
              <a:rPr lang="en-US" sz="3600" dirty="0" smtClean="0">
                <a:solidFill>
                  <a:srgbClr val="4F81BD"/>
                </a:solidFill>
                <a:latin typeface="Calibri"/>
              </a:rPr>
              <a:t>⋈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Π</a:t>
            </a:r>
            <a:r>
              <a:rPr lang="en-US" sz="2800" baseline="-25000" dirty="0" smtClean="0">
                <a:solidFill>
                  <a:srgbClr val="4F81BD"/>
                </a:solidFill>
                <a:latin typeface="Calibri"/>
              </a:rPr>
              <a:t>BC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R )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113848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762000" y="2571048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4419600" y="2571048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space of annotations,  </a:t>
            </a: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space of annotations,  </a:t>
            </a: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relations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every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tuple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annotated with some element from </a:t>
            </a:r>
            <a:r>
              <a:rPr lang="en-US" i="1" dirty="0" smtClean="0">
                <a:solidFill>
                  <a:srgbClr val="4F81BD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   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space of annotations,  </a:t>
            </a: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relations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every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tuple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annotated with some element from </a:t>
            </a:r>
            <a:r>
              <a:rPr lang="en-US" i="1" dirty="0" smtClean="0">
                <a:solidFill>
                  <a:srgbClr val="4F81BD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  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Binary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operations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on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:     </a:t>
            </a:r>
            <a:r>
              <a:rPr lang="en-US" sz="3200" b="1" dirty="0" smtClean="0">
                <a:solidFill>
                  <a:srgbClr val="4F81BD"/>
                </a:solidFill>
                <a:latin typeface="cmsy10" charset="0"/>
                <a:ea typeface="ＭＳ Ｐゴシック" charset="-128"/>
              </a:rPr>
              <a:t>⋅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  corresponds to joint use (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join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),                    and  </a:t>
            </a:r>
            <a:r>
              <a:rPr lang="fr-FR" sz="2800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+</a:t>
            </a:r>
            <a:r>
              <a:rPr lang="fr-FR" sz="28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corresponds to alternative use (union and projection). </a:t>
            </a:r>
            <a:endParaRPr lang="fr-FR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space of annotations,  </a:t>
            </a: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relations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every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tuple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annotated with some element from </a:t>
            </a:r>
            <a:r>
              <a:rPr lang="en-US" i="1" dirty="0" smtClean="0">
                <a:solidFill>
                  <a:srgbClr val="4F81BD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  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Binary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operations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on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:     </a:t>
            </a:r>
            <a:r>
              <a:rPr lang="en-US" sz="3200" b="1" dirty="0" smtClean="0">
                <a:solidFill>
                  <a:srgbClr val="4F81BD"/>
                </a:solidFill>
                <a:latin typeface="cmsy10" charset="0"/>
                <a:ea typeface="ＭＳ Ｐゴシック" charset="-128"/>
              </a:rPr>
              <a:t>⋅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  corresponds to joint use (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join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),                    and  </a:t>
            </a:r>
            <a:r>
              <a:rPr lang="fr-FR" sz="2800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+</a:t>
            </a:r>
            <a:r>
              <a:rPr lang="fr-FR" sz="28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corresponds to alternative use (union and projection).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We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assume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contains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special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annotations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0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and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1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. </a:t>
            </a:r>
            <a:endParaRPr lang="fr-FR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space of annotations,  </a:t>
            </a: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relations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every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tuple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annotated with some element from </a:t>
            </a:r>
            <a:r>
              <a:rPr lang="en-US" i="1" dirty="0" smtClean="0">
                <a:solidFill>
                  <a:srgbClr val="4F81BD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  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Binary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operations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on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:     </a:t>
            </a:r>
            <a:r>
              <a:rPr lang="en-US" sz="3200" b="1" dirty="0" smtClean="0">
                <a:solidFill>
                  <a:srgbClr val="4F81BD"/>
                </a:solidFill>
                <a:latin typeface="cmsy10" charset="0"/>
                <a:ea typeface="ＭＳ Ｐゴシック" charset="-128"/>
              </a:rPr>
              <a:t>⋅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  corresponds to joint use (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join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),                    and  </a:t>
            </a:r>
            <a:r>
              <a:rPr lang="fr-FR" sz="2800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+</a:t>
            </a:r>
            <a:r>
              <a:rPr lang="fr-FR" sz="28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corresponds to alternative use (union and projection).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We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assume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contains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special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annotations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0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and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1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.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‘‘Absent’’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tuples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are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annotated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with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0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!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space of annotations,  </a:t>
            </a: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relations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every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tuple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annotated with some element from </a:t>
            </a:r>
            <a:r>
              <a:rPr lang="en-US" i="1" dirty="0" smtClean="0">
                <a:solidFill>
                  <a:srgbClr val="4F81BD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  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Binary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operations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on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:     </a:t>
            </a:r>
            <a:r>
              <a:rPr lang="en-US" sz="3200" b="1" dirty="0" smtClean="0">
                <a:solidFill>
                  <a:srgbClr val="4F81BD"/>
                </a:solidFill>
                <a:latin typeface="cmsy10" charset="0"/>
                <a:ea typeface="ＭＳ Ｐゴシック" charset="-128"/>
              </a:rPr>
              <a:t>⋅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  corresponds to joint use (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join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),                    and  </a:t>
            </a:r>
            <a:r>
              <a:rPr lang="fr-FR" sz="2800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+</a:t>
            </a:r>
            <a:r>
              <a:rPr lang="fr-FR" sz="28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corresponds to alternative use (union and projection).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We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assume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contains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special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annotations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0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and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1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.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‘‘Absent’’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tuples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are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annotated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with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0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!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1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is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a  ‘‘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neutral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’’  annotation (no restrictions).</a:t>
            </a:r>
            <a:endParaRPr lang="fr-FR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so far</a:t>
            </a:r>
            <a:endParaRPr lang="el-GR" sz="3200" dirty="0"/>
          </a:p>
        </p:txBody>
      </p:sp>
      <p:sp>
        <p:nvSpPr>
          <p:cNvPr id="1172484" name="Rectangle 4"/>
          <p:cNvSpPr>
            <a:spLocks noChangeArrowheads="1"/>
          </p:cNvSpPr>
          <p:nvPr/>
        </p:nvSpPr>
        <p:spPr bwMode="auto">
          <a:xfrm>
            <a:off x="211015" y="914400"/>
            <a:ext cx="878058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space of annotations,  </a:t>
            </a: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en-US" i="1" dirty="0" smtClean="0">
                <a:solidFill>
                  <a:srgbClr val="4F81BD"/>
                </a:solidFill>
                <a:latin typeface="Tahoma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relations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 every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tuple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annotated with some element from </a:t>
            </a:r>
            <a:r>
              <a:rPr lang="en-US" i="1" dirty="0" smtClean="0">
                <a:solidFill>
                  <a:srgbClr val="4F81BD"/>
                </a:solidFill>
                <a:latin typeface="Arial" charset="0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  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en-US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Binary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operations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on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:     </a:t>
            </a:r>
            <a:r>
              <a:rPr lang="en-US" sz="3200" b="1" dirty="0" smtClean="0">
                <a:solidFill>
                  <a:srgbClr val="4F81BD"/>
                </a:solidFill>
                <a:latin typeface="cmsy10" charset="0"/>
                <a:ea typeface="ＭＳ Ｐゴシック" charset="-128"/>
              </a:rPr>
              <a:t>⋅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  corresponds to joint use (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join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),                    and  </a:t>
            </a:r>
            <a:r>
              <a:rPr lang="fr-FR" sz="2800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+</a:t>
            </a:r>
            <a:r>
              <a:rPr lang="fr-FR" sz="28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corresponds to alternative use (union and projection).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We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assume </a:t>
            </a:r>
            <a:r>
              <a:rPr lang="fr-FR" i="1" dirty="0" smtClean="0">
                <a:solidFill>
                  <a:srgbClr val="4F81BD"/>
                </a:solidFill>
                <a:latin typeface="Arial" charset="0"/>
                <a:ea typeface="ＭＳ Ｐゴシック" charset="-128"/>
              </a:rPr>
              <a:t>K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contains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special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annotations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0</a:t>
            </a:r>
            <a:r>
              <a:rPr lang="fr-FR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and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1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.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‘‘Absent’’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tuples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are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annotated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with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0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! 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dirty="0" smtClean="0">
                <a:solidFill>
                  <a:srgbClr val="4F81BD"/>
                </a:solidFill>
                <a:latin typeface="Tahoma" charset="0"/>
                <a:ea typeface="ＭＳ Ｐゴシック" charset="-128"/>
              </a:rPr>
              <a:t>1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is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a  ‘‘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neutral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’’  annotation (no restrictions).</a:t>
            </a: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r>
              <a:rPr lang="fr-FR" b="1" dirty="0" err="1" smtClean="0">
                <a:solidFill>
                  <a:srgbClr val="FF0000"/>
                </a:solidFill>
                <a:latin typeface="Tahoma" charset="0"/>
                <a:ea typeface="ＭＳ Ｐゴシック" charset="-128"/>
              </a:rPr>
              <a:t>Algebra</a:t>
            </a:r>
            <a:r>
              <a:rPr lang="fr-FR" b="1" dirty="0" smtClean="0">
                <a:solidFill>
                  <a:srgbClr val="FF0000"/>
                </a:solidFill>
                <a:latin typeface="Tahoma" charset="0"/>
                <a:ea typeface="ＭＳ Ｐゴシック" charset="-128"/>
              </a:rPr>
              <a:t> of annotations</a:t>
            </a:r>
            <a:r>
              <a:rPr lang="en-US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?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What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are the </a:t>
            </a:r>
            <a:r>
              <a:rPr lang="fr-FR" b="1" dirty="0" err="1" smtClean="0">
                <a:solidFill>
                  <a:srgbClr val="FF0000"/>
                </a:solidFill>
                <a:latin typeface="Tahoma" charset="0"/>
                <a:ea typeface="ＭＳ Ｐゴシック" charset="-128"/>
              </a:rPr>
              <a:t>laws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of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K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, +, </a:t>
            </a:r>
            <a:r>
              <a:rPr lang="en-US" dirty="0" smtClean="0">
                <a:solidFill>
                  <a:srgbClr val="4F81BD"/>
                </a:solidFill>
                <a:latin typeface="cmsy10"/>
              </a:rPr>
              <a:t>⋅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, 0, 1) </a:t>
            </a:r>
            <a:r>
              <a:rPr lang="fr-FR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 charset="0"/>
                <a:ea typeface="ＭＳ Ｐゴシック" charset="-128"/>
              </a:rPr>
              <a:t>?</a:t>
            </a:r>
            <a:endParaRPr lang="fr-FR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  <a:p>
            <a:pPr marL="284163" indent="-284163" fontAlgn="auto">
              <a:spcBef>
                <a:spcPts val="0"/>
              </a:spcBef>
              <a:spcAft>
                <a:spcPts val="600"/>
              </a:spcAft>
              <a:buClr>
                <a:srgbClr val="011F5B"/>
              </a:buClr>
              <a:buSzPct val="200000"/>
              <a:buFont typeface="Times New Roman" charset="0"/>
              <a:buNone/>
            </a:pPr>
            <a:endParaRPr lang="fr-FR" sz="800" dirty="0" smtClean="0">
              <a:solidFill>
                <a:srgbClr val="000000"/>
              </a:solidFill>
              <a:latin typeface="Tahoma" charset="0"/>
              <a:ea typeface="ＭＳ Ｐゴシック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Annotated relational algebra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1143000"/>
            <a:ext cx="8458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DBMS query optimizers assume certain equivalences: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union is associative, commutative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join is associative, commutative, distributes over union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projections and selections commute with each other and with union and join (when applicable)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Etc., but no</a:t>
            </a:r>
            <a:r>
              <a:rPr lang="en-US" baseline="-25000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</a:t>
            </a:r>
            <a:r>
              <a:rPr lang="en-US" sz="3200" dirty="0" smtClean="0">
                <a:solidFill>
                  <a:srgbClr val="4F81BD"/>
                </a:solidFill>
                <a:latin typeface="Calibri"/>
              </a:rPr>
              <a:t>⋈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 = R </a:t>
            </a:r>
            <a:r>
              <a:rPr lang="en-US" dirty="0" smtClean="0">
                <a:solidFill>
                  <a:srgbClr val="4F81BD"/>
                </a:solidFill>
                <a:latin typeface="cmsy10"/>
              </a:rPr>
              <a:t>⋃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</a:t>
            </a:r>
            <a:r>
              <a:rPr lang="en-US" sz="3200" dirty="0" smtClean="0">
                <a:solidFill>
                  <a:srgbClr val="4F81BD"/>
                </a:solidFill>
                <a:latin typeface="Calibri"/>
              </a:rPr>
              <a:t> =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R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(i.e., no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idempotence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,  to allow for bag semantics)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Equivalent queries should produce same annotations!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Arial" pitchFamily="34" charset="0"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Outline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Database provenance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Slides based on Val </a:t>
            </a:r>
            <a:r>
              <a:rPr lang="en-US" dirty="0" err="1" smtClean="0">
                <a:latin typeface="Arial"/>
                <a:cs typeface="Arial"/>
              </a:rPr>
              <a:t>Tannen’s</a:t>
            </a:r>
            <a:r>
              <a:rPr lang="en-US" dirty="0" smtClean="0">
                <a:latin typeface="Arial"/>
                <a:cs typeface="Arial"/>
              </a:rPr>
              <a:t> Keynote talk at EDBT 2010</a:t>
            </a:r>
          </a:p>
          <a:p>
            <a:r>
              <a:rPr lang="en-US" dirty="0" smtClean="0">
                <a:latin typeface="Arial"/>
                <a:cs typeface="Arial"/>
              </a:rPr>
              <a:t>Data privacy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Slides from my UW colloquium talk in 2005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  <a:cs typeface="Arial"/>
              </a:rPr>
              <a:t>Dan Suciu -- CSEP544 Fall 2010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20E5-CCB1-F846-A2D5-BBF64DD1D8C8}" type="slidenum">
              <a:rPr lang="en-US" smtClean="0">
                <a:latin typeface="Arial"/>
                <a:cs typeface="Arial"/>
              </a:rPr>
              <a:pPr/>
              <a:t>2</a:t>
            </a:fld>
            <a:endParaRPr lang="en-US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Annotated relational algebra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5029200"/>
            <a:ext cx="8458200" cy="1219200"/>
          </a:xfrm>
        </p:spPr>
        <p:txBody>
          <a:bodyPr>
            <a:noAutofit/>
          </a:bodyPr>
          <a:lstStyle/>
          <a:p>
            <a:endParaRPr lang="en-US" sz="800" dirty="0" smtClean="0"/>
          </a:p>
          <a:p>
            <a:r>
              <a:rPr lang="en-US" sz="2800" dirty="0" smtClean="0"/>
              <a:t>Hence, for each commutative </a:t>
            </a:r>
            <a:r>
              <a:rPr lang="en-US" sz="2800" dirty="0" err="1" smtClean="0"/>
              <a:t>semiring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4F81BD"/>
                </a:solidFill>
              </a:rPr>
              <a:t>K </a:t>
            </a:r>
            <a:r>
              <a:rPr lang="en-US" sz="2800" dirty="0" smtClean="0"/>
              <a:t>we have a    </a:t>
            </a:r>
            <a:r>
              <a:rPr lang="en-US" sz="2800" i="1" dirty="0" smtClean="0">
                <a:solidFill>
                  <a:srgbClr val="4F81BD"/>
                </a:solidFill>
              </a:rPr>
              <a:t>K</a:t>
            </a:r>
            <a:r>
              <a:rPr lang="en-US" sz="2800" dirty="0" smtClean="0"/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annotated relational algebra</a:t>
            </a:r>
            <a:r>
              <a:rPr lang="en-US" sz="2800" dirty="0" smtClean="0"/>
              <a:t>.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2800" dirty="0" smtClean="0"/>
          </a:p>
          <a:p>
            <a:pPr>
              <a:buClr>
                <a:schemeClr val="tx1"/>
              </a:buCl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5105400"/>
            <a:ext cx="8077200" cy="1143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prstClr val="black"/>
              </a:buClr>
            </a:pPr>
            <a:r>
              <a:rPr lang="en-US" sz="2800" b="1" dirty="0" smtClean="0">
                <a:solidFill>
                  <a:srgbClr val="FF0000"/>
                </a:solidFill>
              </a:rPr>
              <a:t>Proposition</a:t>
            </a:r>
            <a:r>
              <a:rPr lang="en-US" sz="2800" dirty="0" smtClean="0">
                <a:solidFill>
                  <a:prstClr val="black"/>
                </a:solidFill>
              </a:rPr>
              <a:t>.  Above identities hold for queries on </a:t>
            </a:r>
            <a:r>
              <a:rPr lang="en-US" sz="2800" i="1" dirty="0" smtClean="0">
                <a:solidFill>
                  <a:srgbClr val="4F81BD"/>
                </a:solidFill>
              </a:rPr>
              <a:t>K</a:t>
            </a:r>
            <a:r>
              <a:rPr lang="en-US" sz="2800" dirty="0" smtClean="0">
                <a:solidFill>
                  <a:prstClr val="black"/>
                </a:solidFill>
              </a:rPr>
              <a:t>-relations  </a:t>
            </a:r>
            <a:r>
              <a:rPr lang="en-US" sz="2800" dirty="0" err="1" smtClean="0">
                <a:solidFill>
                  <a:prstClr val="black"/>
                </a:solidFill>
              </a:rPr>
              <a:t>iff</a:t>
            </a:r>
            <a:r>
              <a:rPr lang="en-US" sz="2800" dirty="0" smtClean="0">
                <a:solidFill>
                  <a:prstClr val="black"/>
                </a:solidFill>
              </a:rPr>
              <a:t>   </a:t>
            </a:r>
            <a:r>
              <a:rPr lang="en-US" sz="2800" dirty="0" smtClean="0">
                <a:solidFill>
                  <a:srgbClr val="4F81BD"/>
                </a:solidFill>
              </a:rPr>
              <a:t>(</a:t>
            </a:r>
            <a:r>
              <a:rPr lang="en-US" sz="2800" i="1" dirty="0" smtClean="0">
                <a:solidFill>
                  <a:srgbClr val="4F81BD"/>
                </a:solidFill>
              </a:rPr>
              <a:t>K</a:t>
            </a:r>
            <a:r>
              <a:rPr lang="en-US" sz="2800" dirty="0" smtClean="0">
                <a:solidFill>
                  <a:srgbClr val="4F81BD"/>
                </a:solidFill>
              </a:rPr>
              <a:t>, +, </a:t>
            </a:r>
            <a:r>
              <a:rPr lang="en-US" sz="2800" dirty="0" smtClean="0">
                <a:solidFill>
                  <a:srgbClr val="4F81BD"/>
                </a:solidFill>
                <a:latin typeface="cmsy10"/>
              </a:rPr>
              <a:t>⋅</a:t>
            </a:r>
            <a:r>
              <a:rPr lang="en-US" sz="2800" dirty="0" smtClean="0">
                <a:solidFill>
                  <a:srgbClr val="4F81BD"/>
                </a:solidFill>
              </a:rPr>
              <a:t>, 0, 1) </a:t>
            </a:r>
            <a:r>
              <a:rPr lang="en-US" sz="2800" dirty="0" smtClean="0">
                <a:solidFill>
                  <a:prstClr val="black"/>
                </a:solidFill>
              </a:rPr>
              <a:t>is a </a:t>
            </a:r>
            <a:r>
              <a:rPr lang="en-US" sz="2800" b="1" dirty="0" smtClean="0">
                <a:solidFill>
                  <a:srgbClr val="FF0000"/>
                </a:solidFill>
              </a:rPr>
              <a:t>commutative </a:t>
            </a:r>
            <a:r>
              <a:rPr lang="en-US" sz="2800" b="1" dirty="0" err="1" smtClean="0">
                <a:solidFill>
                  <a:srgbClr val="FF0000"/>
                </a:solidFill>
              </a:rPr>
              <a:t>semiring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1143000"/>
            <a:ext cx="8458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DBMS query optimizers assume certain equivalences: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union is associative, commutative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join is associative, commutative, distributes over union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projections and selections commute with each other and with union and join (when applicable)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Etc., but no</a:t>
            </a:r>
            <a:r>
              <a:rPr lang="en-US" baseline="-25000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</a:t>
            </a:r>
            <a:r>
              <a:rPr lang="en-US" sz="3200" dirty="0" smtClean="0">
                <a:solidFill>
                  <a:srgbClr val="4F81BD"/>
                </a:solidFill>
                <a:latin typeface="Calibri"/>
              </a:rPr>
              <a:t>⋈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 = R </a:t>
            </a:r>
            <a:r>
              <a:rPr lang="en-US" dirty="0" smtClean="0">
                <a:solidFill>
                  <a:srgbClr val="4F81BD"/>
                </a:solidFill>
                <a:latin typeface="cmsy10"/>
              </a:rPr>
              <a:t>⋃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</a:t>
            </a:r>
            <a:r>
              <a:rPr lang="en-US" sz="3200" dirty="0" smtClean="0">
                <a:solidFill>
                  <a:srgbClr val="4F81BD"/>
                </a:solidFill>
                <a:latin typeface="Calibri"/>
              </a:rPr>
              <a:t> =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R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(i.e., no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idempotence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,  to allow for bag semantics)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Equivalent queries should produce same annotations!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Arial" pitchFamily="34" charset="0"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Annotated relational algebra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5029200"/>
            <a:ext cx="8458200" cy="1219200"/>
          </a:xfrm>
        </p:spPr>
        <p:txBody>
          <a:bodyPr>
            <a:noAutofit/>
          </a:bodyPr>
          <a:lstStyle/>
          <a:p>
            <a:endParaRPr lang="en-US" sz="800" dirty="0" smtClean="0"/>
          </a:p>
          <a:p>
            <a:r>
              <a:rPr lang="en-US" sz="2800" dirty="0" smtClean="0"/>
              <a:t>Hence, for each commutative </a:t>
            </a:r>
            <a:r>
              <a:rPr lang="en-US" sz="2800" dirty="0" err="1" smtClean="0"/>
              <a:t>semiring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4F81BD"/>
                </a:solidFill>
              </a:rPr>
              <a:t>K </a:t>
            </a:r>
            <a:r>
              <a:rPr lang="en-US" sz="2800" dirty="0" smtClean="0"/>
              <a:t>we have a    </a:t>
            </a:r>
            <a:r>
              <a:rPr lang="en-US" sz="2800" i="1" dirty="0" smtClean="0">
                <a:solidFill>
                  <a:srgbClr val="4F81BD"/>
                </a:solidFill>
              </a:rPr>
              <a:t>K</a:t>
            </a:r>
            <a:r>
              <a:rPr lang="en-US" sz="2800" dirty="0" smtClean="0"/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annotated relational algebra</a:t>
            </a:r>
            <a:r>
              <a:rPr lang="en-US" sz="2800" dirty="0" smtClean="0"/>
              <a:t>.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2800" dirty="0" smtClean="0"/>
          </a:p>
          <a:p>
            <a:pPr>
              <a:buClr>
                <a:schemeClr val="tx1"/>
              </a:buCl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1143000"/>
            <a:ext cx="8458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DBMS query optimizers assume certain equivalences: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union is associative, commutative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join is associative, commutative, distributes over union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projections and selections commute with each other and with union and join (when applicable)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Etc., but no</a:t>
            </a:r>
            <a:r>
              <a:rPr lang="en-US" baseline="-25000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</a:t>
            </a:r>
            <a:r>
              <a:rPr lang="en-US" sz="3200" dirty="0" smtClean="0">
                <a:solidFill>
                  <a:srgbClr val="4F81BD"/>
                </a:solidFill>
                <a:latin typeface="Calibri"/>
              </a:rPr>
              <a:t>⋈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 = R </a:t>
            </a:r>
            <a:r>
              <a:rPr lang="en-US" dirty="0" smtClean="0">
                <a:solidFill>
                  <a:srgbClr val="4F81BD"/>
                </a:solidFill>
                <a:latin typeface="cmsy10"/>
              </a:rPr>
              <a:t>⋃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R </a:t>
            </a:r>
            <a:r>
              <a:rPr lang="en-US" sz="3200" dirty="0" smtClean="0">
                <a:solidFill>
                  <a:srgbClr val="4F81BD"/>
                </a:solidFill>
                <a:latin typeface="Calibri"/>
              </a:rPr>
              <a:t> =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R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(i.e., no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idempotence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,  to allow for bag semantics)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Equivalent queries should produce same annotations!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Font typeface="Arial" pitchFamily="34" charset="0"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What is a commutative </a:t>
            </a:r>
            <a:r>
              <a:rPr lang="en-US" sz="3200" b="1" dirty="0" err="1" smtClean="0">
                <a:solidFill>
                  <a:schemeClr val="tx1"/>
                </a:solidFill>
              </a:rPr>
              <a:t>semiring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An algebraic structure </a:t>
            </a:r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n-US" sz="2800" i="1" dirty="0" smtClean="0">
                <a:solidFill>
                  <a:schemeClr val="accent1"/>
                </a:solidFill>
              </a:rPr>
              <a:t>K</a:t>
            </a:r>
            <a:r>
              <a:rPr lang="en-US" sz="2800" dirty="0" smtClean="0">
                <a:solidFill>
                  <a:schemeClr val="accent1"/>
                </a:solidFill>
              </a:rPr>
              <a:t>, +,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cmsy10"/>
              </a:rPr>
              <a:t>⋅</a:t>
            </a:r>
            <a:r>
              <a:rPr lang="en-US" sz="2800" dirty="0" smtClean="0">
                <a:solidFill>
                  <a:schemeClr val="accent1"/>
                </a:solidFill>
              </a:rPr>
              <a:t>, </a:t>
            </a:r>
            <a:r>
              <a:rPr lang="en-US" sz="2800" dirty="0" smtClean="0">
                <a:solidFill>
                  <a:schemeClr val="accent1"/>
                </a:solidFill>
              </a:rPr>
              <a:t>0, 1) </a:t>
            </a:r>
            <a:r>
              <a:rPr lang="en-US" sz="2800" dirty="0" smtClean="0"/>
              <a:t>where:</a:t>
            </a:r>
          </a:p>
          <a:p>
            <a:pPr>
              <a:spcAft>
                <a:spcPts val="600"/>
              </a:spcAft>
              <a:buFont typeface="Courier New"/>
              <a:buChar char="o"/>
            </a:pPr>
            <a:r>
              <a:rPr lang="en-US" sz="2800" i="1" dirty="0" smtClean="0">
                <a:solidFill>
                  <a:srgbClr val="4F81BD"/>
                </a:solidFill>
              </a:rPr>
              <a:t>   K</a:t>
            </a:r>
            <a:r>
              <a:rPr lang="en-US" sz="2800" dirty="0" smtClean="0"/>
              <a:t>  is the domain</a:t>
            </a:r>
          </a:p>
          <a:p>
            <a:pPr>
              <a:spcAft>
                <a:spcPts val="600"/>
              </a:spcAft>
              <a:buFont typeface="Courier New"/>
              <a:buChar char="o"/>
            </a:pPr>
            <a:r>
              <a:rPr lang="en-US" sz="2800" dirty="0" smtClean="0">
                <a:solidFill>
                  <a:srgbClr val="4F81BD"/>
                </a:solidFill>
              </a:rPr>
              <a:t>   + </a:t>
            </a:r>
            <a:r>
              <a:rPr lang="en-US" sz="2800" dirty="0" smtClean="0"/>
              <a:t> is associative, commutative, with </a:t>
            </a:r>
            <a:r>
              <a:rPr lang="en-US" sz="2800" dirty="0" smtClean="0">
                <a:solidFill>
                  <a:srgbClr val="4F81BD"/>
                </a:solidFill>
              </a:rPr>
              <a:t>0</a:t>
            </a:r>
            <a:r>
              <a:rPr lang="en-US" sz="2800" dirty="0" smtClean="0"/>
              <a:t> identity</a:t>
            </a:r>
          </a:p>
          <a:p>
            <a:pPr>
              <a:spcAft>
                <a:spcPts val="600"/>
              </a:spcAft>
              <a:buFont typeface="Courier New"/>
              <a:buChar char="o"/>
            </a:pPr>
            <a:r>
              <a:rPr lang="en-US" sz="2800" dirty="0" smtClean="0">
                <a:solidFill>
                  <a:srgbClr val="4F81BD"/>
                </a:solidFill>
                <a:latin typeface="cmsy10"/>
              </a:rPr>
              <a:t> </a:t>
            </a:r>
            <a:r>
              <a:rPr lang="en-US" sz="2800" dirty="0" smtClean="0">
                <a:solidFill>
                  <a:srgbClr val="4F81BD"/>
                </a:solidFill>
                <a:latin typeface="cmsy10"/>
              </a:rPr>
              <a:t> ⋅</a:t>
            </a:r>
            <a:r>
              <a:rPr lang="en-US" sz="2800" dirty="0" smtClean="0"/>
              <a:t>   </a:t>
            </a:r>
            <a:r>
              <a:rPr lang="en-US" sz="2800" dirty="0" smtClean="0"/>
              <a:t>is associative, with </a:t>
            </a:r>
            <a:r>
              <a:rPr lang="en-US" sz="2800" dirty="0" smtClean="0">
                <a:solidFill>
                  <a:srgbClr val="4F81BD"/>
                </a:solidFill>
              </a:rPr>
              <a:t>1</a:t>
            </a:r>
            <a:r>
              <a:rPr lang="en-US" sz="2800" dirty="0" smtClean="0"/>
              <a:t> identity                                </a:t>
            </a:r>
            <a:r>
              <a:rPr lang="en-US" sz="2800" b="1" dirty="0" err="1" smtClean="0"/>
              <a:t>semiring</a:t>
            </a:r>
            <a:endParaRPr lang="en-US" sz="2800" b="1" dirty="0" smtClean="0"/>
          </a:p>
          <a:p>
            <a:pPr>
              <a:spcAft>
                <a:spcPts val="600"/>
              </a:spcAft>
              <a:buFont typeface="Courier New"/>
              <a:buChar char="o"/>
            </a:pPr>
            <a:r>
              <a:rPr lang="en-US" sz="2800" i="1" dirty="0" smtClean="0">
                <a:solidFill>
                  <a:srgbClr val="4F81BD"/>
                </a:solidFill>
                <a:latin typeface="cmsy10"/>
              </a:rPr>
              <a:t> </a:t>
            </a:r>
            <a:r>
              <a:rPr lang="en-US" sz="2800" i="1" dirty="0" smtClean="0">
                <a:solidFill>
                  <a:srgbClr val="4F81BD"/>
                </a:solidFill>
                <a:latin typeface="cmsy10"/>
              </a:rPr>
              <a:t> ⋅</a:t>
            </a:r>
            <a:r>
              <a:rPr lang="en-US" sz="2800" dirty="0" smtClean="0">
                <a:solidFill>
                  <a:srgbClr val="4F81BD"/>
                </a:solidFill>
              </a:rPr>
              <a:t>   </a:t>
            </a:r>
            <a:r>
              <a:rPr lang="en-US" sz="2800" dirty="0" smtClean="0"/>
              <a:t>distributes over  </a:t>
            </a:r>
            <a:r>
              <a:rPr lang="en-US" sz="2800" dirty="0" smtClean="0">
                <a:solidFill>
                  <a:srgbClr val="4F81BD"/>
                </a:solidFill>
              </a:rPr>
              <a:t>+</a:t>
            </a:r>
            <a:r>
              <a:rPr lang="en-US" sz="2800" dirty="0" smtClean="0"/>
              <a:t> </a:t>
            </a:r>
            <a:endParaRPr lang="en-US" sz="2800" dirty="0" smtClean="0">
              <a:solidFill>
                <a:srgbClr val="4F81BD"/>
              </a:solidFill>
            </a:endParaRPr>
          </a:p>
          <a:p>
            <a:pPr>
              <a:spcAft>
                <a:spcPts val="600"/>
              </a:spcAft>
              <a:buFont typeface="Courier New"/>
              <a:buChar char="o"/>
            </a:pPr>
            <a:r>
              <a:rPr lang="en-US" sz="2800" dirty="0" smtClean="0">
                <a:solidFill>
                  <a:srgbClr val="4F81BD"/>
                </a:solidFill>
              </a:rPr>
              <a:t>   </a:t>
            </a:r>
            <a:r>
              <a:rPr lang="en-US" sz="2800" i="1" dirty="0" smtClean="0">
                <a:solidFill>
                  <a:srgbClr val="4F81BD"/>
                </a:solidFill>
              </a:rPr>
              <a:t>a</a:t>
            </a:r>
            <a:r>
              <a:rPr lang="en-US" sz="2800" dirty="0" smtClean="0">
                <a:solidFill>
                  <a:srgbClr val="4F81BD"/>
                </a:solidFill>
              </a:rPr>
              <a:t> </a:t>
            </a:r>
            <a:r>
              <a:rPr lang="en-US" sz="2800" dirty="0" smtClean="0">
                <a:solidFill>
                  <a:srgbClr val="4F81BD"/>
                </a:solidFill>
                <a:latin typeface="cmsy10"/>
              </a:rPr>
              <a:t>⋅</a:t>
            </a:r>
            <a:r>
              <a:rPr lang="en-US" sz="2800" dirty="0" smtClean="0">
                <a:solidFill>
                  <a:srgbClr val="4F81BD"/>
                </a:solidFill>
              </a:rPr>
              <a:t> </a:t>
            </a:r>
            <a:r>
              <a:rPr lang="en-US" sz="2800" dirty="0" smtClean="0">
                <a:solidFill>
                  <a:srgbClr val="4F81BD"/>
                </a:solidFill>
              </a:rPr>
              <a:t>0 = 0</a:t>
            </a:r>
            <a:r>
              <a:rPr lang="en-US" sz="2800" dirty="0" smtClean="0">
                <a:solidFill>
                  <a:srgbClr val="4F81BD"/>
                </a:solidFill>
              </a:rPr>
              <a:t> </a:t>
            </a:r>
            <a:r>
              <a:rPr lang="en-US" sz="2800" dirty="0" smtClean="0">
                <a:solidFill>
                  <a:srgbClr val="4F81BD"/>
                </a:solidFill>
                <a:latin typeface="cmsy10"/>
              </a:rPr>
              <a:t>⋅</a:t>
            </a:r>
            <a:r>
              <a:rPr lang="en-US" sz="2800" dirty="0" smtClean="0">
                <a:solidFill>
                  <a:srgbClr val="4F81BD"/>
                </a:solidFill>
              </a:rPr>
              <a:t> </a:t>
            </a:r>
            <a:r>
              <a:rPr lang="en-US" sz="2800" i="1" dirty="0" smtClean="0">
                <a:solidFill>
                  <a:srgbClr val="4F81BD"/>
                </a:solidFill>
              </a:rPr>
              <a:t>a</a:t>
            </a:r>
            <a:r>
              <a:rPr lang="en-US" sz="2800" dirty="0" smtClean="0">
                <a:solidFill>
                  <a:srgbClr val="4F81BD"/>
                </a:solidFill>
              </a:rPr>
              <a:t> = 0</a:t>
            </a:r>
          </a:p>
          <a:p>
            <a:pPr>
              <a:buFont typeface="Courier New"/>
              <a:buChar char="o"/>
            </a:pPr>
            <a:endParaRPr lang="en-US" sz="2800" dirty="0" smtClean="0">
              <a:solidFill>
                <a:srgbClr val="4F81BD"/>
              </a:solidFill>
            </a:endParaRPr>
          </a:p>
          <a:p>
            <a:pPr>
              <a:buFont typeface="Courier New"/>
              <a:buChar char="o"/>
            </a:pPr>
            <a:r>
              <a:rPr lang="en-US" sz="2800" dirty="0" smtClean="0">
                <a:solidFill>
                  <a:schemeClr val="accent1"/>
                </a:solidFill>
                <a:latin typeface="cmsy1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cmsy10"/>
              </a:rPr>
              <a:t> ⋅</a:t>
            </a:r>
            <a:r>
              <a:rPr lang="en-US" sz="2800" dirty="0" smtClean="0"/>
              <a:t>   </a:t>
            </a:r>
            <a:r>
              <a:rPr lang="en-US" sz="2800" dirty="0" smtClean="0"/>
              <a:t>is also </a:t>
            </a:r>
            <a:r>
              <a:rPr lang="en-US" sz="2800" b="1" dirty="0" smtClean="0"/>
              <a:t>commutative</a:t>
            </a:r>
            <a:endParaRPr lang="en-US" sz="2800" b="1" dirty="0" smtClean="0">
              <a:solidFill>
                <a:srgbClr val="4F81BD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Unlike ring, no requirement for inverses to  </a:t>
            </a:r>
            <a:r>
              <a:rPr lang="en-US" sz="2800" dirty="0" smtClean="0">
                <a:solidFill>
                  <a:srgbClr val="4F81BD"/>
                </a:solidFill>
              </a:rPr>
              <a:t>+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7315200" y="2057400"/>
            <a:ext cx="155448" cy="2133600"/>
          </a:xfrm>
          <a:prstGeom prst="rightBrac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Back to the example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2839152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65"/>
          <p:cNvGraphicFramePr>
            <a:graphicFrameLocks noGrp="1"/>
          </p:cNvGraphicFramePr>
          <p:nvPr/>
        </p:nvGraphicFramePr>
        <p:xfrm>
          <a:off x="4267200" y="2743200"/>
          <a:ext cx="4648200" cy="2593979"/>
        </p:xfrm>
        <a:graphic>
          <a:graphicData uri="http://schemas.openxmlformats.org/drawingml/2006/table">
            <a:tbl>
              <a:tblPr/>
              <a:tblGrid>
                <a:gridCol w="1000665"/>
                <a:gridCol w="3647535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)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)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)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/>
                          <a:cs typeface="Tahoma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1905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1143000" y="2362200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4267200" y="2266248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 Box 73"/>
          <p:cNvSpPr txBox="1">
            <a:spLocks noChangeArrowheads="1"/>
          </p:cNvSpPr>
          <p:nvPr/>
        </p:nvSpPr>
        <p:spPr bwMode="auto">
          <a:xfrm>
            <a:off x="4267200" y="22860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 Box 73"/>
          <p:cNvSpPr txBox="1">
            <a:spLocks noChangeArrowheads="1"/>
          </p:cNvSpPr>
          <p:nvPr/>
        </p:nvSpPr>
        <p:spPr bwMode="auto">
          <a:xfrm>
            <a:off x="4267200" y="22860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0" y="1600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Using the laws: </a:t>
            </a:r>
            <a:r>
              <a:rPr lang="en-US" sz="3200" b="1" dirty="0" smtClean="0">
                <a:solidFill>
                  <a:srgbClr val="FF0000"/>
                </a:solidFill>
              </a:rPr>
              <a:t>polynomials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600200" y="2762952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828800" y="1828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1600200" y="2286000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5181600" y="2190048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 Box 73"/>
          <p:cNvSpPr txBox="1">
            <a:spLocks noChangeArrowheads="1"/>
          </p:cNvSpPr>
          <p:nvPr/>
        </p:nvSpPr>
        <p:spPr bwMode="auto">
          <a:xfrm>
            <a:off x="5181600" y="22098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" name="Group 65"/>
          <p:cNvGraphicFramePr>
            <a:graphicFrameLocks noGrp="1"/>
          </p:cNvGraphicFramePr>
          <p:nvPr/>
        </p:nvGraphicFramePr>
        <p:xfrm>
          <a:off x="5181600" y="27108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pr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2r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+ 2s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73"/>
          <p:cNvSpPr txBox="1">
            <a:spLocks noChangeArrowheads="1"/>
          </p:cNvSpPr>
          <p:nvPr/>
        </p:nvSpPr>
        <p:spPr bwMode="auto">
          <a:xfrm>
            <a:off x="5181600" y="22098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05000" y="4790182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Polynomials with coefficients in </a:t>
            </a:r>
            <a:r>
              <a:rPr lang="en-US" sz="2000" b="1" dirty="0" smtClean="0">
                <a:solidFill>
                  <a:srgbClr val="4F81BD"/>
                </a:solidFill>
                <a:latin typeface="msbm10"/>
              </a:rPr>
              <a:t>N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Tahoma"/>
                <a:cs typeface="Tahoma"/>
              </a:rPr>
              <a:t>annotation tokens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as </a:t>
            </a:r>
            <a:r>
              <a:rPr lang="en-US" sz="2000" dirty="0" err="1" smtClean="0">
                <a:solidFill>
                  <a:prstClr val="black"/>
                </a:solidFill>
                <a:latin typeface="Tahoma"/>
                <a:cs typeface="Tahoma"/>
              </a:rPr>
              <a:t>indeterminates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p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,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,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s</a:t>
            </a:r>
            <a:endParaRPr lang="en-US" sz="2000" i="1" dirty="0" smtClean="0">
              <a:solidFill>
                <a:prstClr val="black"/>
              </a:solidFill>
              <a:latin typeface="Tahoma"/>
              <a:cs typeface="Tahoma"/>
            </a:endParaRPr>
          </a:p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capture a very general form of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cs typeface="Tahoma"/>
              </a:rPr>
              <a:t>provenance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endParaRPr lang="en-US" sz="2000" dirty="0" smtClean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1524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Provenance reading of the polynomials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2057400" y="2077152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286000" y="1143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2057400" y="1600200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4876800" y="1504248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 Box 73"/>
          <p:cNvSpPr txBox="1">
            <a:spLocks noChangeArrowheads="1"/>
          </p:cNvSpPr>
          <p:nvPr/>
        </p:nvSpPr>
        <p:spPr bwMode="auto">
          <a:xfrm>
            <a:off x="4876800" y="15240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" name="Group 65"/>
          <p:cNvGraphicFramePr>
            <a:graphicFrameLocks noGrp="1"/>
          </p:cNvGraphicFramePr>
          <p:nvPr/>
        </p:nvGraphicFramePr>
        <p:xfrm>
          <a:off x="4876800" y="20250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pr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2r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+ 2s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73"/>
          <p:cNvSpPr txBox="1">
            <a:spLocks noChangeArrowheads="1"/>
          </p:cNvSpPr>
          <p:nvPr/>
        </p:nvSpPr>
        <p:spPr bwMode="auto">
          <a:xfrm>
            <a:off x="4876800" y="15240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81200" y="4191000"/>
            <a:ext cx="5257800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Tahoma"/>
              </a:rPr>
              <a:t>  three different ways to derive</a:t>
            </a:r>
            <a:r>
              <a:rPr lang="en-US" sz="2200" dirty="0" smtClean="0">
                <a:solidFill>
                  <a:srgbClr val="011F5B"/>
                </a:solidFill>
                <a:latin typeface="Calibri"/>
              </a:rPr>
              <a:t>   </a:t>
            </a:r>
            <a:r>
              <a:rPr lang="en-US" sz="2200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d</a:t>
            </a:r>
            <a:r>
              <a:rPr lang="en-US" sz="2200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sz="2200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e</a:t>
            </a:r>
            <a:r>
              <a:rPr lang="en-US" sz="2200" dirty="0" smtClean="0">
                <a:solidFill>
                  <a:srgbClr val="011F5B"/>
                </a:solidFill>
                <a:latin typeface="Comic Sans MS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  two of the ways use only   </a:t>
            </a:r>
            <a:r>
              <a:rPr lang="en-US" sz="2200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sz="2200" dirty="0" smtClean="0">
                <a:solidFill>
                  <a:srgbClr val="011F5B"/>
                </a:solidFill>
                <a:latin typeface="Comic Sans MS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11F5B"/>
                </a:solidFill>
                <a:latin typeface="Comic Sans MS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but they use it twice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   the third way uses  </a:t>
            </a:r>
            <a:r>
              <a:rPr lang="en-US" sz="2200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sz="2200" dirty="0" smtClean="0">
                <a:solidFill>
                  <a:srgbClr val="011F5B"/>
                </a:solidFill>
                <a:latin typeface="Comic Sans MS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once  and  </a:t>
            </a:r>
            <a:r>
              <a:rPr lang="en-US" sz="2200" i="1" dirty="0" err="1" smtClean="0">
                <a:solidFill>
                  <a:srgbClr val="4F81BD"/>
                </a:solidFill>
                <a:latin typeface="Tahoma"/>
                <a:cs typeface="Tahoma"/>
              </a:rPr>
              <a:t>s</a:t>
            </a:r>
            <a:r>
              <a:rPr lang="en-US" sz="22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once</a:t>
            </a:r>
            <a:endParaRPr lang="en-US" sz="2200" dirty="0" smtClean="0">
              <a:solidFill>
                <a:srgbClr val="011F5B"/>
              </a:solidFill>
              <a:latin typeface="Comic Sans MS" charset="0"/>
            </a:endParaRPr>
          </a:p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endParaRPr lang="en-US" sz="2200" dirty="0" smtClean="0">
              <a:solidFill>
                <a:srgbClr val="000000"/>
              </a:solidFill>
              <a:latin typeface="Tahoma"/>
              <a:cs typeface="Tahom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200" y="838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791200" y="2514600"/>
            <a:ext cx="1219200" cy="533400"/>
          </a:xfrm>
          <a:prstGeom prst="roundRect">
            <a:avLst/>
          </a:prstGeom>
          <a:solidFill>
            <a:srgbClr val="FFFF66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2" name="Curved Left Arrow 31"/>
          <p:cNvSpPr/>
          <p:nvPr/>
        </p:nvSpPr>
        <p:spPr>
          <a:xfrm>
            <a:off x="7010400" y="2743200"/>
            <a:ext cx="960120" cy="2057400"/>
          </a:xfrm>
          <a:prstGeom prst="curvedLeftArrow">
            <a:avLst/>
          </a:prstGeom>
          <a:solidFill>
            <a:srgbClr val="FFFF66">
              <a:alpha val="5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Low-hanging fruit: deletion propagation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302828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2094131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1143000" y="255133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35814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" name="Group 65"/>
          <p:cNvGraphicFramePr>
            <a:graphicFrameLocks noGrp="1"/>
          </p:cNvGraphicFramePr>
          <p:nvPr/>
        </p:nvGraphicFramePr>
        <p:xfrm>
          <a:off x="3581400" y="3084731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pr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2r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+ 2s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1905000" y="1074003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12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We used this in </a:t>
            </a:r>
            <a:r>
              <a:rPr lang="en-US" b="1" dirty="0" smtClean="0">
                <a:solidFill>
                  <a:srgbClr val="FF0000"/>
                </a:solidFill>
                <a:latin typeface="Tahoma"/>
                <a:cs typeface="Tahoma"/>
              </a:rPr>
              <a:t>Orchestra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[VLDB07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]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for update propagation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Low-hanging fruit: deletion propagation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302828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2094131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1143000" y="255133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35814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" name="Group 65"/>
          <p:cNvGraphicFramePr>
            <a:graphicFrameLocks noGrp="1"/>
          </p:cNvGraphicFramePr>
          <p:nvPr/>
        </p:nvGraphicFramePr>
        <p:xfrm>
          <a:off x="3581400" y="3084731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pr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2r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+ 2s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514600" y="5058490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6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Delete 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e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from 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 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?</a:t>
            </a:r>
            <a:endParaRPr lang="en-US" dirty="0" smtClean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05000" y="1074003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12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We used this in </a:t>
            </a:r>
            <a:r>
              <a:rPr lang="en-US" b="1" dirty="0" smtClean="0">
                <a:solidFill>
                  <a:srgbClr val="FF0000"/>
                </a:solidFill>
                <a:latin typeface="Tahoma"/>
                <a:cs typeface="Tahoma"/>
              </a:rPr>
              <a:t>Orchestra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[VLDB07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]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for update propagation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Low-hanging fruit: deletion propagation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302828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2094131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1143000" y="255133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35814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" name="Group 65"/>
          <p:cNvGraphicFramePr>
            <a:graphicFrameLocks noGrp="1"/>
          </p:cNvGraphicFramePr>
          <p:nvPr/>
        </p:nvGraphicFramePr>
        <p:xfrm>
          <a:off x="3581400" y="3084731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pr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2r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+ 2s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514600" y="5058490"/>
            <a:ext cx="4343400" cy="98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6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Delete 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e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from 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 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?</a:t>
            </a:r>
          </a:p>
          <a:p>
            <a:pPr eaLnBrk="0" hangingPunct="0">
              <a:spcBef>
                <a:spcPct val="20000"/>
              </a:spcBef>
              <a:spcAft>
                <a:spcPts val="6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Set  </a:t>
            </a:r>
            <a:r>
              <a:rPr lang="en-US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= 0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!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    </a:t>
            </a:r>
            <a:endParaRPr lang="en-US" dirty="0" smtClean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05000" y="1074003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12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We used this in </a:t>
            </a:r>
            <a:r>
              <a:rPr lang="en-US" b="1" dirty="0" smtClean="0">
                <a:solidFill>
                  <a:srgbClr val="FF0000"/>
                </a:solidFill>
                <a:latin typeface="Tahoma"/>
                <a:cs typeface="Tahoma"/>
              </a:rPr>
              <a:t>Orchestra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[VLDB07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]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for update propagation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Low-hanging fruit: deletion propagation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302828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2094131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1143000" y="255133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35814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" name="Group 65"/>
          <p:cNvGraphicFramePr>
            <a:graphicFrameLocks noGrp="1"/>
          </p:cNvGraphicFramePr>
          <p:nvPr/>
        </p:nvGraphicFramePr>
        <p:xfrm>
          <a:off x="3581400" y="3084731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pr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2r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+ 2s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514600" y="5058490"/>
            <a:ext cx="4343400" cy="98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6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Delete 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e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from 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 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?</a:t>
            </a:r>
          </a:p>
          <a:p>
            <a:pPr eaLnBrk="0" hangingPunct="0">
              <a:spcBef>
                <a:spcPct val="20000"/>
              </a:spcBef>
              <a:spcAft>
                <a:spcPts val="6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Set  </a:t>
            </a:r>
            <a:r>
              <a:rPr lang="en-US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= 0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!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    </a:t>
            </a:r>
            <a:endParaRPr lang="en-US" dirty="0" smtClean="0">
              <a:solidFill>
                <a:srgbClr val="4F81BD"/>
              </a:solidFill>
              <a:latin typeface="Tahoma"/>
              <a:cs typeface="Tahoma"/>
            </a:endParaRPr>
          </a:p>
        </p:txBody>
      </p:sp>
      <p:graphicFrame>
        <p:nvGraphicFramePr>
          <p:cNvPr id="26" name="Group 65"/>
          <p:cNvGraphicFramePr>
            <a:graphicFrameLocks noGrp="1"/>
          </p:cNvGraphicFramePr>
          <p:nvPr/>
        </p:nvGraphicFramePr>
        <p:xfrm>
          <a:off x="5791200" y="3084731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73"/>
          <p:cNvSpPr txBox="1">
            <a:spLocks noChangeArrowheads="1"/>
          </p:cNvSpPr>
          <p:nvPr/>
        </p:nvSpPr>
        <p:spPr bwMode="auto">
          <a:xfrm>
            <a:off x="57912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3505200" y="2971800"/>
            <a:ext cx="990600" cy="1905000"/>
            <a:chOff x="2286000" y="4648200"/>
            <a:chExt cx="990600" cy="1905000"/>
          </a:xfrm>
        </p:grpSpPr>
        <p:cxnSp>
          <p:nvCxnSpPr>
            <p:cNvPr id="34" name="Straight Connector 33"/>
            <p:cNvCxnSpPr/>
            <p:nvPr/>
          </p:nvCxnSpPr>
          <p:spPr>
            <a:xfrm rot="16200000" flipH="1">
              <a:off x="1828800" y="5105400"/>
              <a:ext cx="1905000" cy="990600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828800" y="5105400"/>
              <a:ext cx="1905000" cy="990600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905000" y="1074003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12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We used this in </a:t>
            </a:r>
            <a:r>
              <a:rPr lang="en-US" b="1" dirty="0" smtClean="0">
                <a:solidFill>
                  <a:srgbClr val="FF0000"/>
                </a:solidFill>
                <a:latin typeface="Tahoma"/>
                <a:cs typeface="Tahoma"/>
              </a:rPr>
              <a:t>Orchestra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[VLDB07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]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for update propagation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Data Provenance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3715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provenance, </a:t>
            </a:r>
            <a:r>
              <a:rPr lang="en-US" sz="2400" b="1" i="1" dirty="0" err="1" smtClean="0"/>
              <a:t>n</a:t>
            </a:r>
            <a:r>
              <a:rPr lang="en-US" sz="2400" b="1" i="1" dirty="0" smtClean="0"/>
              <a:t>.</a:t>
            </a:r>
          </a:p>
          <a:p>
            <a:pPr>
              <a:buNone/>
            </a:pPr>
            <a:r>
              <a:rPr lang="en-US" sz="2400" i="1" dirty="0" smtClean="0"/>
              <a:t>	The fact of coming from some particular source or </a:t>
            </a:r>
            <a:r>
              <a:rPr lang="en-US" sz="2400" i="1" dirty="0" smtClean="0"/>
              <a:t>quarter∅ </a:t>
            </a:r>
            <a:r>
              <a:rPr lang="en-US" sz="2400" i="1" dirty="0" smtClean="0"/>
              <a:t>origin, derivation</a:t>
            </a:r>
            <a:r>
              <a:rPr lang="en-US" sz="2400" i="1" dirty="0" smtClean="0"/>
              <a:t> </a:t>
            </a:r>
            <a:r>
              <a:rPr lang="en-US" sz="2400" dirty="0" smtClean="0"/>
              <a:t>[Oxford </a:t>
            </a:r>
            <a:r>
              <a:rPr lang="en-US" sz="2400" dirty="0" smtClean="0"/>
              <a:t>English Dictionary]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5908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Data provenance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BunemanKhannaTan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01]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: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aims to explain how a particular result (in an experiment, simulation, query, workflow, etc.) was derived.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Most science today is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data-intensive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. Scientists,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eg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., biologists, astronomers, worry about data provenance all the time.</a:t>
            </a: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Low-hanging fruit: deletion propagation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302828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2094131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1143000" y="255133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35814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0" name="Group 65"/>
          <p:cNvGraphicFramePr>
            <a:graphicFrameLocks noGrp="1"/>
          </p:cNvGraphicFramePr>
          <p:nvPr/>
        </p:nvGraphicFramePr>
        <p:xfrm>
          <a:off x="3581400" y="3084731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pr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2r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+ 2s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2514600" y="5058490"/>
            <a:ext cx="4343400" cy="98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6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Delete 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d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11F5B"/>
                </a:solidFill>
                <a:latin typeface="Courier New"/>
                <a:cs typeface="Courier New"/>
              </a:rPr>
              <a:t>e</a:t>
            </a:r>
            <a:r>
              <a:rPr lang="en-US" b="1" dirty="0" smtClean="0">
                <a:solidFill>
                  <a:srgbClr val="011F5B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from 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 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?</a:t>
            </a:r>
          </a:p>
          <a:p>
            <a:pPr eaLnBrk="0" hangingPunct="0">
              <a:spcBef>
                <a:spcPct val="20000"/>
              </a:spcBef>
              <a:spcAft>
                <a:spcPts val="6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Set  </a:t>
            </a:r>
            <a:r>
              <a:rPr lang="en-US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= 0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!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    </a:t>
            </a:r>
            <a:endParaRPr lang="en-US" dirty="0" smtClean="0">
              <a:solidFill>
                <a:srgbClr val="4F81BD"/>
              </a:solidFill>
              <a:latin typeface="Tahoma"/>
              <a:cs typeface="Tahoma"/>
            </a:endParaRPr>
          </a:p>
        </p:txBody>
      </p:sp>
      <p:graphicFrame>
        <p:nvGraphicFramePr>
          <p:cNvPr id="26" name="Group 65"/>
          <p:cNvGraphicFramePr>
            <a:graphicFrameLocks noGrp="1"/>
          </p:cNvGraphicFramePr>
          <p:nvPr/>
        </p:nvGraphicFramePr>
        <p:xfrm>
          <a:off x="5791200" y="3084731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0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Group 65"/>
          <p:cNvGraphicFramePr>
            <a:graphicFrameLocks noGrp="1"/>
          </p:cNvGraphicFramePr>
          <p:nvPr/>
        </p:nvGraphicFramePr>
        <p:xfrm>
          <a:off x="7239000" y="3084731"/>
          <a:ext cx="1600200" cy="518795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2s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2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73"/>
          <p:cNvSpPr txBox="1">
            <a:spLocks noChangeArrowheads="1"/>
          </p:cNvSpPr>
          <p:nvPr/>
        </p:nvSpPr>
        <p:spPr bwMode="auto">
          <a:xfrm>
            <a:off x="57912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Text Box 73"/>
          <p:cNvSpPr txBox="1">
            <a:spLocks noChangeArrowheads="1"/>
          </p:cNvSpPr>
          <p:nvPr/>
        </p:nvSpPr>
        <p:spPr bwMode="auto">
          <a:xfrm>
            <a:off x="7239000" y="2627531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3505200" y="2971800"/>
            <a:ext cx="990600" cy="1905000"/>
            <a:chOff x="2286000" y="4648200"/>
            <a:chExt cx="990600" cy="1905000"/>
          </a:xfrm>
        </p:grpSpPr>
        <p:cxnSp>
          <p:nvCxnSpPr>
            <p:cNvPr id="34" name="Straight Connector 33"/>
            <p:cNvCxnSpPr/>
            <p:nvPr/>
          </p:nvCxnSpPr>
          <p:spPr>
            <a:xfrm rot="16200000" flipH="1">
              <a:off x="1828800" y="5105400"/>
              <a:ext cx="1905000" cy="990600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828800" y="5105400"/>
              <a:ext cx="1905000" cy="990600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2"/>
          <p:cNvGrpSpPr/>
          <p:nvPr/>
        </p:nvGrpSpPr>
        <p:grpSpPr>
          <a:xfrm>
            <a:off x="5715000" y="2971800"/>
            <a:ext cx="990600" cy="1905000"/>
            <a:chOff x="2286000" y="4648200"/>
            <a:chExt cx="990600" cy="1905000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1828800" y="5105400"/>
              <a:ext cx="1905000" cy="990600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28800" y="5105400"/>
              <a:ext cx="1905000" cy="990600"/>
            </a:xfrm>
            <a:prstGeom prst="line">
              <a:avLst/>
            </a:prstGeom>
            <a:ln w="571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905000" y="1074003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1200"/>
              </a:spcAft>
              <a:buClr>
                <a:srgbClr val="011F5B"/>
              </a:buClr>
              <a:buSzPct val="200000"/>
              <a:defRPr/>
            </a:pP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We used this in </a:t>
            </a:r>
            <a:r>
              <a:rPr lang="en-US" b="1" dirty="0" smtClean="0">
                <a:solidFill>
                  <a:srgbClr val="FF0000"/>
                </a:solidFill>
                <a:latin typeface="Tahoma"/>
                <a:cs typeface="Tahoma"/>
              </a:rPr>
              <a:t>Orchestra</a:t>
            </a:r>
            <a:r>
              <a:rPr lang="en-US" dirty="0" smtClean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[VLDB07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]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/>
                <a:cs typeface="Tahoma"/>
              </a:rPr>
              <a:t>for update propagation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15200" y="1905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But are there useful commutative </a:t>
            </a:r>
            <a:r>
              <a:rPr lang="en-US" sz="3200" b="1" dirty="0" err="1" smtClean="0">
                <a:solidFill>
                  <a:schemeClr val="tx1"/>
                </a:solidFill>
              </a:rPr>
              <a:t>semirings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67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6200"/>
                <a:gridCol w="4343400"/>
              </a:tblGrid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</a:t>
                      </a:r>
                      <a:r>
                        <a:rPr lang="en-US" sz="2400" b="0" dirty="0" smtClean="0">
                          <a:latin typeface="msbm10"/>
                        </a:rPr>
                        <a:t>B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,</a:t>
                      </a:r>
                      <a:r>
                        <a:rPr lang="en-US" sz="2400" b="1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sz="2400" b="1" dirty="0" smtClean="0">
                          <a:latin typeface="cmsy10"/>
                        </a:rPr>
                        <a:t>∧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∨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⊤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⊥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Set semantics</a:t>
                      </a:r>
                      <a:endParaRPr lang="en-US" sz="2400" b="1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</a:t>
                      </a:r>
                      <a:r>
                        <a:rPr lang="en-US" sz="2400" b="1" dirty="0" smtClean="0">
                          <a:latin typeface="Cambria Math"/>
                          <a:ea typeface="Cambria Math"/>
                        </a:rPr>
                        <a:t>ℕ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, </a:t>
                      </a:r>
                      <a:r>
                        <a:rPr lang="en-US" sz="2400" b="0" baseline="0" dirty="0" smtClean="0">
                          <a:latin typeface="+mn-lt"/>
                          <a:ea typeface="Cambria Math"/>
                        </a:rPr>
                        <a:t>+, </a:t>
                      </a:r>
                      <a:r>
                        <a:rPr lang="en-US" sz="2400" b="0" dirty="0" smtClean="0"/>
                        <a:t>∙</a:t>
                      </a:r>
                      <a:r>
                        <a:rPr lang="en-US" sz="2400" b="0" baseline="0" dirty="0" smtClean="0">
                          <a:latin typeface="+mn-lt"/>
                          <a:ea typeface="Cambria Math"/>
                        </a:rPr>
                        <a:t>, 0, 1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/>
                        <a:t>Bag semantics</a:t>
                      </a:r>
                      <a:endParaRPr lang="en-US" sz="2400" b="1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P</a:t>
                      </a:r>
                      <a:r>
                        <a:rPr lang="en-US" sz="2400" dirty="0" smtClean="0">
                          <a:ea typeface="Cambria Math"/>
                        </a:rPr>
                        <a:t>(</a:t>
                      </a:r>
                      <a:r>
                        <a:rPr lang="en-US" sz="2400" dirty="0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400" dirty="0" smtClean="0">
                          <a:ea typeface="Cambria Math"/>
                        </a:rPr>
                        <a:t>),</a:t>
                      </a:r>
                      <a:r>
                        <a:rPr lang="en-US" sz="2400" dirty="0" smtClean="0">
                          <a:ea typeface="Cambria Math"/>
                        </a:rPr>
                        <a:t>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⋃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⋂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∅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err="1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400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Probabilistic events </a:t>
                      </a:r>
                    </a:p>
                    <a:p>
                      <a:r>
                        <a:rPr lang="en-US" sz="2000" dirty="0" smtClean="0"/>
                        <a:t>    </a:t>
                      </a:r>
                      <a:r>
                        <a:rPr lang="en-US" sz="2000" dirty="0" smtClean="0"/>
                        <a:t> [</a:t>
                      </a:r>
                      <a:r>
                        <a:rPr lang="en-US" sz="2000" dirty="0" err="1" smtClean="0"/>
                        <a:t>FuhrRölleke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97]</a:t>
                      </a:r>
                      <a:endParaRPr lang="en-US" sz="2000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BoolExp(</a:t>
                      </a:r>
                      <a:r>
                        <a:rPr lang="en-US" sz="2400" i="1" dirty="0" err="1" smtClean="0"/>
                        <a:t>X</a:t>
                      </a:r>
                      <a:r>
                        <a:rPr lang="en-US" sz="2400" dirty="0" smtClean="0"/>
                        <a:t>),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smtClean="0">
                          <a:latin typeface="cmsy10"/>
                        </a:rPr>
                        <a:t>∧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∨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⊤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⊥</a:t>
                      </a:r>
                      <a:r>
                        <a:rPr lang="en-US" sz="240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 tables (</a:t>
                      </a:r>
                      <a:r>
                        <a:rPr lang="en-US" sz="2400" i="1" dirty="0" err="1" smtClean="0"/>
                        <a:t>c</a:t>
                      </a:r>
                      <a:r>
                        <a:rPr lang="en-US" sz="2400" dirty="0" smtClean="0"/>
                        <a:t>-tables)</a:t>
                      </a:r>
                    </a:p>
                    <a:p>
                      <a:r>
                        <a:rPr lang="en-US" sz="2000" dirty="0" smtClean="0"/>
                        <a:t>         </a:t>
                      </a:r>
                      <a:r>
                        <a:rPr lang="en-US" sz="2000" dirty="0" smtClean="0"/>
                        <a:t> [</a:t>
                      </a:r>
                      <a:r>
                        <a:rPr lang="en-US" sz="2000" dirty="0" err="1" smtClean="0"/>
                        <a:t>ImielinskiLipski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84]</a:t>
                      </a:r>
                      <a:endParaRPr lang="en-US" sz="2000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>
                          <a:latin typeface="msbm10"/>
                        </a:rPr>
                        <a:t>R</a:t>
                      </a:r>
                      <a:r>
                        <a:rPr lang="en-US" sz="2400" baseline="-25000" dirty="0" smtClean="0"/>
                        <a:t>+</a:t>
                      </a:r>
                      <a:r>
                        <a:rPr lang="en-US" sz="2400" baseline="300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∞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smtClean="0"/>
                        <a:t>min, +, </a:t>
                      </a:r>
                      <a:r>
                        <a:rPr lang="en-US" sz="2400" dirty="0" smtClean="0">
                          <a:latin typeface="cmsy10"/>
                        </a:rPr>
                        <a:t>1</a:t>
                      </a:r>
                      <a:r>
                        <a:rPr lang="en-US" sz="2400" dirty="0" smtClean="0"/>
                        <a:t>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Tropical </a:t>
                      </a:r>
                      <a:r>
                        <a:rPr lang="en-US" sz="2400" dirty="0" err="1" smtClean="0"/>
                        <a:t>semiring</a:t>
                      </a:r>
                      <a:r>
                        <a:rPr lang="en-US" sz="2400" dirty="0" smtClean="0"/>
                        <a:t>  </a:t>
                      </a:r>
                    </a:p>
                    <a:p>
                      <a:r>
                        <a:rPr lang="en-US" sz="2000" dirty="0" smtClean="0"/>
                        <a:t>(cost/</a:t>
                      </a:r>
                      <a:r>
                        <a:rPr lang="en-US" sz="2000" baseline="0" dirty="0" smtClean="0"/>
                        <a:t>distrust score/confidence need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936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>
                          <a:latin typeface="msbm10"/>
                        </a:rPr>
                        <a:t>A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min, max, 0, 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  where </a:t>
                      </a:r>
                      <a:r>
                        <a:rPr lang="en-US" sz="2400" baseline="0" dirty="0" smtClean="0">
                          <a:latin typeface="msbm10"/>
                        </a:rPr>
                        <a:t>A</a:t>
                      </a:r>
                      <a:r>
                        <a:rPr lang="en-US" sz="2400" dirty="0" smtClean="0"/>
                        <a:t> = P &lt; C &lt; S &lt; T &lt;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 control levels</a:t>
                      </a:r>
                    </a:p>
                    <a:p>
                      <a:r>
                        <a:rPr lang="en-US" sz="2400" baseline="0" dirty="0" smtClean="0"/>
                        <a:t>       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1800" baseline="0" dirty="0" smtClean="0"/>
                        <a:t>[PODS8</a:t>
                      </a:r>
                      <a:r>
                        <a:rPr lang="en-US" sz="1800" baseline="0" dirty="0" smtClean="0"/>
                        <a:t>]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But are there useful commutative </a:t>
            </a:r>
            <a:r>
              <a:rPr lang="en-US" sz="3200" b="1" dirty="0" err="1" smtClean="0">
                <a:solidFill>
                  <a:schemeClr val="tx1"/>
                </a:solidFill>
              </a:rPr>
              <a:t>semirings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67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6200"/>
                <a:gridCol w="4343400"/>
              </a:tblGrid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</a:t>
                      </a:r>
                      <a:r>
                        <a:rPr lang="en-US" sz="2400" b="0" dirty="0" smtClean="0">
                          <a:latin typeface="msbm10"/>
                        </a:rPr>
                        <a:t>B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,</a:t>
                      </a:r>
                      <a:r>
                        <a:rPr lang="en-US" sz="2400" b="1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sz="2400" b="1" dirty="0" smtClean="0">
                          <a:latin typeface="cmsy10"/>
                        </a:rPr>
                        <a:t>∧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∨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⊤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⊥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Set semantics</a:t>
                      </a:r>
                      <a:endParaRPr lang="en-US" sz="2400" b="1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</a:t>
                      </a:r>
                      <a:r>
                        <a:rPr lang="en-US" sz="2400" b="1" dirty="0" smtClean="0">
                          <a:latin typeface="Cambria Math"/>
                          <a:ea typeface="Cambria Math"/>
                        </a:rPr>
                        <a:t>ℕ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, </a:t>
                      </a:r>
                      <a:r>
                        <a:rPr lang="en-US" sz="2400" b="0" baseline="0" dirty="0" smtClean="0">
                          <a:latin typeface="+mn-lt"/>
                          <a:ea typeface="Cambria Math"/>
                        </a:rPr>
                        <a:t>+, </a:t>
                      </a:r>
                      <a:r>
                        <a:rPr lang="en-US" sz="2400" b="0" dirty="0" smtClean="0"/>
                        <a:t>∙</a:t>
                      </a:r>
                      <a:r>
                        <a:rPr lang="en-US" sz="2400" b="0" baseline="0" dirty="0" smtClean="0">
                          <a:latin typeface="+mn-lt"/>
                          <a:ea typeface="Cambria Math"/>
                        </a:rPr>
                        <a:t>, 0, 1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/>
                        <a:t>Bag semantics</a:t>
                      </a:r>
                      <a:endParaRPr lang="en-US" sz="2400" b="1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P</a:t>
                      </a:r>
                      <a:r>
                        <a:rPr lang="en-US" sz="2400" dirty="0" smtClean="0">
                          <a:ea typeface="Cambria Math"/>
                        </a:rPr>
                        <a:t>(</a:t>
                      </a:r>
                      <a:r>
                        <a:rPr lang="en-US" sz="2400" dirty="0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400" dirty="0" smtClean="0">
                          <a:ea typeface="Cambria Math"/>
                        </a:rPr>
                        <a:t>),</a:t>
                      </a:r>
                      <a:r>
                        <a:rPr lang="en-US" sz="2400" dirty="0" smtClean="0">
                          <a:ea typeface="Cambria Math"/>
                        </a:rPr>
                        <a:t>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⋃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⋂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∅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err="1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400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Probabilistic events </a:t>
                      </a:r>
                    </a:p>
                    <a:p>
                      <a:r>
                        <a:rPr lang="en-US" sz="2000" dirty="0" smtClean="0"/>
                        <a:t>    </a:t>
                      </a:r>
                      <a:r>
                        <a:rPr lang="en-US" sz="2000" dirty="0" smtClean="0"/>
                        <a:t> [</a:t>
                      </a:r>
                      <a:r>
                        <a:rPr lang="en-US" sz="2000" dirty="0" err="1" smtClean="0"/>
                        <a:t>FuhrRölleke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97]</a:t>
                      </a:r>
                      <a:endParaRPr lang="en-US" sz="2000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BoolExp(</a:t>
                      </a:r>
                      <a:r>
                        <a:rPr lang="en-US" sz="2400" i="1" dirty="0" err="1" smtClean="0"/>
                        <a:t>X</a:t>
                      </a:r>
                      <a:r>
                        <a:rPr lang="en-US" sz="2400" dirty="0" smtClean="0"/>
                        <a:t>),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smtClean="0">
                          <a:latin typeface="cmsy10"/>
                        </a:rPr>
                        <a:t>∧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∨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⊤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⊥</a:t>
                      </a:r>
                      <a:r>
                        <a:rPr lang="en-US" sz="240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 tables (</a:t>
                      </a:r>
                      <a:r>
                        <a:rPr lang="en-US" sz="2400" i="1" dirty="0" err="1" smtClean="0"/>
                        <a:t>c</a:t>
                      </a:r>
                      <a:r>
                        <a:rPr lang="en-US" sz="2400" dirty="0" smtClean="0"/>
                        <a:t>-tables)</a:t>
                      </a:r>
                    </a:p>
                    <a:p>
                      <a:r>
                        <a:rPr lang="en-US" sz="2000" dirty="0" smtClean="0"/>
                        <a:t>         </a:t>
                      </a:r>
                      <a:r>
                        <a:rPr lang="en-US" sz="2000" dirty="0" smtClean="0"/>
                        <a:t> [</a:t>
                      </a:r>
                      <a:r>
                        <a:rPr lang="en-US" sz="2000" dirty="0" err="1" smtClean="0"/>
                        <a:t>ImielinskiLipski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84]</a:t>
                      </a:r>
                      <a:endParaRPr lang="en-US" sz="2000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>
                          <a:latin typeface="msbm10"/>
                        </a:rPr>
                        <a:t>R</a:t>
                      </a:r>
                      <a:r>
                        <a:rPr lang="en-US" sz="2400" baseline="-25000" dirty="0" smtClean="0"/>
                        <a:t>+</a:t>
                      </a:r>
                      <a:r>
                        <a:rPr lang="en-US" sz="2400" baseline="300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∞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smtClean="0"/>
                        <a:t>min, +, </a:t>
                      </a:r>
                      <a:r>
                        <a:rPr lang="en-US" sz="2400" dirty="0" smtClean="0">
                          <a:latin typeface="cmsy10"/>
                        </a:rPr>
                        <a:t>1</a:t>
                      </a:r>
                      <a:r>
                        <a:rPr lang="en-US" sz="2400" dirty="0" smtClean="0"/>
                        <a:t>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Tropical </a:t>
                      </a:r>
                      <a:r>
                        <a:rPr lang="en-US" sz="2400" dirty="0" err="1" smtClean="0"/>
                        <a:t>semiring</a:t>
                      </a:r>
                      <a:r>
                        <a:rPr lang="en-US" sz="2400" dirty="0" smtClean="0"/>
                        <a:t>  </a:t>
                      </a:r>
                    </a:p>
                    <a:p>
                      <a:r>
                        <a:rPr lang="en-US" sz="2000" dirty="0" smtClean="0"/>
                        <a:t>(cost/</a:t>
                      </a:r>
                      <a:r>
                        <a:rPr lang="en-US" sz="2000" baseline="0" dirty="0" smtClean="0"/>
                        <a:t>distrust score/confidence need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936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>
                          <a:latin typeface="msbm10"/>
                        </a:rPr>
                        <a:t>A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min, max, 0, 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  where </a:t>
                      </a:r>
                      <a:r>
                        <a:rPr lang="en-US" sz="2400" baseline="0" dirty="0" smtClean="0">
                          <a:latin typeface="msbm10"/>
                        </a:rPr>
                        <a:t>A</a:t>
                      </a:r>
                      <a:r>
                        <a:rPr lang="en-US" sz="2400" dirty="0" smtClean="0"/>
                        <a:t> = P &lt; C &lt; S &lt; T &lt;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 control levels</a:t>
                      </a:r>
                    </a:p>
                    <a:p>
                      <a:r>
                        <a:rPr lang="en-US" sz="2400" baseline="0" dirty="0" smtClean="0"/>
                        <a:t>       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1800" baseline="0" dirty="0" smtClean="0"/>
                        <a:t>[PODS8</a:t>
                      </a:r>
                      <a:r>
                        <a:rPr lang="en-US" sz="1800" baseline="0" dirty="0" smtClean="0"/>
                        <a:t>]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163"/>
          <p:cNvSpPr>
            <a:spLocks noChangeArrowheads="1"/>
          </p:cNvSpPr>
          <p:nvPr/>
        </p:nvSpPr>
        <p:spPr bwMode="auto">
          <a:xfrm>
            <a:off x="1828800" y="6248400"/>
            <a:ext cx="838200" cy="381000"/>
          </a:xfrm>
          <a:prstGeom prst="wedgeRoundRectCallout">
            <a:avLst>
              <a:gd name="adj1" fmla="val 16038"/>
              <a:gd name="adj2" fmla="val -114904"/>
              <a:gd name="adj3" fmla="val 16667"/>
            </a:avLst>
          </a:prstGeom>
          <a:solidFill>
            <a:srgbClr val="E6B9B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11F5B"/>
                </a:solidFill>
                <a:latin typeface="Comic Sans MS" charset="0"/>
              </a:rPr>
              <a:t>public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11F5B"/>
              </a:solidFill>
              <a:latin typeface="Comic Sans MS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But are there useful commutative </a:t>
            </a:r>
            <a:r>
              <a:rPr lang="en-US" sz="3200" b="1" dirty="0" err="1" smtClean="0">
                <a:solidFill>
                  <a:schemeClr val="tx1"/>
                </a:solidFill>
              </a:rPr>
              <a:t>semirings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6767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6200"/>
                <a:gridCol w="4343400"/>
              </a:tblGrid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</a:t>
                      </a:r>
                      <a:r>
                        <a:rPr lang="en-US" sz="2400" b="0" dirty="0" smtClean="0">
                          <a:latin typeface="msbm10"/>
                        </a:rPr>
                        <a:t>B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,</a:t>
                      </a:r>
                      <a:r>
                        <a:rPr lang="en-US" sz="2400" b="1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sz="2400" b="1" dirty="0" smtClean="0">
                          <a:latin typeface="cmsy10"/>
                        </a:rPr>
                        <a:t>∧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∨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⊤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⊥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Set semantics</a:t>
                      </a:r>
                      <a:endParaRPr lang="en-US" sz="2400" b="1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</a:t>
                      </a:r>
                      <a:r>
                        <a:rPr lang="en-US" sz="2400" b="1" dirty="0" smtClean="0">
                          <a:latin typeface="Cambria Math"/>
                          <a:ea typeface="Cambria Math"/>
                        </a:rPr>
                        <a:t>ℕ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, </a:t>
                      </a:r>
                      <a:r>
                        <a:rPr lang="en-US" sz="2400" b="0" baseline="0" dirty="0" smtClean="0">
                          <a:latin typeface="+mn-lt"/>
                          <a:ea typeface="Cambria Math"/>
                        </a:rPr>
                        <a:t>+, </a:t>
                      </a:r>
                      <a:r>
                        <a:rPr lang="en-US" sz="2400" b="0" dirty="0" smtClean="0"/>
                        <a:t>∙</a:t>
                      </a:r>
                      <a:r>
                        <a:rPr lang="en-US" sz="2400" b="0" baseline="0" dirty="0" smtClean="0">
                          <a:latin typeface="+mn-lt"/>
                          <a:ea typeface="Cambria Math"/>
                        </a:rPr>
                        <a:t>, 0, 1</a:t>
                      </a:r>
                      <a:r>
                        <a:rPr lang="en-US" sz="2400" b="1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/>
                        <a:t>Bag semantics</a:t>
                      </a:r>
                      <a:endParaRPr lang="en-US" sz="2400" b="1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P</a:t>
                      </a:r>
                      <a:r>
                        <a:rPr lang="en-US" sz="2400" dirty="0" smtClean="0">
                          <a:ea typeface="Cambria Math"/>
                        </a:rPr>
                        <a:t>(</a:t>
                      </a:r>
                      <a:r>
                        <a:rPr lang="en-US" sz="2400" dirty="0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400" dirty="0" smtClean="0">
                          <a:ea typeface="Cambria Math"/>
                        </a:rPr>
                        <a:t>),</a:t>
                      </a:r>
                      <a:r>
                        <a:rPr lang="en-US" sz="2400" dirty="0" smtClean="0">
                          <a:ea typeface="Cambria Math"/>
                        </a:rPr>
                        <a:t>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⋃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⋂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smtClean="0">
                          <a:latin typeface="cmsy10"/>
                          <a:ea typeface="Cambria Math"/>
                        </a:rPr>
                        <a:t>∅</a:t>
                      </a:r>
                      <a:r>
                        <a:rPr lang="en-US" sz="2400" dirty="0" smtClean="0">
                          <a:ea typeface="Cambria Math"/>
                        </a:rPr>
                        <a:t>, </a:t>
                      </a:r>
                      <a:r>
                        <a:rPr lang="en-US" sz="2400" dirty="0" err="1" smtClean="0">
                          <a:latin typeface="Symbol"/>
                          <a:ea typeface="Cambria Math"/>
                          <a:sym typeface="Symbol"/>
                        </a:rPr>
                        <a:t></a:t>
                      </a:r>
                      <a:r>
                        <a:rPr lang="en-US" sz="2400" baseline="0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Probabilistic events </a:t>
                      </a:r>
                    </a:p>
                    <a:p>
                      <a:r>
                        <a:rPr lang="en-US" sz="2000" dirty="0" smtClean="0"/>
                        <a:t>    </a:t>
                      </a:r>
                      <a:r>
                        <a:rPr lang="en-US" sz="2000" dirty="0" smtClean="0"/>
                        <a:t> [</a:t>
                      </a:r>
                      <a:r>
                        <a:rPr lang="en-US" sz="2000" dirty="0" err="1" smtClean="0"/>
                        <a:t>FuhrRölleke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97]</a:t>
                      </a:r>
                      <a:endParaRPr lang="en-US" sz="2000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BoolExp(</a:t>
                      </a:r>
                      <a:r>
                        <a:rPr lang="en-US" sz="2400" i="1" dirty="0" err="1" smtClean="0"/>
                        <a:t>X</a:t>
                      </a:r>
                      <a:r>
                        <a:rPr lang="en-US" sz="2400" dirty="0" smtClean="0"/>
                        <a:t>),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smtClean="0">
                          <a:latin typeface="cmsy10"/>
                        </a:rPr>
                        <a:t>∧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∨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⊤</a:t>
                      </a:r>
                      <a:r>
                        <a:rPr lang="en-US" sz="2400" b="1" dirty="0" smtClean="0"/>
                        <a:t>, </a:t>
                      </a:r>
                      <a:r>
                        <a:rPr lang="en-US" sz="2400" b="1" dirty="0" smtClean="0">
                          <a:latin typeface="cmsy10"/>
                        </a:rPr>
                        <a:t>⊥</a:t>
                      </a:r>
                      <a:r>
                        <a:rPr lang="en-US" sz="240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Conditional tables (</a:t>
                      </a:r>
                      <a:r>
                        <a:rPr lang="en-US" sz="2400" i="1" dirty="0" err="1" smtClean="0"/>
                        <a:t>c</a:t>
                      </a:r>
                      <a:r>
                        <a:rPr lang="en-US" sz="2400" dirty="0" smtClean="0"/>
                        <a:t>-tables)</a:t>
                      </a:r>
                    </a:p>
                    <a:p>
                      <a:r>
                        <a:rPr lang="en-US" sz="2000" dirty="0" smtClean="0"/>
                        <a:t>         </a:t>
                      </a:r>
                      <a:r>
                        <a:rPr lang="en-US" sz="2000" dirty="0" smtClean="0"/>
                        <a:t> [</a:t>
                      </a:r>
                      <a:r>
                        <a:rPr lang="en-US" sz="2000" dirty="0" err="1" smtClean="0"/>
                        <a:t>ImielinskiLipski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84]</a:t>
                      </a:r>
                      <a:endParaRPr lang="en-US" sz="2000" dirty="0"/>
                    </a:p>
                  </a:txBody>
                  <a:tcPr/>
                </a:tc>
              </a:tr>
              <a:tr h="727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>
                          <a:latin typeface="msbm10"/>
                        </a:rPr>
                        <a:t>R</a:t>
                      </a:r>
                      <a:r>
                        <a:rPr lang="en-US" sz="2400" baseline="-25000" dirty="0" smtClean="0"/>
                        <a:t>+</a:t>
                      </a:r>
                      <a:r>
                        <a:rPr lang="en-US" sz="2400" baseline="300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∞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smtClean="0"/>
                        <a:t>min, +, </a:t>
                      </a:r>
                      <a:r>
                        <a:rPr lang="en-US" sz="2400" dirty="0" smtClean="0">
                          <a:latin typeface="cmsy10"/>
                        </a:rPr>
                        <a:t>1</a:t>
                      </a:r>
                      <a:r>
                        <a:rPr lang="en-US" sz="2400" dirty="0" smtClean="0"/>
                        <a:t>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Tropical </a:t>
                      </a:r>
                      <a:r>
                        <a:rPr lang="en-US" sz="2400" dirty="0" err="1" smtClean="0"/>
                        <a:t>semiring</a:t>
                      </a:r>
                      <a:r>
                        <a:rPr lang="en-US" sz="2400" dirty="0" smtClean="0"/>
                        <a:t>  </a:t>
                      </a:r>
                    </a:p>
                    <a:p>
                      <a:r>
                        <a:rPr lang="en-US" sz="2000" dirty="0" smtClean="0"/>
                        <a:t>(cost/</a:t>
                      </a:r>
                      <a:r>
                        <a:rPr lang="en-US" sz="2000" baseline="0" dirty="0" smtClean="0"/>
                        <a:t>distrust score/confidence need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936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>
                          <a:latin typeface="msbm10"/>
                        </a:rPr>
                        <a:t>A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min, max, 0, 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     where </a:t>
                      </a:r>
                      <a:r>
                        <a:rPr lang="en-US" sz="2400" baseline="0" dirty="0" smtClean="0">
                          <a:latin typeface="msbm10"/>
                        </a:rPr>
                        <a:t>A</a:t>
                      </a:r>
                      <a:r>
                        <a:rPr lang="en-US" sz="2400" dirty="0" smtClean="0"/>
                        <a:t> = P &lt; C &lt; S &lt; T &lt; 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 control levels</a:t>
                      </a:r>
                    </a:p>
                    <a:p>
                      <a:r>
                        <a:rPr lang="en-US" sz="2400" baseline="0" dirty="0" smtClean="0"/>
                        <a:t>       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1800" baseline="0" dirty="0" smtClean="0"/>
                        <a:t>[PODS8</a:t>
                      </a:r>
                      <a:r>
                        <a:rPr lang="en-US" sz="1800" baseline="0" dirty="0" smtClean="0"/>
                        <a:t>]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163"/>
          <p:cNvSpPr>
            <a:spLocks noChangeArrowheads="1"/>
          </p:cNvSpPr>
          <p:nvPr/>
        </p:nvSpPr>
        <p:spPr bwMode="auto">
          <a:xfrm>
            <a:off x="1828800" y="6248400"/>
            <a:ext cx="838200" cy="381000"/>
          </a:xfrm>
          <a:prstGeom prst="wedgeRoundRectCallout">
            <a:avLst>
              <a:gd name="adj1" fmla="val 16038"/>
              <a:gd name="adj2" fmla="val -114904"/>
              <a:gd name="adj3" fmla="val 16667"/>
            </a:avLst>
          </a:prstGeom>
          <a:solidFill>
            <a:srgbClr val="E6B9B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11F5B"/>
                </a:solidFill>
                <a:latin typeface="Comic Sans MS" charset="0"/>
              </a:rPr>
              <a:t>public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11F5B"/>
              </a:solidFill>
              <a:latin typeface="Comic Sans MS" charset="0"/>
            </a:endParaRPr>
          </a:p>
        </p:txBody>
      </p:sp>
      <p:sp>
        <p:nvSpPr>
          <p:cNvPr id="8" name="AutoShape 163"/>
          <p:cNvSpPr>
            <a:spLocks noChangeArrowheads="1"/>
          </p:cNvSpPr>
          <p:nvPr/>
        </p:nvSpPr>
        <p:spPr bwMode="auto">
          <a:xfrm>
            <a:off x="3276600" y="4419600"/>
            <a:ext cx="990600" cy="762000"/>
          </a:xfrm>
          <a:prstGeom prst="wedgeRoundRectCallout">
            <a:avLst>
              <a:gd name="adj1" fmla="val 1921"/>
              <a:gd name="adj2" fmla="val 113985"/>
              <a:gd name="adj3" fmla="val 16667"/>
            </a:avLst>
          </a:prstGeom>
          <a:solidFill>
            <a:srgbClr val="E6B9B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11F5B"/>
                </a:solidFill>
                <a:latin typeface="Comic Sans MS" charset="0"/>
              </a:rPr>
              <a:t>top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11F5B"/>
                </a:solidFill>
                <a:latin typeface="Comic Sans MS" charset="0"/>
              </a:rPr>
              <a:t>secret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11F5B"/>
              </a:solidFill>
              <a:latin typeface="Comic Sans MS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Outline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What’s with the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semirings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? 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Annotation propagation</a:t>
            </a:r>
          </a:p>
          <a:p>
            <a:pPr>
              <a:spcAft>
                <a:spcPts val="36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Housekeeping in the zoo of provenance models       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162" dirty="0" smtClean="0">
                <a:solidFill>
                  <a:srgbClr val="000000"/>
                </a:solidFill>
              </a:rPr>
              <a:t>[GK</a:t>
            </a:r>
            <a:r>
              <a:rPr lang="en-US" sz="2162" dirty="0" smtClean="0">
                <a:solidFill>
                  <a:srgbClr val="000000"/>
                </a:solidFill>
              </a:rPr>
              <a:t>&amp;T PODS 07,  FG&amp;T PODS 08,  Green ICDT 09</a:t>
            </a:r>
            <a:r>
              <a:rPr lang="en-US" sz="2162" dirty="0" smtClean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 </a:t>
            </a:r>
            <a:r>
              <a:rPr lang="en-US" sz="3600" b="1" dirty="0" err="1" smtClean="0"/>
              <a:t>Semirings</a:t>
            </a:r>
            <a:r>
              <a:rPr lang="en-US" sz="3600" b="1" dirty="0" smtClean="0"/>
              <a:t> for various models of provenance (1)</a:t>
            </a:r>
            <a:endParaRPr lang="el-GR" sz="3600" dirty="0"/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8" name="Group 66"/>
          <p:cNvGraphicFramePr>
            <a:graphicFrameLocks noGrp="1"/>
          </p:cNvGraphicFramePr>
          <p:nvPr/>
        </p:nvGraphicFramePr>
        <p:xfrm>
          <a:off x="2057400" y="172021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43000" y="12954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2057400" y="124326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7" name="Group 65"/>
          <p:cNvGraphicFramePr>
            <a:graphicFrameLocks noGrp="1"/>
          </p:cNvGraphicFramePr>
          <p:nvPr/>
        </p:nvGraphicFramePr>
        <p:xfrm>
          <a:off x="5334000" y="17202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 Box 73"/>
          <p:cNvSpPr txBox="1">
            <a:spLocks noChangeArrowheads="1"/>
          </p:cNvSpPr>
          <p:nvPr/>
        </p:nvSpPr>
        <p:spPr bwMode="auto">
          <a:xfrm>
            <a:off x="5334000" y="12192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14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981200" y="3886200"/>
            <a:ext cx="701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Lineage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CuiWidomWiener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00 etc.]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Sets of contributing 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tuples</a:t>
            </a: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Semiring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 (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sz="2800" i="1" dirty="0" err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⋃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⋃</a:t>
            </a:r>
            <a:r>
              <a:rPr lang="en-US" sz="2800" baseline="30000" dirty="0" smtClean="0">
                <a:solidFill>
                  <a:prstClr val="black"/>
                </a:solidFill>
                <a:latin typeface="Calibri"/>
              </a:rPr>
              <a:t>*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 ∅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∅</a:t>
            </a:r>
            <a:r>
              <a:rPr lang="en-US" sz="2800" baseline="30000" dirty="0" smtClean="0">
                <a:solidFill>
                  <a:prstClr val="black"/>
                </a:solidFill>
                <a:latin typeface="Calibri"/>
              </a:rPr>
              <a:t>*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</a:t>
            </a:r>
          </a:p>
        </p:txBody>
      </p:sp>
      <p:graphicFrame>
        <p:nvGraphicFramePr>
          <p:cNvPr id="66" name="Group 65"/>
          <p:cNvGraphicFramePr>
            <a:graphicFrameLocks noGrp="1"/>
          </p:cNvGraphicFramePr>
          <p:nvPr/>
        </p:nvGraphicFramePr>
        <p:xfrm>
          <a:off x="5334000" y="17202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{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}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 </a:t>
            </a:r>
            <a:r>
              <a:rPr lang="en-US" sz="3600" b="1" dirty="0" err="1" smtClean="0"/>
              <a:t>Semirings</a:t>
            </a:r>
            <a:r>
              <a:rPr lang="en-US" sz="3600" b="1" dirty="0" smtClean="0"/>
              <a:t> for various models of provenance (2)</a:t>
            </a:r>
            <a:endParaRPr lang="el-GR" sz="3600" dirty="0"/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8" name="Group 66"/>
          <p:cNvGraphicFramePr>
            <a:graphicFrameLocks noGrp="1"/>
          </p:cNvGraphicFramePr>
          <p:nvPr/>
        </p:nvGraphicFramePr>
        <p:xfrm>
          <a:off x="2057400" y="172021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43000" y="12954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2057400" y="124326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7" name="Group 65"/>
          <p:cNvGraphicFramePr>
            <a:graphicFrameLocks noGrp="1"/>
          </p:cNvGraphicFramePr>
          <p:nvPr/>
        </p:nvGraphicFramePr>
        <p:xfrm>
          <a:off x="5334000" y="17202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 Box 73"/>
          <p:cNvSpPr txBox="1">
            <a:spLocks noChangeArrowheads="1"/>
          </p:cNvSpPr>
          <p:nvPr/>
        </p:nvSpPr>
        <p:spPr bwMode="auto">
          <a:xfrm>
            <a:off x="5334000" y="12192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14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graphicFrame>
        <p:nvGraphicFramePr>
          <p:cNvPr id="66" name="Group 65"/>
          <p:cNvGraphicFramePr>
            <a:graphicFrameLocks noGrp="1"/>
          </p:cNvGraphicFramePr>
          <p:nvPr/>
        </p:nvGraphicFramePr>
        <p:xfrm>
          <a:off x="5334000" y="1720213"/>
          <a:ext cx="30480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22098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{{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}, {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}}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219200" y="36576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(Witness, Proof)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why-provenance                  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BunemanKhannaTan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01] &amp;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[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Buneman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+ PODS08]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Sets of witnesses (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. =set of contributing 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tuples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Semiring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 (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sz="2800" i="1" dirty="0" err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⋃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msam10"/>
              </a:rPr>
              <a:t>⋓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∅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{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∅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})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 </a:t>
            </a:r>
            <a:r>
              <a:rPr lang="en-US" sz="3600" b="1" dirty="0" err="1" smtClean="0"/>
              <a:t>Semirings</a:t>
            </a:r>
            <a:r>
              <a:rPr lang="en-US" sz="3600" b="1" dirty="0" smtClean="0"/>
              <a:t> for various models of provenance (3)</a:t>
            </a:r>
            <a:endParaRPr lang="el-GR" sz="3600" dirty="0"/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8" name="Group 66"/>
          <p:cNvGraphicFramePr>
            <a:graphicFrameLocks noGrp="1"/>
          </p:cNvGraphicFramePr>
          <p:nvPr/>
        </p:nvGraphicFramePr>
        <p:xfrm>
          <a:off x="2057400" y="172021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43000" y="12954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2057400" y="124326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7" name="Group 65"/>
          <p:cNvGraphicFramePr>
            <a:graphicFrameLocks noGrp="1"/>
          </p:cNvGraphicFramePr>
          <p:nvPr/>
        </p:nvGraphicFramePr>
        <p:xfrm>
          <a:off x="5334000" y="17202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 Box 73"/>
          <p:cNvSpPr txBox="1">
            <a:spLocks noChangeArrowheads="1"/>
          </p:cNvSpPr>
          <p:nvPr/>
        </p:nvSpPr>
        <p:spPr bwMode="auto">
          <a:xfrm>
            <a:off x="5334000" y="12192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14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graphicFrame>
        <p:nvGraphicFramePr>
          <p:cNvPr id="66" name="Group 65"/>
          <p:cNvGraphicFramePr>
            <a:graphicFrameLocks noGrp="1"/>
          </p:cNvGraphicFramePr>
          <p:nvPr/>
        </p:nvGraphicFramePr>
        <p:xfrm>
          <a:off x="5334000" y="1720213"/>
          <a:ext cx="30480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22098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{{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}}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524000" y="36576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Minimal witness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why-provenance          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BunemanKhannaTan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01]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Sets of minimal witnesses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Semiring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 (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sz="2800" i="1" dirty="0" err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), </a:t>
            </a:r>
            <a:r>
              <a:rPr lang="en-US" sz="2800" b="1" dirty="0" smtClean="0">
                <a:solidFill>
                  <a:prstClr val="black"/>
                </a:solidFill>
                <a:latin typeface="cmsy10"/>
              </a:rPr>
              <a:t>∧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b="1" dirty="0" smtClean="0">
                <a:solidFill>
                  <a:prstClr val="black"/>
                </a:solidFill>
                <a:latin typeface="cmsy10"/>
              </a:rPr>
              <a:t>∨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b="1" dirty="0" smtClean="0">
                <a:solidFill>
                  <a:prstClr val="black"/>
                </a:solidFill>
                <a:latin typeface="cmsy10"/>
              </a:rPr>
              <a:t>⊤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b="1" dirty="0" smtClean="0">
                <a:solidFill>
                  <a:prstClr val="black"/>
                </a:solidFill>
                <a:latin typeface="cmsy10"/>
              </a:rPr>
              <a:t>⊥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 </a:t>
            </a:r>
            <a:r>
              <a:rPr lang="en-US" sz="3600" b="1" dirty="0" err="1" smtClean="0"/>
              <a:t>Semirings</a:t>
            </a:r>
            <a:r>
              <a:rPr lang="en-US" sz="3600" b="1" dirty="0" smtClean="0"/>
              <a:t> for various models of provenance (4)</a:t>
            </a:r>
            <a:endParaRPr lang="el-GR" sz="3600" dirty="0"/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87342" y="2885182"/>
            <a:ext cx="11280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Tahoma" charset="0"/>
              </a:rPr>
              <a:t>Notation: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4F81BD"/>
                </a:solidFill>
                <a:latin typeface="Tahoma" charset="0"/>
              </a:rPr>
              <a:t>{ }  </a:t>
            </a:r>
            <a:r>
              <a:rPr lang="en-US" sz="1800" dirty="0" smtClean="0">
                <a:solidFill>
                  <a:srgbClr val="000000"/>
                </a:solidFill>
                <a:latin typeface="Tahoma" charset="0"/>
              </a:rPr>
              <a:t>set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4F81BD"/>
                </a:solidFill>
                <a:latin typeface="Tahoma" charset="0"/>
              </a:rPr>
              <a:t>[ ]   </a:t>
            </a:r>
            <a:r>
              <a:rPr lang="en-US" sz="1800" dirty="0" smtClean="0">
                <a:solidFill>
                  <a:srgbClr val="000000"/>
                </a:solidFill>
                <a:latin typeface="Tahoma" charset="0"/>
              </a:rPr>
              <a:t>bag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8" name="Group 66"/>
          <p:cNvGraphicFramePr>
            <a:graphicFrameLocks noGrp="1"/>
          </p:cNvGraphicFramePr>
          <p:nvPr/>
        </p:nvGraphicFramePr>
        <p:xfrm>
          <a:off x="2057400" y="172021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43000" y="12954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2057400" y="124326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7" name="Group 65"/>
          <p:cNvGraphicFramePr>
            <a:graphicFrameLocks noGrp="1"/>
          </p:cNvGraphicFramePr>
          <p:nvPr/>
        </p:nvGraphicFramePr>
        <p:xfrm>
          <a:off x="5334000" y="17202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 Box 73"/>
          <p:cNvSpPr txBox="1">
            <a:spLocks noChangeArrowheads="1"/>
          </p:cNvSpPr>
          <p:nvPr/>
        </p:nvSpPr>
        <p:spPr bwMode="auto">
          <a:xfrm>
            <a:off x="5334000" y="12192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14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graphicFrame>
        <p:nvGraphicFramePr>
          <p:cNvPr id="66" name="Group 65"/>
          <p:cNvGraphicFramePr>
            <a:graphicFrameLocks noGrp="1"/>
          </p:cNvGraphicFramePr>
          <p:nvPr/>
        </p:nvGraphicFramePr>
        <p:xfrm>
          <a:off x="5334000" y="1720213"/>
          <a:ext cx="3581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2743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[{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}, {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}, {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}]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914400" y="3849231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Trio lineage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[Das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Sarma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+ 08]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Bags of sets of contributing 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tuples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(of witnesses)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Semiring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 (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sz="2800" i="1" dirty="0" err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), +,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⋅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0, 1)   (defined in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[Green, ICDT 09]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)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5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 </a:t>
            </a:r>
            <a:r>
              <a:rPr lang="en-US" sz="3600" b="1" dirty="0" err="1" smtClean="0"/>
              <a:t>Semirings</a:t>
            </a:r>
            <a:r>
              <a:rPr lang="en-US" sz="3600" b="1" dirty="0" smtClean="0"/>
              <a:t> for various models of provenance (5)</a:t>
            </a:r>
            <a:endParaRPr lang="el-GR" sz="3600" dirty="0"/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87342" y="2885182"/>
            <a:ext cx="11280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Tahoma" charset="0"/>
              </a:rPr>
              <a:t>Notation: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4F81BD"/>
                </a:solidFill>
                <a:latin typeface="Tahoma" charset="0"/>
              </a:rPr>
              <a:t>{ }  </a:t>
            </a:r>
            <a:r>
              <a:rPr lang="en-US" sz="1800" dirty="0" smtClean="0">
                <a:solidFill>
                  <a:srgbClr val="000000"/>
                </a:solidFill>
                <a:latin typeface="Tahoma" charset="0"/>
              </a:rPr>
              <a:t>set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4F81BD"/>
                </a:solidFill>
                <a:latin typeface="Tahoma" charset="0"/>
              </a:rPr>
              <a:t>[ ]   </a:t>
            </a:r>
            <a:r>
              <a:rPr lang="en-US" sz="1800" dirty="0" smtClean="0">
                <a:solidFill>
                  <a:srgbClr val="000000"/>
                </a:solidFill>
                <a:latin typeface="Tahoma" charset="0"/>
              </a:rPr>
              <a:t>bag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8" name="Group 66"/>
          <p:cNvGraphicFramePr>
            <a:graphicFrameLocks noGrp="1"/>
          </p:cNvGraphicFramePr>
          <p:nvPr/>
        </p:nvGraphicFramePr>
        <p:xfrm>
          <a:off x="2057400" y="172021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43000" y="12954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2057400" y="124326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7" name="Group 65"/>
          <p:cNvGraphicFramePr>
            <a:graphicFrameLocks noGrp="1"/>
          </p:cNvGraphicFramePr>
          <p:nvPr/>
        </p:nvGraphicFramePr>
        <p:xfrm>
          <a:off x="5334000" y="17202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 Box 73"/>
          <p:cNvSpPr txBox="1">
            <a:spLocks noChangeArrowheads="1"/>
          </p:cNvSpPr>
          <p:nvPr/>
        </p:nvSpPr>
        <p:spPr bwMode="auto">
          <a:xfrm>
            <a:off x="5334000" y="12192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14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graphicFrame>
        <p:nvGraphicFramePr>
          <p:cNvPr id="66" name="Group 65"/>
          <p:cNvGraphicFramePr>
            <a:graphicFrameLocks noGrp="1"/>
          </p:cNvGraphicFramePr>
          <p:nvPr/>
        </p:nvGraphicFramePr>
        <p:xfrm>
          <a:off x="5334000" y="1720213"/>
          <a:ext cx="38100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29718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{[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],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[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]}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838200" y="4157008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Polynomials with </a:t>
            </a:r>
            <a:r>
              <a:rPr lang="en-US" sz="2800" b="1" dirty="0" err="1" smtClean="0">
                <a:solidFill>
                  <a:prstClr val="black"/>
                </a:solidFill>
                <a:latin typeface="Calibri"/>
              </a:rPr>
              <a:t>boolean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 coefficients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[Green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, ICDT 09]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msbm10"/>
              </a:rPr>
              <a:t>                                      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( </a:t>
            </a:r>
            <a:r>
              <a:rPr lang="en-US" sz="2800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]-provenance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Sets of bags of contributing 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tuples</a:t>
            </a: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Semiring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 (</a:t>
            </a:r>
            <a:r>
              <a:rPr lang="en-US" sz="2800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], +,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⋅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0, 1)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Provenance?  Lineage?  Pedigree?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2672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2800" dirty="0" smtClean="0"/>
              <a:t>Cf.  Peter </a:t>
            </a:r>
            <a:r>
              <a:rPr lang="en-US" sz="2800" dirty="0" err="1" smtClean="0"/>
              <a:t>Buneman</a:t>
            </a:r>
            <a:r>
              <a:rPr lang="en-US" sz="2800" dirty="0" smtClean="0"/>
              <a:t>:</a:t>
            </a:r>
          </a:p>
          <a:p>
            <a:pPr lvl="1">
              <a:spcAft>
                <a:spcPts val="3600"/>
              </a:spcAft>
            </a:pPr>
            <a:r>
              <a:rPr lang="en-US" sz="2400" dirty="0" smtClean="0"/>
              <a:t>Pedigree is for </a:t>
            </a:r>
            <a:r>
              <a:rPr lang="en-US" sz="2400" b="1" dirty="0" smtClean="0"/>
              <a:t>dogs</a:t>
            </a:r>
          </a:p>
          <a:p>
            <a:pPr lvl="1">
              <a:spcAft>
                <a:spcPts val="3600"/>
              </a:spcAft>
            </a:pPr>
            <a:r>
              <a:rPr lang="en-US" sz="2400" dirty="0" smtClean="0"/>
              <a:t>Lineage is for </a:t>
            </a:r>
            <a:r>
              <a:rPr lang="en-US" sz="2400" b="1" dirty="0" smtClean="0"/>
              <a:t>kings</a:t>
            </a:r>
          </a:p>
          <a:p>
            <a:pPr lvl="1">
              <a:spcAft>
                <a:spcPts val="3600"/>
              </a:spcAft>
            </a:pPr>
            <a:r>
              <a:rPr lang="en-US" sz="2400" dirty="0" smtClean="0"/>
              <a:t>Provenance is for </a:t>
            </a:r>
            <a:r>
              <a:rPr lang="en-US" sz="2400" b="1" dirty="0" smtClean="0"/>
              <a:t>art</a:t>
            </a:r>
          </a:p>
          <a:p>
            <a:pPr>
              <a:spcAft>
                <a:spcPts val="3600"/>
              </a:spcAft>
            </a:pPr>
            <a:r>
              <a:rPr lang="en-US" sz="2800" dirty="0" smtClean="0"/>
              <a:t>For data, let’s be artistic (</a:t>
            </a:r>
            <a:r>
              <a:rPr lang="en-US" sz="2800" dirty="0" smtClean="0"/>
              <a:t>artsy?)</a:t>
            </a:r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 </a:t>
            </a:r>
            <a:r>
              <a:rPr lang="en-US" sz="3600" b="1" dirty="0" err="1" smtClean="0"/>
              <a:t>Semirings</a:t>
            </a:r>
            <a:r>
              <a:rPr lang="en-US" sz="3600" b="1" dirty="0" smtClean="0"/>
              <a:t> for various models of provenance (6)</a:t>
            </a:r>
            <a:endParaRPr lang="el-GR" sz="3600" dirty="0"/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8" name="Group 66"/>
          <p:cNvGraphicFramePr>
            <a:graphicFrameLocks noGrp="1"/>
          </p:cNvGraphicFramePr>
          <p:nvPr/>
        </p:nvGraphicFramePr>
        <p:xfrm>
          <a:off x="2057400" y="1720213"/>
          <a:ext cx="1752600" cy="1556387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f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43000" y="12954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2057400" y="1243261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7" name="Group 65"/>
          <p:cNvGraphicFramePr>
            <a:graphicFrameLocks noGrp="1"/>
          </p:cNvGraphicFramePr>
          <p:nvPr/>
        </p:nvGraphicFramePr>
        <p:xfrm>
          <a:off x="5334000" y="1720213"/>
          <a:ext cx="24384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16002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Text Box 73"/>
          <p:cNvSpPr txBox="1">
            <a:spLocks noChangeArrowheads="1"/>
          </p:cNvSpPr>
          <p:nvPr/>
        </p:nvSpPr>
        <p:spPr bwMode="auto">
          <a:xfrm>
            <a:off x="5334000" y="1219200"/>
            <a:ext cx="8382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572000" y="1143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Q</a:t>
            </a:r>
            <a:r>
              <a:rPr lang="en-US" sz="2800" dirty="0" smtClean="0">
                <a:solidFill>
                  <a:srgbClr val="4F81BD"/>
                </a:solidFill>
                <a:latin typeface="Calibri"/>
              </a:rPr>
              <a:t> </a:t>
            </a:r>
            <a:endParaRPr lang="en-US" sz="2800" dirty="0">
              <a:solidFill>
                <a:srgbClr val="4F81BD"/>
              </a:solidFill>
              <a:latin typeface="Calibri"/>
            </a:endParaRPr>
          </a:p>
        </p:txBody>
      </p:sp>
      <p:graphicFrame>
        <p:nvGraphicFramePr>
          <p:cNvPr id="66" name="Group 65"/>
          <p:cNvGraphicFramePr>
            <a:graphicFrameLocks noGrp="1"/>
          </p:cNvGraphicFramePr>
          <p:nvPr/>
        </p:nvGraphicFramePr>
        <p:xfrm>
          <a:off x="5334000" y="1720213"/>
          <a:ext cx="3733800" cy="1556387"/>
        </p:xfrm>
        <a:graphic>
          <a:graphicData uri="http://schemas.openxmlformats.org/drawingml/2006/table">
            <a:tbl>
              <a:tblPr/>
              <a:tblGrid>
                <a:gridCol w="838200"/>
                <a:gridCol w="28956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[[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],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[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],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[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,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]]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752600" y="4001631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Provenance polynomials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[GKT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, PODS 07]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                                 ( </a:t>
            </a:r>
            <a:r>
              <a:rPr lang="en-US" sz="2800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]-provenance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Bags of bags of contributing </a:t>
            </a:r>
            <a:r>
              <a:rPr lang="en-US" sz="2800" dirty="0" err="1" smtClean="0">
                <a:solidFill>
                  <a:prstClr val="black"/>
                </a:solidFill>
                <a:latin typeface="Calibri"/>
              </a:rPr>
              <a:t>tuples</a:t>
            </a: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Calibri"/>
              </a:rPr>
              <a:t>Semiring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  (</a:t>
            </a:r>
            <a:r>
              <a:rPr lang="en-US" sz="2800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], +, 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⋅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0, 1)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A provenance hierarchy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77171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260544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260098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4274" y="35287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443871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44431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4800600" y="2228909"/>
            <a:ext cx="304800" cy="304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766965" y="3100745"/>
            <a:ext cx="448272" cy="381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5638800" y="2228910"/>
            <a:ext cx="3048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5638802" y="3143311"/>
            <a:ext cx="380999" cy="372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0"/>
          </p:cNvCxnSpPr>
          <p:nvPr/>
        </p:nvCxnSpPr>
        <p:spPr>
          <a:xfrm rot="10800000" flipV="1">
            <a:off x="4686300" y="3981510"/>
            <a:ext cx="4953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>
            <a:off x="5638800" y="3981510"/>
            <a:ext cx="495300" cy="461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24000" y="1600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most informative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0" y="4724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least informative</a:t>
            </a:r>
            <a:endParaRPr lang="en-US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788920" y="1981200"/>
            <a:ext cx="243840" cy="2845397"/>
          </a:xfrm>
          <a:custGeom>
            <a:avLst/>
            <a:gdLst>
              <a:gd name="connsiteX0" fmla="*/ 102198 w 243840"/>
              <a:gd name="connsiteY0" fmla="*/ 0 h 3225501"/>
              <a:gd name="connsiteX1" fmla="*/ 231289 w 243840"/>
              <a:gd name="connsiteY1" fmla="*/ 182880 h 3225501"/>
              <a:gd name="connsiteX2" fmla="*/ 26894 w 243840"/>
              <a:gd name="connsiteY2" fmla="*/ 473337 h 3225501"/>
              <a:gd name="connsiteX3" fmla="*/ 209774 w 243840"/>
              <a:gd name="connsiteY3" fmla="*/ 753036 h 3225501"/>
              <a:gd name="connsiteX4" fmla="*/ 37652 w 243840"/>
              <a:gd name="connsiteY4" fmla="*/ 1065008 h 3225501"/>
              <a:gd name="connsiteX5" fmla="*/ 220532 w 243840"/>
              <a:gd name="connsiteY5" fmla="*/ 1344706 h 3225501"/>
              <a:gd name="connsiteX6" fmla="*/ 59167 w 243840"/>
              <a:gd name="connsiteY6" fmla="*/ 1635163 h 3225501"/>
              <a:gd name="connsiteX7" fmla="*/ 209774 w 243840"/>
              <a:gd name="connsiteY7" fmla="*/ 1882589 h 3225501"/>
              <a:gd name="connsiteX8" fmla="*/ 5379 w 243840"/>
              <a:gd name="connsiteY8" fmla="*/ 2119257 h 3225501"/>
              <a:gd name="connsiteX9" fmla="*/ 177501 w 243840"/>
              <a:gd name="connsiteY9" fmla="*/ 2409713 h 3225501"/>
              <a:gd name="connsiteX10" fmla="*/ 26894 w 243840"/>
              <a:gd name="connsiteY10" fmla="*/ 2571078 h 3225501"/>
              <a:gd name="connsiteX11" fmla="*/ 166744 w 243840"/>
              <a:gd name="connsiteY11" fmla="*/ 2872292 h 3225501"/>
              <a:gd name="connsiteX12" fmla="*/ 91440 w 243840"/>
              <a:gd name="connsiteY12" fmla="*/ 3087445 h 3225501"/>
              <a:gd name="connsiteX13" fmla="*/ 112955 w 243840"/>
              <a:gd name="connsiteY13" fmla="*/ 3205779 h 3225501"/>
              <a:gd name="connsiteX14" fmla="*/ 102198 w 243840"/>
              <a:gd name="connsiteY14" fmla="*/ 3205779 h 322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3840" h="3225501">
                <a:moveTo>
                  <a:pt x="102198" y="0"/>
                </a:moveTo>
                <a:cubicBezTo>
                  <a:pt x="173019" y="51995"/>
                  <a:pt x="243840" y="103991"/>
                  <a:pt x="231289" y="182880"/>
                </a:cubicBezTo>
                <a:cubicBezTo>
                  <a:pt x="218738" y="261769"/>
                  <a:pt x="30480" y="378311"/>
                  <a:pt x="26894" y="473337"/>
                </a:cubicBezTo>
                <a:cubicBezTo>
                  <a:pt x="23308" y="568363"/>
                  <a:pt x="207981" y="654424"/>
                  <a:pt x="209774" y="753036"/>
                </a:cubicBezTo>
                <a:cubicBezTo>
                  <a:pt x="211567" y="851648"/>
                  <a:pt x="35859" y="966396"/>
                  <a:pt x="37652" y="1065008"/>
                </a:cubicBezTo>
                <a:cubicBezTo>
                  <a:pt x="39445" y="1163620"/>
                  <a:pt x="216946" y="1249680"/>
                  <a:pt x="220532" y="1344706"/>
                </a:cubicBezTo>
                <a:cubicBezTo>
                  <a:pt x="224118" y="1439732"/>
                  <a:pt x="60960" y="1545516"/>
                  <a:pt x="59167" y="1635163"/>
                </a:cubicBezTo>
                <a:cubicBezTo>
                  <a:pt x="57374" y="1724810"/>
                  <a:pt x="218739" y="1801907"/>
                  <a:pt x="209774" y="1882589"/>
                </a:cubicBezTo>
                <a:cubicBezTo>
                  <a:pt x="200809" y="1963271"/>
                  <a:pt x="10758" y="2031403"/>
                  <a:pt x="5379" y="2119257"/>
                </a:cubicBezTo>
                <a:cubicBezTo>
                  <a:pt x="0" y="2207111"/>
                  <a:pt x="173915" y="2334410"/>
                  <a:pt x="177501" y="2409713"/>
                </a:cubicBezTo>
                <a:cubicBezTo>
                  <a:pt x="181087" y="2485016"/>
                  <a:pt x="28687" y="2493982"/>
                  <a:pt x="26894" y="2571078"/>
                </a:cubicBezTo>
                <a:cubicBezTo>
                  <a:pt x="25101" y="2648174"/>
                  <a:pt x="155986" y="2786231"/>
                  <a:pt x="166744" y="2872292"/>
                </a:cubicBezTo>
                <a:cubicBezTo>
                  <a:pt x="177502" y="2958353"/>
                  <a:pt x="100405" y="3031864"/>
                  <a:pt x="91440" y="3087445"/>
                </a:cubicBezTo>
                <a:cubicBezTo>
                  <a:pt x="82475" y="3143026"/>
                  <a:pt x="111162" y="3186057"/>
                  <a:pt x="112955" y="3205779"/>
                </a:cubicBezTo>
                <a:cubicBezTo>
                  <a:pt x="114748" y="3225501"/>
                  <a:pt x="108473" y="3215640"/>
                  <a:pt x="102198" y="3205779"/>
                </a:cubicBezTo>
              </a:path>
            </a:pathLst>
          </a:cu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One </a:t>
            </a:r>
            <a:r>
              <a:rPr lang="en-US" sz="3200" b="1" dirty="0" err="1" smtClean="0">
                <a:solidFill>
                  <a:srgbClr val="000000"/>
                </a:solidFill>
              </a:rPr>
              <a:t>semiring</a:t>
            </a:r>
            <a:r>
              <a:rPr lang="en-US" sz="3200" b="1" dirty="0" smtClean="0">
                <a:solidFill>
                  <a:srgbClr val="000000"/>
                </a:solidFill>
              </a:rPr>
              <a:t> to rule them all…  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(apologies!)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77171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60544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60098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474" y="35287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443871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4431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4114800" y="2228909"/>
            <a:ext cx="304800" cy="304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081165" y="3100745"/>
            <a:ext cx="448272" cy="381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953000" y="2228910"/>
            <a:ext cx="3048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4953002" y="3143311"/>
            <a:ext cx="380999" cy="372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0"/>
          </p:cNvCxnSpPr>
          <p:nvPr/>
        </p:nvCxnSpPr>
        <p:spPr>
          <a:xfrm rot="10800000" flipV="1">
            <a:off x="4000500" y="3981510"/>
            <a:ext cx="4953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>
            <a:off x="4953000" y="3981510"/>
            <a:ext cx="495300" cy="461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24200" y="1295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Example: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+ 5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22639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drop exponents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3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+ 5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226391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drop coefficients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00200" y="428631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collapse terms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xyz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71600" y="334982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drop both exp. and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coeff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        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00" y="398151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apply absorption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000" i="1" dirty="0" err="1" smtClean="0">
                <a:solidFill>
                  <a:srgbClr val="FF0000"/>
                </a:solidFill>
                <a:latin typeface="Calibri"/>
              </a:rPr>
              <a:t>ab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000" i="1" dirty="0" smtClean="0">
                <a:solidFill>
                  <a:srgbClr val="FF0000"/>
                </a:solidFill>
                <a:latin typeface="Calibri"/>
              </a:rPr>
              <a:t> =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 path downward from 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K</a:t>
            </a:r>
            <a:r>
              <a:rPr lang="en-US" baseline="-25000" dirty="0" smtClean="0">
                <a:solidFill>
                  <a:srgbClr val="4F81BD"/>
                </a:solidFill>
                <a:latin typeface="Calibri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to 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K</a:t>
            </a:r>
            <a:r>
              <a:rPr lang="en-US" baseline="-25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indicates that there exists an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onto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(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surjective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</a:rPr>
              <a:t>semiring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 homomorphism  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: 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K</a:t>
            </a:r>
            <a:r>
              <a:rPr lang="en-US" baseline="-25000" dirty="0" smtClean="0">
                <a:solidFill>
                  <a:srgbClr val="4F81BD"/>
                </a:solidFill>
                <a:latin typeface="Calibri"/>
              </a:rPr>
              <a:t>1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4F81BD"/>
                </a:solidFill>
                <a:latin typeface="Symbol"/>
                <a:sym typeface="Symbol"/>
              </a:rPr>
              <a:t>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K</a:t>
            </a:r>
            <a:r>
              <a:rPr lang="en-US" baseline="-25000" dirty="0" smtClean="0">
                <a:solidFill>
                  <a:srgbClr val="4F81BD"/>
                </a:solidFill>
                <a:latin typeface="Calibri"/>
              </a:rPr>
              <a:t>2  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41" grpId="0"/>
      <p:bldP spid="42" grpId="0"/>
      <p:bldP spid="43" grpId="0"/>
      <p:bldP spid="3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Using </a:t>
            </a:r>
            <a:r>
              <a:rPr lang="en-US" sz="3200" b="1" dirty="0" err="1" smtClean="0">
                <a:solidFill>
                  <a:srgbClr val="000000"/>
                </a:solidFill>
              </a:rPr>
              <a:t>homomorphisms</a:t>
            </a:r>
            <a:r>
              <a:rPr lang="en-US" sz="3200" b="1" dirty="0" smtClean="0">
                <a:solidFill>
                  <a:srgbClr val="000000"/>
                </a:solidFill>
              </a:rPr>
              <a:t> to relate models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77171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60544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60098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8474" y="35287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443871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44317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mtClean="0">
                <a:solidFill>
                  <a:prstClr val="black"/>
                </a:solidFill>
                <a:latin typeface="Calibri"/>
              </a:rPr>
              <a:t>)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4114800" y="2228909"/>
            <a:ext cx="304800" cy="304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081165" y="3100745"/>
            <a:ext cx="448272" cy="381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953000" y="2228910"/>
            <a:ext cx="3048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4953002" y="3143311"/>
            <a:ext cx="380999" cy="372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9" idx="0"/>
          </p:cNvCxnSpPr>
          <p:nvPr/>
        </p:nvCxnSpPr>
        <p:spPr>
          <a:xfrm rot="10800000" flipV="1">
            <a:off x="4000500" y="3981510"/>
            <a:ext cx="4953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>
            <a:off x="4953000" y="3981510"/>
            <a:ext cx="495300" cy="4616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5200472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Homomorphism?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+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) =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)+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)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      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)=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)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)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     h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(0)=0 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      h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(1)=1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Moreover, for these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homomorphisms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 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h</a:t>
            </a:r>
            <a:r>
              <a:rPr lang="en-US" dirty="0" err="1" smtClean="0">
                <a:solidFill>
                  <a:srgbClr val="4F81BD"/>
                </a:solidFill>
                <a:latin typeface="Calibri"/>
              </a:rPr>
              <a:t>(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dirty="0" smtClean="0">
                <a:solidFill>
                  <a:srgbClr val="4F81BD"/>
                </a:solidFill>
                <a:latin typeface="Calibri"/>
              </a:rPr>
              <a:t>)=</a:t>
            </a:r>
            <a:r>
              <a:rPr lang="en-US" i="1" dirty="0" smtClean="0">
                <a:solidFill>
                  <a:srgbClr val="4F81BD"/>
                </a:solidFill>
                <a:latin typeface="Calibri"/>
              </a:rPr>
              <a:t> </a:t>
            </a:r>
            <a:r>
              <a:rPr lang="en-US" i="1" dirty="0" err="1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4200" y="1295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Example: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+ 5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22639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drop exponents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3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+ 5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226391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drop coefficients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baseline="30000" dirty="0" smtClean="0">
                <a:solidFill>
                  <a:srgbClr val="4F81BD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00200" y="428631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collapse terms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4F81BD"/>
                </a:solidFill>
                <a:latin typeface="Calibri"/>
              </a:rPr>
              <a:t>xyz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71600" y="334982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drop both exp. and </a:t>
            </a:r>
            <a:r>
              <a:rPr lang="en-US" sz="2000" dirty="0" err="1" smtClean="0">
                <a:solidFill>
                  <a:srgbClr val="FF0000"/>
                </a:solidFill>
                <a:latin typeface="Calibri"/>
              </a:rPr>
              <a:t>coeff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        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xy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00" y="398151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apply absorption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sz="2000" i="1" dirty="0" err="1" smtClean="0">
                <a:solidFill>
                  <a:srgbClr val="FF0000"/>
                </a:solidFill>
                <a:latin typeface="Calibri"/>
              </a:rPr>
              <a:t>ab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000" i="1" dirty="0" smtClean="0">
                <a:solidFill>
                  <a:srgbClr val="FF0000"/>
                </a:solidFill>
                <a:latin typeface="Calibri"/>
              </a:rPr>
              <a:t> =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Calibri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Calibri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y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+ </a:t>
            </a:r>
            <a:r>
              <a:rPr lang="en-US" sz="2000" i="1" dirty="0" err="1" smtClean="0">
                <a:solidFill>
                  <a:srgbClr val="4F81BD"/>
                </a:solidFill>
                <a:latin typeface="Calibri"/>
              </a:rPr>
              <a:t>z</a:t>
            </a:r>
            <a:endParaRPr lang="en-US" sz="2000" i="1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66"/>
          <p:cNvSpPr/>
          <p:nvPr/>
        </p:nvSpPr>
        <p:spPr>
          <a:xfrm>
            <a:off x="2438400" y="219069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572000" y="2190690"/>
            <a:ext cx="20574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705600" y="150489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228600" y="1504890"/>
            <a:ext cx="2133600" cy="3276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Containment and Equivalence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[Green </a:t>
            </a:r>
            <a:r>
              <a:rPr lang="en-US" sz="2000" dirty="0" smtClean="0">
                <a:solidFill>
                  <a:schemeClr val="tx1"/>
                </a:solidFill>
              </a:rPr>
              <a:t>ICDT 09]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2100" y="159275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15927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2573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25733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6384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32429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3295" y="4324290"/>
            <a:ext cx="47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B</a:t>
            </a:r>
            <a:endParaRPr lang="en-US" sz="1800">
              <a:solidFill>
                <a:prstClr val="black"/>
              </a:solidFill>
              <a:latin typeface="msbm1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29526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N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" name="Straight Arrow Connector 21"/>
          <p:cNvCxnSpPr>
            <a:stCxn id="5" idx="1"/>
            <a:endCxn id="6" idx="3"/>
          </p:cNvCxnSpPr>
          <p:nvPr/>
        </p:nvCxnSpPr>
        <p:spPr>
          <a:xfrm rot="10800000">
            <a:off x="1181100" y="1777424"/>
            <a:ext cx="381000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8" idx="0"/>
          </p:cNvCxnSpPr>
          <p:nvPr/>
        </p:nvCxnSpPr>
        <p:spPr>
          <a:xfrm rot="5400000">
            <a:off x="690578" y="2109712"/>
            <a:ext cx="295245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1"/>
            <a:endCxn id="8" idx="3"/>
          </p:cNvCxnSpPr>
          <p:nvPr/>
        </p:nvCxnSpPr>
        <p:spPr>
          <a:xfrm rot="10800000">
            <a:off x="1295400" y="2442001"/>
            <a:ext cx="228600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0" idx="0"/>
          </p:cNvCxnSpPr>
          <p:nvPr/>
        </p:nvCxnSpPr>
        <p:spPr>
          <a:xfrm rot="5400000">
            <a:off x="675189" y="2789678"/>
            <a:ext cx="326023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  <a:endCxn id="9" idx="0"/>
          </p:cNvCxnSpPr>
          <p:nvPr/>
        </p:nvCxnSpPr>
        <p:spPr>
          <a:xfrm rot="5400000">
            <a:off x="679966" y="3480256"/>
            <a:ext cx="316468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10" idx="0"/>
          </p:cNvCxnSpPr>
          <p:nvPr/>
        </p:nvCxnSpPr>
        <p:spPr>
          <a:xfrm rot="5400000">
            <a:off x="679966" y="4166056"/>
            <a:ext cx="316468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1"/>
            <a:endCxn id="10" idx="3"/>
          </p:cNvCxnSpPr>
          <p:nvPr/>
        </p:nvCxnSpPr>
        <p:spPr>
          <a:xfrm rot="10800000">
            <a:off x="1447801" y="4508956"/>
            <a:ext cx="25549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4800" y="4933890"/>
            <a:ext cx="1981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SPJ containment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695700" y="234309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28900" y="234309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57600" y="300766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14600" y="300766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14600" y="36501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362200" y="433595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36895" y="4335958"/>
            <a:ext cx="47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B</a:t>
            </a:r>
            <a:endParaRPr lang="en-US" sz="1800">
              <a:solidFill>
                <a:prstClr val="black"/>
              </a:solidFill>
              <a:latin typeface="msbm10"/>
            </a:endParaRPr>
          </a:p>
        </p:txBody>
      </p:sp>
      <p:cxnSp>
        <p:nvCxnSpPr>
          <p:cNvPr id="88" name="Straight Arrow Connector 87"/>
          <p:cNvCxnSpPr>
            <a:stCxn id="80" idx="1"/>
            <a:endCxn id="81" idx="3"/>
          </p:cNvCxnSpPr>
          <p:nvPr/>
        </p:nvCxnSpPr>
        <p:spPr>
          <a:xfrm rot="10800000">
            <a:off x="3314700" y="2527756"/>
            <a:ext cx="381000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1" idx="2"/>
            <a:endCxn id="83" idx="0"/>
          </p:cNvCxnSpPr>
          <p:nvPr/>
        </p:nvCxnSpPr>
        <p:spPr>
          <a:xfrm rot="5400000">
            <a:off x="2824178" y="2860044"/>
            <a:ext cx="29524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82" idx="1"/>
            <a:endCxn id="83" idx="3"/>
          </p:cNvCxnSpPr>
          <p:nvPr/>
        </p:nvCxnSpPr>
        <p:spPr>
          <a:xfrm rot="10800000">
            <a:off x="3429000" y="3192333"/>
            <a:ext cx="228600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2"/>
            <a:endCxn id="85" idx="0"/>
          </p:cNvCxnSpPr>
          <p:nvPr/>
        </p:nvCxnSpPr>
        <p:spPr>
          <a:xfrm rot="5400000">
            <a:off x="2813566" y="4177724"/>
            <a:ext cx="316468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6" idx="1"/>
            <a:endCxn id="85" idx="3"/>
          </p:cNvCxnSpPr>
          <p:nvPr/>
        </p:nvCxnSpPr>
        <p:spPr>
          <a:xfrm rot="10800000">
            <a:off x="3581401" y="4520624"/>
            <a:ext cx="25549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829300" y="235475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62500" y="235475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91200" y="30193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648200" y="301933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648200" y="36501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495800" y="433595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70495" y="4335958"/>
            <a:ext cx="47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B</a:t>
            </a:r>
            <a:endParaRPr lang="en-US" sz="1800">
              <a:solidFill>
                <a:prstClr val="black"/>
              </a:solidFill>
              <a:latin typeface="msbm10"/>
            </a:endParaRPr>
          </a:p>
        </p:txBody>
      </p:sp>
      <p:cxnSp>
        <p:nvCxnSpPr>
          <p:cNvPr id="103" name="Straight Arrow Connector 102"/>
          <p:cNvCxnSpPr>
            <a:stCxn id="95" idx="1"/>
            <a:endCxn id="96" idx="3"/>
          </p:cNvCxnSpPr>
          <p:nvPr/>
        </p:nvCxnSpPr>
        <p:spPr>
          <a:xfrm rot="10800000">
            <a:off x="5448300" y="2539424"/>
            <a:ext cx="381000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6" idx="2"/>
            <a:endCxn id="98" idx="0"/>
          </p:cNvCxnSpPr>
          <p:nvPr/>
        </p:nvCxnSpPr>
        <p:spPr>
          <a:xfrm rot="5400000">
            <a:off x="4957778" y="2871712"/>
            <a:ext cx="295245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8" idx="3"/>
            <a:endCxn id="97" idx="1"/>
          </p:cNvCxnSpPr>
          <p:nvPr/>
        </p:nvCxnSpPr>
        <p:spPr>
          <a:xfrm>
            <a:off x="5562600" y="3204001"/>
            <a:ext cx="228600" cy="1588"/>
          </a:xfrm>
          <a:prstGeom prst="straightConnector1">
            <a:avLst/>
          </a:prstGeom>
          <a:ln w="3175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8" idx="2"/>
            <a:endCxn id="99" idx="0"/>
          </p:cNvCxnSpPr>
          <p:nvPr/>
        </p:nvCxnSpPr>
        <p:spPr>
          <a:xfrm rot="5400000">
            <a:off x="4974655" y="3519412"/>
            <a:ext cx="261491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9" idx="2"/>
            <a:endCxn id="100" idx="0"/>
          </p:cNvCxnSpPr>
          <p:nvPr/>
        </p:nvCxnSpPr>
        <p:spPr>
          <a:xfrm rot="5400000">
            <a:off x="4947166" y="4177724"/>
            <a:ext cx="316468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1" idx="1"/>
            <a:endCxn id="100" idx="3"/>
          </p:cNvCxnSpPr>
          <p:nvPr/>
        </p:nvCxnSpPr>
        <p:spPr>
          <a:xfrm rot="10800000">
            <a:off x="5715001" y="4520624"/>
            <a:ext cx="25549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514600" y="4933890"/>
            <a:ext cx="1905000" cy="400110"/>
          </a:xfrm>
          <a:prstGeom prst="rect">
            <a:avLst/>
          </a:prstGeom>
          <a:solidFill>
            <a:srgbClr val="C6D9F1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SPJ equivalence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924300" y="36913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N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12" name="Straight Arrow Connector 111"/>
          <p:cNvCxnSpPr>
            <a:stCxn id="82" idx="2"/>
            <a:endCxn id="111" idx="0"/>
          </p:cNvCxnSpPr>
          <p:nvPr/>
        </p:nvCxnSpPr>
        <p:spPr>
          <a:xfrm rot="5400000">
            <a:off x="3919523" y="3534176"/>
            <a:ext cx="31435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3" idx="2"/>
            <a:endCxn id="84" idx="0"/>
          </p:cNvCxnSpPr>
          <p:nvPr/>
        </p:nvCxnSpPr>
        <p:spPr>
          <a:xfrm rot="5400000">
            <a:off x="2835221" y="3513578"/>
            <a:ext cx="273159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80" idx="2"/>
            <a:endCxn id="82" idx="0"/>
          </p:cNvCxnSpPr>
          <p:nvPr/>
        </p:nvCxnSpPr>
        <p:spPr>
          <a:xfrm rot="5400000">
            <a:off x="3929078" y="2860044"/>
            <a:ext cx="29524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7" idx="0"/>
            <a:endCxn id="95" idx="2"/>
          </p:cNvCxnSpPr>
          <p:nvPr/>
        </p:nvCxnSpPr>
        <p:spPr>
          <a:xfrm rot="5400000" flipH="1" flipV="1">
            <a:off x="6062678" y="2871713"/>
            <a:ext cx="295245" cy="1588"/>
          </a:xfrm>
          <a:prstGeom prst="straightConnector1">
            <a:avLst/>
          </a:prstGeom>
          <a:ln w="3175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057900" y="36501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N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0" name="Straight Arrow Connector 129"/>
          <p:cNvCxnSpPr>
            <a:stCxn id="129" idx="0"/>
            <a:endCxn id="97" idx="2"/>
          </p:cNvCxnSpPr>
          <p:nvPr/>
        </p:nvCxnSpPr>
        <p:spPr>
          <a:xfrm rot="5400000" flipH="1" flipV="1">
            <a:off x="6079555" y="3519413"/>
            <a:ext cx="261491" cy="1588"/>
          </a:xfrm>
          <a:prstGeom prst="straightConnector1">
            <a:avLst/>
          </a:prstGeom>
          <a:ln w="3175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99" idx="3"/>
            <a:endCxn id="129" idx="1"/>
          </p:cNvCxnSpPr>
          <p:nvPr/>
        </p:nvCxnSpPr>
        <p:spPr>
          <a:xfrm>
            <a:off x="5562600" y="3834824"/>
            <a:ext cx="495300" cy="1588"/>
          </a:xfrm>
          <a:prstGeom prst="straightConnector1">
            <a:avLst/>
          </a:prstGeom>
          <a:ln w="3175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572001" y="4933890"/>
            <a:ext cx="2057400" cy="400110"/>
          </a:xfrm>
          <a:prstGeom prst="rect">
            <a:avLst/>
          </a:prstGeom>
          <a:solidFill>
            <a:srgbClr val="C6D9F1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SPJU containment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039100" y="158109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N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001000" y="224566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Trio(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858000" y="362682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Lin(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705600" y="431262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PosBool(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180295" y="4312622"/>
            <a:ext cx="479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B</a:t>
            </a:r>
            <a:endParaRPr lang="en-US" sz="1800">
              <a:solidFill>
                <a:prstClr val="black"/>
              </a:solidFill>
              <a:latin typeface="msbm10"/>
            </a:endParaRPr>
          </a:p>
        </p:txBody>
      </p:sp>
      <p:cxnSp>
        <p:nvCxnSpPr>
          <p:cNvPr id="147" name="Straight Arrow Connector 146"/>
          <p:cNvCxnSpPr>
            <a:stCxn id="139" idx="1"/>
          </p:cNvCxnSpPr>
          <p:nvPr/>
        </p:nvCxnSpPr>
        <p:spPr>
          <a:xfrm rot="10800000">
            <a:off x="7658100" y="1765756"/>
            <a:ext cx="381000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58" idx="2"/>
            <a:endCxn id="162" idx="0"/>
          </p:cNvCxnSpPr>
          <p:nvPr/>
        </p:nvCxnSpPr>
        <p:spPr>
          <a:xfrm rot="5400000">
            <a:off x="7156966" y="2108656"/>
            <a:ext cx="316468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62" idx="2"/>
            <a:endCxn id="159" idx="0"/>
          </p:cNvCxnSpPr>
          <p:nvPr/>
        </p:nvCxnSpPr>
        <p:spPr>
          <a:xfrm rot="5400000">
            <a:off x="7156966" y="2794456"/>
            <a:ext cx="316468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59" idx="2"/>
            <a:endCxn id="143" idx="0"/>
          </p:cNvCxnSpPr>
          <p:nvPr/>
        </p:nvCxnSpPr>
        <p:spPr>
          <a:xfrm rot="5400000">
            <a:off x="7162800" y="3474422"/>
            <a:ext cx="304800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3" idx="2"/>
            <a:endCxn id="144" idx="0"/>
          </p:cNvCxnSpPr>
          <p:nvPr/>
        </p:nvCxnSpPr>
        <p:spPr>
          <a:xfrm rot="5400000">
            <a:off x="7156966" y="4154388"/>
            <a:ext cx="316468" cy="1588"/>
          </a:xfrm>
          <a:prstGeom prst="straightConnector1">
            <a:avLst/>
          </a:prstGeom>
          <a:ln w="3175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5" idx="1"/>
            <a:endCxn id="144" idx="3"/>
          </p:cNvCxnSpPr>
          <p:nvPr/>
        </p:nvCxnSpPr>
        <p:spPr>
          <a:xfrm rot="10800000">
            <a:off x="7924801" y="4497288"/>
            <a:ext cx="25549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781800" y="4933890"/>
            <a:ext cx="1981200" cy="400110"/>
          </a:xfrm>
          <a:prstGeom prst="rect">
            <a:avLst/>
          </a:prstGeom>
          <a:solidFill>
            <a:srgbClr val="C6D9F1"/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SPJU equivalence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5" name="Straight Arrow Connector 154"/>
          <p:cNvCxnSpPr>
            <a:stCxn id="141" idx="0"/>
            <a:endCxn id="139" idx="2"/>
          </p:cNvCxnSpPr>
          <p:nvPr/>
        </p:nvCxnSpPr>
        <p:spPr>
          <a:xfrm rot="5400000" flipH="1" flipV="1">
            <a:off x="8272478" y="2098045"/>
            <a:ext cx="295245" cy="1588"/>
          </a:xfrm>
          <a:prstGeom prst="straightConnector1">
            <a:avLst/>
          </a:prstGeom>
          <a:ln w="3175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7162800" y="15810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msbm10"/>
              </a:rPr>
              <a:t>N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858000" y="29526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smtClean="0">
                <a:solidFill>
                  <a:prstClr val="black"/>
                </a:solidFill>
                <a:latin typeface="Calibri"/>
              </a:rPr>
              <a:t>Why(</a:t>
            </a:r>
            <a:r>
              <a:rPr lang="en-US" sz="1800" i="1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smtClean="0">
                <a:solidFill>
                  <a:prstClr val="black"/>
                </a:solidFill>
                <a:latin typeface="Calibri"/>
              </a:rPr>
              <a:t>)</a:t>
            </a:r>
            <a:endParaRPr lang="en-US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972300" y="226689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msbm10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[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]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52400" y="5486400"/>
            <a:ext cx="899160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Arrow from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K</a:t>
            </a:r>
            <a:r>
              <a:rPr lang="en-US" sz="2000" baseline="-250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to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K</a:t>
            </a:r>
            <a:r>
              <a:rPr lang="en-US" sz="2000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indicates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K</a:t>
            </a:r>
            <a:r>
              <a:rPr lang="en-US" sz="2000" baseline="-250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containment (equivalence) implies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K</a:t>
            </a:r>
            <a:r>
              <a:rPr lang="en-US" sz="2000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cont. (equiv.)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50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All implications not marked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b="1" dirty="0" smtClean="0">
                <a:ln>
                  <a:solidFill>
                    <a:srgbClr val="1F497D">
                      <a:lumMod val="60000"/>
                      <a:lumOff val="40000"/>
                    </a:srgbClr>
                  </a:solidFill>
                </a:ln>
                <a:solidFill>
                  <a:prstClr val="black"/>
                </a:solidFill>
                <a:latin typeface="cmsy10"/>
                <a:sym typeface="Wingdings"/>
              </a:rPr>
              <a:t>↔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are strict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Security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my colloquium talk from 2005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F085-B12B-A74B-B080-16B075FEF718}" type="slidenum">
              <a:rPr lang="en-US"/>
              <a:pPr/>
              <a:t>46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Security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Dorothy Denning, 1982:</a:t>
            </a:r>
          </a:p>
          <a:p>
            <a:endParaRPr lang="en-US" dirty="0"/>
          </a:p>
          <a:p>
            <a:r>
              <a:rPr lang="en-US" dirty="0"/>
              <a:t>Data Security is the science and study of methods of protecting data (...) from unauthorized disclosure and modification</a:t>
            </a:r>
          </a:p>
          <a:p>
            <a:endParaRPr lang="en-US" dirty="0"/>
          </a:p>
          <a:p>
            <a:r>
              <a:rPr lang="en-US" dirty="0"/>
              <a:t>Data Security = </a:t>
            </a:r>
            <a:r>
              <a:rPr lang="en-US" u="sng" dirty="0"/>
              <a:t>Confidentiality</a:t>
            </a:r>
            <a:r>
              <a:rPr lang="en-US" dirty="0"/>
              <a:t>  +  </a:t>
            </a:r>
            <a:r>
              <a:rPr lang="en-US" u="sng" dirty="0"/>
              <a:t>Integrity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7AA8-CD33-F94F-B911-6F03BDBB9BA7}" type="slidenum">
              <a:rPr lang="en-US"/>
              <a:pPr/>
              <a:t>47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Security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Distinct from </a:t>
            </a:r>
            <a:r>
              <a:rPr lang="en-US" sz="2800" i="1" u="sng"/>
              <a:t>systems</a:t>
            </a:r>
            <a:r>
              <a:rPr lang="en-US" sz="2800"/>
              <a:t> and </a:t>
            </a:r>
            <a:r>
              <a:rPr lang="en-US" sz="2800" i="1" u="sng"/>
              <a:t>network</a:t>
            </a:r>
            <a:r>
              <a:rPr lang="en-US" sz="2800"/>
              <a:t> security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Assumes these are already secure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Tools: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Cryptography, information theory, statistics, …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Applications: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</a:t>
            </a:r>
            <a:r>
              <a:rPr lang="en-US" sz="2400" i="1" u="sng"/>
              <a:t>enabling</a:t>
            </a:r>
            <a:r>
              <a:rPr lang="en-US" sz="2400"/>
              <a:t> technology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D63-94DE-0349-ABCE-4C5100C25C0C}" type="slidenum">
              <a:rPr lang="en-US"/>
              <a:pPr/>
              <a:t>48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attack</a:t>
            </a:r>
          </a:p>
          <a:p>
            <a:endParaRPr lang="en-US" dirty="0"/>
          </a:p>
          <a:p>
            <a:r>
              <a:rPr lang="en-US" dirty="0"/>
              <a:t>Data security research today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6A01-DC40-6E4B-A266-BB48E936AB36}" type="slidenum">
              <a:rPr lang="en-US"/>
              <a:pPr/>
              <a:t>49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Latanya Sweeney’s Finding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Massachusetts, the Group Insurance Commission (GIC) is responsible for purchasing health insurance for state employees</a:t>
            </a:r>
          </a:p>
          <a:p>
            <a:r>
              <a:rPr lang="en-US" dirty="0"/>
              <a:t>GIC has to publish the data: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62000" y="5105400"/>
            <a:ext cx="7361238" cy="5397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GIC(</a:t>
            </a:r>
            <a:r>
              <a:rPr lang="en-US" sz="3200" b="1"/>
              <a:t>zip, dob, sex</a:t>
            </a:r>
            <a:r>
              <a:rPr lang="en-US" sz="3200"/>
              <a:t>, diagnosis, procedure, ...)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31965" y="6019800"/>
            <a:ext cx="4011635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This is private !  Right ?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Database </a:t>
            </a:r>
            <a:r>
              <a:rPr lang="en-US" sz="3200" b="1" dirty="0" smtClean="0">
                <a:solidFill>
                  <a:srgbClr val="000000"/>
                </a:solidFill>
              </a:rPr>
              <a:t>transformations?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2672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2800" b="1" dirty="0" smtClean="0"/>
              <a:t>Queries</a:t>
            </a:r>
          </a:p>
          <a:p>
            <a:pPr>
              <a:spcAft>
                <a:spcPts val="3600"/>
              </a:spcAft>
            </a:pPr>
            <a:r>
              <a:rPr lang="en-US" sz="2800" b="1" dirty="0" smtClean="0"/>
              <a:t>Views</a:t>
            </a:r>
          </a:p>
          <a:p>
            <a:pPr>
              <a:spcAft>
                <a:spcPts val="3600"/>
              </a:spcAft>
            </a:pPr>
            <a:r>
              <a:rPr lang="en-US" sz="2800" b="1" dirty="0" smtClean="0"/>
              <a:t>ETL tools</a:t>
            </a:r>
            <a:endParaRPr lang="en-US" sz="2400" b="1" dirty="0" smtClean="0"/>
          </a:p>
          <a:p>
            <a:pPr>
              <a:spcAft>
                <a:spcPts val="3600"/>
              </a:spcAft>
            </a:pPr>
            <a:r>
              <a:rPr lang="en-US" sz="2800" b="1" dirty="0" smtClean="0"/>
              <a:t>Schema mappings (as used in data exchange)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559-0D93-2043-99EC-4AA06C56A201}" type="slidenum">
              <a:rPr lang="en-US"/>
              <a:pPr/>
              <a:t>50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Latanya Sweeney’s Finding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Sweeney paid $20 and bought the voter registration list for Cambridge Massachusetts:</a:t>
            </a:r>
          </a:p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24200"/>
            <a:ext cx="6597679" cy="5437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 err="1" smtClean="0"/>
              <a:t>VOTER</a:t>
            </a:r>
            <a:r>
              <a:rPr lang="en-US" sz="3200" dirty="0" err="1"/>
              <a:t>(name</a:t>
            </a:r>
            <a:r>
              <a:rPr lang="en-US" sz="3200" dirty="0"/>
              <a:t>, party, ..., </a:t>
            </a:r>
            <a:r>
              <a:rPr lang="en-US" sz="3200" b="1" dirty="0"/>
              <a:t>zip, dob, sex</a:t>
            </a:r>
            <a:r>
              <a:rPr lang="en-US" sz="3200" dirty="0"/>
              <a:t>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62000" y="5105400"/>
            <a:ext cx="7361238" cy="5397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GIC(</a:t>
            </a:r>
            <a:r>
              <a:rPr lang="en-US" sz="3200" b="1"/>
              <a:t>zip, dob, sex</a:t>
            </a:r>
            <a:r>
              <a:rPr lang="en-US" sz="3200"/>
              <a:t>, diagnosis, procedure, ...)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31965" y="6019800"/>
            <a:ext cx="4011635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This is private !  Right ?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2E5A-CC48-0044-9774-E26B8CF31273}" type="slidenum">
              <a:rPr lang="en-US"/>
              <a:pPr/>
              <a:t>51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Latanya Sweeney’s Finding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7772400" cy="3505200"/>
          </a:xfrm>
        </p:spPr>
        <p:txBody>
          <a:bodyPr/>
          <a:lstStyle/>
          <a:p>
            <a:r>
              <a:rPr lang="en-US"/>
              <a:t>William Weld (former governor) lives in Cambridge, hence is in VOTER</a:t>
            </a:r>
          </a:p>
          <a:p>
            <a:r>
              <a:rPr lang="en-US"/>
              <a:t>6 people in VOTER share his </a:t>
            </a:r>
            <a:r>
              <a:rPr lang="en-US" b="1"/>
              <a:t>dob</a:t>
            </a:r>
            <a:endParaRPr lang="en-US"/>
          </a:p>
          <a:p>
            <a:r>
              <a:rPr lang="en-US"/>
              <a:t>only 3 of them were man (same </a:t>
            </a:r>
            <a:r>
              <a:rPr lang="en-US" b="1"/>
              <a:t>sex</a:t>
            </a:r>
            <a:r>
              <a:rPr lang="en-US"/>
              <a:t>)</a:t>
            </a:r>
          </a:p>
          <a:p>
            <a:r>
              <a:rPr lang="en-US"/>
              <a:t>Weld was the only one in that </a:t>
            </a:r>
            <a:r>
              <a:rPr lang="en-US" b="1"/>
              <a:t>zip</a:t>
            </a:r>
            <a:endParaRPr lang="en-US"/>
          </a:p>
          <a:p>
            <a:r>
              <a:rPr lang="en-US"/>
              <a:t>Sweeney learned Weld’s medical records !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81000" y="2057400"/>
            <a:ext cx="2306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zip, dob, sex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1C5-6276-6B41-9B59-99A3490F03F1}" type="slidenum">
              <a:rPr lang="en-US"/>
              <a:pPr/>
              <a:t>52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Latanya Sweeney’s Finding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/>
              <a:t>All systems worked as specified, yet an important data has leaked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How do we protect against that ?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685800" y="5257800"/>
            <a:ext cx="7343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Some of today’s research in data security address breaches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that happen even if all systems work correctly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EC47C-84B9-FD4E-9CEB-CB78ECC6E5F8}" type="slidenum">
              <a:rPr lang="en-US"/>
              <a:pPr/>
              <a:t>53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Approaches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K-anonymity</a:t>
            </a:r>
          </a:p>
          <a:p>
            <a:pPr lvl="1"/>
            <a:r>
              <a:rPr lang="en-US" dirty="0" smtClean="0"/>
              <a:t>Useful, but not really private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Differential privacy</a:t>
            </a:r>
          </a:p>
          <a:p>
            <a:pPr lvl="1"/>
            <a:r>
              <a:rPr lang="en-US" dirty="0" smtClean="0"/>
              <a:t>Private, but not really useful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C9F6-983D-034E-8B4B-001E399341FB}" type="slidenum">
              <a:rPr lang="en-US"/>
              <a:pPr/>
              <a:t>54</a:t>
            </a:fld>
            <a:endParaRPr lang="en-US"/>
          </a:p>
        </p:txBody>
      </p:sp>
      <p:graphicFrame>
        <p:nvGraphicFramePr>
          <p:cNvPr id="81020" name="Group 124"/>
          <p:cNvGraphicFramePr>
            <a:graphicFrameLocks noGrp="1"/>
          </p:cNvGraphicFramePr>
          <p:nvPr/>
        </p:nvGraphicFramePr>
        <p:xfrm>
          <a:off x="914400" y="2895600"/>
          <a:ext cx="6705600" cy="259079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First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Harry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Stone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Afr-Am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Reyser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Cauc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Beatrice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Stone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Afr-am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Ramos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Hisp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</a:t>
            </a:r>
            <a:r>
              <a:rPr lang="en-US" dirty="0"/>
              <a:t>-Anonymity</a:t>
            </a:r>
          </a:p>
        </p:txBody>
      </p:sp>
      <p:sp>
        <p:nvSpPr>
          <p:cNvPr id="81053" name="Rectangle 157"/>
          <p:cNvSpPr>
            <a:spLocks noChangeArrowheads="1"/>
          </p:cNvSpPr>
          <p:nvPr/>
        </p:nvSpPr>
        <p:spPr bwMode="auto">
          <a:xfrm>
            <a:off x="381000" y="1708150"/>
            <a:ext cx="6804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Definition</a:t>
            </a:r>
            <a:r>
              <a:rPr lang="en-US"/>
              <a:t>: each tuple is equal to at least k-1 others</a:t>
            </a:r>
          </a:p>
          <a:p>
            <a:endParaRPr lang="en-US"/>
          </a:p>
          <a:p>
            <a:r>
              <a:rPr lang="en-US"/>
              <a:t>Anonymizing: through suppression and generalization</a:t>
            </a:r>
          </a:p>
        </p:txBody>
      </p:sp>
      <p:sp>
        <p:nvSpPr>
          <p:cNvPr id="81054" name="Rectangle 158"/>
          <p:cNvSpPr>
            <a:spLocks noChangeArrowheads="1"/>
          </p:cNvSpPr>
          <p:nvPr/>
        </p:nvSpPr>
        <p:spPr bwMode="auto">
          <a:xfrm>
            <a:off x="476250" y="5756275"/>
            <a:ext cx="5051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Hard:  NP-complete for supression only</a:t>
            </a:r>
          </a:p>
          <a:p>
            <a:r>
              <a:rPr lang="en-US"/>
              <a:t>Approximations exists</a:t>
            </a:r>
          </a:p>
        </p:txBody>
      </p:sp>
      <p:sp>
        <p:nvSpPr>
          <p:cNvPr id="81055" name="Rectangle 159"/>
          <p:cNvSpPr>
            <a:spLocks noChangeArrowheads="1"/>
          </p:cNvSpPr>
          <p:nvPr/>
        </p:nvSpPr>
        <p:spPr bwMode="auto">
          <a:xfrm>
            <a:off x="128588" y="76200"/>
            <a:ext cx="4305300" cy="346075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[Samarati&amp;Sweeney’98, Meyerson&amp;Williams’04]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C9F6-983D-034E-8B4B-001E399341FB}" type="slidenum">
              <a:rPr lang="en-US"/>
              <a:pPr/>
              <a:t>55</a:t>
            </a:fld>
            <a:endParaRPr lang="en-US"/>
          </a:p>
        </p:txBody>
      </p:sp>
      <p:graphicFrame>
        <p:nvGraphicFramePr>
          <p:cNvPr id="81020" name="Group 124"/>
          <p:cNvGraphicFramePr>
            <a:graphicFrameLocks noGrp="1"/>
          </p:cNvGraphicFramePr>
          <p:nvPr/>
        </p:nvGraphicFramePr>
        <p:xfrm>
          <a:off x="914400" y="2895600"/>
          <a:ext cx="6705600" cy="259079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First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Harry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Stone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Afr-Am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Reyser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Cauc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Beatrice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Stone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Afr-am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Ramos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Hisp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021" name="Group 125"/>
          <p:cNvGraphicFramePr>
            <a:graphicFrameLocks noGrp="1"/>
          </p:cNvGraphicFramePr>
          <p:nvPr/>
        </p:nvGraphicFramePr>
        <p:xfrm>
          <a:off x="914400" y="2895600"/>
          <a:ext cx="6705600" cy="259079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First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Stone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30-50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Afr-Am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20-40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Stone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30-50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Afr-am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John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20-40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</a:t>
            </a:r>
            <a:r>
              <a:rPr lang="en-US" dirty="0"/>
              <a:t>-Anonymity</a:t>
            </a:r>
          </a:p>
        </p:txBody>
      </p:sp>
      <p:sp>
        <p:nvSpPr>
          <p:cNvPr id="81053" name="Rectangle 157"/>
          <p:cNvSpPr>
            <a:spLocks noChangeArrowheads="1"/>
          </p:cNvSpPr>
          <p:nvPr/>
        </p:nvSpPr>
        <p:spPr bwMode="auto">
          <a:xfrm>
            <a:off x="381000" y="1708150"/>
            <a:ext cx="6804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Definition</a:t>
            </a:r>
            <a:r>
              <a:rPr lang="en-US"/>
              <a:t>: each tuple is equal to at least k-1 others</a:t>
            </a:r>
          </a:p>
          <a:p>
            <a:endParaRPr lang="en-US"/>
          </a:p>
          <a:p>
            <a:r>
              <a:rPr lang="en-US"/>
              <a:t>Anonymizing: through suppression and generalization</a:t>
            </a:r>
          </a:p>
        </p:txBody>
      </p:sp>
      <p:sp>
        <p:nvSpPr>
          <p:cNvPr id="81054" name="Rectangle 158"/>
          <p:cNvSpPr>
            <a:spLocks noChangeArrowheads="1"/>
          </p:cNvSpPr>
          <p:nvPr/>
        </p:nvSpPr>
        <p:spPr bwMode="auto">
          <a:xfrm>
            <a:off x="476250" y="5756275"/>
            <a:ext cx="5051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Hard:  NP-complete for supression only</a:t>
            </a:r>
          </a:p>
          <a:p>
            <a:r>
              <a:rPr lang="en-US"/>
              <a:t>Approximations exists</a:t>
            </a:r>
          </a:p>
        </p:txBody>
      </p:sp>
      <p:sp>
        <p:nvSpPr>
          <p:cNvPr id="81055" name="Rectangle 159"/>
          <p:cNvSpPr>
            <a:spLocks noChangeArrowheads="1"/>
          </p:cNvSpPr>
          <p:nvPr/>
        </p:nvSpPr>
        <p:spPr bwMode="auto">
          <a:xfrm>
            <a:off x="128588" y="76200"/>
            <a:ext cx="4305300" cy="346075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[Samarati&amp;Sweeney’98, Meyerson&amp;Williams’04]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randomized algorithm A is differentially private if by removing/inserting one </a:t>
            </a:r>
            <a:r>
              <a:rPr lang="en-US" sz="2800" dirty="0" err="1" smtClean="0"/>
              <a:t>tuple</a:t>
            </a:r>
            <a:r>
              <a:rPr lang="en-US" sz="2800" dirty="0" smtClean="0"/>
              <a:t> in the database, the output of A is “almost the same”, i.e. every possible outcome for A has almost the same probability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228600"/>
            <a:ext cx="1409711" cy="40011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[Dwork’05]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800" dirty="0" smtClean="0"/>
              <a:t>How can we achieve that ? Add some random noise to the result of A</a:t>
            </a:r>
          </a:p>
          <a:p>
            <a:r>
              <a:rPr lang="en-US" sz="2800" dirty="0" smtClean="0"/>
              <a:t>For example: </a:t>
            </a:r>
          </a:p>
          <a:p>
            <a:pPr lvl="1"/>
            <a:r>
              <a:rPr lang="en-US" sz="2400" dirty="0" smtClean="0"/>
              <a:t>Query: select count(*) from R where blah</a:t>
            </a:r>
          </a:p>
          <a:p>
            <a:pPr lvl="1"/>
            <a:r>
              <a:rPr lang="en-US" sz="2400" dirty="0" smtClean="0"/>
              <a:t>Add some random noise (</a:t>
            </a:r>
            <a:r>
              <a:rPr lang="en-US" sz="2400" dirty="0" err="1" smtClean="0"/>
              <a:t>Laplacian</a:t>
            </a:r>
            <a:r>
              <a:rPr lang="en-US" sz="2400" dirty="0" smtClean="0"/>
              <a:t> distribution: e</a:t>
            </a:r>
            <a:r>
              <a:rPr lang="en-US" sz="2400" baseline="30000" dirty="0" smtClean="0"/>
              <a:t>-x/x0</a:t>
            </a:r>
            <a:r>
              <a:rPr lang="en-US" sz="24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Problem: can only ask a limited number of queries</a:t>
            </a:r>
          </a:p>
          <a:p>
            <a:pPr lvl="1"/>
            <a:r>
              <a:rPr lang="en-US" sz="2400" dirty="0" smtClean="0"/>
              <a:t>Must keep track of the queries answered, then deny</a:t>
            </a:r>
          </a:p>
          <a:p>
            <a:pPr lvl="1"/>
            <a:r>
              <a:rPr lang="en-US" sz="2400" dirty="0" smtClean="0"/>
              <a:t>Cannot release “the entire data”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228600"/>
            <a:ext cx="1409711" cy="40011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[Dwork’05]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83A8-6B9C-6147-9727-5BF2B5346958}" type="slidenum">
              <a:rPr lang="en-US"/>
              <a:pPr/>
              <a:t>58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these techniques address </a:t>
            </a:r>
            <a:r>
              <a:rPr lang="en-US" i="1" dirty="0" smtClean="0"/>
              <a:t>confidentiality</a:t>
            </a:r>
            <a:r>
              <a:rPr lang="en-US" dirty="0" smtClean="0"/>
              <a:t>, but they are often claim </a:t>
            </a:r>
            <a:r>
              <a:rPr lang="en-US" i="1" dirty="0" smtClean="0"/>
              <a:t>privacy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Privacy is more complex: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Is the right of individuals to determine for themselves when, how and to what extent information about them is communicated to others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248400" y="4724400"/>
            <a:ext cx="1574800" cy="4064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[Agrawal’03]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Lessons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 management does not stop at normal forms and query optimization</a:t>
            </a:r>
          </a:p>
          <a:p>
            <a:r>
              <a:rPr lang="en-US" sz="2800" dirty="0" smtClean="0"/>
              <a:t>Our field (Computer Science) is becoming data-centric.  Dominated by massive amounts of data.</a:t>
            </a:r>
          </a:p>
          <a:p>
            <a:r>
              <a:rPr lang="en-US" sz="2800" dirty="0" smtClean="0"/>
              <a:t>This affects businesses, science, society</a:t>
            </a:r>
          </a:p>
          <a:p>
            <a:r>
              <a:rPr lang="en-US" sz="2800" dirty="0" smtClean="0"/>
              <a:t>Watch the data management &amp; data mining fields for excitement future innovations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Outline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39624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What’s with the </a:t>
            </a:r>
            <a:r>
              <a:rPr lang="en-US" sz="2800" b="1" dirty="0" err="1" smtClean="0">
                <a:solidFill>
                  <a:srgbClr val="FF0000"/>
                </a:solidFill>
              </a:rPr>
              <a:t>semirings</a:t>
            </a:r>
            <a:r>
              <a:rPr lang="en-US" sz="2800" b="1" dirty="0" smtClean="0">
                <a:solidFill>
                  <a:srgbClr val="FF0000"/>
                </a:solidFill>
              </a:rPr>
              <a:t>? </a:t>
            </a:r>
            <a:r>
              <a:rPr lang="en-US" sz="2800" b="1" dirty="0" smtClean="0">
                <a:solidFill>
                  <a:srgbClr val="FF0000"/>
                </a:solidFill>
              </a:rPr>
              <a:t>Annotation propagation           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353" dirty="0" smtClean="0">
                <a:solidFill>
                  <a:srgbClr val="000000"/>
                </a:solidFill>
              </a:rPr>
              <a:t>[GK</a:t>
            </a:r>
            <a:r>
              <a:rPr lang="en-US" sz="2353" dirty="0" smtClean="0">
                <a:solidFill>
                  <a:srgbClr val="000000"/>
                </a:solidFill>
              </a:rPr>
              <a:t>&amp;T PODS 07,  GKI&amp;T VLDB 07]</a:t>
            </a:r>
          </a:p>
          <a:p>
            <a:pPr>
              <a:spcAft>
                <a:spcPts val="36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Housekeeping in the zoo of provenance models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Propagating annotations through database operations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3200400" y="3637848"/>
            <a:ext cx="1371600" cy="400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JOIN (on B)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     </a:t>
            </a: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1905000"/>
          <a:ext cx="1752600" cy="1640460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4648200" y="5029200"/>
            <a:ext cx="3962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The annotation 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p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800" b="1" i="1" dirty="0" smtClean="0">
                <a:solidFill>
                  <a:srgbClr val="4F81BD"/>
                </a:solidFill>
                <a:latin typeface="cmsy10" charset="0"/>
              </a:rPr>
              <a:t>⋅</a:t>
            </a:r>
            <a:r>
              <a:rPr lang="en-US" sz="2000" i="1" dirty="0" smtClean="0">
                <a:solidFill>
                  <a:srgbClr val="4F81BD"/>
                </a:solidFill>
                <a:latin typeface="Arial" charset="0"/>
              </a:rPr>
              <a:t> 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Tahoma"/>
                <a:cs typeface="Tahoma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means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cs typeface="Tahoma"/>
              </a:rPr>
              <a:t>joint use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of data annotated by  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p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 and data annotated by  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3925094" y="3237706"/>
            <a:ext cx="380206" cy="794"/>
          </a:xfrm>
          <a:prstGeom prst="line">
            <a:avLst/>
          </a:prstGeom>
          <a:ln w="254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Group 65"/>
          <p:cNvGraphicFramePr>
            <a:graphicFrameLocks noGrp="1"/>
          </p:cNvGraphicFramePr>
          <p:nvPr/>
        </p:nvGraphicFramePr>
        <p:xfrm>
          <a:off x="5257800" y="2939413"/>
          <a:ext cx="3200400" cy="1556387"/>
        </p:xfrm>
        <a:graphic>
          <a:graphicData uri="http://schemas.openxmlformats.org/drawingml/2006/table">
            <a:tbl>
              <a:tblPr/>
              <a:tblGrid>
                <a:gridCol w="2226365"/>
                <a:gridCol w="974035"/>
              </a:tblGrid>
              <a:tr h="2139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msy10" charset="0"/>
                        </a:rPr>
                        <a:t>⋅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2819400" y="3124200"/>
            <a:ext cx="2209800" cy="533400"/>
          </a:xfrm>
          <a:prstGeom prst="straightConnector1">
            <a:avLst/>
          </a:prstGeom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71600" y="9906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1200" y="19050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 </a:t>
            </a:r>
            <a:r>
              <a:rPr lang="en-US" sz="3200" dirty="0" smtClean="0">
                <a:solidFill>
                  <a:srgbClr val="4F81BD"/>
                </a:solidFill>
              </a:rPr>
              <a:t>⋈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S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71600" y="3810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S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graphicFrame>
        <p:nvGraphicFramePr>
          <p:cNvPr id="34" name="Group 66"/>
          <p:cNvGraphicFramePr>
            <a:graphicFrameLocks noGrp="1"/>
          </p:cNvGraphicFramePr>
          <p:nvPr/>
        </p:nvGraphicFramePr>
        <p:xfrm>
          <a:off x="1143000" y="4684140"/>
          <a:ext cx="1752600" cy="1640460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d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 Box 73"/>
          <p:cNvSpPr txBox="1">
            <a:spLocks noChangeArrowheads="1"/>
          </p:cNvSpPr>
          <p:nvPr/>
        </p:nvSpPr>
        <p:spPr bwMode="auto">
          <a:xfrm>
            <a:off x="1143000" y="1447800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 Box 73"/>
          <p:cNvSpPr txBox="1">
            <a:spLocks noChangeArrowheads="1"/>
          </p:cNvSpPr>
          <p:nvPr/>
        </p:nvSpPr>
        <p:spPr bwMode="auto">
          <a:xfrm>
            <a:off x="1143000" y="4247448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D     B     E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 Box 73"/>
          <p:cNvSpPr txBox="1">
            <a:spLocks noChangeArrowheads="1"/>
          </p:cNvSpPr>
          <p:nvPr/>
        </p:nvSpPr>
        <p:spPr bwMode="auto">
          <a:xfrm>
            <a:off x="5257800" y="2438400"/>
            <a:ext cx="22098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     D    E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819400" y="3886200"/>
            <a:ext cx="2209800" cy="1295400"/>
          </a:xfrm>
          <a:prstGeom prst="straightConnector1">
            <a:avLst/>
          </a:prstGeom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Another way to propagate annotations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3200400" y="3637848"/>
            <a:ext cx="990600" cy="400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UNION</a:t>
            </a:r>
            <a:endParaRPr lang="en-US" sz="2000" dirty="0" smtClean="0">
              <a:solidFill>
                <a:srgbClr val="4F81BD"/>
              </a:solidFill>
              <a:latin typeface="Calibri"/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1143000" y="1905000"/>
          <a:ext cx="1752600" cy="1640460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4495800" y="5311914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The annotation 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p</a:t>
            </a:r>
            <a:r>
              <a:rPr lang="en-US" sz="2000" i="1" dirty="0" smtClean="0">
                <a:solidFill>
                  <a:srgbClr val="4F81BD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Tahoma"/>
                <a:cs typeface="Tahoma"/>
              </a:rPr>
              <a:t>+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000" i="1" dirty="0" err="1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000" i="1" dirty="0" smtClean="0">
                <a:solidFill>
                  <a:prstClr val="black"/>
                </a:solidFill>
                <a:latin typeface="Tahoma"/>
                <a:cs typeface="Tahoma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means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cs typeface="Tahoma"/>
              </a:rPr>
              <a:t>alternative use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of data</a:t>
            </a:r>
            <a:endParaRPr lang="en-US" sz="2000" i="1" dirty="0" smtClean="0">
              <a:solidFill>
                <a:srgbClr val="4F81BD"/>
              </a:solidFill>
              <a:latin typeface="Tahoma"/>
              <a:cs typeface="Tahoma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3925094" y="3237706"/>
            <a:ext cx="380206" cy="794"/>
          </a:xfrm>
          <a:prstGeom prst="line">
            <a:avLst/>
          </a:prstGeom>
          <a:ln w="254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Group 65"/>
          <p:cNvGraphicFramePr>
            <a:graphicFrameLocks noGrp="1"/>
          </p:cNvGraphicFramePr>
          <p:nvPr/>
        </p:nvGraphicFramePr>
        <p:xfrm>
          <a:off x="5257800" y="2895600"/>
          <a:ext cx="2514600" cy="1556387"/>
        </p:xfrm>
        <a:graphic>
          <a:graphicData uri="http://schemas.openxmlformats.org/drawingml/2006/table">
            <a:tbl>
              <a:tblPr/>
              <a:tblGrid>
                <a:gridCol w="1397000"/>
                <a:gridCol w="1117600"/>
              </a:tblGrid>
              <a:tr h="2139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2819400" y="3124200"/>
            <a:ext cx="2209800" cy="533400"/>
          </a:xfrm>
          <a:prstGeom prst="straightConnector1">
            <a:avLst/>
          </a:prstGeom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71600" y="9906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0" y="1905000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 </a:t>
            </a:r>
            <a:r>
              <a:rPr lang="en-US" dirty="0" smtClean="0">
                <a:solidFill>
                  <a:srgbClr val="4F81BD"/>
                </a:solidFill>
                <a:latin typeface="cmsy10"/>
              </a:rPr>
              <a:t>⋃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S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71600" y="3810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S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graphicFrame>
        <p:nvGraphicFramePr>
          <p:cNvPr id="34" name="Group 66"/>
          <p:cNvGraphicFramePr>
            <a:graphicFrameLocks noGrp="1"/>
          </p:cNvGraphicFramePr>
          <p:nvPr/>
        </p:nvGraphicFramePr>
        <p:xfrm>
          <a:off x="1143000" y="4684140"/>
          <a:ext cx="1752600" cy="1640460"/>
        </p:xfrm>
        <a:graphic>
          <a:graphicData uri="http://schemas.openxmlformats.org/drawingml/2006/table">
            <a:tbl>
              <a:tblPr/>
              <a:tblGrid>
                <a:gridCol w="1371600"/>
                <a:gridCol w="3810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Text Box 73"/>
          <p:cNvSpPr txBox="1">
            <a:spLocks noChangeArrowheads="1"/>
          </p:cNvSpPr>
          <p:nvPr/>
        </p:nvSpPr>
        <p:spPr bwMode="auto">
          <a:xfrm>
            <a:off x="1143000" y="1447800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 Box 73"/>
          <p:cNvSpPr txBox="1">
            <a:spLocks noChangeArrowheads="1"/>
          </p:cNvSpPr>
          <p:nvPr/>
        </p:nvSpPr>
        <p:spPr bwMode="auto">
          <a:xfrm>
            <a:off x="1143000" y="4247448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 Box 73"/>
          <p:cNvSpPr txBox="1">
            <a:spLocks noChangeArrowheads="1"/>
          </p:cNvSpPr>
          <p:nvPr/>
        </p:nvSpPr>
        <p:spPr bwMode="auto">
          <a:xfrm>
            <a:off x="5257800" y="2438400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819400" y="3886200"/>
            <a:ext cx="2209800" cy="1295400"/>
          </a:xfrm>
          <a:prstGeom prst="straightConnector1">
            <a:avLst/>
          </a:prstGeom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Another use of </a:t>
            </a:r>
            <a:r>
              <a:rPr lang="en-US" sz="3200" dirty="0" smtClean="0">
                <a:solidFill>
                  <a:srgbClr val="4F81BD"/>
                </a:solidFill>
                <a:latin typeface="Tahoma"/>
                <a:cs typeface="Tahoma"/>
              </a:rPr>
              <a:t>+</a:t>
            </a:r>
            <a:r>
              <a:rPr lang="en-US" sz="3200" b="1" dirty="0" smtClean="0"/>
              <a:t> </a:t>
            </a:r>
            <a:endParaRPr lang="el-GR" sz="32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03/24/10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EDBT Keynote, Lausanne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1" name="Group 66"/>
          <p:cNvGraphicFramePr>
            <a:graphicFrameLocks noGrp="1"/>
          </p:cNvGraphicFramePr>
          <p:nvPr/>
        </p:nvGraphicFramePr>
        <p:xfrm>
          <a:off x="762000" y="1828800"/>
          <a:ext cx="1752600" cy="3912492"/>
        </p:xfrm>
        <a:graphic>
          <a:graphicData uri="http://schemas.openxmlformats.org/drawingml/2006/table">
            <a:tbl>
              <a:tblPr/>
              <a:tblGrid>
                <a:gridCol w="1447800"/>
                <a:gridCol w="304800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c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1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c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c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  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65"/>
          <p:cNvGraphicFramePr>
            <a:graphicFrameLocks noGrp="1"/>
          </p:cNvGraphicFramePr>
          <p:nvPr/>
        </p:nvGraphicFramePr>
        <p:xfrm>
          <a:off x="5410200" y="2787013"/>
          <a:ext cx="2514600" cy="1556387"/>
        </p:xfrm>
        <a:graphic>
          <a:graphicData uri="http://schemas.openxmlformats.org/drawingml/2006/table">
            <a:tbl>
              <a:tblPr/>
              <a:tblGrid>
                <a:gridCol w="914400"/>
                <a:gridCol w="160020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a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p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r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+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s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latin typeface="Tahoma"/>
                          <a:cs typeface="Tahoma"/>
                        </a:rPr>
                        <a:t> </a:t>
                      </a: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1F5B"/>
                          </a:solidFill>
                          <a:effectLst/>
                          <a:latin typeface="Courier New"/>
                          <a:cs typeface="Courier New"/>
                        </a:rPr>
                        <a:t>…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11F5B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Times New Roman" charset="0"/>
                        <a:buNone/>
                        <a:tabLst/>
                        <a:defRPr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84992" marR="8499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4267200" y="5543490"/>
            <a:ext cx="419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11F5B"/>
              </a:buClr>
              <a:buSzPct val="200000"/>
              <a:defRPr/>
            </a:pPr>
            <a:r>
              <a:rPr lang="en-US" sz="2000" i="1" dirty="0" smtClean="0">
                <a:solidFill>
                  <a:srgbClr val="4F81BD"/>
                </a:solidFill>
                <a:latin typeface="Tahoma"/>
                <a:cs typeface="Tahoma"/>
              </a:rPr>
              <a:t> </a:t>
            </a:r>
            <a:r>
              <a:rPr lang="en-US" sz="2000" dirty="0" smtClean="0">
                <a:solidFill>
                  <a:srgbClr val="4F81BD"/>
                </a:solidFill>
                <a:latin typeface="Tahoma"/>
                <a:cs typeface="Tahoma"/>
              </a:rPr>
              <a:t>+</a:t>
            </a:r>
            <a:r>
              <a:rPr lang="en-US" sz="2000" i="1" dirty="0" smtClean="0">
                <a:solidFill>
                  <a:srgbClr val="4F81BD"/>
                </a:solidFill>
                <a:latin typeface="Arial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means </a:t>
            </a:r>
            <a:r>
              <a:rPr lang="en-US" sz="2000" b="1" dirty="0" smtClean="0">
                <a:solidFill>
                  <a:srgbClr val="FF0000"/>
                </a:solidFill>
                <a:latin typeface="Tahoma"/>
                <a:cs typeface="Tahoma"/>
              </a:rPr>
              <a:t>alternative use </a:t>
            </a:r>
            <a:r>
              <a:rPr lang="en-US" sz="2000" dirty="0" smtClean="0">
                <a:solidFill>
                  <a:prstClr val="black"/>
                </a:solidFill>
                <a:latin typeface="Tahoma"/>
                <a:cs typeface="Tahoma"/>
              </a:rPr>
              <a:t>of data </a:t>
            </a:r>
            <a:endParaRPr lang="en-US" sz="2000" dirty="0" smtClean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2667000" y="3276600"/>
            <a:ext cx="1143000" cy="400752"/>
          </a:xfrm>
          <a:prstGeom prst="rect">
            <a:avLst/>
          </a:prstGeom>
          <a:solidFill>
            <a:srgbClr val="C6D9F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PROJECT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      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3695700" y="5143500"/>
            <a:ext cx="380206" cy="794"/>
          </a:xfrm>
          <a:prstGeom prst="line">
            <a:avLst/>
          </a:prstGeom>
          <a:ln w="254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9144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20" name="Text Box 73"/>
          <p:cNvSpPr txBox="1">
            <a:spLocks noChangeArrowheads="1"/>
          </p:cNvSpPr>
          <p:nvPr/>
        </p:nvSpPr>
        <p:spPr bwMode="auto">
          <a:xfrm>
            <a:off x="762000" y="1371600"/>
            <a:ext cx="13716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  C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05400" y="1828800"/>
            <a:ext cx="1219200" cy="381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  </a:t>
            </a:r>
            <a:r>
              <a:rPr lang="en-US" sz="3600" dirty="0" smtClean="0">
                <a:solidFill>
                  <a:srgbClr val="4F81BD"/>
                </a:solidFill>
                <a:latin typeface="cmmi10"/>
              </a:rPr>
              <a:t>Π</a:t>
            </a:r>
            <a:r>
              <a:rPr lang="en-US" baseline="-25000" dirty="0" smtClean="0">
                <a:solidFill>
                  <a:srgbClr val="4F81BD"/>
                </a:solidFill>
                <a:cs typeface="Tahoma"/>
              </a:rPr>
              <a:t>AB</a:t>
            </a:r>
            <a:r>
              <a:rPr lang="en-US" dirty="0" smtClean="0">
                <a:solidFill>
                  <a:srgbClr val="4F81BD"/>
                </a:solidFill>
                <a:latin typeface="Tahoma"/>
                <a:cs typeface="Tahoma"/>
              </a:rPr>
              <a:t>R</a:t>
            </a:r>
            <a:endParaRPr lang="en-US" dirty="0">
              <a:solidFill>
                <a:srgbClr val="4F81BD"/>
              </a:solidFill>
              <a:latin typeface="Tahoma"/>
              <a:cs typeface="Tahoma"/>
            </a:endParaRPr>
          </a:p>
        </p:txBody>
      </p:sp>
      <p:sp>
        <p:nvSpPr>
          <p:cNvPr id="22" name="Text Box 73"/>
          <p:cNvSpPr txBox="1">
            <a:spLocks noChangeArrowheads="1"/>
          </p:cNvSpPr>
          <p:nvPr/>
        </p:nvSpPr>
        <p:spPr bwMode="auto">
          <a:xfrm>
            <a:off x="5410200" y="2362200"/>
            <a:ext cx="914400" cy="40075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4F81BD"/>
                </a:solidFill>
                <a:latin typeface="Calibri"/>
              </a:rPr>
              <a:t>  </a:t>
            </a:r>
            <a:r>
              <a:rPr lang="en-US" sz="2000" dirty="0" smtClean="0">
                <a:solidFill>
                  <a:srgbClr val="4F81BD"/>
                </a:solidFill>
                <a:latin typeface="Calibri"/>
              </a:rPr>
              <a:t>A     B   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43200" y="2819400"/>
            <a:ext cx="2362200" cy="609600"/>
          </a:xfrm>
          <a:prstGeom prst="straightConnector1">
            <a:avLst/>
          </a:prstGeom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819400" y="3657600"/>
            <a:ext cx="2286000" cy="381000"/>
          </a:xfrm>
          <a:prstGeom prst="straightConnector1">
            <a:avLst/>
          </a:prstGeom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819400" y="3886200"/>
            <a:ext cx="2286000" cy="1066800"/>
          </a:xfrm>
          <a:prstGeom prst="straightConnector1">
            <a:avLst/>
          </a:prstGeom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4427</Words>
  <Application>Microsoft Macintosh PowerPoint</Application>
  <PresentationFormat>On-screen Show (4:3)</PresentationFormat>
  <Paragraphs>1031</Paragraphs>
  <Slides>59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Default Design</vt:lpstr>
      <vt:lpstr>Office Theme</vt:lpstr>
      <vt:lpstr>1_Office Theme</vt:lpstr>
      <vt:lpstr>Lecture 11: Provenance and Data privacy</vt:lpstr>
      <vt:lpstr>Outline</vt:lpstr>
      <vt:lpstr>Data Provenance</vt:lpstr>
      <vt:lpstr>Provenance?  Lineage?  Pedigree?</vt:lpstr>
      <vt:lpstr>Database transformations?</vt:lpstr>
      <vt:lpstr>Outline</vt:lpstr>
      <vt:lpstr>Propagating annotations through database operations</vt:lpstr>
      <vt:lpstr>Another way to propagate annotations</vt:lpstr>
      <vt:lpstr>Another use of + </vt:lpstr>
      <vt:lpstr>An example in positive relational algebra (SPJU)</vt:lpstr>
      <vt:lpstr>Summary so far</vt:lpstr>
      <vt:lpstr>Summary so far</vt:lpstr>
      <vt:lpstr>Summary so far</vt:lpstr>
      <vt:lpstr>Summary so far</vt:lpstr>
      <vt:lpstr>Summary so far</vt:lpstr>
      <vt:lpstr>Summary so far</vt:lpstr>
      <vt:lpstr>Summary so far</vt:lpstr>
      <vt:lpstr>Summary so far</vt:lpstr>
      <vt:lpstr>Annotated relational algebra</vt:lpstr>
      <vt:lpstr>Annotated relational algebra</vt:lpstr>
      <vt:lpstr>Annotated relational algebra</vt:lpstr>
      <vt:lpstr>What is a commutative semiring?</vt:lpstr>
      <vt:lpstr>Back to the example</vt:lpstr>
      <vt:lpstr>Using the laws: polynomials</vt:lpstr>
      <vt:lpstr>Provenance reading of the polynomials</vt:lpstr>
      <vt:lpstr>Low-hanging fruit: deletion propagation</vt:lpstr>
      <vt:lpstr>Low-hanging fruit: deletion propagation</vt:lpstr>
      <vt:lpstr>Low-hanging fruit: deletion propagation</vt:lpstr>
      <vt:lpstr>Low-hanging fruit: deletion propagation</vt:lpstr>
      <vt:lpstr>Low-hanging fruit: deletion propagation</vt:lpstr>
      <vt:lpstr>But are there useful commutative semirings?</vt:lpstr>
      <vt:lpstr>But are there useful commutative semirings?</vt:lpstr>
      <vt:lpstr>But are there useful commutative semirings?</vt:lpstr>
      <vt:lpstr>Outline</vt:lpstr>
      <vt:lpstr>   Semirings for various models of provenance (1)</vt:lpstr>
      <vt:lpstr>   Semirings for various models of provenance (2)</vt:lpstr>
      <vt:lpstr>   Semirings for various models of provenance (3)</vt:lpstr>
      <vt:lpstr>   Semirings for various models of provenance (4)</vt:lpstr>
      <vt:lpstr>   Semirings for various models of provenance (5)</vt:lpstr>
      <vt:lpstr>   Semirings for various models of provenance (6)</vt:lpstr>
      <vt:lpstr>A provenance hierarchy</vt:lpstr>
      <vt:lpstr>One semiring to rule them all…  (apologies!)</vt:lpstr>
      <vt:lpstr>Using homomorphisms to relate models</vt:lpstr>
      <vt:lpstr>Containment and Equivalence [Green ICDT 09]</vt:lpstr>
      <vt:lpstr>Data Security</vt:lpstr>
      <vt:lpstr>Data Security</vt:lpstr>
      <vt:lpstr>Data Security</vt:lpstr>
      <vt:lpstr>Outline</vt:lpstr>
      <vt:lpstr>Latanya Sweeney’s Finding</vt:lpstr>
      <vt:lpstr>Latanya Sweeney’s Finding</vt:lpstr>
      <vt:lpstr>Latanya Sweeney’s Finding</vt:lpstr>
      <vt:lpstr>Latanya Sweeney’s Finding</vt:lpstr>
      <vt:lpstr>Today’s Approaches</vt:lpstr>
      <vt:lpstr>k-Anonymity</vt:lpstr>
      <vt:lpstr>k-Anonymity</vt:lpstr>
      <vt:lpstr>Differential Privacy</vt:lpstr>
      <vt:lpstr>Differential Privacy</vt:lpstr>
      <vt:lpstr>Privacy</vt:lpstr>
      <vt:lpstr>Take Home Lessons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09:</dc:title>
  <dc:creator>Dan</dc:creator>
  <cp:lastModifiedBy>Dan Suciu</cp:lastModifiedBy>
  <cp:revision>251</cp:revision>
  <dcterms:created xsi:type="dcterms:W3CDTF">2010-12-08T17:51:29Z</dcterms:created>
  <dcterms:modified xsi:type="dcterms:W3CDTF">2010-12-08T21:35:18Z</dcterms:modified>
</cp:coreProperties>
</file>