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92" r:id="rId2"/>
    <p:sldId id="299" r:id="rId3"/>
    <p:sldId id="291" r:id="rId4"/>
    <p:sldId id="293" r:id="rId5"/>
    <p:sldId id="285" r:id="rId6"/>
    <p:sldId id="284" r:id="rId7"/>
    <p:sldId id="294" r:id="rId8"/>
    <p:sldId id="297" r:id="rId9"/>
    <p:sldId id="286" r:id="rId10"/>
    <p:sldId id="289" r:id="rId11"/>
    <p:sldId id="290" r:id="rId12"/>
    <p:sldId id="287" r:id="rId13"/>
    <p:sldId id="298" r:id="rId14"/>
    <p:sldId id="288" r:id="rId15"/>
    <p:sldId id="296" r:id="rId16"/>
    <p:sldId id="29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98" autoAdjust="0"/>
  </p:normalViewPr>
  <p:slideViewPr>
    <p:cSldViewPr snapToGrid="0">
      <p:cViewPr varScale="1">
        <p:scale>
          <a:sx n="107" d="100"/>
          <a:sy n="107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393597-E0DC-4AD8-A65D-1AAFF3F21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5D7A-08DF-47B8-AC8C-12C40B7B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2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2FF8F-A417-4595-9DDD-B2E5D995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7C483-9CD5-4F1E-9E42-D181D56E9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F548-62AC-45FA-8127-9555D1EE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FFC8-BEBA-43DC-919E-DBE4A90C8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1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78B7-B56F-4A12-B739-97E9295D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9F7A-B89B-4F6F-9CF9-B3A10987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8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E42F7-10E4-461A-BBD1-F0D56BEF0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F7D0-1F39-4CC9-8A2F-437C4DA7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7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DE0E8-0EA1-4CF1-B0FD-77929C12B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5457-C5CC-4CD6-8775-2081DFC9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664A-B37D-4351-ADC8-03EE3A5D0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2/29/12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F3B807-B444-4821-817D-79F7AFB34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035C7E-70E9-4D68-A9C7-DB374E6E187E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85800" y="1590675"/>
            <a:ext cx="7772400" cy="1838325"/>
          </a:xfrm>
        </p:spPr>
        <p:txBody>
          <a:bodyPr/>
          <a:lstStyle/>
          <a:p>
            <a:r>
              <a:rPr lang="en-US" sz="6000" smtClean="0"/>
              <a:t>10. Business Process Management</a:t>
            </a:r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886200"/>
            <a:ext cx="6400800" cy="2293938"/>
          </a:xfrm>
        </p:spPr>
        <p:txBody>
          <a:bodyPr/>
          <a:lstStyle/>
          <a:p>
            <a:r>
              <a:rPr lang="en-US" dirty="0" smtClean="0"/>
              <a:t>CSEP 545 Transaction Processing</a:t>
            </a:r>
          </a:p>
          <a:p>
            <a:r>
              <a:rPr lang="en-US" dirty="0" smtClean="0"/>
              <a:t>Philip A. Bernstein</a:t>
            </a:r>
          </a:p>
          <a:p>
            <a:endParaRPr lang="en-US" dirty="0" smtClean="0"/>
          </a:p>
          <a:p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0E8CD4-595B-4040-A378-0A689DCB2F31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47700" y="133350"/>
            <a:ext cx="7772400" cy="1143000"/>
          </a:xfrm>
        </p:spPr>
        <p:txBody>
          <a:bodyPr/>
          <a:lstStyle/>
          <a:p>
            <a:r>
              <a:rPr lang="en-US" smtClean="0"/>
              <a:t>Pseudo-conversations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96850" y="1238250"/>
            <a:ext cx="8764588" cy="545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Simple solution to manage state in early TP systems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u="sng" smtClean="0"/>
              <a:t>conversational</a:t>
            </a:r>
            <a:r>
              <a:rPr lang="en-US" sz="2800" smtClean="0"/>
              <a:t> transaction interacts with its user during its execution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is a sequential workflow between user &amp; server.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Since this is long-running, run it as multiple requests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Since there are exactly two participants, just pass the request back and forth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request carries all workflow context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request is recoverable, e.g. send/receive is logged or request is stored in stable storage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simple mechanism has been superseded by queues and general-purpose workflow systems.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D600D1-5027-44F8-98EB-1396FB60A25D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19125" y="152400"/>
            <a:ext cx="7772400" cy="695325"/>
          </a:xfrm>
        </p:spPr>
        <p:txBody>
          <a:bodyPr/>
          <a:lstStyle/>
          <a:p>
            <a:r>
              <a:rPr lang="en-US" smtClean="0"/>
              <a:t>Other Approaches to State Mgmt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8388"/>
            <a:ext cx="9144000" cy="5484812"/>
          </a:xfrm>
        </p:spPr>
        <p:txBody>
          <a:bodyPr/>
          <a:lstStyle/>
          <a:p>
            <a:r>
              <a:rPr lang="en-US" sz="2800" smtClean="0"/>
              <a:t>Queue elements and pseudo-conversation requests are places for persistent workflow state. Other examples:</a:t>
            </a:r>
          </a:p>
          <a:p>
            <a:pPr lvl="1"/>
            <a:r>
              <a:rPr lang="en-US" sz="2400" smtClean="0"/>
              <a:t>Browser cookies (files that are read/written by http requests), containing user profile information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Shopping cart (in web server cache or database)</a:t>
            </a:r>
          </a:p>
          <a:p>
            <a:r>
              <a:rPr lang="en-US" sz="2800" smtClean="0"/>
              <a:t>Such state management arises </a:t>
            </a:r>
            <a:r>
              <a:rPr lang="en-US" sz="2800" u="sng" smtClean="0"/>
              <a:t>within</a:t>
            </a:r>
            <a:r>
              <a:rPr lang="en-US" sz="2800" smtClean="0"/>
              <a:t> a transaction too</a:t>
            </a:r>
          </a:p>
          <a:p>
            <a:pPr lvl="1"/>
            <a:r>
              <a:rPr lang="en-US" sz="2400" smtClean="0"/>
              <a:t>Server scans a file. Each time it hits a relevant record, return it.</a:t>
            </a:r>
          </a:p>
          <a:p>
            <a:pPr lvl="1"/>
            <a:r>
              <a:rPr lang="en-US" sz="2400" smtClean="0"/>
              <a:t>Issue: later calls must go to the same server, since it knows where the transaction’s last call left off.</a:t>
            </a:r>
          </a:p>
          <a:p>
            <a:pPr lvl="1"/>
            <a:r>
              <a:rPr lang="en-US" sz="2400" smtClean="0"/>
              <a:t>Sol’n 1: keep state in the message (like pseudo-conversation)</a:t>
            </a:r>
          </a:p>
          <a:p>
            <a:pPr lvl="1"/>
            <a:r>
              <a:rPr lang="en-US" sz="2400" smtClean="0"/>
              <a:t>Sol’n 2: first call gets a binding handle to the server, so later calls go to it. Server needs to release state when client disappears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CD2365-6A53-4480-B725-4E1A5DF23053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76275" y="171450"/>
            <a:ext cx="7772400" cy="911225"/>
          </a:xfrm>
        </p:spPr>
        <p:txBody>
          <a:bodyPr/>
          <a:lstStyle/>
          <a:p>
            <a:r>
              <a:rPr lang="en-US" smtClean="0"/>
              <a:t>10.3 Making a Workflow ACID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11138" y="1095375"/>
            <a:ext cx="8764587" cy="5311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a workflow runs as many transactions,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may not be serializable relative to other workflows (i.e., not isolated)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it may not be all-or-nothing (i.e., not atomic)</a:t>
            </a:r>
          </a:p>
          <a:p>
            <a:pPr>
              <a:lnSpc>
                <a:spcPct val="90000"/>
              </a:lnSpc>
            </a:pPr>
            <a:r>
              <a:rPr lang="en-US" smtClean="0"/>
              <a:t>Suppose a workflow auto-pays a credit card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</a:t>
            </a:r>
            <a:r>
              <a:rPr lang="en-US" baseline="-25000" smtClean="0"/>
              <a:t>1 </a:t>
            </a:r>
            <a:r>
              <a:rPr lang="en-US" smtClean="0"/>
              <a:t>debits checking and T</a:t>
            </a:r>
            <a:r>
              <a:rPr lang="en-US" baseline="-25000" smtClean="0"/>
              <a:t>2 </a:t>
            </a:r>
            <a:r>
              <a:rPr lang="en-US" smtClean="0"/>
              <a:t>credits the card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Isolated - A query could run in between, looking for accounts where card debit exceeds checking balance.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atomic - A failure after T</a:t>
            </a:r>
            <a:r>
              <a:rPr lang="en-US" baseline="-25000" smtClean="0"/>
              <a:t>1</a:t>
            </a:r>
            <a:r>
              <a:rPr lang="en-US" smtClean="0"/>
              <a:t> might prevent T</a:t>
            </a:r>
            <a:r>
              <a:rPr lang="en-US" baseline="-25000" smtClean="0"/>
              <a:t>2</a:t>
            </a:r>
            <a:r>
              <a:rPr lang="en-US" smtClean="0"/>
              <a:t> from running.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0988" y="455613"/>
            <a:ext cx="8440737" cy="1143000"/>
          </a:xfrm>
        </p:spPr>
        <p:txBody>
          <a:bodyPr/>
          <a:lstStyle/>
          <a:p>
            <a:r>
              <a:rPr lang="en-US" smtClean="0"/>
              <a:t>Making a Workflow ACID (cont’d)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9275" y="1827213"/>
            <a:ext cx="81057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These problems require app-specific logic.</a:t>
            </a:r>
          </a:p>
          <a:p>
            <a:pPr>
              <a:lnSpc>
                <a:spcPct val="90000"/>
              </a:lnSpc>
            </a:pPr>
            <a:r>
              <a:rPr lang="en-US" smtClean="0"/>
              <a:t>Isolation – App must understand that some money could be in flight.</a:t>
            </a:r>
          </a:p>
          <a:p>
            <a:pPr>
              <a:lnSpc>
                <a:spcPct val="90000"/>
              </a:lnSpc>
            </a:pPr>
            <a:r>
              <a:rPr lang="en-US" smtClean="0"/>
              <a:t>Atomicity - T</a:t>
            </a:r>
            <a:r>
              <a:rPr lang="en-US" baseline="-25000" smtClean="0"/>
              <a:t>2</a:t>
            </a:r>
            <a:r>
              <a:rPr lang="en-US" smtClean="0"/>
              <a:t> sends ack to T</a:t>
            </a:r>
            <a:r>
              <a:rPr lang="en-US" baseline="-25000" smtClean="0"/>
              <a:t>1</a:t>
            </a:r>
            <a:r>
              <a:rPr lang="en-US" smtClean="0"/>
              <a:t>’s node. If T</a:t>
            </a:r>
            <a:r>
              <a:rPr lang="en-US" baseline="-25000" smtClean="0"/>
              <a:t>1</a:t>
            </a:r>
            <a:r>
              <a:rPr lang="en-US" smtClean="0"/>
              <a:t>’s node times out waiting for the ack, it takes action, possibly compensating for T</a:t>
            </a:r>
            <a:r>
              <a:rPr lang="en-US" baseline="-25000" smtClean="0"/>
              <a:t>1</a:t>
            </a:r>
            <a:endParaRPr 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1F1F80-1C47-42F4-BA6A-3BA13CD248AB}" type="slidenum">
              <a:rPr lang="en-US" sz="1400" smtClean="0"/>
              <a:pPr/>
              <a:t>13</a:t>
            </a:fld>
            <a:endParaRPr 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9CEE1C-07B2-4D58-80AF-74FE24640AA5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14375" y="173038"/>
            <a:ext cx="7772400" cy="1143000"/>
          </a:xfrm>
        </p:spPr>
        <p:txBody>
          <a:bodyPr/>
          <a:lstStyle/>
          <a:p>
            <a:r>
              <a:rPr lang="en-US" smtClean="0"/>
              <a:t>Automated Compensation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63525" y="1263650"/>
            <a:ext cx="8640763" cy="5081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Each step in a workflow program identifies a compensation. This his called a </a:t>
            </a:r>
            <a:r>
              <a:rPr lang="en-US" u="sng" smtClean="0"/>
              <a:t>saga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r>
              <a:rPr lang="en-US" smtClean="0"/>
              <a:t>If a workflow stops making progress, the workflow system runs compensations for all committed steps, in reverse order (like transaction abort).</a:t>
            </a:r>
          </a:p>
          <a:p>
            <a:pPr>
              <a:lnSpc>
                <a:spcPct val="90000"/>
              </a:lnSpc>
            </a:pPr>
            <a:r>
              <a:rPr lang="en-US" smtClean="0"/>
              <a:t>Need to ensure that each compensation’s input is available (e.g. log it) and that it definitely can run (enforce constraints until workflow completes).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10.4 Other Workflow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8138" y="1981200"/>
            <a:ext cx="8551862" cy="4659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Scientific workflow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 a workflow definition to drive an experiment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Review history of executions (provenance)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Capture sequence of steps for replay</a:t>
            </a:r>
          </a:p>
          <a:p>
            <a:pPr>
              <a:lnSpc>
                <a:spcPct val="90000"/>
              </a:lnSpc>
            </a:pPr>
            <a:r>
              <a:rPr lang="en-US" smtClean="0"/>
              <a:t>Configuration management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Check-out and Check-in of engineering docs or code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 include customizable engineering process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Similar functions for managing system configuration tasks (e.g., how to provision a server)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endParaRPr lang="en-US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B279F6-EB5F-4986-B1AF-F46E8DDA4AE7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Products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80988" y="1938338"/>
            <a:ext cx="4502150" cy="1973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IBM MQSeries Workflow </a:t>
            </a:r>
          </a:p>
          <a:p>
            <a:pPr>
              <a:lnSpc>
                <a:spcPct val="90000"/>
              </a:lnSpc>
            </a:pPr>
            <a:r>
              <a:rPr lang="en-US" smtClean="0"/>
              <a:t>MS BizTalk Orchestration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MS SQL Server Service Broker</a:t>
            </a:r>
          </a:p>
        </p:txBody>
      </p:sp>
      <p:sp>
        <p:nvSpPr>
          <p:cNvPr id="1741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91063" y="1952625"/>
            <a:ext cx="3810000" cy="2014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JetForm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TIBCO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Oracle </a:t>
            </a:r>
            <a:r>
              <a:rPr lang="en-US" dirty="0" err="1" smtClean="0"/>
              <a:t>WebLogic</a:t>
            </a:r>
            <a:r>
              <a:rPr lang="en-US" dirty="0" smtClean="0"/>
              <a:t> Process Manager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44FCB1-E44B-4A9F-981A-A9C099B907DD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8" name="Content Placeholder 7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347663" y="4049713"/>
            <a:ext cx="77724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See also </a:t>
            </a:r>
            <a:r>
              <a:rPr lang="en-US" sz="2800" kern="0" dirty="0" smtClean="0">
                <a:solidFill>
                  <a:schemeClr val="tx2"/>
                </a:solidFill>
                <a:latin typeface="+mn-lt"/>
              </a:rPr>
              <a:t>www.wfmc.org </a:t>
            </a:r>
            <a:endParaRPr lang="en-US" sz="2800" kern="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Introduction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Managing Process State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Making a Workflow ACID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Other Workflow Models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43B953-AE18-4A98-8B4D-E83999EF89EF}" type="slidenum">
              <a:rPr lang="en-US" sz="1400" smtClean="0"/>
              <a:pPr/>
              <a:t>2</a:t>
            </a:fld>
            <a:endParaRPr 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3100" y="66675"/>
            <a:ext cx="7772400" cy="1143000"/>
          </a:xfrm>
        </p:spPr>
        <p:txBody>
          <a:bodyPr/>
          <a:lstStyle/>
          <a:p>
            <a:r>
              <a:rPr lang="en-US" smtClean="0"/>
              <a:t>10.1 Introduction</a:t>
            </a:r>
          </a:p>
        </p:txBody>
      </p:sp>
      <p:sp>
        <p:nvSpPr>
          <p:cNvPr id="4099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8750" y="1152525"/>
            <a:ext cx="8826500" cy="57054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Business process - a partially ordered set of a steps, where each step performs an administrative function usually by accessing a shared database.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Examples – place an order, reserve a trip, buy a house, adjust an insurance claim</a:t>
            </a:r>
          </a:p>
          <a:p>
            <a:pPr>
              <a:spcAft>
                <a:spcPts val="1800"/>
              </a:spcAft>
            </a:pPr>
            <a:r>
              <a:rPr lang="en-US" smtClean="0"/>
              <a:t>Each step may be a transaction, an execution of a program that is not a transaction, or a manual activity performed by a person.</a:t>
            </a:r>
          </a:p>
          <a:p>
            <a:r>
              <a:rPr lang="en-US" smtClean="0"/>
              <a:t>Examples – debit an account, approve a large debit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E5DF4C-5705-4C5B-9251-758683BA910F}" type="slidenum">
              <a:rPr lang="en-US" sz="1400" smtClean="0"/>
              <a:pPr/>
              <a:t>3</a:t>
            </a:fld>
            <a:endParaRPr lang="en-US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8813" y="238125"/>
            <a:ext cx="7772400" cy="1143000"/>
          </a:xfrm>
        </p:spPr>
        <p:txBody>
          <a:bodyPr/>
          <a:lstStyle/>
          <a:p>
            <a:r>
              <a:rPr lang="en-US" smtClean="0"/>
              <a:t>Business Process Management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1813" y="1447800"/>
            <a:ext cx="8120062" cy="49672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Business process management is the activity of creating, managing, adapting, and monitoring business processes. </a:t>
            </a:r>
          </a:p>
          <a:p>
            <a:r>
              <a:rPr lang="en-US" smtClean="0"/>
              <a:t>Most of this is business management, not necessarily a technical activity</a:t>
            </a:r>
          </a:p>
          <a:p>
            <a:pPr lvl="1"/>
            <a:r>
              <a:rPr lang="en-US" smtClean="0"/>
              <a:t>Analyzing business processes</a:t>
            </a:r>
          </a:p>
          <a:p>
            <a:pPr lvl="1"/>
            <a:r>
              <a:rPr lang="en-US" smtClean="0"/>
              <a:t>Defining improved processes</a:t>
            </a:r>
          </a:p>
          <a:p>
            <a:pPr lvl="1"/>
            <a:r>
              <a:rPr lang="en-US" smtClean="0"/>
              <a:t>Which eventually affects requirements for transactions and other TP mechanisms. 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09BA27-E291-4D8E-872A-2B6CB8542BDC}" type="slidenum">
              <a:rPr lang="en-US" sz="1400" smtClean="0"/>
              <a:pPr/>
              <a:t>4</a:t>
            </a:fld>
            <a:endParaRPr lang="en-US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FB4E481-1601-4D2E-B5E5-BC7CE5C20048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04825" y="180975"/>
            <a:ext cx="7772400" cy="679450"/>
          </a:xfrm>
        </p:spPr>
        <p:txBody>
          <a:bodyPr/>
          <a:lstStyle/>
          <a:p>
            <a:r>
              <a:rPr lang="en-US" smtClean="0"/>
              <a:t>Business Process Specification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263" y="1146175"/>
            <a:ext cx="9034462" cy="5711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mtClean="0"/>
              <a:t>Flowgraph language for describing processes consisting of steps, with preconditions for moving between steps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mtClean="0"/>
              <a:t>Some people recommend state machines, but imperative languages are more popular.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Representation of organizational structure and roles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a step can be performed by a person in a role, </a:t>
            </a:r>
            <a:br>
              <a:rPr lang="en-US" smtClean="0"/>
            </a:br>
            <a:r>
              <a:rPr lang="en-US" smtClean="0"/>
              <a:t>with a (possibly complex) role resolution procedure</a:t>
            </a:r>
          </a:p>
          <a:p>
            <a:pPr>
              <a:lnSpc>
                <a:spcPct val="90000"/>
              </a:lnSpc>
            </a:pPr>
            <a:r>
              <a:rPr lang="en-US" smtClean="0"/>
              <a:t>Choreography - a message protocol between independent business processes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746C51-3EC1-4309-9043-985EDC4AF4B0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3988" y="123825"/>
            <a:ext cx="8843962" cy="790575"/>
          </a:xfrm>
        </p:spPr>
        <p:txBody>
          <a:bodyPr/>
          <a:lstStyle/>
          <a:p>
            <a:r>
              <a:rPr lang="en-US" sz="4000" smtClean="0"/>
              <a:t>Business Process </a:t>
            </a:r>
            <a:r>
              <a:rPr lang="en-US" sz="4000" smtClean="0">
                <a:sym typeface="Wingdings" pitchFamily="2" charset="2"/>
              </a:rPr>
              <a:t></a:t>
            </a:r>
            <a:r>
              <a:rPr lang="en-US" sz="4000" smtClean="0"/>
              <a:t> Many ACID Txns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96850" y="1000125"/>
            <a:ext cx="8778875" cy="5857875"/>
          </a:xfrm>
        </p:spPr>
        <p:txBody>
          <a:bodyPr/>
          <a:lstStyle/>
          <a:p>
            <a:r>
              <a:rPr lang="en-US" sz="2800" smtClean="0"/>
              <a:t>Some requests cannot execute as one transaction because</a:t>
            </a:r>
            <a:r>
              <a:rPr lang="en-US" smtClean="0"/>
              <a:t> </a:t>
            </a:r>
          </a:p>
          <a:p>
            <a:pPr lvl="1"/>
            <a:r>
              <a:rPr lang="en-US" sz="2400" smtClean="0"/>
              <a:t>It executes too long (causing lock contention) or</a:t>
            </a:r>
          </a:p>
          <a:p>
            <a:pPr lvl="1">
              <a:spcBef>
                <a:spcPct val="0"/>
              </a:spcBef>
              <a:spcAft>
                <a:spcPts val="1000"/>
              </a:spcAft>
            </a:pPr>
            <a:r>
              <a:rPr lang="en-US" sz="2400" smtClean="0"/>
              <a:t>Resources don’t support a compatible 2-phase commit protocol.</a:t>
            </a:r>
          </a:p>
          <a:p>
            <a:r>
              <a:rPr lang="en-US" sz="2800" smtClean="0"/>
              <a:t>A transaction may run too long because</a:t>
            </a:r>
            <a:endParaRPr lang="en-US" smtClean="0"/>
          </a:p>
          <a:p>
            <a:pPr lvl="1"/>
            <a:r>
              <a:rPr lang="en-US" sz="2400" smtClean="0"/>
              <a:t>it requires display I/O with user</a:t>
            </a:r>
          </a:p>
          <a:p>
            <a:pPr lvl="1"/>
            <a:r>
              <a:rPr lang="en-US" sz="2400" smtClean="0"/>
              <a:t>people or machines are unavailable (a step that includes manager approval, or a billing step that runs in batch)</a:t>
            </a:r>
          </a:p>
          <a:p>
            <a:pPr lvl="1">
              <a:spcBef>
                <a:spcPct val="0"/>
              </a:spcBef>
              <a:spcAft>
                <a:spcPts val="1000"/>
              </a:spcAft>
            </a:pPr>
            <a:r>
              <a:rPr lang="en-US" sz="2400" smtClean="0"/>
              <a:t>it requires long-running real-world actions </a:t>
            </a:r>
            <a:br>
              <a:rPr lang="en-US" sz="2400" smtClean="0"/>
            </a:br>
            <a:r>
              <a:rPr lang="en-US" sz="2400" smtClean="0"/>
              <a:t>(get two estimates before settling an insurance claim)</a:t>
            </a:r>
          </a:p>
          <a:p>
            <a:r>
              <a:rPr lang="en-US" sz="2800" smtClean="0"/>
              <a:t>Steps may require independent ACID transactions in different subsystems (capture an order, schedule a shipment, report commission, send an invoice)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31788"/>
            <a:ext cx="7772400" cy="1143000"/>
          </a:xfrm>
        </p:spPr>
        <p:txBody>
          <a:bodyPr/>
          <a:lstStyle/>
          <a:p>
            <a:r>
              <a:rPr lang="en-US" smtClean="0"/>
              <a:t>Workflow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74638" y="1411288"/>
            <a:ext cx="8604250" cy="49768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Workflow - A technology to enable the execution of long running, multi-transaction requests.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mtClean="0"/>
              <a:t>Long running </a:t>
            </a:r>
            <a:r>
              <a:rPr lang="en-US" smtClean="0">
                <a:sym typeface="Wingdings" pitchFamily="2" charset="2"/>
              </a:rPr>
              <a:t> manage process state recoverably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smtClean="0">
                <a:sym typeface="Wingdings" pitchFamily="2" charset="2"/>
              </a:rPr>
              <a:t>Multi-txn  mechanisms for isolation and atomicity</a:t>
            </a:r>
            <a:endParaRPr lang="en-US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Textbook says BPM and workflow are synonyms</a:t>
            </a:r>
          </a:p>
          <a:p>
            <a:r>
              <a:rPr lang="en-US" smtClean="0"/>
              <a:t>But often, BPM refers to the business activity and workflow to the technical implementation</a:t>
            </a:r>
          </a:p>
          <a:p>
            <a:pPr lvl="1"/>
            <a:r>
              <a:rPr lang="en-US" smtClean="0"/>
              <a:t>This terminology distinction isn’t universally used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962A32-9E93-426D-A201-86CC964B9EE8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1363" y="33338"/>
            <a:ext cx="7772400" cy="1143000"/>
          </a:xfrm>
        </p:spPr>
        <p:txBody>
          <a:bodyPr/>
          <a:lstStyle/>
          <a:p>
            <a:r>
              <a:rPr lang="en-US" smtClean="0"/>
              <a:t>10.2 Managing Process State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1138" y="1096963"/>
            <a:ext cx="8651875" cy="5592762"/>
          </a:xfrm>
        </p:spPr>
        <p:txBody>
          <a:bodyPr/>
          <a:lstStyle/>
          <a:p>
            <a:r>
              <a:rPr lang="en-US" smtClean="0"/>
              <a:t>Since processes can execute for a long time (weeks), you need state management</a:t>
            </a:r>
          </a:p>
          <a:p>
            <a:pPr lvl="1"/>
            <a:r>
              <a:rPr lang="en-US" smtClean="0"/>
              <a:t>Save state persistently (when process is idle) and restore it later (when it becomes active again)</a:t>
            </a:r>
          </a:p>
          <a:p>
            <a:pPr lvl="1"/>
            <a:r>
              <a:rPr lang="en-US" smtClean="0"/>
              <a:t>Find the state of process (which might be inactive)</a:t>
            </a:r>
          </a:p>
          <a:p>
            <a:r>
              <a:rPr lang="en-US" smtClean="0"/>
              <a:t>Process state – data and control state</a:t>
            </a:r>
          </a:p>
          <a:p>
            <a:r>
              <a:rPr lang="en-US" smtClean="0"/>
              <a:t>User wants to know which steps ran (with what inputs and outputs) and which are next to run</a:t>
            </a:r>
          </a:p>
          <a:p>
            <a:pPr lvl="1"/>
            <a:r>
              <a:rPr lang="en-US" smtClean="0"/>
              <a:t>Log all interesting events and make them queryable</a:t>
            </a:r>
          </a:p>
          <a:p>
            <a:r>
              <a:rPr lang="en-US" smtClean="0"/>
              <a:t>Usually requires a workflow-specific run time </a:t>
            </a:r>
          </a:p>
          <a:p>
            <a:endParaRPr lang="en-US" smtClean="0"/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FA61F6-E51B-452B-92BA-3D8E04861240}" type="slidenum">
              <a:rPr lang="en-US" sz="1400" smtClean="0"/>
              <a:pPr/>
              <a:t>8</a:t>
            </a:fld>
            <a:endParaRPr lang="en-US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2/29/12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D81FCB-E660-4F05-B82D-0EE9A52DC986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52450" y="152400"/>
            <a:ext cx="8277225" cy="790575"/>
          </a:xfrm>
        </p:spPr>
        <p:txBody>
          <a:bodyPr/>
          <a:lstStyle/>
          <a:p>
            <a:r>
              <a:rPr lang="en-US" smtClean="0"/>
              <a:t>Managing Workflow with Queues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9538" y="1123950"/>
            <a:ext cx="9034462" cy="2482850"/>
          </a:xfrm>
        </p:spPr>
        <p:txBody>
          <a:bodyPr/>
          <a:lstStyle/>
          <a:p>
            <a:r>
              <a:rPr lang="en-US" sz="2800" smtClean="0"/>
              <a:t>Each workflow step is a request. Send the request to the queue of the server that can process the request</a:t>
            </a:r>
          </a:p>
          <a:p>
            <a:r>
              <a:rPr lang="en-US" sz="2800" smtClean="0"/>
              <a:t>Server outputs request(s) for the next step(s) of the workflow</a:t>
            </a:r>
          </a:p>
          <a:p>
            <a:r>
              <a:rPr lang="en-US" sz="2800" smtClean="0"/>
              <a:t>May be hard to answer a query about workflow state</a:t>
            </a:r>
          </a:p>
        </p:txBody>
      </p:sp>
      <p:sp>
        <p:nvSpPr>
          <p:cNvPr id="1024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9925" y="3848100"/>
            <a:ext cx="242728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Submit expense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claim</a:t>
            </a:r>
          </a:p>
        </p:txBody>
      </p:sp>
      <p:sp>
        <p:nvSpPr>
          <p:cNvPr id="10247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38600" y="3848100"/>
            <a:ext cx="13112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Validate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claim</a:t>
            </a:r>
          </a:p>
        </p:txBody>
      </p:sp>
      <p:sp>
        <p:nvSpPr>
          <p:cNvPr id="1024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84925" y="3848100"/>
            <a:ext cx="195738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Get Manager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Approval</a:t>
            </a:r>
          </a:p>
        </p:txBody>
      </p:sp>
      <p:sp>
        <p:nvSpPr>
          <p:cNvPr id="10249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35738" y="5470525"/>
            <a:ext cx="15367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Authorize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Payment</a:t>
            </a:r>
          </a:p>
        </p:txBody>
      </p:sp>
      <p:sp>
        <p:nvSpPr>
          <p:cNvPr id="10250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30638" y="5222875"/>
            <a:ext cx="1617662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Request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Automatic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Deposit</a:t>
            </a:r>
          </a:p>
        </p:txBody>
      </p:sp>
      <p:sp>
        <p:nvSpPr>
          <p:cNvPr id="10251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90600" y="5470525"/>
            <a:ext cx="17621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>
                <a:latin typeface="Arial Narrow" pitchFamily="34" charset="0"/>
              </a:rPr>
              <a:t>Email</a:t>
            </a:r>
          </a:p>
          <a:p>
            <a:pPr algn="ctr"/>
            <a:r>
              <a:rPr lang="en-US" sz="2800" b="1">
                <a:latin typeface="Arial Narrow" pitchFamily="34" charset="0"/>
              </a:rPr>
              <a:t>notification</a:t>
            </a:r>
          </a:p>
        </p:txBody>
      </p:sp>
      <p:sp>
        <p:nvSpPr>
          <p:cNvPr id="10252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4267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370513" y="4249738"/>
            <a:ext cx="1014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327900" y="4803775"/>
            <a:ext cx="0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448300" y="5973763"/>
            <a:ext cx="108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2752725" y="5973763"/>
            <a:ext cx="108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ab281555-6dd7-44e1-8fdf-a6fb049118eb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13456</TotalTime>
  <Words>1038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10. Business Process Management</vt:lpstr>
      <vt:lpstr>Outline</vt:lpstr>
      <vt:lpstr>10.1 Introduction</vt:lpstr>
      <vt:lpstr>Business Process Management</vt:lpstr>
      <vt:lpstr>Business Process Specification</vt:lpstr>
      <vt:lpstr>Business Process  Many ACID Txns</vt:lpstr>
      <vt:lpstr>Workflow</vt:lpstr>
      <vt:lpstr>10.2 Managing Process State</vt:lpstr>
      <vt:lpstr>Managing Workflow with Queues </vt:lpstr>
      <vt:lpstr>Pseudo-conversations</vt:lpstr>
      <vt:lpstr>Other Approaches to State Mgmt</vt:lpstr>
      <vt:lpstr>10.3 Making a Workflow ACID</vt:lpstr>
      <vt:lpstr>Making a Workflow ACID (cont’d)</vt:lpstr>
      <vt:lpstr>Automated Compensation</vt:lpstr>
      <vt:lpstr>10.4 Other Workflow Models</vt:lpstr>
      <vt:lpstr>Products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Queued Transaction Processing</dc:title>
  <dc:creator>Phil Bernstein</dc:creator>
  <cp:lastModifiedBy>Fred Videon</cp:lastModifiedBy>
  <cp:revision>115</cp:revision>
  <dcterms:created xsi:type="dcterms:W3CDTF">1997-02-22T20:05:04Z</dcterms:created>
  <dcterms:modified xsi:type="dcterms:W3CDTF">2012-03-01T01:42:07Z</dcterms:modified>
</cp:coreProperties>
</file>