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notesSlides/notesSlide2.xml" ContentType="application/vnd.openxmlformats-officedocument.presentationml.notesSlide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notesSlides/notesSlide3.xml" ContentType="application/vnd.openxmlformats-officedocument.presentationml.notesSlide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396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2" r:id="rId18"/>
    <p:sldId id="413" r:id="rId19"/>
    <p:sldId id="414" r:id="rId20"/>
    <p:sldId id="415" r:id="rId21"/>
    <p:sldId id="416" r:id="rId22"/>
    <p:sldId id="417" r:id="rId23"/>
    <p:sldId id="418" r:id="rId24"/>
    <p:sldId id="419" r:id="rId25"/>
    <p:sldId id="420" r:id="rId26"/>
    <p:sldId id="421" r:id="rId27"/>
    <p:sldId id="422" r:id="rId28"/>
    <p:sldId id="423" r:id="rId29"/>
    <p:sldId id="424" r:id="rId30"/>
    <p:sldId id="425" r:id="rId31"/>
    <p:sldId id="426" r:id="rId32"/>
    <p:sldId id="427" r:id="rId33"/>
    <p:sldId id="428" r:id="rId34"/>
    <p:sldId id="451" r:id="rId35"/>
    <p:sldId id="429" r:id="rId36"/>
    <p:sldId id="430" r:id="rId37"/>
    <p:sldId id="431" r:id="rId38"/>
    <p:sldId id="432" r:id="rId39"/>
    <p:sldId id="433" r:id="rId40"/>
    <p:sldId id="434" r:id="rId41"/>
    <p:sldId id="435" r:id="rId42"/>
    <p:sldId id="436" r:id="rId43"/>
    <p:sldId id="437" r:id="rId44"/>
    <p:sldId id="438" r:id="rId45"/>
    <p:sldId id="439" r:id="rId46"/>
    <p:sldId id="440" r:id="rId47"/>
    <p:sldId id="441" r:id="rId48"/>
    <p:sldId id="442" r:id="rId49"/>
    <p:sldId id="443" r:id="rId50"/>
    <p:sldId id="454" r:id="rId51"/>
    <p:sldId id="453" r:id="rId52"/>
    <p:sldId id="455" r:id="rId53"/>
    <p:sldId id="452" r:id="rId54"/>
    <p:sldId id="444" r:id="rId55"/>
    <p:sldId id="445" r:id="rId56"/>
    <p:sldId id="446" r:id="rId57"/>
    <p:sldId id="458" r:id="rId58"/>
    <p:sldId id="457" r:id="rId59"/>
    <p:sldId id="459" r:id="rId60"/>
    <p:sldId id="464" r:id="rId61"/>
    <p:sldId id="460" r:id="rId62"/>
    <p:sldId id="468" r:id="rId63"/>
    <p:sldId id="469" r:id="rId64"/>
    <p:sldId id="449" r:id="rId65"/>
    <p:sldId id="450" r:id="rId66"/>
    <p:sldId id="456" r:id="rId67"/>
  </p:sldIdLst>
  <p:sldSz cx="9144000" cy="6858000" type="screen4x3"/>
  <p:notesSz cx="6991350" cy="9282113"/>
  <p:custDataLst>
    <p:tags r:id="rId7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72"/>
    <a:srgbClr val="003366"/>
    <a:srgbClr val="000066"/>
    <a:srgbClr val="333399"/>
    <a:srgbClr val="003399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1" autoAdjust="0"/>
    <p:restoredTop sz="87414" autoAdjust="0"/>
  </p:normalViewPr>
  <p:slideViewPr>
    <p:cSldViewPr snapToGrid="0">
      <p:cViewPr varScale="1">
        <p:scale>
          <a:sx n="107" d="100"/>
          <a:sy n="107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93A72D6-6A23-4D9F-A39D-33475E5A6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30C676CD-3840-47CF-9207-B43485C11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39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5506" indent="-290579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2317" indent="-2324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7243" indent="-2324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2170" indent="-2324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57097" indent="-232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2023" indent="-232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86950" indent="-232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1877" indent="-2324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536179-0C40-41DF-8C8A-0BC51C75CF0B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TPC-C: Hierarchical – Districts are subsets of warehouses – Customers are subsets of districts.</a:t>
            </a:r>
          </a:p>
          <a:p>
            <a:r>
              <a:rPr lang="en-US" dirty="0" smtClean="0"/>
              <a:t>TPC-E: Customers and accounts are related (Accounts are subsets of customers), but:  Securities are orthogonal (independent 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C676CD-3840-47CF-9207-B43485C1134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58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TPC-C: Hierarchical – Districts are subsets of warehouses – Customers are subsets of districts.</a:t>
            </a:r>
          </a:p>
          <a:p>
            <a:r>
              <a:rPr lang="en-US" dirty="0" smtClean="0"/>
              <a:t>TPC-E: Customers and accounts are related (Accounts are subsets of customers), but:  Securities are orthogonal (independent 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C676CD-3840-47CF-9207-B43485C1134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9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61320"/>
            <a:ext cx="1066800" cy="2286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EF4AEB-E725-4A99-A93E-D49032158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3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F3306-D777-4FC4-BF92-270701A64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8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7D453-665E-45AE-AA25-E4B38DEFA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4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76935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F80E1-96F5-488F-9136-0176C40B9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7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31059-20AF-4C13-821B-761A32C60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5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5DFE0-763D-4D3F-9572-3843A8F80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E8AE4-F698-48AA-85A5-B88E7D3F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7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7E91-788E-48F1-A7D8-D6720608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486" y="6606915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70039-52EB-4930-BB20-2B1D7A02F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3918F-541B-45D2-B2DE-A334C976D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5C8EA-BFB5-4A9D-B1F3-6631A03E0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6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066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1/4/2012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9A1AD9-2446-4985-B7E1-0A9ACB423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9" Type="http://schemas.openxmlformats.org/officeDocument/2006/relationships/tags" Target="../tags/tag104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34" Type="http://schemas.openxmlformats.org/officeDocument/2006/relationships/tags" Target="../tags/tag99.xml"/><Relationship Id="rId42" Type="http://schemas.openxmlformats.org/officeDocument/2006/relationships/tags" Target="../tags/tag107.xml"/><Relationship Id="rId47" Type="http://schemas.openxmlformats.org/officeDocument/2006/relationships/image" Target="../media/image1.wmf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33" Type="http://schemas.openxmlformats.org/officeDocument/2006/relationships/tags" Target="../tags/tag98.xml"/><Relationship Id="rId38" Type="http://schemas.openxmlformats.org/officeDocument/2006/relationships/tags" Target="../tags/tag103.xml"/><Relationship Id="rId46" Type="http://schemas.openxmlformats.org/officeDocument/2006/relationships/oleObject" Target="../embeddings/oleObject2.bin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tags" Target="../tags/tag94.xml"/><Relationship Id="rId41" Type="http://schemas.openxmlformats.org/officeDocument/2006/relationships/tags" Target="../tags/tag106.xml"/><Relationship Id="rId1" Type="http://schemas.openxmlformats.org/officeDocument/2006/relationships/vmlDrawing" Target="../drawings/vmlDrawing2.v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32" Type="http://schemas.openxmlformats.org/officeDocument/2006/relationships/tags" Target="../tags/tag97.xml"/><Relationship Id="rId37" Type="http://schemas.openxmlformats.org/officeDocument/2006/relationships/tags" Target="../tags/tag102.xml"/><Relationship Id="rId40" Type="http://schemas.openxmlformats.org/officeDocument/2006/relationships/tags" Target="../tags/tag105.xml"/><Relationship Id="rId45" Type="http://schemas.openxmlformats.org/officeDocument/2006/relationships/slideLayout" Target="../slideLayouts/slideLayout7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36" Type="http://schemas.openxmlformats.org/officeDocument/2006/relationships/tags" Target="../tags/tag101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31" Type="http://schemas.openxmlformats.org/officeDocument/2006/relationships/tags" Target="../tags/tag96.xml"/><Relationship Id="rId44" Type="http://schemas.openxmlformats.org/officeDocument/2006/relationships/tags" Target="../tags/tag109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Relationship Id="rId30" Type="http://schemas.openxmlformats.org/officeDocument/2006/relationships/tags" Target="../tags/tag95.xml"/><Relationship Id="rId35" Type="http://schemas.openxmlformats.org/officeDocument/2006/relationships/tags" Target="../tags/tag100.xml"/><Relationship Id="rId43" Type="http://schemas.openxmlformats.org/officeDocument/2006/relationships/tags" Target="../tags/tag108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26" Type="http://schemas.openxmlformats.org/officeDocument/2006/relationships/tags" Target="../tags/tag135.xml"/><Relationship Id="rId39" Type="http://schemas.openxmlformats.org/officeDocument/2006/relationships/tags" Target="../tags/tag148.xml"/><Relationship Id="rId21" Type="http://schemas.openxmlformats.org/officeDocument/2006/relationships/tags" Target="../tags/tag130.xml"/><Relationship Id="rId34" Type="http://schemas.openxmlformats.org/officeDocument/2006/relationships/tags" Target="../tags/tag143.xml"/><Relationship Id="rId42" Type="http://schemas.openxmlformats.org/officeDocument/2006/relationships/tags" Target="../tags/tag151.xml"/><Relationship Id="rId47" Type="http://schemas.openxmlformats.org/officeDocument/2006/relationships/tags" Target="../tags/tag156.xml"/><Relationship Id="rId50" Type="http://schemas.openxmlformats.org/officeDocument/2006/relationships/tags" Target="../tags/tag159.xml"/><Relationship Id="rId55" Type="http://schemas.openxmlformats.org/officeDocument/2006/relationships/tags" Target="../tags/tag164.xml"/><Relationship Id="rId63" Type="http://schemas.openxmlformats.org/officeDocument/2006/relationships/tags" Target="../tags/tag172.xml"/><Relationship Id="rId68" Type="http://schemas.openxmlformats.org/officeDocument/2006/relationships/tags" Target="../tags/tag177.xml"/><Relationship Id="rId76" Type="http://schemas.openxmlformats.org/officeDocument/2006/relationships/tags" Target="../tags/tag185.xml"/><Relationship Id="rId84" Type="http://schemas.openxmlformats.org/officeDocument/2006/relationships/tags" Target="../tags/tag193.xml"/><Relationship Id="rId7" Type="http://schemas.openxmlformats.org/officeDocument/2006/relationships/tags" Target="../tags/tag116.xml"/><Relationship Id="rId71" Type="http://schemas.openxmlformats.org/officeDocument/2006/relationships/tags" Target="../tags/tag180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9" Type="http://schemas.openxmlformats.org/officeDocument/2006/relationships/tags" Target="../tags/tag138.xml"/><Relationship Id="rId11" Type="http://schemas.openxmlformats.org/officeDocument/2006/relationships/tags" Target="../tags/tag120.xml"/><Relationship Id="rId24" Type="http://schemas.openxmlformats.org/officeDocument/2006/relationships/tags" Target="../tags/tag133.xml"/><Relationship Id="rId32" Type="http://schemas.openxmlformats.org/officeDocument/2006/relationships/tags" Target="../tags/tag141.xml"/><Relationship Id="rId37" Type="http://schemas.openxmlformats.org/officeDocument/2006/relationships/tags" Target="../tags/tag146.xml"/><Relationship Id="rId40" Type="http://schemas.openxmlformats.org/officeDocument/2006/relationships/tags" Target="../tags/tag149.xml"/><Relationship Id="rId45" Type="http://schemas.openxmlformats.org/officeDocument/2006/relationships/tags" Target="../tags/tag154.xml"/><Relationship Id="rId53" Type="http://schemas.openxmlformats.org/officeDocument/2006/relationships/tags" Target="../tags/tag162.xml"/><Relationship Id="rId58" Type="http://schemas.openxmlformats.org/officeDocument/2006/relationships/tags" Target="../tags/tag167.xml"/><Relationship Id="rId66" Type="http://schemas.openxmlformats.org/officeDocument/2006/relationships/tags" Target="../tags/tag175.xml"/><Relationship Id="rId74" Type="http://schemas.openxmlformats.org/officeDocument/2006/relationships/tags" Target="../tags/tag183.xml"/><Relationship Id="rId79" Type="http://schemas.openxmlformats.org/officeDocument/2006/relationships/tags" Target="../tags/tag188.xml"/><Relationship Id="rId87" Type="http://schemas.openxmlformats.org/officeDocument/2006/relationships/tags" Target="../tags/tag196.xml"/><Relationship Id="rId5" Type="http://schemas.openxmlformats.org/officeDocument/2006/relationships/tags" Target="../tags/tag114.xml"/><Relationship Id="rId61" Type="http://schemas.openxmlformats.org/officeDocument/2006/relationships/tags" Target="../tags/tag170.xml"/><Relationship Id="rId82" Type="http://schemas.openxmlformats.org/officeDocument/2006/relationships/tags" Target="../tags/tag191.xml"/><Relationship Id="rId19" Type="http://schemas.openxmlformats.org/officeDocument/2006/relationships/tags" Target="../tags/tag128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Relationship Id="rId22" Type="http://schemas.openxmlformats.org/officeDocument/2006/relationships/tags" Target="../tags/tag131.xml"/><Relationship Id="rId27" Type="http://schemas.openxmlformats.org/officeDocument/2006/relationships/tags" Target="../tags/tag136.xml"/><Relationship Id="rId30" Type="http://schemas.openxmlformats.org/officeDocument/2006/relationships/tags" Target="../tags/tag139.xml"/><Relationship Id="rId35" Type="http://schemas.openxmlformats.org/officeDocument/2006/relationships/tags" Target="../tags/tag144.xml"/><Relationship Id="rId43" Type="http://schemas.openxmlformats.org/officeDocument/2006/relationships/tags" Target="../tags/tag152.xml"/><Relationship Id="rId48" Type="http://schemas.openxmlformats.org/officeDocument/2006/relationships/tags" Target="../tags/tag157.xml"/><Relationship Id="rId56" Type="http://schemas.openxmlformats.org/officeDocument/2006/relationships/tags" Target="../tags/tag165.xml"/><Relationship Id="rId64" Type="http://schemas.openxmlformats.org/officeDocument/2006/relationships/tags" Target="../tags/tag173.xml"/><Relationship Id="rId69" Type="http://schemas.openxmlformats.org/officeDocument/2006/relationships/tags" Target="../tags/tag178.xml"/><Relationship Id="rId77" Type="http://schemas.openxmlformats.org/officeDocument/2006/relationships/tags" Target="../tags/tag186.xml"/><Relationship Id="rId8" Type="http://schemas.openxmlformats.org/officeDocument/2006/relationships/tags" Target="../tags/tag117.xml"/><Relationship Id="rId51" Type="http://schemas.openxmlformats.org/officeDocument/2006/relationships/tags" Target="../tags/tag160.xml"/><Relationship Id="rId72" Type="http://schemas.openxmlformats.org/officeDocument/2006/relationships/tags" Target="../tags/tag181.xml"/><Relationship Id="rId80" Type="http://schemas.openxmlformats.org/officeDocument/2006/relationships/tags" Target="../tags/tag189.xml"/><Relationship Id="rId85" Type="http://schemas.openxmlformats.org/officeDocument/2006/relationships/tags" Target="../tags/tag194.xml"/><Relationship Id="rId3" Type="http://schemas.openxmlformats.org/officeDocument/2006/relationships/tags" Target="../tags/tag112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5" Type="http://schemas.openxmlformats.org/officeDocument/2006/relationships/tags" Target="../tags/tag134.xml"/><Relationship Id="rId33" Type="http://schemas.openxmlformats.org/officeDocument/2006/relationships/tags" Target="../tags/tag142.xml"/><Relationship Id="rId38" Type="http://schemas.openxmlformats.org/officeDocument/2006/relationships/tags" Target="../tags/tag147.xml"/><Relationship Id="rId46" Type="http://schemas.openxmlformats.org/officeDocument/2006/relationships/tags" Target="../tags/tag155.xml"/><Relationship Id="rId59" Type="http://schemas.openxmlformats.org/officeDocument/2006/relationships/tags" Target="../tags/tag168.xml"/><Relationship Id="rId67" Type="http://schemas.openxmlformats.org/officeDocument/2006/relationships/tags" Target="../tags/tag176.xml"/><Relationship Id="rId20" Type="http://schemas.openxmlformats.org/officeDocument/2006/relationships/tags" Target="../tags/tag129.xml"/><Relationship Id="rId41" Type="http://schemas.openxmlformats.org/officeDocument/2006/relationships/tags" Target="../tags/tag150.xml"/><Relationship Id="rId54" Type="http://schemas.openxmlformats.org/officeDocument/2006/relationships/tags" Target="../tags/tag163.xml"/><Relationship Id="rId62" Type="http://schemas.openxmlformats.org/officeDocument/2006/relationships/tags" Target="../tags/tag171.xml"/><Relationship Id="rId70" Type="http://schemas.openxmlformats.org/officeDocument/2006/relationships/tags" Target="../tags/tag179.xml"/><Relationship Id="rId75" Type="http://schemas.openxmlformats.org/officeDocument/2006/relationships/tags" Target="../tags/tag184.xml"/><Relationship Id="rId83" Type="http://schemas.openxmlformats.org/officeDocument/2006/relationships/tags" Target="../tags/tag192.xml"/><Relationship Id="rId88" Type="http://schemas.openxmlformats.org/officeDocument/2006/relationships/slideLayout" Target="../slideLayouts/slideLayout6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28" Type="http://schemas.openxmlformats.org/officeDocument/2006/relationships/tags" Target="../tags/tag137.xml"/><Relationship Id="rId36" Type="http://schemas.openxmlformats.org/officeDocument/2006/relationships/tags" Target="../tags/tag145.xml"/><Relationship Id="rId49" Type="http://schemas.openxmlformats.org/officeDocument/2006/relationships/tags" Target="../tags/tag158.xml"/><Relationship Id="rId57" Type="http://schemas.openxmlformats.org/officeDocument/2006/relationships/tags" Target="../tags/tag166.xml"/><Relationship Id="rId10" Type="http://schemas.openxmlformats.org/officeDocument/2006/relationships/tags" Target="../tags/tag119.xml"/><Relationship Id="rId31" Type="http://schemas.openxmlformats.org/officeDocument/2006/relationships/tags" Target="../tags/tag140.xml"/><Relationship Id="rId44" Type="http://schemas.openxmlformats.org/officeDocument/2006/relationships/tags" Target="../tags/tag153.xml"/><Relationship Id="rId52" Type="http://schemas.openxmlformats.org/officeDocument/2006/relationships/tags" Target="../tags/tag161.xml"/><Relationship Id="rId60" Type="http://schemas.openxmlformats.org/officeDocument/2006/relationships/tags" Target="../tags/tag169.xml"/><Relationship Id="rId65" Type="http://schemas.openxmlformats.org/officeDocument/2006/relationships/tags" Target="../tags/tag174.xml"/><Relationship Id="rId73" Type="http://schemas.openxmlformats.org/officeDocument/2006/relationships/tags" Target="../tags/tag182.xml"/><Relationship Id="rId78" Type="http://schemas.openxmlformats.org/officeDocument/2006/relationships/tags" Target="../tags/tag187.xml"/><Relationship Id="rId81" Type="http://schemas.openxmlformats.org/officeDocument/2006/relationships/tags" Target="../tags/tag190.xml"/><Relationship Id="rId86" Type="http://schemas.openxmlformats.org/officeDocument/2006/relationships/tags" Target="../tags/tag19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26" Type="http://schemas.openxmlformats.org/officeDocument/2006/relationships/tags" Target="../tags/tag221.xml"/><Relationship Id="rId39" Type="http://schemas.openxmlformats.org/officeDocument/2006/relationships/tags" Target="../tags/tag234.xml"/><Relationship Id="rId3" Type="http://schemas.openxmlformats.org/officeDocument/2006/relationships/tags" Target="../tags/tag198.xml"/><Relationship Id="rId21" Type="http://schemas.openxmlformats.org/officeDocument/2006/relationships/tags" Target="../tags/tag216.xml"/><Relationship Id="rId34" Type="http://schemas.openxmlformats.org/officeDocument/2006/relationships/tags" Target="../tags/tag229.xml"/><Relationship Id="rId42" Type="http://schemas.openxmlformats.org/officeDocument/2006/relationships/image" Target="../media/image1.wmf"/><Relationship Id="rId7" Type="http://schemas.openxmlformats.org/officeDocument/2006/relationships/tags" Target="../tags/tag202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tags" Target="../tags/tag228.xml"/><Relationship Id="rId38" Type="http://schemas.openxmlformats.org/officeDocument/2006/relationships/tags" Target="../tags/tag233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0" Type="http://schemas.openxmlformats.org/officeDocument/2006/relationships/tags" Target="../tags/tag215.xml"/><Relationship Id="rId29" Type="http://schemas.openxmlformats.org/officeDocument/2006/relationships/tags" Target="../tags/tag224.xml"/><Relationship Id="rId41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24" Type="http://schemas.openxmlformats.org/officeDocument/2006/relationships/tags" Target="../tags/tag219.xml"/><Relationship Id="rId32" Type="http://schemas.openxmlformats.org/officeDocument/2006/relationships/tags" Target="../tags/tag227.xml"/><Relationship Id="rId37" Type="http://schemas.openxmlformats.org/officeDocument/2006/relationships/tags" Target="../tags/tag232.xml"/><Relationship Id="rId40" Type="http://schemas.openxmlformats.org/officeDocument/2006/relationships/slideLayout" Target="../slideLayouts/slideLayout7.xml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tags" Target="../tags/tag231.xml"/><Relationship Id="rId10" Type="http://schemas.openxmlformats.org/officeDocument/2006/relationships/tags" Target="../tags/tag205.xml"/><Relationship Id="rId19" Type="http://schemas.openxmlformats.org/officeDocument/2006/relationships/tags" Target="../tags/tag214.xml"/><Relationship Id="rId31" Type="http://schemas.openxmlformats.org/officeDocument/2006/relationships/tags" Target="../tags/tag226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tags" Target="../tags/tag23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41.xml"/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26" Type="http://schemas.openxmlformats.org/officeDocument/2006/relationships/tags" Target="../tags/tag259.xml"/><Relationship Id="rId39" Type="http://schemas.openxmlformats.org/officeDocument/2006/relationships/oleObject" Target="../embeddings/oleObject4.bin"/><Relationship Id="rId3" Type="http://schemas.openxmlformats.org/officeDocument/2006/relationships/tags" Target="../tags/tag236.xml"/><Relationship Id="rId21" Type="http://schemas.openxmlformats.org/officeDocument/2006/relationships/tags" Target="../tags/tag254.xml"/><Relationship Id="rId34" Type="http://schemas.openxmlformats.org/officeDocument/2006/relationships/tags" Target="../tags/tag267.xml"/><Relationship Id="rId7" Type="http://schemas.openxmlformats.org/officeDocument/2006/relationships/tags" Target="../tags/tag240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5" Type="http://schemas.openxmlformats.org/officeDocument/2006/relationships/tags" Target="../tags/tag258.xml"/><Relationship Id="rId33" Type="http://schemas.openxmlformats.org/officeDocument/2006/relationships/tags" Target="../tags/tag266.xml"/><Relationship Id="rId38" Type="http://schemas.openxmlformats.org/officeDocument/2006/relationships/slideLayout" Target="../slideLayouts/slideLayout6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0" Type="http://schemas.openxmlformats.org/officeDocument/2006/relationships/tags" Target="../tags/tag253.xml"/><Relationship Id="rId29" Type="http://schemas.openxmlformats.org/officeDocument/2006/relationships/tags" Target="../tags/tag262.xml"/><Relationship Id="rId1" Type="http://schemas.openxmlformats.org/officeDocument/2006/relationships/vmlDrawing" Target="../drawings/vmlDrawing4.vml"/><Relationship Id="rId6" Type="http://schemas.openxmlformats.org/officeDocument/2006/relationships/tags" Target="../tags/tag239.xml"/><Relationship Id="rId11" Type="http://schemas.openxmlformats.org/officeDocument/2006/relationships/tags" Target="../tags/tag244.xml"/><Relationship Id="rId24" Type="http://schemas.openxmlformats.org/officeDocument/2006/relationships/tags" Target="../tags/tag257.xml"/><Relationship Id="rId32" Type="http://schemas.openxmlformats.org/officeDocument/2006/relationships/tags" Target="../tags/tag265.xml"/><Relationship Id="rId37" Type="http://schemas.openxmlformats.org/officeDocument/2006/relationships/tags" Target="../tags/tag270.xml"/><Relationship Id="rId40" Type="http://schemas.openxmlformats.org/officeDocument/2006/relationships/image" Target="../media/image1.wmf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23" Type="http://schemas.openxmlformats.org/officeDocument/2006/relationships/tags" Target="../tags/tag256.xml"/><Relationship Id="rId28" Type="http://schemas.openxmlformats.org/officeDocument/2006/relationships/tags" Target="../tags/tag261.xml"/><Relationship Id="rId36" Type="http://schemas.openxmlformats.org/officeDocument/2006/relationships/tags" Target="../tags/tag269.xml"/><Relationship Id="rId10" Type="http://schemas.openxmlformats.org/officeDocument/2006/relationships/tags" Target="../tags/tag243.xml"/><Relationship Id="rId19" Type="http://schemas.openxmlformats.org/officeDocument/2006/relationships/tags" Target="../tags/tag252.xml"/><Relationship Id="rId31" Type="http://schemas.openxmlformats.org/officeDocument/2006/relationships/tags" Target="../tags/tag264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Relationship Id="rId22" Type="http://schemas.openxmlformats.org/officeDocument/2006/relationships/tags" Target="../tags/tag255.xml"/><Relationship Id="rId27" Type="http://schemas.openxmlformats.org/officeDocument/2006/relationships/tags" Target="../tags/tag260.xml"/><Relationship Id="rId30" Type="http://schemas.openxmlformats.org/officeDocument/2006/relationships/tags" Target="../tags/tag263.xml"/><Relationship Id="rId35" Type="http://schemas.openxmlformats.org/officeDocument/2006/relationships/tags" Target="../tags/tag26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26" Type="http://schemas.openxmlformats.org/officeDocument/2006/relationships/tags" Target="../tags/tag295.xml"/><Relationship Id="rId39" Type="http://schemas.openxmlformats.org/officeDocument/2006/relationships/tags" Target="../tags/tag308.xml"/><Relationship Id="rId3" Type="http://schemas.openxmlformats.org/officeDocument/2006/relationships/tags" Target="../tags/tag272.xml"/><Relationship Id="rId21" Type="http://schemas.openxmlformats.org/officeDocument/2006/relationships/tags" Target="../tags/tag290.xml"/><Relationship Id="rId34" Type="http://schemas.openxmlformats.org/officeDocument/2006/relationships/tags" Target="../tags/tag303.xml"/><Relationship Id="rId42" Type="http://schemas.openxmlformats.org/officeDocument/2006/relationships/tags" Target="../tags/tag311.xml"/><Relationship Id="rId7" Type="http://schemas.openxmlformats.org/officeDocument/2006/relationships/tags" Target="../tags/tag276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5" Type="http://schemas.openxmlformats.org/officeDocument/2006/relationships/tags" Target="../tags/tag294.xml"/><Relationship Id="rId33" Type="http://schemas.openxmlformats.org/officeDocument/2006/relationships/tags" Target="../tags/tag302.xml"/><Relationship Id="rId38" Type="http://schemas.openxmlformats.org/officeDocument/2006/relationships/tags" Target="../tags/tag307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0" Type="http://schemas.openxmlformats.org/officeDocument/2006/relationships/tags" Target="../tags/tag289.xml"/><Relationship Id="rId29" Type="http://schemas.openxmlformats.org/officeDocument/2006/relationships/tags" Target="../tags/tag298.xml"/><Relationship Id="rId41" Type="http://schemas.openxmlformats.org/officeDocument/2006/relationships/tags" Target="../tags/tag310.xml"/><Relationship Id="rId1" Type="http://schemas.openxmlformats.org/officeDocument/2006/relationships/vmlDrawing" Target="../drawings/vmlDrawing5.v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24" Type="http://schemas.openxmlformats.org/officeDocument/2006/relationships/tags" Target="../tags/tag293.xml"/><Relationship Id="rId32" Type="http://schemas.openxmlformats.org/officeDocument/2006/relationships/tags" Target="../tags/tag301.xml"/><Relationship Id="rId37" Type="http://schemas.openxmlformats.org/officeDocument/2006/relationships/tags" Target="../tags/tag306.xml"/><Relationship Id="rId40" Type="http://schemas.openxmlformats.org/officeDocument/2006/relationships/tags" Target="../tags/tag309.xml"/><Relationship Id="rId45" Type="http://schemas.openxmlformats.org/officeDocument/2006/relationships/image" Target="../media/image1.wmf"/><Relationship Id="rId5" Type="http://schemas.openxmlformats.org/officeDocument/2006/relationships/tags" Target="../tags/tag274.xml"/><Relationship Id="rId15" Type="http://schemas.openxmlformats.org/officeDocument/2006/relationships/tags" Target="../tags/tag284.xml"/><Relationship Id="rId23" Type="http://schemas.openxmlformats.org/officeDocument/2006/relationships/tags" Target="../tags/tag292.xml"/><Relationship Id="rId28" Type="http://schemas.openxmlformats.org/officeDocument/2006/relationships/tags" Target="../tags/tag297.xml"/><Relationship Id="rId36" Type="http://schemas.openxmlformats.org/officeDocument/2006/relationships/tags" Target="../tags/tag305.xml"/><Relationship Id="rId10" Type="http://schemas.openxmlformats.org/officeDocument/2006/relationships/tags" Target="../tags/tag279.xml"/><Relationship Id="rId19" Type="http://schemas.openxmlformats.org/officeDocument/2006/relationships/tags" Target="../tags/tag288.xml"/><Relationship Id="rId31" Type="http://schemas.openxmlformats.org/officeDocument/2006/relationships/tags" Target="../tags/tag300.xml"/><Relationship Id="rId44" Type="http://schemas.openxmlformats.org/officeDocument/2006/relationships/oleObject" Target="../embeddings/oleObject5.bin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tags" Target="../tags/tag283.xml"/><Relationship Id="rId22" Type="http://schemas.openxmlformats.org/officeDocument/2006/relationships/tags" Target="../tags/tag291.xml"/><Relationship Id="rId27" Type="http://schemas.openxmlformats.org/officeDocument/2006/relationships/tags" Target="../tags/tag296.xml"/><Relationship Id="rId30" Type="http://schemas.openxmlformats.org/officeDocument/2006/relationships/tags" Target="../tags/tag299.xml"/><Relationship Id="rId35" Type="http://schemas.openxmlformats.org/officeDocument/2006/relationships/tags" Target="../tags/tag304.xml"/><Relationship Id="rId43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5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28.xml"/><Relationship Id="rId18" Type="http://schemas.openxmlformats.org/officeDocument/2006/relationships/tags" Target="../tags/tag333.xml"/><Relationship Id="rId26" Type="http://schemas.openxmlformats.org/officeDocument/2006/relationships/tags" Target="../tags/tag341.xml"/><Relationship Id="rId39" Type="http://schemas.openxmlformats.org/officeDocument/2006/relationships/tags" Target="../tags/tag354.xml"/><Relationship Id="rId21" Type="http://schemas.openxmlformats.org/officeDocument/2006/relationships/tags" Target="../tags/tag336.xml"/><Relationship Id="rId34" Type="http://schemas.openxmlformats.org/officeDocument/2006/relationships/tags" Target="../tags/tag349.xml"/><Relationship Id="rId42" Type="http://schemas.openxmlformats.org/officeDocument/2006/relationships/tags" Target="../tags/tag357.xml"/><Relationship Id="rId47" Type="http://schemas.openxmlformats.org/officeDocument/2006/relationships/tags" Target="../tags/tag362.xml"/><Relationship Id="rId50" Type="http://schemas.openxmlformats.org/officeDocument/2006/relationships/tags" Target="../tags/tag365.xml"/><Relationship Id="rId55" Type="http://schemas.openxmlformats.org/officeDocument/2006/relationships/tags" Target="../tags/tag370.xml"/><Relationship Id="rId63" Type="http://schemas.openxmlformats.org/officeDocument/2006/relationships/tags" Target="../tags/tag378.xml"/><Relationship Id="rId68" Type="http://schemas.openxmlformats.org/officeDocument/2006/relationships/tags" Target="../tags/tag383.xml"/><Relationship Id="rId76" Type="http://schemas.openxmlformats.org/officeDocument/2006/relationships/tags" Target="../tags/tag391.xml"/><Relationship Id="rId84" Type="http://schemas.openxmlformats.org/officeDocument/2006/relationships/tags" Target="../tags/tag399.xml"/><Relationship Id="rId89" Type="http://schemas.openxmlformats.org/officeDocument/2006/relationships/tags" Target="../tags/tag404.xml"/><Relationship Id="rId7" Type="http://schemas.openxmlformats.org/officeDocument/2006/relationships/tags" Target="../tags/tag322.xml"/><Relationship Id="rId71" Type="http://schemas.openxmlformats.org/officeDocument/2006/relationships/tags" Target="../tags/tag386.xml"/><Relationship Id="rId92" Type="http://schemas.openxmlformats.org/officeDocument/2006/relationships/tags" Target="../tags/tag407.xml"/><Relationship Id="rId2" Type="http://schemas.openxmlformats.org/officeDocument/2006/relationships/tags" Target="../tags/tag317.xml"/><Relationship Id="rId16" Type="http://schemas.openxmlformats.org/officeDocument/2006/relationships/tags" Target="../tags/tag331.xml"/><Relationship Id="rId29" Type="http://schemas.openxmlformats.org/officeDocument/2006/relationships/tags" Target="../tags/tag344.xml"/><Relationship Id="rId11" Type="http://schemas.openxmlformats.org/officeDocument/2006/relationships/tags" Target="../tags/tag326.xml"/><Relationship Id="rId24" Type="http://schemas.openxmlformats.org/officeDocument/2006/relationships/tags" Target="../tags/tag339.xml"/><Relationship Id="rId32" Type="http://schemas.openxmlformats.org/officeDocument/2006/relationships/tags" Target="../tags/tag347.xml"/><Relationship Id="rId37" Type="http://schemas.openxmlformats.org/officeDocument/2006/relationships/tags" Target="../tags/tag352.xml"/><Relationship Id="rId40" Type="http://schemas.openxmlformats.org/officeDocument/2006/relationships/tags" Target="../tags/tag355.xml"/><Relationship Id="rId45" Type="http://schemas.openxmlformats.org/officeDocument/2006/relationships/tags" Target="../tags/tag360.xml"/><Relationship Id="rId53" Type="http://schemas.openxmlformats.org/officeDocument/2006/relationships/tags" Target="../tags/tag368.xml"/><Relationship Id="rId58" Type="http://schemas.openxmlformats.org/officeDocument/2006/relationships/tags" Target="../tags/tag373.xml"/><Relationship Id="rId66" Type="http://schemas.openxmlformats.org/officeDocument/2006/relationships/tags" Target="../tags/tag381.xml"/><Relationship Id="rId74" Type="http://schemas.openxmlformats.org/officeDocument/2006/relationships/tags" Target="../tags/tag389.xml"/><Relationship Id="rId79" Type="http://schemas.openxmlformats.org/officeDocument/2006/relationships/tags" Target="../tags/tag394.xml"/><Relationship Id="rId87" Type="http://schemas.openxmlformats.org/officeDocument/2006/relationships/tags" Target="../tags/tag402.xml"/><Relationship Id="rId5" Type="http://schemas.openxmlformats.org/officeDocument/2006/relationships/tags" Target="../tags/tag320.xml"/><Relationship Id="rId61" Type="http://schemas.openxmlformats.org/officeDocument/2006/relationships/tags" Target="../tags/tag376.xml"/><Relationship Id="rId82" Type="http://schemas.openxmlformats.org/officeDocument/2006/relationships/tags" Target="../tags/tag397.xml"/><Relationship Id="rId90" Type="http://schemas.openxmlformats.org/officeDocument/2006/relationships/tags" Target="../tags/tag405.xml"/><Relationship Id="rId95" Type="http://schemas.openxmlformats.org/officeDocument/2006/relationships/tags" Target="../tags/tag410.xml"/><Relationship Id="rId19" Type="http://schemas.openxmlformats.org/officeDocument/2006/relationships/tags" Target="../tags/tag334.xml"/><Relationship Id="rId14" Type="http://schemas.openxmlformats.org/officeDocument/2006/relationships/tags" Target="../tags/tag329.xml"/><Relationship Id="rId22" Type="http://schemas.openxmlformats.org/officeDocument/2006/relationships/tags" Target="../tags/tag337.xml"/><Relationship Id="rId27" Type="http://schemas.openxmlformats.org/officeDocument/2006/relationships/tags" Target="../tags/tag342.xml"/><Relationship Id="rId30" Type="http://schemas.openxmlformats.org/officeDocument/2006/relationships/tags" Target="../tags/tag345.xml"/><Relationship Id="rId35" Type="http://schemas.openxmlformats.org/officeDocument/2006/relationships/tags" Target="../tags/tag350.xml"/><Relationship Id="rId43" Type="http://schemas.openxmlformats.org/officeDocument/2006/relationships/tags" Target="../tags/tag358.xml"/><Relationship Id="rId48" Type="http://schemas.openxmlformats.org/officeDocument/2006/relationships/tags" Target="../tags/tag363.xml"/><Relationship Id="rId56" Type="http://schemas.openxmlformats.org/officeDocument/2006/relationships/tags" Target="../tags/tag371.xml"/><Relationship Id="rId64" Type="http://schemas.openxmlformats.org/officeDocument/2006/relationships/tags" Target="../tags/tag379.xml"/><Relationship Id="rId69" Type="http://schemas.openxmlformats.org/officeDocument/2006/relationships/tags" Target="../tags/tag384.xml"/><Relationship Id="rId77" Type="http://schemas.openxmlformats.org/officeDocument/2006/relationships/tags" Target="../tags/tag392.xml"/><Relationship Id="rId8" Type="http://schemas.openxmlformats.org/officeDocument/2006/relationships/tags" Target="../tags/tag323.xml"/><Relationship Id="rId51" Type="http://schemas.openxmlformats.org/officeDocument/2006/relationships/tags" Target="../tags/tag366.xml"/><Relationship Id="rId72" Type="http://schemas.openxmlformats.org/officeDocument/2006/relationships/tags" Target="../tags/tag387.xml"/><Relationship Id="rId80" Type="http://schemas.openxmlformats.org/officeDocument/2006/relationships/tags" Target="../tags/tag395.xml"/><Relationship Id="rId85" Type="http://schemas.openxmlformats.org/officeDocument/2006/relationships/tags" Target="../tags/tag400.xml"/><Relationship Id="rId93" Type="http://schemas.openxmlformats.org/officeDocument/2006/relationships/tags" Target="../tags/tag408.xml"/><Relationship Id="rId3" Type="http://schemas.openxmlformats.org/officeDocument/2006/relationships/tags" Target="../tags/tag318.xml"/><Relationship Id="rId12" Type="http://schemas.openxmlformats.org/officeDocument/2006/relationships/tags" Target="../tags/tag327.xml"/><Relationship Id="rId17" Type="http://schemas.openxmlformats.org/officeDocument/2006/relationships/tags" Target="../tags/tag332.xml"/><Relationship Id="rId25" Type="http://schemas.openxmlformats.org/officeDocument/2006/relationships/tags" Target="../tags/tag340.xml"/><Relationship Id="rId33" Type="http://schemas.openxmlformats.org/officeDocument/2006/relationships/tags" Target="../tags/tag348.xml"/><Relationship Id="rId38" Type="http://schemas.openxmlformats.org/officeDocument/2006/relationships/tags" Target="../tags/tag353.xml"/><Relationship Id="rId46" Type="http://schemas.openxmlformats.org/officeDocument/2006/relationships/tags" Target="../tags/tag361.xml"/><Relationship Id="rId59" Type="http://schemas.openxmlformats.org/officeDocument/2006/relationships/tags" Target="../tags/tag374.xml"/><Relationship Id="rId67" Type="http://schemas.openxmlformats.org/officeDocument/2006/relationships/tags" Target="../tags/tag382.xml"/><Relationship Id="rId20" Type="http://schemas.openxmlformats.org/officeDocument/2006/relationships/tags" Target="../tags/tag335.xml"/><Relationship Id="rId41" Type="http://schemas.openxmlformats.org/officeDocument/2006/relationships/tags" Target="../tags/tag356.xml"/><Relationship Id="rId54" Type="http://schemas.openxmlformats.org/officeDocument/2006/relationships/tags" Target="../tags/tag369.xml"/><Relationship Id="rId62" Type="http://schemas.openxmlformats.org/officeDocument/2006/relationships/tags" Target="../tags/tag377.xml"/><Relationship Id="rId70" Type="http://schemas.openxmlformats.org/officeDocument/2006/relationships/tags" Target="../tags/tag385.xml"/><Relationship Id="rId75" Type="http://schemas.openxmlformats.org/officeDocument/2006/relationships/tags" Target="../tags/tag390.xml"/><Relationship Id="rId83" Type="http://schemas.openxmlformats.org/officeDocument/2006/relationships/tags" Target="../tags/tag398.xml"/><Relationship Id="rId88" Type="http://schemas.openxmlformats.org/officeDocument/2006/relationships/tags" Target="../tags/tag403.xml"/><Relationship Id="rId91" Type="http://schemas.openxmlformats.org/officeDocument/2006/relationships/tags" Target="../tags/tag406.xml"/><Relationship Id="rId96" Type="http://schemas.openxmlformats.org/officeDocument/2006/relationships/slideLayout" Target="../slideLayouts/slideLayout6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5" Type="http://schemas.openxmlformats.org/officeDocument/2006/relationships/tags" Target="../tags/tag330.xml"/><Relationship Id="rId23" Type="http://schemas.openxmlformats.org/officeDocument/2006/relationships/tags" Target="../tags/tag338.xml"/><Relationship Id="rId28" Type="http://schemas.openxmlformats.org/officeDocument/2006/relationships/tags" Target="../tags/tag343.xml"/><Relationship Id="rId36" Type="http://schemas.openxmlformats.org/officeDocument/2006/relationships/tags" Target="../tags/tag351.xml"/><Relationship Id="rId49" Type="http://schemas.openxmlformats.org/officeDocument/2006/relationships/tags" Target="../tags/tag364.xml"/><Relationship Id="rId57" Type="http://schemas.openxmlformats.org/officeDocument/2006/relationships/tags" Target="../tags/tag372.xml"/><Relationship Id="rId10" Type="http://schemas.openxmlformats.org/officeDocument/2006/relationships/tags" Target="../tags/tag325.xml"/><Relationship Id="rId31" Type="http://schemas.openxmlformats.org/officeDocument/2006/relationships/tags" Target="../tags/tag346.xml"/><Relationship Id="rId44" Type="http://schemas.openxmlformats.org/officeDocument/2006/relationships/tags" Target="../tags/tag359.xml"/><Relationship Id="rId52" Type="http://schemas.openxmlformats.org/officeDocument/2006/relationships/tags" Target="../tags/tag367.xml"/><Relationship Id="rId60" Type="http://schemas.openxmlformats.org/officeDocument/2006/relationships/tags" Target="../tags/tag375.xml"/><Relationship Id="rId65" Type="http://schemas.openxmlformats.org/officeDocument/2006/relationships/tags" Target="../tags/tag380.xml"/><Relationship Id="rId73" Type="http://schemas.openxmlformats.org/officeDocument/2006/relationships/tags" Target="../tags/tag388.xml"/><Relationship Id="rId78" Type="http://schemas.openxmlformats.org/officeDocument/2006/relationships/tags" Target="../tags/tag393.xml"/><Relationship Id="rId81" Type="http://schemas.openxmlformats.org/officeDocument/2006/relationships/tags" Target="../tags/tag396.xml"/><Relationship Id="rId86" Type="http://schemas.openxmlformats.org/officeDocument/2006/relationships/tags" Target="../tags/tag401.xml"/><Relationship Id="rId94" Type="http://schemas.openxmlformats.org/officeDocument/2006/relationships/tags" Target="../tags/tag409.xml"/><Relationship Id="rId4" Type="http://schemas.openxmlformats.org/officeDocument/2006/relationships/tags" Target="../tags/tag319.xml"/><Relationship Id="rId9" Type="http://schemas.openxmlformats.org/officeDocument/2006/relationships/tags" Target="../tags/tag3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13.xml"/><Relationship Id="rId2" Type="http://schemas.openxmlformats.org/officeDocument/2006/relationships/tags" Target="../tags/tag412.xml"/><Relationship Id="rId1" Type="http://schemas.openxmlformats.org/officeDocument/2006/relationships/tags" Target="../tags/tag4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422.xml"/><Relationship Id="rId13" Type="http://schemas.openxmlformats.org/officeDocument/2006/relationships/tags" Target="../tags/tag42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17.xml"/><Relationship Id="rId7" Type="http://schemas.openxmlformats.org/officeDocument/2006/relationships/tags" Target="../tags/tag421.xml"/><Relationship Id="rId12" Type="http://schemas.openxmlformats.org/officeDocument/2006/relationships/tags" Target="../tags/tag426.xml"/><Relationship Id="rId17" Type="http://schemas.openxmlformats.org/officeDocument/2006/relationships/tags" Target="../tags/tag431.xml"/><Relationship Id="rId2" Type="http://schemas.openxmlformats.org/officeDocument/2006/relationships/tags" Target="../tags/tag416.xml"/><Relationship Id="rId16" Type="http://schemas.openxmlformats.org/officeDocument/2006/relationships/tags" Target="../tags/tag430.xml"/><Relationship Id="rId1" Type="http://schemas.openxmlformats.org/officeDocument/2006/relationships/tags" Target="../tags/tag415.xml"/><Relationship Id="rId6" Type="http://schemas.openxmlformats.org/officeDocument/2006/relationships/tags" Target="../tags/tag420.xml"/><Relationship Id="rId11" Type="http://schemas.openxmlformats.org/officeDocument/2006/relationships/tags" Target="../tags/tag425.xml"/><Relationship Id="rId5" Type="http://schemas.openxmlformats.org/officeDocument/2006/relationships/tags" Target="../tags/tag419.xml"/><Relationship Id="rId15" Type="http://schemas.openxmlformats.org/officeDocument/2006/relationships/tags" Target="../tags/tag429.xml"/><Relationship Id="rId10" Type="http://schemas.openxmlformats.org/officeDocument/2006/relationships/tags" Target="../tags/tag424.xml"/><Relationship Id="rId4" Type="http://schemas.openxmlformats.org/officeDocument/2006/relationships/tags" Target="../tags/tag418.xml"/><Relationship Id="rId9" Type="http://schemas.openxmlformats.org/officeDocument/2006/relationships/tags" Target="../tags/tag423.xml"/><Relationship Id="rId14" Type="http://schemas.openxmlformats.org/officeDocument/2006/relationships/tags" Target="../tags/tag4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34.xml"/><Relationship Id="rId2" Type="http://schemas.openxmlformats.org/officeDocument/2006/relationships/tags" Target="../tags/tag433.xml"/><Relationship Id="rId1" Type="http://schemas.openxmlformats.org/officeDocument/2006/relationships/tags" Target="../tags/tag43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438.xml"/><Relationship Id="rId2" Type="http://schemas.openxmlformats.org/officeDocument/2006/relationships/tags" Target="../tags/tag437.xml"/><Relationship Id="rId1" Type="http://schemas.openxmlformats.org/officeDocument/2006/relationships/tags" Target="../tags/tag4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42.xml"/><Relationship Id="rId2" Type="http://schemas.openxmlformats.org/officeDocument/2006/relationships/tags" Target="../tags/tag441.xml"/><Relationship Id="rId1" Type="http://schemas.openxmlformats.org/officeDocument/2006/relationships/tags" Target="../tags/tag4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46.xml"/><Relationship Id="rId2" Type="http://schemas.openxmlformats.org/officeDocument/2006/relationships/tags" Target="../tags/tag445.xml"/><Relationship Id="rId1" Type="http://schemas.openxmlformats.org/officeDocument/2006/relationships/tags" Target="../tags/tag4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50.xml"/><Relationship Id="rId2" Type="http://schemas.openxmlformats.org/officeDocument/2006/relationships/tags" Target="../tags/tag449.xml"/><Relationship Id="rId1" Type="http://schemas.openxmlformats.org/officeDocument/2006/relationships/tags" Target="../tags/tag44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59.xml"/><Relationship Id="rId13" Type="http://schemas.openxmlformats.org/officeDocument/2006/relationships/tags" Target="../tags/tag464.xml"/><Relationship Id="rId3" Type="http://schemas.openxmlformats.org/officeDocument/2006/relationships/tags" Target="../tags/tag454.xml"/><Relationship Id="rId7" Type="http://schemas.openxmlformats.org/officeDocument/2006/relationships/tags" Target="../tags/tag458.xml"/><Relationship Id="rId12" Type="http://schemas.openxmlformats.org/officeDocument/2006/relationships/tags" Target="../tags/tag463.xml"/><Relationship Id="rId2" Type="http://schemas.openxmlformats.org/officeDocument/2006/relationships/tags" Target="../tags/tag453.xml"/><Relationship Id="rId1" Type="http://schemas.openxmlformats.org/officeDocument/2006/relationships/tags" Target="../tags/tag452.xml"/><Relationship Id="rId6" Type="http://schemas.openxmlformats.org/officeDocument/2006/relationships/tags" Target="../tags/tag457.xml"/><Relationship Id="rId11" Type="http://schemas.openxmlformats.org/officeDocument/2006/relationships/tags" Target="../tags/tag462.xml"/><Relationship Id="rId5" Type="http://schemas.openxmlformats.org/officeDocument/2006/relationships/tags" Target="../tags/tag456.xml"/><Relationship Id="rId10" Type="http://schemas.openxmlformats.org/officeDocument/2006/relationships/tags" Target="../tags/tag461.xml"/><Relationship Id="rId4" Type="http://schemas.openxmlformats.org/officeDocument/2006/relationships/tags" Target="../tags/tag455.xml"/><Relationship Id="rId9" Type="http://schemas.openxmlformats.org/officeDocument/2006/relationships/tags" Target="../tags/tag460.xml"/><Relationship Id="rId14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71.xml"/><Relationship Id="rId13" Type="http://schemas.openxmlformats.org/officeDocument/2006/relationships/tags" Target="../tags/tag476.xml"/><Relationship Id="rId3" Type="http://schemas.openxmlformats.org/officeDocument/2006/relationships/tags" Target="../tags/tag466.xml"/><Relationship Id="rId7" Type="http://schemas.openxmlformats.org/officeDocument/2006/relationships/tags" Target="../tags/tag470.xml"/><Relationship Id="rId12" Type="http://schemas.openxmlformats.org/officeDocument/2006/relationships/tags" Target="../tags/tag475.xml"/><Relationship Id="rId2" Type="http://schemas.openxmlformats.org/officeDocument/2006/relationships/tags" Target="../tags/tag465.xml"/><Relationship Id="rId16" Type="http://schemas.openxmlformats.org/officeDocument/2006/relationships/image" Target="../media/image1.wmf"/><Relationship Id="rId1" Type="http://schemas.openxmlformats.org/officeDocument/2006/relationships/vmlDrawing" Target="../drawings/vmlDrawing6.vml"/><Relationship Id="rId6" Type="http://schemas.openxmlformats.org/officeDocument/2006/relationships/tags" Target="../tags/tag469.xml"/><Relationship Id="rId11" Type="http://schemas.openxmlformats.org/officeDocument/2006/relationships/tags" Target="../tags/tag474.xml"/><Relationship Id="rId5" Type="http://schemas.openxmlformats.org/officeDocument/2006/relationships/tags" Target="../tags/tag468.xml"/><Relationship Id="rId15" Type="http://schemas.openxmlformats.org/officeDocument/2006/relationships/oleObject" Target="../embeddings/oleObject6.bin"/><Relationship Id="rId10" Type="http://schemas.openxmlformats.org/officeDocument/2006/relationships/tags" Target="../tags/tag473.xml"/><Relationship Id="rId4" Type="http://schemas.openxmlformats.org/officeDocument/2006/relationships/tags" Target="../tags/tag467.xml"/><Relationship Id="rId9" Type="http://schemas.openxmlformats.org/officeDocument/2006/relationships/tags" Target="../tags/tag472.xml"/><Relationship Id="rId14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479.xml"/><Relationship Id="rId2" Type="http://schemas.openxmlformats.org/officeDocument/2006/relationships/tags" Target="../tags/tag478.xml"/><Relationship Id="rId1" Type="http://schemas.openxmlformats.org/officeDocument/2006/relationships/tags" Target="../tags/tag47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483.xml"/><Relationship Id="rId2" Type="http://schemas.openxmlformats.org/officeDocument/2006/relationships/tags" Target="../tags/tag482.xml"/><Relationship Id="rId1" Type="http://schemas.openxmlformats.org/officeDocument/2006/relationships/tags" Target="../tags/tag48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487.xml"/><Relationship Id="rId2" Type="http://schemas.openxmlformats.org/officeDocument/2006/relationships/tags" Target="../tags/tag486.xml"/><Relationship Id="rId1" Type="http://schemas.openxmlformats.org/officeDocument/2006/relationships/tags" Target="../tags/tag48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491.xml"/><Relationship Id="rId7" Type="http://schemas.openxmlformats.org/officeDocument/2006/relationships/tags" Target="../tags/tag495.xml"/><Relationship Id="rId2" Type="http://schemas.openxmlformats.org/officeDocument/2006/relationships/tags" Target="../tags/tag490.xml"/><Relationship Id="rId1" Type="http://schemas.openxmlformats.org/officeDocument/2006/relationships/tags" Target="../tags/tag489.xml"/><Relationship Id="rId6" Type="http://schemas.openxmlformats.org/officeDocument/2006/relationships/tags" Target="../tags/tag494.xml"/><Relationship Id="rId5" Type="http://schemas.openxmlformats.org/officeDocument/2006/relationships/tags" Target="../tags/tag493.xml"/><Relationship Id="rId4" Type="http://schemas.openxmlformats.org/officeDocument/2006/relationships/tags" Target="../tags/tag49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498.xml"/><Relationship Id="rId2" Type="http://schemas.openxmlformats.org/officeDocument/2006/relationships/tags" Target="../tags/tag497.xml"/><Relationship Id="rId1" Type="http://schemas.openxmlformats.org/officeDocument/2006/relationships/tags" Target="../tags/tag4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50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6" Type="http://schemas.openxmlformats.org/officeDocument/2006/relationships/tags" Target="../tags/tag505.xml"/><Relationship Id="rId5" Type="http://schemas.openxmlformats.org/officeDocument/2006/relationships/tags" Target="../tags/tag504.xml"/><Relationship Id="rId4" Type="http://schemas.openxmlformats.org/officeDocument/2006/relationships/tags" Target="../tags/tag50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50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07.xml"/><Relationship Id="rId1" Type="http://schemas.openxmlformats.org/officeDocument/2006/relationships/tags" Target="../tags/tag506.xml"/><Relationship Id="rId6" Type="http://schemas.openxmlformats.org/officeDocument/2006/relationships/tags" Target="../tags/tag511.xml"/><Relationship Id="rId5" Type="http://schemas.openxmlformats.org/officeDocument/2006/relationships/tags" Target="../tags/tag510.xml"/><Relationship Id="rId4" Type="http://schemas.openxmlformats.org/officeDocument/2006/relationships/tags" Target="../tags/tag50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51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13.xml"/><Relationship Id="rId1" Type="http://schemas.openxmlformats.org/officeDocument/2006/relationships/tags" Target="../tags/tag512.xml"/><Relationship Id="rId6" Type="http://schemas.openxmlformats.org/officeDocument/2006/relationships/tags" Target="../tags/tag517.xml"/><Relationship Id="rId5" Type="http://schemas.openxmlformats.org/officeDocument/2006/relationships/tags" Target="../tags/tag516.xml"/><Relationship Id="rId4" Type="http://schemas.openxmlformats.org/officeDocument/2006/relationships/tags" Target="../tags/tag5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520.xml"/><Relationship Id="rId2" Type="http://schemas.openxmlformats.org/officeDocument/2006/relationships/tags" Target="../tags/tag519.xml"/><Relationship Id="rId1" Type="http://schemas.openxmlformats.org/officeDocument/2006/relationships/tags" Target="../tags/tag5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524.xml"/><Relationship Id="rId2" Type="http://schemas.openxmlformats.org/officeDocument/2006/relationships/tags" Target="../tags/tag523.xml"/><Relationship Id="rId1" Type="http://schemas.openxmlformats.org/officeDocument/2006/relationships/tags" Target="../tags/tag5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528.xml"/><Relationship Id="rId2" Type="http://schemas.openxmlformats.org/officeDocument/2006/relationships/tags" Target="../tags/tag527.xml"/><Relationship Id="rId1" Type="http://schemas.openxmlformats.org/officeDocument/2006/relationships/tags" Target="../tags/tag5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532.xml"/><Relationship Id="rId2" Type="http://schemas.openxmlformats.org/officeDocument/2006/relationships/tags" Target="../tags/tag531.xml"/><Relationship Id="rId1" Type="http://schemas.openxmlformats.org/officeDocument/2006/relationships/tags" Target="../tags/tag5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536.xml"/><Relationship Id="rId2" Type="http://schemas.openxmlformats.org/officeDocument/2006/relationships/tags" Target="../tags/tag535.xml"/><Relationship Id="rId1" Type="http://schemas.openxmlformats.org/officeDocument/2006/relationships/tags" Target="../tags/tag5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545.xml"/><Relationship Id="rId13" Type="http://schemas.openxmlformats.org/officeDocument/2006/relationships/tags" Target="../tags/tag550.xml"/><Relationship Id="rId3" Type="http://schemas.openxmlformats.org/officeDocument/2006/relationships/tags" Target="../tags/tag540.xml"/><Relationship Id="rId7" Type="http://schemas.openxmlformats.org/officeDocument/2006/relationships/tags" Target="../tags/tag544.xml"/><Relationship Id="rId12" Type="http://schemas.openxmlformats.org/officeDocument/2006/relationships/tags" Target="../tags/tag54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39.xml"/><Relationship Id="rId16" Type="http://schemas.openxmlformats.org/officeDocument/2006/relationships/tags" Target="../tags/tag553.xml"/><Relationship Id="rId1" Type="http://schemas.openxmlformats.org/officeDocument/2006/relationships/tags" Target="../tags/tag538.xml"/><Relationship Id="rId6" Type="http://schemas.openxmlformats.org/officeDocument/2006/relationships/tags" Target="../tags/tag543.xml"/><Relationship Id="rId11" Type="http://schemas.openxmlformats.org/officeDocument/2006/relationships/tags" Target="../tags/tag548.xml"/><Relationship Id="rId5" Type="http://schemas.openxmlformats.org/officeDocument/2006/relationships/tags" Target="../tags/tag542.xml"/><Relationship Id="rId15" Type="http://schemas.openxmlformats.org/officeDocument/2006/relationships/tags" Target="../tags/tag552.xml"/><Relationship Id="rId10" Type="http://schemas.openxmlformats.org/officeDocument/2006/relationships/tags" Target="../tags/tag547.xml"/><Relationship Id="rId4" Type="http://schemas.openxmlformats.org/officeDocument/2006/relationships/tags" Target="../tags/tag541.xml"/><Relationship Id="rId9" Type="http://schemas.openxmlformats.org/officeDocument/2006/relationships/tags" Target="../tags/tag546.xml"/><Relationship Id="rId14" Type="http://schemas.openxmlformats.org/officeDocument/2006/relationships/tags" Target="../tags/tag55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556.xml"/><Relationship Id="rId2" Type="http://schemas.openxmlformats.org/officeDocument/2006/relationships/tags" Target="../tags/tag555.xml"/><Relationship Id="rId1" Type="http://schemas.openxmlformats.org/officeDocument/2006/relationships/tags" Target="../tags/tag5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5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560.xml"/><Relationship Id="rId2" Type="http://schemas.openxmlformats.org/officeDocument/2006/relationships/tags" Target="../tags/tag559.xml"/><Relationship Id="rId1" Type="http://schemas.openxmlformats.org/officeDocument/2006/relationships/tags" Target="../tags/tag55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6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564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563.xml"/><Relationship Id="rId1" Type="http://schemas.openxmlformats.org/officeDocument/2006/relationships/tags" Target="../tags/tag562.xml"/><Relationship Id="rId6" Type="http://schemas.openxmlformats.org/officeDocument/2006/relationships/tags" Target="../tags/tag567.xml"/><Relationship Id="rId5" Type="http://schemas.openxmlformats.org/officeDocument/2006/relationships/tags" Target="../tags/tag566.xml"/><Relationship Id="rId4" Type="http://schemas.openxmlformats.org/officeDocument/2006/relationships/tags" Target="../tags/tag56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574.xml"/><Relationship Id="rId13" Type="http://schemas.openxmlformats.org/officeDocument/2006/relationships/image" Target="../media/image2.wmf"/><Relationship Id="rId3" Type="http://schemas.openxmlformats.org/officeDocument/2006/relationships/tags" Target="../tags/tag569.xml"/><Relationship Id="rId7" Type="http://schemas.openxmlformats.org/officeDocument/2006/relationships/tags" Target="../tags/tag573.xml"/><Relationship Id="rId12" Type="http://schemas.openxmlformats.org/officeDocument/2006/relationships/oleObject" Target="../embeddings/oleObject7.bin"/><Relationship Id="rId2" Type="http://schemas.openxmlformats.org/officeDocument/2006/relationships/tags" Target="../tags/tag568.xml"/><Relationship Id="rId1" Type="http://schemas.openxmlformats.org/officeDocument/2006/relationships/vmlDrawing" Target="../drawings/vmlDrawing7.vml"/><Relationship Id="rId6" Type="http://schemas.openxmlformats.org/officeDocument/2006/relationships/tags" Target="../tags/tag572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57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70.xml"/><Relationship Id="rId9" Type="http://schemas.openxmlformats.org/officeDocument/2006/relationships/tags" Target="../tags/tag57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578.xml"/><Relationship Id="rId2" Type="http://schemas.openxmlformats.org/officeDocument/2006/relationships/tags" Target="../tags/tag577.xml"/><Relationship Id="rId1" Type="http://schemas.openxmlformats.org/officeDocument/2006/relationships/tags" Target="../tags/tag57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582.xml"/><Relationship Id="rId2" Type="http://schemas.openxmlformats.org/officeDocument/2006/relationships/tags" Target="../tags/tag581.xml"/><Relationship Id="rId1" Type="http://schemas.openxmlformats.org/officeDocument/2006/relationships/tags" Target="../tags/tag58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586.xml"/><Relationship Id="rId2" Type="http://schemas.openxmlformats.org/officeDocument/2006/relationships/tags" Target="../tags/tag585.xml"/><Relationship Id="rId1" Type="http://schemas.openxmlformats.org/officeDocument/2006/relationships/tags" Target="../tags/tag58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590.xml"/><Relationship Id="rId2" Type="http://schemas.openxmlformats.org/officeDocument/2006/relationships/tags" Target="../tags/tag589.xml"/><Relationship Id="rId1" Type="http://schemas.openxmlformats.org/officeDocument/2006/relationships/tags" Target="../tags/tag58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594.xml"/><Relationship Id="rId2" Type="http://schemas.openxmlformats.org/officeDocument/2006/relationships/tags" Target="../tags/tag593.xml"/><Relationship Id="rId1" Type="http://schemas.openxmlformats.org/officeDocument/2006/relationships/tags" Target="../tags/tag59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598.xml"/><Relationship Id="rId2" Type="http://schemas.openxmlformats.org/officeDocument/2006/relationships/tags" Target="../tags/tag597.xml"/><Relationship Id="rId1" Type="http://schemas.openxmlformats.org/officeDocument/2006/relationships/tags" Target="../tags/tag5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602.xml"/><Relationship Id="rId2" Type="http://schemas.openxmlformats.org/officeDocument/2006/relationships/tags" Target="../tags/tag601.xml"/><Relationship Id="rId1" Type="http://schemas.openxmlformats.org/officeDocument/2006/relationships/tags" Target="../tags/tag60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606.xml"/><Relationship Id="rId2" Type="http://schemas.openxmlformats.org/officeDocument/2006/relationships/tags" Target="../tags/tag605.xml"/><Relationship Id="rId1" Type="http://schemas.openxmlformats.org/officeDocument/2006/relationships/tags" Target="../tags/tag60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610.xml"/><Relationship Id="rId2" Type="http://schemas.openxmlformats.org/officeDocument/2006/relationships/tags" Target="../tags/tag609.xml"/><Relationship Id="rId1" Type="http://schemas.openxmlformats.org/officeDocument/2006/relationships/tags" Target="../tags/tag60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614.xml"/><Relationship Id="rId2" Type="http://schemas.openxmlformats.org/officeDocument/2006/relationships/tags" Target="../tags/tag613.xml"/><Relationship Id="rId1" Type="http://schemas.openxmlformats.org/officeDocument/2006/relationships/tags" Target="../tags/tag6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618.xml"/><Relationship Id="rId2" Type="http://schemas.openxmlformats.org/officeDocument/2006/relationships/tags" Target="../tags/tag617.xml"/><Relationship Id="rId1" Type="http://schemas.openxmlformats.org/officeDocument/2006/relationships/tags" Target="../tags/tag6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9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622.xml"/><Relationship Id="rId2" Type="http://schemas.openxmlformats.org/officeDocument/2006/relationships/tags" Target="../tags/tag621.xml"/><Relationship Id="rId1" Type="http://schemas.openxmlformats.org/officeDocument/2006/relationships/tags" Target="../tags/tag6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626.xml"/><Relationship Id="rId2" Type="http://schemas.openxmlformats.org/officeDocument/2006/relationships/tags" Target="../tags/tag625.xml"/><Relationship Id="rId1" Type="http://schemas.openxmlformats.org/officeDocument/2006/relationships/tags" Target="../tags/tag6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630.xml"/><Relationship Id="rId2" Type="http://schemas.openxmlformats.org/officeDocument/2006/relationships/tags" Target="../tags/tag629.xml"/><Relationship Id="rId1" Type="http://schemas.openxmlformats.org/officeDocument/2006/relationships/tags" Target="../tags/tag6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634.xml"/><Relationship Id="rId2" Type="http://schemas.openxmlformats.org/officeDocument/2006/relationships/tags" Target="../tags/tag633.xml"/><Relationship Id="rId1" Type="http://schemas.openxmlformats.org/officeDocument/2006/relationships/tags" Target="../tags/tag63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3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tags" Target="../tags/tag638.xml"/><Relationship Id="rId2" Type="http://schemas.openxmlformats.org/officeDocument/2006/relationships/tags" Target="../tags/tag637.xml"/><Relationship Id="rId1" Type="http://schemas.openxmlformats.org/officeDocument/2006/relationships/tags" Target="../tags/tag6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39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647.xml"/><Relationship Id="rId13" Type="http://schemas.openxmlformats.org/officeDocument/2006/relationships/tags" Target="../tags/tag652.xml"/><Relationship Id="rId3" Type="http://schemas.openxmlformats.org/officeDocument/2006/relationships/tags" Target="../tags/tag642.xml"/><Relationship Id="rId7" Type="http://schemas.openxmlformats.org/officeDocument/2006/relationships/tags" Target="../tags/tag646.xml"/><Relationship Id="rId12" Type="http://schemas.openxmlformats.org/officeDocument/2006/relationships/tags" Target="../tags/tag651.xml"/><Relationship Id="rId2" Type="http://schemas.openxmlformats.org/officeDocument/2006/relationships/tags" Target="../tags/tag64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40.xml"/><Relationship Id="rId6" Type="http://schemas.openxmlformats.org/officeDocument/2006/relationships/tags" Target="../tags/tag645.xml"/><Relationship Id="rId11" Type="http://schemas.openxmlformats.org/officeDocument/2006/relationships/tags" Target="../tags/tag650.xml"/><Relationship Id="rId5" Type="http://schemas.openxmlformats.org/officeDocument/2006/relationships/tags" Target="../tags/tag644.xml"/><Relationship Id="rId15" Type="http://schemas.openxmlformats.org/officeDocument/2006/relationships/tags" Target="../tags/tag654.xml"/><Relationship Id="rId10" Type="http://schemas.openxmlformats.org/officeDocument/2006/relationships/tags" Target="../tags/tag649.xml"/><Relationship Id="rId4" Type="http://schemas.openxmlformats.org/officeDocument/2006/relationships/tags" Target="../tags/tag643.xml"/><Relationship Id="rId9" Type="http://schemas.openxmlformats.org/officeDocument/2006/relationships/tags" Target="../tags/tag648.xml"/><Relationship Id="rId14" Type="http://schemas.openxmlformats.org/officeDocument/2006/relationships/tags" Target="../tags/tag653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tags" Target="../tags/tag662.xml"/><Relationship Id="rId13" Type="http://schemas.openxmlformats.org/officeDocument/2006/relationships/tags" Target="../tags/tag667.xml"/><Relationship Id="rId18" Type="http://schemas.openxmlformats.org/officeDocument/2006/relationships/tags" Target="../tags/tag672.xml"/><Relationship Id="rId3" Type="http://schemas.openxmlformats.org/officeDocument/2006/relationships/tags" Target="../tags/tag657.xml"/><Relationship Id="rId7" Type="http://schemas.openxmlformats.org/officeDocument/2006/relationships/tags" Target="../tags/tag661.xml"/><Relationship Id="rId12" Type="http://schemas.openxmlformats.org/officeDocument/2006/relationships/tags" Target="../tags/tag666.xml"/><Relationship Id="rId17" Type="http://schemas.openxmlformats.org/officeDocument/2006/relationships/tags" Target="../tags/tag671.xml"/><Relationship Id="rId2" Type="http://schemas.openxmlformats.org/officeDocument/2006/relationships/tags" Target="../tags/tag656.xml"/><Relationship Id="rId16" Type="http://schemas.openxmlformats.org/officeDocument/2006/relationships/tags" Target="../tags/tag670.xml"/><Relationship Id="rId1" Type="http://schemas.openxmlformats.org/officeDocument/2006/relationships/tags" Target="../tags/tag655.xml"/><Relationship Id="rId6" Type="http://schemas.openxmlformats.org/officeDocument/2006/relationships/tags" Target="../tags/tag660.xml"/><Relationship Id="rId11" Type="http://schemas.openxmlformats.org/officeDocument/2006/relationships/tags" Target="../tags/tag665.xml"/><Relationship Id="rId5" Type="http://schemas.openxmlformats.org/officeDocument/2006/relationships/tags" Target="../tags/tag659.xml"/><Relationship Id="rId15" Type="http://schemas.openxmlformats.org/officeDocument/2006/relationships/tags" Target="../tags/tag669.xml"/><Relationship Id="rId10" Type="http://schemas.openxmlformats.org/officeDocument/2006/relationships/tags" Target="../tags/tag66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58.xml"/><Relationship Id="rId9" Type="http://schemas.openxmlformats.org/officeDocument/2006/relationships/tags" Target="../tags/tag663.xml"/><Relationship Id="rId14" Type="http://schemas.openxmlformats.org/officeDocument/2006/relationships/tags" Target="../tags/tag668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tags" Target="../tags/tag675.xml"/><Relationship Id="rId2" Type="http://schemas.openxmlformats.org/officeDocument/2006/relationships/tags" Target="../tags/tag674.xml"/><Relationship Id="rId1" Type="http://schemas.openxmlformats.org/officeDocument/2006/relationships/tags" Target="../tags/tag67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tags" Target="../tags/tag679.xml"/><Relationship Id="rId2" Type="http://schemas.openxmlformats.org/officeDocument/2006/relationships/tags" Target="../tags/tag678.xml"/><Relationship Id="rId1" Type="http://schemas.openxmlformats.org/officeDocument/2006/relationships/tags" Target="../tags/tag67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0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tags" Target="../tags/tag683.xml"/><Relationship Id="rId2" Type="http://schemas.openxmlformats.org/officeDocument/2006/relationships/tags" Target="../tags/tag682.xml"/><Relationship Id="rId1" Type="http://schemas.openxmlformats.org/officeDocument/2006/relationships/tags" Target="../tags/tag68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image" Target="../media/image1.wmf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vmlDrawing" Target="../drawings/vmlDrawing1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oleObject" Target="../embeddings/oleObject1.bin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600" dirty="0" smtClean="0"/>
              <a:t>1. Introduction</a:t>
            </a:r>
            <a:endParaRPr 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380344"/>
            <a:ext cx="6400800" cy="2185988"/>
          </a:xfrm>
        </p:spPr>
        <p:txBody>
          <a:bodyPr/>
          <a:lstStyle/>
          <a:p>
            <a:r>
              <a:rPr lang="en-US" dirty="0" smtClean="0"/>
              <a:t>CSEP 545 Transaction Processing</a:t>
            </a:r>
          </a:p>
          <a:p>
            <a:r>
              <a:rPr lang="en-US" dirty="0" smtClean="0"/>
              <a:t>Philip A. Bernstein</a:t>
            </a:r>
          </a:p>
          <a:p>
            <a:r>
              <a:rPr lang="en-US" dirty="0" smtClean="0"/>
              <a:t>Sameh Elnikety</a:t>
            </a:r>
          </a:p>
          <a:p>
            <a:endParaRPr lang="en-US" dirty="0" smtClean="0"/>
          </a:p>
          <a:p>
            <a:r>
              <a:rPr lang="en-US" sz="1800" dirty="0" smtClean="0"/>
              <a:t>Copyright ©2012 Philip A. Bernstein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AFEF4AEB-E725-4A99-A93E-D490321585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6388" y="169863"/>
            <a:ext cx="8191500" cy="838200"/>
          </a:xfrm>
        </p:spPr>
        <p:txBody>
          <a:bodyPr/>
          <a:lstStyle/>
          <a:p>
            <a:r>
              <a:rPr lang="en-US" smtClean="0"/>
              <a:t>Application Servers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7650" y="1012825"/>
            <a:ext cx="8661400" cy="5492750"/>
          </a:xfrm>
        </p:spPr>
        <p:txBody>
          <a:bodyPr/>
          <a:lstStyle/>
          <a:p>
            <a:r>
              <a:rPr lang="en-US" sz="2800" dirty="0" smtClean="0"/>
              <a:t>A software product to create, execute and manage TP applications</a:t>
            </a:r>
          </a:p>
          <a:p>
            <a:r>
              <a:rPr lang="en-US" sz="2800" dirty="0" smtClean="0"/>
              <a:t>Formerly called </a:t>
            </a:r>
            <a:r>
              <a:rPr lang="en-US" sz="2800" i="1" dirty="0" smtClean="0"/>
              <a:t>TP monitors.</a:t>
            </a:r>
            <a:r>
              <a:rPr lang="en-US" sz="2800" dirty="0" smtClean="0"/>
              <a:t> Some people say</a:t>
            </a:r>
            <a:br>
              <a:rPr lang="en-US" sz="2800" dirty="0" smtClean="0"/>
            </a:br>
            <a:r>
              <a:rPr lang="en-US" sz="2800" dirty="0" smtClean="0"/>
              <a:t>App Server = TP monitor + web functionality.</a:t>
            </a:r>
          </a:p>
          <a:p>
            <a:r>
              <a:rPr lang="en-US" sz="2800" dirty="0" smtClean="0"/>
              <a:t>Programmer writes an app to process a single request. App Server scales it up to a large, distributed system</a:t>
            </a:r>
          </a:p>
          <a:p>
            <a:pPr lvl="1"/>
            <a:r>
              <a:rPr lang="en-US" sz="2400" dirty="0" smtClean="0"/>
              <a:t>E.g. application developer writes programs to debit a checking account and verify a credit card purchase. </a:t>
            </a:r>
          </a:p>
          <a:p>
            <a:pPr lvl="1"/>
            <a:r>
              <a:rPr lang="en-US" sz="2400" dirty="0"/>
              <a:t>App Server helps </a:t>
            </a:r>
            <a:r>
              <a:rPr lang="en-US" sz="2400" dirty="0" smtClean="0"/>
              <a:t>system engineer deploy it to 10s/100s of servers and 10Ks of displays</a:t>
            </a:r>
          </a:p>
          <a:p>
            <a:pPr lvl="1"/>
            <a:r>
              <a:rPr lang="en-US" sz="2400" dirty="0" smtClean="0"/>
              <a:t>App Server helps system engineer deploy it on the Internet, accessible from web browsers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Application Servers (cont’d)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6250" y="1981200"/>
            <a:ext cx="8145463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Components include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 application programming interface (API) </a:t>
            </a:r>
            <a:br>
              <a:rPr lang="en-US" dirty="0" smtClean="0"/>
            </a:br>
            <a:r>
              <a:rPr lang="en-US" dirty="0" smtClean="0"/>
              <a:t>(e.g., Enterprise Java Beans)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Tools for program development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Tools for system management (app deployment, fault &amp; performance monitoring, user </a:t>
            </a:r>
            <a:r>
              <a:rPr lang="en-US" dirty="0" err="1" smtClean="0"/>
              <a:t>mgmt</a:t>
            </a:r>
            <a:r>
              <a:rPr lang="en-US" dirty="0" smtClean="0"/>
              <a:t>, etc.)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Enterprise Java Beans, IBM </a:t>
            </a:r>
            <a:r>
              <a:rPr lang="en-US" dirty="0" err="1" smtClean="0"/>
              <a:t>Websphere</a:t>
            </a:r>
            <a:r>
              <a:rPr lang="en-US" dirty="0" smtClean="0"/>
              <a:t>, Microsoft .NET (COM+), Oracle </a:t>
            </a:r>
            <a:r>
              <a:rPr lang="en-US" dirty="0" err="1" smtClean="0"/>
              <a:t>Weblogic</a:t>
            </a:r>
            <a:r>
              <a:rPr lang="en-US" dirty="0"/>
              <a:t> </a:t>
            </a:r>
            <a:r>
              <a:rPr lang="en-US" dirty="0" smtClean="0"/>
              <a:t>and Application Server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63"/>
          <p:cNvSpPr>
            <a:spLocks noChangeArrowheads="1"/>
          </p:cNvSpPr>
          <p:nvPr>
            <p:custDataLst>
              <p:tags r:id="rId2"/>
            </p:custDataLst>
          </p:nvPr>
        </p:nvSpPr>
        <p:spPr bwMode="invGray">
          <a:xfrm>
            <a:off x="2136775" y="3581400"/>
            <a:ext cx="1431925" cy="838200"/>
          </a:xfrm>
          <a:prstGeom prst="flowChartMagneticDisk">
            <a:avLst/>
          </a:prstGeom>
          <a:solidFill>
            <a:srgbClr val="00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invGray">
          <a:xfrm>
            <a:off x="2774950" y="2520950"/>
            <a:ext cx="3492500" cy="673100"/>
          </a:xfrm>
          <a:prstGeom prst="rect">
            <a:avLst/>
          </a:prstGeom>
          <a:solidFill>
            <a:srgbClr val="3366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0">
                <a:latin typeface="Arial" charset="0"/>
              </a:rPr>
              <a:t>Front End Program</a:t>
            </a:r>
          </a:p>
        </p:txBody>
      </p:sp>
      <p:graphicFrame>
        <p:nvGraphicFramePr>
          <p:cNvPr id="13317" name="Object 2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0" y="2438400"/>
          <a:ext cx="17399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ClipArt" r:id="rId46" imgW="3938588" imgH="3421063" progId="MS_ClipArt_Gallery.2">
                  <p:embed/>
                </p:oleObj>
              </mc:Choice>
              <mc:Fallback>
                <p:oleObj name="ClipArt" r:id="rId46" imgW="3938588" imgH="342106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38400"/>
                        <a:ext cx="173990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644650" y="2882900"/>
            <a:ext cx="1123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83100" y="32004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3009900" y="4800600"/>
            <a:ext cx="3165475" cy="528638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Request Controller</a:t>
            </a:r>
            <a:endParaRPr lang="en-US" b="0">
              <a:latin typeface="Arial" charset="0"/>
            </a:endParaRP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035300" y="3200400"/>
            <a:ext cx="965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930525" y="4419600"/>
            <a:ext cx="1108075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invGray">
          <a:xfrm>
            <a:off x="563563" y="5903913"/>
            <a:ext cx="3203575" cy="5286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Transaction Server</a:t>
            </a:r>
            <a:endParaRPr lang="en-US" b="0">
              <a:latin typeface="Arial" charset="0"/>
            </a:endParaRPr>
          </a:p>
        </p:txBody>
      </p:sp>
      <p:sp>
        <p:nvSpPr>
          <p:cNvPr id="13324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invGray">
          <a:xfrm>
            <a:off x="5440363" y="5903913"/>
            <a:ext cx="3203575" cy="5286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Transaction Server</a:t>
            </a:r>
            <a:endParaRPr lang="en-US" b="0">
              <a:latin typeface="Arial" charset="0"/>
            </a:endParaRPr>
          </a:p>
        </p:txBody>
      </p:sp>
      <p:grpSp>
        <p:nvGrpSpPr>
          <p:cNvPr id="13325" name="Group 22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4260850" y="6062663"/>
            <a:ext cx="368300" cy="63500"/>
            <a:chOff x="2836" y="3316"/>
            <a:chExt cx="232" cy="40"/>
          </a:xfrm>
        </p:grpSpPr>
        <p:sp>
          <p:nvSpPr>
            <p:cNvPr id="13359" name="Rectangle 23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Rectangle 24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Rectangle 2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6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39900" y="5334000"/>
            <a:ext cx="23495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864100" y="5334000"/>
            <a:ext cx="20955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8" name="Group 28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6311900" y="4953000"/>
            <a:ext cx="1100138" cy="228600"/>
            <a:chOff x="4106" y="1016"/>
            <a:chExt cx="693" cy="144"/>
          </a:xfrm>
        </p:grpSpPr>
        <p:grpSp>
          <p:nvGrpSpPr>
            <p:cNvPr id="13340" name="Group 29"/>
            <p:cNvGrpSpPr>
              <a:grpSpLocks/>
            </p:cNvGrpSpPr>
            <p:nvPr/>
          </p:nvGrpSpPr>
          <p:grpSpPr bwMode="auto">
            <a:xfrm>
              <a:off x="4296" y="1016"/>
              <a:ext cx="503" cy="144"/>
              <a:chOff x="4296" y="1016"/>
              <a:chExt cx="503" cy="144"/>
            </a:xfrm>
          </p:grpSpPr>
          <p:sp>
            <p:nvSpPr>
              <p:cNvPr id="13342" name="Line 30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 flipV="1">
                <a:off x="4296" y="1025"/>
                <a:ext cx="33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343" name="Group 31"/>
              <p:cNvGrpSpPr>
                <a:grpSpLocks/>
              </p:cNvGrpSpPr>
              <p:nvPr/>
            </p:nvGrpSpPr>
            <p:grpSpPr bwMode="auto">
              <a:xfrm>
                <a:off x="4332" y="1016"/>
                <a:ext cx="87" cy="144"/>
                <a:chOff x="4332" y="1016"/>
                <a:chExt cx="87" cy="144"/>
              </a:xfrm>
            </p:grpSpPr>
            <p:sp>
              <p:nvSpPr>
                <p:cNvPr id="13357" name="Line 32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4332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8" name="Line 33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 flipV="1">
                  <a:off x="4380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344" name="Group 34"/>
              <p:cNvGrpSpPr>
                <a:grpSpLocks/>
              </p:cNvGrpSpPr>
              <p:nvPr/>
            </p:nvGrpSpPr>
            <p:grpSpPr bwMode="auto">
              <a:xfrm>
                <a:off x="4419" y="1016"/>
                <a:ext cx="87" cy="144"/>
                <a:chOff x="4419" y="1016"/>
                <a:chExt cx="87" cy="144"/>
              </a:xfrm>
            </p:grpSpPr>
            <p:sp>
              <p:nvSpPr>
                <p:cNvPr id="13355" name="Line 35"/>
                <p:cNvSpPr>
                  <a:spLocks noChangeShapeType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4419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6" name="Line 36"/>
                <p:cNvSpPr>
                  <a:spLocks noChangeShapeType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 flipV="1">
                  <a:off x="4467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345" name="Group 37"/>
              <p:cNvGrpSpPr>
                <a:grpSpLocks/>
              </p:cNvGrpSpPr>
              <p:nvPr/>
            </p:nvGrpSpPr>
            <p:grpSpPr bwMode="auto">
              <a:xfrm>
                <a:off x="4509" y="1016"/>
                <a:ext cx="87" cy="144"/>
                <a:chOff x="4509" y="1016"/>
                <a:chExt cx="87" cy="144"/>
              </a:xfrm>
            </p:grpSpPr>
            <p:sp>
              <p:nvSpPr>
                <p:cNvPr id="13353" name="Line 38"/>
                <p:cNvSpPr>
                  <a:spLocks noChangeShapeType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4509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4" name="Line 39"/>
                <p:cNvSpPr>
                  <a:spLocks noChangeShapeType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 flipV="1">
                  <a:off x="4557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346" name="Group 40"/>
              <p:cNvGrpSpPr>
                <a:grpSpLocks/>
              </p:cNvGrpSpPr>
              <p:nvPr/>
            </p:nvGrpSpPr>
            <p:grpSpPr bwMode="auto">
              <a:xfrm>
                <a:off x="4596" y="1016"/>
                <a:ext cx="87" cy="144"/>
                <a:chOff x="4596" y="1016"/>
                <a:chExt cx="87" cy="144"/>
              </a:xfrm>
            </p:grpSpPr>
            <p:sp>
              <p:nvSpPr>
                <p:cNvPr id="13351" name="Line 41"/>
                <p:cNvSpPr>
                  <a:spLocks noChangeShapeType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4596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2" name="Line 42"/>
                <p:cNvSpPr>
                  <a:spLocks noChangeShapeType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 flipV="1">
                  <a:off x="4644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347" name="Group 43"/>
              <p:cNvGrpSpPr>
                <a:grpSpLocks/>
              </p:cNvGrpSpPr>
              <p:nvPr/>
            </p:nvGrpSpPr>
            <p:grpSpPr bwMode="auto">
              <a:xfrm>
                <a:off x="4680" y="1016"/>
                <a:ext cx="87" cy="144"/>
                <a:chOff x="4680" y="1016"/>
                <a:chExt cx="87" cy="144"/>
              </a:xfrm>
            </p:grpSpPr>
            <p:sp>
              <p:nvSpPr>
                <p:cNvPr id="13349" name="Line 44"/>
                <p:cNvSpPr>
                  <a:spLocks noChangeShapeType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4680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50" name="Line 45"/>
                <p:cNvSpPr>
                  <a:spLocks noChangeShapeType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 flipV="1">
                  <a:off x="4728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48" name="Line 46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 flipH="1" flipV="1">
                <a:off x="4766" y="1019"/>
                <a:ext cx="33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41" name="Line 47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06" y="1102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9" name="Rectangle 4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324600" y="4495800"/>
            <a:ext cx="1490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 i="1">
                <a:latin typeface="Arial" charset="0"/>
              </a:rPr>
              <a:t>Network</a:t>
            </a:r>
            <a:endParaRPr lang="en-US" sz="1800" b="0">
              <a:latin typeface="Arial Narrow" pitchFamily="34" charset="0"/>
            </a:endParaRPr>
          </a:p>
        </p:txBody>
      </p:sp>
      <p:sp>
        <p:nvSpPr>
          <p:cNvPr id="13330" name="Rectangle 5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5000">
            <a:off x="5673725" y="3733800"/>
            <a:ext cx="168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 i="1">
                <a:latin typeface="Arial" charset="0"/>
              </a:rPr>
              <a:t>Requests</a:t>
            </a:r>
            <a:endParaRPr lang="en-US" sz="1800" b="0" i="1">
              <a:latin typeface="Arial Narrow" pitchFamily="34" charset="0"/>
            </a:endParaRPr>
          </a:p>
        </p:txBody>
      </p:sp>
      <p:sp>
        <p:nvSpPr>
          <p:cNvPr id="13331" name="Line 5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4635500" y="3429000"/>
            <a:ext cx="1066800" cy="368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5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3568700" y="3505200"/>
            <a:ext cx="2133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5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568700" y="3962400"/>
            <a:ext cx="21336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5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94538" y="2286000"/>
            <a:ext cx="16303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 i="1">
                <a:latin typeface="Arial" charset="0"/>
              </a:rPr>
              <a:t>Message</a:t>
            </a:r>
          </a:p>
          <a:p>
            <a:pPr algn="ctr"/>
            <a:r>
              <a:rPr lang="en-US" sz="2800" b="0" i="1">
                <a:latin typeface="Arial" charset="0"/>
              </a:rPr>
              <a:t>Inputs</a:t>
            </a:r>
            <a:endParaRPr lang="en-US" sz="1800" b="0" i="1">
              <a:latin typeface="Arial" charset="0"/>
            </a:endParaRPr>
          </a:p>
        </p:txBody>
      </p:sp>
      <p:sp>
        <p:nvSpPr>
          <p:cNvPr id="13335" name="Line 5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924800" y="3200400"/>
            <a:ext cx="0" cy="187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6" name="Line 5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415213" y="5076825"/>
            <a:ext cx="500062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6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38150" y="228600"/>
            <a:ext cx="855821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0" dirty="0">
                <a:solidFill>
                  <a:schemeClr val="tx2"/>
                </a:solidFill>
              </a:rPr>
              <a:t>App Server Architecture, </a:t>
            </a:r>
            <a:r>
              <a:rPr lang="en-US" sz="4400" b="0" dirty="0" smtClean="0">
                <a:solidFill>
                  <a:schemeClr val="tx2"/>
                </a:solidFill>
              </a:rPr>
              <a:t>Pre-Web</a:t>
            </a:r>
            <a:endParaRPr lang="en-US" sz="4400" b="0" dirty="0">
              <a:solidFill>
                <a:schemeClr val="tx2"/>
              </a:solidFill>
            </a:endParaRPr>
          </a:p>
        </p:txBody>
      </p:sp>
      <p:sp>
        <p:nvSpPr>
          <p:cNvPr id="13338" name="Rectangle 6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28600" y="114300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/>
              <a:t>Boxes below are distributed on an intranet</a:t>
            </a:r>
          </a:p>
        </p:txBody>
      </p:sp>
      <p:sp>
        <p:nvSpPr>
          <p:cNvPr id="13339" name="Rectangle 1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36775" y="3803650"/>
            <a:ext cx="1431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Queues</a:t>
            </a:r>
            <a:endParaRPr lang="en-US" sz="2800" b="0">
              <a:latin typeface="Arial Narrow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7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pPr>
              <a:defRPr/>
            </a:pPr>
            <a:fld id="{E7A70039-52EB-4930-BB20-2B1D7A02F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4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19150" y="252413"/>
            <a:ext cx="7772400" cy="1143000"/>
          </a:xfrm>
        </p:spPr>
        <p:txBody>
          <a:bodyPr/>
          <a:lstStyle/>
          <a:p>
            <a:r>
              <a:rPr lang="en-US" smtClean="0"/>
              <a:t>Automated Teller Machine (ATM) Application Example</a:t>
            </a:r>
          </a:p>
        </p:txBody>
      </p:sp>
      <p:grpSp>
        <p:nvGrpSpPr>
          <p:cNvPr id="14340" name="Group 3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876925" y="2692400"/>
            <a:ext cx="368300" cy="63500"/>
            <a:chOff x="2836" y="3316"/>
            <a:chExt cx="232" cy="40"/>
          </a:xfrm>
        </p:grpSpPr>
        <p:sp>
          <p:nvSpPr>
            <p:cNvPr id="14428" name="Rectangle 36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9" name="Rectangle 37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0" name="Rectangle 38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1" name="Rectangle 39"/>
          <p:cNvSpPr>
            <a:spLocks noChangeArrowheads="1"/>
          </p:cNvSpPr>
          <p:nvPr>
            <p:custDataLst>
              <p:tags r:id="rId3"/>
            </p:custDataLst>
          </p:nvPr>
        </p:nvSpPr>
        <p:spPr bwMode="invGray">
          <a:xfrm>
            <a:off x="6865938" y="3565525"/>
            <a:ext cx="1739900" cy="955675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Reque</a:t>
            </a:r>
            <a:r>
              <a:rPr lang="en-US" altLang="moh-CA" sz="2800" b="0">
                <a:latin typeface="Arial" charset="0"/>
              </a:rPr>
              <a:t>s</a:t>
            </a:r>
            <a:r>
              <a:rPr lang="en-US" sz="2800" b="0">
                <a:latin typeface="Arial" charset="0"/>
              </a:rPr>
              <a:t>t </a:t>
            </a:r>
          </a:p>
          <a:p>
            <a:r>
              <a:rPr lang="en-US" sz="2800" b="0">
                <a:latin typeface="Arial" charset="0"/>
              </a:rPr>
              <a:t>Controller</a:t>
            </a:r>
            <a:endParaRPr lang="en-US" b="0">
              <a:latin typeface="Arial" charset="0"/>
            </a:endParaRPr>
          </a:p>
        </p:txBody>
      </p:sp>
      <p:sp>
        <p:nvSpPr>
          <p:cNvPr id="14342" name="Rectangle 40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838200" y="5538788"/>
            <a:ext cx="1686359" cy="9547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 dirty="0" smtClean="0">
                <a:latin typeface="Arial" charset="0"/>
              </a:rPr>
              <a:t>Interbank</a:t>
            </a:r>
          </a:p>
          <a:p>
            <a:r>
              <a:rPr lang="en-US" sz="2800" dirty="0" smtClean="0">
                <a:latin typeface="Arial" charset="0"/>
              </a:rPr>
              <a:t>Transfer</a:t>
            </a:r>
            <a:endParaRPr lang="en-US" b="0" dirty="0">
              <a:latin typeface="Arial" charset="0"/>
            </a:endParaRPr>
          </a:p>
        </p:txBody>
      </p:sp>
      <p:sp>
        <p:nvSpPr>
          <p:cNvPr id="14343" name="Rectangle 41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5070475" y="5546725"/>
            <a:ext cx="2016125" cy="9556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Credit Card</a:t>
            </a:r>
          </a:p>
          <a:p>
            <a:pPr algn="ctr"/>
            <a:r>
              <a:rPr lang="en-US" sz="2800" b="0">
                <a:latin typeface="Arial" charset="0"/>
              </a:rPr>
              <a:t>Accounts</a:t>
            </a:r>
            <a:endParaRPr lang="en-US" b="0">
              <a:latin typeface="Arial" charset="0"/>
            </a:endParaRPr>
          </a:p>
        </p:txBody>
      </p:sp>
      <p:sp>
        <p:nvSpPr>
          <p:cNvPr id="14344" name="Rectangle 42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7296150" y="5538788"/>
            <a:ext cx="1657350" cy="9556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Loan</a:t>
            </a:r>
          </a:p>
          <a:p>
            <a:pPr algn="ctr"/>
            <a:r>
              <a:rPr lang="en-US" sz="2800" b="0">
                <a:latin typeface="Arial" charset="0"/>
              </a:rPr>
              <a:t>Accounts</a:t>
            </a:r>
            <a:endParaRPr lang="en-US" b="0">
              <a:latin typeface="Arial" charset="0"/>
            </a:endParaRPr>
          </a:p>
        </p:txBody>
      </p:sp>
      <p:sp>
        <p:nvSpPr>
          <p:cNvPr id="14345" name="Rectangle 43"/>
          <p:cNvSpPr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1990725" y="3565525"/>
            <a:ext cx="1739900" cy="955675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Request </a:t>
            </a:r>
          </a:p>
          <a:p>
            <a:r>
              <a:rPr lang="en-US" sz="2800" b="0">
                <a:latin typeface="Arial" charset="0"/>
              </a:rPr>
              <a:t>Controller</a:t>
            </a:r>
            <a:endParaRPr lang="en-US" b="0">
              <a:latin typeface="Arial" charset="0"/>
            </a:endParaRPr>
          </a:p>
        </p:txBody>
      </p:sp>
      <p:sp>
        <p:nvSpPr>
          <p:cNvPr id="14346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61925" y="2441575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sp>
        <p:nvSpPr>
          <p:cNvPr id="14347" name="Text Box 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685925" y="2441575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grpSp>
        <p:nvGrpSpPr>
          <p:cNvPr id="14348" name="Group 10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228725" y="2674938"/>
            <a:ext cx="368300" cy="63500"/>
            <a:chOff x="2836" y="3316"/>
            <a:chExt cx="232" cy="40"/>
          </a:xfrm>
        </p:grpSpPr>
        <p:sp>
          <p:nvSpPr>
            <p:cNvPr id="14425" name="Rectangle 11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6" name="Rectangle 12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7" name="Rectangle 13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9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3663" y="2393950"/>
            <a:ext cx="2660650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4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2925" y="31083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4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542925" y="29749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4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95525" y="2970213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4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457325" y="3108325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4" name="Group 51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3089275" y="2441575"/>
            <a:ext cx="2508250" cy="528638"/>
            <a:chOff x="384" y="1308"/>
            <a:chExt cx="1580" cy="333"/>
          </a:xfrm>
        </p:grpSpPr>
        <p:sp>
          <p:nvSpPr>
            <p:cNvPr id="14419" name="Text Box 52"/>
            <p:cNvSpPr txBox="1"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84" y="1308"/>
              <a:ext cx="620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0"/>
                <a:t>ATM</a:t>
              </a:r>
            </a:p>
          </p:txBody>
        </p:sp>
        <p:sp>
          <p:nvSpPr>
            <p:cNvPr id="14420" name="Text Box 53"/>
            <p:cNvSpPr txBox="1"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344" y="1308"/>
              <a:ext cx="620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0"/>
                <a:t>ATM</a:t>
              </a:r>
            </a:p>
          </p:txBody>
        </p:sp>
        <p:grpSp>
          <p:nvGrpSpPr>
            <p:cNvPr id="14421" name="Group 54"/>
            <p:cNvGrpSpPr>
              <a:grpSpLocks/>
            </p:cNvGrpSpPr>
            <p:nvPr/>
          </p:nvGrpSpPr>
          <p:grpSpPr bwMode="auto">
            <a:xfrm>
              <a:off x="1056" y="1455"/>
              <a:ext cx="232" cy="40"/>
              <a:chOff x="2836" y="3316"/>
              <a:chExt cx="232" cy="40"/>
            </a:xfrm>
          </p:grpSpPr>
          <p:sp>
            <p:nvSpPr>
              <p:cNvPr id="14422" name="Rectangle 55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836" y="3316"/>
                <a:ext cx="40" cy="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3" name="Rectangle 56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2932" y="3316"/>
                <a:ext cx="40" cy="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4" name="Rectangle 57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028" y="3316"/>
                <a:ext cx="40" cy="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55" name="Rectangle 5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13075" y="2365375"/>
            <a:ext cx="2667000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5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470275" y="31083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6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470275" y="29749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6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222875" y="2970213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6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84675" y="3108325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Text Box 6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gray">
          <a:xfrm>
            <a:off x="3089275" y="2441575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sp>
        <p:nvSpPr>
          <p:cNvPr id="14361" name="Text Box 6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gray">
          <a:xfrm>
            <a:off x="4613275" y="2441575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grpSp>
        <p:nvGrpSpPr>
          <p:cNvPr id="14362" name="Group 67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4156075" y="2674938"/>
            <a:ext cx="368300" cy="63500"/>
            <a:chOff x="2836" y="3316"/>
            <a:chExt cx="232" cy="40"/>
          </a:xfrm>
        </p:grpSpPr>
        <p:sp>
          <p:nvSpPr>
            <p:cNvPr id="14416" name="Rectangle 68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7" name="Rectangle 69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8" name="Rectangle 70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63" name="Line 7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470275" y="31083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7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470275" y="29749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Line 7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5222875" y="2970213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Line 7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384675" y="3108325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Text Box 7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6477000" y="2406650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sp>
        <p:nvSpPr>
          <p:cNvPr id="14368" name="Text Box 7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gray">
          <a:xfrm>
            <a:off x="8001000" y="2406650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grpSp>
        <p:nvGrpSpPr>
          <p:cNvPr id="14369" name="Group 80"/>
          <p:cNvGrpSpPr>
            <a:grpSpLocks/>
          </p:cNvGrpSpPr>
          <p:nvPr>
            <p:custDataLst>
              <p:tags r:id="rId31"/>
            </p:custDataLst>
          </p:nvPr>
        </p:nvGrpSpPr>
        <p:grpSpPr bwMode="auto">
          <a:xfrm>
            <a:off x="7543800" y="2640013"/>
            <a:ext cx="368300" cy="63500"/>
            <a:chOff x="2836" y="3316"/>
            <a:chExt cx="232" cy="40"/>
          </a:xfrm>
        </p:grpSpPr>
        <p:sp>
          <p:nvSpPr>
            <p:cNvPr id="14413" name="Rectangle 81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4" name="Rectangle 82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5" name="Rectangle 8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70" name="Rectangle 8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400800" y="2330450"/>
            <a:ext cx="2638425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8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858000" y="3073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Line 8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858000" y="2940050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Line 8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8610600" y="293528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8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772400" y="3073400"/>
            <a:ext cx="0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Line 8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1457325" y="3443288"/>
            <a:ext cx="29273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Line 92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0675" y="3446463"/>
            <a:ext cx="0" cy="119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Line 9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97025" y="4892675"/>
            <a:ext cx="661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Line 94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781300" y="4521200"/>
            <a:ext cx="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Line 9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772400" y="4521200"/>
            <a:ext cx="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Line 97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1597025" y="4900613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9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200775" y="4900613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Line 9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8207375" y="4892675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83" name="Group 100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5070475" y="4016375"/>
            <a:ext cx="368300" cy="63500"/>
            <a:chOff x="2836" y="3316"/>
            <a:chExt cx="232" cy="40"/>
          </a:xfrm>
        </p:grpSpPr>
        <p:sp>
          <p:nvSpPr>
            <p:cNvPr id="14410" name="Rectangle 10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Rectangle 10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2" name="Rectangle 10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84" name="Text Box 104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250" y="1804988"/>
            <a:ext cx="2314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Bank Branch 1</a:t>
            </a:r>
          </a:p>
        </p:txBody>
      </p:sp>
      <p:sp>
        <p:nvSpPr>
          <p:cNvPr id="14385" name="Text Box 105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054350" y="1804988"/>
            <a:ext cx="2314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Bank Branch 2</a:t>
            </a:r>
          </a:p>
        </p:txBody>
      </p:sp>
      <p:sp>
        <p:nvSpPr>
          <p:cNvPr id="14386" name="Text Box 106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419850" y="1752600"/>
            <a:ext cx="2670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Bank Branch 500</a:t>
            </a:r>
          </a:p>
        </p:txBody>
      </p:sp>
      <p:sp>
        <p:nvSpPr>
          <p:cNvPr id="14387" name="Rectangle 107"/>
          <p:cNvSpPr>
            <a:spLocks noChangeArrowheads="1"/>
          </p:cNvSpPr>
          <p:nvPr>
            <p:custDataLst>
              <p:tags r:id="rId49"/>
            </p:custDataLst>
          </p:nvPr>
        </p:nvSpPr>
        <p:spPr bwMode="invGray">
          <a:xfrm>
            <a:off x="2925763" y="5538788"/>
            <a:ext cx="1679575" cy="9556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Checking</a:t>
            </a:r>
          </a:p>
          <a:p>
            <a:pPr algn="ctr"/>
            <a:r>
              <a:rPr lang="en-US" sz="2800" b="0">
                <a:latin typeface="Arial" charset="0"/>
              </a:rPr>
              <a:t>Accounts</a:t>
            </a:r>
            <a:endParaRPr lang="en-US" b="0">
              <a:latin typeface="Arial" charset="0"/>
            </a:endParaRPr>
          </a:p>
        </p:txBody>
      </p:sp>
      <p:sp>
        <p:nvSpPr>
          <p:cNvPr id="14388" name="Line 108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3848100" y="4892675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89" name="Group 133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120650" y="5940425"/>
            <a:ext cx="717550" cy="104775"/>
            <a:chOff x="64" y="3742"/>
            <a:chExt cx="452" cy="66"/>
          </a:xfrm>
        </p:grpSpPr>
        <p:grpSp>
          <p:nvGrpSpPr>
            <p:cNvPr id="14390" name="Group 110"/>
            <p:cNvGrpSpPr>
              <a:grpSpLocks/>
            </p:cNvGrpSpPr>
            <p:nvPr/>
          </p:nvGrpSpPr>
          <p:grpSpPr bwMode="auto">
            <a:xfrm>
              <a:off x="169" y="3742"/>
              <a:ext cx="277" cy="66"/>
              <a:chOff x="4296" y="1016"/>
              <a:chExt cx="503" cy="144"/>
            </a:xfrm>
          </p:grpSpPr>
          <p:sp>
            <p:nvSpPr>
              <p:cNvPr id="14393" name="Line 111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 flipV="1">
                <a:off x="4296" y="1025"/>
                <a:ext cx="33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394" name="Group 112"/>
              <p:cNvGrpSpPr>
                <a:grpSpLocks/>
              </p:cNvGrpSpPr>
              <p:nvPr/>
            </p:nvGrpSpPr>
            <p:grpSpPr bwMode="auto">
              <a:xfrm>
                <a:off x="4332" y="1016"/>
                <a:ext cx="87" cy="144"/>
                <a:chOff x="4332" y="1016"/>
                <a:chExt cx="87" cy="144"/>
              </a:xfrm>
            </p:grpSpPr>
            <p:sp>
              <p:nvSpPr>
                <p:cNvPr id="14408" name="Line 113"/>
                <p:cNvSpPr>
                  <a:spLocks noChangeShapeType="1"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4332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9" name="Line 114"/>
                <p:cNvSpPr>
                  <a:spLocks noChangeShapeType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 flipV="1">
                  <a:off x="4380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395" name="Group 115"/>
              <p:cNvGrpSpPr>
                <a:grpSpLocks/>
              </p:cNvGrpSpPr>
              <p:nvPr/>
            </p:nvGrpSpPr>
            <p:grpSpPr bwMode="auto">
              <a:xfrm>
                <a:off x="4419" y="1016"/>
                <a:ext cx="87" cy="144"/>
                <a:chOff x="4419" y="1016"/>
                <a:chExt cx="87" cy="144"/>
              </a:xfrm>
            </p:grpSpPr>
            <p:sp>
              <p:nvSpPr>
                <p:cNvPr id="14406" name="Line 116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4419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7" name="Line 117"/>
                <p:cNvSpPr>
                  <a:spLocks noChangeShapeType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 flipV="1">
                  <a:off x="4467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396" name="Group 118"/>
              <p:cNvGrpSpPr>
                <a:grpSpLocks/>
              </p:cNvGrpSpPr>
              <p:nvPr/>
            </p:nvGrpSpPr>
            <p:grpSpPr bwMode="auto">
              <a:xfrm>
                <a:off x="4509" y="1016"/>
                <a:ext cx="87" cy="144"/>
                <a:chOff x="4509" y="1016"/>
                <a:chExt cx="87" cy="144"/>
              </a:xfrm>
            </p:grpSpPr>
            <p:sp>
              <p:nvSpPr>
                <p:cNvPr id="14404" name="Line 119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4509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5" name="Line 120"/>
                <p:cNvSpPr>
                  <a:spLocks noChangeShapeType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 flipV="1">
                  <a:off x="4557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397" name="Group 121"/>
              <p:cNvGrpSpPr>
                <a:grpSpLocks/>
              </p:cNvGrpSpPr>
              <p:nvPr/>
            </p:nvGrpSpPr>
            <p:grpSpPr bwMode="auto">
              <a:xfrm>
                <a:off x="4596" y="1016"/>
                <a:ext cx="87" cy="144"/>
                <a:chOff x="4596" y="1016"/>
                <a:chExt cx="87" cy="144"/>
              </a:xfrm>
            </p:grpSpPr>
            <p:sp>
              <p:nvSpPr>
                <p:cNvPr id="14402" name="Line 122"/>
                <p:cNvSpPr>
                  <a:spLocks noChangeShapeType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4596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3" name="Line 123"/>
                <p:cNvSpPr>
                  <a:spLocks noChangeShapeType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 flipV="1">
                  <a:off x="4644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398" name="Group 124"/>
              <p:cNvGrpSpPr>
                <a:grpSpLocks/>
              </p:cNvGrpSpPr>
              <p:nvPr/>
            </p:nvGrpSpPr>
            <p:grpSpPr bwMode="auto">
              <a:xfrm>
                <a:off x="4680" y="1016"/>
                <a:ext cx="87" cy="144"/>
                <a:chOff x="4680" y="1016"/>
                <a:chExt cx="87" cy="144"/>
              </a:xfrm>
            </p:grpSpPr>
            <p:sp>
              <p:nvSpPr>
                <p:cNvPr id="14400" name="Line 125"/>
                <p:cNvSpPr>
                  <a:spLocks noChangeShapeType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4680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01" name="Line 126"/>
                <p:cNvSpPr>
                  <a:spLocks noChangeShapeType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 flipV="1">
                  <a:off x="4728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99" name="Line 127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 flipH="1" flipV="1">
                <a:off x="4766" y="1019"/>
                <a:ext cx="33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91" name="Line 128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64" y="3781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Line 132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46" y="3779"/>
              <a:ext cx="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3"/>
            </p:custDataLst>
          </p:nvPr>
        </p:nvSpPr>
        <p:spPr/>
        <p:txBody>
          <a:bodyPr/>
          <a:lstStyle/>
          <a:p>
            <a:pPr>
              <a:defRPr/>
            </a:pPr>
            <a:fld id="{0A167E91-788E-48F1-A7D8-D672060856B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invGray">
          <a:xfrm>
            <a:off x="3151188" y="2025650"/>
            <a:ext cx="2379662" cy="673100"/>
          </a:xfrm>
          <a:prstGeom prst="rect">
            <a:avLst/>
          </a:prstGeom>
          <a:solidFill>
            <a:srgbClr val="3366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Cloud"/>
          <p:cNvSpPr>
            <a:spLocks noChangeAspect="1" noEditPoints="1" noChangeArrowheads="1"/>
          </p:cNvSpPr>
          <p:nvPr>
            <p:custDataLst>
              <p:tags r:id="rId3"/>
            </p:custDataLst>
          </p:nvPr>
        </p:nvSpPr>
        <p:spPr bwMode="invGray">
          <a:xfrm>
            <a:off x="5899150" y="4103688"/>
            <a:ext cx="1295400" cy="868362"/>
          </a:xfrm>
          <a:custGeom>
            <a:avLst/>
            <a:gdLst>
              <a:gd name="T0" fmla="*/ 4018 w 21600"/>
              <a:gd name="T1" fmla="*/ 434181 h 21600"/>
              <a:gd name="T2" fmla="*/ 647700 w 21600"/>
              <a:gd name="T3" fmla="*/ 867437 h 21600"/>
              <a:gd name="T4" fmla="*/ 1294321 w 21600"/>
              <a:gd name="T5" fmla="*/ 434181 h 21600"/>
              <a:gd name="T6" fmla="*/ 647700 w 21600"/>
              <a:gd name="T7" fmla="*/ 49649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00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graphicFrame>
        <p:nvGraphicFramePr>
          <p:cNvPr id="15365" name="Object 2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247650" y="1943100"/>
          <a:ext cx="17399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lipArt" r:id="rId41" imgW="3938588" imgH="3421063" progId="MS_ClipArt_Gallery.2">
                  <p:embed/>
                </p:oleObj>
              </mc:Choice>
              <mc:Fallback>
                <p:oleObj name="ClipArt" r:id="rId41" imgW="3938588" imgH="342106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943100"/>
                        <a:ext cx="1739900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57375" y="2387600"/>
            <a:ext cx="1293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340225" y="27051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46450" y="2133600"/>
            <a:ext cx="206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Web Server</a:t>
            </a:r>
          </a:p>
        </p:txBody>
      </p:sp>
      <p:sp>
        <p:nvSpPr>
          <p:cNvPr id="15369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invGray">
          <a:xfrm>
            <a:off x="2400300" y="4305300"/>
            <a:ext cx="3165475" cy="528638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Request Controller</a:t>
            </a:r>
            <a:endParaRPr lang="en-US" b="0">
              <a:latin typeface="Arial" charset="0"/>
            </a:endParaRPr>
          </a:p>
        </p:txBody>
      </p:sp>
      <p:sp>
        <p:nvSpPr>
          <p:cNvPr id="15370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2892425" y="2705100"/>
            <a:ext cx="965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87650" y="3924300"/>
            <a:ext cx="1108075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invGray">
          <a:xfrm>
            <a:off x="420688" y="5408613"/>
            <a:ext cx="3203575" cy="5286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Transaction Server</a:t>
            </a:r>
            <a:endParaRPr lang="en-US" b="0">
              <a:latin typeface="Arial" charset="0"/>
            </a:endParaRPr>
          </a:p>
        </p:txBody>
      </p:sp>
      <p:sp>
        <p:nvSpPr>
          <p:cNvPr id="15373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invGray">
          <a:xfrm>
            <a:off x="5297488" y="5408613"/>
            <a:ext cx="3203575" cy="5286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Transaction Server</a:t>
            </a:r>
            <a:endParaRPr lang="en-US" b="0">
              <a:latin typeface="Arial" charset="0"/>
            </a:endParaRPr>
          </a:p>
        </p:txBody>
      </p:sp>
      <p:grpSp>
        <p:nvGrpSpPr>
          <p:cNvPr id="15374" name="Group 13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4117975" y="5567363"/>
            <a:ext cx="368300" cy="63500"/>
            <a:chOff x="2836" y="3316"/>
            <a:chExt cx="232" cy="40"/>
          </a:xfrm>
        </p:grpSpPr>
        <p:sp>
          <p:nvSpPr>
            <p:cNvPr id="15396" name="Rectangle 14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Rectangle 15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1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597025" y="4838700"/>
            <a:ext cx="23495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721225" y="4838700"/>
            <a:ext cx="20955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3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84875" y="4286250"/>
            <a:ext cx="120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0" i="1">
                <a:latin typeface="Arial" charset="0"/>
              </a:rPr>
              <a:t>intranet</a:t>
            </a:r>
            <a:endParaRPr lang="en-US" b="0">
              <a:latin typeface="Arial Narrow" pitchFamily="34" charset="0"/>
            </a:endParaRPr>
          </a:p>
        </p:txBody>
      </p:sp>
      <p:sp>
        <p:nvSpPr>
          <p:cNvPr id="15378" name="Rectangle 4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5000">
            <a:off x="5502275" y="3105150"/>
            <a:ext cx="168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 i="1">
                <a:latin typeface="Arial" charset="0"/>
              </a:rPr>
              <a:t>Requests</a:t>
            </a:r>
            <a:endParaRPr lang="en-US" sz="1800" b="0" i="1">
              <a:latin typeface="Arial Narrow" pitchFamily="34" charset="0"/>
            </a:endParaRPr>
          </a:p>
        </p:txBody>
      </p:sp>
      <p:sp>
        <p:nvSpPr>
          <p:cNvPr id="15379" name="Line 4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4429125" y="2781300"/>
            <a:ext cx="1130300" cy="444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4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3346450" y="3009900"/>
            <a:ext cx="2212975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425825" y="3467100"/>
            <a:ext cx="21336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4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951663" y="1790700"/>
            <a:ext cx="16303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 i="1">
                <a:latin typeface="Arial" charset="0"/>
              </a:rPr>
              <a:t>Message</a:t>
            </a:r>
          </a:p>
          <a:p>
            <a:pPr algn="ctr"/>
            <a:r>
              <a:rPr lang="en-US" sz="2800" b="0" i="1">
                <a:latin typeface="Arial" charset="0"/>
              </a:rPr>
              <a:t>Inputs</a:t>
            </a:r>
            <a:endParaRPr lang="en-US" sz="1800" b="0" i="1">
              <a:latin typeface="Arial" charset="0"/>
            </a:endParaRPr>
          </a:p>
        </p:txBody>
      </p:sp>
      <p:sp>
        <p:nvSpPr>
          <p:cNvPr id="15383" name="Rectangle 4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62000" y="228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0">
                <a:solidFill>
                  <a:schemeClr val="tx2"/>
                </a:solidFill>
              </a:rPr>
              <a:t>Application Server Architecture</a:t>
            </a:r>
          </a:p>
        </p:txBody>
      </p:sp>
      <p:sp>
        <p:nvSpPr>
          <p:cNvPr id="15384" name="AutoShape 51"/>
          <p:cNvSpPr>
            <a:spLocks noChangeArrowheads="1"/>
          </p:cNvSpPr>
          <p:nvPr>
            <p:custDataLst>
              <p:tags r:id="rId23"/>
            </p:custDataLst>
          </p:nvPr>
        </p:nvSpPr>
        <p:spPr bwMode="invGray">
          <a:xfrm>
            <a:off x="1993900" y="3086100"/>
            <a:ext cx="1431925" cy="838200"/>
          </a:xfrm>
          <a:prstGeom prst="flowChartMagneticDisk">
            <a:avLst/>
          </a:prstGeom>
          <a:solidFill>
            <a:srgbClr val="00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50"/>
          <p:cNvSpPr>
            <a:spLocks noChangeArrowheads="1"/>
          </p:cNvSpPr>
          <p:nvPr>
            <p:custDataLst>
              <p:tags r:id="rId24"/>
            </p:custDataLst>
          </p:nvPr>
        </p:nvSpPr>
        <p:spPr bwMode="black">
          <a:xfrm>
            <a:off x="1993900" y="3308350"/>
            <a:ext cx="1431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Queues</a:t>
            </a:r>
            <a:endParaRPr lang="en-US" sz="2800" b="0">
              <a:latin typeface="Arial Narrow" pitchFamily="34" charset="0"/>
            </a:endParaRPr>
          </a:p>
        </p:txBody>
      </p:sp>
      <p:sp>
        <p:nvSpPr>
          <p:cNvPr id="15386" name="Rectangle 5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5000">
            <a:off x="533400" y="1620838"/>
            <a:ext cx="1933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 Narrow" pitchFamily="34" charset="0"/>
              </a:rPr>
              <a:t>Web Browser</a:t>
            </a:r>
            <a:endParaRPr lang="en-US" sz="1800" b="0">
              <a:latin typeface="Arial Narrow" pitchFamily="34" charset="0"/>
            </a:endParaRPr>
          </a:p>
        </p:txBody>
      </p:sp>
      <p:sp>
        <p:nvSpPr>
          <p:cNvPr id="15387" name="Rectangle 5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5000">
            <a:off x="2190750" y="195897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 i="1">
                <a:latin typeface="Arial" charset="0"/>
              </a:rPr>
              <a:t>http</a:t>
            </a:r>
            <a:endParaRPr lang="en-US" sz="1800" b="0" i="1">
              <a:latin typeface="Arial Narrow" pitchFamily="34" charset="0"/>
            </a:endParaRPr>
          </a:p>
        </p:txBody>
      </p:sp>
      <p:sp>
        <p:nvSpPr>
          <p:cNvPr id="15388" name="Line 5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2295525" y="2552700"/>
            <a:ext cx="3276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5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532438" y="2387600"/>
            <a:ext cx="1649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5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5000">
            <a:off x="5964238" y="1943100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 i="1">
                <a:latin typeface="Arial" charset="0"/>
              </a:rPr>
              <a:t>http</a:t>
            </a:r>
            <a:endParaRPr lang="en-US" sz="1800" b="0" i="1">
              <a:latin typeface="Arial Narrow" pitchFamily="34" charset="0"/>
            </a:endParaRPr>
          </a:p>
        </p:txBody>
      </p:sp>
      <p:sp>
        <p:nvSpPr>
          <p:cNvPr id="15391" name="Rectangle 58"/>
          <p:cNvSpPr>
            <a:spLocks noChangeArrowheads="1"/>
          </p:cNvSpPr>
          <p:nvPr>
            <p:custDataLst>
              <p:tags r:id="rId30"/>
            </p:custDataLst>
          </p:nvPr>
        </p:nvSpPr>
        <p:spPr bwMode="invGray">
          <a:xfrm>
            <a:off x="7585075" y="4111625"/>
            <a:ext cx="1154113" cy="83185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b="0" i="1">
                <a:latin typeface="Arial Narrow" pitchFamily="34" charset="0"/>
              </a:rPr>
              <a:t>other TP</a:t>
            </a:r>
          </a:p>
          <a:p>
            <a:pPr algn="ctr"/>
            <a:r>
              <a:rPr lang="en-US" b="0" i="1">
                <a:latin typeface="Arial Narrow" pitchFamily="34" charset="0"/>
              </a:rPr>
              <a:t>systems</a:t>
            </a:r>
          </a:p>
        </p:txBody>
      </p:sp>
      <p:sp>
        <p:nvSpPr>
          <p:cNvPr id="15392" name="Line 6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02300" y="4618038"/>
            <a:ext cx="263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6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194550" y="4541838"/>
            <a:ext cx="390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6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646738" y="2427288"/>
            <a:ext cx="158750" cy="769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6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538788" y="3560763"/>
            <a:ext cx="355600" cy="9715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6"/>
            </p:custDataLst>
          </p:nvPr>
        </p:nvSpPr>
        <p:spPr/>
        <p:txBody>
          <a:bodyPr/>
          <a:lstStyle/>
          <a:p>
            <a:pPr>
              <a:defRPr/>
            </a:pPr>
            <a:fld id="{E7A70039-52EB-4930-BB20-2B1D7A02F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reeform 10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5353050" y="2295525"/>
            <a:ext cx="990600" cy="1047750"/>
          </a:xfrm>
          <a:custGeom>
            <a:avLst/>
            <a:gdLst>
              <a:gd name="T0" fmla="*/ 0 w 624"/>
              <a:gd name="T1" fmla="*/ 1047750 h 660"/>
              <a:gd name="T2" fmla="*/ 0 w 624"/>
              <a:gd name="T3" fmla="*/ 428625 h 660"/>
              <a:gd name="T4" fmla="*/ 180975 w 624"/>
              <a:gd name="T5" fmla="*/ 0 h 660"/>
              <a:gd name="T6" fmla="*/ 990600 w 624"/>
              <a:gd name="T7" fmla="*/ 0 h 6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4" h="660">
                <a:moveTo>
                  <a:pt x="0" y="660"/>
                </a:moveTo>
                <a:lnTo>
                  <a:pt x="0" y="270"/>
                </a:lnTo>
                <a:lnTo>
                  <a:pt x="114" y="0"/>
                </a:lnTo>
                <a:lnTo>
                  <a:pt x="62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819150" y="252413"/>
            <a:ext cx="7772400" cy="1143000"/>
          </a:xfrm>
        </p:spPr>
        <p:txBody>
          <a:bodyPr/>
          <a:lstStyle/>
          <a:p>
            <a:r>
              <a:rPr lang="en-US" smtClean="0"/>
              <a:t>Internet Retailer</a:t>
            </a:r>
          </a:p>
        </p:txBody>
      </p:sp>
      <p:sp>
        <p:nvSpPr>
          <p:cNvPr id="16389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5051425" y="3346450"/>
            <a:ext cx="1739900" cy="955675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 dirty="0">
                <a:latin typeface="Arial" charset="0"/>
              </a:rPr>
              <a:t>Request </a:t>
            </a:r>
          </a:p>
          <a:p>
            <a:r>
              <a:rPr lang="en-US" sz="2800" b="0" dirty="0">
                <a:latin typeface="Arial" charset="0"/>
              </a:rPr>
              <a:t>Controller</a:t>
            </a:r>
            <a:endParaRPr lang="en-US" b="0" dirty="0">
              <a:latin typeface="Arial" charset="0"/>
            </a:endParaRPr>
          </a:p>
        </p:txBody>
      </p:sp>
      <p:sp>
        <p:nvSpPr>
          <p:cNvPr id="16390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819150" y="5538788"/>
            <a:ext cx="1123950" cy="5286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Music</a:t>
            </a:r>
            <a:endParaRPr lang="en-US" b="0">
              <a:latin typeface="Arial" charset="0"/>
            </a:endParaRPr>
          </a:p>
        </p:txBody>
      </p:sp>
      <p:sp>
        <p:nvSpPr>
          <p:cNvPr id="16391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5095875" y="5546725"/>
            <a:ext cx="1936750" cy="5286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Computers</a:t>
            </a:r>
            <a:endParaRPr lang="en-US" b="0">
              <a:latin typeface="Arial" charset="0"/>
            </a:endParaRPr>
          </a:p>
        </p:txBody>
      </p:sp>
      <p:sp>
        <p:nvSpPr>
          <p:cNvPr id="1639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2463800" y="3346450"/>
            <a:ext cx="2073275" cy="955675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Web </a:t>
            </a:r>
          </a:p>
          <a:p>
            <a:pPr algn="ctr"/>
            <a:r>
              <a:rPr lang="en-US" sz="2800" b="0">
                <a:latin typeface="Arial" charset="0"/>
              </a:rPr>
              <a:t>Server</a:t>
            </a:r>
            <a:endParaRPr lang="en-US" b="0">
              <a:latin typeface="Arial" charset="0"/>
            </a:endParaRPr>
          </a:p>
        </p:txBody>
      </p:sp>
      <p:sp>
        <p:nvSpPr>
          <p:cNvPr id="16393" name="Line 6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577975" y="4892675"/>
            <a:ext cx="460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6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600700" y="4302125"/>
            <a:ext cx="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6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77975" y="4900613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6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81725" y="4900613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73"/>
          <p:cNvSpPr>
            <a:spLocks noChangeArrowheads="1"/>
          </p:cNvSpPr>
          <p:nvPr>
            <p:custDataLst>
              <p:tags r:id="rId12"/>
            </p:custDataLst>
          </p:nvPr>
        </p:nvSpPr>
        <p:spPr bwMode="invGray">
          <a:xfrm>
            <a:off x="2571750" y="5538788"/>
            <a:ext cx="1935163" cy="5286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Electronics</a:t>
            </a:r>
            <a:endParaRPr lang="en-US" b="0">
              <a:latin typeface="Arial" charset="0"/>
            </a:endParaRPr>
          </a:p>
        </p:txBody>
      </p:sp>
      <p:sp>
        <p:nvSpPr>
          <p:cNvPr id="16398" name="Line 7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540125" y="4892675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9" name="Group 98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3543300" y="1981200"/>
            <a:ext cx="2057400" cy="868363"/>
            <a:chOff x="1740" y="1247"/>
            <a:chExt cx="1296" cy="547"/>
          </a:xfrm>
        </p:grpSpPr>
        <p:sp>
          <p:nvSpPr>
            <p:cNvPr id="16418" name="Cloud"/>
            <p:cNvSpPr>
              <a:spLocks noChangeAspect="1" noEditPoints="1" noChangeArrowheads="1"/>
            </p:cNvSpPr>
            <p:nvPr>
              <p:custDataLst>
                <p:tags r:id="rId36"/>
              </p:custDataLst>
            </p:nvPr>
          </p:nvSpPr>
          <p:spPr bwMode="invGray">
            <a:xfrm>
              <a:off x="1740" y="1247"/>
              <a:ext cx="1296" cy="547"/>
            </a:xfrm>
            <a:custGeom>
              <a:avLst/>
              <a:gdLst>
                <a:gd name="T0" fmla="*/ 4 w 21600"/>
                <a:gd name="T1" fmla="*/ 274 h 21600"/>
                <a:gd name="T2" fmla="*/ 648 w 21600"/>
                <a:gd name="T3" fmla="*/ 546 h 21600"/>
                <a:gd name="T4" fmla="*/ 1295 w 21600"/>
                <a:gd name="T5" fmla="*/ 274 h 21600"/>
                <a:gd name="T6" fmla="*/ 648 w 21600"/>
                <a:gd name="T7" fmla="*/ 3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3 w 21600"/>
                <a:gd name="T13" fmla="*/ 3278 h 21600"/>
                <a:gd name="T14" fmla="*/ 17083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0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Text Box 97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064" y="1296"/>
              <a:ext cx="693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 dirty="0">
                  <a:latin typeface="Arial Narrow" pitchFamily="34" charset="0"/>
                </a:rPr>
                <a:t>The</a:t>
              </a:r>
            </a:p>
            <a:p>
              <a:pPr algn="ctr">
                <a:lnSpc>
                  <a:spcPct val="85000"/>
                </a:lnSpc>
              </a:pPr>
              <a:r>
                <a:rPr lang="en-US" dirty="0">
                  <a:latin typeface="Arial Narrow" pitchFamily="34" charset="0"/>
                </a:rPr>
                <a:t>Internet</a:t>
              </a:r>
            </a:p>
          </p:txBody>
        </p:sp>
      </p:grpSp>
      <p:sp>
        <p:nvSpPr>
          <p:cNvPr id="16400" name="Line 9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537075" y="3838575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401" name="Object 100"/>
          <p:cNvGraphicFramePr>
            <a:graphicFrameLocks/>
          </p:cNvGraphicFramePr>
          <p:nvPr>
            <p:custDataLst>
              <p:tags r:id="rId16"/>
            </p:custDataLst>
          </p:nvPr>
        </p:nvGraphicFramePr>
        <p:xfrm>
          <a:off x="2219325" y="1933575"/>
          <a:ext cx="863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ClipArt" r:id="rId39" imgW="3938588" imgH="3421063" progId="MS_ClipArt_Gallery.2">
                  <p:embed/>
                </p:oleObj>
              </mc:Choice>
              <mc:Fallback>
                <p:oleObj name="ClipArt" r:id="rId39" imgW="3938588" imgH="342106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1933575"/>
                        <a:ext cx="8636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2" name="Line 10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082925" y="2058988"/>
            <a:ext cx="460375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0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829050" y="2773363"/>
            <a:ext cx="0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>
            <p:custDataLst>
              <p:tags r:id="rId19"/>
            </p:custDataLst>
          </p:nvPr>
        </p:nvGrpSpPr>
        <p:grpSpPr>
          <a:xfrm>
            <a:off x="6343650" y="1809749"/>
            <a:ext cx="2384714" cy="1308099"/>
            <a:chOff x="6343650" y="1809749"/>
            <a:chExt cx="2384714" cy="1308099"/>
          </a:xfrm>
        </p:grpSpPr>
        <p:sp>
          <p:nvSpPr>
            <p:cNvPr id="16404" name="Rectangle 10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invGray">
            <a:xfrm>
              <a:off x="6343650" y="1809749"/>
              <a:ext cx="2384714" cy="130809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Rectangle 10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invGray">
            <a:xfrm>
              <a:off x="6543675" y="2058988"/>
              <a:ext cx="488950" cy="236537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Rectangle 109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invGray">
            <a:xfrm>
              <a:off x="7429500" y="2058988"/>
              <a:ext cx="488950" cy="236537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Rectangle 11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invGray">
            <a:xfrm>
              <a:off x="6443663" y="2633662"/>
              <a:ext cx="674688" cy="39528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latin typeface="Arial Narrow" pitchFamily="34" charset="0"/>
                </a:rPr>
                <a:t>Toys</a:t>
              </a:r>
            </a:p>
          </p:txBody>
        </p:sp>
        <p:sp>
          <p:nvSpPr>
            <p:cNvPr id="16408" name="Rectangle 11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invGray">
            <a:xfrm>
              <a:off x="7231062" y="2633663"/>
              <a:ext cx="853648" cy="39528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Books</a:t>
              </a:r>
              <a:endParaRPr lang="en-US" sz="2000" dirty="0">
                <a:latin typeface="Arial Narrow" pitchFamily="34" charset="0"/>
              </a:endParaRPr>
            </a:p>
          </p:txBody>
        </p:sp>
        <p:sp>
          <p:nvSpPr>
            <p:cNvPr id="16409" name="Rectangle 112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invGray">
            <a:xfrm>
              <a:off x="8181695" y="2633663"/>
              <a:ext cx="488950" cy="39528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…</a:t>
              </a:r>
            </a:p>
          </p:txBody>
        </p:sp>
        <p:sp>
          <p:nvSpPr>
            <p:cNvPr id="16410" name="Freeform 114"/>
            <p:cNvSpPr>
              <a:spLocks/>
            </p:cNvSpPr>
            <p:nvPr>
              <p:custDataLst>
                <p:tags r:id="rId31"/>
              </p:custDataLst>
            </p:nvPr>
          </p:nvSpPr>
          <p:spPr bwMode="invGray">
            <a:xfrm>
              <a:off x="6797675" y="2463798"/>
              <a:ext cx="1628495" cy="177802"/>
            </a:xfrm>
            <a:custGeom>
              <a:avLst/>
              <a:gdLst>
                <a:gd name="T0" fmla="*/ 0 w 858"/>
                <a:gd name="T1" fmla="*/ 146050 h 96"/>
                <a:gd name="T2" fmla="*/ 0 w 858"/>
                <a:gd name="T3" fmla="*/ 0 h 96"/>
                <a:gd name="T4" fmla="*/ 1362075 w 858"/>
                <a:gd name="T5" fmla="*/ 0 h 96"/>
                <a:gd name="T6" fmla="*/ 1362075 w 858"/>
                <a:gd name="T7" fmla="*/ 152400 h 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8" h="96">
                  <a:moveTo>
                    <a:pt x="0" y="92"/>
                  </a:moveTo>
                  <a:lnTo>
                    <a:pt x="0" y="0"/>
                  </a:lnTo>
                  <a:lnTo>
                    <a:pt x="858" y="0"/>
                  </a:lnTo>
                  <a:lnTo>
                    <a:pt x="858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115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invGray">
            <a:xfrm>
              <a:off x="7508875" y="2489200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116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invGray">
            <a:xfrm>
              <a:off x="7032625" y="2168525"/>
              <a:ext cx="3968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11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invGray">
            <a:xfrm>
              <a:off x="7729538" y="2295525"/>
              <a:ext cx="0" cy="193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11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invGray">
            <a:xfrm flipV="1">
              <a:off x="6343650" y="2168525"/>
              <a:ext cx="200025" cy="12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5" name="Line 11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349875" y="2290763"/>
            <a:ext cx="284163" cy="4603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12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rot="-5400000">
            <a:off x="5156200" y="311785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Line 12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638800" y="2297113"/>
            <a:ext cx="690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pPr>
              <a:defRPr/>
            </a:pPr>
            <a:fld id="{0A167E91-788E-48F1-A7D8-D672060856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Line 3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3446463" y="3300413"/>
            <a:ext cx="280987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33375" y="252413"/>
            <a:ext cx="8037513" cy="812800"/>
          </a:xfrm>
        </p:spPr>
        <p:txBody>
          <a:bodyPr/>
          <a:lstStyle/>
          <a:p>
            <a:r>
              <a:rPr lang="en-US" sz="4000" smtClean="0"/>
              <a:t>Service Oriented Architecture (SOA)</a:t>
            </a:r>
          </a:p>
        </p:txBody>
      </p:sp>
      <p:sp>
        <p:nvSpPr>
          <p:cNvPr id="17413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5051425" y="4160838"/>
            <a:ext cx="1739900" cy="955675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Request </a:t>
            </a:r>
          </a:p>
          <a:p>
            <a:r>
              <a:rPr lang="en-US" sz="2800" b="0">
                <a:latin typeface="Arial" charset="0"/>
              </a:rPr>
              <a:t>Controller</a:t>
            </a:r>
            <a:endParaRPr lang="en-US" b="0">
              <a:latin typeface="Arial" charset="0"/>
            </a:endParaRPr>
          </a:p>
        </p:txBody>
      </p:sp>
      <p:sp>
        <p:nvSpPr>
          <p:cNvPr id="17414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819150" y="6076950"/>
            <a:ext cx="1123950" cy="5286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Music</a:t>
            </a:r>
            <a:endParaRPr lang="en-US" b="0">
              <a:latin typeface="Arial" charset="0"/>
            </a:endParaRPr>
          </a:p>
        </p:txBody>
      </p:sp>
      <p:sp>
        <p:nvSpPr>
          <p:cNvPr id="17415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5095875" y="6084888"/>
            <a:ext cx="1936750" cy="52863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Computers</a:t>
            </a:r>
            <a:endParaRPr lang="en-US" b="0">
              <a:latin typeface="Arial" charset="0"/>
            </a:endParaRPr>
          </a:p>
        </p:txBody>
      </p:sp>
      <p:sp>
        <p:nvSpPr>
          <p:cNvPr id="17416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2463800" y="4160838"/>
            <a:ext cx="2073275" cy="955675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Web </a:t>
            </a:r>
          </a:p>
          <a:p>
            <a:pPr algn="ctr"/>
            <a:r>
              <a:rPr lang="en-US" sz="2800" b="0">
                <a:latin typeface="Arial" charset="0"/>
              </a:rPr>
              <a:t>Server</a:t>
            </a:r>
            <a:endParaRPr lang="en-US" b="0">
              <a:latin typeface="Arial" charset="0"/>
            </a:endParaRPr>
          </a:p>
        </p:txBody>
      </p:sp>
      <p:sp>
        <p:nvSpPr>
          <p:cNvPr id="17417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577975" y="5707063"/>
            <a:ext cx="460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600700" y="5116513"/>
            <a:ext cx="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77975" y="57150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invGray">
          <a:xfrm>
            <a:off x="2571750" y="6076950"/>
            <a:ext cx="1935163" cy="5286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Electronics</a:t>
            </a:r>
            <a:endParaRPr lang="en-US" b="0">
              <a:latin typeface="Arial" charset="0"/>
            </a:endParaRPr>
          </a:p>
        </p:txBody>
      </p:sp>
      <p:grpSp>
        <p:nvGrpSpPr>
          <p:cNvPr id="17421" name="Group 1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051175" y="2420938"/>
            <a:ext cx="2444750" cy="938212"/>
            <a:chOff x="1740" y="1247"/>
            <a:chExt cx="1296" cy="547"/>
          </a:xfrm>
        </p:grpSpPr>
        <p:sp>
          <p:nvSpPr>
            <p:cNvPr id="17447" name="Cloud"/>
            <p:cNvSpPr>
              <a:spLocks noChangeAspect="1" noEditPoints="1" noChangeArrowheads="1"/>
            </p:cNvSpPr>
            <p:nvPr>
              <p:custDataLst>
                <p:tags r:id="rId41"/>
              </p:custDataLst>
            </p:nvPr>
          </p:nvSpPr>
          <p:spPr bwMode="invGray">
            <a:xfrm>
              <a:off x="1740" y="1247"/>
              <a:ext cx="1296" cy="547"/>
            </a:xfrm>
            <a:custGeom>
              <a:avLst/>
              <a:gdLst>
                <a:gd name="T0" fmla="*/ 4 w 21600"/>
                <a:gd name="T1" fmla="*/ 274 h 21600"/>
                <a:gd name="T2" fmla="*/ 648 w 21600"/>
                <a:gd name="T3" fmla="*/ 546 h 21600"/>
                <a:gd name="T4" fmla="*/ 1295 w 21600"/>
                <a:gd name="T5" fmla="*/ 274 h 21600"/>
                <a:gd name="T6" fmla="*/ 648 w 21600"/>
                <a:gd name="T7" fmla="*/ 3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3 w 21600"/>
                <a:gd name="T13" fmla="*/ 3278 h 21600"/>
                <a:gd name="T14" fmla="*/ 17083 w 21600"/>
                <a:gd name="T15" fmla="*/ 173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0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Text Box 16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119" y="1296"/>
              <a:ext cx="583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85000"/>
                </a:lnSpc>
              </a:pPr>
              <a:r>
                <a:rPr lang="en-US">
                  <a:latin typeface="Arial Narrow" pitchFamily="34" charset="0"/>
                </a:rPr>
                <a:t>The</a:t>
              </a:r>
            </a:p>
            <a:p>
              <a:pPr algn="ctr">
                <a:lnSpc>
                  <a:spcPct val="85000"/>
                </a:lnSpc>
              </a:pPr>
              <a:r>
                <a:rPr lang="en-US">
                  <a:latin typeface="Arial Narrow" pitchFamily="34" charset="0"/>
                </a:rPr>
                <a:t>Internet</a:t>
              </a:r>
            </a:p>
          </p:txBody>
        </p:sp>
      </p:grpSp>
      <p:sp>
        <p:nvSpPr>
          <p:cNvPr id="1742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37075" y="4652963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423" name="Object 18"/>
          <p:cNvGraphicFramePr>
            <a:graphicFrameLocks/>
          </p:cNvGraphicFramePr>
          <p:nvPr>
            <p:custDataLst>
              <p:tags r:id="rId14"/>
            </p:custDataLst>
          </p:nvPr>
        </p:nvGraphicFramePr>
        <p:xfrm>
          <a:off x="1727200" y="2384425"/>
          <a:ext cx="863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ClipArt" r:id="rId44" imgW="3938588" imgH="3421063" progId="MS_ClipArt_Gallery.2">
                  <p:embed/>
                </p:oleObj>
              </mc:Choice>
              <mc:Fallback>
                <p:oleObj name="ClipArt" r:id="rId44" imgW="3938588" imgH="342106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2384425"/>
                        <a:ext cx="8636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4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0800" y="2509838"/>
            <a:ext cx="460375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67100" y="3979863"/>
            <a:ext cx="3175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3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195888" y="2868613"/>
            <a:ext cx="320675" cy="26193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Text Box 3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63800" y="3511550"/>
            <a:ext cx="2006600" cy="466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bg2"/>
                </a:solidFill>
                <a:latin typeface="Arial" charset="0"/>
              </a:rPr>
              <a:t>Web Service</a:t>
            </a:r>
          </a:p>
        </p:txBody>
      </p:sp>
      <p:sp>
        <p:nvSpPr>
          <p:cNvPr id="17439" name="Text Box 3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-5400000">
            <a:off x="5282406" y="2829719"/>
            <a:ext cx="1703388" cy="40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Web Service</a:t>
            </a:r>
          </a:p>
        </p:txBody>
      </p:sp>
      <p:sp>
        <p:nvSpPr>
          <p:cNvPr id="17441" name="Line 3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205413" y="3111500"/>
            <a:ext cx="233362" cy="1044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4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rot="-6129847">
            <a:off x="5106988" y="35560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4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534025" y="2868613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4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68700" y="569595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178550" y="57054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Rectangle 4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76225" y="1008063"/>
            <a:ext cx="8320088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dirty="0"/>
              <a:t>Web services - interface and protocol standards to do app server functions over the internet.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pPr>
              <a:defRPr/>
            </a:pPr>
            <a:fld id="{0A167E91-788E-48F1-A7D8-D672060856B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43" name="Group 42"/>
          <p:cNvGrpSpPr/>
          <p:nvPr>
            <p:custDataLst>
              <p:tags r:id="rId28"/>
            </p:custDataLst>
          </p:nvPr>
        </p:nvGrpSpPr>
        <p:grpSpPr>
          <a:xfrm>
            <a:off x="6613096" y="2388394"/>
            <a:ext cx="2384714" cy="1308099"/>
            <a:chOff x="6343650" y="1809749"/>
            <a:chExt cx="2384714" cy="1308099"/>
          </a:xfrm>
        </p:grpSpPr>
        <p:sp>
          <p:nvSpPr>
            <p:cNvPr id="44" name="Rectangle 10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invGray">
            <a:xfrm>
              <a:off x="6343650" y="1809749"/>
              <a:ext cx="2384714" cy="130809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0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invGray">
            <a:xfrm>
              <a:off x="6543675" y="2058988"/>
              <a:ext cx="488950" cy="236537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09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invGray">
            <a:xfrm>
              <a:off x="7429500" y="2058988"/>
              <a:ext cx="488950" cy="236537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1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invGray">
            <a:xfrm>
              <a:off x="6443663" y="2633662"/>
              <a:ext cx="674688" cy="395287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>
                  <a:latin typeface="Arial Narrow" pitchFamily="34" charset="0"/>
                </a:rPr>
                <a:t>Toys</a:t>
              </a:r>
            </a:p>
          </p:txBody>
        </p:sp>
        <p:sp>
          <p:nvSpPr>
            <p:cNvPr id="48" name="Rectangle 11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invGray">
            <a:xfrm>
              <a:off x="7231062" y="2633663"/>
              <a:ext cx="853648" cy="39528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Arial Narrow" pitchFamily="34" charset="0"/>
                </a:rPr>
                <a:t>Books</a:t>
              </a:r>
              <a:endParaRPr lang="en-US" sz="2000" dirty="0">
                <a:latin typeface="Arial Narrow" pitchFamily="34" charset="0"/>
              </a:endParaRPr>
            </a:p>
          </p:txBody>
        </p:sp>
        <p:sp>
          <p:nvSpPr>
            <p:cNvPr id="49" name="Rectangle 11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invGray">
            <a:xfrm>
              <a:off x="8181695" y="2633663"/>
              <a:ext cx="488950" cy="39528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…</a:t>
              </a:r>
            </a:p>
          </p:txBody>
        </p:sp>
        <p:sp>
          <p:nvSpPr>
            <p:cNvPr id="50" name="Freeform 114"/>
            <p:cNvSpPr>
              <a:spLocks/>
            </p:cNvSpPr>
            <p:nvPr>
              <p:custDataLst>
                <p:tags r:id="rId36"/>
              </p:custDataLst>
            </p:nvPr>
          </p:nvSpPr>
          <p:spPr bwMode="invGray">
            <a:xfrm>
              <a:off x="6797675" y="2463798"/>
              <a:ext cx="1628495" cy="177802"/>
            </a:xfrm>
            <a:custGeom>
              <a:avLst/>
              <a:gdLst>
                <a:gd name="T0" fmla="*/ 0 w 858"/>
                <a:gd name="T1" fmla="*/ 146050 h 96"/>
                <a:gd name="T2" fmla="*/ 0 w 858"/>
                <a:gd name="T3" fmla="*/ 0 h 96"/>
                <a:gd name="T4" fmla="*/ 1362075 w 858"/>
                <a:gd name="T5" fmla="*/ 0 h 96"/>
                <a:gd name="T6" fmla="*/ 1362075 w 858"/>
                <a:gd name="T7" fmla="*/ 152400 h 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8" h="96">
                  <a:moveTo>
                    <a:pt x="0" y="92"/>
                  </a:moveTo>
                  <a:lnTo>
                    <a:pt x="0" y="0"/>
                  </a:lnTo>
                  <a:lnTo>
                    <a:pt x="858" y="0"/>
                  </a:lnTo>
                  <a:lnTo>
                    <a:pt x="858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15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invGray">
            <a:xfrm>
              <a:off x="7508875" y="2489200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16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invGray">
            <a:xfrm>
              <a:off x="7032625" y="2168525"/>
              <a:ext cx="3968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17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invGray">
            <a:xfrm>
              <a:off x="7729538" y="2295525"/>
              <a:ext cx="0" cy="193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18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invGray">
            <a:xfrm flipV="1">
              <a:off x="6343650" y="2168525"/>
              <a:ext cx="200025" cy="12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337156" y="2874388"/>
            <a:ext cx="2759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28650" y="261938"/>
            <a:ext cx="8105775" cy="1143000"/>
          </a:xfrm>
        </p:spPr>
        <p:txBody>
          <a:bodyPr/>
          <a:lstStyle/>
          <a:p>
            <a:r>
              <a:rPr lang="en-US" sz="4000" smtClean="0"/>
              <a:t>Enterprise Application Integration (EAI)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1643063"/>
            <a:ext cx="9144000" cy="5214937"/>
          </a:xfrm>
        </p:spPr>
        <p:txBody>
          <a:bodyPr/>
          <a:lstStyle/>
          <a:p>
            <a:r>
              <a:rPr lang="en-US" dirty="0" smtClean="0"/>
              <a:t>A software product to route requests between independent application systems. It often includes</a:t>
            </a:r>
          </a:p>
          <a:p>
            <a:pPr lvl="1"/>
            <a:r>
              <a:rPr lang="en-US" dirty="0" smtClean="0"/>
              <a:t>A queuing system</a:t>
            </a:r>
          </a:p>
          <a:p>
            <a:pPr lvl="1"/>
            <a:r>
              <a:rPr lang="en-US" dirty="0" smtClean="0"/>
              <a:t>A message mapping system</a:t>
            </a:r>
          </a:p>
          <a:p>
            <a:pPr lvl="1"/>
            <a:r>
              <a:rPr lang="en-US" dirty="0" smtClean="0"/>
              <a:t>Application adaptors (SAP, Oracle PeopleSoft, etc.)</a:t>
            </a:r>
          </a:p>
          <a:p>
            <a:r>
              <a:rPr lang="en-US" dirty="0" smtClean="0"/>
              <a:t>EAI and Application Servers address a similar problem, with different emphasis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IBM </a:t>
            </a:r>
            <a:r>
              <a:rPr lang="en-US" dirty="0" err="1" smtClean="0"/>
              <a:t>Websphere</a:t>
            </a:r>
            <a:r>
              <a:rPr lang="en-US" dirty="0" smtClean="0"/>
              <a:t> MQ, TIBCO, </a:t>
            </a:r>
            <a:r>
              <a:rPr lang="en-US" dirty="0" err="1" smtClean="0"/>
              <a:t>Vitria</a:t>
            </a:r>
            <a:r>
              <a:rPr lang="en-US" dirty="0" smtClean="0"/>
              <a:t>, Sun </a:t>
            </a:r>
            <a:r>
              <a:rPr lang="en-US" dirty="0" err="1" smtClean="0"/>
              <a:t>SeeBeyond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19150" y="252413"/>
            <a:ext cx="7772400" cy="1143000"/>
          </a:xfrm>
        </p:spPr>
        <p:txBody>
          <a:bodyPr/>
          <a:lstStyle/>
          <a:p>
            <a:r>
              <a:rPr lang="en-US" smtClean="0"/>
              <a:t>ATM Example</a:t>
            </a:r>
            <a:br>
              <a:rPr lang="en-US" smtClean="0"/>
            </a:br>
            <a:r>
              <a:rPr lang="en-US" smtClean="0"/>
              <a:t>with an EAI System</a:t>
            </a:r>
          </a:p>
        </p:txBody>
      </p:sp>
      <p:grpSp>
        <p:nvGrpSpPr>
          <p:cNvPr id="19460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876925" y="2692400"/>
            <a:ext cx="368300" cy="63500"/>
            <a:chOff x="2836" y="3316"/>
            <a:chExt cx="232" cy="40"/>
          </a:xfrm>
        </p:grpSpPr>
        <p:sp>
          <p:nvSpPr>
            <p:cNvPr id="19556" name="Rectangle 4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7" name="Rectangle 5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8" name="Rectangle 6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1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invGray">
          <a:xfrm>
            <a:off x="838200" y="5538788"/>
            <a:ext cx="1686359" cy="9547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 dirty="0" smtClean="0">
                <a:latin typeface="Arial" charset="0"/>
              </a:rPr>
              <a:t>Interbank</a:t>
            </a:r>
          </a:p>
          <a:p>
            <a:r>
              <a:rPr lang="en-US" sz="2800" dirty="0" smtClean="0">
                <a:latin typeface="Arial" charset="0"/>
              </a:rPr>
              <a:t>Transfer</a:t>
            </a:r>
            <a:endParaRPr lang="en-US" b="0" dirty="0">
              <a:latin typeface="Arial" charset="0"/>
            </a:endParaRPr>
          </a:p>
        </p:txBody>
      </p:sp>
      <p:sp>
        <p:nvSpPr>
          <p:cNvPr id="19462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5070475" y="5546725"/>
            <a:ext cx="2016125" cy="9556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Credit Card</a:t>
            </a:r>
          </a:p>
          <a:p>
            <a:pPr algn="ctr"/>
            <a:r>
              <a:rPr lang="en-US" sz="2800" b="0">
                <a:latin typeface="Arial" charset="0"/>
              </a:rPr>
              <a:t>Accounts</a:t>
            </a:r>
            <a:endParaRPr lang="en-US" b="0">
              <a:latin typeface="Arial" charset="0"/>
            </a:endParaRPr>
          </a:p>
        </p:txBody>
      </p:sp>
      <p:sp>
        <p:nvSpPr>
          <p:cNvPr id="19463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7296150" y="5538788"/>
            <a:ext cx="1657350" cy="9556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Loan</a:t>
            </a:r>
          </a:p>
          <a:p>
            <a:pPr algn="ctr"/>
            <a:r>
              <a:rPr lang="en-US" sz="2800" b="0">
                <a:latin typeface="Arial" charset="0"/>
              </a:rPr>
              <a:t>Accounts</a:t>
            </a:r>
            <a:endParaRPr lang="en-US" b="0">
              <a:latin typeface="Arial" charset="0"/>
            </a:endParaRPr>
          </a:p>
        </p:txBody>
      </p:sp>
      <p:sp>
        <p:nvSpPr>
          <p:cNvPr id="19464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1903413" y="3783013"/>
            <a:ext cx="2092325" cy="528637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EAI Routing</a:t>
            </a:r>
            <a:endParaRPr lang="en-US" b="0">
              <a:latin typeface="Arial" charset="0"/>
            </a:endParaRPr>
          </a:p>
        </p:txBody>
      </p:sp>
      <p:sp>
        <p:nvSpPr>
          <p:cNvPr id="19465" name="Text Box 1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61925" y="2441575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685925" y="2441575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grpSp>
        <p:nvGrpSpPr>
          <p:cNvPr id="19467" name="Group 14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1228725" y="2674938"/>
            <a:ext cx="368300" cy="63500"/>
            <a:chOff x="2836" y="3316"/>
            <a:chExt cx="232" cy="40"/>
          </a:xfrm>
        </p:grpSpPr>
        <p:sp>
          <p:nvSpPr>
            <p:cNvPr id="19553" name="Rectangle 15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4" name="Rectangle 16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5" name="Rectangle 17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8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3663" y="2393950"/>
            <a:ext cx="2660650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2925" y="31083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2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542925" y="29749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2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295525" y="2970213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2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57325" y="3108325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73" name="Group 2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3089275" y="2441575"/>
            <a:ext cx="2508250" cy="528638"/>
            <a:chOff x="384" y="1308"/>
            <a:chExt cx="1580" cy="333"/>
          </a:xfrm>
        </p:grpSpPr>
        <p:sp>
          <p:nvSpPr>
            <p:cNvPr id="19547" name="Text Box 24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84" y="1308"/>
              <a:ext cx="620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0"/>
                <a:t>ATM</a:t>
              </a:r>
            </a:p>
          </p:txBody>
        </p:sp>
        <p:sp>
          <p:nvSpPr>
            <p:cNvPr id="19548" name="Text Box 25"/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344" y="1308"/>
              <a:ext cx="620" cy="3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0"/>
                <a:t>ATM</a:t>
              </a:r>
            </a:p>
          </p:txBody>
        </p:sp>
        <p:grpSp>
          <p:nvGrpSpPr>
            <p:cNvPr id="19549" name="Group 26"/>
            <p:cNvGrpSpPr>
              <a:grpSpLocks/>
            </p:cNvGrpSpPr>
            <p:nvPr/>
          </p:nvGrpSpPr>
          <p:grpSpPr bwMode="auto">
            <a:xfrm>
              <a:off x="1056" y="1455"/>
              <a:ext cx="232" cy="40"/>
              <a:chOff x="2836" y="3316"/>
              <a:chExt cx="232" cy="40"/>
            </a:xfrm>
          </p:grpSpPr>
          <p:sp>
            <p:nvSpPr>
              <p:cNvPr id="19550" name="Rectangle 27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836" y="3316"/>
                <a:ext cx="40" cy="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1" name="Rectangle 2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932" y="3316"/>
                <a:ext cx="40" cy="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2" name="Rectangle 2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3028" y="3316"/>
                <a:ext cx="40" cy="4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474" name="Rectangle 3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13075" y="2365375"/>
            <a:ext cx="2667000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3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470275" y="31083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3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470275" y="29749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3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22875" y="2970213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3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384675" y="3108325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Text Box 3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gray">
          <a:xfrm>
            <a:off x="3089275" y="2441575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sp>
        <p:nvSpPr>
          <p:cNvPr id="19480" name="Text Box 3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gray">
          <a:xfrm>
            <a:off x="4613275" y="2441575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grpSp>
        <p:nvGrpSpPr>
          <p:cNvPr id="19481" name="Group 37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4156075" y="2674938"/>
            <a:ext cx="368300" cy="63500"/>
            <a:chOff x="2836" y="3316"/>
            <a:chExt cx="232" cy="40"/>
          </a:xfrm>
        </p:grpSpPr>
        <p:sp>
          <p:nvSpPr>
            <p:cNvPr id="19544" name="Rectangle 38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5" name="Rectangle 39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6" name="Rectangle 40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2" name="Line 4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470275" y="310832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Line 4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470275" y="29749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222875" y="2970213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384675" y="3108325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Text Box 4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gray">
          <a:xfrm>
            <a:off x="6477000" y="2406650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sp>
        <p:nvSpPr>
          <p:cNvPr id="19487" name="Text Box 4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8001000" y="2406650"/>
            <a:ext cx="984250" cy="528638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ATM</a:t>
            </a:r>
          </a:p>
        </p:txBody>
      </p:sp>
      <p:grpSp>
        <p:nvGrpSpPr>
          <p:cNvPr id="19488" name="Group 47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7543800" y="2640013"/>
            <a:ext cx="368300" cy="63500"/>
            <a:chOff x="2836" y="3316"/>
            <a:chExt cx="232" cy="40"/>
          </a:xfrm>
        </p:grpSpPr>
        <p:sp>
          <p:nvSpPr>
            <p:cNvPr id="19541" name="Rectangle 48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2" name="Rectangle 49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3" name="Rectangle 50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9" name="Rectangle 5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400800" y="2330450"/>
            <a:ext cx="2638425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Line 5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858000" y="3073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Line 5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2940050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Line 5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610600" y="2935288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Line 5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772400" y="3073400"/>
            <a:ext cx="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Line 56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1457325" y="3443288"/>
            <a:ext cx="29273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Line 57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794000" y="3440113"/>
            <a:ext cx="0" cy="33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Line 5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597025" y="4892675"/>
            <a:ext cx="6610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Line 5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2776538" y="4316413"/>
            <a:ext cx="47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Line 60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7767638" y="4316413"/>
            <a:ext cx="47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Line 6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1597025" y="4900613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Line 62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6200775" y="4900613"/>
            <a:ext cx="0" cy="646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Line 6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8207375" y="4892675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02" name="Group 64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4344988" y="4030663"/>
            <a:ext cx="368300" cy="63500"/>
            <a:chOff x="2836" y="3316"/>
            <a:chExt cx="232" cy="40"/>
          </a:xfrm>
        </p:grpSpPr>
        <p:sp>
          <p:nvSpPr>
            <p:cNvPr id="19538" name="Rectangle 65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9" name="Rectangle 66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0" name="Rectangle 67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03" name="Text Box 6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49250" y="1804988"/>
            <a:ext cx="2314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Bank Branch 1</a:t>
            </a:r>
          </a:p>
        </p:txBody>
      </p:sp>
      <p:sp>
        <p:nvSpPr>
          <p:cNvPr id="19504" name="Text Box 6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054350" y="1804988"/>
            <a:ext cx="2314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Bank Branch 2</a:t>
            </a:r>
          </a:p>
        </p:txBody>
      </p:sp>
      <p:sp>
        <p:nvSpPr>
          <p:cNvPr id="19505" name="Text Box 70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419850" y="1752600"/>
            <a:ext cx="2670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Bank Branch 500</a:t>
            </a:r>
          </a:p>
        </p:txBody>
      </p:sp>
      <p:sp>
        <p:nvSpPr>
          <p:cNvPr id="19506" name="Rectangle 71"/>
          <p:cNvSpPr>
            <a:spLocks noChangeArrowheads="1"/>
          </p:cNvSpPr>
          <p:nvPr>
            <p:custDataLst>
              <p:tags r:id="rId48"/>
            </p:custDataLst>
          </p:nvPr>
        </p:nvSpPr>
        <p:spPr bwMode="invGray">
          <a:xfrm>
            <a:off x="2925763" y="5538788"/>
            <a:ext cx="1679575" cy="9556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Checking</a:t>
            </a:r>
          </a:p>
          <a:p>
            <a:pPr algn="ctr"/>
            <a:r>
              <a:rPr lang="en-US" sz="2800" b="0">
                <a:latin typeface="Arial" charset="0"/>
              </a:rPr>
              <a:t>Accounts</a:t>
            </a:r>
            <a:endParaRPr lang="en-US" b="0">
              <a:latin typeface="Arial" charset="0"/>
            </a:endParaRPr>
          </a:p>
        </p:txBody>
      </p:sp>
      <p:sp>
        <p:nvSpPr>
          <p:cNvPr id="19507" name="Line 7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848100" y="4892675"/>
            <a:ext cx="0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08" name="Group 73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>
            <a:off x="120650" y="5940425"/>
            <a:ext cx="717550" cy="104775"/>
            <a:chOff x="64" y="3742"/>
            <a:chExt cx="452" cy="66"/>
          </a:xfrm>
        </p:grpSpPr>
        <p:grpSp>
          <p:nvGrpSpPr>
            <p:cNvPr id="19518" name="Group 74"/>
            <p:cNvGrpSpPr>
              <a:grpSpLocks/>
            </p:cNvGrpSpPr>
            <p:nvPr/>
          </p:nvGrpSpPr>
          <p:grpSpPr bwMode="auto">
            <a:xfrm>
              <a:off x="169" y="3742"/>
              <a:ext cx="277" cy="66"/>
              <a:chOff x="4296" y="1016"/>
              <a:chExt cx="503" cy="144"/>
            </a:xfrm>
          </p:grpSpPr>
          <p:sp>
            <p:nvSpPr>
              <p:cNvPr id="19521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 flipV="1">
                <a:off x="4296" y="1025"/>
                <a:ext cx="33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522" name="Group 76"/>
              <p:cNvGrpSpPr>
                <a:grpSpLocks/>
              </p:cNvGrpSpPr>
              <p:nvPr/>
            </p:nvGrpSpPr>
            <p:grpSpPr bwMode="auto">
              <a:xfrm>
                <a:off x="4332" y="1016"/>
                <a:ext cx="87" cy="144"/>
                <a:chOff x="4332" y="1016"/>
                <a:chExt cx="87" cy="144"/>
              </a:xfrm>
            </p:grpSpPr>
            <p:sp>
              <p:nvSpPr>
                <p:cNvPr id="19536" name="Line 77"/>
                <p:cNvSpPr>
                  <a:spLocks noChangeShapeType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4332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37" name="Line 78"/>
                <p:cNvSpPr>
                  <a:spLocks noChangeShapeType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 flipV="1">
                  <a:off x="4380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23" name="Group 79"/>
              <p:cNvGrpSpPr>
                <a:grpSpLocks/>
              </p:cNvGrpSpPr>
              <p:nvPr/>
            </p:nvGrpSpPr>
            <p:grpSpPr bwMode="auto">
              <a:xfrm>
                <a:off x="4419" y="1016"/>
                <a:ext cx="87" cy="144"/>
                <a:chOff x="4419" y="1016"/>
                <a:chExt cx="87" cy="144"/>
              </a:xfrm>
            </p:grpSpPr>
            <p:sp>
              <p:nvSpPr>
                <p:cNvPr id="19534" name="Line 80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4419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35" name="Line 81"/>
                <p:cNvSpPr>
                  <a:spLocks noChangeShapeType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 flipV="1">
                  <a:off x="4467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24" name="Group 82"/>
              <p:cNvGrpSpPr>
                <a:grpSpLocks/>
              </p:cNvGrpSpPr>
              <p:nvPr/>
            </p:nvGrpSpPr>
            <p:grpSpPr bwMode="auto">
              <a:xfrm>
                <a:off x="4509" y="1016"/>
                <a:ext cx="87" cy="144"/>
                <a:chOff x="4509" y="1016"/>
                <a:chExt cx="87" cy="144"/>
              </a:xfrm>
            </p:grpSpPr>
            <p:sp>
              <p:nvSpPr>
                <p:cNvPr id="19532" name="Line 83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4509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33" name="Line 84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 flipV="1">
                  <a:off x="4557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25" name="Group 85"/>
              <p:cNvGrpSpPr>
                <a:grpSpLocks/>
              </p:cNvGrpSpPr>
              <p:nvPr/>
            </p:nvGrpSpPr>
            <p:grpSpPr bwMode="auto">
              <a:xfrm>
                <a:off x="4596" y="1016"/>
                <a:ext cx="87" cy="144"/>
                <a:chOff x="4596" y="1016"/>
                <a:chExt cx="87" cy="144"/>
              </a:xfrm>
            </p:grpSpPr>
            <p:sp>
              <p:nvSpPr>
                <p:cNvPr id="19530" name="Line 86"/>
                <p:cNvSpPr>
                  <a:spLocks noChangeShapeType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4596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31" name="Line 87"/>
                <p:cNvSpPr>
                  <a:spLocks noChangeShapeType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 flipV="1">
                  <a:off x="4644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26" name="Group 88"/>
              <p:cNvGrpSpPr>
                <a:grpSpLocks/>
              </p:cNvGrpSpPr>
              <p:nvPr/>
            </p:nvGrpSpPr>
            <p:grpSpPr bwMode="auto">
              <a:xfrm>
                <a:off x="4680" y="1016"/>
                <a:ext cx="87" cy="144"/>
                <a:chOff x="4680" y="1016"/>
                <a:chExt cx="87" cy="144"/>
              </a:xfrm>
            </p:grpSpPr>
            <p:sp>
              <p:nvSpPr>
                <p:cNvPr id="19528" name="Line 89"/>
                <p:cNvSpPr>
                  <a:spLocks noChangeShapeType="1"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4680" y="1016"/>
                  <a:ext cx="4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29" name="Line 90"/>
                <p:cNvSpPr>
                  <a:spLocks noChangeShapeType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 flipV="1">
                  <a:off x="4728" y="1016"/>
                  <a:ext cx="39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527" name="Line 9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 flipH="1" flipV="1">
                <a:off x="4766" y="1019"/>
                <a:ext cx="33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19" name="Line 92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64" y="3781"/>
              <a:ext cx="1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Line 93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446" y="3779"/>
              <a:ext cx="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09" name="Rectangle 94"/>
          <p:cNvSpPr>
            <a:spLocks noChangeArrowheads="1"/>
          </p:cNvSpPr>
          <p:nvPr>
            <p:custDataLst>
              <p:tags r:id="rId51"/>
            </p:custDataLst>
          </p:nvPr>
        </p:nvSpPr>
        <p:spPr bwMode="invGray">
          <a:xfrm>
            <a:off x="6723063" y="3783013"/>
            <a:ext cx="2092325" cy="528637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EAI Routing</a:t>
            </a:r>
            <a:endParaRPr lang="en-US" b="0">
              <a:latin typeface="Arial" charset="0"/>
            </a:endParaRPr>
          </a:p>
        </p:txBody>
      </p:sp>
      <p:grpSp>
        <p:nvGrpSpPr>
          <p:cNvPr id="19510" name="Group 99"/>
          <p:cNvGrpSpPr>
            <a:grpSpLocks/>
          </p:cNvGrpSpPr>
          <p:nvPr>
            <p:custDataLst>
              <p:tags r:id="rId52"/>
            </p:custDataLst>
          </p:nvPr>
        </p:nvGrpSpPr>
        <p:grpSpPr bwMode="auto">
          <a:xfrm>
            <a:off x="244475" y="3729038"/>
            <a:ext cx="1436688" cy="609600"/>
            <a:chOff x="154" y="2430"/>
            <a:chExt cx="905" cy="384"/>
          </a:xfrm>
        </p:grpSpPr>
        <p:sp>
          <p:nvSpPr>
            <p:cNvPr id="19516" name="AutoShape 9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invGray">
            <a:xfrm>
              <a:off x="154" y="2430"/>
              <a:ext cx="902" cy="382"/>
            </a:xfrm>
            <a:prstGeom prst="flowChartMagneticDisk">
              <a:avLst/>
            </a:prstGeom>
            <a:solidFill>
              <a:srgbClr val="0099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7" name="Rectangle 96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157" y="2487"/>
              <a:ext cx="9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b="0">
                  <a:latin typeface="Arial" charset="0"/>
                </a:rPr>
                <a:t>Queues</a:t>
              </a:r>
              <a:endParaRPr lang="en-US" sz="2800" b="0">
                <a:latin typeface="Arial Narrow" pitchFamily="34" charset="0"/>
              </a:endParaRPr>
            </a:p>
          </p:txBody>
        </p:sp>
      </p:grpSp>
      <p:sp>
        <p:nvSpPr>
          <p:cNvPr id="19511" name="Line 98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1673225" y="4021138"/>
            <a:ext cx="2286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512" name="Group 100"/>
          <p:cNvGrpSpPr>
            <a:grpSpLocks/>
          </p:cNvGrpSpPr>
          <p:nvPr>
            <p:custDataLst>
              <p:tags r:id="rId54"/>
            </p:custDataLst>
          </p:nvPr>
        </p:nvGrpSpPr>
        <p:grpSpPr bwMode="auto">
          <a:xfrm>
            <a:off x="5062538" y="3771900"/>
            <a:ext cx="1436687" cy="609600"/>
            <a:chOff x="154" y="2430"/>
            <a:chExt cx="905" cy="384"/>
          </a:xfrm>
        </p:grpSpPr>
        <p:sp>
          <p:nvSpPr>
            <p:cNvPr id="19514" name="AutoShape 101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invGray">
            <a:xfrm>
              <a:off x="154" y="2430"/>
              <a:ext cx="902" cy="382"/>
            </a:xfrm>
            <a:prstGeom prst="flowChartMagneticDisk">
              <a:avLst/>
            </a:prstGeom>
            <a:solidFill>
              <a:srgbClr val="0099C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Rectangle 102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57" y="2487"/>
              <a:ext cx="90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b="0">
                  <a:latin typeface="Arial" charset="0"/>
                </a:rPr>
                <a:t>Queues</a:t>
              </a:r>
              <a:endParaRPr lang="en-US" sz="2800" b="0">
                <a:latin typeface="Arial Narrow" pitchFamily="34" charset="0"/>
              </a:endParaRPr>
            </a:p>
          </p:txBody>
        </p:sp>
      </p:grpSp>
      <p:sp>
        <p:nvSpPr>
          <p:cNvPr id="19513" name="Line 103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491288" y="4064000"/>
            <a:ext cx="2286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7"/>
            </p:custDataLst>
          </p:nvPr>
        </p:nvSpPr>
        <p:spPr/>
        <p:txBody>
          <a:bodyPr/>
          <a:lstStyle/>
          <a:p>
            <a:pPr>
              <a:defRPr/>
            </a:pPr>
            <a:fld id="{0A167E91-788E-48F1-A7D8-D672060856B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8625" y="0"/>
            <a:ext cx="8283575" cy="1143000"/>
          </a:xfrm>
        </p:spPr>
        <p:txBody>
          <a:bodyPr/>
          <a:lstStyle/>
          <a:p>
            <a:r>
              <a:rPr lang="en-US" sz="4000" smtClean="0"/>
              <a:t>Workflow, or Business Process Mgmt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908050"/>
            <a:ext cx="9144000" cy="5754688"/>
          </a:xfrm>
        </p:spPr>
        <p:txBody>
          <a:bodyPr/>
          <a:lstStyle/>
          <a:p>
            <a:r>
              <a:rPr lang="en-US" sz="2800" dirty="0" smtClean="0"/>
              <a:t>A software product that executes multi-transaction </a:t>
            </a:r>
            <a:br>
              <a:rPr lang="en-US" sz="2800" dirty="0" smtClean="0"/>
            </a:br>
            <a:r>
              <a:rPr lang="en-US" sz="2800" dirty="0" smtClean="0"/>
              <a:t>long-running scripts (e.g., process an order)</a:t>
            </a:r>
          </a:p>
          <a:p>
            <a:r>
              <a:rPr lang="en-US" sz="2800" dirty="0" smtClean="0"/>
              <a:t>Product components</a:t>
            </a:r>
          </a:p>
          <a:p>
            <a:pPr lvl="1"/>
            <a:r>
              <a:rPr lang="en-US" sz="2400" dirty="0" smtClean="0"/>
              <a:t>A workflow script language </a:t>
            </a:r>
          </a:p>
          <a:p>
            <a:pPr lvl="1"/>
            <a:r>
              <a:rPr lang="en-US" sz="2400" dirty="0" smtClean="0"/>
              <a:t>Workflow script interpreter and scheduler</a:t>
            </a:r>
          </a:p>
          <a:p>
            <a:pPr lvl="1"/>
            <a:r>
              <a:rPr lang="en-US" sz="2400" dirty="0" smtClean="0"/>
              <a:t>Workflow tracking</a:t>
            </a:r>
          </a:p>
          <a:p>
            <a:pPr lvl="1"/>
            <a:r>
              <a:rPr lang="en-US" sz="2400" dirty="0" smtClean="0"/>
              <a:t>Message translation</a:t>
            </a:r>
          </a:p>
          <a:p>
            <a:pPr lvl="1"/>
            <a:r>
              <a:rPr lang="en-US" sz="2400" dirty="0" smtClean="0"/>
              <a:t>Application and queue system adaptors</a:t>
            </a:r>
          </a:p>
          <a:p>
            <a:r>
              <a:rPr lang="en-US" sz="2800" dirty="0" smtClean="0"/>
              <a:t>Transaction-centric vs. document-centric</a:t>
            </a:r>
          </a:p>
          <a:p>
            <a:r>
              <a:rPr lang="en-US" sz="2800" dirty="0" smtClean="0"/>
              <a:t>Structured processes vs. case management</a:t>
            </a:r>
          </a:p>
          <a:p>
            <a:r>
              <a:rPr lang="en-US" sz="2400" dirty="0" smtClean="0"/>
              <a:t>Examples: IBM </a:t>
            </a:r>
            <a:r>
              <a:rPr lang="en-US" sz="2400" dirty="0" err="1" smtClean="0"/>
              <a:t>Websphere</a:t>
            </a:r>
            <a:r>
              <a:rPr lang="en-US" sz="2400" dirty="0" smtClean="0"/>
              <a:t> MQ Workflow, Microsoft BizTalk, SAP, </a:t>
            </a:r>
            <a:r>
              <a:rPr lang="en-US" sz="2400" dirty="0" err="1" smtClean="0"/>
              <a:t>Vitria</a:t>
            </a:r>
            <a:r>
              <a:rPr lang="en-US" sz="2400" dirty="0" smtClean="0"/>
              <a:t>, Oracle Workflow, IBM </a:t>
            </a:r>
            <a:r>
              <a:rPr lang="en-US" sz="2400" dirty="0" err="1" smtClean="0"/>
              <a:t>FileNET</a:t>
            </a:r>
            <a:r>
              <a:rPr lang="en-US" sz="2400" dirty="0" smtClean="0"/>
              <a:t>, EMC </a:t>
            </a:r>
            <a:r>
              <a:rPr lang="en-US" sz="2400" dirty="0" err="1" smtClean="0"/>
              <a:t>Documentum</a:t>
            </a:r>
            <a:r>
              <a:rPr lang="en-US" sz="2400" dirty="0" smtClean="0"/>
              <a:t>, TIBCO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6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55725" y="1949450"/>
            <a:ext cx="70548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0" dirty="0"/>
              <a:t>1. The Basics</a:t>
            </a:r>
          </a:p>
          <a:p>
            <a:r>
              <a:rPr lang="en-US" sz="3600" b="0" dirty="0"/>
              <a:t>2. ACID Properties</a:t>
            </a:r>
          </a:p>
          <a:p>
            <a:r>
              <a:rPr lang="en-US" sz="3600" b="0" dirty="0"/>
              <a:t>3. Atomicity and Two-Phase Commit</a:t>
            </a:r>
          </a:p>
          <a:p>
            <a:r>
              <a:rPr lang="en-US" sz="3600" b="0" dirty="0"/>
              <a:t>4. Performance</a:t>
            </a:r>
          </a:p>
          <a:p>
            <a:r>
              <a:rPr lang="en-US" sz="3600" b="0" dirty="0"/>
              <a:t>5. </a:t>
            </a:r>
            <a:r>
              <a:rPr lang="en-US" sz="3600" b="0" dirty="0" smtClean="0"/>
              <a:t>Scalability</a:t>
            </a:r>
            <a:endParaRPr lang="en-US" sz="3600" b="0" dirty="0"/>
          </a:p>
          <a:p>
            <a:endParaRPr lang="en-US" sz="36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36588" y="157163"/>
            <a:ext cx="7772400" cy="1143000"/>
          </a:xfrm>
        </p:spPr>
        <p:txBody>
          <a:bodyPr/>
          <a:lstStyle/>
          <a:p>
            <a:r>
              <a:rPr lang="en-US" sz="4000" smtClean="0"/>
              <a:t>Data Integration Systems</a:t>
            </a:r>
            <a:br>
              <a:rPr lang="en-US" sz="4000" smtClean="0"/>
            </a:br>
            <a:r>
              <a:rPr lang="en-US" sz="4000" smtClean="0"/>
              <a:t>(Enterprise Information Integration)</a:t>
            </a:r>
          </a:p>
        </p:txBody>
      </p:sp>
      <p:sp>
        <p:nvSpPr>
          <p:cNvPr id="2150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invGray">
          <a:xfrm>
            <a:off x="2973388" y="1460500"/>
            <a:ext cx="2676525" cy="528638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Query Mediator</a:t>
            </a:r>
            <a:endParaRPr lang="en-US" b="0">
              <a:latin typeface="Arial" charset="0"/>
            </a:endParaRPr>
          </a:p>
        </p:txBody>
      </p:sp>
      <p:grpSp>
        <p:nvGrpSpPr>
          <p:cNvPr id="21509" name="Group 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619250" y="2643188"/>
            <a:ext cx="5675313" cy="1309687"/>
            <a:chOff x="1020" y="1296"/>
            <a:chExt cx="3575" cy="825"/>
          </a:xfrm>
        </p:grpSpPr>
        <p:grpSp>
          <p:nvGrpSpPr>
            <p:cNvPr id="21516" name="Group 8"/>
            <p:cNvGrpSpPr>
              <a:grpSpLocks/>
            </p:cNvGrpSpPr>
            <p:nvPr/>
          </p:nvGrpSpPr>
          <p:grpSpPr bwMode="auto">
            <a:xfrm>
              <a:off x="1020" y="1326"/>
              <a:ext cx="1083" cy="795"/>
              <a:chOff x="1020" y="1326"/>
              <a:chExt cx="1083" cy="795"/>
            </a:xfrm>
          </p:grpSpPr>
          <p:sp>
            <p:nvSpPr>
              <p:cNvPr id="21523" name="AutoShape 9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invGray">
              <a:xfrm>
                <a:off x="1020" y="1326"/>
                <a:ext cx="1083" cy="788"/>
              </a:xfrm>
              <a:prstGeom prst="flowChartMagneticDisk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4" name="Rectangle 10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041" y="1525"/>
                <a:ext cx="1052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b="0">
                    <a:latin typeface="Arial" charset="0"/>
                  </a:rPr>
                  <a:t>Checking</a:t>
                </a:r>
              </a:p>
              <a:p>
                <a:r>
                  <a:rPr lang="en-US" sz="2800" b="0">
                    <a:latin typeface="Arial" charset="0"/>
                  </a:rPr>
                  <a:t>Accounts</a:t>
                </a:r>
                <a:endParaRPr lang="en-US" sz="2800" b="0">
                  <a:latin typeface="Arial Narrow" pitchFamily="34" charset="0"/>
                </a:endParaRPr>
              </a:p>
            </p:txBody>
          </p:sp>
        </p:grpSp>
        <p:grpSp>
          <p:nvGrpSpPr>
            <p:cNvPr id="21517" name="Group 11"/>
            <p:cNvGrpSpPr>
              <a:grpSpLocks/>
            </p:cNvGrpSpPr>
            <p:nvPr/>
          </p:nvGrpSpPr>
          <p:grpSpPr bwMode="auto">
            <a:xfrm>
              <a:off x="2215" y="1311"/>
              <a:ext cx="1053" cy="795"/>
              <a:chOff x="2256" y="1311"/>
              <a:chExt cx="1053" cy="795"/>
            </a:xfrm>
          </p:grpSpPr>
          <p:sp>
            <p:nvSpPr>
              <p:cNvPr id="21521" name="AutoShape 12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invGray">
              <a:xfrm>
                <a:off x="2256" y="1311"/>
                <a:ext cx="1052" cy="788"/>
              </a:xfrm>
              <a:prstGeom prst="flowChartMagneticDisk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2" name="Rectangle 13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271" y="1510"/>
                <a:ext cx="1038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2800" b="0">
                    <a:latin typeface="Arial" charset="0"/>
                  </a:rPr>
                  <a:t>Loan</a:t>
                </a:r>
              </a:p>
              <a:p>
                <a:pPr algn="ctr"/>
                <a:r>
                  <a:rPr lang="en-US" sz="2800" b="0">
                    <a:latin typeface="Arial" charset="0"/>
                  </a:rPr>
                  <a:t>Accounts</a:t>
                </a:r>
                <a:endParaRPr lang="en-US" sz="2800" b="0">
                  <a:latin typeface="Arial Narrow" pitchFamily="34" charset="0"/>
                </a:endParaRPr>
              </a:p>
            </p:txBody>
          </p:sp>
        </p:grpSp>
        <p:grpSp>
          <p:nvGrpSpPr>
            <p:cNvPr id="21518" name="Group 14"/>
            <p:cNvGrpSpPr>
              <a:grpSpLocks/>
            </p:cNvGrpSpPr>
            <p:nvPr/>
          </p:nvGrpSpPr>
          <p:grpSpPr bwMode="auto">
            <a:xfrm>
              <a:off x="3381" y="1296"/>
              <a:ext cx="1214" cy="795"/>
              <a:chOff x="3381" y="1296"/>
              <a:chExt cx="1214" cy="795"/>
            </a:xfrm>
          </p:grpSpPr>
          <p:sp>
            <p:nvSpPr>
              <p:cNvPr id="21519" name="AutoShape 15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invGray">
              <a:xfrm>
                <a:off x="3395" y="1296"/>
                <a:ext cx="1186" cy="788"/>
              </a:xfrm>
              <a:prstGeom prst="flowChartMagneticDisk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0" name="Rectangle 16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381" y="1495"/>
                <a:ext cx="121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2800" b="0">
                    <a:latin typeface="Arial" charset="0"/>
                  </a:rPr>
                  <a:t>Credit card</a:t>
                </a:r>
              </a:p>
              <a:p>
                <a:pPr algn="ctr"/>
                <a:r>
                  <a:rPr lang="en-US" sz="2800" b="0">
                    <a:latin typeface="Arial" charset="0"/>
                  </a:rPr>
                  <a:t>Accounts</a:t>
                </a:r>
                <a:endParaRPr lang="en-US" sz="2800" b="0">
                  <a:latin typeface="Arial Narrow" pitchFamily="34" charset="0"/>
                </a:endParaRPr>
              </a:p>
            </p:txBody>
          </p:sp>
        </p:grpSp>
      </p:grpSp>
      <p:sp>
        <p:nvSpPr>
          <p:cNvPr id="21510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311650" y="1987550"/>
            <a:ext cx="0" cy="338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11425" y="2319338"/>
            <a:ext cx="3838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516188" y="2316163"/>
            <a:ext cx="0" cy="48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313238" y="2324100"/>
            <a:ext cx="0" cy="487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332538" y="2324100"/>
            <a:ext cx="0" cy="487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55613" y="4040188"/>
            <a:ext cx="8745537" cy="261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dirty="0"/>
              <a:t>Heterogeneous query systems (mediators). </a:t>
            </a:r>
            <a:br>
              <a:rPr lang="en-US" sz="3200" b="0" dirty="0"/>
            </a:br>
            <a:r>
              <a:rPr lang="en-US" sz="3200" b="0" dirty="0"/>
              <a:t>It’s database system software, but 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dirty="0"/>
              <a:t>It’s similar to EAI with more focus on data transformations than on message </a:t>
            </a:r>
            <a:r>
              <a:rPr lang="en-US" sz="3200" b="0" dirty="0" smtClean="0"/>
              <a:t>mgmt.</a:t>
            </a:r>
            <a:endParaRPr lang="en-US" sz="32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38138"/>
            <a:ext cx="7772400" cy="993775"/>
          </a:xfrm>
        </p:spPr>
        <p:txBody>
          <a:bodyPr/>
          <a:lstStyle/>
          <a:p>
            <a:r>
              <a:rPr lang="en-US" smtClean="0"/>
              <a:t>Transactional Middleware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33350" y="1544638"/>
            <a:ext cx="8909050" cy="4551362"/>
          </a:xfrm>
        </p:spPr>
        <p:txBody>
          <a:bodyPr/>
          <a:lstStyle/>
          <a:p>
            <a:r>
              <a:rPr lang="en-US" dirty="0" smtClean="0"/>
              <a:t>In summary, there are </a:t>
            </a:r>
            <a:r>
              <a:rPr lang="en-US" i="1" dirty="0" smtClean="0"/>
              <a:t>many</a:t>
            </a:r>
            <a:r>
              <a:rPr lang="en-US" dirty="0" smtClean="0"/>
              <a:t> variations that package different combinations of middleware features</a:t>
            </a:r>
          </a:p>
          <a:p>
            <a:pPr lvl="1"/>
            <a:r>
              <a:rPr lang="en-US" dirty="0" smtClean="0"/>
              <a:t>Application Server</a:t>
            </a:r>
          </a:p>
          <a:p>
            <a:pPr lvl="1"/>
            <a:r>
              <a:rPr lang="en-US" dirty="0" smtClean="0"/>
              <a:t>Enterprise Application Integration </a:t>
            </a:r>
          </a:p>
          <a:p>
            <a:pPr lvl="1"/>
            <a:r>
              <a:rPr lang="en-US" dirty="0" smtClean="0"/>
              <a:t>Business process management (aka Workflow) </a:t>
            </a:r>
          </a:p>
          <a:p>
            <a:pPr lvl="1"/>
            <a:r>
              <a:rPr lang="en-US" dirty="0" smtClean="0"/>
              <a:t>Enterprise Server Bus</a:t>
            </a:r>
          </a:p>
          <a:p>
            <a:r>
              <a:rPr lang="en-US" dirty="0" smtClean="0">
                <a:sym typeface="Wingdings" pitchFamily="2" charset="2"/>
              </a:rPr>
              <a:t>New ones all the time, that defy categorization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87325" y="288925"/>
            <a:ext cx="8583613" cy="1143000"/>
          </a:xfrm>
        </p:spPr>
        <p:txBody>
          <a:bodyPr/>
          <a:lstStyle/>
          <a:p>
            <a:r>
              <a:rPr lang="en-US" smtClean="0"/>
              <a:t>System Software Vendor’s View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431925"/>
            <a:ext cx="7772400" cy="5170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TP is partly a component product problem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Hardware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Operating system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Database system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 dirty="0" smtClean="0"/>
              <a:t>Application Server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TP is partly a system engineering problem</a:t>
            </a:r>
          </a:p>
          <a:p>
            <a:pPr lvl="1">
              <a:lnSpc>
                <a:spcPct val="90000"/>
              </a:lnSpc>
              <a:spcAft>
                <a:spcPct val="25000"/>
              </a:spcAft>
            </a:pPr>
            <a:r>
              <a:rPr lang="en-US" dirty="0" smtClean="0"/>
              <a:t>Getting all those components to work together to produce a system with all those “</a:t>
            </a:r>
            <a:r>
              <a:rPr lang="en-US" dirty="0" err="1" smtClean="0"/>
              <a:t>ilities</a:t>
            </a:r>
            <a:r>
              <a:rPr lang="en-US" dirty="0" smtClean="0"/>
              <a:t>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course focuses primarily on the Database System and Application Server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23938" y="1998663"/>
            <a:ext cx="77438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1. The Basics</a:t>
            </a:r>
          </a:p>
          <a:p>
            <a:r>
              <a:rPr lang="en-US" sz="3600" b="0" dirty="0"/>
              <a:t>   2. ACID Properties</a:t>
            </a:r>
          </a:p>
          <a:p>
            <a:r>
              <a:rPr lang="en-US" sz="3600" b="0" dirty="0"/>
              <a:t>   3. Atomicity and Two-Phase Commit</a:t>
            </a:r>
          </a:p>
          <a:p>
            <a:r>
              <a:rPr lang="en-US" sz="3600" b="0" dirty="0"/>
              <a:t>   4. Performance</a:t>
            </a:r>
          </a:p>
          <a:p>
            <a:r>
              <a:rPr lang="en-US" sz="3600" b="0" dirty="0"/>
              <a:t>   5. </a:t>
            </a:r>
            <a:r>
              <a:rPr lang="en-US" sz="3600" b="0" dirty="0" smtClean="0"/>
              <a:t>Scalability</a:t>
            </a:r>
            <a:endParaRPr lang="en-US" sz="3600" b="0" dirty="0"/>
          </a:p>
          <a:p>
            <a:endParaRPr lang="en-US" sz="36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1.2 The ACID Properties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Transactions have 4 main properties</a:t>
            </a:r>
          </a:p>
          <a:p>
            <a:pPr lvl="1"/>
            <a:r>
              <a:rPr lang="en-US" smtClean="0"/>
              <a:t>Atomicity - all or nothing</a:t>
            </a:r>
          </a:p>
          <a:p>
            <a:pPr lvl="1"/>
            <a:r>
              <a:rPr lang="en-US" smtClean="0"/>
              <a:t>Consistency - preserve database integrity</a:t>
            </a:r>
          </a:p>
          <a:p>
            <a:pPr lvl="1"/>
            <a:r>
              <a:rPr lang="en-US" smtClean="0"/>
              <a:t>Isolation - execute as if they were run alone</a:t>
            </a:r>
          </a:p>
          <a:p>
            <a:pPr lvl="1"/>
            <a:r>
              <a:rPr lang="en-US" smtClean="0"/>
              <a:t>Durability - results aren’t lost by a failure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7772400" cy="685800"/>
          </a:xfrm>
        </p:spPr>
        <p:txBody>
          <a:bodyPr/>
          <a:lstStyle/>
          <a:p>
            <a:r>
              <a:rPr lang="en-US" smtClean="0"/>
              <a:t>Atomicity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All-or-nothing, no partial results</a:t>
            </a:r>
          </a:p>
          <a:p>
            <a:pPr lvl="1"/>
            <a:r>
              <a:rPr lang="en-US" dirty="0" smtClean="0"/>
              <a:t>E.g. in a money transfer, debit one account, credit the other. Either debit and credit both run, or neither runs.</a:t>
            </a:r>
          </a:p>
          <a:p>
            <a:pPr lvl="1"/>
            <a:r>
              <a:rPr lang="en-US" dirty="0" smtClean="0"/>
              <a:t>Successful completion is called </a:t>
            </a:r>
            <a:r>
              <a:rPr lang="en-US" i="1" dirty="0" smtClean="0"/>
              <a:t>Commit</a:t>
            </a:r>
            <a:endParaRPr lang="en-US" dirty="0" smtClean="0"/>
          </a:p>
          <a:p>
            <a:pPr lvl="1"/>
            <a:r>
              <a:rPr lang="en-US" dirty="0" smtClean="0"/>
              <a:t>Transaction failure is called </a:t>
            </a:r>
            <a:r>
              <a:rPr lang="en-US" i="1" dirty="0" smtClean="0"/>
              <a:t>Abort</a:t>
            </a:r>
          </a:p>
          <a:p>
            <a:r>
              <a:rPr lang="en-US" dirty="0" smtClean="0"/>
              <a:t>Commit and abort are irrevocable actions</a:t>
            </a:r>
          </a:p>
          <a:p>
            <a:r>
              <a:rPr lang="en-US" dirty="0" smtClean="0"/>
              <a:t>An Abort </a:t>
            </a:r>
            <a:r>
              <a:rPr lang="en-US" i="1" dirty="0" smtClean="0"/>
              <a:t>undoes </a:t>
            </a:r>
            <a:r>
              <a:rPr lang="en-US" dirty="0" smtClean="0"/>
              <a:t>operations that already executed</a:t>
            </a:r>
          </a:p>
          <a:p>
            <a:pPr lvl="1"/>
            <a:r>
              <a:rPr lang="en-US" dirty="0" smtClean="0"/>
              <a:t>For database operations, restore the data’s previous value from before the transaction</a:t>
            </a:r>
          </a:p>
          <a:p>
            <a:pPr lvl="1"/>
            <a:r>
              <a:rPr lang="en-US" dirty="0" smtClean="0"/>
              <a:t>But some real world operations are not undoable</a:t>
            </a:r>
          </a:p>
          <a:p>
            <a:pPr lvl="2"/>
            <a:r>
              <a:rPr lang="en-US" dirty="0" smtClean="0"/>
              <a:t>Examples - transfer money, print ticket, fire missile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20688" y="228600"/>
            <a:ext cx="8264525" cy="1143000"/>
          </a:xfrm>
        </p:spPr>
        <p:txBody>
          <a:bodyPr/>
          <a:lstStyle/>
          <a:p>
            <a:r>
              <a:rPr lang="en-US" smtClean="0"/>
              <a:t>Example - ATM Dispenses Money</a:t>
            </a:r>
            <a:br>
              <a:rPr lang="en-US" smtClean="0"/>
            </a:br>
            <a:r>
              <a:rPr lang="en-US" smtClean="0"/>
              <a:t>(a non-undoable operation)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71550" y="3846513"/>
            <a:ext cx="3171825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latin typeface="Courier New" pitchFamily="49" charset="0"/>
              </a:rPr>
              <a:t>T1: Start</a:t>
            </a:r>
          </a:p>
          <a:p>
            <a:r>
              <a:rPr lang="en-US" sz="2800" dirty="0">
                <a:latin typeface="Courier New" pitchFamily="49" charset="0"/>
              </a:rPr>
              <a:t>	. . .</a:t>
            </a:r>
          </a:p>
          <a:p>
            <a:r>
              <a:rPr lang="en-US" sz="2800" dirty="0">
                <a:latin typeface="Courier New" pitchFamily="49" charset="0"/>
              </a:rPr>
              <a:t>    Commit</a:t>
            </a:r>
          </a:p>
          <a:p>
            <a:r>
              <a:rPr lang="en-US" sz="2800" dirty="0">
                <a:latin typeface="Courier New" pitchFamily="49" charset="0"/>
              </a:rPr>
              <a:t>Dispense Money</a:t>
            </a:r>
            <a:endParaRPr lang="en-US" sz="2800" dirty="0"/>
          </a:p>
        </p:txBody>
      </p:sp>
      <p:sp>
        <p:nvSpPr>
          <p:cNvPr id="27653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1600200"/>
            <a:ext cx="4660900" cy="1809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latin typeface="Courier New" pitchFamily="49" charset="0"/>
              </a:rPr>
              <a:t>T1: Start</a:t>
            </a:r>
          </a:p>
          <a:p>
            <a:r>
              <a:rPr lang="en-US" sz="2800" dirty="0">
                <a:latin typeface="Courier New" pitchFamily="49" charset="0"/>
              </a:rPr>
              <a:t>	. . .</a:t>
            </a:r>
          </a:p>
          <a:p>
            <a:r>
              <a:rPr lang="en-US" sz="2800" dirty="0">
                <a:latin typeface="Courier New" pitchFamily="49" charset="0"/>
              </a:rPr>
              <a:t>      Dispense Money </a:t>
            </a:r>
          </a:p>
          <a:p>
            <a:r>
              <a:rPr lang="en-US" sz="2800" dirty="0">
                <a:latin typeface="Courier New" pitchFamily="49" charset="0"/>
              </a:rPr>
              <a:t>    Commit</a:t>
            </a:r>
            <a:endParaRPr lang="en-US" sz="2800" dirty="0"/>
          </a:p>
        </p:txBody>
      </p:sp>
      <p:grpSp>
        <p:nvGrpSpPr>
          <p:cNvPr id="20501" name="Group 2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93675" y="4916488"/>
            <a:ext cx="8351838" cy="1862137"/>
            <a:chOff x="122" y="3097"/>
            <a:chExt cx="5261" cy="1173"/>
          </a:xfrm>
        </p:grpSpPr>
        <p:grpSp>
          <p:nvGrpSpPr>
            <p:cNvPr id="27658" name="Group 19"/>
            <p:cNvGrpSpPr>
              <a:grpSpLocks/>
            </p:cNvGrpSpPr>
            <p:nvPr/>
          </p:nvGrpSpPr>
          <p:grpSpPr bwMode="auto">
            <a:xfrm>
              <a:off x="1872" y="3097"/>
              <a:ext cx="3511" cy="327"/>
              <a:chOff x="1872" y="3097"/>
              <a:chExt cx="3511" cy="327"/>
            </a:xfrm>
          </p:grpSpPr>
          <p:sp>
            <p:nvSpPr>
              <p:cNvPr id="27662" name="Text Box 7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894" y="3097"/>
                <a:ext cx="148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0"/>
                  <a:t>System crashes</a:t>
                </a:r>
              </a:p>
            </p:txBody>
          </p:sp>
          <p:sp>
            <p:nvSpPr>
              <p:cNvPr id="27663" name="Line 8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872" y="3264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659" name="Group 20"/>
            <p:cNvGrpSpPr>
              <a:grpSpLocks/>
            </p:cNvGrpSpPr>
            <p:nvPr/>
          </p:nvGrpSpPr>
          <p:grpSpPr bwMode="auto">
            <a:xfrm>
              <a:off x="122" y="3373"/>
              <a:ext cx="2639" cy="897"/>
              <a:chOff x="122" y="3373"/>
              <a:chExt cx="2639" cy="897"/>
            </a:xfrm>
          </p:grpSpPr>
          <p:sp>
            <p:nvSpPr>
              <p:cNvPr id="27660" name="Text Box 15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505" y="3674"/>
                <a:ext cx="2256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 b="0" i="1"/>
                  <a:t>Deferred operation never gets executed</a:t>
                </a:r>
                <a:endParaRPr lang="en-US" sz="2800" b="0"/>
              </a:p>
            </p:txBody>
          </p:sp>
          <p:sp>
            <p:nvSpPr>
              <p:cNvPr id="27661" name="Arc 16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 flipH="1">
                <a:off x="122" y="3373"/>
                <a:ext cx="508" cy="444"/>
              </a:xfrm>
              <a:custGeom>
                <a:avLst/>
                <a:gdLst>
                  <a:gd name="T0" fmla="*/ 0 w 28549"/>
                  <a:gd name="T1" fmla="*/ 12 h 43200"/>
                  <a:gd name="T2" fmla="*/ 112 w 28549"/>
                  <a:gd name="T3" fmla="*/ 444 h 43200"/>
                  <a:gd name="T4" fmla="*/ 124 w 28549"/>
                  <a:gd name="T5" fmla="*/ 222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549" h="43200" fill="none" extrusionOk="0">
                    <a:moveTo>
                      <a:pt x="0" y="1148"/>
                    </a:moveTo>
                    <a:cubicBezTo>
                      <a:pt x="2237" y="387"/>
                      <a:pt x="4585" y="-1"/>
                      <a:pt x="6949" y="0"/>
                    </a:cubicBezTo>
                    <a:cubicBezTo>
                      <a:pt x="18878" y="0"/>
                      <a:pt x="28549" y="9670"/>
                      <a:pt x="28549" y="21600"/>
                    </a:cubicBezTo>
                    <a:cubicBezTo>
                      <a:pt x="28549" y="33529"/>
                      <a:pt x="18878" y="43200"/>
                      <a:pt x="6949" y="43200"/>
                    </a:cubicBezTo>
                    <a:cubicBezTo>
                      <a:pt x="6728" y="43200"/>
                      <a:pt x="6508" y="43196"/>
                      <a:pt x="6288" y="43189"/>
                    </a:cubicBezTo>
                  </a:path>
                  <a:path w="28549" h="43200" stroke="0" extrusionOk="0">
                    <a:moveTo>
                      <a:pt x="0" y="1148"/>
                    </a:moveTo>
                    <a:cubicBezTo>
                      <a:pt x="2237" y="387"/>
                      <a:pt x="4585" y="-1"/>
                      <a:pt x="6949" y="0"/>
                    </a:cubicBezTo>
                    <a:cubicBezTo>
                      <a:pt x="18878" y="0"/>
                      <a:pt x="28549" y="9670"/>
                      <a:pt x="28549" y="21600"/>
                    </a:cubicBezTo>
                    <a:cubicBezTo>
                      <a:pt x="28549" y="33529"/>
                      <a:pt x="18878" y="43200"/>
                      <a:pt x="6949" y="43200"/>
                    </a:cubicBezTo>
                    <a:cubicBezTo>
                      <a:pt x="6728" y="43200"/>
                      <a:pt x="6508" y="43196"/>
                      <a:pt x="6288" y="43189"/>
                    </a:cubicBezTo>
                    <a:lnTo>
                      <a:pt x="6949" y="21600"/>
                    </a:lnTo>
                    <a:lnTo>
                      <a:pt x="0" y="1148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498" name="Group 1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209800" y="2667000"/>
            <a:ext cx="6662738" cy="1373188"/>
            <a:chOff x="1392" y="1680"/>
            <a:chExt cx="4197" cy="865"/>
          </a:xfrm>
        </p:grpSpPr>
        <p:sp>
          <p:nvSpPr>
            <p:cNvPr id="27656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96" y="1680"/>
              <a:ext cx="1893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b="0"/>
                <a:t>System crashes</a:t>
              </a:r>
            </a:p>
            <a:p>
              <a:r>
                <a:rPr lang="en-US" sz="2800" b="0"/>
                <a:t>Transaction aborts</a:t>
              </a:r>
            </a:p>
            <a:p>
              <a:r>
                <a:rPr lang="en-US" sz="2800" b="0"/>
                <a:t>Money is dispensed</a:t>
              </a:r>
            </a:p>
          </p:txBody>
        </p:sp>
        <p:sp>
          <p:nvSpPr>
            <p:cNvPr id="27657" name="Line 1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1392" y="1862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0A167E91-788E-48F1-A7D8-D672060856B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8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mtClean="0"/>
              <a:t>Reading Uncommitted Output Isn’t Undoable</a:t>
            </a:r>
          </a:p>
        </p:txBody>
      </p:sp>
      <p:sp>
        <p:nvSpPr>
          <p:cNvPr id="28676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325" y="1339850"/>
            <a:ext cx="3662363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Courier New" pitchFamily="49" charset="0"/>
              </a:rPr>
              <a:t>T1: Start</a:t>
            </a:r>
          </a:p>
          <a:p>
            <a:r>
              <a:rPr lang="en-US" dirty="0">
                <a:latin typeface="Courier New" pitchFamily="49" charset="0"/>
              </a:rPr>
              <a:t>	...</a:t>
            </a:r>
          </a:p>
          <a:p>
            <a:r>
              <a:rPr lang="en-US" dirty="0">
                <a:latin typeface="Courier New" pitchFamily="49" charset="0"/>
              </a:rPr>
              <a:t>    Display output</a:t>
            </a:r>
          </a:p>
          <a:p>
            <a:r>
              <a:rPr lang="en-US" dirty="0">
                <a:latin typeface="Courier New" pitchFamily="49" charset="0"/>
              </a:rPr>
              <a:t>     ...</a:t>
            </a:r>
          </a:p>
          <a:p>
            <a:r>
              <a:rPr lang="en-US" dirty="0">
                <a:latin typeface="Courier New" pitchFamily="49" charset="0"/>
              </a:rPr>
              <a:t>    If error, Abort</a:t>
            </a:r>
            <a:endParaRPr lang="en-US" dirty="0"/>
          </a:p>
        </p:txBody>
      </p:sp>
      <p:sp>
        <p:nvSpPr>
          <p:cNvPr id="2867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9775" y="4889500"/>
            <a:ext cx="49403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Courier New" pitchFamily="49" charset="0"/>
              </a:rPr>
              <a:t>T2: Start</a:t>
            </a:r>
          </a:p>
          <a:p>
            <a:r>
              <a:rPr lang="en-US" dirty="0">
                <a:latin typeface="Courier New" pitchFamily="49" charset="0"/>
              </a:rPr>
              <a:t>    Get input from display</a:t>
            </a:r>
          </a:p>
          <a:p>
            <a:r>
              <a:rPr lang="en-US" dirty="0">
                <a:latin typeface="Courier New" pitchFamily="49" charset="0"/>
              </a:rPr>
              <a:t>	...</a:t>
            </a:r>
          </a:p>
          <a:p>
            <a:r>
              <a:rPr lang="en-US" dirty="0">
                <a:latin typeface="Courier New" pitchFamily="49" charset="0"/>
              </a:rPr>
              <a:t>    Commit</a:t>
            </a:r>
            <a:endParaRPr lang="en-US" dirty="0"/>
          </a:p>
        </p:txBody>
      </p:sp>
      <p:graphicFrame>
        <p:nvGraphicFramePr>
          <p:cNvPr id="28678" name="Object 5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7391400" y="2438400"/>
          <a:ext cx="15240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ClipArt" r:id="rId15" imgW="3938588" imgH="3421063" progId="MS_ClipArt_Gallery.2">
                  <p:embed/>
                </p:oleObj>
              </mc:Choice>
              <mc:Fallback>
                <p:oleObj name="ClipArt" r:id="rId15" imgW="3938588" imgH="342106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438400"/>
                        <a:ext cx="1524000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2362200"/>
            <a:ext cx="26908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User reads output</a:t>
            </a:r>
          </a:p>
          <a:p>
            <a:r>
              <a:rPr lang="en-US" sz="2800" b="0"/>
              <a:t>…</a:t>
            </a:r>
          </a:p>
          <a:p>
            <a:r>
              <a:rPr lang="en-US" sz="2800" b="0"/>
              <a:t>User enters input</a:t>
            </a:r>
          </a:p>
        </p:txBody>
      </p:sp>
      <p:sp>
        <p:nvSpPr>
          <p:cNvPr id="2868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867150" y="2274888"/>
            <a:ext cx="773113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10"/>
          <p:cNvSpPr>
            <a:spLocks/>
          </p:cNvSpPr>
          <p:nvPr>
            <p:custDataLst>
              <p:tags r:id="rId8"/>
            </p:custDataLst>
          </p:nvPr>
        </p:nvSpPr>
        <p:spPr bwMode="auto">
          <a:xfrm flipH="1">
            <a:off x="1981200" y="3579813"/>
            <a:ext cx="2590800" cy="1906587"/>
          </a:xfrm>
          <a:custGeom>
            <a:avLst/>
            <a:gdLst>
              <a:gd name="T0" fmla="*/ 0 w 21600"/>
              <a:gd name="T1" fmla="*/ 0 h 42862"/>
              <a:gd name="T2" fmla="*/ 456509 w 21600"/>
              <a:gd name="T3" fmla="*/ 1906587 h 42862"/>
              <a:gd name="T4" fmla="*/ 0 w 21600"/>
              <a:gd name="T5" fmla="*/ 960811 h 428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86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061"/>
                  <a:pt x="14103" y="41018"/>
                  <a:pt x="3806" y="42862"/>
                </a:cubicBezTo>
              </a:path>
              <a:path w="21600" h="4286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061"/>
                  <a:pt x="14103" y="41018"/>
                  <a:pt x="3806" y="4286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29513" y="3530600"/>
            <a:ext cx="14478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0"/>
              <a:t>Brain</a:t>
            </a:r>
          </a:p>
          <a:p>
            <a:pPr algn="ctr">
              <a:lnSpc>
                <a:spcPct val="65000"/>
              </a:lnSpc>
            </a:pPr>
            <a:r>
              <a:rPr lang="en-US" sz="2800" b="0"/>
              <a:t>transport</a:t>
            </a:r>
            <a:endParaRPr lang="en-US" b="0"/>
          </a:p>
        </p:txBody>
      </p:sp>
      <p:sp>
        <p:nvSpPr>
          <p:cNvPr id="28683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934200" y="28194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858000" y="31242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pPr>
              <a:defRPr/>
            </a:pPr>
            <a:fld id="{0A167E91-788E-48F1-A7D8-D672060856B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Compensating Transactions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A transaction that reverses the effect of another transaction (that committed). For example, </a:t>
            </a:r>
          </a:p>
          <a:p>
            <a:pPr lvl="1"/>
            <a:r>
              <a:rPr lang="en-US" dirty="0" smtClean="0"/>
              <a:t>“Adjustment” in a financial system</a:t>
            </a:r>
          </a:p>
          <a:p>
            <a:pPr lvl="1"/>
            <a:r>
              <a:rPr lang="en-US" dirty="0" smtClean="0"/>
              <a:t>Annul a marriage</a:t>
            </a:r>
          </a:p>
          <a:p>
            <a:r>
              <a:rPr lang="en-US" dirty="0" smtClean="0"/>
              <a:t>Not all transactions have complete compensations</a:t>
            </a:r>
          </a:p>
          <a:p>
            <a:pPr lvl="1"/>
            <a:r>
              <a:rPr lang="en-US" dirty="0" smtClean="0"/>
              <a:t>E.g., Certain money transfers</a:t>
            </a:r>
          </a:p>
          <a:p>
            <a:pPr lvl="1"/>
            <a:r>
              <a:rPr lang="en-US" dirty="0" smtClean="0"/>
              <a:t>E.g., Fire missile, cancel contract</a:t>
            </a:r>
          </a:p>
          <a:p>
            <a:pPr lvl="1"/>
            <a:r>
              <a:rPr lang="en-US" dirty="0" smtClean="0"/>
              <a:t>Contract law talks a lot about appropriate compensations</a:t>
            </a:r>
          </a:p>
          <a:p>
            <a:pPr>
              <a:buFont typeface="Wingdings" pitchFamily="2" charset="2"/>
              <a:buChar char="G"/>
            </a:pPr>
            <a:r>
              <a:rPr lang="en-US" dirty="0" smtClean="0"/>
              <a:t>A well-designed TP application should have a compensation for every transaction type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Consistency	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066800"/>
            <a:ext cx="8915400" cy="5257800"/>
          </a:xfrm>
        </p:spPr>
        <p:txBody>
          <a:bodyPr/>
          <a:lstStyle/>
          <a:p>
            <a:pPr>
              <a:buFont typeface="Wingdings" pitchFamily="2" charset="2"/>
              <a:buChar char=""/>
            </a:pPr>
            <a:r>
              <a:rPr lang="en-US" dirty="0" smtClean="0"/>
              <a:t>Every transaction should maintain DB consistency</a:t>
            </a:r>
          </a:p>
          <a:p>
            <a:pPr lvl="1"/>
            <a:r>
              <a:rPr lang="en-US" dirty="0" smtClean="0"/>
              <a:t>Referential integrity - E.g., each order references an existing customer number and existing part numbers</a:t>
            </a:r>
          </a:p>
          <a:p>
            <a:pPr lvl="1"/>
            <a:r>
              <a:rPr lang="en-US" dirty="0" smtClean="0"/>
              <a:t>The books balance (debits = credits, assets = liabilities)</a:t>
            </a:r>
          </a:p>
          <a:p>
            <a:pPr>
              <a:buFont typeface="Wingdings" pitchFamily="2" charset="2"/>
              <a:buChar char="G"/>
            </a:pPr>
            <a:r>
              <a:rPr lang="en-US" i="1" dirty="0" smtClean="0"/>
              <a:t>Consistency preservation is a property of a transaction, not of the TP system </a:t>
            </a:r>
            <a:br>
              <a:rPr lang="en-US" i="1" dirty="0" smtClean="0"/>
            </a:br>
            <a:r>
              <a:rPr lang="en-US" dirty="0" smtClean="0"/>
              <a:t>(unlike the A, I, and D of ACID)</a:t>
            </a:r>
          </a:p>
          <a:p>
            <a:r>
              <a:rPr lang="en-US" dirty="0" smtClean="0"/>
              <a:t>If each transaction maintains consistency, </a:t>
            </a:r>
            <a:br>
              <a:rPr lang="en-US" dirty="0" smtClean="0"/>
            </a:br>
            <a:r>
              <a:rPr lang="en-US" dirty="0" smtClean="0"/>
              <a:t>then serial executions of transactions do too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991600" cy="1143000"/>
          </a:xfrm>
        </p:spPr>
        <p:txBody>
          <a:bodyPr/>
          <a:lstStyle/>
          <a:p>
            <a:r>
              <a:rPr lang="en-US" dirty="0" smtClean="0"/>
              <a:t>1.1 The Basics - What’s a Transaction?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458200" cy="531653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execution</a:t>
            </a:r>
            <a:r>
              <a:rPr lang="en-US" dirty="0" smtClean="0"/>
              <a:t> of a program that performs an administrative function by accessing a </a:t>
            </a:r>
            <a:r>
              <a:rPr lang="en-US" i="1" dirty="0" smtClean="0"/>
              <a:t>shared database</a:t>
            </a:r>
            <a:r>
              <a:rPr lang="en-US" dirty="0" smtClean="0"/>
              <a:t>, usually on behalf of an </a:t>
            </a:r>
            <a:r>
              <a:rPr lang="en-US" i="1" dirty="0" smtClean="0"/>
              <a:t>on-line</a:t>
            </a:r>
            <a:r>
              <a:rPr lang="en-US" dirty="0" smtClean="0"/>
              <a:t> user.</a:t>
            </a:r>
          </a:p>
          <a:p>
            <a:pPr>
              <a:buFontTx/>
              <a:buNone/>
            </a:pPr>
            <a:r>
              <a:rPr lang="en-US" u="sng" dirty="0" smtClean="0"/>
              <a:t>Examples</a:t>
            </a:r>
            <a:endParaRPr lang="en-US" dirty="0" smtClean="0"/>
          </a:p>
          <a:p>
            <a:r>
              <a:rPr lang="en-US" sz="2800" dirty="0" smtClean="0"/>
              <a:t>Reserve an airline seat. Buy an airline ticket.</a:t>
            </a:r>
          </a:p>
          <a:p>
            <a:r>
              <a:rPr lang="en-US" sz="2800" dirty="0" smtClean="0"/>
              <a:t>Withdraw money from an ATM.</a:t>
            </a:r>
          </a:p>
          <a:p>
            <a:r>
              <a:rPr lang="en-US" sz="2800" dirty="0" smtClean="0"/>
              <a:t>Verify a credit card sale. </a:t>
            </a:r>
          </a:p>
          <a:p>
            <a:r>
              <a:rPr lang="en-US" sz="2800" dirty="0" smtClean="0"/>
              <a:t>Order an item from an Internet retailer.</a:t>
            </a:r>
          </a:p>
          <a:p>
            <a:r>
              <a:rPr lang="en-US" sz="2800" dirty="0" smtClean="0"/>
              <a:t>Place a bid at an on-line auction.</a:t>
            </a:r>
          </a:p>
          <a:p>
            <a:r>
              <a:rPr lang="en-US" sz="2800" dirty="0" smtClean="0"/>
              <a:t>Submit a corporate purchase order.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Some Notation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r</a:t>
            </a:r>
            <a:r>
              <a:rPr lang="en-US" sz="3600" baseline="-25000" dirty="0" err="1" smtClean="0"/>
              <a:t>i</a:t>
            </a:r>
            <a:r>
              <a:rPr lang="en-US" dirty="0" smtClean="0"/>
              <a:t>[x] = Read(x) by transaction T</a:t>
            </a:r>
            <a:r>
              <a:rPr lang="en-US" baseline="-25000" dirty="0" smtClean="0"/>
              <a:t>i</a:t>
            </a:r>
            <a:endParaRPr lang="en-US" dirty="0" smtClean="0"/>
          </a:p>
          <a:p>
            <a:r>
              <a:rPr lang="en-US" dirty="0" err="1" smtClean="0"/>
              <a:t>w</a:t>
            </a:r>
            <a:r>
              <a:rPr lang="en-US" sz="3600" baseline="-25000" dirty="0" err="1" smtClean="0"/>
              <a:t>i</a:t>
            </a:r>
            <a:r>
              <a:rPr lang="en-US" dirty="0" smtClean="0"/>
              <a:t>[x] = Write(x) by transaction T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i</a:t>
            </a:r>
            <a:r>
              <a:rPr lang="en-US" dirty="0" smtClean="0"/>
              <a:t> = Commit by transaction T</a:t>
            </a:r>
            <a:r>
              <a:rPr lang="en-US" baseline="-25000" dirty="0" smtClean="0"/>
              <a:t>i</a:t>
            </a:r>
            <a:endParaRPr lang="en-US" dirty="0" smtClean="0"/>
          </a:p>
          <a:p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= Abort by transaction T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history</a:t>
            </a:r>
            <a:r>
              <a:rPr lang="en-US" dirty="0" smtClean="0"/>
              <a:t> is a sequence of such operations, in the order that the database system processed them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0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41288"/>
            <a:ext cx="8153400" cy="838200"/>
          </a:xfrm>
        </p:spPr>
        <p:txBody>
          <a:bodyPr/>
          <a:lstStyle/>
          <a:p>
            <a:r>
              <a:rPr lang="en-US" smtClean="0"/>
              <a:t>Consistency Preservation Example </a:t>
            </a:r>
          </a:p>
        </p:txBody>
      </p:sp>
      <p:sp>
        <p:nvSpPr>
          <p:cNvPr id="3277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979488"/>
            <a:ext cx="2684463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T</a:t>
            </a:r>
            <a:r>
              <a:rPr lang="en-US" sz="2800" b="0" baseline="-25000"/>
              <a:t>1</a:t>
            </a:r>
            <a:r>
              <a:rPr lang="en-US" sz="2800" b="0"/>
              <a:t>: Start;</a:t>
            </a:r>
          </a:p>
          <a:p>
            <a:r>
              <a:rPr lang="en-US" sz="2800" b="0"/>
              <a:t>       A = Read(x);</a:t>
            </a:r>
          </a:p>
          <a:p>
            <a:r>
              <a:rPr lang="en-US" sz="2800" b="0"/>
              <a:t>       A = A - 1;</a:t>
            </a:r>
          </a:p>
          <a:p>
            <a:r>
              <a:rPr lang="en-US" sz="2800" b="0"/>
              <a:t>       Write(y, A);</a:t>
            </a:r>
          </a:p>
          <a:p>
            <a:r>
              <a:rPr lang="en-US" sz="2800" b="0"/>
              <a:t>      Commit;</a:t>
            </a:r>
            <a:endParaRPr lang="en-US" sz="2800" b="0">
              <a:latin typeface="Courier New" pitchFamily="49" charset="0"/>
            </a:endParaRPr>
          </a:p>
        </p:txBody>
      </p:sp>
      <p:sp>
        <p:nvSpPr>
          <p:cNvPr id="3277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37000" y="838200"/>
            <a:ext cx="48670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 dirty="0"/>
              <a:t>T</a:t>
            </a:r>
            <a:r>
              <a:rPr lang="en-US" sz="2800" b="0" baseline="-25000" dirty="0"/>
              <a:t>2</a:t>
            </a:r>
            <a:r>
              <a:rPr lang="en-US" sz="2800" b="0" dirty="0"/>
              <a:t>: Start;</a:t>
            </a:r>
          </a:p>
          <a:p>
            <a:r>
              <a:rPr lang="en-US" sz="2800" b="0" dirty="0"/>
              <a:t>       B = Read(x);</a:t>
            </a:r>
          </a:p>
          <a:p>
            <a:r>
              <a:rPr lang="en-US" sz="2800" b="0" dirty="0"/>
              <a:t>       C = Read(y);</a:t>
            </a:r>
          </a:p>
          <a:p>
            <a:r>
              <a:rPr lang="en-US" sz="2800" b="0" dirty="0"/>
              <a:t>       If  (B </a:t>
            </a:r>
            <a:r>
              <a:rPr lang="en-US" sz="2800" b="0" dirty="0" smtClean="0"/>
              <a:t>-1&gt; C) </a:t>
            </a:r>
            <a:r>
              <a:rPr lang="en-US" sz="2800" b="0" dirty="0"/>
              <a:t>then B = B - 1;</a:t>
            </a:r>
          </a:p>
          <a:p>
            <a:r>
              <a:rPr lang="en-US" sz="2800" b="0" dirty="0"/>
              <a:t>       Write(x, B);</a:t>
            </a:r>
          </a:p>
          <a:p>
            <a:r>
              <a:rPr lang="en-US" sz="2800" b="0" dirty="0"/>
              <a:t>      Commit;</a:t>
            </a:r>
            <a:endParaRPr lang="en-US" sz="2800" b="0" dirty="0">
              <a:latin typeface="Courier New" pitchFamily="49" charset="0"/>
            </a:endParaRPr>
          </a:p>
        </p:txBody>
      </p:sp>
      <p:sp>
        <p:nvSpPr>
          <p:cNvPr id="32774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27125" y="54768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800" b="0"/>
          </a:p>
        </p:txBody>
      </p:sp>
      <p:sp>
        <p:nvSpPr>
          <p:cNvPr id="3277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657600"/>
            <a:ext cx="7924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dirty="0"/>
              <a:t>Consistency predicate is x &gt; </a:t>
            </a:r>
            <a:r>
              <a:rPr lang="en-US" sz="3200" b="0" dirty="0" smtClean="0"/>
              <a:t>y</a:t>
            </a:r>
            <a:endParaRPr lang="en-US" sz="3200" b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dirty="0"/>
              <a:t>Serial executions preserve </a:t>
            </a:r>
            <a:r>
              <a:rPr lang="en-US" sz="3200" b="0" dirty="0" smtClean="0"/>
              <a:t>consistency.</a:t>
            </a:r>
            <a:r>
              <a:rPr lang="en-US" sz="3200" b="0" dirty="0"/>
              <a:t/>
            </a:r>
            <a:br>
              <a:rPr lang="en-US" sz="3200" b="0" dirty="0"/>
            </a:br>
            <a:r>
              <a:rPr lang="en-US" sz="3200" b="0" dirty="0"/>
              <a:t>Interleaved executions may not.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dirty="0"/>
              <a:t>H = r</a:t>
            </a:r>
            <a:r>
              <a:rPr lang="en-US" sz="3600" b="0" baseline="-25000" dirty="0"/>
              <a:t>1</a:t>
            </a:r>
            <a:r>
              <a:rPr lang="en-US" sz="3200" b="0" dirty="0"/>
              <a:t>[x] </a:t>
            </a:r>
            <a:r>
              <a:rPr lang="en-US" sz="3200" b="0" dirty="0">
                <a:solidFill>
                  <a:schemeClr val="tx2"/>
                </a:solidFill>
              </a:rPr>
              <a:t>r</a:t>
            </a:r>
            <a:r>
              <a:rPr lang="en-US" sz="3200" b="0" baseline="-25000" dirty="0">
                <a:solidFill>
                  <a:schemeClr val="tx2"/>
                </a:solidFill>
              </a:rPr>
              <a:t>2</a:t>
            </a:r>
            <a:r>
              <a:rPr lang="en-US" sz="3200" b="0" dirty="0">
                <a:solidFill>
                  <a:schemeClr val="tx2"/>
                </a:solidFill>
              </a:rPr>
              <a:t>[x] r</a:t>
            </a:r>
            <a:r>
              <a:rPr lang="en-US" sz="3200" b="0" baseline="-25000" dirty="0">
                <a:solidFill>
                  <a:schemeClr val="tx2"/>
                </a:solidFill>
              </a:rPr>
              <a:t>2</a:t>
            </a:r>
            <a:r>
              <a:rPr lang="en-US" sz="3200" b="0" dirty="0">
                <a:solidFill>
                  <a:schemeClr val="tx2"/>
                </a:solidFill>
              </a:rPr>
              <a:t>[y] w</a:t>
            </a:r>
            <a:r>
              <a:rPr lang="en-US" sz="3200" b="0" baseline="-25000" dirty="0">
                <a:solidFill>
                  <a:schemeClr val="tx2"/>
                </a:solidFill>
              </a:rPr>
              <a:t>2</a:t>
            </a:r>
            <a:r>
              <a:rPr lang="en-US" sz="3200" b="0" dirty="0">
                <a:solidFill>
                  <a:schemeClr val="tx2"/>
                </a:solidFill>
              </a:rPr>
              <a:t>[x]</a:t>
            </a:r>
            <a:r>
              <a:rPr lang="en-US" sz="3200" b="0" dirty="0"/>
              <a:t> w</a:t>
            </a:r>
            <a:r>
              <a:rPr lang="en-US" sz="3200" b="0" baseline="-25000" dirty="0"/>
              <a:t>1</a:t>
            </a:r>
            <a:r>
              <a:rPr lang="en-US" sz="3200" b="0" dirty="0"/>
              <a:t>[y]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b="0" dirty="0"/>
              <a:t>e.g</a:t>
            </a:r>
            <a:r>
              <a:rPr lang="en-US" sz="2800" b="0" dirty="0" smtClean="0"/>
              <a:t>., </a:t>
            </a:r>
            <a:r>
              <a:rPr lang="en-US" sz="2800" b="0" dirty="0"/>
              <a:t>try it with x=4 and y=2 initially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0A167E91-788E-48F1-A7D8-D672060856B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mtClean="0"/>
              <a:t>Isolation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r>
              <a:rPr lang="en-US" dirty="0" smtClean="0"/>
              <a:t>Intuitively, the effect of a set of transactions should be the same as if they ran independently</a:t>
            </a:r>
          </a:p>
          <a:p>
            <a:r>
              <a:rPr lang="en-US" dirty="0" smtClean="0"/>
              <a:t>Formally, an interleaved execution of transactions is </a:t>
            </a:r>
            <a:r>
              <a:rPr lang="en-US" i="1" dirty="0" smtClean="0"/>
              <a:t>serializable </a:t>
            </a:r>
            <a:r>
              <a:rPr lang="en-US" dirty="0" smtClean="0"/>
              <a:t>if its effect is equivalent to a serial one</a:t>
            </a:r>
          </a:p>
          <a:p>
            <a:r>
              <a:rPr lang="en-US" dirty="0" smtClean="0"/>
              <a:t>Implies a user view where the system runs each user’s transaction stand-alone</a:t>
            </a:r>
          </a:p>
          <a:p>
            <a:r>
              <a:rPr lang="en-US" dirty="0" smtClean="0"/>
              <a:t>Of course, transactions in fact run with lots of concurrency, to use device parallelism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dirty="0" smtClean="0"/>
              <a:t>Serializability Example 1</a:t>
            </a:r>
          </a:p>
        </p:txBody>
      </p:sp>
      <p:sp>
        <p:nvSpPr>
          <p:cNvPr id="34820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838200"/>
            <a:ext cx="26844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 dirty="0"/>
              <a:t>T</a:t>
            </a:r>
            <a:r>
              <a:rPr lang="en-US" sz="2800" b="0" baseline="-25000" dirty="0"/>
              <a:t>1</a:t>
            </a:r>
            <a:r>
              <a:rPr lang="en-US" sz="2800" b="0" dirty="0"/>
              <a:t>: Start;</a:t>
            </a:r>
          </a:p>
          <a:p>
            <a:r>
              <a:rPr lang="en-US" sz="2800" b="0" dirty="0"/>
              <a:t>       A = Read(x);</a:t>
            </a:r>
          </a:p>
          <a:p>
            <a:r>
              <a:rPr lang="en-US" sz="2800" b="0" dirty="0"/>
              <a:t>       A = A + 1;</a:t>
            </a:r>
          </a:p>
          <a:p>
            <a:r>
              <a:rPr lang="en-US" sz="2800" b="0" dirty="0"/>
              <a:t>       Write(x, A);</a:t>
            </a:r>
          </a:p>
          <a:p>
            <a:r>
              <a:rPr lang="en-US" sz="2800" b="0" dirty="0"/>
              <a:t>      Commit;</a:t>
            </a:r>
            <a:endParaRPr lang="en-US" sz="2800" b="0" dirty="0">
              <a:latin typeface="Courier New" pitchFamily="49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4800" y="838200"/>
            <a:ext cx="266382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 dirty="0"/>
              <a:t>T</a:t>
            </a:r>
            <a:r>
              <a:rPr lang="en-US" sz="2800" b="0" baseline="-25000" dirty="0"/>
              <a:t>2</a:t>
            </a:r>
            <a:r>
              <a:rPr lang="en-US" sz="2800" b="0" dirty="0"/>
              <a:t>: Start;</a:t>
            </a:r>
          </a:p>
          <a:p>
            <a:r>
              <a:rPr lang="en-US" sz="2800" b="0" dirty="0"/>
              <a:t>       B = </a:t>
            </a:r>
            <a:r>
              <a:rPr lang="en-US" sz="2800" b="0" dirty="0" smtClean="0"/>
              <a:t>Read(y);</a:t>
            </a:r>
            <a:endParaRPr lang="en-US" sz="2800" b="0" dirty="0"/>
          </a:p>
          <a:p>
            <a:r>
              <a:rPr lang="en-US" sz="2800" b="0" dirty="0"/>
              <a:t>       B = B + 1;</a:t>
            </a:r>
          </a:p>
          <a:p>
            <a:r>
              <a:rPr lang="en-US" sz="2800" b="0" dirty="0"/>
              <a:t>       Write(y, B);</a:t>
            </a:r>
          </a:p>
          <a:p>
            <a:r>
              <a:rPr lang="en-US" sz="2800" b="0" dirty="0"/>
              <a:t>      Commit;</a:t>
            </a:r>
            <a:endParaRPr lang="en-US" sz="2800" b="0" dirty="0">
              <a:latin typeface="Courier New" pitchFamily="49" charset="0"/>
            </a:endParaRPr>
          </a:p>
        </p:txBody>
      </p:sp>
      <p:sp>
        <p:nvSpPr>
          <p:cNvPr id="34822" name="Rectangle 8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3468688"/>
            <a:ext cx="8382000" cy="2895600"/>
          </a:xfrm>
          <a:noFill/>
        </p:spPr>
        <p:txBody>
          <a:bodyPr/>
          <a:lstStyle/>
          <a:p>
            <a:r>
              <a:rPr lang="en-US" dirty="0" smtClean="0"/>
              <a:t>H = r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w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 c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</a:p>
          <a:p>
            <a:r>
              <a:rPr lang="en-US" dirty="0" smtClean="0"/>
              <a:t>H </a:t>
            </a:r>
            <a:r>
              <a:rPr lang="en-US" dirty="0" smtClean="0">
                <a:sym typeface="Symbol" pitchFamily="18" charset="2"/>
              </a:rPr>
              <a:t>is equivalent to executing </a:t>
            </a:r>
          </a:p>
          <a:p>
            <a:pPr lvl="1"/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Symbol" pitchFamily="18" charset="2"/>
              </a:rPr>
              <a:t>followed by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lvl="1"/>
            <a:r>
              <a:rPr lang="en-US" dirty="0">
                <a:sym typeface="Symbol" pitchFamily="18" charset="2"/>
              </a:rPr>
              <a:t>T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followed by </a:t>
            </a:r>
            <a:r>
              <a:rPr lang="en-US" dirty="0" smtClean="0">
                <a:sym typeface="Symbol" pitchFamily="18" charset="2"/>
              </a:rPr>
              <a:t>T</a:t>
            </a:r>
            <a:r>
              <a:rPr lang="en-US" baseline="-25000" dirty="0" smtClean="0">
                <a:sym typeface="Symbol" pitchFamily="18" charset="2"/>
              </a:rPr>
              <a:t>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dirty="0" smtClean="0"/>
              <a:t>Serializability Example 2</a:t>
            </a:r>
          </a:p>
        </p:txBody>
      </p:sp>
      <p:sp>
        <p:nvSpPr>
          <p:cNvPr id="34820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838200"/>
            <a:ext cx="2684463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T</a:t>
            </a:r>
            <a:r>
              <a:rPr lang="en-US" sz="2800" b="0" baseline="-25000"/>
              <a:t>1</a:t>
            </a:r>
            <a:r>
              <a:rPr lang="en-US" sz="2800" b="0"/>
              <a:t>: Start;</a:t>
            </a:r>
          </a:p>
          <a:p>
            <a:r>
              <a:rPr lang="en-US" sz="2800" b="0"/>
              <a:t>       A = Read(x);</a:t>
            </a:r>
          </a:p>
          <a:p>
            <a:r>
              <a:rPr lang="en-US" sz="2800" b="0"/>
              <a:t>       A = A + 1;</a:t>
            </a:r>
          </a:p>
          <a:p>
            <a:r>
              <a:rPr lang="en-US" sz="2800" b="0"/>
              <a:t>       Write(x, A);</a:t>
            </a:r>
          </a:p>
          <a:p>
            <a:r>
              <a:rPr lang="en-US" sz="2800" b="0"/>
              <a:t>      Commit;</a:t>
            </a:r>
            <a:endParaRPr lang="en-US" sz="2800" b="0">
              <a:latin typeface="Courier New" pitchFamily="49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4800" y="838200"/>
            <a:ext cx="266382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T</a:t>
            </a:r>
            <a:r>
              <a:rPr lang="en-US" sz="2800" b="0" baseline="-25000"/>
              <a:t>2</a:t>
            </a:r>
            <a:r>
              <a:rPr lang="en-US" sz="2800" b="0"/>
              <a:t>: Start;</a:t>
            </a:r>
          </a:p>
          <a:p>
            <a:r>
              <a:rPr lang="en-US" sz="2800" b="0"/>
              <a:t>       B = Read(x);</a:t>
            </a:r>
          </a:p>
          <a:p>
            <a:r>
              <a:rPr lang="en-US" sz="2800" b="0"/>
              <a:t>       B = B + 1;</a:t>
            </a:r>
          </a:p>
          <a:p>
            <a:r>
              <a:rPr lang="en-US" sz="2800" b="0"/>
              <a:t>       Write(y, B);</a:t>
            </a:r>
          </a:p>
          <a:p>
            <a:r>
              <a:rPr lang="en-US" sz="2800" b="0"/>
              <a:t>      Commit;</a:t>
            </a:r>
            <a:endParaRPr lang="en-US" sz="2800" b="0">
              <a:latin typeface="Courier New" pitchFamily="49" charset="0"/>
            </a:endParaRPr>
          </a:p>
        </p:txBody>
      </p:sp>
      <p:sp>
        <p:nvSpPr>
          <p:cNvPr id="34822" name="Rectangle 8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3468688"/>
            <a:ext cx="8382000" cy="2895600"/>
          </a:xfrm>
          <a:noFill/>
        </p:spPr>
        <p:txBody>
          <a:bodyPr/>
          <a:lstStyle/>
          <a:p>
            <a:r>
              <a:rPr lang="en-US" dirty="0" smtClean="0"/>
              <a:t>H = r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[x]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[x] c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w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 c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</a:p>
          <a:p>
            <a:r>
              <a:rPr lang="en-US" dirty="0" smtClean="0"/>
              <a:t>H </a:t>
            </a:r>
            <a:r>
              <a:rPr lang="en-US" dirty="0" smtClean="0">
                <a:sym typeface="Symbol" pitchFamily="18" charset="2"/>
              </a:rPr>
              <a:t>is equivalent to executing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followed by T</a:t>
            </a:r>
            <a:r>
              <a:rPr lang="en-US" baseline="-25000" dirty="0" smtClean="0">
                <a:sym typeface="Symbol" pitchFamily="18" charset="2"/>
              </a:rPr>
              <a:t>1</a:t>
            </a:r>
          </a:p>
          <a:p>
            <a:r>
              <a:rPr lang="en-US" dirty="0" smtClean="0">
                <a:sym typeface="Symbol" pitchFamily="18" charset="2"/>
              </a:rPr>
              <a:t>Note, H is </a:t>
            </a:r>
            <a:r>
              <a:rPr lang="en-US" i="1" dirty="0" smtClean="0">
                <a:sym typeface="Symbol" pitchFamily="18" charset="2"/>
              </a:rPr>
              <a:t>not</a:t>
            </a:r>
            <a:r>
              <a:rPr lang="en-US" dirty="0" smtClean="0">
                <a:sym typeface="Symbol" pitchFamily="18" charset="2"/>
              </a:rPr>
              <a:t> equivalent to T</a:t>
            </a:r>
            <a:r>
              <a:rPr lang="en-US" baseline="-25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Symbol" pitchFamily="18" charset="2"/>
              </a:rPr>
              <a:t>followed by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baseline="-25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Also, note that T</a:t>
            </a:r>
            <a:r>
              <a:rPr lang="en-US" baseline="-25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Symbol" pitchFamily="18" charset="2"/>
              </a:rPr>
              <a:t>started before T</a:t>
            </a:r>
            <a:r>
              <a:rPr lang="en-US" baseline="-25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and finished before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, yet the effect is that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ran first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9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Serializability Examples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Client must control the relative order of transactions, using handshakes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(wait for T</a:t>
            </a:r>
            <a:r>
              <a:rPr lang="en-US" baseline="-25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Symbol" pitchFamily="18" charset="2"/>
              </a:rPr>
              <a:t>to commit before submitting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 more serializable executions</a:t>
            </a:r>
            <a:br>
              <a:rPr lang="en-US" dirty="0" smtClean="0"/>
            </a:b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 w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dirty="0" smtClean="0">
                <a:sym typeface="Symbol" pitchFamily="18" charset="2"/>
              </a:rPr>
              <a:t> T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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T</a:t>
            </a:r>
            <a:r>
              <a:rPr lang="en-US" baseline="-25000" dirty="0" smtClean="0">
                <a:sym typeface="Symbol" pitchFamily="18" charset="2"/>
              </a:rPr>
              <a:t>1</a:t>
            </a:r>
            <a:br>
              <a:rPr lang="en-US" baseline="-25000" dirty="0" smtClean="0">
                <a:sym typeface="Symbol" pitchFamily="18" charset="2"/>
              </a:rPr>
            </a:br>
            <a:r>
              <a:rPr lang="en-US" baseline="-25000" dirty="0" smtClean="0">
                <a:sym typeface="Symbol" pitchFamily="18" charset="2"/>
              </a:rPr>
              <a:t/>
            </a:r>
            <a:br>
              <a:rPr lang="en-US" baseline="-25000" dirty="0" smtClean="0">
                <a:sym typeface="Symbol" pitchFamily="18" charset="2"/>
              </a:rPr>
            </a:b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[y] </a:t>
            </a:r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 w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dirty="0" smtClean="0">
                <a:sym typeface="Symbol" pitchFamily="18" charset="2"/>
              </a:rPr>
              <a:t> T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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T</a:t>
            </a:r>
            <a:r>
              <a:rPr lang="en-US" baseline="-25000" dirty="0" smtClean="0">
                <a:sym typeface="Symbol" pitchFamily="18" charset="2"/>
              </a:rPr>
              <a:t>1</a:t>
            </a:r>
            <a:br>
              <a:rPr lang="en-US" baseline="-25000" dirty="0" smtClean="0">
                <a:sym typeface="Symbol" pitchFamily="18" charset="2"/>
              </a:rPr>
            </a:br>
            <a:r>
              <a:rPr lang="en-US" baseline="-25000" dirty="0" smtClean="0">
                <a:sym typeface="Symbol" pitchFamily="18" charset="2"/>
              </a:rPr>
              <a:t/>
            </a:r>
            <a:br>
              <a:rPr lang="en-US" baseline="-25000" dirty="0" smtClean="0">
                <a:sym typeface="Symbol" pitchFamily="18" charset="2"/>
              </a:rPr>
            </a:b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 w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[y] </a:t>
            </a:r>
            <a:r>
              <a:rPr lang="en-US" dirty="0" smtClean="0">
                <a:sym typeface="Symbol" pitchFamily="18" charset="2"/>
              </a:rPr>
              <a:t> T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T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 T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T</a:t>
            </a:r>
            <a:r>
              <a:rPr lang="en-US" baseline="-25000" dirty="0" smtClean="0">
                <a:sym typeface="Symbol" pitchFamily="18" charset="2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Serializability says the execution is equivalent to </a:t>
            </a:r>
            <a:r>
              <a:rPr lang="en-US" i="1" dirty="0" smtClean="0">
                <a:sym typeface="Symbol" pitchFamily="18" charset="2"/>
              </a:rPr>
              <a:t>some</a:t>
            </a:r>
            <a:r>
              <a:rPr lang="en-US" dirty="0" smtClean="0">
                <a:sym typeface="Symbol" pitchFamily="18" charset="2"/>
              </a:rPr>
              <a:t> serial order, not necessarily to </a:t>
            </a:r>
            <a:r>
              <a:rPr lang="en-US" i="1" dirty="0" smtClean="0">
                <a:sym typeface="Symbol" pitchFamily="18" charset="2"/>
              </a:rPr>
              <a:t>all</a:t>
            </a:r>
            <a:r>
              <a:rPr lang="en-US" dirty="0" smtClean="0">
                <a:sym typeface="Symbol" pitchFamily="18" charset="2"/>
              </a:rPr>
              <a:t> serial orders</a:t>
            </a:r>
            <a:endParaRPr lang="en-US" baseline="-25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5845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449888" y="4629150"/>
            <a:ext cx="152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5449888" y="3890963"/>
            <a:ext cx="152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825500"/>
          </a:xfrm>
        </p:spPr>
        <p:txBody>
          <a:bodyPr/>
          <a:lstStyle/>
          <a:p>
            <a:r>
              <a:rPr lang="en-US" smtClean="0"/>
              <a:t>Non-Serializable Examples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9779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[x] w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[x]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[x] (</a:t>
            </a:r>
            <a:r>
              <a:rPr lang="en-US" i="1" dirty="0" smtClean="0"/>
              <a:t>race</a:t>
            </a:r>
            <a:r>
              <a:rPr lang="en-US" dirty="0" smtClean="0"/>
              <a:t> </a:t>
            </a:r>
            <a:r>
              <a:rPr lang="en-US" i="1" dirty="0" smtClean="0"/>
              <a:t>condition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T</a:t>
            </a:r>
            <a:r>
              <a:rPr lang="en-US" baseline="-25000" dirty="0" smtClean="0"/>
              <a:t>1</a:t>
            </a:r>
            <a:r>
              <a:rPr lang="en-US" dirty="0" smtClean="0"/>
              <a:t> and T</a:t>
            </a:r>
            <a:r>
              <a:rPr lang="en-US" baseline="-25000" dirty="0" smtClean="0"/>
              <a:t>2</a:t>
            </a:r>
            <a:r>
              <a:rPr lang="en-US" dirty="0" smtClean="0"/>
              <a:t> are each adding 100 to x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 w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[x]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[y]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each transaction is trying to make x = y, </a:t>
            </a:r>
            <a:br>
              <a:rPr lang="en-US" dirty="0" smtClean="0"/>
            </a:br>
            <a:r>
              <a:rPr lang="en-US" dirty="0" smtClean="0"/>
              <a:t>but the interleaved effect is a swap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[x] r</a:t>
            </a:r>
            <a:r>
              <a:rPr lang="en-US" baseline="-25000" dirty="0" smtClean="0"/>
              <a:t>1</a:t>
            </a:r>
            <a:r>
              <a:rPr lang="en-US" dirty="0" smtClean="0"/>
              <a:t>[y] w</a:t>
            </a:r>
            <a:r>
              <a:rPr lang="en-US" baseline="-25000" dirty="0" smtClean="0"/>
              <a:t>1</a:t>
            </a:r>
            <a:r>
              <a:rPr lang="en-US" dirty="0" smtClean="0"/>
              <a:t>[x] </a:t>
            </a:r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[x] r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[y] c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[y] c</a:t>
            </a:r>
            <a:r>
              <a:rPr lang="en-US" baseline="-25000" dirty="0" smtClean="0"/>
              <a:t>1</a:t>
            </a:r>
            <a:br>
              <a:rPr lang="en-US" baseline="-25000" dirty="0" smtClean="0"/>
            </a:br>
            <a:r>
              <a:rPr lang="en-US" dirty="0" smtClean="0"/>
              <a:t>(</a:t>
            </a:r>
            <a:r>
              <a:rPr lang="en-US" i="1" dirty="0" smtClean="0"/>
              <a:t>inconsistent</a:t>
            </a:r>
            <a:r>
              <a:rPr lang="en-US" dirty="0" smtClean="0"/>
              <a:t> </a:t>
            </a:r>
            <a:r>
              <a:rPr lang="en-US" i="1" dirty="0" smtClean="0"/>
              <a:t>retrieval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T</a:t>
            </a:r>
            <a:r>
              <a:rPr lang="en-US" baseline="-25000" dirty="0" smtClean="0"/>
              <a:t>1</a:t>
            </a:r>
            <a:r>
              <a:rPr lang="en-US" dirty="0" smtClean="0"/>
              <a:t> is moving $100 from x to 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</a:t>
            </a:r>
            <a:r>
              <a:rPr lang="en-US" baseline="-25000" dirty="0" smtClean="0"/>
              <a:t>2 </a:t>
            </a:r>
            <a:r>
              <a:rPr lang="en-US" dirty="0" smtClean="0"/>
              <a:t>sees only half of the result of T</a:t>
            </a:r>
            <a:r>
              <a:rPr lang="en-US" baseline="-25000" dirty="0" smtClean="0"/>
              <a:t>1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Compare to the OS view of synchronization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Durability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990600"/>
            <a:ext cx="8839200" cy="5867400"/>
          </a:xfrm>
        </p:spPr>
        <p:txBody>
          <a:bodyPr/>
          <a:lstStyle/>
          <a:p>
            <a:r>
              <a:rPr lang="en-US" dirty="0" smtClean="0"/>
              <a:t>When a transaction commits, its results will survive failures (e.g., of the application, OS, </a:t>
            </a:r>
            <a:br>
              <a:rPr lang="en-US" dirty="0" smtClean="0"/>
            </a:br>
            <a:r>
              <a:rPr lang="en-US" dirty="0" smtClean="0"/>
              <a:t>DB system … even of the disk)</a:t>
            </a:r>
          </a:p>
          <a:p>
            <a:r>
              <a:rPr lang="en-US" dirty="0" smtClean="0"/>
              <a:t>Makes it possible for a transaction to be a legal contract</a:t>
            </a:r>
          </a:p>
          <a:p>
            <a:r>
              <a:rPr lang="en-US" dirty="0" smtClean="0"/>
              <a:t>Implementation is usually via a log</a:t>
            </a:r>
          </a:p>
          <a:p>
            <a:pPr lvl="1"/>
            <a:r>
              <a:rPr lang="en-US" dirty="0" smtClean="0"/>
              <a:t>DB system writes all transaction updates to its log</a:t>
            </a:r>
          </a:p>
          <a:p>
            <a:pPr lvl="1"/>
            <a:r>
              <a:rPr lang="en-US" dirty="0" smtClean="0"/>
              <a:t>To commit, it adds a record “commit(T</a:t>
            </a:r>
            <a:r>
              <a:rPr lang="en-US" baseline="-25000" dirty="0" smtClean="0"/>
              <a:t>i</a:t>
            </a:r>
            <a:r>
              <a:rPr lang="en-US" dirty="0" smtClean="0"/>
              <a:t>)” to the log</a:t>
            </a:r>
          </a:p>
          <a:p>
            <a:pPr lvl="1"/>
            <a:r>
              <a:rPr lang="en-US" dirty="0" smtClean="0"/>
              <a:t>When the commit record is on disk, the transaction is committed</a:t>
            </a:r>
          </a:p>
          <a:p>
            <a:pPr lvl="1"/>
            <a:r>
              <a:rPr lang="en-US" dirty="0" smtClean="0"/>
              <a:t>System waits for disk </a:t>
            </a:r>
            <a:r>
              <a:rPr lang="en-US" dirty="0" err="1" smtClean="0"/>
              <a:t>ack</a:t>
            </a:r>
            <a:r>
              <a:rPr lang="en-US" dirty="0" smtClean="0"/>
              <a:t> before </a:t>
            </a:r>
            <a:r>
              <a:rPr lang="en-US" dirty="0" err="1" smtClean="0"/>
              <a:t>acking</a:t>
            </a:r>
            <a:r>
              <a:rPr lang="en-US" dirty="0" smtClean="0"/>
              <a:t> to user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891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23938" y="1998663"/>
            <a:ext cx="7672387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1. The Basics</a:t>
            </a:r>
          </a:p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2. ACID Properties</a:t>
            </a:r>
          </a:p>
          <a:p>
            <a:r>
              <a:rPr lang="en-US" sz="3600" b="0" dirty="0"/>
              <a:t>   3. Atomicity and Two-Phase Commit</a:t>
            </a:r>
          </a:p>
          <a:p>
            <a:r>
              <a:rPr lang="en-US" sz="3600" b="0" dirty="0"/>
              <a:t>   4. Performance </a:t>
            </a:r>
          </a:p>
          <a:p>
            <a:r>
              <a:rPr lang="en-US" sz="3600" b="0" dirty="0"/>
              <a:t>   5. </a:t>
            </a:r>
            <a:r>
              <a:rPr lang="en-US" sz="3600" b="0" dirty="0" smtClean="0"/>
              <a:t>Scalability</a:t>
            </a:r>
            <a:endParaRPr lang="en-US" sz="3600" b="0" dirty="0"/>
          </a:p>
          <a:p>
            <a:endParaRPr lang="en-US" sz="36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355600"/>
            <a:ext cx="8991600" cy="1143000"/>
          </a:xfrm>
        </p:spPr>
        <p:txBody>
          <a:bodyPr/>
          <a:lstStyle/>
          <a:p>
            <a:r>
              <a:rPr lang="en-US" dirty="0" smtClean="0"/>
              <a:t>1.3 Atomicity and Two-Phase Commit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58775" y="1498600"/>
            <a:ext cx="8785225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Distributed systems make atomicity harder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Suppose a transaction updates data managed by two DB systems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One DB system could commit the transaction, </a:t>
            </a:r>
            <a:br>
              <a:rPr lang="en-US" dirty="0" smtClean="0"/>
            </a:br>
            <a:r>
              <a:rPr lang="en-US" dirty="0" smtClean="0"/>
              <a:t>but a failure could prevent the other system from committing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solution is the two-phase commit protocol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Abstract “DB system” by </a:t>
            </a:r>
            <a:r>
              <a:rPr lang="en-US" i="1" dirty="0" smtClean="0"/>
              <a:t>resource manager </a:t>
            </a:r>
            <a:br>
              <a:rPr lang="en-US" i="1" dirty="0" smtClean="0"/>
            </a:br>
            <a:r>
              <a:rPr lang="en-US" dirty="0" smtClean="0"/>
              <a:t>(could be a SQL DBMS, message </a:t>
            </a:r>
            <a:r>
              <a:rPr lang="en-US" dirty="0" err="1" smtClean="0"/>
              <a:t>mgr</a:t>
            </a:r>
            <a:r>
              <a:rPr lang="en-US" dirty="0" smtClean="0"/>
              <a:t>, queue </a:t>
            </a:r>
            <a:r>
              <a:rPr lang="en-US" dirty="0" err="1" smtClean="0"/>
              <a:t>mgr</a:t>
            </a:r>
            <a:r>
              <a:rPr lang="en-US" dirty="0" smtClean="0"/>
              <a:t>, OO DBMS, etc.)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152400"/>
            <a:ext cx="8305800" cy="1143000"/>
          </a:xfrm>
        </p:spPr>
        <p:txBody>
          <a:bodyPr/>
          <a:lstStyle/>
          <a:p>
            <a:r>
              <a:rPr lang="en-US" smtClean="0"/>
              <a:t>The “ities” are What Makes Transaction Processing (TP) Hard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87375" y="1457325"/>
            <a:ext cx="8294688" cy="5262563"/>
          </a:xfrm>
        </p:spPr>
        <p:txBody>
          <a:bodyPr/>
          <a:lstStyle/>
          <a:p>
            <a:r>
              <a:rPr lang="en-US" sz="2800" smtClean="0"/>
              <a:t>Reliability - system should rarely fail</a:t>
            </a:r>
          </a:p>
          <a:p>
            <a:r>
              <a:rPr lang="en-US" sz="2800" smtClean="0"/>
              <a:t>Availability - system must be up all the time</a:t>
            </a:r>
          </a:p>
          <a:p>
            <a:r>
              <a:rPr lang="en-US" sz="2800" smtClean="0"/>
              <a:t>Response time - within 1-2 seconds</a:t>
            </a:r>
          </a:p>
          <a:p>
            <a:r>
              <a:rPr lang="en-US" sz="2800" smtClean="0"/>
              <a:t>Throughput - thousands of transactions/second</a:t>
            </a:r>
          </a:p>
          <a:p>
            <a:r>
              <a:rPr lang="en-US" sz="2800" smtClean="0"/>
              <a:t>Scalability - start small, ramp up to Internet-scale</a:t>
            </a:r>
          </a:p>
          <a:p>
            <a:r>
              <a:rPr lang="en-US" sz="2800" smtClean="0"/>
              <a:t>Security – for confidentiality and high finance</a:t>
            </a:r>
          </a:p>
          <a:p>
            <a:r>
              <a:rPr lang="en-US" sz="2800" smtClean="0"/>
              <a:t>Configurability - for above requirements + low cost</a:t>
            </a:r>
          </a:p>
          <a:p>
            <a:r>
              <a:rPr lang="en-US" sz="2800" smtClean="0"/>
              <a:t>Atomicity - no partial results</a:t>
            </a:r>
          </a:p>
          <a:p>
            <a:r>
              <a:rPr lang="en-US" sz="2800" smtClean="0"/>
              <a:t>Durability - a transaction is a legal contract</a:t>
            </a:r>
          </a:p>
          <a:p>
            <a:r>
              <a:rPr lang="en-US" sz="2800" smtClean="0"/>
              <a:t>Distribution - of users and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Two-Phase Commit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00025" y="1066800"/>
            <a:ext cx="894715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Main idea - all resource managers (RMs) save a </a:t>
            </a:r>
            <a:r>
              <a:rPr lang="en-US" u="sng" dirty="0" smtClean="0"/>
              <a:t>durable</a:t>
            </a:r>
            <a:r>
              <a:rPr lang="en-US" dirty="0" smtClean="0"/>
              <a:t> copy of the transaction’s updates </a:t>
            </a:r>
            <a:r>
              <a:rPr lang="en-US" u="sng" dirty="0" smtClean="0"/>
              <a:t>before</a:t>
            </a:r>
            <a:r>
              <a:rPr lang="en-US" dirty="0" smtClean="0"/>
              <a:t> any of them commit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one RM fails after another commits, the failed RM can still commit after it recovers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protocol to commit transaction 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Phase 1 - T’s coordinator asks all participant RMs to “prepare the transaction”.  Each participant RM replies “prepared” after T’s updates are durable.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Phase 2 - After receiving “prepared” from </a:t>
            </a:r>
            <a:r>
              <a:rPr lang="en-US" i="1" dirty="0" smtClean="0"/>
              <a:t>all</a:t>
            </a:r>
            <a:r>
              <a:rPr lang="en-US" dirty="0" smtClean="0"/>
              <a:t> participant RMs, the coordinator tells all participant RMs to commit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4"/>
          <p:cNvSpPr>
            <a:spLocks noChangeArrowheads="1"/>
          </p:cNvSpPr>
          <p:nvPr>
            <p:custDataLst>
              <p:tags r:id="rId1"/>
            </p:custDataLst>
          </p:nvPr>
        </p:nvSpPr>
        <p:spPr bwMode="invGray">
          <a:xfrm>
            <a:off x="914400" y="2971800"/>
            <a:ext cx="1524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33"/>
          <p:cNvSpPr>
            <a:spLocks noChangeArrowheads="1"/>
          </p:cNvSpPr>
          <p:nvPr>
            <p:custDataLst>
              <p:tags r:id="rId2"/>
            </p:custDataLst>
          </p:nvPr>
        </p:nvSpPr>
        <p:spPr bwMode="invGray">
          <a:xfrm>
            <a:off x="838200" y="3048000"/>
            <a:ext cx="1524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mtClean="0"/>
              <a:t>Two-Phase Commit </a:t>
            </a:r>
            <a:br>
              <a:rPr lang="en-US" smtClean="0"/>
            </a:br>
            <a:r>
              <a:rPr lang="en-US" smtClean="0"/>
              <a:t>System Architecture</a:t>
            </a:r>
          </a:p>
        </p:txBody>
      </p:sp>
      <p:sp>
        <p:nvSpPr>
          <p:cNvPr id="41990" name="Text Box 2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762000" y="3124200"/>
            <a:ext cx="1514475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Resource</a:t>
            </a:r>
          </a:p>
          <a:p>
            <a:r>
              <a:rPr lang="en-US" sz="2800" b="0"/>
              <a:t>Manager</a:t>
            </a:r>
          </a:p>
        </p:txBody>
      </p:sp>
      <p:sp>
        <p:nvSpPr>
          <p:cNvPr id="41991" name="Text Box 2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3581400" y="3124200"/>
            <a:ext cx="2316163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Transaction</a:t>
            </a:r>
          </a:p>
          <a:p>
            <a:r>
              <a:rPr lang="en-US" sz="2800" b="0"/>
              <a:t>Manager (TM)</a:t>
            </a:r>
          </a:p>
        </p:txBody>
      </p:sp>
      <p:sp>
        <p:nvSpPr>
          <p:cNvPr id="41992" name="Text Box 2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1676400" y="1752600"/>
            <a:ext cx="3184525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Application Program</a:t>
            </a:r>
          </a:p>
        </p:txBody>
      </p:sp>
      <p:sp>
        <p:nvSpPr>
          <p:cNvPr id="41993" name="Line 2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9812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2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rot="-5400000">
            <a:off x="3009900" y="30099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2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rot="-5400000">
            <a:off x="6134100" y="29337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2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997200"/>
            <a:ext cx="18605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Other </a:t>
            </a:r>
          </a:p>
          <a:p>
            <a:r>
              <a:rPr lang="en-US" sz="2800" b="0"/>
              <a:t>Transaction</a:t>
            </a:r>
          </a:p>
          <a:p>
            <a:r>
              <a:rPr lang="en-US" sz="2800" b="0"/>
              <a:t>Managers</a:t>
            </a:r>
          </a:p>
        </p:txBody>
      </p:sp>
      <p:sp>
        <p:nvSpPr>
          <p:cNvPr id="41997" name="Line 3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343400" y="2286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3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3400" y="4370388"/>
            <a:ext cx="83312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 dirty="0"/>
              <a:t>1. Start transaction returns a unique </a:t>
            </a:r>
            <a:r>
              <a:rPr lang="en-US" sz="2800" b="0" i="1" dirty="0"/>
              <a:t>transaction identifier</a:t>
            </a:r>
            <a:endParaRPr lang="en-US" sz="2800" b="0" dirty="0"/>
          </a:p>
          <a:p>
            <a:r>
              <a:rPr lang="en-US" sz="2800" b="0" dirty="0"/>
              <a:t>2. Resource accesses include the transaction </a:t>
            </a:r>
            <a:r>
              <a:rPr lang="en-US" sz="2800" b="0" dirty="0" smtClean="0"/>
              <a:t>identifier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/>
              <a:t>    For each transaction, RM registers with TM </a:t>
            </a:r>
          </a:p>
          <a:p>
            <a:r>
              <a:rPr lang="en-US" sz="2800" b="0" dirty="0"/>
              <a:t>3. When application asks TM to commit, the TM runs </a:t>
            </a:r>
            <a:br>
              <a:rPr lang="en-US" sz="2800" b="0" dirty="0"/>
            </a:br>
            <a:r>
              <a:rPr lang="en-US" sz="2800" b="0" dirty="0"/>
              <a:t>    two-phase </a:t>
            </a:r>
            <a:r>
              <a:rPr lang="en-US" sz="2800" b="0" dirty="0" smtClean="0"/>
              <a:t>commit</a:t>
            </a:r>
            <a:endParaRPr lang="en-US" sz="2800" b="0" dirty="0"/>
          </a:p>
        </p:txBody>
      </p:sp>
      <p:sp>
        <p:nvSpPr>
          <p:cNvPr id="41999" name="Text Box 3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56100" y="2333625"/>
            <a:ext cx="191928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>
                <a:latin typeface="Arial Narrow" pitchFamily="34" charset="0"/>
              </a:rPr>
              <a:t>Start</a:t>
            </a:r>
          </a:p>
          <a:p>
            <a:r>
              <a:rPr lang="en-US">
                <a:latin typeface="Arial Narrow" pitchFamily="34" charset="0"/>
              </a:rPr>
              <a:t>Commit, Abort</a:t>
            </a:r>
          </a:p>
        </p:txBody>
      </p:sp>
      <p:sp>
        <p:nvSpPr>
          <p:cNvPr id="42000" name="Text Box 3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81200" y="2295525"/>
            <a:ext cx="8667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>
                <a:latin typeface="Arial Narrow" pitchFamily="34" charset="0"/>
              </a:rPr>
              <a:t>Read,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 Narrow" pitchFamily="34" charset="0"/>
              </a:rPr>
              <a:t>Write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5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301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998663"/>
            <a:ext cx="7443788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1. The Basics</a:t>
            </a:r>
          </a:p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2. ACID Properties</a:t>
            </a:r>
          </a:p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3. Atomicity and Two-Phase Commit</a:t>
            </a:r>
          </a:p>
          <a:p>
            <a:r>
              <a:rPr lang="en-US" sz="3600" b="0" dirty="0"/>
              <a:t>   4. Performance </a:t>
            </a:r>
          </a:p>
          <a:p>
            <a:r>
              <a:rPr lang="en-US" sz="3600" b="0" dirty="0"/>
              <a:t>   5. </a:t>
            </a:r>
            <a:r>
              <a:rPr lang="en-US" sz="3600" b="0" dirty="0" smtClean="0"/>
              <a:t>Scalability</a:t>
            </a:r>
            <a:endParaRPr lang="en-US" sz="3600" b="0" dirty="0"/>
          </a:p>
          <a:p>
            <a:endParaRPr lang="en-US" sz="36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28600"/>
            <a:ext cx="7772400" cy="965200"/>
          </a:xfrm>
        </p:spPr>
        <p:txBody>
          <a:bodyPr/>
          <a:lstStyle/>
          <a:p>
            <a:r>
              <a:rPr lang="en-US" dirty="0" smtClean="0"/>
              <a:t>1.4 Performance Requirements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11938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Measured in max transaction per second (</a:t>
            </a:r>
            <a:r>
              <a:rPr lang="en-US" dirty="0" err="1" smtClean="0"/>
              <a:t>tps</a:t>
            </a:r>
            <a:r>
              <a:rPr lang="en-US" dirty="0" smtClean="0"/>
              <a:t>) or </a:t>
            </a:r>
            <a:br>
              <a:rPr lang="en-US" dirty="0" smtClean="0"/>
            </a:br>
            <a:r>
              <a:rPr lang="en-US" dirty="0" smtClean="0"/>
              <a:t>per minute (</a:t>
            </a:r>
            <a:r>
              <a:rPr lang="en-US" dirty="0" err="1" smtClean="0"/>
              <a:t>tpm</a:t>
            </a:r>
            <a:r>
              <a:rPr lang="en-US" dirty="0" smtClean="0"/>
              <a:t>), and dollars per </a:t>
            </a:r>
            <a:r>
              <a:rPr lang="en-US" dirty="0" err="1" smtClean="0"/>
              <a:t>tps</a:t>
            </a:r>
            <a:r>
              <a:rPr lang="en-US" dirty="0" smtClean="0"/>
              <a:t> or </a:t>
            </a:r>
            <a:r>
              <a:rPr lang="en-US" dirty="0" err="1" smtClean="0"/>
              <a:t>tpm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Dollars measured by list purchase price plus 5 year vendor maintenance (“cost of ownership”)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Workload typically has this profile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10% application server plus application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30% communications system (not counting presentation)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50% DB system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TP Performance Council (</a:t>
            </a:r>
            <a:r>
              <a:rPr lang="en-US" i="1" dirty="0" smtClean="0"/>
              <a:t>TPC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sets standards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http://www.tpc.org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TPC A &amp; B (‘89-’95), now TPC C &amp; 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49225" y="0"/>
            <a:ext cx="8842375" cy="1143000"/>
          </a:xfrm>
        </p:spPr>
        <p:txBody>
          <a:bodyPr/>
          <a:lstStyle/>
          <a:p>
            <a:r>
              <a:rPr lang="en-US" smtClean="0"/>
              <a:t>TPC-A/B </a:t>
            </a:r>
            <a:r>
              <a:rPr lang="en-US" smtClean="0">
                <a:cs typeface="Times New Roman" pitchFamily="18" charset="0"/>
              </a:rPr>
              <a:t>— </a:t>
            </a:r>
            <a:r>
              <a:rPr lang="en-US" smtClean="0"/>
              <a:t>Bank Tellers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675" y="2522538"/>
            <a:ext cx="8804275" cy="351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Courier New" pitchFamily="49" charset="0"/>
              </a:rPr>
              <a:t>Start</a:t>
            </a:r>
          </a:p>
          <a:p>
            <a:r>
              <a:rPr lang="en-US" sz="2800">
                <a:latin typeface="Courier New" pitchFamily="49" charset="0"/>
              </a:rPr>
              <a:t>  Read message from terminal </a:t>
            </a:r>
            <a:r>
              <a:rPr lang="en-US" sz="2800" b="0">
                <a:latin typeface="Arial" charset="0"/>
              </a:rPr>
              <a:t>(100 bytes)</a:t>
            </a:r>
            <a:endParaRPr lang="en-US" sz="2800">
              <a:latin typeface="Courier New" pitchFamily="49" charset="0"/>
            </a:endParaRPr>
          </a:p>
          <a:p>
            <a:r>
              <a:rPr lang="en-US" sz="2800">
                <a:latin typeface="Courier New" pitchFamily="49" charset="0"/>
              </a:rPr>
              <a:t>  Read+write account record </a:t>
            </a:r>
            <a:r>
              <a:rPr lang="en-US" sz="2800" b="0">
                <a:latin typeface="Arial" charset="0"/>
              </a:rPr>
              <a:t>(random access)</a:t>
            </a:r>
            <a:endParaRPr lang="en-US" sz="2800">
              <a:latin typeface="Courier New" pitchFamily="49" charset="0"/>
            </a:endParaRPr>
          </a:p>
          <a:p>
            <a:r>
              <a:rPr lang="en-US" sz="2800">
                <a:latin typeface="Courier New" pitchFamily="49" charset="0"/>
              </a:rPr>
              <a:t>  Write history record </a:t>
            </a:r>
            <a:r>
              <a:rPr lang="en-US" sz="2800" b="0">
                <a:latin typeface="Arial" charset="0"/>
              </a:rPr>
              <a:t>(sequential access)</a:t>
            </a:r>
          </a:p>
          <a:p>
            <a:r>
              <a:rPr lang="en-US" sz="2800">
                <a:latin typeface="Courier New" pitchFamily="49" charset="0"/>
              </a:rPr>
              <a:t>  Read+write teller record </a:t>
            </a:r>
            <a:r>
              <a:rPr lang="en-US" sz="2800" b="0">
                <a:latin typeface="Arial" charset="0"/>
              </a:rPr>
              <a:t>(random access)</a:t>
            </a:r>
            <a:endParaRPr lang="en-US" sz="2800">
              <a:latin typeface="Courier New" pitchFamily="49" charset="0"/>
            </a:endParaRPr>
          </a:p>
          <a:p>
            <a:r>
              <a:rPr lang="en-US" sz="2800">
                <a:latin typeface="Courier New" pitchFamily="49" charset="0"/>
              </a:rPr>
              <a:t>  Read+write branch record </a:t>
            </a:r>
            <a:r>
              <a:rPr lang="en-US" sz="2800" b="0">
                <a:latin typeface="Arial" charset="0"/>
              </a:rPr>
              <a:t>(random access)</a:t>
            </a:r>
            <a:endParaRPr lang="en-US" sz="2800">
              <a:latin typeface="Courier New" pitchFamily="49" charset="0"/>
            </a:endParaRPr>
          </a:p>
          <a:p>
            <a:r>
              <a:rPr lang="en-US" sz="2800">
                <a:latin typeface="Courier New" pitchFamily="49" charset="0"/>
              </a:rPr>
              <a:t>  Write message to terminal </a:t>
            </a:r>
            <a:r>
              <a:rPr lang="en-US" sz="2800" b="0">
                <a:latin typeface="Arial" charset="0"/>
              </a:rPr>
              <a:t>(200 bytes)</a:t>
            </a:r>
            <a:endParaRPr lang="en-US" sz="2800">
              <a:latin typeface="Courier New" pitchFamily="49" charset="0"/>
            </a:endParaRPr>
          </a:p>
          <a:p>
            <a:r>
              <a:rPr lang="en-US" sz="2800">
                <a:latin typeface="Courier New" pitchFamily="49" charset="0"/>
              </a:rPr>
              <a:t>Commit</a:t>
            </a:r>
            <a:endParaRPr lang="en-US" b="0"/>
          </a:p>
        </p:txBody>
      </p:sp>
      <p:sp>
        <p:nvSpPr>
          <p:cNvPr id="4506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19125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/>
              <a:t>End of history and branch records are bottlenecks</a:t>
            </a:r>
          </a:p>
        </p:txBody>
      </p:sp>
      <p:sp>
        <p:nvSpPr>
          <p:cNvPr id="45062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0025" y="1036638"/>
            <a:ext cx="8770938" cy="136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2800" b="0"/>
              <a:t>Obsolete (a retired standard), but interesting</a:t>
            </a:r>
          </a:p>
          <a:p>
            <a:pPr marL="342900" indent="-342900">
              <a:buFontTx/>
              <a:buChar char="•"/>
            </a:pPr>
            <a:r>
              <a:rPr lang="en-US" sz="2800" b="0"/>
              <a:t>Input is 100 byte message requesting deposit/withdrawal</a:t>
            </a:r>
          </a:p>
          <a:p>
            <a:pPr marL="342900" indent="-342900">
              <a:buFontTx/>
              <a:buChar char="•"/>
            </a:pPr>
            <a:r>
              <a:rPr lang="en-US" sz="2800" b="0"/>
              <a:t>Database tables = {Accounts, Tellers, Branches, History}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fld id="{0A167E91-788E-48F1-A7D8-D672060856B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228600"/>
            <a:ext cx="8839200" cy="762000"/>
          </a:xfrm>
        </p:spPr>
        <p:txBody>
          <a:bodyPr/>
          <a:lstStyle/>
          <a:p>
            <a:r>
              <a:rPr lang="en-US" dirty="0" smtClean="0"/>
              <a:t>TPC-C Order-Entry for Warehouse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5715000"/>
            <a:ext cx="8610600" cy="762000"/>
          </a:xfrm>
        </p:spPr>
        <p:txBody>
          <a:bodyPr/>
          <a:lstStyle/>
          <a:p>
            <a:r>
              <a:rPr lang="en-US" smtClean="0"/>
              <a:t>TPC-C uses heavier weight transactions</a:t>
            </a:r>
          </a:p>
        </p:txBody>
      </p:sp>
      <p:graphicFrame>
        <p:nvGraphicFramePr>
          <p:cNvPr id="46085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371600" y="1066800"/>
          <a:ext cx="6172200" cy="471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Document" r:id="rId12" imgW="6190488" imgH="5184648" progId="Word.Document.8">
                  <p:embed/>
                </p:oleObj>
              </mc:Choice>
              <mc:Fallback>
                <p:oleObj name="Document" r:id="rId12" imgW="6190488" imgH="51846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371600" y="1066800"/>
                        <a:ext cx="6172200" cy="471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524000" y="14478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562600" y="990600"/>
            <a:ext cx="3175" cy="4670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429000" y="990600"/>
            <a:ext cx="1588" cy="4718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7772400" cy="838200"/>
          </a:xfrm>
        </p:spPr>
        <p:txBody>
          <a:bodyPr/>
          <a:lstStyle/>
          <a:p>
            <a:r>
              <a:rPr lang="en-US" smtClean="0"/>
              <a:t>TPC-C Transactions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 smtClean="0"/>
              <a:t>New-Order</a:t>
            </a:r>
          </a:p>
          <a:p>
            <a:pPr lvl="1"/>
            <a:r>
              <a:rPr lang="en-US" dirty="0" smtClean="0"/>
              <a:t>Get records describing a warehouse, customer, &amp; district</a:t>
            </a:r>
          </a:p>
          <a:p>
            <a:pPr lvl="1"/>
            <a:r>
              <a:rPr lang="en-US" dirty="0" smtClean="0"/>
              <a:t>Update the district</a:t>
            </a:r>
          </a:p>
          <a:p>
            <a:pPr lvl="1"/>
            <a:r>
              <a:rPr lang="en-US" dirty="0" smtClean="0"/>
              <a:t>Increment next available order number</a:t>
            </a:r>
          </a:p>
          <a:p>
            <a:pPr lvl="1"/>
            <a:r>
              <a:rPr lang="en-US" dirty="0" smtClean="0"/>
              <a:t>Insert record into Order and New-Order tables</a:t>
            </a:r>
          </a:p>
          <a:p>
            <a:pPr lvl="1"/>
            <a:r>
              <a:rPr lang="en-US" dirty="0" smtClean="0"/>
              <a:t>For 5-15 items, get Item record, get/update Stock record</a:t>
            </a:r>
          </a:p>
          <a:p>
            <a:pPr lvl="1"/>
            <a:r>
              <a:rPr lang="en-US" dirty="0" smtClean="0"/>
              <a:t>Insert Order-Line Record</a:t>
            </a:r>
          </a:p>
          <a:p>
            <a:r>
              <a:rPr lang="en-US" dirty="0" smtClean="0"/>
              <a:t>Payment, Order-Status, Delivery, Stock-Level have similar complexity, with different frequencies</a:t>
            </a:r>
          </a:p>
          <a:p>
            <a:r>
              <a:rPr lang="en-US" dirty="0" err="1" smtClean="0"/>
              <a:t>tpmC</a:t>
            </a:r>
            <a:r>
              <a:rPr lang="en-US" dirty="0" smtClean="0"/>
              <a:t> = number of New-Order transaction per min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2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Comments on TPC-C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88913" y="1309688"/>
            <a:ext cx="8780462" cy="4859337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dirty="0" smtClean="0"/>
              <a:t>Enables apples-to-apples comparison of TP systems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Does not predict how </a:t>
            </a:r>
            <a:r>
              <a:rPr lang="en-US" i="1" dirty="0" smtClean="0"/>
              <a:t>your</a:t>
            </a:r>
            <a:r>
              <a:rPr lang="en-US" dirty="0" smtClean="0"/>
              <a:t> application will run, </a:t>
            </a:r>
            <a:br>
              <a:rPr lang="en-US" dirty="0" smtClean="0"/>
            </a:br>
            <a:r>
              <a:rPr lang="en-US" dirty="0" smtClean="0"/>
              <a:t>or how much hardware you will need, </a:t>
            </a:r>
            <a:br>
              <a:rPr lang="en-US" dirty="0" smtClean="0"/>
            </a:br>
            <a:r>
              <a:rPr lang="en-US" dirty="0" smtClean="0"/>
              <a:t>or which system will work best on your workload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Not all vendors optimize for TPC-C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Some high-end system sales require custom benchmarks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749300"/>
          </a:xfrm>
        </p:spPr>
        <p:txBody>
          <a:bodyPr/>
          <a:lstStyle/>
          <a:p>
            <a:r>
              <a:rPr lang="en-US" dirty="0" smtClean="0"/>
              <a:t>Current TPC-C Numbers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901700"/>
            <a:ext cx="9144000" cy="5722938"/>
          </a:xfrm>
        </p:spPr>
        <p:txBody>
          <a:bodyPr/>
          <a:lstStyle/>
          <a:p>
            <a:r>
              <a:rPr lang="en-US" dirty="0" smtClean="0"/>
              <a:t>All numbers are sensitive to date submitted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Systems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cost $60K (Dell/HP) - $12M (Oracle/IBM)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mostly Oracle/DB2/MS SQL on Unix variants/Windows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$</a:t>
            </a:r>
            <a:r>
              <a:rPr lang="en-US" dirty="0"/>
              <a:t>0.40 - $5 / </a:t>
            </a:r>
            <a:r>
              <a:rPr lang="en-US" dirty="0" err="1" smtClean="0"/>
              <a:t>tpmC</a:t>
            </a:r>
            <a:endParaRPr lang="en-US" dirty="0" smtClean="0"/>
          </a:p>
          <a:p>
            <a:r>
              <a:rPr lang="en-US" dirty="0" smtClean="0"/>
              <a:t>Example of high throughput </a:t>
            </a:r>
          </a:p>
          <a:p>
            <a:pPr lvl="1"/>
            <a:r>
              <a:rPr lang="en-US" sz="2400" dirty="0" smtClean="0"/>
              <a:t>Oracle, 30M </a:t>
            </a:r>
            <a:r>
              <a:rPr lang="en-US" sz="2400" dirty="0" err="1" smtClean="0"/>
              <a:t>tpmC</a:t>
            </a:r>
            <a:r>
              <a:rPr lang="en-US" sz="2400" dirty="0" smtClean="0"/>
              <a:t>, $30.0M, $1/</a:t>
            </a:r>
            <a:r>
              <a:rPr lang="en-US" sz="2400" dirty="0" err="1" smtClean="0"/>
              <a:t>tpmC</a:t>
            </a:r>
            <a:r>
              <a:rPr lang="en-US" sz="2400" dirty="0" smtClean="0"/>
              <a:t>, Oracle/Solaris</a:t>
            </a:r>
          </a:p>
          <a:p>
            <a:r>
              <a:rPr lang="en-US" dirty="0" smtClean="0"/>
              <a:t>Example of low cost</a:t>
            </a:r>
          </a:p>
          <a:p>
            <a:pPr lvl="1"/>
            <a:r>
              <a:rPr lang="en-US" sz="2400" dirty="0" smtClean="0"/>
              <a:t>HP </a:t>
            </a:r>
            <a:r>
              <a:rPr lang="en-US" sz="2400" dirty="0" err="1" smtClean="0"/>
              <a:t>ProLiant</a:t>
            </a:r>
            <a:r>
              <a:rPr lang="en-US" sz="2400" dirty="0" smtClean="0"/>
              <a:t>, 290K </a:t>
            </a:r>
            <a:r>
              <a:rPr lang="en-US" sz="2400" dirty="0" err="1" smtClean="0"/>
              <a:t>tpmC</a:t>
            </a:r>
            <a:r>
              <a:rPr lang="en-US" sz="2400" dirty="0" smtClean="0"/>
              <a:t>, </a:t>
            </a:r>
            <a:r>
              <a:rPr lang="en-US" sz="2400" dirty="0"/>
              <a:t>$</a:t>
            </a:r>
            <a:r>
              <a:rPr lang="en-US" sz="2400" dirty="0" smtClean="0"/>
              <a:t>113K, $0.39/</a:t>
            </a:r>
            <a:r>
              <a:rPr lang="en-US" sz="2400" dirty="0" err="1" smtClean="0"/>
              <a:t>tpmC</a:t>
            </a:r>
            <a:r>
              <a:rPr lang="en-US" sz="2400" dirty="0" smtClean="0"/>
              <a:t>, Oracle/Linux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TPC-E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7150" y="1981200"/>
            <a:ext cx="8923338" cy="4114800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Approved in 2007</a:t>
            </a:r>
          </a:p>
          <a:p>
            <a:pPr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Models a stock trading app for </a:t>
            </a:r>
            <a:r>
              <a:rPr lang="en-US" dirty="0">
                <a:cs typeface="Times New Roman" pitchFamily="18" charset="0"/>
              </a:rPr>
              <a:t>brokerage firm </a:t>
            </a:r>
            <a:endParaRPr lang="en-US" dirty="0" smtClean="0">
              <a:cs typeface="Times New Roman" pitchFamily="18" charset="0"/>
            </a:endParaRPr>
          </a:p>
          <a:p>
            <a:pPr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Should replace TPC-C, it’s database-centric</a:t>
            </a:r>
          </a:p>
          <a:p>
            <a:pPr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More complex but less disk IO per transaction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5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12738"/>
            <a:ext cx="7772400" cy="1143000"/>
          </a:xfrm>
        </p:spPr>
        <p:txBody>
          <a:bodyPr/>
          <a:lstStyle/>
          <a:p>
            <a:r>
              <a:rPr lang="en-US" smtClean="0"/>
              <a:t>What Makes TP Important?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55738"/>
            <a:ext cx="8077200" cy="41148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dirty="0" smtClean="0"/>
              <a:t>It’s at the core of electronic commerce</a:t>
            </a:r>
          </a:p>
          <a:p>
            <a:pPr>
              <a:spcAft>
                <a:spcPct val="30000"/>
              </a:spcAft>
            </a:pPr>
            <a:r>
              <a:rPr lang="en-US" dirty="0" smtClean="0"/>
              <a:t>Most medium-to-large businesses use TP for their production systems. The business can’t operate without it.</a:t>
            </a:r>
          </a:p>
          <a:p>
            <a:pPr>
              <a:spcAft>
                <a:spcPct val="30000"/>
              </a:spcAft>
            </a:pPr>
            <a:r>
              <a:rPr lang="en-US" dirty="0" smtClean="0"/>
              <a:t>It’s a </a:t>
            </a:r>
            <a:r>
              <a:rPr lang="en-US" i="1" dirty="0" smtClean="0"/>
              <a:t>huge</a:t>
            </a:r>
            <a:r>
              <a:rPr lang="en-US" dirty="0" smtClean="0"/>
              <a:t> slice of the computer system market. One of the largest applications of computers.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TPC-E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7150" y="1981200"/>
            <a:ext cx="8923338" cy="4114800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33 tables in four sets</a:t>
            </a:r>
          </a:p>
          <a:p>
            <a:pPr lvl="1"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Market data (11 tables)</a:t>
            </a:r>
          </a:p>
          <a:p>
            <a:pPr lvl="1"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Customer data (9 tables)</a:t>
            </a:r>
          </a:p>
          <a:p>
            <a:pPr lvl="1"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Broker data (9 tables)</a:t>
            </a:r>
          </a:p>
          <a:p>
            <a:pPr lvl="1"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Reference data (4 tables)</a:t>
            </a:r>
          </a:p>
          <a:p>
            <a:pPr>
              <a:spcAft>
                <a:spcPct val="10000"/>
              </a:spcAft>
            </a:pPr>
            <a:r>
              <a:rPr lang="en-US" dirty="0" smtClean="0">
                <a:cs typeface="Times New Roman" pitchFamily="18" charset="0"/>
              </a:rPr>
              <a:t>Scale</a:t>
            </a:r>
          </a:p>
          <a:p>
            <a:pPr lvl="1">
              <a:spcAft>
                <a:spcPct val="10000"/>
              </a:spcAft>
            </a:pPr>
            <a:r>
              <a:rPr lang="en-US" dirty="0" smtClean="0"/>
              <a:t>500 customers per </a:t>
            </a:r>
            <a:r>
              <a:rPr lang="en-US" dirty="0" err="1" smtClean="0"/>
              <a:t>tpsE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7772400" cy="838200"/>
          </a:xfrm>
        </p:spPr>
        <p:txBody>
          <a:bodyPr/>
          <a:lstStyle/>
          <a:p>
            <a:r>
              <a:rPr lang="en-US" dirty="0" smtClean="0"/>
              <a:t>TPC-E Transactions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Stock-trade, customer-inquiry, feeds from markets, market-analysis</a:t>
            </a:r>
          </a:p>
          <a:p>
            <a:r>
              <a:rPr lang="en-US" dirty="0" err="1" smtClean="0"/>
              <a:t>tpsE</a:t>
            </a:r>
            <a:r>
              <a:rPr lang="en-US" dirty="0" smtClean="0"/>
              <a:t> = number of Trade-Result transaction per sec</a:t>
            </a:r>
          </a:p>
          <a:p>
            <a:r>
              <a:rPr lang="en-US" dirty="0"/>
              <a:t>Trade-Result</a:t>
            </a:r>
          </a:p>
          <a:p>
            <a:pPr lvl="1"/>
            <a:r>
              <a:rPr lang="en-US" dirty="0" smtClean="0"/>
              <a:t>Completes a </a:t>
            </a:r>
            <a:r>
              <a:rPr lang="en-US" dirty="0"/>
              <a:t>stock market </a:t>
            </a:r>
            <a:r>
              <a:rPr lang="en-US" dirty="0" smtClean="0"/>
              <a:t>trade</a:t>
            </a:r>
          </a:p>
          <a:p>
            <a:pPr lvl="1"/>
            <a:r>
              <a:rPr lang="en-US" dirty="0" smtClean="0"/>
              <a:t>Receive from market exchange confirmation &amp; price</a:t>
            </a:r>
          </a:p>
          <a:p>
            <a:pPr lvl="1"/>
            <a:r>
              <a:rPr lang="en-US" dirty="0" smtClean="0"/>
              <a:t>Update customer‘s holdings</a:t>
            </a:r>
          </a:p>
          <a:p>
            <a:pPr lvl="1"/>
            <a:r>
              <a:rPr lang="en-US" dirty="0" smtClean="0"/>
              <a:t>Update broker commission</a:t>
            </a:r>
          </a:p>
          <a:p>
            <a:pPr lvl="1"/>
            <a:r>
              <a:rPr lang="en-US" dirty="0" smtClean="0"/>
              <a:t>Record historical information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228600"/>
            <a:ext cx="7772400" cy="838200"/>
          </a:xfrm>
        </p:spPr>
        <p:txBody>
          <a:bodyPr/>
          <a:lstStyle/>
          <a:p>
            <a:r>
              <a:rPr lang="en-US" dirty="0" smtClean="0"/>
              <a:t>TPC-E Transactions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graphicFrame>
        <p:nvGraphicFramePr>
          <p:cNvPr id="6" name="Group 70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43947495"/>
              </p:ext>
            </p:extLst>
          </p:nvPr>
        </p:nvGraphicFramePr>
        <p:xfrm>
          <a:off x="106680" y="1183640"/>
          <a:ext cx="8869680" cy="5151120"/>
        </p:xfrm>
        <a:graphic>
          <a:graphicData uri="http://schemas.openxmlformats.org/drawingml/2006/table">
            <a:tbl>
              <a:tblPr/>
              <a:tblGrid>
                <a:gridCol w="2621280"/>
                <a:gridCol w="1371600"/>
                <a:gridCol w="48768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Broker-Volume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DSS-type medium 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Customer-Position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“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What am I worth?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”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Market-Feed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Processing of Stock Ticker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Market-Watch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“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What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’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s the market doing?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”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Security-Detail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Details about a security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Trade-Lookup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Look up historical trade info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Trade-Order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Enter a stock trade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-16" charset="0"/>
                        </a:rPr>
                        <a:t>Trade-Result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-16" charset="0"/>
                        </a:rPr>
                        <a:t>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-16" charset="0"/>
                        </a:rPr>
                        <a:t>Completion of a stock trade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Trade-Status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Check status of trade 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Trade-Update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6" charset="0"/>
                        </a:rPr>
                        <a:t>Correct historical trade info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04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749300"/>
          </a:xfrm>
        </p:spPr>
        <p:txBody>
          <a:bodyPr/>
          <a:lstStyle/>
          <a:p>
            <a:r>
              <a:rPr lang="en-US" dirty="0" smtClean="0"/>
              <a:t>Current TPC-E Numbers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901700"/>
            <a:ext cx="9144000" cy="5722938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dirty="0" smtClean="0"/>
              <a:t>Systems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Cost $60K - $2.3M 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Almost all are MS SQL on Windows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$130 </a:t>
            </a:r>
            <a:r>
              <a:rPr lang="en-US" dirty="0"/>
              <a:t>- </a:t>
            </a:r>
            <a:r>
              <a:rPr lang="en-US" dirty="0" smtClean="0"/>
              <a:t>$250 </a:t>
            </a:r>
            <a:r>
              <a:rPr lang="en-US" dirty="0"/>
              <a:t>/ </a:t>
            </a:r>
            <a:r>
              <a:rPr lang="en-US" dirty="0" err="1" smtClean="0"/>
              <a:t>tpsE</a:t>
            </a:r>
            <a:endParaRPr lang="en-US" dirty="0" smtClean="0"/>
          </a:p>
          <a:p>
            <a:pPr>
              <a:spcAft>
                <a:spcPct val="25000"/>
              </a:spcAft>
            </a:pPr>
            <a:r>
              <a:rPr lang="en-US" dirty="0" smtClean="0"/>
              <a:t>Example of high throughput </a:t>
            </a:r>
          </a:p>
          <a:p>
            <a:pPr lvl="1"/>
            <a:r>
              <a:rPr lang="en-US" sz="2400" dirty="0" smtClean="0"/>
              <a:t>IBM, 4.5k </a:t>
            </a:r>
            <a:r>
              <a:rPr lang="en-US" sz="2400" dirty="0" err="1" smtClean="0"/>
              <a:t>tpsE</a:t>
            </a:r>
            <a:r>
              <a:rPr lang="en-US" sz="2400" dirty="0" smtClean="0"/>
              <a:t>, $645k, $140/</a:t>
            </a:r>
            <a:r>
              <a:rPr lang="en-US" sz="2400" dirty="0" err="1" smtClean="0"/>
              <a:t>tpsE</a:t>
            </a:r>
            <a:r>
              <a:rPr lang="en-US" sz="2400" dirty="0" smtClean="0"/>
              <a:t>, MS SQL/Windows</a:t>
            </a:r>
          </a:p>
          <a:p>
            <a:r>
              <a:rPr lang="en-US" dirty="0" smtClean="0"/>
              <a:t>Example of low cost</a:t>
            </a:r>
          </a:p>
          <a:p>
            <a:pPr lvl="1"/>
            <a:r>
              <a:rPr lang="en-US" sz="2400" dirty="0" smtClean="0"/>
              <a:t>IBM, 2.9K </a:t>
            </a:r>
            <a:r>
              <a:rPr lang="en-US" sz="2400" dirty="0" err="1" smtClean="0"/>
              <a:t>tpsE</a:t>
            </a:r>
            <a:r>
              <a:rPr lang="en-US" sz="2400" dirty="0" smtClean="0"/>
              <a:t>, $371K, $130/</a:t>
            </a:r>
            <a:r>
              <a:rPr lang="en-US" sz="2400" dirty="0" err="1" smtClean="0"/>
              <a:t>tpsE</a:t>
            </a:r>
            <a:r>
              <a:rPr lang="en-US" sz="2400" dirty="0" smtClean="0"/>
              <a:t>, MS SQL/Windows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51204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998663"/>
            <a:ext cx="7772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1. The Basics</a:t>
            </a:r>
          </a:p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2. ACID Properties</a:t>
            </a:r>
          </a:p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3. Atomicity and Two-Phase Commit</a:t>
            </a:r>
          </a:p>
          <a:p>
            <a:r>
              <a:rPr lang="en-US" sz="3600" b="0" dirty="0">
                <a:sym typeface="Wingdings" pitchFamily="2" charset="2"/>
              </a:rPr>
              <a:t>4</a:t>
            </a:r>
            <a:r>
              <a:rPr lang="en-US" sz="3600" b="0" dirty="0"/>
              <a:t>. Performance </a:t>
            </a:r>
          </a:p>
          <a:p>
            <a:r>
              <a:rPr lang="en-US" sz="3600" b="0" dirty="0"/>
              <a:t>   5. </a:t>
            </a:r>
            <a:r>
              <a:rPr lang="en-US" sz="3600" b="0" dirty="0" smtClean="0"/>
              <a:t>Scalability</a:t>
            </a:r>
            <a:endParaRPr lang="en-US" sz="3600" b="0" dirty="0"/>
          </a:p>
          <a:p>
            <a:endParaRPr lang="en-US" sz="36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92100"/>
            <a:ext cx="7772400" cy="762000"/>
          </a:xfrm>
        </p:spPr>
        <p:txBody>
          <a:bodyPr/>
          <a:lstStyle/>
          <a:p>
            <a:r>
              <a:rPr lang="en-US" dirty="0" smtClean="0"/>
              <a:t>1.5 Scalability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3700" y="1054100"/>
            <a:ext cx="8458200" cy="5508625"/>
          </a:xfrm>
        </p:spPr>
        <p:txBody>
          <a:bodyPr/>
          <a:lstStyle/>
          <a:p>
            <a:r>
              <a:rPr lang="en-US" dirty="0" smtClean="0"/>
              <a:t>Techniques for better performance</a:t>
            </a:r>
          </a:p>
          <a:p>
            <a:pPr lvl="1"/>
            <a:r>
              <a:rPr lang="en-US" dirty="0" smtClean="0"/>
              <a:t>Textbook, Chapter 2, Section 6</a:t>
            </a:r>
          </a:p>
          <a:p>
            <a:r>
              <a:rPr lang="en-US" dirty="0" smtClean="0"/>
              <a:t>Scale-up</a:t>
            </a:r>
          </a:p>
          <a:p>
            <a:pPr lvl="1"/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Resource Pooling</a:t>
            </a:r>
          </a:p>
          <a:p>
            <a:r>
              <a:rPr lang="en-US" dirty="0" smtClean="0"/>
              <a:t>Scale-out</a:t>
            </a:r>
          </a:p>
          <a:p>
            <a:pPr lvl="1"/>
            <a:r>
              <a:rPr lang="en-US" dirty="0" smtClean="0"/>
              <a:t>Partitioning</a:t>
            </a:r>
          </a:p>
          <a:p>
            <a:pPr lvl="1"/>
            <a:r>
              <a:rPr lang="en-US" dirty="0" smtClean="0"/>
              <a:t>Replication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dirty="0" smtClean="0"/>
              <a:t>Caching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5425" y="1092200"/>
            <a:ext cx="8766175" cy="538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Key idea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more memory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Keep a copy of data from its permanent home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Accessing a cached copy is fast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Key issues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Which data to keep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Popular read-only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Cache replacement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if original data is updated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Invalidations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Timeouts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dirty="0" smtClean="0"/>
              <a:t>Caching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5425" y="1092200"/>
            <a:ext cx="8766175" cy="538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Applied at multiple levels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Database and application server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Updates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Write through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Better cache coherence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Write back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Batching and write absorption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Example products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Memcached</a:t>
            </a:r>
            <a:r>
              <a:rPr lang="en-US" dirty="0" smtClean="0"/>
              <a:t>, MS Velocity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dirty="0" smtClean="0"/>
              <a:t>Resource Pooling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5425" y="1092200"/>
            <a:ext cx="8766175" cy="5384800"/>
          </a:xfrm>
        </p:spPr>
        <p:txBody>
          <a:bodyPr/>
          <a:lstStyle/>
          <a:p>
            <a:r>
              <a:rPr lang="en-US" dirty="0" smtClean="0"/>
              <a:t>Key idea</a:t>
            </a:r>
          </a:p>
          <a:p>
            <a:pPr lvl="1"/>
            <a:r>
              <a:rPr lang="en-US" dirty="0" smtClean="0"/>
              <a:t>If a logical resource is expensive to create and cheap to access, then manage a pool of the resource</a:t>
            </a:r>
          </a:p>
          <a:p>
            <a:r>
              <a:rPr lang="en-US" dirty="0" smtClean="0"/>
              <a:t>Examples</a:t>
            </a:r>
            <a:endParaRPr lang="en-US" sz="2000" dirty="0" smtClean="0"/>
          </a:p>
          <a:p>
            <a:pPr lvl="1"/>
            <a:r>
              <a:rPr lang="en-US" dirty="0" smtClean="0"/>
              <a:t>Session pool</a:t>
            </a:r>
          </a:p>
          <a:p>
            <a:pPr lvl="1"/>
            <a:r>
              <a:rPr lang="en-US" dirty="0" smtClean="0"/>
              <a:t>Thread pool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dirty="0" smtClean="0"/>
              <a:t>Partitioning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5425" y="1092200"/>
            <a:ext cx="8766175" cy="5384800"/>
          </a:xfrm>
        </p:spPr>
        <p:txBody>
          <a:bodyPr/>
          <a:lstStyle/>
          <a:p>
            <a:r>
              <a:rPr lang="en-US" dirty="0"/>
              <a:t>To add system capacity, add server </a:t>
            </a:r>
            <a:r>
              <a:rPr lang="en-US" dirty="0" smtClean="0"/>
              <a:t>machines</a:t>
            </a:r>
            <a:endParaRPr lang="en-US" dirty="0"/>
          </a:p>
          <a:p>
            <a:r>
              <a:rPr lang="en-US" dirty="0"/>
              <a:t>Sometimes, you can just relocate some server processes to different </a:t>
            </a:r>
            <a:r>
              <a:rPr lang="en-US" dirty="0" smtClean="0"/>
              <a:t>machines</a:t>
            </a:r>
            <a:endParaRPr lang="en-US" dirty="0"/>
          </a:p>
          <a:p>
            <a:r>
              <a:rPr lang="en-US" dirty="0"/>
              <a:t>But if an individual server process overloads one machine, then you need to partition the </a:t>
            </a:r>
            <a:r>
              <a:rPr lang="en-US" dirty="0" smtClean="0"/>
              <a:t>process</a:t>
            </a:r>
            <a:endParaRPr lang="en-US" dirty="0"/>
          </a:p>
          <a:p>
            <a:pPr lvl="1"/>
            <a:r>
              <a:rPr lang="en-US" dirty="0"/>
              <a:t>Example – </a:t>
            </a:r>
            <a:r>
              <a:rPr lang="en-US" dirty="0" smtClean="0"/>
              <a:t>One server process manages flights</a:t>
            </a:r>
            <a:r>
              <a:rPr lang="en-US" dirty="0"/>
              <a:t>, cars, and hotel </a:t>
            </a:r>
            <a:r>
              <a:rPr lang="en-US" dirty="0" smtClean="0"/>
              <a:t>rooms. </a:t>
            </a:r>
            <a:r>
              <a:rPr lang="en-US" dirty="0"/>
              <a:t>Later, you partition them in separate </a:t>
            </a:r>
            <a:r>
              <a:rPr lang="en-US" dirty="0" smtClean="0"/>
              <a:t>processes.</a:t>
            </a:r>
            <a:endParaRPr lang="en-US" dirty="0"/>
          </a:p>
          <a:p>
            <a:pPr lvl="1"/>
            <a:r>
              <a:rPr lang="en-US" dirty="0"/>
              <a:t>We need </a:t>
            </a:r>
            <a:r>
              <a:rPr lang="en-US" dirty="0" smtClean="0"/>
              <a:t>mapping </a:t>
            </a:r>
            <a:r>
              <a:rPr lang="en-US" dirty="0"/>
              <a:t>from resource name to server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TP System Infrastructure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0663" y="920750"/>
            <a:ext cx="8736012" cy="549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User’s viewpoint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Enter a request from a browser or other display device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system performs some application-specific work, </a:t>
            </a:r>
            <a:br>
              <a:rPr lang="en-US" dirty="0" smtClean="0"/>
            </a:br>
            <a:r>
              <a:rPr lang="en-US" dirty="0" smtClean="0"/>
              <a:t>which includes database accesses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Receive a reply (usually, but not always)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TP system ensures that each transaction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dirty="0" smtClean="0"/>
              <a:t>s an independent unit of work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</a:t>
            </a:r>
            <a:r>
              <a:rPr lang="en-US" dirty="0" smtClean="0"/>
              <a:t>xecutes exactly once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</a:t>
            </a:r>
            <a:r>
              <a:rPr lang="en-US" dirty="0" smtClean="0"/>
              <a:t>roduces permanent results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TP system makes it easy to program transactions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TP system has tools to make it easy to manage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dirty="0" smtClean="0"/>
              <a:t>Partitioning: Routing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5425" y="1092200"/>
            <a:ext cx="8766175" cy="5384800"/>
          </a:xfrm>
        </p:spPr>
        <p:txBody>
          <a:bodyPr/>
          <a:lstStyle/>
          <a:p>
            <a:r>
              <a:rPr lang="en-US" dirty="0"/>
              <a:t>Sometimes, it’s not enough to partition by resource type, because a resource is too popular</a:t>
            </a:r>
          </a:p>
          <a:p>
            <a:pPr lvl="1"/>
            <a:r>
              <a:rPr lang="en-US" dirty="0"/>
              <a:t>Example: flights</a:t>
            </a:r>
          </a:p>
          <a:p>
            <a:r>
              <a:rPr lang="en-US" dirty="0" smtClean="0"/>
              <a:t>Partition popular </a:t>
            </a:r>
            <a:r>
              <a:rPr lang="en-US" dirty="0"/>
              <a:t>resource based on value ranges</a:t>
            </a:r>
          </a:p>
          <a:p>
            <a:pPr lvl="1"/>
            <a:r>
              <a:rPr lang="en-US" dirty="0"/>
              <a:t>Example – flight number 1-1000 on Server A, flight number 1000-2000 on Server B, </a:t>
            </a:r>
            <a:r>
              <a:rPr lang="en-US" dirty="0" smtClean="0"/>
              <a:t>etc.</a:t>
            </a:r>
            <a:endParaRPr lang="en-US" dirty="0"/>
          </a:p>
          <a:p>
            <a:pPr lvl="1"/>
            <a:r>
              <a:rPr lang="en-US" dirty="0" smtClean="0"/>
              <a:t>Request </a:t>
            </a:r>
            <a:r>
              <a:rPr lang="en-US" dirty="0"/>
              <a:t>controller has to direct its calls based on parameter value (e.g. flight number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is called parameter-based routing</a:t>
            </a:r>
          </a:p>
          <a:p>
            <a:pPr lvl="2"/>
            <a:r>
              <a:rPr lang="en-US" dirty="0" smtClean="0"/>
              <a:t>E.g., range, hashing, dynamic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dirty="0" smtClean="0"/>
              <a:t>Replication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5425" y="1092200"/>
            <a:ext cx="8766175" cy="5384800"/>
          </a:xfrm>
        </p:spPr>
        <p:txBody>
          <a:bodyPr/>
          <a:lstStyle/>
          <a:p>
            <a:r>
              <a:rPr lang="en-US" dirty="0"/>
              <a:t>Replication - using multiple copies of a server or resource for better availability and performance.</a:t>
            </a:r>
          </a:p>
          <a:p>
            <a:pPr lvl="1"/>
            <a:r>
              <a:rPr lang="en-US" dirty="0"/>
              <a:t>Replica and Copy are synonyms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you’re not careful, replication can lead to </a:t>
            </a:r>
          </a:p>
          <a:p>
            <a:pPr lvl="1"/>
            <a:r>
              <a:rPr lang="en-US" dirty="0"/>
              <a:t>worse performance - updates must be applied to all replicas and synchronized</a:t>
            </a:r>
          </a:p>
          <a:p>
            <a:pPr lvl="1"/>
            <a:r>
              <a:rPr lang="en-US" dirty="0"/>
              <a:t>worse availability - some algorithms require multiple replicas to be operational for any of them to be used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dirty="0" smtClean="0"/>
              <a:t>Replicated Server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858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mtClean="0"/>
              <a:t>Can replicate servers on a common resource</a:t>
            </a:r>
          </a:p>
          <a:p>
            <a:pPr lvl="1"/>
            <a:r>
              <a:rPr lang="en-US" smtClean="0"/>
              <a:t>Data sharing - DB servers communicate with shared disk</a:t>
            </a:r>
            <a:endParaRPr lang="en-US" dirty="0" smtClean="0"/>
          </a:p>
        </p:txBody>
      </p:sp>
      <p:grpSp>
        <p:nvGrpSpPr>
          <p:cNvPr id="8" name="Group 2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505200" y="3276600"/>
            <a:ext cx="1489075" cy="688975"/>
            <a:chOff x="2220" y="2004"/>
            <a:chExt cx="938" cy="434"/>
          </a:xfrm>
        </p:grpSpPr>
        <p:sp>
          <p:nvSpPr>
            <p:cNvPr id="9" name="AutoShape 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20" y="2004"/>
              <a:ext cx="897" cy="428"/>
            </a:xfrm>
            <a:prstGeom prst="flowChartMagneticDisk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256" y="2112"/>
              <a:ext cx="90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latin typeface="Arial Narrow" pitchFamily="34" charset="0"/>
                </a:rPr>
                <a:t>Resource</a:t>
              </a:r>
            </a:p>
          </p:txBody>
        </p:sp>
      </p:grpSp>
      <p:sp>
        <p:nvSpPr>
          <p:cNvPr id="1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752600" y="2592388"/>
            <a:ext cx="2349500" cy="5286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>
                <a:latin typeface="Arial Narrow" pitchFamily="34" charset="0"/>
              </a:rPr>
              <a:t>Server Replica 1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4464050" y="2592388"/>
            <a:ext cx="2349500" cy="5286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Server Replica 2</a:t>
            </a:r>
          </a:p>
        </p:txBody>
      </p:sp>
      <p:sp>
        <p:nvSpPr>
          <p:cNvPr id="13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544888" y="3111500"/>
            <a:ext cx="493712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495800" y="3124200"/>
            <a:ext cx="5429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810000" y="1828800"/>
            <a:ext cx="939800" cy="530225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Client</a:t>
            </a:r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2362200"/>
            <a:ext cx="433388" cy="2301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0" y="4114800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/>
              <a:t>Helps availability for process (not resource) failure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/>
              <a:t>Requires a replica cache coherence mechanism, so this helps performance only if</a:t>
            </a:r>
            <a:endParaRPr lang="en-US" sz="36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Little </a:t>
            </a:r>
            <a:r>
              <a:rPr lang="en-US" sz="2800" dirty="0"/>
              <a:t>conflict between transactions at different servers or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/>
              <a:t>L</a:t>
            </a:r>
            <a:r>
              <a:rPr lang="en-US" sz="2800" dirty="0" smtClean="0"/>
              <a:t>oose </a:t>
            </a:r>
            <a:r>
              <a:rPr lang="en-US" sz="2800" dirty="0"/>
              <a:t>coherence guarantees (e.g. read committed)</a:t>
            </a:r>
          </a:p>
        </p:txBody>
      </p:sp>
      <p:sp>
        <p:nvSpPr>
          <p:cNvPr id="18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657600" y="2362200"/>
            <a:ext cx="433388" cy="2301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dirty="0" smtClean="0"/>
              <a:t>Replicated Resource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95400" y="5486400"/>
            <a:ext cx="2552700" cy="990600"/>
            <a:chOff x="816" y="3456"/>
            <a:chExt cx="1608" cy="624"/>
          </a:xfrm>
        </p:grpSpPr>
        <p:sp>
          <p:nvSpPr>
            <p:cNvPr id="8" name="AutoShap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816" y="3456"/>
              <a:ext cx="1608" cy="624"/>
            </a:xfrm>
            <a:prstGeom prst="flowChartMagneticDisk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gray">
            <a:xfrm>
              <a:off x="864" y="3696"/>
              <a:ext cx="1536" cy="327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latin typeface="Arial Narrow" pitchFamily="34" charset="0"/>
                </a:rPr>
                <a:t>Resource replica</a:t>
              </a:r>
            </a:p>
          </p:txBody>
        </p:sp>
      </p:grp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454150" y="4648200"/>
            <a:ext cx="2349500" cy="52863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Server Replica 1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4464050" y="4648200"/>
            <a:ext cx="2349500" cy="52863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Server Replica 2</a:t>
            </a:r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667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638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5105400" y="3886200"/>
            <a:ext cx="939800" cy="528638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Client</a:t>
            </a:r>
          </a:p>
        </p:txBody>
      </p:sp>
      <p:sp>
        <p:nvSpPr>
          <p:cNvPr id="15" name="Text Box 1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2133600" y="3886200"/>
            <a:ext cx="939800" cy="528638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>
                <a:latin typeface="Arial Narrow" pitchFamily="34" charset="0"/>
              </a:rPr>
              <a:t>Client</a:t>
            </a:r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667000" y="4414838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gray">
          <a:xfrm flipV="1">
            <a:off x="5638800" y="4414838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21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4419600" y="5486400"/>
            <a:ext cx="2552700" cy="990600"/>
            <a:chOff x="816" y="3456"/>
            <a:chExt cx="1608" cy="624"/>
          </a:xfrm>
        </p:grpSpPr>
        <p:sp>
          <p:nvSpPr>
            <p:cNvPr id="19" name="AutoShape 2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gray">
            <a:xfrm>
              <a:off x="816" y="3456"/>
              <a:ext cx="1608" cy="624"/>
            </a:xfrm>
            <a:prstGeom prst="flowChartMagneticDisk">
              <a:avLst/>
            </a:prstGeom>
            <a:solidFill>
              <a:srgbClr val="77777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2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gray">
            <a:xfrm>
              <a:off x="864" y="3696"/>
              <a:ext cx="1536" cy="327"/>
            </a:xfrm>
            <a:prstGeom prst="rect">
              <a:avLst/>
            </a:pr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>
                  <a:latin typeface="Arial Narrow" pitchFamily="34" charset="0"/>
                </a:rPr>
                <a:t>Resource replica</a:t>
              </a:r>
            </a:p>
          </p:txBody>
        </p:sp>
      </p:grpSp>
      <p:sp>
        <p:nvSpPr>
          <p:cNvPr id="21" name="Rectangle 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" y="1219200"/>
            <a:ext cx="7696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 smtClean="0"/>
              <a:t>To get more improvement in availability, </a:t>
            </a:r>
            <a:br>
              <a:rPr lang="en-US" dirty="0" smtClean="0"/>
            </a:br>
            <a:r>
              <a:rPr lang="en-US" dirty="0" smtClean="0"/>
              <a:t>replicate the resources (too)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Also increases potential throughput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This is what’s usually meant by replication</a:t>
            </a:r>
          </a:p>
        </p:txBody>
      </p:sp>
    </p:spTree>
    <p:extLst>
      <p:ext uri="{BB962C8B-B14F-4D97-AF65-F5344CB8AC3E}">
        <p14:creationId xmlns:p14="http://schemas.microsoft.com/office/powerpoint/2010/main" val="13318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56324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998663"/>
            <a:ext cx="8034338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1. The Basics</a:t>
            </a:r>
          </a:p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2. ACID Properties</a:t>
            </a:r>
          </a:p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3. Atomicity and Two-Phase Commit</a:t>
            </a:r>
          </a:p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4. Performance </a:t>
            </a:r>
          </a:p>
          <a:p>
            <a:r>
              <a:rPr lang="en-US" sz="3600" b="0" dirty="0">
                <a:sym typeface="Wingdings" pitchFamily="2" charset="2"/>
              </a:rPr>
              <a:t></a:t>
            </a:r>
            <a:r>
              <a:rPr lang="en-US" sz="3600" b="0" dirty="0"/>
              <a:t>5. </a:t>
            </a:r>
            <a:r>
              <a:rPr lang="en-US" sz="3600" b="0" dirty="0" smtClean="0"/>
              <a:t>Scalability</a:t>
            </a:r>
            <a:endParaRPr lang="en-US" sz="3600" b="0" dirty="0"/>
          </a:p>
          <a:p>
            <a:endParaRPr lang="en-US" sz="36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What’s Next?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06400" y="1981200"/>
            <a:ext cx="8051800" cy="4114800"/>
          </a:xfrm>
        </p:spPr>
        <p:txBody>
          <a:bodyPr/>
          <a:lstStyle/>
          <a:p>
            <a:r>
              <a:rPr lang="en-US" dirty="0" smtClean="0"/>
              <a:t>This chapter covered TP system structure and properties of transactions and TP systems</a:t>
            </a:r>
          </a:p>
          <a:p>
            <a:r>
              <a:rPr lang="en-US" dirty="0" smtClean="0"/>
              <a:t>The rest of the course drills deeply into each of these areas, one by one.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06400" y="1981200"/>
            <a:ext cx="8051800" cy="4114800"/>
          </a:xfrm>
        </p:spPr>
        <p:txBody>
          <a:bodyPr/>
          <a:lstStyle/>
          <a:p>
            <a:r>
              <a:rPr lang="en-US" dirty="0" smtClean="0"/>
              <a:t>We covered </a:t>
            </a:r>
          </a:p>
          <a:p>
            <a:pPr lvl="1"/>
            <a:r>
              <a:rPr lang="en-US" dirty="0" smtClean="0"/>
              <a:t>Chapter 1</a:t>
            </a:r>
          </a:p>
          <a:p>
            <a:pPr lvl="1"/>
            <a:r>
              <a:rPr lang="en-US" dirty="0" smtClean="0"/>
              <a:t>Chapter 2, Section 6</a:t>
            </a:r>
          </a:p>
          <a:p>
            <a:r>
              <a:rPr lang="en-US" dirty="0" smtClean="0"/>
              <a:t>Assignment 1</a:t>
            </a:r>
          </a:p>
          <a:p>
            <a:r>
              <a:rPr lang="en-US" dirty="0" smtClean="0"/>
              <a:t>Teams for the project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mtClean="0"/>
              <a:t>TP System Infrastructure … </a:t>
            </a:r>
            <a:br>
              <a:rPr lang="en-US" smtClean="0"/>
            </a:br>
            <a:r>
              <a:rPr lang="en-US" sz="4000" smtClean="0"/>
              <a:t>Defines System and Application Structure</a:t>
            </a:r>
            <a:endParaRPr lang="en-US" smtClean="0"/>
          </a:p>
        </p:txBody>
      </p:sp>
      <p:graphicFrame>
        <p:nvGraphicFramePr>
          <p:cNvPr id="8196" name="Object 4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3352800" y="1676400"/>
          <a:ext cx="15240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ClipArt" r:id="rId24" imgW="3938588" imgH="3421063" progId="MS_ClipArt_Gallery.2">
                  <p:embed/>
                </p:oleObj>
              </mc:Choice>
              <mc:Fallback>
                <p:oleObj name="ClipArt" r:id="rId24" imgW="3938588" imgH="3421063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76400"/>
                        <a:ext cx="1524000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200400"/>
            <a:ext cx="321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Front End Program</a:t>
            </a:r>
            <a:endParaRPr lang="en-US" b="0">
              <a:latin typeface="Arial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124200"/>
            <a:ext cx="36576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25750" y="4525963"/>
            <a:ext cx="3813175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Request Controller</a:t>
            </a:r>
          </a:p>
          <a:p>
            <a:pPr algn="ctr">
              <a:lnSpc>
                <a:spcPct val="90000"/>
              </a:lnSpc>
            </a:pPr>
            <a:r>
              <a:rPr lang="en-US" b="0">
                <a:latin typeface="Arial" charset="0"/>
              </a:rPr>
              <a:t>(routes requests and</a:t>
            </a:r>
            <a:br>
              <a:rPr lang="en-US" b="0">
                <a:latin typeface="Arial" charset="0"/>
              </a:rPr>
            </a:br>
            <a:r>
              <a:rPr lang="en-US" b="0">
                <a:latin typeface="Arial" charset="0"/>
              </a:rPr>
              <a:t>supervises their execution)</a:t>
            </a:r>
          </a:p>
        </p:txBody>
      </p:sp>
      <p:sp>
        <p:nvSpPr>
          <p:cNvPr id="820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92425" y="4551363"/>
            <a:ext cx="3644900" cy="2238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08300" y="6219825"/>
            <a:ext cx="3633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800600" y="3800475"/>
            <a:ext cx="12700" cy="765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322638" y="6226175"/>
            <a:ext cx="2994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Database System</a:t>
            </a:r>
          </a:p>
        </p:txBody>
      </p:sp>
      <p:sp>
        <p:nvSpPr>
          <p:cNvPr id="8204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26300" y="3257550"/>
            <a:ext cx="1095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Client</a:t>
            </a:r>
            <a:endParaRPr lang="en-US" b="0">
              <a:latin typeface="Arial" charset="0"/>
            </a:endParaRPr>
          </a:p>
        </p:txBody>
      </p:sp>
      <p:sp>
        <p:nvSpPr>
          <p:cNvPr id="8205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5181600"/>
            <a:ext cx="172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Back-End</a:t>
            </a:r>
          </a:p>
          <a:p>
            <a:r>
              <a:rPr lang="en-US" sz="2800" b="0">
                <a:latin typeface="Arial" charset="0"/>
              </a:rPr>
              <a:t>(Server)</a:t>
            </a:r>
            <a:endParaRPr lang="en-US" b="0">
              <a:latin typeface="Arial" charset="0"/>
            </a:endParaRPr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772275" y="35433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619875" y="55245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783138" y="2603500"/>
            <a:ext cx="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3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19200" y="1905000"/>
            <a:ext cx="1689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0">
                <a:latin typeface="Arial" charset="0"/>
              </a:rPr>
              <a:t>End-User</a:t>
            </a:r>
          </a:p>
        </p:txBody>
      </p:sp>
      <p:sp>
        <p:nvSpPr>
          <p:cNvPr id="8210" name="Line 3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895600" y="2209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Rectangle 3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09925" y="5715000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b="0">
                <a:latin typeface="Arial" charset="0"/>
              </a:rPr>
              <a:t>Transaction Server</a:t>
            </a:r>
          </a:p>
        </p:txBody>
      </p:sp>
      <p:sp>
        <p:nvSpPr>
          <p:cNvPr id="8212" name="Line 3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873375" y="5715000"/>
            <a:ext cx="367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3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40125" y="3873500"/>
            <a:ext cx="134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/>
              <a:t>requests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/>
        <p:txBody>
          <a:bodyPr/>
          <a:lstStyle/>
          <a:p>
            <a:pPr>
              <a:defRPr/>
            </a:pPr>
            <a:fld id="{0A167E91-788E-48F1-A7D8-D672060856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5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58750" y="193675"/>
            <a:ext cx="8839200" cy="1143000"/>
          </a:xfrm>
        </p:spPr>
        <p:txBody>
          <a:bodyPr/>
          <a:lstStyle/>
          <a:p>
            <a:r>
              <a:rPr lang="en-US" smtClean="0"/>
              <a:t>System Characteristics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3663" y="1230313"/>
            <a:ext cx="8610600" cy="5018087"/>
          </a:xfrm>
        </p:spPr>
        <p:txBody>
          <a:bodyPr/>
          <a:lstStyle/>
          <a:p>
            <a:r>
              <a:rPr lang="en-US" dirty="0" smtClean="0"/>
              <a:t>Typically &lt; 100 transaction types per application</a:t>
            </a:r>
          </a:p>
          <a:p>
            <a:r>
              <a:rPr lang="en-US" dirty="0" smtClean="0"/>
              <a:t>Transaction size has high variance. Typically,</a:t>
            </a:r>
          </a:p>
          <a:p>
            <a:pPr lvl="1"/>
            <a:r>
              <a:rPr lang="en-US" dirty="0" smtClean="0"/>
              <a:t>0-30 disk accesses</a:t>
            </a:r>
          </a:p>
          <a:p>
            <a:pPr lvl="1"/>
            <a:r>
              <a:rPr lang="en-US" dirty="0" smtClean="0"/>
              <a:t>10K - 1M instructions executed</a:t>
            </a:r>
          </a:p>
          <a:p>
            <a:pPr lvl="1"/>
            <a:r>
              <a:rPr lang="en-US" dirty="0" smtClean="0"/>
              <a:t>2-20 messages</a:t>
            </a:r>
          </a:p>
          <a:p>
            <a:r>
              <a:rPr lang="en-US" dirty="0" smtClean="0"/>
              <a:t>A large-scale example: airline reservations</a:t>
            </a:r>
          </a:p>
          <a:p>
            <a:pPr lvl="1"/>
            <a:r>
              <a:rPr lang="en-US" dirty="0" smtClean="0"/>
              <a:t>Hundreds of thousands of active display devices</a:t>
            </a:r>
          </a:p>
          <a:p>
            <a:pPr lvl="1"/>
            <a:r>
              <a:rPr lang="en-US" dirty="0" smtClean="0"/>
              <a:t>Indirect access via Internet</a:t>
            </a:r>
          </a:p>
          <a:p>
            <a:pPr lvl="1"/>
            <a:r>
              <a:rPr lang="en-US" dirty="0" smtClean="0"/>
              <a:t>Tens of thousands of transactions per second, peak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invGray">
          <a:xfrm>
            <a:off x="1676400" y="2647950"/>
            <a:ext cx="4676775" cy="263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mtClean="0"/>
              <a:t>Availability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5250" y="733425"/>
            <a:ext cx="8915400" cy="2219325"/>
          </a:xfrm>
        </p:spPr>
        <p:txBody>
          <a:bodyPr/>
          <a:lstStyle/>
          <a:p>
            <a:r>
              <a:rPr lang="en-US" sz="2800" dirty="0" smtClean="0"/>
              <a:t>Fraction of time system is able to do useful work</a:t>
            </a:r>
          </a:p>
          <a:p>
            <a:r>
              <a:rPr lang="en-US" sz="2800" dirty="0" smtClean="0"/>
              <a:t>Some systems are </a:t>
            </a:r>
            <a:r>
              <a:rPr lang="en-US" sz="2800" i="1" dirty="0" smtClean="0"/>
              <a:t>very</a:t>
            </a:r>
            <a:r>
              <a:rPr lang="en-US" sz="2800" dirty="0" smtClean="0"/>
              <a:t> sensitive to downtime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Airline reservation, stock exchange, on-line retail, …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Downtime is front page news</a:t>
            </a:r>
          </a:p>
        </p:txBody>
      </p:sp>
      <p:sp>
        <p:nvSpPr>
          <p:cNvPr id="1024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5400675"/>
            <a:ext cx="8534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dirty="0"/>
              <a:t>Contributing factors</a:t>
            </a:r>
          </a:p>
          <a:p>
            <a:pPr marL="742950" lvl="1" indent="-285750">
              <a:buFontTx/>
              <a:buChar char="–"/>
            </a:pPr>
            <a:r>
              <a:rPr lang="en-US" sz="2800" b="0" dirty="0" smtClean="0"/>
              <a:t>Failures </a:t>
            </a:r>
            <a:r>
              <a:rPr lang="en-US" sz="2800" b="0" dirty="0"/>
              <a:t>due to environment, system </a:t>
            </a:r>
            <a:r>
              <a:rPr lang="en-US" sz="2800" b="0" dirty="0" err="1"/>
              <a:t>mgmt</a:t>
            </a:r>
            <a:r>
              <a:rPr lang="en-US" sz="2800" b="0" dirty="0"/>
              <a:t>, h/w, s/w</a:t>
            </a:r>
          </a:p>
          <a:p>
            <a:pPr marL="742950" lvl="1" indent="-285750">
              <a:buFontTx/>
              <a:buChar char="–"/>
            </a:pPr>
            <a:r>
              <a:rPr lang="en-US" sz="2800" b="0" dirty="0" smtClean="0"/>
              <a:t>Recovery </a:t>
            </a:r>
            <a:r>
              <a:rPr lang="en-US" sz="2800" b="0" dirty="0"/>
              <a:t>time </a:t>
            </a:r>
          </a:p>
        </p:txBody>
      </p:sp>
      <p:sp>
        <p:nvSpPr>
          <p:cNvPr id="10247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1676400" y="2590800"/>
            <a:ext cx="46228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0" dirty="0"/>
              <a:t>Downtime		Availability</a:t>
            </a:r>
          </a:p>
          <a:p>
            <a:r>
              <a:rPr lang="en-US" sz="2800" b="0" dirty="0"/>
              <a:t>1 hour/day		95.8%</a:t>
            </a:r>
          </a:p>
          <a:p>
            <a:r>
              <a:rPr lang="en-US" sz="2800" b="0" dirty="0"/>
              <a:t>1 hour/week		99.41%</a:t>
            </a:r>
          </a:p>
          <a:p>
            <a:r>
              <a:rPr lang="en-US" sz="2800" b="0" dirty="0"/>
              <a:t>1 hour/month	99.86%</a:t>
            </a:r>
          </a:p>
          <a:p>
            <a:r>
              <a:rPr lang="en-US" sz="2800" b="0" dirty="0"/>
              <a:t>1 hour/year		99.9886%</a:t>
            </a:r>
          </a:p>
          <a:p>
            <a:r>
              <a:rPr lang="en-US" sz="2800" b="0" dirty="0"/>
              <a:t>1 hour/20years	99.99942%</a:t>
            </a:r>
            <a:endParaRPr lang="en-US" sz="2800" b="0" u="sng" dirty="0"/>
          </a:p>
        </p:txBody>
      </p:sp>
      <p:sp>
        <p:nvSpPr>
          <p:cNvPr id="10248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685925" y="3076575"/>
            <a:ext cx="467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1/4/2012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pPr>
              <a:defRPr/>
            </a:pPr>
            <a:fld id="{ECEF80E1-96F5-488F-9136-0176C40B93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4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1b407f2d-dc9a-4637-9359-9afdb9a1bfd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333CC"/>
      </a:dk2>
      <a:lt2>
        <a:srgbClr val="FFFF00"/>
      </a:lt2>
      <a:accent1>
        <a:srgbClr val="FF9900"/>
      </a:accent1>
      <a:accent2>
        <a:srgbClr val="00FFFF"/>
      </a:accent2>
      <a:accent3>
        <a:srgbClr val="ADAD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3679</TotalTime>
  <Words>2940</Words>
  <Application>Microsoft Office PowerPoint</Application>
  <PresentationFormat>On-screen Show (4:3)</PresentationFormat>
  <Paragraphs>781</Paragraphs>
  <Slides>66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69" baseType="lpstr">
      <vt:lpstr>Blank Presentation</vt:lpstr>
      <vt:lpstr>ClipArt</vt:lpstr>
      <vt:lpstr>Document</vt:lpstr>
      <vt:lpstr>1. Introduction</vt:lpstr>
      <vt:lpstr>Outline</vt:lpstr>
      <vt:lpstr>1.1 The Basics - What’s a Transaction?</vt:lpstr>
      <vt:lpstr>The “ities” are What Makes Transaction Processing (TP) Hard</vt:lpstr>
      <vt:lpstr>What Makes TP Important?</vt:lpstr>
      <vt:lpstr>TP System Infrastructure</vt:lpstr>
      <vt:lpstr>TP System Infrastructure …  Defines System and Application Structure</vt:lpstr>
      <vt:lpstr>System Characteristics</vt:lpstr>
      <vt:lpstr>Availability</vt:lpstr>
      <vt:lpstr>Application Servers</vt:lpstr>
      <vt:lpstr>Application Servers (cont’d)</vt:lpstr>
      <vt:lpstr>PowerPoint Presentation</vt:lpstr>
      <vt:lpstr>Automated Teller Machine (ATM) Application Example</vt:lpstr>
      <vt:lpstr>PowerPoint Presentation</vt:lpstr>
      <vt:lpstr>Internet Retailer</vt:lpstr>
      <vt:lpstr>Service Oriented Architecture (SOA)</vt:lpstr>
      <vt:lpstr>Enterprise Application Integration (EAI)</vt:lpstr>
      <vt:lpstr>ATM Example with an EAI System</vt:lpstr>
      <vt:lpstr>Workflow, or Business Process Mgmt</vt:lpstr>
      <vt:lpstr>Data Integration Systems (Enterprise Information Integration)</vt:lpstr>
      <vt:lpstr>Transactional Middleware</vt:lpstr>
      <vt:lpstr>System Software Vendor’s View</vt:lpstr>
      <vt:lpstr>Outline</vt:lpstr>
      <vt:lpstr>1.2 The ACID Properties</vt:lpstr>
      <vt:lpstr>Atomicity</vt:lpstr>
      <vt:lpstr>Example - ATM Dispenses Money (a non-undoable operation)</vt:lpstr>
      <vt:lpstr>Reading Uncommitted Output Isn’t Undoable</vt:lpstr>
      <vt:lpstr>Compensating Transactions</vt:lpstr>
      <vt:lpstr>Consistency </vt:lpstr>
      <vt:lpstr>Some Notation</vt:lpstr>
      <vt:lpstr>Consistency Preservation Example </vt:lpstr>
      <vt:lpstr>Isolation</vt:lpstr>
      <vt:lpstr>Serializability Example 1</vt:lpstr>
      <vt:lpstr>Serializability Example 2</vt:lpstr>
      <vt:lpstr>Serializability Examples</vt:lpstr>
      <vt:lpstr>Non-Serializable Examples</vt:lpstr>
      <vt:lpstr>Durability</vt:lpstr>
      <vt:lpstr>Outline</vt:lpstr>
      <vt:lpstr>1.3 Atomicity and Two-Phase Commit</vt:lpstr>
      <vt:lpstr>Two-Phase Commit</vt:lpstr>
      <vt:lpstr>Two-Phase Commit  System Architecture</vt:lpstr>
      <vt:lpstr>Outline</vt:lpstr>
      <vt:lpstr>1.4 Performance Requirements</vt:lpstr>
      <vt:lpstr>TPC-A/B — Bank Tellers</vt:lpstr>
      <vt:lpstr>TPC-C Order-Entry for Warehouse</vt:lpstr>
      <vt:lpstr>TPC-C Transactions</vt:lpstr>
      <vt:lpstr>Comments on TPC-C</vt:lpstr>
      <vt:lpstr>Current TPC-C Numbers</vt:lpstr>
      <vt:lpstr>TPC-E</vt:lpstr>
      <vt:lpstr>TPC-E</vt:lpstr>
      <vt:lpstr>TPC-E Transactions</vt:lpstr>
      <vt:lpstr>TPC-E Transactions</vt:lpstr>
      <vt:lpstr>Current TPC-E Numbers</vt:lpstr>
      <vt:lpstr>Outline</vt:lpstr>
      <vt:lpstr>1.5 Scalability</vt:lpstr>
      <vt:lpstr>Caching</vt:lpstr>
      <vt:lpstr>Caching</vt:lpstr>
      <vt:lpstr>Resource Pooling</vt:lpstr>
      <vt:lpstr>Partitioning</vt:lpstr>
      <vt:lpstr>Partitioning: Routing</vt:lpstr>
      <vt:lpstr>Replication</vt:lpstr>
      <vt:lpstr>Replicated Server</vt:lpstr>
      <vt:lpstr>Replicated Resource</vt:lpstr>
      <vt:lpstr>Outline</vt:lpstr>
      <vt:lpstr>What’s Next?</vt:lpstr>
      <vt:lpstr>Next Steps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Concurrency Control</dc:title>
  <dc:creator>Phil Bernstein</dc:creator>
  <cp:lastModifiedBy>Fred Videon</cp:lastModifiedBy>
  <cp:revision>216</cp:revision>
  <cp:lastPrinted>1997-01-05T01:17:00Z</cp:lastPrinted>
  <dcterms:created xsi:type="dcterms:W3CDTF">1996-12-26T21:16:12Z</dcterms:created>
  <dcterms:modified xsi:type="dcterms:W3CDTF">2012-01-04T18:19:57Z</dcterms:modified>
</cp:coreProperties>
</file>