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364" r:id="rId3"/>
    <p:sldId id="257" r:id="rId4"/>
    <p:sldId id="263" r:id="rId5"/>
    <p:sldId id="383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7" r:id="rId15"/>
    <p:sldId id="389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4" r:id="rId26"/>
    <p:sldId id="376" r:id="rId27"/>
    <p:sldId id="377" r:id="rId28"/>
    <p:sldId id="378" r:id="rId29"/>
    <p:sldId id="287" r:id="rId30"/>
    <p:sldId id="390" r:id="rId31"/>
    <p:sldId id="289" r:id="rId32"/>
    <p:sldId id="288" r:id="rId33"/>
    <p:sldId id="286" r:id="rId34"/>
    <p:sldId id="379" r:id="rId35"/>
    <p:sldId id="380" r:id="rId36"/>
    <p:sldId id="381" r:id="rId37"/>
    <p:sldId id="290" r:id="rId38"/>
    <p:sldId id="291" r:id="rId39"/>
    <p:sldId id="365" r:id="rId40"/>
    <p:sldId id="384" r:id="rId41"/>
    <p:sldId id="385" r:id="rId42"/>
    <p:sldId id="294" r:id="rId43"/>
    <p:sldId id="295" r:id="rId44"/>
    <p:sldId id="296" r:id="rId45"/>
    <p:sldId id="298" r:id="rId46"/>
    <p:sldId id="297" r:id="rId47"/>
    <p:sldId id="301" r:id="rId48"/>
    <p:sldId id="366" r:id="rId49"/>
    <p:sldId id="299" r:id="rId50"/>
    <p:sldId id="300" r:id="rId51"/>
    <p:sldId id="372" r:id="rId52"/>
    <p:sldId id="324" r:id="rId53"/>
    <p:sldId id="386" r:id="rId54"/>
    <p:sldId id="388" r:id="rId55"/>
    <p:sldId id="387" r:id="rId56"/>
  </p:sldIdLst>
  <p:sldSz cx="9144000" cy="6858000" type="screen4x3"/>
  <p:notesSz cx="7315200" cy="9601200"/>
  <p:custDataLst>
    <p:tags r:id="rId5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2672"/>
    <a:srgbClr val="003366"/>
    <a:srgbClr val="000066"/>
    <a:srgbClr val="333399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7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9188" cy="47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3" tIns="47521" rIns="95043" bIns="4752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944" y="0"/>
            <a:ext cx="3189188" cy="47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3" tIns="47521" rIns="95043" bIns="4752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3061"/>
            <a:ext cx="3189188" cy="47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3" tIns="47521" rIns="95043" bIns="4752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944" y="9143061"/>
            <a:ext cx="3189188" cy="47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3" tIns="47521" rIns="95043" bIns="4752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CC98A1-CCF3-4882-B0CA-3423542B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6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256" cy="47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692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944" y="1"/>
            <a:ext cx="3169256" cy="47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692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029" y="4560037"/>
            <a:ext cx="5365145" cy="432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16"/>
            <a:ext cx="3169256" cy="47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692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944" y="9121716"/>
            <a:ext cx="3169256" cy="47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6923">
              <a:defRPr sz="1200" smtClean="0"/>
            </a:lvl1pPr>
          </a:lstStyle>
          <a:p>
            <a:pPr>
              <a:defRPr/>
            </a:pPr>
            <a:fld id="{3777AF35-7E42-4BAB-9F6F-67164EEBF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1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3400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31D4C-CDE9-4952-A032-D09FBF1B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6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BC07-2418-40EC-9FED-BBC3E6753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E1AD0-A49A-4879-A34F-FABED1BF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3400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7CB06-E10A-4922-AE27-5196394DB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8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3400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9AE78-3881-413E-A13A-3BD4F99D0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2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3400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57A3-69C2-467A-8790-B209817DE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3400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599B-3A5D-44EC-8169-E70F1D346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3400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0C92-07BC-4EA6-B209-98E966E93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3400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86312-8B8A-4931-A1BD-A2D69B879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4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F630-F8DD-411E-B08B-9F415A1B6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60205-D7F8-46F9-B600-C0AE818B6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E7DF35-43F4-46F4-9F70-30EE79BB9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2" Type="http://schemas.openxmlformats.org/officeDocument/2006/relationships/tags" Target="../tags/tag135.xml"/><Relationship Id="rId16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143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3" Type="http://schemas.openxmlformats.org/officeDocument/2006/relationships/tags" Target="../tags/tag173.xml"/><Relationship Id="rId21" Type="http://schemas.openxmlformats.org/officeDocument/2006/relationships/tags" Target="../tags/tag191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0" Type="http://schemas.openxmlformats.org/officeDocument/2006/relationships/tags" Target="../tags/tag190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5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10" Type="http://schemas.openxmlformats.org/officeDocument/2006/relationships/tags" Target="../tags/tag205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19.xml"/><Relationship Id="rId13" Type="http://schemas.openxmlformats.org/officeDocument/2006/relationships/tags" Target="../tags/tag224.xml"/><Relationship Id="rId18" Type="http://schemas.openxmlformats.org/officeDocument/2006/relationships/tags" Target="../tags/tag229.xml"/><Relationship Id="rId3" Type="http://schemas.openxmlformats.org/officeDocument/2006/relationships/tags" Target="../tags/tag214.xml"/><Relationship Id="rId7" Type="http://schemas.openxmlformats.org/officeDocument/2006/relationships/tags" Target="../tags/tag218.xml"/><Relationship Id="rId12" Type="http://schemas.openxmlformats.org/officeDocument/2006/relationships/tags" Target="../tags/tag223.xml"/><Relationship Id="rId17" Type="http://schemas.openxmlformats.org/officeDocument/2006/relationships/tags" Target="../tags/tag228.xml"/><Relationship Id="rId2" Type="http://schemas.openxmlformats.org/officeDocument/2006/relationships/tags" Target="../tags/tag213.xml"/><Relationship Id="rId16" Type="http://schemas.openxmlformats.org/officeDocument/2006/relationships/tags" Target="../tags/tag227.xml"/><Relationship Id="rId1" Type="http://schemas.openxmlformats.org/officeDocument/2006/relationships/tags" Target="../tags/tag212.xml"/><Relationship Id="rId6" Type="http://schemas.openxmlformats.org/officeDocument/2006/relationships/tags" Target="../tags/tag217.xml"/><Relationship Id="rId11" Type="http://schemas.openxmlformats.org/officeDocument/2006/relationships/tags" Target="../tags/tag222.xml"/><Relationship Id="rId5" Type="http://schemas.openxmlformats.org/officeDocument/2006/relationships/tags" Target="../tags/tag216.xml"/><Relationship Id="rId15" Type="http://schemas.openxmlformats.org/officeDocument/2006/relationships/tags" Target="../tags/tag226.xml"/><Relationship Id="rId10" Type="http://schemas.openxmlformats.org/officeDocument/2006/relationships/tags" Target="../tags/tag22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tags" Target="../tags/tag2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3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60.xml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5" Type="http://schemas.openxmlformats.org/officeDocument/2006/relationships/tags" Target="../tags/tag262.xml"/><Relationship Id="rId4" Type="http://schemas.openxmlformats.org/officeDocument/2006/relationships/tags" Target="../tags/tag26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5" Type="http://schemas.openxmlformats.org/officeDocument/2006/relationships/tags" Target="../tags/tag28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84.xml"/><Relationship Id="rId9" Type="http://schemas.openxmlformats.org/officeDocument/2006/relationships/tags" Target="../tags/tag28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C4F48B-F03F-4106-B780-6EFFB6414FC6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304800" y="635000"/>
            <a:ext cx="8382000" cy="2794000"/>
          </a:xfrm>
        </p:spPr>
        <p:txBody>
          <a:bodyPr/>
          <a:lstStyle/>
          <a:p>
            <a:r>
              <a:rPr lang="en-US" sz="6000" dirty="0" smtClean="0"/>
              <a:t>3. Concurrency Control</a:t>
            </a:r>
            <a:br>
              <a:rPr lang="en-US" sz="6000" dirty="0" smtClean="0"/>
            </a:br>
            <a:r>
              <a:rPr lang="en-US" sz="6000" dirty="0" smtClean="0"/>
              <a:t>for Transactions</a:t>
            </a:r>
            <a:br>
              <a:rPr lang="en-US" sz="6000" dirty="0" smtClean="0"/>
            </a:br>
            <a:r>
              <a:rPr lang="en-US" sz="6000" i="1" dirty="0" smtClean="0"/>
              <a:t>Part One</a:t>
            </a:r>
            <a:endParaRPr lang="en-US" sz="54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r>
              <a:rPr lang="en-US" dirty="0" smtClean="0"/>
              <a:t> CSEP 545 Transaction Processing</a:t>
            </a:r>
          </a:p>
          <a:p>
            <a:r>
              <a:rPr lang="en-US" dirty="0" smtClean="0"/>
              <a:t>Philip A. Bernstein</a:t>
            </a:r>
          </a:p>
          <a:p>
            <a:endParaRPr lang="en-US" dirty="0" smtClean="0"/>
          </a:p>
          <a:p>
            <a:r>
              <a:rPr lang="en-US" sz="1800" dirty="0" smtClean="0"/>
              <a:t>Copyright ©2012 Philip A. Bernstein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415000" y="65532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17F728-60D7-492E-BEF9-01EFF2B58194}" type="slidenum">
              <a:rPr lang="en-US" sz="1400"/>
              <a:pPr/>
              <a:t>10</a:t>
            </a:fld>
            <a:endParaRPr 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mtClean="0"/>
              <a:t>Another Example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295400"/>
            <a:ext cx="9144000" cy="41148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dirty="0" smtClean="0"/>
              <a:t>H</a:t>
            </a:r>
            <a:r>
              <a:rPr lang="en-US" baseline="-25000" dirty="0" smtClean="0"/>
              <a:t>6 </a:t>
            </a:r>
            <a:r>
              <a:rPr lang="en-US" dirty="0" smtClean="0"/>
              <a:t>= r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3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[y] w</a:t>
            </a:r>
            <a:r>
              <a:rPr lang="en-US" baseline="-25000" dirty="0" smtClean="0"/>
              <a:t>3</a:t>
            </a:r>
            <a:r>
              <a:rPr lang="en-US" dirty="0" smtClean="0"/>
              <a:t>[x] c</a:t>
            </a:r>
            <a:r>
              <a:rPr lang="en-US" baseline="-25000" dirty="0" smtClean="0"/>
              <a:t>3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[y] c</a:t>
            </a:r>
            <a:r>
              <a:rPr lang="en-US" baseline="-25000" dirty="0" smtClean="0"/>
              <a:t>1</a:t>
            </a:r>
            <a:r>
              <a:rPr lang="en-US" dirty="0" smtClean="0"/>
              <a:t> c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r>
              <a:rPr lang="en-US" dirty="0" smtClean="0"/>
              <a:t>is equivalent to a serial execution of T</a:t>
            </a:r>
            <a:r>
              <a:rPr lang="en-US" baseline="-25000" dirty="0" smtClean="0"/>
              <a:t>2</a:t>
            </a:r>
            <a:r>
              <a:rPr lang="en-US" dirty="0" smtClean="0"/>
              <a:t> T</a:t>
            </a:r>
            <a:r>
              <a:rPr lang="en-US" baseline="-25000" dirty="0" smtClean="0"/>
              <a:t>1</a:t>
            </a:r>
            <a:r>
              <a:rPr lang="en-US" dirty="0" smtClean="0"/>
              <a:t> T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/>
              <a:t>7</a:t>
            </a:r>
            <a:r>
              <a:rPr lang="en-US" dirty="0" smtClean="0"/>
              <a:t> =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[y] c</a:t>
            </a:r>
            <a:r>
              <a:rPr lang="en-US" baseline="-25000" dirty="0" smtClean="0"/>
              <a:t>2</a:t>
            </a:r>
            <a:r>
              <a:rPr lang="en-US" dirty="0" smtClean="0"/>
              <a:t> r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[y] c</a:t>
            </a:r>
            <a:r>
              <a:rPr lang="en-US" baseline="-25000" dirty="0" smtClean="0"/>
              <a:t>1</a:t>
            </a:r>
            <a:r>
              <a:rPr lang="en-US" dirty="0" smtClean="0"/>
              <a:t> r</a:t>
            </a:r>
            <a:r>
              <a:rPr lang="en-US" baseline="-25000" dirty="0" smtClean="0"/>
              <a:t>3</a:t>
            </a:r>
            <a:r>
              <a:rPr lang="en-US" dirty="0" smtClean="0"/>
              <a:t>[x] w</a:t>
            </a:r>
            <a:r>
              <a:rPr lang="en-US" baseline="-25000" dirty="0" smtClean="0"/>
              <a:t>3</a:t>
            </a:r>
            <a:r>
              <a:rPr lang="en-US" dirty="0" smtClean="0"/>
              <a:t>[x] c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Each conflict implies a constraint on any equivalent serial history: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/>
              <a:t>6 </a:t>
            </a:r>
            <a:r>
              <a:rPr lang="en-US" dirty="0" smtClean="0"/>
              <a:t>= r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3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[y] w</a:t>
            </a:r>
            <a:r>
              <a:rPr lang="en-US" baseline="-25000" dirty="0" smtClean="0"/>
              <a:t>3</a:t>
            </a:r>
            <a:r>
              <a:rPr lang="en-US" dirty="0" smtClean="0"/>
              <a:t>[x] c</a:t>
            </a:r>
            <a:r>
              <a:rPr lang="en-US" baseline="-25000" dirty="0" smtClean="0"/>
              <a:t>3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[y] c</a:t>
            </a:r>
            <a:r>
              <a:rPr lang="en-US" baseline="-25000" dirty="0" smtClean="0"/>
              <a:t>1</a:t>
            </a:r>
            <a:r>
              <a:rPr lang="en-US" dirty="0" smtClean="0"/>
              <a:t> c</a:t>
            </a:r>
            <a:r>
              <a:rPr lang="en-US" baseline="-25000" dirty="0" smtClean="0"/>
              <a:t>2</a:t>
            </a:r>
          </a:p>
        </p:txBody>
      </p:sp>
      <p:sp>
        <p:nvSpPr>
          <p:cNvPr id="12294" name="Freeform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158250" y="5149793"/>
            <a:ext cx="2362200" cy="304800"/>
          </a:xfrm>
          <a:custGeom>
            <a:avLst/>
            <a:gdLst>
              <a:gd name="T0" fmla="*/ 0 w 1488"/>
              <a:gd name="T1" fmla="*/ 0 h 288"/>
              <a:gd name="T2" fmla="*/ 864 w 1488"/>
              <a:gd name="T3" fmla="*/ 288 h 288"/>
              <a:gd name="T4" fmla="*/ 1488 w 1488"/>
              <a:gd name="T5" fmla="*/ 0 h 288"/>
              <a:gd name="T6" fmla="*/ 0 60000 65536"/>
              <a:gd name="T7" fmla="*/ 0 60000 65536"/>
              <a:gd name="T8" fmla="*/ 0 60000 65536"/>
              <a:gd name="T9" fmla="*/ 0 w 1488"/>
              <a:gd name="T10" fmla="*/ 0 h 288"/>
              <a:gd name="T11" fmla="*/ 1488 w 148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288">
                <a:moveTo>
                  <a:pt x="0" y="0"/>
                </a:moveTo>
                <a:cubicBezTo>
                  <a:pt x="308" y="144"/>
                  <a:pt x="616" y="288"/>
                  <a:pt x="864" y="288"/>
                </a:cubicBezTo>
                <a:cubicBezTo>
                  <a:pt x="1112" y="288"/>
                  <a:pt x="1300" y="144"/>
                  <a:pt x="1488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Freeform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345200" y="5133918"/>
            <a:ext cx="838200" cy="228600"/>
          </a:xfrm>
          <a:custGeom>
            <a:avLst/>
            <a:gdLst>
              <a:gd name="T0" fmla="*/ 0 w 528"/>
              <a:gd name="T1" fmla="*/ 0 h 192"/>
              <a:gd name="T2" fmla="*/ 288 w 528"/>
              <a:gd name="T3" fmla="*/ 192 h 192"/>
              <a:gd name="T4" fmla="*/ 528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cubicBezTo>
                  <a:pt x="100" y="96"/>
                  <a:pt x="200" y="192"/>
                  <a:pt x="288" y="192"/>
                </a:cubicBezTo>
                <a:cubicBezTo>
                  <a:pt x="376" y="192"/>
                  <a:pt x="488" y="32"/>
                  <a:pt x="528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Freeform 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329450" y="5149793"/>
            <a:ext cx="838200" cy="228600"/>
          </a:xfrm>
          <a:custGeom>
            <a:avLst/>
            <a:gdLst>
              <a:gd name="T0" fmla="*/ 0 w 528"/>
              <a:gd name="T1" fmla="*/ 0 h 192"/>
              <a:gd name="T2" fmla="*/ 288 w 528"/>
              <a:gd name="T3" fmla="*/ 192 h 192"/>
              <a:gd name="T4" fmla="*/ 528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cubicBezTo>
                  <a:pt x="100" y="96"/>
                  <a:pt x="200" y="192"/>
                  <a:pt x="288" y="192"/>
                </a:cubicBezTo>
                <a:cubicBezTo>
                  <a:pt x="376" y="192"/>
                  <a:pt x="488" y="32"/>
                  <a:pt x="528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88025" y="5249806"/>
            <a:ext cx="1211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</a:t>
            </a:r>
            <a:r>
              <a:rPr lang="en-US" sz="2800" baseline="-25000"/>
              <a:t>2</a:t>
            </a:r>
            <a:r>
              <a:rPr lang="en-US" sz="2800">
                <a:sym typeface="Symbol" pitchFamily="18" charset="2"/>
              </a:rPr>
              <a:t>T</a:t>
            </a:r>
            <a:r>
              <a:rPr lang="en-US" sz="2800" baseline="-25000">
                <a:sym typeface="Symbol" pitchFamily="18" charset="2"/>
              </a:rPr>
              <a:t>1</a:t>
            </a:r>
            <a:endParaRPr lang="en-US" sz="2800"/>
          </a:p>
        </p:txBody>
      </p:sp>
      <p:sp>
        <p:nvSpPr>
          <p:cNvPr id="12298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6288" y="5284731"/>
            <a:ext cx="1211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</a:t>
            </a:r>
            <a:r>
              <a:rPr lang="en-US" sz="2800" baseline="-25000"/>
              <a:t>1</a:t>
            </a:r>
            <a:r>
              <a:rPr lang="en-US" sz="2800">
                <a:sym typeface="Symbol" pitchFamily="18" charset="2"/>
              </a:rPr>
              <a:t>T</a:t>
            </a:r>
            <a:r>
              <a:rPr lang="en-US" sz="2800" baseline="-25000">
                <a:sym typeface="Symbol" pitchFamily="18" charset="2"/>
              </a:rPr>
              <a:t>3</a:t>
            </a:r>
            <a:endParaRPr lang="en-US" sz="2800"/>
          </a:p>
        </p:txBody>
      </p:sp>
      <p:sp>
        <p:nvSpPr>
          <p:cNvPr id="12299" name="Text Box 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44050" y="5378393"/>
            <a:ext cx="1211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</a:t>
            </a:r>
            <a:r>
              <a:rPr lang="en-US" sz="2800" baseline="-25000"/>
              <a:t>2</a:t>
            </a:r>
            <a:r>
              <a:rPr lang="en-US" sz="2800">
                <a:sym typeface="Symbol" pitchFamily="18" charset="2"/>
              </a:rPr>
              <a:t>T</a:t>
            </a:r>
            <a:r>
              <a:rPr lang="en-US" sz="2800" baseline="-25000">
                <a:sym typeface="Symbol" pitchFamily="18" charset="2"/>
              </a:rPr>
              <a:t>1</a:t>
            </a:r>
            <a:endParaRPr lang="en-US" sz="2800"/>
          </a:p>
        </p:txBody>
      </p:sp>
      <p:sp>
        <p:nvSpPr>
          <p:cNvPr id="12300" name="Freeform 10"/>
          <p:cNvSpPr>
            <a:spLocks/>
          </p:cNvSpPr>
          <p:nvPr>
            <p:custDataLst>
              <p:tags r:id="rId11"/>
            </p:custDataLst>
          </p:nvPr>
        </p:nvSpPr>
        <p:spPr bwMode="auto">
          <a:xfrm flipV="1">
            <a:off x="2207176" y="4400493"/>
            <a:ext cx="3762288" cy="285750"/>
          </a:xfrm>
          <a:custGeom>
            <a:avLst/>
            <a:gdLst>
              <a:gd name="T0" fmla="*/ 0 w 1488"/>
              <a:gd name="T1" fmla="*/ 0 h 288"/>
              <a:gd name="T2" fmla="*/ 864 w 1488"/>
              <a:gd name="T3" fmla="*/ 288 h 288"/>
              <a:gd name="T4" fmla="*/ 1488 w 1488"/>
              <a:gd name="T5" fmla="*/ 0 h 288"/>
              <a:gd name="T6" fmla="*/ 0 60000 65536"/>
              <a:gd name="T7" fmla="*/ 0 60000 65536"/>
              <a:gd name="T8" fmla="*/ 0 60000 65536"/>
              <a:gd name="T9" fmla="*/ 0 w 1488"/>
              <a:gd name="T10" fmla="*/ 0 h 288"/>
              <a:gd name="T11" fmla="*/ 1488 w 148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288">
                <a:moveTo>
                  <a:pt x="0" y="0"/>
                </a:moveTo>
                <a:cubicBezTo>
                  <a:pt x="308" y="144"/>
                  <a:pt x="616" y="288"/>
                  <a:pt x="864" y="288"/>
                </a:cubicBezTo>
                <a:cubicBezTo>
                  <a:pt x="1112" y="288"/>
                  <a:pt x="1300" y="144"/>
                  <a:pt x="1488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23163" y="3898843"/>
            <a:ext cx="1211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</a:t>
            </a:r>
            <a:r>
              <a:rPr lang="en-US" sz="2800" baseline="-25000"/>
              <a:t>2</a:t>
            </a:r>
            <a:r>
              <a:rPr lang="en-US" sz="2800">
                <a:sym typeface="Symbol" pitchFamily="18" charset="2"/>
              </a:rPr>
              <a:t>T</a:t>
            </a:r>
            <a:r>
              <a:rPr lang="en-US" sz="2800" baseline="-25000">
                <a:sym typeface="Symbol" pitchFamily="18" charset="2"/>
              </a:rPr>
              <a:t>3</a:t>
            </a:r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6BD243-8F39-4737-8034-19752065D2F9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Serialization Graphs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066800"/>
            <a:ext cx="9067800" cy="3581400"/>
          </a:xfrm>
        </p:spPr>
        <p:txBody>
          <a:bodyPr/>
          <a:lstStyle/>
          <a:p>
            <a:r>
              <a:rPr lang="en-US" dirty="0" smtClean="0"/>
              <a:t>A serialization graph, SG(H), for history H tells the effective execution order of transactions in H.</a:t>
            </a:r>
          </a:p>
          <a:p>
            <a:r>
              <a:rPr lang="en-US" dirty="0" smtClean="0"/>
              <a:t>Given history H, SG(H) is a directed graph whose nodes are the committed transactions and whose edges are all T</a:t>
            </a:r>
            <a:r>
              <a:rPr lang="en-US" baseline="-25000" dirty="0" smtClean="0"/>
              <a:t>i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such that at least one of T</a:t>
            </a:r>
            <a:r>
              <a:rPr lang="en-US" baseline="-25000" dirty="0" smtClean="0"/>
              <a:t>i</a:t>
            </a:r>
            <a:r>
              <a:rPr lang="en-US" dirty="0" smtClean="0"/>
              <a:t>’s operations precedes and conflicts with at least one of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err="1" smtClean="0"/>
              <a:t>’s</a:t>
            </a:r>
            <a:r>
              <a:rPr lang="en-US" dirty="0" smtClean="0"/>
              <a:t> operations.</a:t>
            </a:r>
          </a:p>
        </p:txBody>
      </p:sp>
      <p:sp>
        <p:nvSpPr>
          <p:cNvPr id="133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4876800"/>
            <a:ext cx="8689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H</a:t>
            </a:r>
            <a:r>
              <a:rPr lang="en-US" sz="3200" baseline="-25000"/>
              <a:t>6 </a:t>
            </a:r>
            <a:r>
              <a:rPr lang="en-US" sz="3200"/>
              <a:t>= r</a:t>
            </a:r>
            <a:r>
              <a:rPr lang="en-US" sz="3200" baseline="-25000"/>
              <a:t>1</a:t>
            </a:r>
            <a:r>
              <a:rPr lang="en-US" sz="3200"/>
              <a:t>[x] r</a:t>
            </a:r>
            <a:r>
              <a:rPr lang="en-US" sz="3200" baseline="-25000"/>
              <a:t>2</a:t>
            </a:r>
            <a:r>
              <a:rPr lang="en-US" sz="3200"/>
              <a:t>[x] w</a:t>
            </a:r>
            <a:r>
              <a:rPr lang="en-US" sz="3200" baseline="-25000"/>
              <a:t>1</a:t>
            </a:r>
            <a:r>
              <a:rPr lang="en-US" sz="3200"/>
              <a:t>[x] r</a:t>
            </a:r>
            <a:r>
              <a:rPr lang="en-US" sz="3200" baseline="-25000"/>
              <a:t>3</a:t>
            </a:r>
            <a:r>
              <a:rPr lang="en-US" sz="3200"/>
              <a:t>[x] w</a:t>
            </a:r>
            <a:r>
              <a:rPr lang="en-US" sz="3200" baseline="-25000"/>
              <a:t>2</a:t>
            </a:r>
            <a:r>
              <a:rPr lang="en-US" sz="3200"/>
              <a:t>[y] w</a:t>
            </a:r>
            <a:r>
              <a:rPr lang="en-US" sz="3200" baseline="-25000"/>
              <a:t>3</a:t>
            </a:r>
            <a:r>
              <a:rPr lang="en-US" sz="3200"/>
              <a:t>[x] c</a:t>
            </a:r>
            <a:r>
              <a:rPr lang="en-US" sz="3200" baseline="-25000"/>
              <a:t>3</a:t>
            </a:r>
            <a:r>
              <a:rPr lang="en-US" sz="3200"/>
              <a:t> w</a:t>
            </a:r>
            <a:r>
              <a:rPr lang="en-US" sz="3200" baseline="-25000"/>
              <a:t>1</a:t>
            </a:r>
            <a:r>
              <a:rPr lang="en-US" sz="3200"/>
              <a:t>[y] c</a:t>
            </a:r>
            <a:r>
              <a:rPr lang="en-US" sz="3200" baseline="-25000"/>
              <a:t>1</a:t>
            </a:r>
            <a:r>
              <a:rPr lang="en-US" sz="3200"/>
              <a:t> c</a:t>
            </a:r>
            <a:r>
              <a:rPr lang="en-US" sz="3200" baseline="-25000"/>
              <a:t>2</a:t>
            </a:r>
          </a:p>
        </p:txBody>
      </p:sp>
      <p:sp>
        <p:nvSpPr>
          <p:cNvPr id="13319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5175" y="5738813"/>
            <a:ext cx="4060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SG(H</a:t>
            </a:r>
            <a:r>
              <a:rPr lang="en-US" sz="2800" baseline="-25000"/>
              <a:t>6</a:t>
            </a:r>
            <a:r>
              <a:rPr lang="en-US" sz="2800"/>
              <a:t>) =    T</a:t>
            </a:r>
            <a:r>
              <a:rPr lang="en-US" sz="2800" baseline="-25000"/>
              <a:t>2 </a:t>
            </a:r>
            <a:r>
              <a:rPr lang="en-US" sz="2800">
                <a:sym typeface="Symbol" pitchFamily="18" charset="2"/>
              </a:rPr>
              <a:t>T</a:t>
            </a:r>
            <a:r>
              <a:rPr lang="en-US" sz="2800" baseline="-25000">
                <a:sym typeface="Symbol" pitchFamily="18" charset="2"/>
              </a:rPr>
              <a:t>1 </a:t>
            </a:r>
            <a:r>
              <a:rPr lang="en-US" sz="2800">
                <a:sym typeface="Symbol" pitchFamily="18" charset="2"/>
              </a:rPr>
              <a:t>T</a:t>
            </a:r>
            <a:r>
              <a:rPr lang="en-US" sz="2800" baseline="-25000">
                <a:sym typeface="Symbol" pitchFamily="18" charset="2"/>
              </a:rPr>
              <a:t>3</a:t>
            </a:r>
          </a:p>
        </p:txBody>
      </p:sp>
      <p:sp>
        <p:nvSpPr>
          <p:cNvPr id="13320" name="Freeform 6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213225" y="6191250"/>
            <a:ext cx="1143000" cy="228600"/>
          </a:xfrm>
          <a:custGeom>
            <a:avLst/>
            <a:gdLst>
              <a:gd name="T0" fmla="*/ 0 w 528"/>
              <a:gd name="T1" fmla="*/ 0 h 192"/>
              <a:gd name="T2" fmla="*/ 288 w 528"/>
              <a:gd name="T3" fmla="*/ 192 h 192"/>
              <a:gd name="T4" fmla="*/ 528 w 528"/>
              <a:gd name="T5" fmla="*/ 0 h 192"/>
              <a:gd name="T6" fmla="*/ 0 60000 65536"/>
              <a:gd name="T7" fmla="*/ 0 60000 65536"/>
              <a:gd name="T8" fmla="*/ 0 60000 65536"/>
              <a:gd name="T9" fmla="*/ 0 w 528"/>
              <a:gd name="T10" fmla="*/ 0 h 192"/>
              <a:gd name="T11" fmla="*/ 528 w 52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92">
                <a:moveTo>
                  <a:pt x="0" y="0"/>
                </a:moveTo>
                <a:cubicBezTo>
                  <a:pt x="100" y="96"/>
                  <a:pt x="200" y="192"/>
                  <a:pt x="288" y="192"/>
                </a:cubicBezTo>
                <a:cubicBezTo>
                  <a:pt x="376" y="192"/>
                  <a:pt x="488" y="32"/>
                  <a:pt x="5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19D3B4-1762-4D40-BC74-757D74B6F552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The Serializability Theorem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016400"/>
            <a:ext cx="90678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history is SR if and only if SG(H) is acyclic.</a:t>
            </a:r>
          </a:p>
          <a:p>
            <a:pPr>
              <a:buFontTx/>
              <a:buNone/>
            </a:pPr>
            <a:r>
              <a:rPr lang="en-US" dirty="0" smtClean="0"/>
              <a:t>Proof: (if) SG(H) is acyclic. So let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 be a serial history consistent with SG(H). Each pair of conflicting ops in H induces an edge in SG(H). Since conflicting ops in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 and H are in the same order,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err="1" smtClean="0">
                <a:sym typeface="Symbol" pitchFamily="18" charset="2"/>
              </a:rPr>
              <a:t></a:t>
            </a:r>
            <a:r>
              <a:rPr lang="en-US" dirty="0" err="1" smtClean="0"/>
              <a:t>H</a:t>
            </a:r>
            <a:r>
              <a:rPr lang="en-US" dirty="0" smtClean="0"/>
              <a:t>, so H is SR.</a:t>
            </a:r>
          </a:p>
          <a:p>
            <a:pPr>
              <a:buFontTx/>
              <a:buNone/>
            </a:pPr>
            <a:r>
              <a:rPr lang="en-US" dirty="0" smtClean="0"/>
              <a:t>(only if) H is SR. Let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 be a serial history equivalent to H. We claim that if T</a:t>
            </a:r>
            <a:r>
              <a:rPr lang="en-US" baseline="-25000" dirty="0" smtClean="0"/>
              <a:t>i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in SG(H), then T</a:t>
            </a:r>
            <a:r>
              <a:rPr lang="en-US" baseline="-25000" dirty="0" smtClean="0"/>
              <a:t>i</a:t>
            </a:r>
            <a:r>
              <a:rPr lang="en-US" dirty="0" smtClean="0"/>
              <a:t> precedes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in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 (else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≢ </a:t>
            </a:r>
            <a:r>
              <a:rPr lang="en-US" dirty="0" smtClean="0"/>
              <a:t>H). If SG(H) had a cycle, T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…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T</a:t>
            </a:r>
            <a:r>
              <a:rPr lang="en-US" baseline="-25000" dirty="0" smtClean="0"/>
              <a:t>n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 then T</a:t>
            </a:r>
            <a:r>
              <a:rPr lang="en-US" baseline="-25000" dirty="0" smtClean="0"/>
              <a:t>1</a:t>
            </a:r>
            <a:r>
              <a:rPr lang="en-US" dirty="0" smtClean="0"/>
              <a:t> would precede T</a:t>
            </a:r>
            <a:r>
              <a:rPr lang="en-US" baseline="-25000" dirty="0" smtClean="0"/>
              <a:t>1</a:t>
            </a:r>
            <a:r>
              <a:rPr lang="en-US" dirty="0" smtClean="0"/>
              <a:t> in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, a contradiction. So SG(H) is acyclic.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F799C5-074F-45E5-B34C-675428F01470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How to Use </a:t>
            </a:r>
            <a:br>
              <a:rPr lang="en-US" smtClean="0"/>
            </a:br>
            <a:r>
              <a:rPr lang="en-US" smtClean="0"/>
              <a:t>the Serializability Theorem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Characterize the set of histories that a concurrency control algorithm allows.</a:t>
            </a:r>
          </a:p>
          <a:p>
            <a:r>
              <a:rPr lang="en-US" dirty="0" smtClean="0"/>
              <a:t>Prove that any such history must have an acyclic serialization graph.</a:t>
            </a:r>
          </a:p>
          <a:p>
            <a:r>
              <a:rPr lang="en-US" dirty="0" smtClean="0"/>
              <a:t>Therefore, the algorithm guarantees SR executions.</a:t>
            </a:r>
          </a:p>
          <a:p>
            <a:r>
              <a:rPr lang="en-US" dirty="0" smtClean="0"/>
              <a:t>We’ll use this soon to prove that locking produces serializable executions.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8B3E4B-901C-4506-9748-00938995B7FC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mtClean="0"/>
              <a:t>3.3 Synchronization Requirements</a:t>
            </a:r>
            <a:br>
              <a:rPr lang="en-US" smtClean="0"/>
            </a:br>
            <a:r>
              <a:rPr lang="en-US" smtClean="0"/>
              <a:t> for Recoverability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371599"/>
            <a:ext cx="9144000" cy="5195455"/>
          </a:xfrm>
        </p:spPr>
        <p:txBody>
          <a:bodyPr/>
          <a:lstStyle/>
          <a:p>
            <a:r>
              <a:rPr lang="en-US" dirty="0" smtClean="0"/>
              <a:t>In addition to ensuring serializability, </a:t>
            </a:r>
            <a:r>
              <a:rPr lang="en-US" dirty="0" err="1" smtClean="0"/>
              <a:t>synchroni-zation</a:t>
            </a:r>
            <a:r>
              <a:rPr lang="en-US" dirty="0" smtClean="0"/>
              <a:t> is needed to implement abort easily.</a:t>
            </a:r>
          </a:p>
          <a:p>
            <a:r>
              <a:rPr lang="en-US" dirty="0" smtClean="0"/>
              <a:t>When a transaction T aborts, the data manager </a:t>
            </a:r>
            <a:br>
              <a:rPr lang="en-US" dirty="0" smtClean="0"/>
            </a:br>
            <a:r>
              <a:rPr lang="en-US" dirty="0" smtClean="0"/>
              <a:t>wipes out all of T’s effects, including</a:t>
            </a:r>
          </a:p>
          <a:p>
            <a:pPr lvl="1"/>
            <a:r>
              <a:rPr lang="en-US" dirty="0" smtClean="0"/>
              <a:t>Undoing T’s writes that were applied to the DB</a:t>
            </a:r>
            <a:endParaRPr lang="en-US" dirty="0"/>
          </a:p>
          <a:p>
            <a:pPr lvl="2"/>
            <a:r>
              <a:rPr lang="en-US" dirty="0" smtClean="0"/>
              <a:t>Remember before-images of writes</a:t>
            </a:r>
          </a:p>
          <a:p>
            <a:pPr lvl="1"/>
            <a:r>
              <a:rPr lang="en-US" dirty="0" smtClean="0"/>
              <a:t>Aborting transactions that read values written by T</a:t>
            </a:r>
            <a:br>
              <a:rPr lang="en-US" dirty="0" smtClean="0"/>
            </a:br>
            <a:r>
              <a:rPr lang="en-US" dirty="0" smtClean="0"/>
              <a:t>(these are called cascading aborts)</a:t>
            </a:r>
          </a:p>
          <a:p>
            <a:pPr lvl="2"/>
            <a:r>
              <a:rPr lang="en-US" dirty="0" smtClean="0"/>
              <a:t>Remember which transactions read T’s writes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8B3E4B-901C-4506-9748-00938995B7FC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Recoverability Example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r>
              <a:rPr lang="en-US" dirty="0" smtClean="0"/>
              <a:t>Example -  w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[y] </a:t>
            </a:r>
          </a:p>
          <a:p>
            <a:pPr lvl="1"/>
            <a:r>
              <a:rPr lang="en-US" dirty="0" smtClean="0"/>
              <a:t>To abort T</a:t>
            </a:r>
            <a:r>
              <a:rPr lang="en-US" baseline="-25000" dirty="0" smtClean="0"/>
              <a:t>1</a:t>
            </a:r>
            <a:r>
              <a:rPr lang="en-US" dirty="0" smtClean="0"/>
              <a:t>, we must undo w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i="1" dirty="0" smtClean="0"/>
              <a:t>and</a:t>
            </a:r>
            <a:r>
              <a:rPr lang="en-US" dirty="0" smtClean="0"/>
              <a:t> abort T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r>
              <a:rPr lang="en-US" dirty="0" smtClean="0"/>
              <a:t>(a cascading abort).</a:t>
            </a:r>
          </a:p>
          <a:p>
            <a:pPr lvl="1"/>
            <a:r>
              <a:rPr lang="en-US" dirty="0" smtClean="0"/>
              <a:t>System should keep before image of x in </a:t>
            </a:r>
            <a:r>
              <a:rPr lang="en-US" dirty="0"/>
              <a:t>case </a:t>
            </a:r>
            <a:r>
              <a:rPr lang="en-US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/>
              <a:t>aborts</a:t>
            </a:r>
          </a:p>
          <a:p>
            <a:pPr lvl="2"/>
            <a:r>
              <a:rPr lang="en-US" dirty="0" smtClean="0"/>
              <a:t>We may even need to remember other before images.</a:t>
            </a:r>
          </a:p>
          <a:p>
            <a:pPr lvl="1"/>
            <a:r>
              <a:rPr lang="en-US" dirty="0" smtClean="0"/>
              <a:t>System should make T</a:t>
            </a:r>
            <a:r>
              <a:rPr lang="en-US" baseline="-25000" dirty="0" smtClean="0"/>
              <a:t>2</a:t>
            </a:r>
            <a:r>
              <a:rPr lang="en-US" dirty="0" smtClean="0"/>
              <a:t> dependent on T</a:t>
            </a:r>
            <a:r>
              <a:rPr lang="en-US" baseline="-25000" dirty="0" smtClean="0"/>
              <a:t>1</a:t>
            </a:r>
            <a:endParaRPr lang="en-US" dirty="0"/>
          </a:p>
          <a:p>
            <a:pPr lvl="2"/>
            <a:r>
              <a:rPr lang="en-US" dirty="0"/>
              <a:t>If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aborts T</a:t>
            </a:r>
            <a:r>
              <a:rPr lang="en-US" baseline="-25000" dirty="0" smtClean="0"/>
              <a:t>2</a:t>
            </a:r>
            <a:r>
              <a:rPr lang="en-US" dirty="0" smtClean="0"/>
              <a:t> aborts.</a:t>
            </a:r>
          </a:p>
          <a:p>
            <a:r>
              <a:rPr lang="en-US" dirty="0" smtClean="0"/>
              <a:t>We want to avoid some of this bookkeeping.</a:t>
            </a:r>
          </a:p>
        </p:txBody>
      </p:sp>
    </p:spTree>
    <p:extLst>
      <p:ext uri="{BB962C8B-B14F-4D97-AF65-F5344CB8AC3E}">
        <p14:creationId xmlns:p14="http://schemas.microsoft.com/office/powerpoint/2010/main" val="2761555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364600" y="65316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8D93EF-2A0A-42DC-875D-EB84814BFCAF}" type="slidenum">
              <a:rPr lang="en-US" sz="1400"/>
              <a:pPr/>
              <a:t>16</a:t>
            </a:fld>
            <a:endParaRPr lang="en-US" sz="1400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mtClean="0"/>
              <a:t>Recoverability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73125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T</a:t>
            </a:r>
            <a:r>
              <a:rPr lang="en-US" baseline="-25000" smtClean="0"/>
              <a:t>k</a:t>
            </a:r>
            <a:r>
              <a:rPr lang="en-US" smtClean="0"/>
              <a:t> reads from T</a:t>
            </a:r>
            <a:r>
              <a:rPr lang="en-US" baseline="-25000" smtClean="0"/>
              <a:t>i</a:t>
            </a:r>
            <a:r>
              <a:rPr lang="en-US" smtClean="0"/>
              <a:t> and T</a:t>
            </a:r>
            <a:r>
              <a:rPr lang="en-US" baseline="-25000" smtClean="0"/>
              <a:t>i</a:t>
            </a:r>
            <a:r>
              <a:rPr lang="en-US" smtClean="0"/>
              <a:t> aborts, then T</a:t>
            </a:r>
            <a:r>
              <a:rPr lang="en-US" baseline="-25000" smtClean="0"/>
              <a:t>k</a:t>
            </a:r>
            <a:r>
              <a:rPr lang="en-US" smtClean="0"/>
              <a:t> must abort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Example - w</a:t>
            </a:r>
            <a:r>
              <a:rPr lang="en-US" baseline="-25000" smtClean="0"/>
              <a:t>1</a:t>
            </a:r>
            <a:r>
              <a:rPr lang="en-US" smtClean="0"/>
              <a:t>[x] r</a:t>
            </a:r>
            <a:r>
              <a:rPr lang="en-US" baseline="-25000" smtClean="0"/>
              <a:t>2</a:t>
            </a:r>
            <a:r>
              <a:rPr lang="en-US" smtClean="0"/>
              <a:t>[x] a</a:t>
            </a:r>
            <a:r>
              <a:rPr lang="en-US" baseline="-25000" smtClean="0"/>
              <a:t>1 </a:t>
            </a:r>
            <a:r>
              <a:rPr lang="en-US" smtClean="0"/>
              <a:t>implies T</a:t>
            </a:r>
            <a:r>
              <a:rPr lang="en-US" baseline="-25000" smtClean="0"/>
              <a:t>2</a:t>
            </a:r>
            <a:r>
              <a:rPr lang="en-US" smtClean="0"/>
              <a:t> must abort </a:t>
            </a:r>
          </a:p>
          <a:p>
            <a:pPr>
              <a:lnSpc>
                <a:spcPct val="90000"/>
              </a:lnSpc>
            </a:pPr>
            <a:r>
              <a:rPr lang="en-US" smtClean="0"/>
              <a:t>But what if T</a:t>
            </a:r>
            <a:r>
              <a:rPr lang="en-US" baseline="-25000" smtClean="0"/>
              <a:t>k</a:t>
            </a:r>
            <a:r>
              <a:rPr lang="en-US" smtClean="0"/>
              <a:t> already committed? We’d be stuck.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Example - w</a:t>
            </a:r>
            <a:r>
              <a:rPr lang="en-US" baseline="-25000" smtClean="0"/>
              <a:t>1</a:t>
            </a:r>
            <a:r>
              <a:rPr lang="en-US" smtClean="0"/>
              <a:t>[x] r</a:t>
            </a:r>
            <a:r>
              <a:rPr lang="en-US" baseline="-25000" smtClean="0"/>
              <a:t>2</a:t>
            </a:r>
            <a:r>
              <a:rPr lang="en-US" smtClean="0"/>
              <a:t>[x] c</a:t>
            </a:r>
            <a:r>
              <a:rPr lang="en-US" baseline="-25000" smtClean="0"/>
              <a:t>2</a:t>
            </a:r>
            <a:r>
              <a:rPr lang="en-US" smtClean="0"/>
              <a:t> a</a:t>
            </a:r>
            <a:r>
              <a:rPr lang="en-US" baseline="-2500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</a:t>
            </a:r>
            <a:r>
              <a:rPr lang="en-US" baseline="-25000" smtClean="0"/>
              <a:t>2</a:t>
            </a:r>
            <a:r>
              <a:rPr lang="en-US" smtClean="0"/>
              <a:t> can’t abort after it commits</a:t>
            </a:r>
          </a:p>
          <a:p>
            <a:pPr>
              <a:lnSpc>
                <a:spcPct val="90000"/>
              </a:lnSpc>
            </a:pPr>
            <a:r>
              <a:rPr lang="en-US" smtClean="0"/>
              <a:t>Executions must be </a:t>
            </a:r>
            <a:r>
              <a:rPr lang="en-US" i="1" smtClean="0"/>
              <a:t>recoverable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A transaction T’s commit operation must follow the commit of every transaction from which T read.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Recoverable - w</a:t>
            </a:r>
            <a:r>
              <a:rPr lang="en-US" baseline="-25000" smtClean="0"/>
              <a:t>1</a:t>
            </a:r>
            <a:r>
              <a:rPr lang="en-US" smtClean="0"/>
              <a:t>[x] r</a:t>
            </a:r>
            <a:r>
              <a:rPr lang="en-US" baseline="-25000" smtClean="0"/>
              <a:t>2</a:t>
            </a:r>
            <a:r>
              <a:rPr lang="en-US" smtClean="0"/>
              <a:t>[x] c</a:t>
            </a:r>
            <a:r>
              <a:rPr lang="en-US" baseline="-25000" smtClean="0"/>
              <a:t>1</a:t>
            </a:r>
            <a:r>
              <a:rPr lang="en-US" smtClean="0"/>
              <a:t> c</a:t>
            </a:r>
            <a:r>
              <a:rPr lang="en-US" baseline="-2500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recoverable - w</a:t>
            </a:r>
            <a:r>
              <a:rPr lang="en-US" baseline="-25000" smtClean="0"/>
              <a:t>1</a:t>
            </a:r>
            <a:r>
              <a:rPr lang="en-US" smtClean="0"/>
              <a:t>[x] r</a:t>
            </a:r>
            <a:r>
              <a:rPr lang="en-US" baseline="-25000" smtClean="0"/>
              <a:t>2</a:t>
            </a:r>
            <a:r>
              <a:rPr lang="en-US" smtClean="0"/>
              <a:t>[x] c</a:t>
            </a:r>
            <a:r>
              <a:rPr lang="en-US" baseline="-25000" smtClean="0"/>
              <a:t>2</a:t>
            </a:r>
            <a:r>
              <a:rPr lang="en-US" smtClean="0"/>
              <a:t> a</a:t>
            </a:r>
            <a:r>
              <a:rPr lang="en-US" baseline="-25000" smtClean="0"/>
              <a:t>1</a:t>
            </a:r>
          </a:p>
          <a:p>
            <a:pPr>
              <a:lnSpc>
                <a:spcPct val="90000"/>
              </a:lnSpc>
            </a:pPr>
            <a:r>
              <a:rPr lang="en-US" smtClean="0"/>
              <a:t>Recoverability requires synchronizing operations.</a:t>
            </a:r>
            <a:endParaRPr lang="en-US" baseline="-25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319DDE-CAB9-4437-9365-FFA299227E62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Avoiding Cascading Aborts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r>
              <a:rPr lang="en-US" dirty="0" smtClean="0"/>
              <a:t>Cascading aborts are worth avoiding to</a:t>
            </a:r>
          </a:p>
          <a:p>
            <a:pPr lvl="1"/>
            <a:r>
              <a:rPr lang="en-US" dirty="0" smtClean="0"/>
              <a:t>Avoid complex bookkeeping, and</a:t>
            </a:r>
          </a:p>
          <a:p>
            <a:pPr lvl="1"/>
            <a:r>
              <a:rPr lang="en-US" dirty="0" smtClean="0"/>
              <a:t>Avoid an uncontrolled number of forced aborts</a:t>
            </a:r>
          </a:p>
          <a:p>
            <a:r>
              <a:rPr lang="en-US" dirty="0" smtClean="0"/>
              <a:t>To avoid cascading aborts, a data manager should ensure transactions </a:t>
            </a:r>
            <a:r>
              <a:rPr lang="en-US" dirty="0"/>
              <a:t>read only committed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Avoids cascading aborts: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r</a:t>
            </a:r>
            <a:r>
              <a:rPr lang="en-US" baseline="-25000" dirty="0" smtClean="0"/>
              <a:t>2</a:t>
            </a:r>
            <a:r>
              <a:rPr lang="en-US" dirty="0" smtClean="0"/>
              <a:t>[x]</a:t>
            </a:r>
          </a:p>
          <a:p>
            <a:pPr lvl="1"/>
            <a:r>
              <a:rPr lang="en-US" dirty="0" smtClean="0"/>
              <a:t>Allows cascading aborts: w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a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 system that avoids cascading aborts also guarantees recoverability.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407800" y="65532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3EADFF-092E-4CB0-A654-E2ECF56335A5}" type="slidenum">
              <a:rPr lang="en-US" sz="1400"/>
              <a:pPr/>
              <a:t>18</a:t>
            </a:fld>
            <a:endParaRPr lang="en-US" sz="1400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Strictness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62000"/>
            <a:ext cx="9057600" cy="6096000"/>
          </a:xfrm>
        </p:spPr>
        <p:txBody>
          <a:bodyPr/>
          <a:lstStyle/>
          <a:p>
            <a:r>
              <a:rPr lang="en-US" dirty="0" smtClean="0"/>
              <a:t>It’s convenient to undo a write, w[x], by restoring its </a:t>
            </a:r>
            <a:r>
              <a:rPr lang="en-US" i="1" dirty="0" smtClean="0"/>
              <a:t>before image </a:t>
            </a:r>
            <a:r>
              <a:rPr lang="en-US" dirty="0" smtClean="0"/>
              <a:t>(x’s value before w[x] executed)</a:t>
            </a:r>
          </a:p>
          <a:p>
            <a:r>
              <a:rPr lang="en-US" dirty="0" smtClean="0"/>
              <a:t>Example - w</a:t>
            </a:r>
            <a:r>
              <a:rPr lang="en-US" baseline="-25000" dirty="0" smtClean="0"/>
              <a:t>1</a:t>
            </a:r>
            <a:r>
              <a:rPr lang="en-US" dirty="0" smtClean="0"/>
              <a:t>[x,1] writes the value “1” into x.</a:t>
            </a:r>
          </a:p>
          <a:p>
            <a:pPr lvl="1"/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[x,1] w</a:t>
            </a:r>
            <a:r>
              <a:rPr lang="en-US" baseline="-25000" dirty="0" smtClean="0"/>
              <a:t>1</a:t>
            </a:r>
            <a:r>
              <a:rPr lang="en-US" dirty="0" smtClean="0"/>
              <a:t>[y,3] 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[y,1] r</a:t>
            </a:r>
            <a:r>
              <a:rPr lang="en-US" baseline="-25000" dirty="0" smtClean="0"/>
              <a:t>2</a:t>
            </a:r>
            <a:r>
              <a:rPr lang="en-US" dirty="0" smtClean="0"/>
              <a:t>[x] a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bort T</a:t>
            </a:r>
            <a:r>
              <a:rPr lang="en-US" baseline="-25000" dirty="0" smtClean="0"/>
              <a:t>2</a:t>
            </a:r>
            <a:r>
              <a:rPr lang="en-US" dirty="0" smtClean="0"/>
              <a:t> by restoring the before image of w</a:t>
            </a:r>
            <a:r>
              <a:rPr lang="en-US" baseline="-25000" dirty="0" smtClean="0"/>
              <a:t>2</a:t>
            </a:r>
            <a:r>
              <a:rPr lang="en-US" dirty="0" smtClean="0"/>
              <a:t>[y,1] (i.e. 3)</a:t>
            </a:r>
          </a:p>
          <a:p>
            <a:r>
              <a:rPr lang="en-US" dirty="0" smtClean="0"/>
              <a:t>But this isn’t always possible. </a:t>
            </a:r>
          </a:p>
          <a:p>
            <a:pPr lvl="1"/>
            <a:r>
              <a:rPr lang="en-US" dirty="0" smtClean="0"/>
              <a:t>For example, consider w</a:t>
            </a:r>
            <a:r>
              <a:rPr lang="en-US" baseline="-25000" dirty="0" smtClean="0"/>
              <a:t>1</a:t>
            </a:r>
            <a:r>
              <a:rPr lang="en-US" dirty="0" smtClean="0"/>
              <a:t>[x,2] w</a:t>
            </a:r>
            <a:r>
              <a:rPr lang="en-US" baseline="-25000" dirty="0" smtClean="0"/>
              <a:t>2</a:t>
            </a:r>
            <a:r>
              <a:rPr lang="en-US" dirty="0" smtClean="0"/>
              <a:t>[x,3] a</a:t>
            </a:r>
            <a:r>
              <a:rPr lang="en-US" baseline="-25000" dirty="0" smtClean="0"/>
              <a:t>1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&amp; a</a:t>
            </a:r>
            <a:r>
              <a:rPr lang="en-US" baseline="-25000" dirty="0" smtClean="0"/>
              <a:t>2</a:t>
            </a:r>
            <a:r>
              <a:rPr lang="en-US" dirty="0" smtClean="0"/>
              <a:t> can’t be implemented by restoring before images</a:t>
            </a:r>
          </a:p>
          <a:p>
            <a:pPr lvl="1"/>
            <a:r>
              <a:rPr lang="en-US" dirty="0" smtClean="0"/>
              <a:t>Notice that w</a:t>
            </a:r>
            <a:r>
              <a:rPr lang="en-US" baseline="-25000" dirty="0" smtClean="0"/>
              <a:t>1</a:t>
            </a:r>
            <a:r>
              <a:rPr lang="en-US" dirty="0" smtClean="0"/>
              <a:t>[x,2] w</a:t>
            </a:r>
            <a:r>
              <a:rPr lang="en-US" baseline="-25000" dirty="0" smtClean="0"/>
              <a:t>2</a:t>
            </a:r>
            <a:r>
              <a:rPr lang="en-US" dirty="0" smtClean="0"/>
              <a:t>[x,3] a</a:t>
            </a:r>
            <a:r>
              <a:rPr lang="en-US" baseline="-25000" dirty="0" smtClean="0"/>
              <a:t>2</a:t>
            </a:r>
            <a:r>
              <a:rPr lang="en-US" dirty="0" smtClean="0"/>
              <a:t> a</a:t>
            </a:r>
            <a:r>
              <a:rPr lang="en-US" baseline="-25000" dirty="0" smtClean="0"/>
              <a:t>1 </a:t>
            </a:r>
            <a:r>
              <a:rPr lang="en-US" dirty="0" smtClean="0"/>
              <a:t>would be OK</a:t>
            </a:r>
          </a:p>
          <a:p>
            <a:r>
              <a:rPr lang="en-US" dirty="0" smtClean="0"/>
              <a:t>A system is </a:t>
            </a:r>
            <a:r>
              <a:rPr lang="en-US" i="1" dirty="0" smtClean="0"/>
              <a:t>strict</a:t>
            </a:r>
            <a:r>
              <a:rPr lang="en-US" dirty="0" smtClean="0"/>
              <a:t> if it only reads or overwrites committed data.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429400" y="65532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021794-FB07-4878-902E-759047953863}" type="slidenum">
              <a:rPr lang="en-US" sz="1400"/>
              <a:pPr/>
              <a:t>19</a:t>
            </a:fld>
            <a:endParaRPr lang="en-US" sz="1400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Strictness (cont’d)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More precisely, a system is </a:t>
            </a:r>
            <a:r>
              <a:rPr lang="en-US" i="1" dirty="0" smtClean="0"/>
              <a:t>strict</a:t>
            </a:r>
            <a:r>
              <a:rPr lang="en-US" dirty="0" smtClean="0"/>
              <a:t> if it only executes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[x] or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[x] if all previous transactions that wrote x committed or aborted.</a:t>
            </a:r>
          </a:p>
          <a:p>
            <a:r>
              <a:rPr lang="en-US" dirty="0" smtClean="0"/>
              <a:t>Examples (“…” marks a non-strict prefix)</a:t>
            </a:r>
          </a:p>
          <a:p>
            <a:pPr lvl="1"/>
            <a:r>
              <a:rPr lang="en-US" dirty="0" smtClean="0"/>
              <a:t>Strict:      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[x] a</a:t>
            </a:r>
            <a:r>
              <a:rPr lang="en-US" baseline="-25000" dirty="0" smtClean="0"/>
              <a:t>2 </a:t>
            </a:r>
          </a:p>
          <a:p>
            <a:pPr lvl="1"/>
            <a:r>
              <a:rPr lang="en-US" dirty="0" smtClean="0"/>
              <a:t>Not strict: </a:t>
            </a:r>
            <a:r>
              <a:rPr lang="en-US" b="1" i="1" dirty="0" smtClean="0"/>
              <a:t>w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 w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[x] </a:t>
            </a:r>
            <a:r>
              <a:rPr lang="en-US" dirty="0" smtClean="0"/>
              <a:t>… </a:t>
            </a:r>
            <a:r>
              <a:rPr lang="en-US" b="1" i="1" dirty="0" smtClean="0"/>
              <a:t>c</a:t>
            </a:r>
            <a:r>
              <a:rPr lang="en-US" b="1" i="1" baseline="-25000" dirty="0" smtClean="0"/>
              <a:t>1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Strict:	    w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[y] c</a:t>
            </a:r>
            <a:r>
              <a:rPr lang="en-US" baseline="-25000" dirty="0" smtClean="0"/>
              <a:t>1</a:t>
            </a:r>
            <a:r>
              <a:rPr lang="en-US" dirty="0" smtClean="0"/>
              <a:t>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[y] a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Not strict: </a:t>
            </a:r>
            <a:r>
              <a:rPr lang="en-US" b="1" i="1" dirty="0" smtClean="0"/>
              <a:t>w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 </a:t>
            </a: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[y]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[x]</a:t>
            </a:r>
            <a:r>
              <a:rPr lang="en-US" dirty="0" smtClean="0"/>
              <a:t> … </a:t>
            </a:r>
            <a:r>
              <a:rPr lang="en-US" b="1" i="1" dirty="0" smtClean="0"/>
              <a:t>c</a:t>
            </a:r>
            <a:r>
              <a:rPr lang="en-US" b="1" i="1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[y] a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To see why strictness matters in the above histories, </a:t>
            </a:r>
            <a:br>
              <a:rPr lang="en-US" dirty="0" smtClean="0"/>
            </a:br>
            <a:r>
              <a:rPr lang="en-US" dirty="0" smtClean="0"/>
              <a:t>consider what happens if T</a:t>
            </a:r>
            <a:r>
              <a:rPr lang="en-US" baseline="-25000" dirty="0" smtClean="0"/>
              <a:t>1</a:t>
            </a:r>
            <a:r>
              <a:rPr lang="en-US" dirty="0" smtClean="0"/>
              <a:t> aborts.</a:t>
            </a:r>
          </a:p>
          <a:p>
            <a:r>
              <a:rPr lang="en-US" dirty="0" smtClean="0"/>
              <a:t>“Strict” implies “avoids cascading aborts.”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6C84EC-3BAB-4C63-9B13-8CC4375A83E9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4100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101" name="Text Box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5488" y="1066800"/>
            <a:ext cx="7758112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sz="3200" dirty="0"/>
              <a:t>1. A Simple System Model</a:t>
            </a:r>
          </a:p>
          <a:p>
            <a:pPr>
              <a:spcAft>
                <a:spcPct val="30000"/>
              </a:spcAft>
            </a:pPr>
            <a:r>
              <a:rPr lang="en-US" sz="3200" dirty="0"/>
              <a:t>2. Serializability Theory</a:t>
            </a:r>
          </a:p>
          <a:p>
            <a:pPr>
              <a:spcAft>
                <a:spcPct val="30000"/>
              </a:spcAft>
            </a:pPr>
            <a:r>
              <a:rPr lang="en-US" sz="3200" dirty="0"/>
              <a:t>3. Synchronization Requirements </a:t>
            </a:r>
            <a:br>
              <a:rPr lang="en-US" sz="3200" dirty="0"/>
            </a:br>
            <a:r>
              <a:rPr lang="en-US" sz="3200" dirty="0"/>
              <a:t>    for Recoverability</a:t>
            </a:r>
          </a:p>
          <a:p>
            <a:pPr>
              <a:spcAft>
                <a:spcPct val="30000"/>
              </a:spcAft>
            </a:pPr>
            <a:r>
              <a:rPr lang="en-US" sz="3200" dirty="0"/>
              <a:t>4. Two-Phase Locking</a:t>
            </a:r>
          </a:p>
          <a:p>
            <a:pPr>
              <a:spcAft>
                <a:spcPct val="30000"/>
              </a:spcAft>
            </a:pPr>
            <a:r>
              <a:rPr lang="en-US" sz="3200" dirty="0"/>
              <a:t>5. Preserving Transaction Handshakes</a:t>
            </a:r>
          </a:p>
          <a:p>
            <a:pPr>
              <a:spcAft>
                <a:spcPct val="30000"/>
              </a:spcAft>
            </a:pPr>
            <a:r>
              <a:rPr lang="en-US" sz="3200" dirty="0"/>
              <a:t>6. Implementing Two-Phase Locking</a:t>
            </a:r>
          </a:p>
          <a:p>
            <a:pPr>
              <a:spcAft>
                <a:spcPct val="30000"/>
              </a:spcAft>
            </a:pPr>
            <a:r>
              <a:rPr lang="en-US" sz="3200" dirty="0"/>
              <a:t>7. Deadlocks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436600" y="65532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07A7C9-EB58-415A-B0C0-7B9112210EB9}" type="slidenum">
              <a:rPr lang="en-US" sz="1400"/>
              <a:pPr/>
              <a:t>20</a:t>
            </a:fld>
            <a:endParaRPr lang="en-US" sz="1400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3.4 Two-Phase Locking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4114800"/>
          </a:xfrm>
        </p:spPr>
        <p:txBody>
          <a:bodyPr/>
          <a:lstStyle/>
          <a:p>
            <a:r>
              <a:rPr lang="en-US" dirty="0" smtClean="0"/>
              <a:t>Basic locking - Each transaction sets a </a:t>
            </a:r>
            <a:r>
              <a:rPr lang="en-US" i="1" dirty="0" smtClean="0"/>
              <a:t>lock</a:t>
            </a:r>
            <a:r>
              <a:rPr lang="en-US" dirty="0" smtClean="0"/>
              <a:t> on each data item before accessing the data</a:t>
            </a:r>
          </a:p>
          <a:p>
            <a:pPr lvl="1"/>
            <a:r>
              <a:rPr lang="en-US" dirty="0" smtClean="0"/>
              <a:t>The lock is a reservation</a:t>
            </a:r>
          </a:p>
          <a:p>
            <a:pPr lvl="1"/>
            <a:r>
              <a:rPr lang="en-US" dirty="0" smtClean="0"/>
              <a:t>There are read locks and write locks</a:t>
            </a:r>
          </a:p>
          <a:p>
            <a:pPr lvl="1"/>
            <a:r>
              <a:rPr lang="en-US" dirty="0" smtClean="0"/>
              <a:t>If one transaction has a write lock on x, then no other transaction can have any lock on x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/>
              <a:t>rl</a:t>
            </a:r>
            <a:r>
              <a:rPr lang="en-US" baseline="-25000" dirty="0" err="1" smtClean="0"/>
              <a:t>i</a:t>
            </a:r>
            <a:r>
              <a:rPr lang="en-US" dirty="0" smtClean="0"/>
              <a:t>[x], </a:t>
            </a:r>
            <a:r>
              <a:rPr lang="en-US" dirty="0" err="1" smtClean="0"/>
              <a:t>ru</a:t>
            </a:r>
            <a:r>
              <a:rPr lang="en-US" baseline="-25000" dirty="0" err="1" smtClean="0"/>
              <a:t>i</a:t>
            </a:r>
            <a:r>
              <a:rPr lang="en-US" dirty="0" smtClean="0"/>
              <a:t>[x], </a:t>
            </a:r>
            <a:r>
              <a:rPr lang="en-US" dirty="0" err="1" smtClean="0"/>
              <a:t>wl</a:t>
            </a:r>
            <a:r>
              <a:rPr lang="en-US" baseline="-25000" dirty="0" err="1" smtClean="0"/>
              <a:t>i</a:t>
            </a:r>
            <a:r>
              <a:rPr lang="en-US" dirty="0" smtClean="0"/>
              <a:t>[x], </a:t>
            </a:r>
            <a:r>
              <a:rPr lang="en-US" dirty="0" err="1" smtClean="0"/>
              <a:t>wu</a:t>
            </a:r>
            <a:r>
              <a:rPr lang="en-US" baseline="-25000" dirty="0" err="1" smtClean="0"/>
              <a:t>i</a:t>
            </a:r>
            <a:r>
              <a:rPr lang="en-US" dirty="0" smtClean="0"/>
              <a:t>[x] denote lock/unlock operations</a:t>
            </a:r>
          </a:p>
          <a:p>
            <a:pPr lvl="1"/>
            <a:r>
              <a:rPr lang="en-US" dirty="0" smtClean="0"/>
              <a:t>wl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</a:t>
            </a:r>
            <a:r>
              <a:rPr lang="en-US" b="1" i="1" dirty="0" smtClean="0"/>
              <a:t>] rl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[x]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[x] is impossible</a:t>
            </a:r>
          </a:p>
          <a:p>
            <a:pPr lvl="1"/>
            <a:r>
              <a:rPr lang="en-US" dirty="0" smtClean="0"/>
              <a:t>wl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b="1" i="1" dirty="0" smtClean="0"/>
              <a:t>wu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 rl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[x]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[x] is OK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A4208C-A6BB-431E-B4A6-9B84BFC66460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Basic Locking Isn’t Enough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82663"/>
            <a:ext cx="9144000" cy="6037262"/>
          </a:xfrm>
        </p:spPr>
        <p:txBody>
          <a:bodyPr/>
          <a:lstStyle/>
          <a:p>
            <a:r>
              <a:rPr lang="en-US" smtClean="0"/>
              <a:t>Basic locking doesn’t guarantee serializability</a:t>
            </a:r>
          </a:p>
          <a:p>
            <a:pPr>
              <a:lnSpc>
                <a:spcPct val="150000"/>
              </a:lnSpc>
            </a:pPr>
            <a:r>
              <a:rPr lang="en-US" smtClean="0"/>
              <a:t>rl</a:t>
            </a:r>
            <a:r>
              <a:rPr lang="en-US" baseline="-25000" smtClean="0"/>
              <a:t>1</a:t>
            </a:r>
            <a:r>
              <a:rPr lang="en-US" smtClean="0"/>
              <a:t>[x] r</a:t>
            </a:r>
            <a:r>
              <a:rPr lang="en-US" baseline="-25000" smtClean="0"/>
              <a:t>1</a:t>
            </a:r>
            <a:r>
              <a:rPr lang="en-US" smtClean="0"/>
              <a:t>[x] ru</a:t>
            </a:r>
            <a:r>
              <a:rPr lang="en-US" baseline="-25000" smtClean="0"/>
              <a:t>1</a:t>
            </a:r>
            <a:r>
              <a:rPr lang="en-US" smtClean="0"/>
              <a:t>[x]                      wl</a:t>
            </a:r>
            <a:r>
              <a:rPr lang="en-US" baseline="-25000" smtClean="0"/>
              <a:t>1</a:t>
            </a:r>
            <a:r>
              <a:rPr lang="en-US" smtClean="0"/>
              <a:t>[y] w</a:t>
            </a:r>
            <a:r>
              <a:rPr lang="en-US" baseline="-25000" smtClean="0"/>
              <a:t>1</a:t>
            </a:r>
            <a:r>
              <a:rPr lang="en-US" smtClean="0"/>
              <a:t>[y] wu</a:t>
            </a:r>
            <a:r>
              <a:rPr lang="en-US" baseline="-25000" smtClean="0"/>
              <a:t>1</a:t>
            </a:r>
            <a:r>
              <a:rPr lang="en-US" smtClean="0"/>
              <a:t>[y]c</a:t>
            </a:r>
            <a:r>
              <a:rPr lang="en-US" baseline="-25000" smtClean="0"/>
              <a:t>1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rl</a:t>
            </a:r>
            <a:r>
              <a:rPr lang="en-US" baseline="-25000" smtClean="0"/>
              <a:t>2</a:t>
            </a:r>
            <a:r>
              <a:rPr lang="en-US" smtClean="0"/>
              <a:t>[y] r</a:t>
            </a:r>
            <a:r>
              <a:rPr lang="en-US" baseline="-25000" smtClean="0"/>
              <a:t>2</a:t>
            </a:r>
            <a:r>
              <a:rPr lang="en-US" smtClean="0"/>
              <a:t>[y] wl</a:t>
            </a:r>
            <a:r>
              <a:rPr lang="en-US" baseline="-25000" smtClean="0"/>
              <a:t>2</a:t>
            </a:r>
            <a:r>
              <a:rPr lang="en-US" smtClean="0"/>
              <a:t>[x] w</a:t>
            </a:r>
            <a:r>
              <a:rPr lang="en-US" baseline="-25000" smtClean="0"/>
              <a:t>2</a:t>
            </a:r>
            <a:r>
              <a:rPr lang="en-US" smtClean="0"/>
              <a:t>[x] ru</a:t>
            </a:r>
            <a:r>
              <a:rPr lang="en-US" baseline="-25000" smtClean="0"/>
              <a:t>2</a:t>
            </a:r>
            <a:r>
              <a:rPr lang="en-US" smtClean="0"/>
              <a:t>[y] wu</a:t>
            </a:r>
            <a:r>
              <a:rPr lang="en-US" baseline="-25000" smtClean="0"/>
              <a:t>2</a:t>
            </a:r>
            <a:r>
              <a:rPr lang="en-US" smtClean="0"/>
              <a:t>[x] c</a:t>
            </a:r>
            <a:r>
              <a:rPr lang="en-US" baseline="-25000" smtClean="0"/>
              <a:t>2</a:t>
            </a:r>
          </a:p>
          <a:p>
            <a:pPr>
              <a:lnSpc>
                <a:spcPct val="105000"/>
              </a:lnSpc>
            </a:pPr>
            <a:r>
              <a:rPr lang="en-US" smtClean="0"/>
              <a:t>Eliminating the lock operations, we have</a:t>
            </a:r>
            <a:br>
              <a:rPr lang="en-US" smtClean="0"/>
            </a:br>
            <a:r>
              <a:rPr lang="en-US" smtClean="0"/>
              <a:t> r</a:t>
            </a:r>
            <a:r>
              <a:rPr lang="en-US" baseline="-25000" smtClean="0"/>
              <a:t>1</a:t>
            </a:r>
            <a:r>
              <a:rPr lang="en-US" smtClean="0"/>
              <a:t>[x] r</a:t>
            </a:r>
            <a:r>
              <a:rPr lang="en-US" baseline="-25000" smtClean="0"/>
              <a:t>2</a:t>
            </a:r>
            <a:r>
              <a:rPr lang="en-US" smtClean="0"/>
              <a:t>[y] w</a:t>
            </a:r>
            <a:r>
              <a:rPr lang="en-US" baseline="-25000" smtClean="0"/>
              <a:t>2</a:t>
            </a:r>
            <a:r>
              <a:rPr lang="en-US" smtClean="0"/>
              <a:t>[x] c</a:t>
            </a:r>
            <a:r>
              <a:rPr lang="en-US" baseline="-25000" smtClean="0"/>
              <a:t>2 </a:t>
            </a:r>
            <a:r>
              <a:rPr lang="en-US" smtClean="0"/>
              <a:t>w</a:t>
            </a:r>
            <a:r>
              <a:rPr lang="en-US" baseline="-25000" smtClean="0"/>
              <a:t>1</a:t>
            </a:r>
            <a:r>
              <a:rPr lang="en-US" smtClean="0"/>
              <a:t>[y] c</a:t>
            </a:r>
            <a:r>
              <a:rPr lang="en-US" baseline="-25000" smtClean="0"/>
              <a:t>1 </a:t>
            </a:r>
            <a:r>
              <a:rPr lang="en-US" smtClean="0"/>
              <a:t>which isn’t SR</a:t>
            </a:r>
            <a:br>
              <a:rPr lang="en-US" smtClean="0"/>
            </a:br>
            <a:endParaRPr lang="en-US" smtClean="0"/>
          </a:p>
          <a:p>
            <a:pPr>
              <a:lnSpc>
                <a:spcPct val="105000"/>
              </a:lnSpc>
            </a:pPr>
            <a:r>
              <a:rPr lang="en-US" smtClean="0"/>
              <a:t>The problem is that locks aren’t being released properly.</a:t>
            </a:r>
          </a:p>
          <a:p>
            <a:endParaRPr lang="en-US" smtClean="0"/>
          </a:p>
        </p:txBody>
      </p:sp>
      <p:sp>
        <p:nvSpPr>
          <p:cNvPr id="22534" name="Freeform 5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2057400"/>
            <a:ext cx="3492500" cy="762000"/>
          </a:xfrm>
          <a:custGeom>
            <a:avLst/>
            <a:gdLst>
              <a:gd name="T0" fmla="*/ 1632 w 2104"/>
              <a:gd name="T1" fmla="*/ 0 h 480"/>
              <a:gd name="T2" fmla="*/ 1872 w 2104"/>
              <a:gd name="T3" fmla="*/ 144 h 480"/>
              <a:gd name="T4" fmla="*/ 240 w 2104"/>
              <a:gd name="T5" fmla="*/ 336 h 480"/>
              <a:gd name="T6" fmla="*/ 432 w 2104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2104"/>
              <a:gd name="T13" fmla="*/ 0 h 480"/>
              <a:gd name="T14" fmla="*/ 2104 w 210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4" h="480">
                <a:moveTo>
                  <a:pt x="1632" y="0"/>
                </a:moveTo>
                <a:cubicBezTo>
                  <a:pt x="1868" y="44"/>
                  <a:pt x="2104" y="88"/>
                  <a:pt x="1872" y="144"/>
                </a:cubicBezTo>
                <a:cubicBezTo>
                  <a:pt x="1640" y="200"/>
                  <a:pt x="480" y="280"/>
                  <a:pt x="240" y="336"/>
                </a:cubicBezTo>
                <a:cubicBezTo>
                  <a:pt x="0" y="392"/>
                  <a:pt x="216" y="436"/>
                  <a:pt x="432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Freeform 6"/>
          <p:cNvSpPr>
            <a:spLocks/>
          </p:cNvSpPr>
          <p:nvPr>
            <p:custDataLst>
              <p:tags r:id="rId6"/>
            </p:custDataLst>
          </p:nvPr>
        </p:nvSpPr>
        <p:spPr bwMode="auto">
          <a:xfrm flipH="1">
            <a:off x="4495800" y="2057400"/>
            <a:ext cx="3886200" cy="762000"/>
          </a:xfrm>
          <a:custGeom>
            <a:avLst/>
            <a:gdLst>
              <a:gd name="T0" fmla="*/ 1632 w 2104"/>
              <a:gd name="T1" fmla="*/ 0 h 480"/>
              <a:gd name="T2" fmla="*/ 1872 w 2104"/>
              <a:gd name="T3" fmla="*/ 144 h 480"/>
              <a:gd name="T4" fmla="*/ 240 w 2104"/>
              <a:gd name="T5" fmla="*/ 336 h 480"/>
              <a:gd name="T6" fmla="*/ 432 w 2104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2104"/>
              <a:gd name="T13" fmla="*/ 0 h 480"/>
              <a:gd name="T14" fmla="*/ 2104 w 210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4" h="480">
                <a:moveTo>
                  <a:pt x="1632" y="0"/>
                </a:moveTo>
                <a:cubicBezTo>
                  <a:pt x="1868" y="44"/>
                  <a:pt x="2104" y="88"/>
                  <a:pt x="1872" y="144"/>
                </a:cubicBezTo>
                <a:cubicBezTo>
                  <a:pt x="1640" y="200"/>
                  <a:pt x="480" y="280"/>
                  <a:pt x="240" y="336"/>
                </a:cubicBezTo>
                <a:cubicBezTo>
                  <a:pt x="0" y="392"/>
                  <a:pt x="216" y="436"/>
                  <a:pt x="432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Freeform 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96925" y="4241800"/>
            <a:ext cx="1828800" cy="381000"/>
          </a:xfrm>
          <a:custGeom>
            <a:avLst/>
            <a:gdLst>
              <a:gd name="T0" fmla="*/ 0 w 1152"/>
              <a:gd name="T1" fmla="*/ 0 h 240"/>
              <a:gd name="T2" fmla="*/ 672 w 1152"/>
              <a:gd name="T3" fmla="*/ 240 h 240"/>
              <a:gd name="T4" fmla="*/ 1152 w 1152"/>
              <a:gd name="T5" fmla="*/ 0 h 240"/>
              <a:gd name="T6" fmla="*/ 0 60000 65536"/>
              <a:gd name="T7" fmla="*/ 0 60000 65536"/>
              <a:gd name="T8" fmla="*/ 0 60000 65536"/>
              <a:gd name="T9" fmla="*/ 0 w 1152"/>
              <a:gd name="T10" fmla="*/ 0 h 240"/>
              <a:gd name="T11" fmla="*/ 1152 w 115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40">
                <a:moveTo>
                  <a:pt x="0" y="0"/>
                </a:moveTo>
                <a:cubicBezTo>
                  <a:pt x="240" y="120"/>
                  <a:pt x="480" y="240"/>
                  <a:pt x="672" y="240"/>
                </a:cubicBezTo>
                <a:cubicBezTo>
                  <a:pt x="864" y="240"/>
                  <a:pt x="1008" y="120"/>
                  <a:pt x="1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Freeform 8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1711325" y="4241800"/>
            <a:ext cx="2209800" cy="381000"/>
          </a:xfrm>
          <a:custGeom>
            <a:avLst/>
            <a:gdLst>
              <a:gd name="T0" fmla="*/ 0 w 1152"/>
              <a:gd name="T1" fmla="*/ 0 h 240"/>
              <a:gd name="T2" fmla="*/ 672 w 1152"/>
              <a:gd name="T3" fmla="*/ 240 h 240"/>
              <a:gd name="T4" fmla="*/ 1152 w 1152"/>
              <a:gd name="T5" fmla="*/ 0 h 240"/>
              <a:gd name="T6" fmla="*/ 0 60000 65536"/>
              <a:gd name="T7" fmla="*/ 0 60000 65536"/>
              <a:gd name="T8" fmla="*/ 0 60000 65536"/>
              <a:gd name="T9" fmla="*/ 0 w 1152"/>
              <a:gd name="T10" fmla="*/ 0 h 240"/>
              <a:gd name="T11" fmla="*/ 1152 w 115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40">
                <a:moveTo>
                  <a:pt x="0" y="0"/>
                </a:moveTo>
                <a:cubicBezTo>
                  <a:pt x="240" y="120"/>
                  <a:pt x="480" y="240"/>
                  <a:pt x="672" y="240"/>
                </a:cubicBezTo>
                <a:cubicBezTo>
                  <a:pt x="864" y="240"/>
                  <a:pt x="1008" y="120"/>
                  <a:pt x="1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A9BB30-6CEC-4B3D-8528-F4EC1E7199D9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mtClean="0"/>
              <a:t>Two-Phase Locking  (2PL) Protocol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143000"/>
            <a:ext cx="9067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transaction is </a:t>
            </a:r>
            <a:r>
              <a:rPr lang="en-US" i="1" dirty="0" smtClean="0"/>
              <a:t>two-phase locked</a:t>
            </a:r>
            <a:r>
              <a:rPr lang="en-US" dirty="0" smtClean="0"/>
              <a:t> if: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Before reading x, it sets a read lock on x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Before writing x, it sets a write lock on x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holds each lock until after it executes the corresponding operation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After its first unlock operation, it requests no new locks.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transaction sets locks during a </a:t>
            </a:r>
            <a:r>
              <a:rPr lang="en-US" i="1" dirty="0" smtClean="0"/>
              <a:t>growing phase </a:t>
            </a:r>
            <a:r>
              <a:rPr lang="en-US" dirty="0" smtClean="0"/>
              <a:t>and releases them during a </a:t>
            </a:r>
            <a:r>
              <a:rPr lang="en-US" i="1" dirty="0" smtClean="0"/>
              <a:t>shrinking phase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 - on the previous page T</a:t>
            </a:r>
            <a:r>
              <a:rPr lang="en-US" baseline="-25000" dirty="0" smtClean="0"/>
              <a:t>2</a:t>
            </a:r>
            <a:r>
              <a:rPr lang="en-US" dirty="0" smtClean="0"/>
              <a:t> is two-phase locked, but not T</a:t>
            </a:r>
            <a:r>
              <a:rPr lang="en-US" baseline="-25000" dirty="0" smtClean="0"/>
              <a:t>1</a:t>
            </a:r>
            <a:r>
              <a:rPr lang="en-US" dirty="0" smtClean="0"/>
              <a:t> since ru</a:t>
            </a:r>
            <a:r>
              <a:rPr lang="en-US" baseline="-25000" dirty="0" smtClean="0"/>
              <a:t>1</a:t>
            </a:r>
            <a:r>
              <a:rPr lang="en-US" dirty="0" smtClean="0"/>
              <a:t>[x] &lt; wl</a:t>
            </a:r>
            <a:r>
              <a:rPr lang="en-US" baseline="-25000" dirty="0" smtClean="0"/>
              <a:t>1</a:t>
            </a:r>
            <a:r>
              <a:rPr lang="en-US" dirty="0" smtClean="0"/>
              <a:t>[y]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“&lt;” for “precedes”.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24E7E3-03D1-4062-9D51-4322D7149502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0"/>
            <a:ext cx="8915400" cy="66294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2PL Theorem:</a:t>
            </a:r>
            <a:r>
              <a:rPr lang="en-US" dirty="0" smtClean="0"/>
              <a:t> If all transactions in an execution are two-phase locked, then the execution is SR.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b="1" dirty="0" smtClean="0"/>
              <a:t>Proof:</a:t>
            </a:r>
            <a:r>
              <a:rPr lang="en-US" dirty="0" smtClean="0"/>
              <a:t> Let H be a 2PL history and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in SG.</a:t>
            </a:r>
          </a:p>
          <a:p>
            <a:pPr lvl="1">
              <a:spcBef>
                <a:spcPct val="5000"/>
              </a:spcBef>
            </a:pPr>
            <a:r>
              <a:rPr lang="en-US" dirty="0" smtClean="0"/>
              <a:t>Then T</a:t>
            </a:r>
            <a:r>
              <a:rPr lang="en-US" baseline="-25000" dirty="0" smtClean="0"/>
              <a:t>i</a:t>
            </a:r>
            <a:r>
              <a:rPr lang="en-US" dirty="0" smtClean="0"/>
              <a:t> read x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later wrote x, </a:t>
            </a:r>
          </a:p>
          <a:p>
            <a:pPr lvl="1">
              <a:spcBef>
                <a:spcPct val="5000"/>
              </a:spcBef>
            </a:pPr>
            <a:r>
              <a:rPr lang="en-US" dirty="0" smtClean="0"/>
              <a:t>Or T</a:t>
            </a:r>
            <a:r>
              <a:rPr lang="en-US" baseline="-25000" dirty="0" smtClean="0"/>
              <a:t>i</a:t>
            </a:r>
            <a:r>
              <a:rPr lang="en-US" dirty="0" smtClean="0"/>
              <a:t> wrote x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later read or wrote x</a:t>
            </a:r>
          </a:p>
          <a:p>
            <a:r>
              <a:rPr lang="en-US" dirty="0" smtClean="0"/>
              <a:t>If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, then T</a:t>
            </a:r>
            <a:r>
              <a:rPr lang="en-US" baseline="-25000" dirty="0" smtClean="0"/>
              <a:t>i</a:t>
            </a:r>
            <a:r>
              <a:rPr lang="en-US" dirty="0" smtClean="0"/>
              <a:t> released a lock before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obtained some lock.</a:t>
            </a:r>
          </a:p>
          <a:p>
            <a:r>
              <a:rPr lang="en-US" dirty="0" smtClean="0"/>
              <a:t>If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</a:t>
            </a:r>
            <a:r>
              <a:rPr lang="en-US" baseline="-25000" dirty="0" smtClean="0"/>
              <a:t>m</a:t>
            </a:r>
            <a:r>
              <a:rPr lang="en-US" dirty="0" smtClean="0"/>
              <a:t>, then T</a:t>
            </a:r>
            <a:r>
              <a:rPr lang="en-US" baseline="-25000" dirty="0" smtClean="0"/>
              <a:t>i</a:t>
            </a:r>
            <a:r>
              <a:rPr lang="en-US" dirty="0" smtClean="0"/>
              <a:t> released a lock before T</a:t>
            </a:r>
            <a:r>
              <a:rPr lang="en-US" baseline="-25000" dirty="0" smtClean="0"/>
              <a:t>m</a:t>
            </a:r>
            <a:r>
              <a:rPr lang="en-US" dirty="0" smtClean="0"/>
              <a:t> obtained some lock (because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is two-phase).</a:t>
            </a:r>
          </a:p>
          <a:p>
            <a:r>
              <a:rPr lang="en-US" dirty="0" smtClean="0"/>
              <a:t>If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...</a:t>
            </a:r>
            <a:r>
              <a:rPr lang="en-US" baseline="-25000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</a:t>
            </a:r>
            <a:r>
              <a:rPr lang="en-US" baseline="-25000" dirty="0" smtClean="0"/>
              <a:t>i</a:t>
            </a:r>
            <a:r>
              <a:rPr lang="en-US" dirty="0" smtClean="0"/>
              <a:t>, then T</a:t>
            </a:r>
            <a:r>
              <a:rPr lang="en-US" baseline="-25000" dirty="0" smtClean="0"/>
              <a:t>i</a:t>
            </a:r>
            <a:r>
              <a:rPr lang="en-US" dirty="0" smtClean="0"/>
              <a:t> released a lock before T</a:t>
            </a:r>
            <a:r>
              <a:rPr lang="en-US" baseline="-25000" dirty="0" smtClean="0"/>
              <a:t>i</a:t>
            </a:r>
            <a:r>
              <a:rPr lang="en-US" dirty="0" smtClean="0"/>
              <a:t> obtained some lock, breaking the 2-phase rule.</a:t>
            </a:r>
          </a:p>
          <a:p>
            <a:r>
              <a:rPr lang="en-US" dirty="0" smtClean="0"/>
              <a:t>So there cannot be a cycle in SG(H). By the Serializability Theorem, H is SR.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D7808E-596C-488A-9BD1-BCF52C78C301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smtClean="0"/>
              <a:t>2PL and Recoverability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1600" y="1143000"/>
            <a:ext cx="8991600" cy="4953000"/>
          </a:xfrm>
        </p:spPr>
        <p:txBody>
          <a:bodyPr/>
          <a:lstStyle/>
          <a:p>
            <a:r>
              <a:rPr lang="en-US" dirty="0" smtClean="0"/>
              <a:t>2PL does </a:t>
            </a:r>
            <a:r>
              <a:rPr lang="en-US" i="1" dirty="0" smtClean="0"/>
              <a:t>not</a:t>
            </a:r>
            <a:r>
              <a:rPr lang="en-US" dirty="0" smtClean="0"/>
              <a:t> guarantee recoverability</a:t>
            </a:r>
          </a:p>
          <a:p>
            <a:r>
              <a:rPr lang="en-US" dirty="0" smtClean="0"/>
              <a:t>This non-recoverable execution is 2-phase locked</a:t>
            </a:r>
            <a:br>
              <a:rPr lang="en-US" dirty="0" smtClean="0"/>
            </a:br>
            <a:r>
              <a:rPr lang="en-US" dirty="0" smtClean="0"/>
              <a:t> wl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b="1" i="1" dirty="0" smtClean="0"/>
              <a:t>w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</a:t>
            </a:r>
            <a:r>
              <a:rPr lang="en-US" dirty="0" smtClean="0"/>
              <a:t> wu</a:t>
            </a:r>
            <a:r>
              <a:rPr lang="en-US" baseline="-25000" dirty="0" smtClean="0"/>
              <a:t>1</a:t>
            </a:r>
            <a:r>
              <a:rPr lang="en-US" dirty="0" smtClean="0"/>
              <a:t>[x] rl</a:t>
            </a:r>
            <a:r>
              <a:rPr lang="en-US" baseline="-25000" dirty="0" smtClean="0"/>
              <a:t>2</a:t>
            </a:r>
            <a:r>
              <a:rPr lang="en-US" dirty="0" smtClean="0"/>
              <a:t>[x]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[x] 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</a:t>
            </a:r>
            <a:r>
              <a:rPr lang="en-US" dirty="0" smtClean="0"/>
              <a:t>… c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Hence, it is not strict and allows cascading aborts</a:t>
            </a:r>
            <a:endParaRPr lang="en-US" baseline="-25000" dirty="0" smtClean="0"/>
          </a:p>
          <a:p>
            <a:r>
              <a:rPr lang="en-US" dirty="0" smtClean="0"/>
              <a:t>However, holding write locks until </a:t>
            </a:r>
            <a:r>
              <a:rPr lang="en-US" i="1" dirty="0" smtClean="0"/>
              <a:t>after</a:t>
            </a:r>
            <a:r>
              <a:rPr lang="en-US" dirty="0" smtClean="0"/>
              <a:t> commit or abort guarantees strictness</a:t>
            </a:r>
          </a:p>
          <a:p>
            <a:pPr lvl="1"/>
            <a:r>
              <a:rPr lang="en-US" dirty="0" smtClean="0"/>
              <a:t>Hence avoids cascading aborts and is recoverable</a:t>
            </a:r>
          </a:p>
          <a:p>
            <a:pPr lvl="1"/>
            <a:r>
              <a:rPr lang="en-US" dirty="0" smtClean="0"/>
              <a:t>In the above example, T</a:t>
            </a:r>
            <a:r>
              <a:rPr lang="en-US" baseline="-25000" dirty="0" smtClean="0"/>
              <a:t>1</a:t>
            </a:r>
            <a:r>
              <a:rPr lang="en-US" dirty="0" smtClean="0"/>
              <a:t> must commit before its first </a:t>
            </a:r>
            <a:br>
              <a:rPr lang="en-US" dirty="0" smtClean="0"/>
            </a:br>
            <a:r>
              <a:rPr lang="en-US" dirty="0" smtClean="0"/>
              <a:t>unlock-write (wu</a:t>
            </a:r>
            <a:r>
              <a:rPr lang="en-US" baseline="-25000" dirty="0" smtClean="0"/>
              <a:t>1</a:t>
            </a:r>
            <a:r>
              <a:rPr lang="en-US" dirty="0" smtClean="0"/>
              <a:t>): wl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b="1" i="1" dirty="0" smtClean="0"/>
              <a:t>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wu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 </a:t>
            </a:r>
            <a:r>
              <a:rPr lang="en-US" dirty="0" smtClean="0"/>
              <a:t>rl</a:t>
            </a:r>
            <a:r>
              <a:rPr lang="en-US" baseline="-25000" dirty="0" smtClean="0"/>
              <a:t>2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c</a:t>
            </a:r>
            <a:r>
              <a:rPr lang="en-US" baseline="-25000" dirty="0" smtClean="0"/>
              <a:t>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C4BC5B-71A3-4AFD-804C-FC06E07362FA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mtClean="0"/>
              <a:t>Automating Locking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52400" y="914400"/>
            <a:ext cx="8991600" cy="5943600"/>
          </a:xfrm>
        </p:spPr>
        <p:txBody>
          <a:bodyPr/>
          <a:lstStyle/>
          <a:p>
            <a:r>
              <a:rPr lang="en-US" dirty="0" smtClean="0"/>
              <a:t>2PL can be hidden from the application.</a:t>
            </a:r>
          </a:p>
          <a:p>
            <a:r>
              <a:rPr lang="en-US" dirty="0" smtClean="0"/>
              <a:t>When a data manager gets a Read or Write operation from a transaction, it sets a read or write lock.</a:t>
            </a:r>
          </a:p>
          <a:p>
            <a:r>
              <a:rPr lang="en-US" dirty="0" smtClean="0"/>
              <a:t>How does the data manager know it’s safe to release locks (and be two-phase)?</a:t>
            </a:r>
          </a:p>
          <a:p>
            <a:r>
              <a:rPr lang="en-US" dirty="0" smtClean="0"/>
              <a:t>Ordinarily, the data manager holds a transaction’s locks until it commits or aborts. A data manager </a:t>
            </a:r>
          </a:p>
          <a:p>
            <a:pPr lvl="1"/>
            <a:r>
              <a:rPr lang="en-US" dirty="0" smtClean="0"/>
              <a:t>Can release </a:t>
            </a:r>
            <a:r>
              <a:rPr lang="en-US" u="sng" dirty="0" smtClean="0"/>
              <a:t>read</a:t>
            </a:r>
            <a:r>
              <a:rPr lang="en-US" dirty="0" smtClean="0"/>
              <a:t> locks after it </a:t>
            </a:r>
            <a:r>
              <a:rPr lang="en-US" u="sng" dirty="0" smtClean="0"/>
              <a:t>receives</a:t>
            </a:r>
            <a:r>
              <a:rPr lang="en-US" dirty="0" smtClean="0"/>
              <a:t> commit</a:t>
            </a:r>
          </a:p>
          <a:p>
            <a:pPr lvl="1"/>
            <a:r>
              <a:rPr lang="en-US" dirty="0" smtClean="0"/>
              <a:t>Releases </a:t>
            </a:r>
            <a:r>
              <a:rPr lang="en-US" u="sng" dirty="0" smtClean="0"/>
              <a:t>write</a:t>
            </a:r>
            <a:r>
              <a:rPr lang="en-US" dirty="0" smtClean="0"/>
              <a:t> locks only after it </a:t>
            </a:r>
            <a:r>
              <a:rPr lang="en-US" u="sng" dirty="0" smtClean="0"/>
              <a:t>processes</a:t>
            </a:r>
            <a:r>
              <a:rPr lang="en-US" dirty="0" smtClean="0"/>
              <a:t> commit,</a:t>
            </a:r>
            <a:br>
              <a:rPr lang="en-US" dirty="0" smtClean="0"/>
            </a:br>
            <a:r>
              <a:rPr lang="en-US" dirty="0" smtClean="0"/>
              <a:t>to ensure strictness.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30801B-948D-4DAE-A629-BEC78E489868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0963" y="115888"/>
            <a:ext cx="9029700" cy="1143000"/>
          </a:xfrm>
        </p:spPr>
        <p:txBody>
          <a:bodyPr/>
          <a:lstStyle/>
          <a:p>
            <a:r>
              <a:rPr lang="en-US" sz="4000" dirty="0" smtClean="0"/>
              <a:t>3.5 Preserving Transaction Handshakes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r>
              <a:rPr lang="en-US" dirty="0" smtClean="0"/>
              <a:t>Read and Write are the only operations the system will control to attain serializability.</a:t>
            </a:r>
          </a:p>
          <a:p>
            <a:r>
              <a:rPr lang="en-US" dirty="0" smtClean="0"/>
              <a:t>So, if transactions communicate via messages, then implement </a:t>
            </a:r>
            <a:r>
              <a:rPr lang="en-US" dirty="0" err="1" smtClean="0"/>
              <a:t>SendMsg</a:t>
            </a:r>
            <a:r>
              <a:rPr lang="en-US" dirty="0" smtClean="0"/>
              <a:t> as Write, and </a:t>
            </a:r>
            <a:r>
              <a:rPr lang="en-US" dirty="0" err="1" smtClean="0"/>
              <a:t>ReceiveMsg</a:t>
            </a:r>
            <a:r>
              <a:rPr lang="en-US" dirty="0" smtClean="0"/>
              <a:t> as Read.</a:t>
            </a:r>
          </a:p>
          <a:p>
            <a:r>
              <a:rPr lang="en-US" dirty="0" smtClean="0"/>
              <a:t>Else, you could have the following:</a:t>
            </a:r>
            <a:br>
              <a:rPr lang="en-US" dirty="0" smtClean="0"/>
            </a:b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send</a:t>
            </a:r>
            <a:r>
              <a:rPr lang="en-US" baseline="-25000" dirty="0" smtClean="0"/>
              <a:t>2</a:t>
            </a:r>
            <a:r>
              <a:rPr lang="en-US" dirty="0" smtClean="0"/>
              <a:t>[M] receive</a:t>
            </a:r>
            <a:r>
              <a:rPr lang="en-US" baseline="-25000" dirty="0" smtClean="0"/>
              <a:t>1</a:t>
            </a:r>
            <a:r>
              <a:rPr lang="en-US" dirty="0" smtClean="0"/>
              <a:t>[M]</a:t>
            </a:r>
          </a:p>
          <a:p>
            <a:pPr lvl="1"/>
            <a:r>
              <a:rPr lang="en-US" dirty="0" smtClean="0"/>
              <a:t>Data manager didn’t know about send/receive and thought the execution was SR.</a:t>
            </a:r>
          </a:p>
          <a:p>
            <a:r>
              <a:rPr lang="en-US" dirty="0" smtClean="0"/>
              <a:t>Also watch out for brain transport.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2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xfrm>
            <a:off x="0" y="6528600"/>
            <a:ext cx="1066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 dirty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458200" y="64884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91AA75-F10C-44F3-BC99-1D07C903C1F3}" type="slidenum">
              <a:rPr lang="en-US" sz="1400"/>
              <a:pPr/>
              <a:t>27</a:t>
            </a:fld>
            <a:endParaRPr lang="en-US" sz="1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-17463" y="69850"/>
            <a:ext cx="9144001" cy="1143000"/>
          </a:xfrm>
        </p:spPr>
        <p:txBody>
          <a:bodyPr/>
          <a:lstStyle/>
          <a:p>
            <a:r>
              <a:rPr lang="en-US" sz="4000" smtClean="0"/>
              <a:t>Transactions Can Communicate via Brain Transport </a:t>
            </a:r>
          </a:p>
        </p:txBody>
      </p:sp>
      <p:sp>
        <p:nvSpPr>
          <p:cNvPr id="1030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925" y="1447800"/>
            <a:ext cx="4086225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Courier New" pitchFamily="49" charset="0"/>
              </a:rPr>
              <a:t>T1: 	Start</a:t>
            </a:r>
          </a:p>
          <a:p>
            <a:r>
              <a:rPr lang="en-US" sz="2800" b="1">
                <a:latin typeface="Courier New" pitchFamily="49" charset="0"/>
              </a:rPr>
              <a:t>	. . .</a:t>
            </a:r>
          </a:p>
          <a:p>
            <a:r>
              <a:rPr lang="en-US" sz="2800" b="1">
                <a:latin typeface="Courier New" pitchFamily="49" charset="0"/>
              </a:rPr>
              <a:t>	Display output</a:t>
            </a:r>
          </a:p>
          <a:p>
            <a:r>
              <a:rPr lang="en-US" sz="2800" b="1">
                <a:latin typeface="Courier New" pitchFamily="49" charset="0"/>
              </a:rPr>
              <a:t>    	Commit</a:t>
            </a:r>
            <a:endParaRPr lang="en-US" sz="2800" b="1"/>
          </a:p>
        </p:txBody>
      </p:sp>
      <p:sp>
        <p:nvSpPr>
          <p:cNvPr id="103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97225" y="3792538"/>
            <a:ext cx="5788025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Courier New" pitchFamily="49" charset="0"/>
              </a:rPr>
              <a:t>T2: 	Start</a:t>
            </a:r>
          </a:p>
          <a:p>
            <a:r>
              <a:rPr lang="en-US" sz="2800" b="1">
                <a:latin typeface="Courier New" pitchFamily="49" charset="0"/>
              </a:rPr>
              <a:t>	Get input from display</a:t>
            </a:r>
          </a:p>
          <a:p>
            <a:r>
              <a:rPr lang="en-US" sz="2800" b="1">
                <a:latin typeface="Courier New" pitchFamily="49" charset="0"/>
              </a:rPr>
              <a:t>	. . .</a:t>
            </a:r>
          </a:p>
          <a:p>
            <a:r>
              <a:rPr lang="en-US" sz="2800" b="1">
                <a:latin typeface="Courier New" pitchFamily="49" charset="0"/>
              </a:rPr>
              <a:t>	Commit</a:t>
            </a:r>
            <a:endParaRPr lang="en-US" sz="2800" b="1"/>
          </a:p>
        </p:txBody>
      </p:sp>
      <p:graphicFrame>
        <p:nvGraphicFramePr>
          <p:cNvPr id="1026" name="Object 5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532043705"/>
              </p:ext>
            </p:extLst>
          </p:nvPr>
        </p:nvGraphicFramePr>
        <p:xfrm>
          <a:off x="7392488" y="2438400"/>
          <a:ext cx="15240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Clip" r:id="rId15" imgW="3936960" imgH="3419280" progId="MS_ClipArt_Gallery.2">
                  <p:embed/>
                </p:oleObj>
              </mc:Choice>
              <mc:Fallback>
                <p:oleObj name="Clip" r:id="rId15" imgW="3936960" imgH="3419280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488" y="2438400"/>
                        <a:ext cx="152400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2286000"/>
            <a:ext cx="26908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User reads output</a:t>
            </a:r>
          </a:p>
          <a:p>
            <a:r>
              <a:rPr lang="en-US" sz="2800"/>
              <a:t>…</a:t>
            </a:r>
          </a:p>
          <a:p>
            <a:r>
              <a:rPr lang="en-US" sz="2800"/>
              <a:t>User enters input</a:t>
            </a:r>
          </a:p>
        </p:txBody>
      </p:sp>
      <p:sp>
        <p:nvSpPr>
          <p:cNvPr id="1033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2551113"/>
            <a:ext cx="60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rc 8"/>
          <p:cNvSpPr>
            <a:spLocks/>
          </p:cNvSpPr>
          <p:nvPr>
            <p:custDataLst>
              <p:tags r:id="rId10"/>
            </p:custDataLst>
          </p:nvPr>
        </p:nvSpPr>
        <p:spPr bwMode="auto">
          <a:xfrm flipH="1">
            <a:off x="1981200" y="3503613"/>
            <a:ext cx="2590800" cy="992187"/>
          </a:xfrm>
          <a:custGeom>
            <a:avLst/>
            <a:gdLst>
              <a:gd name="T0" fmla="*/ 0 w 21600"/>
              <a:gd name="T1" fmla="*/ 0 h 42884"/>
              <a:gd name="T2" fmla="*/ 441635 w 21600"/>
              <a:gd name="T3" fmla="*/ 992187 h 42884"/>
              <a:gd name="T4" fmla="*/ 0 w 21600"/>
              <a:gd name="T5" fmla="*/ 499749 h 42884"/>
              <a:gd name="T6" fmla="*/ 0 60000 65536"/>
              <a:gd name="T7" fmla="*/ 0 60000 65536"/>
              <a:gd name="T8" fmla="*/ 0 60000 65536"/>
              <a:gd name="T9" fmla="*/ 0 w 21600"/>
              <a:gd name="T10" fmla="*/ 0 h 42884"/>
              <a:gd name="T11" fmla="*/ 21600 w 21600"/>
              <a:gd name="T12" fmla="*/ 42884 h 428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88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108"/>
                  <a:pt x="14036" y="41092"/>
                  <a:pt x="3681" y="42883"/>
                </a:cubicBezTo>
              </a:path>
              <a:path w="21600" h="4288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108"/>
                  <a:pt x="14036" y="41092"/>
                  <a:pt x="3681" y="42883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30600" y="1676400"/>
            <a:ext cx="14478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dirty="0"/>
              <a:t>Brain</a:t>
            </a:r>
          </a:p>
          <a:p>
            <a:pPr algn="ctr">
              <a:lnSpc>
                <a:spcPct val="65000"/>
              </a:lnSpc>
            </a:pPr>
            <a:r>
              <a:rPr lang="en-US" sz="2800" dirty="0"/>
              <a:t>transport</a:t>
            </a:r>
            <a:endParaRPr lang="en-US" dirty="0"/>
          </a:p>
        </p:txBody>
      </p:sp>
      <p:sp>
        <p:nvSpPr>
          <p:cNvPr id="103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934200" y="27432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858000" y="30480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1014BD-CCDA-4D4E-AE74-0F5A0EB97941}" type="slidenum">
              <a:rPr lang="en-US" sz="1400"/>
              <a:pPr/>
              <a:t>28</a:t>
            </a:fld>
            <a:endParaRPr 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Brain Transport (cont’d)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219200"/>
            <a:ext cx="9067800" cy="5638800"/>
          </a:xfrm>
        </p:spPr>
        <p:txBody>
          <a:bodyPr/>
          <a:lstStyle/>
          <a:p>
            <a:r>
              <a:rPr lang="en-US" dirty="0" smtClean="0"/>
              <a:t>For practical purposes, if the user waits for T</a:t>
            </a:r>
            <a:r>
              <a:rPr lang="en-US" baseline="-25000" dirty="0" smtClean="0"/>
              <a:t>1</a:t>
            </a:r>
            <a:r>
              <a:rPr lang="en-US" dirty="0" smtClean="0"/>
              <a:t> to commit before starting T</a:t>
            </a:r>
            <a:r>
              <a:rPr lang="en-US" baseline="-25000" dirty="0" smtClean="0"/>
              <a:t>2</a:t>
            </a:r>
            <a:r>
              <a:rPr lang="en-US" dirty="0" smtClean="0"/>
              <a:t>, then the data manager can ignore brain transport.</a:t>
            </a:r>
          </a:p>
          <a:p>
            <a:r>
              <a:rPr lang="en-US" dirty="0" smtClean="0"/>
              <a:t>This is called a </a:t>
            </a:r>
            <a:r>
              <a:rPr lang="en-US" u="sng" dirty="0" smtClean="0"/>
              <a:t>transaction handshake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 commits before T</a:t>
            </a:r>
            <a:r>
              <a:rPr lang="en-US" baseline="-25000" dirty="0" smtClean="0"/>
              <a:t>2</a:t>
            </a:r>
            <a:r>
              <a:rPr lang="en-US" dirty="0" smtClean="0"/>
              <a:t> starts). </a:t>
            </a:r>
          </a:p>
          <a:p>
            <a:r>
              <a:rPr lang="en-US" dirty="0" smtClean="0"/>
              <a:t>Reason - Locking preserves the order imposed by transaction handshakes</a:t>
            </a:r>
          </a:p>
          <a:p>
            <a:pPr lvl="1"/>
            <a:r>
              <a:rPr lang="en-US" dirty="0" smtClean="0"/>
              <a:t>e.g., it serializes  T</a:t>
            </a:r>
            <a:r>
              <a:rPr lang="en-US" baseline="-25000" dirty="0" smtClean="0"/>
              <a:t>1</a:t>
            </a:r>
            <a:r>
              <a:rPr lang="en-US" dirty="0" smtClean="0"/>
              <a:t> before T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314200" y="65532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D375B3-EF51-49F3-8E3C-7FD7C3D3377C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-14400" y="152400"/>
            <a:ext cx="9067800" cy="838200"/>
          </a:xfrm>
        </p:spPr>
        <p:txBody>
          <a:bodyPr/>
          <a:lstStyle/>
          <a:p>
            <a:r>
              <a:rPr lang="en-US" dirty="0" smtClean="0"/>
              <a:t>2PL Preserves Transaction Handshakes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066800"/>
            <a:ext cx="8925296" cy="5715000"/>
          </a:xfrm>
        </p:spPr>
        <p:txBody>
          <a:bodyPr/>
          <a:lstStyle/>
          <a:p>
            <a:r>
              <a:rPr lang="en-US" dirty="0" smtClean="0"/>
              <a:t>2PL serializes transactions consistent with all transaction handshakes. I.e. there’s an equivalent serial execution that preserves the transaction order in all transaction handshakes.</a:t>
            </a:r>
          </a:p>
          <a:p>
            <a:r>
              <a:rPr lang="en-US" dirty="0" smtClean="0"/>
              <a:t>This isn’t true for arbitrary SR executions. E.g.</a:t>
            </a:r>
          </a:p>
          <a:p>
            <a:pPr lvl="1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[x] c</a:t>
            </a:r>
            <a:r>
              <a:rPr lang="en-US" baseline="-25000" dirty="0" smtClean="0"/>
              <a:t>2</a:t>
            </a:r>
            <a:r>
              <a:rPr lang="en-US" dirty="0" smtClean="0"/>
              <a:t> r</a:t>
            </a:r>
            <a:r>
              <a:rPr lang="en-US" baseline="-25000" dirty="0" smtClean="0"/>
              <a:t>3</a:t>
            </a:r>
            <a:r>
              <a:rPr lang="en-US" dirty="0" smtClean="0"/>
              <a:t>[y] c</a:t>
            </a:r>
            <a:r>
              <a:rPr lang="en-US" baseline="-25000" dirty="0" smtClean="0"/>
              <a:t>3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[y] c</a:t>
            </a:r>
            <a:r>
              <a:rPr lang="en-US" baseline="-25000" dirty="0" smtClean="0"/>
              <a:t>1 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commits before T</a:t>
            </a:r>
            <a:r>
              <a:rPr lang="en-US" baseline="-25000" dirty="0" smtClean="0"/>
              <a:t>3</a:t>
            </a:r>
            <a:r>
              <a:rPr lang="en-US" dirty="0" smtClean="0"/>
              <a:t> starts, but the only equivalent serial execution is T</a:t>
            </a:r>
            <a:r>
              <a:rPr lang="en-US" baseline="-25000" dirty="0" smtClean="0"/>
              <a:t>3</a:t>
            </a:r>
            <a:r>
              <a:rPr lang="en-US" dirty="0" smtClean="0"/>
              <a:t> T</a:t>
            </a:r>
            <a:r>
              <a:rPr lang="en-US" baseline="-25000" dirty="0" smtClean="0"/>
              <a:t>1</a:t>
            </a:r>
            <a:r>
              <a:rPr lang="en-US" dirty="0" smtClean="0"/>
              <a:t> T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history </a:t>
            </a:r>
            <a:r>
              <a:rPr lang="en-US" dirty="0" smtClean="0"/>
              <a:t>can’t </a:t>
            </a:r>
            <a:r>
              <a:rPr lang="en-US" dirty="0"/>
              <a:t>occur using 2PL</a:t>
            </a:r>
            <a:r>
              <a:rPr lang="en-US" dirty="0" smtClean="0"/>
              <a:t>. Try adding lock ops: rl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1</a:t>
            </a:r>
            <a:r>
              <a:rPr lang="en-US" dirty="0" smtClean="0"/>
              <a:t>[x] wl</a:t>
            </a:r>
            <a:r>
              <a:rPr lang="en-US" baseline="-25000" dirty="0" smtClean="0"/>
              <a:t>1</a:t>
            </a:r>
            <a:r>
              <a:rPr lang="en-US" dirty="0" smtClean="0"/>
              <a:t>[y] ru</a:t>
            </a:r>
            <a:r>
              <a:rPr lang="en-US" baseline="-25000" dirty="0" smtClean="0"/>
              <a:t>1</a:t>
            </a:r>
            <a:r>
              <a:rPr lang="en-US" dirty="0" smtClean="0"/>
              <a:t>[x] wl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[x] c</a:t>
            </a:r>
            <a:r>
              <a:rPr lang="en-US" baseline="-25000" dirty="0" smtClean="0"/>
              <a:t>2 </a:t>
            </a:r>
            <a:r>
              <a:rPr lang="en-US" dirty="0" smtClean="0"/>
              <a:t>wu</a:t>
            </a:r>
            <a:r>
              <a:rPr lang="en-US" baseline="-25000" dirty="0" smtClean="0"/>
              <a:t>2</a:t>
            </a:r>
            <a:r>
              <a:rPr lang="en-US" dirty="0" smtClean="0"/>
              <a:t>[x</a:t>
            </a:r>
            <a:r>
              <a:rPr lang="en-US" dirty="0"/>
              <a:t>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now we’re stuck, since we can’t set rl</a:t>
            </a:r>
            <a:r>
              <a:rPr lang="en-US" baseline="-25000" dirty="0" smtClean="0"/>
              <a:t>3</a:t>
            </a:r>
            <a:r>
              <a:rPr lang="en-US" dirty="0" smtClean="0"/>
              <a:t>[y] r</a:t>
            </a:r>
            <a:r>
              <a:rPr lang="en-US" baseline="-25000" dirty="0" smtClean="0"/>
              <a:t>3</a:t>
            </a:r>
            <a:r>
              <a:rPr lang="en-US" dirty="0" smtClean="0"/>
              <a:t>[y].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878A6D-2DCF-45B4-937D-EEF54AB547DC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304800"/>
            <a:ext cx="8839200" cy="1143000"/>
          </a:xfrm>
        </p:spPr>
        <p:txBody>
          <a:bodyPr/>
          <a:lstStyle/>
          <a:p>
            <a:r>
              <a:rPr lang="en-US" smtClean="0"/>
              <a:t>3.1 A Simple System Model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7526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Goal - Ensure serializable (SR) executions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Implementation technique - Delay operations that may lead to non-SR results (e.g. set locks on shared data)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good performance minimize </a:t>
            </a:r>
            <a:r>
              <a:rPr lang="en-US" i="1" dirty="0" smtClean="0"/>
              <a:t>overhead </a:t>
            </a:r>
            <a:r>
              <a:rPr lang="en-US" dirty="0" smtClean="0"/>
              <a:t>and </a:t>
            </a:r>
            <a:r>
              <a:rPr lang="en-US" i="1" dirty="0" smtClean="0"/>
              <a:t>delay</a:t>
            </a:r>
            <a:r>
              <a:rPr lang="en-US" dirty="0" smtClean="0"/>
              <a:t> from synchronization operations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First, we’ll study how to get correct (SR) results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Then, we’ll study performance implications (mostly in Part Two)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5795" y="98961"/>
            <a:ext cx="7772400" cy="1361704"/>
          </a:xfrm>
        </p:spPr>
        <p:txBody>
          <a:bodyPr/>
          <a:lstStyle/>
          <a:p>
            <a:r>
              <a:rPr lang="en-US" dirty="0" smtClean="0"/>
              <a:t>How to show whether a given history H was produced by 2PL?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1589313"/>
            <a:ext cx="8897587" cy="4847113"/>
          </a:xfrm>
        </p:spPr>
        <p:txBody>
          <a:bodyPr/>
          <a:lstStyle/>
          <a:p>
            <a:r>
              <a:rPr lang="en-US" dirty="0" smtClean="0"/>
              <a:t>H could have been produced via 2PL </a:t>
            </a:r>
            <a:r>
              <a:rPr lang="en-US" dirty="0" err="1" smtClean="0"/>
              <a:t>iff</a:t>
            </a:r>
            <a:r>
              <a:rPr lang="en-US" dirty="0" smtClean="0"/>
              <a:t> you can add lock operations to H, following 2PL protocol.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First add rl</a:t>
            </a:r>
            <a:r>
              <a:rPr lang="en-US" baseline="-25000" dirty="0" smtClean="0"/>
              <a:t>1</a:t>
            </a:r>
            <a:r>
              <a:rPr lang="en-US" dirty="0" smtClean="0"/>
              <a:t>[x]: </a:t>
            </a:r>
            <a:r>
              <a:rPr lang="en-US" b="1" i="1" dirty="0" smtClean="0"/>
              <a:t>rl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</a:t>
            </a:r>
            <a:r>
              <a:rPr lang="en-US" b="1" i="1" dirty="0"/>
              <a:t>]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[x] w</a:t>
            </a:r>
            <a:r>
              <a:rPr lang="en-US" baseline="-25000" dirty="0"/>
              <a:t>2</a:t>
            </a:r>
            <a:r>
              <a:rPr lang="en-US" dirty="0"/>
              <a:t>[x] c</a:t>
            </a:r>
            <a:r>
              <a:rPr lang="en-US" baseline="-25000" dirty="0"/>
              <a:t>2</a:t>
            </a:r>
            <a:r>
              <a:rPr lang="en-US" dirty="0"/>
              <a:t> r</a:t>
            </a:r>
            <a:r>
              <a:rPr lang="en-US" baseline="-25000" dirty="0"/>
              <a:t>3</a:t>
            </a:r>
            <a:r>
              <a:rPr lang="en-US" dirty="0"/>
              <a:t>[y] c</a:t>
            </a:r>
            <a:r>
              <a:rPr lang="en-US" baseline="-25000" dirty="0"/>
              <a:t>3</a:t>
            </a:r>
            <a:r>
              <a:rPr lang="en-US" dirty="0"/>
              <a:t> w</a:t>
            </a:r>
            <a:r>
              <a:rPr lang="en-US" baseline="-25000" dirty="0"/>
              <a:t>1</a:t>
            </a:r>
            <a:r>
              <a:rPr lang="en-US" dirty="0"/>
              <a:t>[y]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marL="342900" lvl="1" indent="-342900"/>
            <a:r>
              <a:rPr lang="en-US" dirty="0" smtClean="0"/>
              <a:t>Next, T</a:t>
            </a:r>
            <a:r>
              <a:rPr lang="en-US" baseline="-25000" dirty="0" smtClean="0"/>
              <a:t>2</a:t>
            </a:r>
            <a:r>
              <a:rPr lang="en-US" dirty="0" smtClean="0"/>
              <a:t> must have set wl</a:t>
            </a:r>
            <a:r>
              <a:rPr lang="en-US" baseline="-25000" dirty="0" smtClean="0"/>
              <a:t>2</a:t>
            </a:r>
            <a:r>
              <a:rPr lang="en-US" dirty="0" smtClean="0"/>
              <a:t>[x] before executing w</a:t>
            </a:r>
            <a:r>
              <a:rPr lang="en-US" baseline="-25000" dirty="0" smtClean="0"/>
              <a:t>2</a:t>
            </a:r>
            <a:r>
              <a:rPr lang="en-US" dirty="0" smtClean="0"/>
              <a:t>[x]</a:t>
            </a:r>
          </a:p>
          <a:p>
            <a:pPr marL="742950" lvl="2" indent="-342900"/>
            <a:r>
              <a:rPr lang="en-US" dirty="0" smtClean="0"/>
              <a:t>So r</a:t>
            </a:r>
            <a:r>
              <a:rPr lang="en-US" baseline="-25000" dirty="0" smtClean="0"/>
              <a:t>1</a:t>
            </a:r>
            <a:r>
              <a:rPr lang="en-US" dirty="0" smtClean="0"/>
              <a:t>[x] must have released rl</a:t>
            </a:r>
            <a:r>
              <a:rPr lang="en-US" baseline="-25000" dirty="0" smtClean="0"/>
              <a:t>1</a:t>
            </a:r>
            <a:r>
              <a:rPr lang="en-US" dirty="0" smtClean="0"/>
              <a:t>[x] before w</a:t>
            </a:r>
            <a:r>
              <a:rPr lang="en-US" baseline="-25000" dirty="0" smtClean="0"/>
              <a:t>2</a:t>
            </a:r>
            <a:r>
              <a:rPr lang="en-US" dirty="0" smtClean="0"/>
              <a:t>[x] ran</a:t>
            </a:r>
            <a:r>
              <a:rPr lang="en-US" baseline="-25000" dirty="0" smtClean="0"/>
              <a:t> </a:t>
            </a:r>
          </a:p>
          <a:p>
            <a:pPr marL="742950" lvl="2" indent="-342900"/>
            <a:r>
              <a:rPr lang="en-US" dirty="0" smtClean="0"/>
              <a:t>Since T</a:t>
            </a:r>
            <a:r>
              <a:rPr lang="en-US" baseline="-25000" dirty="0" smtClean="0"/>
              <a:t>1</a:t>
            </a:r>
            <a:r>
              <a:rPr lang="en-US" dirty="0" smtClean="0"/>
              <a:t> is 2PL, it must have write-locked y before unlocking x</a:t>
            </a:r>
          </a:p>
          <a:p>
            <a:pPr marL="342900" lvl="1" indent="-342900"/>
            <a:r>
              <a:rPr lang="en-US" dirty="0"/>
              <a:t>rl</a:t>
            </a:r>
            <a:r>
              <a:rPr lang="en-US" baseline="-25000" dirty="0"/>
              <a:t>1</a:t>
            </a:r>
            <a:r>
              <a:rPr lang="en-US" dirty="0"/>
              <a:t>[x] r</a:t>
            </a:r>
            <a:r>
              <a:rPr lang="en-US" baseline="-25000" dirty="0"/>
              <a:t>1</a:t>
            </a:r>
            <a:r>
              <a:rPr lang="en-US" dirty="0"/>
              <a:t>[x] </a:t>
            </a:r>
            <a:r>
              <a:rPr lang="en-US" b="1" i="1" dirty="0"/>
              <a:t>wl</a:t>
            </a:r>
            <a:r>
              <a:rPr lang="en-US" b="1" i="1" baseline="-25000" dirty="0"/>
              <a:t>1</a:t>
            </a:r>
            <a:r>
              <a:rPr lang="en-US" b="1" i="1" dirty="0"/>
              <a:t>[y] ru</a:t>
            </a:r>
            <a:r>
              <a:rPr lang="en-US" b="1" i="1" baseline="-25000" dirty="0"/>
              <a:t>1</a:t>
            </a:r>
            <a:r>
              <a:rPr lang="en-US" b="1" i="1" dirty="0"/>
              <a:t>[x] wl</a:t>
            </a:r>
            <a:r>
              <a:rPr lang="en-US" b="1" i="1" baseline="-25000" dirty="0"/>
              <a:t>2</a:t>
            </a:r>
            <a:r>
              <a:rPr lang="en-US" b="1" i="1" dirty="0"/>
              <a:t>[x] </a:t>
            </a:r>
            <a:r>
              <a:rPr lang="en-US" dirty="0"/>
              <a:t>w</a:t>
            </a:r>
            <a:r>
              <a:rPr lang="en-US" baseline="-25000" dirty="0"/>
              <a:t>2</a:t>
            </a:r>
            <a:r>
              <a:rPr lang="en-US" dirty="0"/>
              <a:t>[x] </a:t>
            </a:r>
            <a:r>
              <a:rPr lang="en-US" dirty="0" smtClean="0"/>
              <a:t>c</a:t>
            </a:r>
            <a:r>
              <a:rPr lang="en-US" baseline="-25000" dirty="0" smtClean="0"/>
              <a:t>2 </a:t>
            </a:r>
            <a:r>
              <a:rPr lang="en-US" dirty="0" smtClean="0"/>
              <a:t>wu</a:t>
            </a:r>
            <a:r>
              <a:rPr lang="en-US" baseline="-25000" dirty="0" smtClean="0"/>
              <a:t>2</a:t>
            </a:r>
            <a:r>
              <a:rPr lang="en-US" dirty="0" smtClean="0"/>
              <a:t>[x]</a:t>
            </a:r>
          </a:p>
          <a:p>
            <a:pPr marL="742950" lvl="2" indent="-342900"/>
            <a:r>
              <a:rPr lang="en-US" dirty="0" smtClean="0"/>
              <a:t>Now </a:t>
            </a:r>
            <a:r>
              <a:rPr lang="en-US" dirty="0"/>
              <a:t>we’re stuck, since 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could not have set </a:t>
            </a:r>
            <a:r>
              <a:rPr lang="en-US" dirty="0"/>
              <a:t>rl</a:t>
            </a:r>
            <a:r>
              <a:rPr lang="en-US" baseline="-25000" dirty="0"/>
              <a:t>3</a:t>
            </a:r>
            <a:r>
              <a:rPr lang="en-US" dirty="0"/>
              <a:t>[y] </a:t>
            </a:r>
            <a:r>
              <a:rPr lang="en-US" dirty="0" smtClean="0"/>
              <a:t>before r</a:t>
            </a:r>
            <a:r>
              <a:rPr lang="en-US" baseline="-25000" dirty="0" smtClean="0"/>
              <a:t>3</a:t>
            </a:r>
            <a:r>
              <a:rPr lang="en-US" dirty="0" smtClean="0"/>
              <a:t>[y], since T</a:t>
            </a:r>
            <a:r>
              <a:rPr lang="en-US" baseline="-25000" dirty="0" smtClean="0"/>
              <a:t>1</a:t>
            </a:r>
            <a:r>
              <a:rPr lang="en-US" dirty="0" smtClean="0"/>
              <a:t> could not have unlocked y until after w</a:t>
            </a:r>
            <a:r>
              <a:rPr lang="en-US" baseline="-25000" dirty="0" smtClean="0"/>
              <a:t>1</a:t>
            </a:r>
            <a:r>
              <a:rPr lang="en-US" dirty="0" smtClean="0"/>
              <a:t>[y].</a:t>
            </a:r>
          </a:p>
          <a:p>
            <a:pPr marL="342900" lvl="1" indent="-342900"/>
            <a:r>
              <a:rPr lang="en-US" dirty="0" smtClean="0"/>
              <a:t>Hence, H could not have been produced by 2PL.</a:t>
            </a:r>
            <a:endParaRPr lang="en-US" dirty="0"/>
          </a:p>
          <a:p>
            <a:pPr marL="342900" lvl="1" indent="-3429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1/18/2012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817CB06-E10A-4922-AE27-5196394DBCE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37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DC8165-7EA8-4495-BE55-5303668967DD}" type="slidenum">
              <a:rPr lang="en-US" sz="1400"/>
              <a:pPr/>
              <a:t>31</a:t>
            </a:fld>
            <a:endParaRPr 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2PL Preserves Transaction Handshakes (cont’d)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Stating this more formally …</a:t>
            </a:r>
          </a:p>
          <a:p>
            <a:r>
              <a:rPr lang="en-US" smtClean="0"/>
              <a:t>Theorem: </a:t>
            </a:r>
            <a:br>
              <a:rPr lang="en-US" smtClean="0"/>
            </a:br>
            <a:r>
              <a:rPr lang="en-US" smtClean="0"/>
              <a:t>  For any 2PL execution H, </a:t>
            </a:r>
            <a:br>
              <a:rPr lang="en-US" smtClean="0"/>
            </a:br>
            <a:r>
              <a:rPr lang="en-US" smtClean="0"/>
              <a:t>    there is an equivalent serial execution H</a:t>
            </a:r>
            <a:r>
              <a:rPr lang="en-US" baseline="-25000" smtClean="0"/>
              <a:t>s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      such that for all T</a:t>
            </a:r>
            <a:r>
              <a:rPr lang="en-US" baseline="-25000" smtClean="0"/>
              <a:t>i</a:t>
            </a:r>
            <a:r>
              <a:rPr lang="en-US" smtClean="0"/>
              <a:t>, T</a:t>
            </a:r>
            <a:r>
              <a:rPr lang="en-US" baseline="-25000" smtClean="0"/>
              <a:t>k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         if T</a:t>
            </a:r>
            <a:r>
              <a:rPr lang="en-US" baseline="-25000" smtClean="0"/>
              <a:t>i</a:t>
            </a:r>
            <a:r>
              <a:rPr lang="en-US" smtClean="0"/>
              <a:t> committed before T</a:t>
            </a:r>
            <a:r>
              <a:rPr lang="en-US" baseline="-25000" smtClean="0"/>
              <a:t>k</a:t>
            </a:r>
            <a:r>
              <a:rPr lang="en-US" smtClean="0"/>
              <a:t> started in H, </a:t>
            </a:r>
            <a:br>
              <a:rPr lang="en-US" smtClean="0"/>
            </a:br>
            <a:r>
              <a:rPr lang="en-US" smtClean="0"/>
              <a:t>             then T</a:t>
            </a:r>
            <a:r>
              <a:rPr lang="en-US" baseline="-25000" smtClean="0"/>
              <a:t>i</a:t>
            </a:r>
            <a:r>
              <a:rPr lang="en-US" smtClean="0"/>
              <a:t> precedes T</a:t>
            </a:r>
            <a:r>
              <a:rPr lang="en-US" baseline="-25000" smtClean="0"/>
              <a:t>k</a:t>
            </a:r>
            <a:r>
              <a:rPr lang="en-US" smtClean="0"/>
              <a:t> in H</a:t>
            </a:r>
            <a:r>
              <a:rPr lang="en-US" baseline="-25000" smtClean="0"/>
              <a:t>s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46E300-8206-4B41-85A0-5720164022E0}" type="slidenum">
              <a:rPr lang="en-US" sz="1400"/>
              <a:pPr/>
              <a:t>32</a:t>
            </a:fld>
            <a:endParaRPr 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smtClean="0"/>
              <a:t>Brain Transport </a:t>
            </a:r>
            <a:r>
              <a:rPr lang="en-US" smtClean="0">
                <a:sym typeface="Symbol" pitchFamily="18" charset="2"/>
              </a:rPr>
              <a:t></a:t>
            </a:r>
            <a:r>
              <a:rPr lang="en-US" smtClean="0"/>
              <a:t> One Last Time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676400"/>
            <a:ext cx="8839200" cy="3886200"/>
          </a:xfrm>
        </p:spPr>
        <p:txBody>
          <a:bodyPr/>
          <a:lstStyle/>
          <a:p>
            <a:r>
              <a:rPr lang="en-US" dirty="0" smtClean="0"/>
              <a:t>If a user reads displayed output of T</a:t>
            </a:r>
            <a:r>
              <a:rPr lang="en-US" baseline="-25000" dirty="0" smtClean="0"/>
              <a:t>i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wants to use that output as input to transaction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he/she should wait for T</a:t>
            </a:r>
            <a:r>
              <a:rPr lang="en-US" baseline="-25000" dirty="0" smtClean="0"/>
              <a:t>i</a:t>
            </a:r>
            <a:r>
              <a:rPr lang="en-US" dirty="0" smtClean="0"/>
              <a:t> to commit before starting T</a:t>
            </a:r>
            <a:r>
              <a:rPr lang="en-US" baseline="-25000" dirty="0" smtClean="0"/>
              <a:t>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user can then rely on transaction handshake preservation to ensure T</a:t>
            </a:r>
            <a:r>
              <a:rPr lang="en-US" baseline="-25000" dirty="0" smtClean="0"/>
              <a:t>i</a:t>
            </a:r>
            <a:r>
              <a:rPr lang="en-US" dirty="0" smtClean="0"/>
              <a:t> is serialized before T</a:t>
            </a:r>
            <a:r>
              <a:rPr lang="en-US" baseline="-25000" dirty="0" smtClean="0"/>
              <a:t>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422200" y="65532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AAD75E-B636-4685-A0BF-5762BCFC7892}" type="slidenum">
              <a:rPr lang="en-US" sz="1400"/>
              <a:pPr/>
              <a:t>33</a:t>
            </a:fld>
            <a:endParaRPr lang="en-US" sz="1400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52400"/>
            <a:ext cx="8915400" cy="1143000"/>
          </a:xfrm>
        </p:spPr>
        <p:txBody>
          <a:bodyPr/>
          <a:lstStyle/>
          <a:p>
            <a:r>
              <a:rPr lang="en-US" smtClean="0"/>
              <a:t>3.6 Implementing Two-Phase Locking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52400" y="1219200"/>
            <a:ext cx="8763000" cy="4114800"/>
          </a:xfrm>
        </p:spPr>
        <p:txBody>
          <a:bodyPr/>
          <a:lstStyle/>
          <a:p>
            <a:r>
              <a:rPr lang="en-US" dirty="0" smtClean="0"/>
              <a:t>Even if you never implement a DB system, it’s valuable to understand locking implementation, because it can have a big effect on performance.</a:t>
            </a:r>
          </a:p>
          <a:p>
            <a:r>
              <a:rPr lang="en-US" dirty="0" smtClean="0"/>
              <a:t>A data manager implements locking by</a:t>
            </a:r>
          </a:p>
          <a:p>
            <a:pPr lvl="1"/>
            <a:r>
              <a:rPr lang="en-US" dirty="0" smtClean="0"/>
              <a:t>Implementing a lock manager</a:t>
            </a:r>
          </a:p>
          <a:p>
            <a:pPr lvl="1"/>
            <a:r>
              <a:rPr lang="en-US" dirty="0" smtClean="0"/>
              <a:t>Setting a lock for each Read and Write</a:t>
            </a:r>
          </a:p>
          <a:p>
            <a:pPr lvl="1"/>
            <a:r>
              <a:rPr lang="en-US" dirty="0" smtClean="0"/>
              <a:t>Handling deadlocks.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D0C368-EFCA-4908-9F83-59CDE0C3D3F1}" type="slidenum">
              <a:rPr lang="en-US" sz="1400"/>
              <a:pPr/>
              <a:t>34</a:t>
            </a:fld>
            <a:endParaRPr 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System Model</a:t>
            </a:r>
          </a:p>
        </p:txBody>
      </p:sp>
      <p:sp>
        <p:nvSpPr>
          <p:cNvPr id="33797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1371600"/>
            <a:ext cx="2136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Transaction 1</a:t>
            </a:r>
          </a:p>
        </p:txBody>
      </p:sp>
      <p:sp>
        <p:nvSpPr>
          <p:cNvPr id="3379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1371600"/>
            <a:ext cx="22161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Transaction N</a:t>
            </a:r>
          </a:p>
        </p:txBody>
      </p:sp>
      <p:sp>
        <p:nvSpPr>
          <p:cNvPr id="33799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43000" y="4038600"/>
            <a:ext cx="14843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800"/>
              <a:t>Database</a:t>
            </a:r>
          </a:p>
          <a:p>
            <a:pPr algn="r"/>
            <a:r>
              <a:rPr lang="en-US" sz="2800"/>
              <a:t>System</a:t>
            </a:r>
          </a:p>
        </p:txBody>
      </p:sp>
      <p:grpSp>
        <p:nvGrpSpPr>
          <p:cNvPr id="33800" name="Group 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191000" y="1604963"/>
            <a:ext cx="368300" cy="63500"/>
            <a:chOff x="2836" y="3316"/>
            <a:chExt cx="232" cy="40"/>
          </a:xfrm>
        </p:grpSpPr>
        <p:sp>
          <p:nvSpPr>
            <p:cNvPr id="33812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Rectangle 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Rectangle 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362200" y="19050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1981200"/>
            <a:ext cx="22066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Arial Narrow" pitchFamily="34" charset="0"/>
              </a:rPr>
              <a:t>Start,</a:t>
            </a:r>
          </a:p>
          <a:p>
            <a:r>
              <a:rPr lang="en-US" sz="2800" b="1">
                <a:latin typeface="Arial Narrow" pitchFamily="34" charset="0"/>
              </a:rPr>
              <a:t>SQL Ops</a:t>
            </a:r>
          </a:p>
          <a:p>
            <a:r>
              <a:rPr lang="en-US" sz="2800" b="1">
                <a:latin typeface="Arial Narrow" pitchFamily="34" charset="0"/>
              </a:rPr>
              <a:t>Commit, Abort</a:t>
            </a:r>
          </a:p>
        </p:txBody>
      </p:sp>
      <p:sp>
        <p:nvSpPr>
          <p:cNvPr id="338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572000" y="19050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7963" y="3378200"/>
            <a:ext cx="3322637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Query Optimizer</a:t>
            </a:r>
          </a:p>
          <a:p>
            <a:pPr algn="ctr"/>
            <a:r>
              <a:rPr lang="en-US" sz="2800"/>
              <a:t>Query Executor</a:t>
            </a:r>
          </a:p>
          <a:p>
            <a:pPr algn="ctr"/>
            <a:r>
              <a:rPr lang="en-US" sz="2800"/>
              <a:t>Access Method</a:t>
            </a:r>
          </a:p>
          <a:p>
            <a:pPr algn="ctr"/>
            <a:r>
              <a:rPr lang="en-US" sz="2800"/>
              <a:t>(record-oriented files)</a:t>
            </a:r>
          </a:p>
          <a:p>
            <a:pPr algn="ctr"/>
            <a:r>
              <a:rPr lang="en-US" sz="2800"/>
              <a:t>Page-oriented Files</a:t>
            </a:r>
          </a:p>
        </p:txBody>
      </p:sp>
      <p:sp>
        <p:nvSpPr>
          <p:cNvPr id="338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746375" y="5178425"/>
            <a:ext cx="33210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746375" y="4297363"/>
            <a:ext cx="33210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6375" y="3890963"/>
            <a:ext cx="33210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8" name="Group 1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3443288" y="5973763"/>
            <a:ext cx="1981200" cy="762000"/>
            <a:chOff x="2016" y="3696"/>
            <a:chExt cx="1248" cy="480"/>
          </a:xfrm>
        </p:grpSpPr>
        <p:sp>
          <p:nvSpPr>
            <p:cNvPr id="33810" name="AutoShap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16" y="3696"/>
              <a:ext cx="1248" cy="480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Text Box 1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173" y="3773"/>
              <a:ext cx="9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Database</a:t>
              </a:r>
            </a:p>
          </p:txBody>
        </p:sp>
      </p:grpSp>
      <p:sp>
        <p:nvSpPr>
          <p:cNvPr id="3380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419600" y="5602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083136-058B-4B41-A41A-3283ED1BBD7B}" type="slidenum">
              <a:rPr lang="en-US" sz="1400"/>
              <a:pPr/>
              <a:t>35</a:t>
            </a:fld>
            <a:endParaRPr 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87313"/>
            <a:ext cx="9144000" cy="750887"/>
          </a:xfrm>
        </p:spPr>
        <p:txBody>
          <a:bodyPr/>
          <a:lstStyle/>
          <a:p>
            <a:r>
              <a:rPr lang="en-US" smtClean="0"/>
              <a:t>How to Implement SQL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219200"/>
            <a:ext cx="8915400" cy="4800600"/>
          </a:xfrm>
        </p:spPr>
        <p:txBody>
          <a:bodyPr/>
          <a:lstStyle/>
          <a:p>
            <a:r>
              <a:rPr lang="en-US" smtClean="0"/>
              <a:t>Query Optimizer - translates SQL into an ordered expression of relational DB operators (Select, Project, Join)</a:t>
            </a:r>
          </a:p>
          <a:p>
            <a:r>
              <a:rPr lang="en-US" smtClean="0"/>
              <a:t>Query Executor - executes the ordered expression by running a program for each operator, which in turn accesses records of files</a:t>
            </a:r>
          </a:p>
          <a:p>
            <a:r>
              <a:rPr lang="en-US" smtClean="0"/>
              <a:t>Access methods - provides indexed record-at-a-time access to files (OpenScan, GetNext, …)</a:t>
            </a:r>
          </a:p>
          <a:p>
            <a:r>
              <a:rPr lang="en-US" smtClean="0"/>
              <a:t>Page-oriented files - Read or Write (page address)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C0DD6F-407D-482E-841D-0959808BD3DA}" type="slidenum">
              <a:rPr lang="en-US" sz="1400"/>
              <a:pPr/>
              <a:t>36</a:t>
            </a:fld>
            <a:endParaRPr 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smtClean="0"/>
              <a:t>Which Operations Get Synchronized?</a:t>
            </a:r>
          </a:p>
        </p:txBody>
      </p:sp>
      <p:sp>
        <p:nvSpPr>
          <p:cNvPr id="35845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2033588"/>
            <a:ext cx="457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" charset="0"/>
              </a:rPr>
              <a:t>Record-oriented operations</a:t>
            </a:r>
          </a:p>
        </p:txBody>
      </p:sp>
      <p:sp>
        <p:nvSpPr>
          <p:cNvPr id="3584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2743200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" charset="0"/>
              </a:rPr>
              <a:t>Page-oriented operations</a:t>
            </a:r>
          </a:p>
        </p:txBody>
      </p:sp>
      <p:sp>
        <p:nvSpPr>
          <p:cNvPr id="35847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044950" y="30019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4044950" y="21383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962025"/>
            <a:ext cx="2673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" charset="0"/>
              </a:rPr>
              <a:t>SQL operations</a:t>
            </a:r>
          </a:p>
        </p:txBody>
      </p:sp>
      <p:sp>
        <p:nvSpPr>
          <p:cNvPr id="35850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033838" y="1220788"/>
            <a:ext cx="6207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057650" y="1271588"/>
            <a:ext cx="59690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2" name="Group 10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35000" y="1217613"/>
            <a:ext cx="3324225" cy="2236787"/>
            <a:chOff x="1730" y="2128"/>
            <a:chExt cx="2094" cy="1409"/>
          </a:xfrm>
        </p:grpSpPr>
        <p:sp>
          <p:nvSpPr>
            <p:cNvPr id="35854" name="Text Box 1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31" y="2128"/>
              <a:ext cx="2093" cy="1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Query Optimizer</a:t>
              </a:r>
            </a:p>
            <a:p>
              <a:pPr algn="ctr"/>
              <a:r>
                <a:rPr lang="en-US" sz="2800"/>
                <a:t>Query Executor</a:t>
              </a:r>
            </a:p>
            <a:p>
              <a:pPr algn="ctr"/>
              <a:r>
                <a:rPr lang="en-US" sz="2800"/>
                <a:t>Access Method</a:t>
              </a:r>
            </a:p>
            <a:p>
              <a:pPr algn="ctr"/>
              <a:r>
                <a:rPr lang="en-US" sz="2800"/>
                <a:t>(record-oriented files)</a:t>
              </a:r>
            </a:p>
            <a:p>
              <a:pPr algn="ctr"/>
              <a:r>
                <a:rPr lang="en-US" sz="2800"/>
                <a:t>Page-oriented Files</a:t>
              </a:r>
            </a:p>
          </p:txBody>
        </p:sp>
        <p:sp>
          <p:nvSpPr>
            <p:cNvPr id="35855" name="Line 1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730" y="3262"/>
              <a:ext cx="209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30" y="2707"/>
              <a:ext cx="209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730" y="2451"/>
              <a:ext cx="209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" y="3937000"/>
            <a:ext cx="77724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It’s a tradeoff between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A</a:t>
            </a:r>
            <a:r>
              <a:rPr lang="en-US" sz="2800" dirty="0" smtClean="0"/>
              <a:t>mount </a:t>
            </a:r>
            <a:r>
              <a:rPr lang="en-US" sz="2800" dirty="0"/>
              <a:t>of concurrency and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Runtime </a:t>
            </a:r>
            <a:r>
              <a:rPr lang="en-US" sz="2800" dirty="0"/>
              <a:t>expense and programming complexity of synchronization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92D330-DAC9-41F6-8F76-1BD1B62FC4C0}" type="slidenum">
              <a:rPr lang="en-US" sz="1400"/>
              <a:pPr/>
              <a:t>37</a:t>
            </a:fld>
            <a:endParaRPr lang="en-US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smtClean="0"/>
              <a:t>Lock Manager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914400"/>
            <a:ext cx="8991600" cy="3276600"/>
          </a:xfrm>
        </p:spPr>
        <p:txBody>
          <a:bodyPr/>
          <a:lstStyle/>
          <a:p>
            <a:r>
              <a:rPr lang="en-US" smtClean="0"/>
              <a:t>A lock manager services the operations</a:t>
            </a:r>
          </a:p>
          <a:p>
            <a:pPr lvl="1"/>
            <a:r>
              <a:rPr lang="en-US" smtClean="0"/>
              <a:t>Lock(trans-id, data-item-id, mode)</a:t>
            </a:r>
          </a:p>
          <a:p>
            <a:pPr lvl="1"/>
            <a:r>
              <a:rPr lang="en-US" smtClean="0"/>
              <a:t>Unlock(trans-id, data-item-id)</a:t>
            </a:r>
          </a:p>
          <a:p>
            <a:pPr lvl="1"/>
            <a:r>
              <a:rPr lang="en-US" smtClean="0"/>
              <a:t>Unlock(trans-id)</a:t>
            </a:r>
          </a:p>
          <a:p>
            <a:r>
              <a:rPr lang="en-US" smtClean="0"/>
              <a:t>It stores locks in a lock table. Lock op inserts [trans-id, mode] in the table. Unlock deletes it.</a:t>
            </a:r>
          </a:p>
        </p:txBody>
      </p:sp>
      <p:sp>
        <p:nvSpPr>
          <p:cNvPr id="36870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3725" y="4181475"/>
            <a:ext cx="559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Data Item	List of Locks    Wait List</a:t>
            </a:r>
          </a:p>
        </p:txBody>
      </p:sp>
      <p:sp>
        <p:nvSpPr>
          <p:cNvPr id="3687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27125" y="4714875"/>
            <a:ext cx="4719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x             [T</a:t>
            </a:r>
            <a:r>
              <a:rPr lang="en-US" sz="2800" baseline="-25000"/>
              <a:t>1</a:t>
            </a:r>
            <a:r>
              <a:rPr lang="en-US" sz="2800"/>
              <a:t>,r] [T</a:t>
            </a:r>
            <a:r>
              <a:rPr lang="en-US" sz="2800" baseline="-25000"/>
              <a:t>2</a:t>
            </a:r>
            <a:r>
              <a:rPr lang="en-US" sz="2800"/>
              <a:t>,r]       [T</a:t>
            </a:r>
            <a:r>
              <a:rPr lang="en-US" sz="2800" baseline="-25000"/>
              <a:t>3</a:t>
            </a:r>
            <a:r>
              <a:rPr lang="en-US" sz="2800"/>
              <a:t>,w]</a:t>
            </a:r>
          </a:p>
        </p:txBody>
      </p:sp>
      <p:sp>
        <p:nvSpPr>
          <p:cNvPr id="3687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5257800"/>
            <a:ext cx="565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y             [T</a:t>
            </a:r>
            <a:r>
              <a:rPr lang="en-US" sz="2800" baseline="-25000"/>
              <a:t>4</a:t>
            </a:r>
            <a:r>
              <a:rPr lang="en-US" sz="2800"/>
              <a:t>,w]               [T</a:t>
            </a:r>
            <a:r>
              <a:rPr lang="en-US" sz="2800" baseline="-25000"/>
              <a:t>5</a:t>
            </a:r>
            <a:r>
              <a:rPr lang="en-US" sz="2800"/>
              <a:t>,w] [T</a:t>
            </a:r>
            <a:r>
              <a:rPr lang="en-US" sz="2800" baseline="-25000"/>
              <a:t>6</a:t>
            </a:r>
            <a:r>
              <a:rPr lang="en-US" sz="2800"/>
              <a:t>, r]</a:t>
            </a:r>
          </a:p>
        </p:txBody>
      </p:sp>
      <p:grpSp>
        <p:nvGrpSpPr>
          <p:cNvPr id="36873" name="Group 20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3400" y="4232275"/>
            <a:ext cx="6324600" cy="2168525"/>
            <a:chOff x="336" y="2666"/>
            <a:chExt cx="4896" cy="1366"/>
          </a:xfrm>
        </p:grpSpPr>
        <p:sp>
          <p:nvSpPr>
            <p:cNvPr id="36880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6" y="2666"/>
              <a:ext cx="4896" cy="1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6" y="2976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36" y="3312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36" y="3648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4" name="Group 13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 rot="16200000" flipH="1">
            <a:off x="1112838" y="6067425"/>
            <a:ext cx="368300" cy="63500"/>
            <a:chOff x="2836" y="3316"/>
            <a:chExt cx="232" cy="40"/>
          </a:xfrm>
        </p:grpSpPr>
        <p:sp>
          <p:nvSpPr>
            <p:cNvPr id="36877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Rectangle 1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Rectangle 1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5" name="Line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187575" y="4232275"/>
            <a:ext cx="4763" cy="217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459288" y="4249738"/>
            <a:ext cx="4762" cy="2170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713756-2DE3-44B3-A3CE-B3BFB3665336}" type="slidenum">
              <a:rPr lang="en-US" sz="1400"/>
              <a:pPr/>
              <a:t>38</a:t>
            </a:fld>
            <a:endParaRPr 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Lock Manager (cont’d)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5257800"/>
          </a:xfrm>
        </p:spPr>
        <p:txBody>
          <a:bodyPr/>
          <a:lstStyle/>
          <a:p>
            <a:r>
              <a:rPr lang="en-US" dirty="0" smtClean="0"/>
              <a:t>Caller generates data-item-id, e.g. by hashing data item name</a:t>
            </a:r>
          </a:p>
          <a:p>
            <a:r>
              <a:rPr lang="en-US" dirty="0" smtClean="0"/>
              <a:t>The lock table is hashed on data-item-id</a:t>
            </a:r>
          </a:p>
          <a:p>
            <a:r>
              <a:rPr lang="en-US" dirty="0" smtClean="0"/>
              <a:t>Lock and Unlock must be atomic, so access to the lock table must be “locked” </a:t>
            </a:r>
          </a:p>
          <a:p>
            <a:r>
              <a:rPr lang="en-US" dirty="0" smtClean="0"/>
              <a:t>Lock and Unlock are called frequently. They must be </a:t>
            </a:r>
            <a:r>
              <a:rPr lang="en-US" i="1" dirty="0" smtClean="0"/>
              <a:t>very </a:t>
            </a:r>
            <a:r>
              <a:rPr lang="en-US" dirty="0" smtClean="0"/>
              <a:t>fast. Average &lt; 100 instructions.</a:t>
            </a:r>
          </a:p>
          <a:p>
            <a:pPr lvl="1"/>
            <a:r>
              <a:rPr lang="en-US" dirty="0" smtClean="0"/>
              <a:t>This is hard, in part due to slow compare-and-swap operations needed for atomic access to lock table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AA1FFF-11EE-4661-A000-DD667ED7868C}" type="slidenum">
              <a:rPr lang="en-US" sz="1400"/>
              <a:pPr/>
              <a:t>39</a:t>
            </a:fld>
            <a:endParaRPr lang="en-US" sz="1400"/>
          </a:p>
        </p:txBody>
      </p:sp>
      <p:sp>
        <p:nvSpPr>
          <p:cNvPr id="38916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Lock Manager (cont’d)</a:t>
            </a:r>
          </a:p>
        </p:txBody>
      </p:sp>
      <p:sp>
        <p:nvSpPr>
          <p:cNvPr id="38917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dirty="0" smtClean="0"/>
              <a:t>In MS SQL Server</a:t>
            </a:r>
          </a:p>
          <a:p>
            <a:pPr lvl="1"/>
            <a:r>
              <a:rPr lang="en-US" dirty="0" smtClean="0"/>
              <a:t>Locks are </a:t>
            </a:r>
            <a:r>
              <a:rPr lang="en-US" dirty="0" err="1" smtClean="0"/>
              <a:t>approx</a:t>
            </a:r>
            <a:r>
              <a:rPr lang="en-US" dirty="0" smtClean="0"/>
              <a:t> 32 bytes each.</a:t>
            </a:r>
          </a:p>
          <a:p>
            <a:pPr lvl="1"/>
            <a:r>
              <a:rPr lang="en-US" dirty="0" smtClean="0"/>
              <a:t>Each lock contains a Database-Id, Object-Id, and other resource-specific lock information such as record id (RID) or key. </a:t>
            </a:r>
          </a:p>
          <a:p>
            <a:pPr lvl="1"/>
            <a:r>
              <a:rPr lang="en-US" dirty="0" smtClean="0"/>
              <a:t>Each lock is attached to lock resource block (64 bytes) and lock owner block (32 bytes).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BED9B9-CD40-478D-8028-35447631A577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Assumption - Atomic Operations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143000"/>
            <a:ext cx="8663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will synchronize Reads and Writes.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must therefore assume they’re atomic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else we’d have to synchronize the finer-grained operations that implement Read and Write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Read(x) - returns the current value of x in the DB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Write(x, </a:t>
            </a:r>
            <a:r>
              <a:rPr lang="en-US" dirty="0" err="1" smtClean="0"/>
              <a:t>val</a:t>
            </a:r>
            <a:r>
              <a:rPr lang="en-US" dirty="0" smtClean="0"/>
              <a:t>) overwrites </a:t>
            </a:r>
            <a:r>
              <a:rPr lang="en-US" i="1" dirty="0" smtClean="0"/>
              <a:t>all</a:t>
            </a:r>
            <a:r>
              <a:rPr lang="en-US" dirty="0" smtClean="0"/>
              <a:t> of x (the </a:t>
            </a:r>
            <a:r>
              <a:rPr lang="en-US" i="1" dirty="0" smtClean="0"/>
              <a:t>whole </a:t>
            </a:r>
            <a:r>
              <a:rPr lang="en-US" dirty="0" smtClean="0"/>
              <a:t>page)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assumption of atomic operations allows us to abstract executions as sequences of reads and writes (without loss of information).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Otherwise, what would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k</a:t>
            </a:r>
            <a:r>
              <a:rPr lang="en-US" dirty="0" smtClean="0"/>
              <a:t>[x]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[x] mean?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Also, commit (c</a:t>
            </a:r>
            <a:r>
              <a:rPr lang="en-US" baseline="-25000" dirty="0" smtClean="0"/>
              <a:t>i</a:t>
            </a:r>
            <a:r>
              <a:rPr lang="en-US" dirty="0" smtClean="0"/>
              <a:t>) and abort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) are atomic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0" y="6543000"/>
            <a:ext cx="1066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 dirty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364600" y="65028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E8BEB1-579F-4FE3-A6A3-750A7FDF4464}" type="slidenum">
              <a:rPr lang="en-US" sz="1400"/>
              <a:pPr/>
              <a:t>40</a:t>
            </a:fld>
            <a:endParaRPr lang="en-US" sz="1400" dirty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smtClean="0"/>
              <a:t>Locking Granularity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4114800"/>
          </a:xfrm>
        </p:spPr>
        <p:txBody>
          <a:bodyPr/>
          <a:lstStyle/>
          <a:p>
            <a:r>
              <a:rPr lang="en-US" u="sng" dirty="0" smtClean="0"/>
              <a:t>Granularity</a:t>
            </a:r>
            <a:r>
              <a:rPr lang="en-US" dirty="0" smtClean="0"/>
              <a:t> - size of data items to lock</a:t>
            </a:r>
          </a:p>
          <a:p>
            <a:pPr lvl="1"/>
            <a:r>
              <a:rPr lang="en-US" dirty="0" smtClean="0"/>
              <a:t>e.g., files, pages, records, fields</a:t>
            </a:r>
          </a:p>
          <a:p>
            <a:r>
              <a:rPr lang="en-US" dirty="0" smtClean="0"/>
              <a:t>Coarse granularity implies</a:t>
            </a:r>
          </a:p>
          <a:p>
            <a:pPr lvl="1"/>
            <a:r>
              <a:rPr lang="en-US" dirty="0" smtClean="0"/>
              <a:t>Very few locks, so little locking overhead</a:t>
            </a:r>
          </a:p>
          <a:p>
            <a:pPr lvl="1"/>
            <a:r>
              <a:rPr lang="en-US" dirty="0" smtClean="0"/>
              <a:t>Must lock large chunks of data, so high chance of conflict, so concurrency may be low</a:t>
            </a:r>
          </a:p>
          <a:p>
            <a:r>
              <a:rPr lang="en-US" dirty="0" smtClean="0"/>
              <a:t>Fine granularity implies</a:t>
            </a:r>
          </a:p>
          <a:p>
            <a:pPr lvl="1"/>
            <a:r>
              <a:rPr lang="en-US" dirty="0" smtClean="0"/>
              <a:t>Many locks, so high locking overhead</a:t>
            </a:r>
          </a:p>
          <a:p>
            <a:pPr lvl="1"/>
            <a:r>
              <a:rPr lang="en-US" dirty="0" smtClean="0"/>
              <a:t>Locking conflict occurs only when two transactions try </a:t>
            </a:r>
            <a:br>
              <a:rPr lang="en-US" dirty="0" smtClean="0"/>
            </a:br>
            <a:r>
              <a:rPr lang="en-US" dirty="0" smtClean="0"/>
              <a:t>to access the exact same data concurrently</a:t>
            </a:r>
          </a:p>
          <a:p>
            <a:r>
              <a:rPr lang="en-US" dirty="0" smtClean="0"/>
              <a:t>High performance TP requires record locking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0D3368-E116-42E7-99D7-F9DC4BC52B58}" type="slidenum">
              <a:rPr lang="en-US" sz="1400"/>
              <a:pPr/>
              <a:t>41</a:t>
            </a:fld>
            <a:endParaRPr lang="en-US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848600" cy="1143000"/>
          </a:xfrm>
        </p:spPr>
        <p:txBody>
          <a:bodyPr/>
          <a:lstStyle/>
          <a:p>
            <a:r>
              <a:rPr lang="en-US" smtClean="0"/>
              <a:t>Multigranularity Locking (MGL)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r>
              <a:rPr lang="en-US" sz="2800" dirty="0" smtClean="0"/>
              <a:t>Allow different </a:t>
            </a:r>
            <a:r>
              <a:rPr lang="en-US" sz="2800" dirty="0" err="1" smtClean="0"/>
              <a:t>txns</a:t>
            </a:r>
            <a:r>
              <a:rPr lang="en-US" sz="2800" dirty="0" smtClean="0"/>
              <a:t> to lock at different granularity</a:t>
            </a:r>
          </a:p>
          <a:p>
            <a:pPr lvl="1"/>
            <a:r>
              <a:rPr lang="en-US" sz="2400" dirty="0" smtClean="0"/>
              <a:t>Big queries should lock coarse-grained data (e.g. tables)</a:t>
            </a:r>
          </a:p>
          <a:p>
            <a:pPr lvl="1"/>
            <a:r>
              <a:rPr lang="en-US" sz="2400" dirty="0" smtClean="0"/>
              <a:t>Short transactions lock fine-grained data (e.g. rows)</a:t>
            </a:r>
          </a:p>
          <a:p>
            <a:r>
              <a:rPr lang="en-US" sz="2800" dirty="0" smtClean="0"/>
              <a:t>Lock manager can’t detect these conflicts</a:t>
            </a:r>
          </a:p>
          <a:p>
            <a:pPr lvl="1"/>
            <a:r>
              <a:rPr lang="en-US" sz="2400" dirty="0" smtClean="0"/>
              <a:t>Each data item (e.g., table or row) has a different id</a:t>
            </a:r>
          </a:p>
          <a:p>
            <a:r>
              <a:rPr lang="en-US" sz="2800" dirty="0" err="1" smtClean="0"/>
              <a:t>Multigranularity</a:t>
            </a:r>
            <a:r>
              <a:rPr lang="en-US" sz="2800" dirty="0" smtClean="0"/>
              <a:t> locking “trick”</a:t>
            </a:r>
          </a:p>
          <a:p>
            <a:pPr lvl="1"/>
            <a:r>
              <a:rPr lang="en-US" sz="2400" dirty="0" smtClean="0"/>
              <a:t>Exploit the natural hierarchy of data containment</a:t>
            </a:r>
          </a:p>
          <a:p>
            <a:pPr lvl="1"/>
            <a:r>
              <a:rPr lang="en-US" sz="2400" dirty="0" smtClean="0"/>
              <a:t>Before locking fine-grained data, set </a:t>
            </a:r>
            <a:r>
              <a:rPr lang="en-US" sz="2400" i="1" dirty="0" smtClean="0"/>
              <a:t>intention locks</a:t>
            </a:r>
            <a:r>
              <a:rPr lang="en-US" sz="2400" dirty="0" smtClean="0"/>
              <a:t> on coarse grained data that contains it</a:t>
            </a:r>
          </a:p>
          <a:p>
            <a:pPr lvl="1"/>
            <a:r>
              <a:rPr lang="en-US" sz="2400" dirty="0" smtClean="0"/>
              <a:t>e.g., before setting a read-lock on a row, get an </a:t>
            </a:r>
            <a:br>
              <a:rPr lang="en-US" sz="2400" dirty="0" smtClean="0"/>
            </a:br>
            <a:r>
              <a:rPr lang="en-US" sz="2400" dirty="0" smtClean="0"/>
              <a:t>intention-read-lock on the table that contains the row</a:t>
            </a:r>
          </a:p>
          <a:p>
            <a:pPr lvl="1"/>
            <a:r>
              <a:rPr lang="en-US" sz="2400" dirty="0" smtClean="0"/>
              <a:t>An intention-read-lock conflicts with a write lock on the same item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0" y="6550200"/>
            <a:ext cx="1066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371800" y="65100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7332CB-61A0-419C-B9A1-61F569F8D7BE}" type="slidenum">
              <a:rPr lang="en-US" sz="1400"/>
              <a:pPr/>
              <a:t>42</a:t>
            </a:fld>
            <a:endParaRPr lang="en-US" sz="1400" dirty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3.7 Deadlocks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r>
              <a:rPr lang="en-US" dirty="0" smtClean="0"/>
              <a:t>A set of transactions (</a:t>
            </a:r>
            <a:r>
              <a:rPr lang="en-US" dirty="0" err="1" smtClean="0"/>
              <a:t>txns</a:t>
            </a:r>
            <a:r>
              <a:rPr lang="en-US" dirty="0" smtClean="0"/>
              <a:t>) is </a:t>
            </a:r>
            <a:r>
              <a:rPr lang="en-US" u="sng" dirty="0" smtClean="0"/>
              <a:t>deadlocked</a:t>
            </a:r>
            <a:r>
              <a:rPr lang="en-US" dirty="0" smtClean="0"/>
              <a:t> if every transaction in the set is blocked and will remain blocked unless the system intervenes</a:t>
            </a:r>
          </a:p>
          <a:p>
            <a:pPr lvl="1"/>
            <a:r>
              <a:rPr lang="en-US" dirty="0" smtClean="0"/>
              <a:t>Example		rl</a:t>
            </a:r>
            <a:r>
              <a:rPr lang="en-US" baseline="-25000" dirty="0" smtClean="0"/>
              <a:t>1</a:t>
            </a:r>
            <a:r>
              <a:rPr lang="en-US" dirty="0" smtClean="0"/>
              <a:t>[x]		granted</a:t>
            </a:r>
            <a:br>
              <a:rPr lang="en-US" dirty="0" smtClean="0"/>
            </a:br>
            <a:r>
              <a:rPr lang="en-US" dirty="0" smtClean="0"/>
              <a:t>				rl</a:t>
            </a:r>
            <a:r>
              <a:rPr lang="en-US" baseline="-25000" dirty="0" smtClean="0"/>
              <a:t>2</a:t>
            </a:r>
            <a:r>
              <a:rPr lang="en-US" dirty="0" smtClean="0"/>
              <a:t>[y]		granted</a:t>
            </a:r>
            <a:br>
              <a:rPr lang="en-US" dirty="0" smtClean="0"/>
            </a:br>
            <a:r>
              <a:rPr lang="en-US" dirty="0" smtClean="0"/>
              <a:t>				wl</a:t>
            </a:r>
            <a:r>
              <a:rPr lang="en-US" baseline="-25000" dirty="0" smtClean="0"/>
              <a:t>2</a:t>
            </a:r>
            <a:r>
              <a:rPr lang="en-US" dirty="0" smtClean="0"/>
              <a:t>[x]		blocked</a:t>
            </a:r>
            <a:br>
              <a:rPr lang="en-US" dirty="0" smtClean="0"/>
            </a:br>
            <a:r>
              <a:rPr lang="en-US" dirty="0" smtClean="0"/>
              <a:t>				wl</a:t>
            </a:r>
            <a:r>
              <a:rPr lang="en-US" baseline="-25000" dirty="0" smtClean="0"/>
              <a:t>1</a:t>
            </a:r>
            <a:r>
              <a:rPr lang="en-US" dirty="0" smtClean="0"/>
              <a:t>[y]		blocked and deadlocked</a:t>
            </a:r>
          </a:p>
          <a:p>
            <a:r>
              <a:rPr lang="en-US" dirty="0" smtClean="0"/>
              <a:t>Deadlock is 2PL’s way to avoid non-SR executions</a:t>
            </a:r>
          </a:p>
          <a:p>
            <a:pPr lvl="1"/>
            <a:r>
              <a:rPr lang="en-US" dirty="0" smtClean="0"/>
              <a:t>rl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1</a:t>
            </a:r>
            <a:r>
              <a:rPr lang="en-US" dirty="0" smtClean="0"/>
              <a:t>[x] rl</a:t>
            </a:r>
            <a:r>
              <a:rPr lang="en-US" baseline="-25000" dirty="0" smtClean="0"/>
              <a:t>2</a:t>
            </a:r>
            <a:r>
              <a:rPr lang="en-US" dirty="0" smtClean="0"/>
              <a:t>[y] r</a:t>
            </a:r>
            <a:r>
              <a:rPr lang="en-US" baseline="-25000" dirty="0" smtClean="0"/>
              <a:t>2</a:t>
            </a:r>
            <a:r>
              <a:rPr lang="en-US" dirty="0" smtClean="0"/>
              <a:t>[y] … can’t run w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[y] and be SR</a:t>
            </a:r>
          </a:p>
          <a:p>
            <a:r>
              <a:rPr lang="en-US" dirty="0" smtClean="0"/>
              <a:t>To repair a deadlock, you </a:t>
            </a:r>
            <a:r>
              <a:rPr lang="en-US" u="sng" dirty="0" smtClean="0"/>
              <a:t>must</a:t>
            </a:r>
            <a:r>
              <a:rPr lang="en-US" dirty="0" smtClean="0"/>
              <a:t> abort a transaction</a:t>
            </a:r>
          </a:p>
          <a:p>
            <a:pPr lvl="1"/>
            <a:r>
              <a:rPr lang="en-US" dirty="0" smtClean="0"/>
              <a:t>Releasing a </a:t>
            </a:r>
            <a:r>
              <a:rPr lang="en-US" dirty="0" err="1" smtClean="0"/>
              <a:t>txn</a:t>
            </a:r>
            <a:r>
              <a:rPr lang="en-US" dirty="0" smtClean="0"/>
              <a:t> T’s lock without aborting </a:t>
            </a:r>
            <a:r>
              <a:rPr lang="en-US" dirty="0"/>
              <a:t>T</a:t>
            </a:r>
            <a:r>
              <a:rPr lang="en-US" dirty="0" smtClean="0"/>
              <a:t> breaks 2PL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0" y="6564600"/>
            <a:ext cx="1066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 dirty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407800" y="65244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753677-2CC6-405E-B53D-09C615C04E2F}" type="slidenum">
              <a:rPr lang="en-US" sz="1400"/>
              <a:pPr/>
              <a:t>43</a:t>
            </a:fld>
            <a:endParaRPr lang="en-US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92138" y="52388"/>
            <a:ext cx="7772400" cy="685800"/>
          </a:xfrm>
        </p:spPr>
        <p:txBody>
          <a:bodyPr/>
          <a:lstStyle/>
          <a:p>
            <a:r>
              <a:rPr lang="en-US" smtClean="0"/>
              <a:t>Deadlock Prevention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r>
              <a:rPr lang="en-US" dirty="0" smtClean="0"/>
              <a:t>Never grant a lock that can lead to deadlock</a:t>
            </a:r>
          </a:p>
          <a:p>
            <a:r>
              <a:rPr lang="en-US" dirty="0" smtClean="0"/>
              <a:t>Often advocated in operating systems</a:t>
            </a:r>
          </a:p>
          <a:p>
            <a:r>
              <a:rPr lang="en-US" dirty="0" smtClean="0"/>
              <a:t>Useless for TP, because it would require running transactions serially</a:t>
            </a:r>
          </a:p>
          <a:p>
            <a:pPr lvl="1"/>
            <a:r>
              <a:rPr lang="en-US" u="sng" dirty="0" smtClean="0"/>
              <a:t>Example</a:t>
            </a:r>
            <a:r>
              <a:rPr lang="en-US" dirty="0" smtClean="0"/>
              <a:t>  to prevent the previous deadlock,</a:t>
            </a:r>
            <a:br>
              <a:rPr lang="en-US" dirty="0" smtClean="0"/>
            </a:br>
            <a:r>
              <a:rPr lang="en-US" dirty="0" smtClean="0"/>
              <a:t>rl</a:t>
            </a:r>
            <a:r>
              <a:rPr lang="en-US" baseline="-25000" dirty="0" smtClean="0"/>
              <a:t>1</a:t>
            </a:r>
            <a:r>
              <a:rPr lang="en-US" dirty="0" smtClean="0"/>
              <a:t>[x] rl</a:t>
            </a:r>
            <a:r>
              <a:rPr lang="en-US" baseline="-25000" dirty="0" smtClean="0"/>
              <a:t>2</a:t>
            </a:r>
            <a:r>
              <a:rPr lang="en-US" dirty="0" smtClean="0"/>
              <a:t>[y] wl</a:t>
            </a:r>
            <a:r>
              <a:rPr lang="en-US" baseline="-25000" dirty="0" smtClean="0"/>
              <a:t>2</a:t>
            </a:r>
            <a:r>
              <a:rPr lang="en-US" dirty="0" smtClean="0"/>
              <a:t>[x] wl</a:t>
            </a:r>
            <a:r>
              <a:rPr lang="en-US" baseline="-25000" dirty="0" smtClean="0"/>
              <a:t>1</a:t>
            </a:r>
            <a:r>
              <a:rPr lang="en-US" dirty="0" smtClean="0"/>
              <a:t>[y], the system can’t grant rl</a:t>
            </a:r>
            <a:r>
              <a:rPr lang="en-US" baseline="-25000" dirty="0" smtClean="0"/>
              <a:t>2</a:t>
            </a:r>
            <a:r>
              <a:rPr lang="en-US" dirty="0" smtClean="0"/>
              <a:t>[y]</a:t>
            </a:r>
          </a:p>
          <a:p>
            <a:r>
              <a:rPr lang="en-US" dirty="0" smtClean="0"/>
              <a:t>Avoiding deadlock by resource ordering is unusable in general, since it overly constrains applications</a:t>
            </a:r>
          </a:p>
          <a:p>
            <a:pPr lvl="1"/>
            <a:r>
              <a:rPr lang="en-US" dirty="0" smtClean="0"/>
              <a:t>But may help for certain high frequency deadlocks</a:t>
            </a:r>
          </a:p>
          <a:p>
            <a:r>
              <a:rPr lang="en-US" dirty="0" smtClean="0"/>
              <a:t>Setting all locks when </a:t>
            </a:r>
            <a:r>
              <a:rPr lang="en-US" dirty="0" err="1" smtClean="0"/>
              <a:t>txn</a:t>
            </a:r>
            <a:r>
              <a:rPr lang="en-US" dirty="0" smtClean="0"/>
              <a:t> begins requires too much advance knowledge and reduces concurrency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41381F-2AF5-430F-A22C-E37C7C338B91}" type="slidenum">
              <a:rPr lang="en-US" sz="1400"/>
              <a:pPr/>
              <a:t>44</a:t>
            </a:fld>
            <a:endParaRPr 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Deadlock Detection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5181600"/>
          </a:xfrm>
        </p:spPr>
        <p:txBody>
          <a:bodyPr/>
          <a:lstStyle/>
          <a:p>
            <a:r>
              <a:rPr lang="en-US" dirty="0" smtClean="0"/>
              <a:t>Detection approach: Detect deadlocks automatically and abort a deadlocked transactions (the </a:t>
            </a:r>
            <a:r>
              <a:rPr lang="en-US" u="sng" dirty="0" smtClean="0"/>
              <a:t>victim</a:t>
            </a:r>
            <a:r>
              <a:rPr lang="en-US" dirty="0" smtClean="0"/>
              <a:t>)</a:t>
            </a:r>
          </a:p>
          <a:p>
            <a:pPr>
              <a:spcBef>
                <a:spcPct val="5000"/>
              </a:spcBef>
            </a:pPr>
            <a:r>
              <a:rPr lang="en-US" dirty="0" smtClean="0"/>
              <a:t>It’s the preferred approach, because it</a:t>
            </a:r>
          </a:p>
          <a:p>
            <a:pPr lvl="1">
              <a:spcBef>
                <a:spcPct val="5000"/>
              </a:spcBef>
            </a:pPr>
            <a:r>
              <a:rPr lang="en-US" dirty="0" smtClean="0"/>
              <a:t>Allows higher resource utilization and</a:t>
            </a:r>
          </a:p>
          <a:p>
            <a:pPr lvl="1">
              <a:spcBef>
                <a:spcPct val="5000"/>
              </a:spcBef>
            </a:pPr>
            <a:r>
              <a:rPr lang="en-US" dirty="0" smtClean="0"/>
              <a:t>Uses cheaper algorithms</a:t>
            </a:r>
          </a:p>
          <a:p>
            <a:r>
              <a:rPr lang="en-US" dirty="0" smtClean="0"/>
              <a:t>Timeout-based deadlock detection - If a transaction is blocked for too long, then abort it</a:t>
            </a:r>
          </a:p>
          <a:p>
            <a:pPr lvl="1"/>
            <a:r>
              <a:rPr lang="en-US" dirty="0" smtClean="0"/>
              <a:t>Simple and easy to implement</a:t>
            </a:r>
          </a:p>
          <a:p>
            <a:pPr lvl="1"/>
            <a:r>
              <a:rPr lang="en-US" dirty="0" smtClean="0"/>
              <a:t>But aborts unnecessarily and </a:t>
            </a:r>
          </a:p>
          <a:p>
            <a:pPr lvl="1"/>
            <a:r>
              <a:rPr lang="en-US" dirty="0" smtClean="0"/>
              <a:t>Some deadlocks persist for too long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1917C4-3A3B-4742-A520-BBFD69C56E40}" type="slidenum">
              <a:rPr lang="en-US" sz="1400"/>
              <a:pPr/>
              <a:t>45</a:t>
            </a:fld>
            <a:endParaRPr lang="en-US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Detection Using Waits-For Graph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dirty="0" smtClean="0"/>
              <a:t>Explicit deadlock detection - Use a </a:t>
            </a:r>
            <a:r>
              <a:rPr lang="en-US" u="sng" dirty="0" smtClean="0"/>
              <a:t>Waits-For Graph</a:t>
            </a:r>
            <a:endParaRPr lang="en-US" dirty="0" smtClean="0"/>
          </a:p>
          <a:p>
            <a:pPr lvl="1"/>
            <a:r>
              <a:rPr lang="en-US" dirty="0" smtClean="0"/>
              <a:t>Nodes = {transactions}</a:t>
            </a:r>
          </a:p>
          <a:p>
            <a:pPr lvl="1"/>
            <a:r>
              <a:rPr lang="en-US" dirty="0" smtClean="0"/>
              <a:t>Edges = {T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| T</a:t>
            </a:r>
            <a:r>
              <a:rPr lang="en-US" baseline="-25000" dirty="0" smtClean="0"/>
              <a:t>i</a:t>
            </a:r>
            <a:r>
              <a:rPr lang="en-US" dirty="0" smtClean="0"/>
              <a:t> is waiting for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to release a lock}</a:t>
            </a:r>
          </a:p>
          <a:p>
            <a:pPr lvl="1"/>
            <a:r>
              <a:rPr lang="en-US" dirty="0" smtClean="0"/>
              <a:t>Example (previous deadlock)   T</a:t>
            </a:r>
            <a:r>
              <a:rPr lang="en-US" baseline="-25000" dirty="0" smtClean="0"/>
              <a:t>1         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Theorem: If there’s a deadlock, then the waits-for graph has a cycle</a:t>
            </a:r>
          </a:p>
          <a:p>
            <a:endParaRPr lang="en-US" dirty="0" smtClean="0"/>
          </a:p>
        </p:txBody>
      </p:sp>
      <p:grpSp>
        <p:nvGrpSpPr>
          <p:cNvPr id="45062" name="Group 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689600" y="3773488"/>
            <a:ext cx="381000" cy="152400"/>
            <a:chOff x="4028" y="2966"/>
            <a:chExt cx="240" cy="96"/>
          </a:xfrm>
        </p:grpSpPr>
        <p:sp>
          <p:nvSpPr>
            <p:cNvPr id="45063" name="Line 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028" y="30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Line 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028" y="296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871C1F-24CA-457F-A94C-EAAE72FB5A2C}" type="slidenum">
              <a:rPr lang="en-US" sz="1400"/>
              <a:pPr/>
              <a:t>46</a:t>
            </a:fld>
            <a:endParaRPr lang="en-US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457200"/>
            <a:ext cx="7772400" cy="914400"/>
          </a:xfrm>
        </p:spPr>
        <p:txBody>
          <a:bodyPr/>
          <a:lstStyle/>
          <a:p>
            <a:r>
              <a:rPr lang="en-US" smtClean="0"/>
              <a:t>Detection Using Waits-For Graph (cont’d)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600200"/>
            <a:ext cx="9144000" cy="5041900"/>
          </a:xfrm>
        </p:spPr>
        <p:txBody>
          <a:bodyPr/>
          <a:lstStyle/>
          <a:p>
            <a:r>
              <a:rPr lang="en-US" dirty="0" smtClean="0"/>
              <a:t>So, to find deadlocks</a:t>
            </a:r>
          </a:p>
          <a:p>
            <a:pPr lvl="1"/>
            <a:r>
              <a:rPr lang="en-US" dirty="0" smtClean="0"/>
              <a:t>When a transaction blocks, add an edge to the graph.</a:t>
            </a:r>
          </a:p>
          <a:p>
            <a:pPr lvl="1"/>
            <a:r>
              <a:rPr lang="en-US" dirty="0" smtClean="0"/>
              <a:t>Periodically check for cycles in the waits-for graph.</a:t>
            </a:r>
          </a:p>
          <a:p>
            <a:r>
              <a:rPr lang="en-US" dirty="0" smtClean="0"/>
              <a:t>Need not test for deadlocks too often. </a:t>
            </a:r>
          </a:p>
          <a:p>
            <a:pPr lvl="1"/>
            <a:r>
              <a:rPr lang="en-US" dirty="0" smtClean="0"/>
              <a:t>A cycle won’t disappear until you detect it and break it.</a:t>
            </a:r>
          </a:p>
          <a:p>
            <a:r>
              <a:rPr lang="en-US" dirty="0" smtClean="0"/>
              <a:t>When a deadlock is detected, select a victim from the cycle and abort it.</a:t>
            </a:r>
          </a:p>
          <a:p>
            <a:r>
              <a:rPr lang="en-US" dirty="0" smtClean="0"/>
              <a:t>Select a victim that hasn’t done much work </a:t>
            </a:r>
          </a:p>
          <a:p>
            <a:pPr lvl="1"/>
            <a:r>
              <a:rPr lang="en-US" dirty="0" smtClean="0"/>
              <a:t>E.g., has set the fewest locks.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357400" y="6553200"/>
            <a:ext cx="685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8DA5D2-A11D-428F-8C0A-F72B91CA4794}" type="slidenum">
              <a:rPr lang="en-US" sz="1400"/>
              <a:pPr/>
              <a:t>47</a:t>
            </a:fld>
            <a:endParaRPr lang="en-US" sz="1400" dirty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Cyclic Restart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r>
              <a:rPr lang="en-US" dirty="0" smtClean="0"/>
              <a:t>Transactions can cause each other to abort forever.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starts running. Then T</a:t>
            </a:r>
            <a:r>
              <a:rPr lang="en-US" baseline="-25000" dirty="0" smtClean="0"/>
              <a:t>2</a:t>
            </a:r>
            <a:r>
              <a:rPr lang="en-US" dirty="0" smtClean="0"/>
              <a:t> starts running. </a:t>
            </a:r>
          </a:p>
          <a:p>
            <a:pPr lvl="1"/>
            <a:r>
              <a:rPr lang="en-US" dirty="0" smtClean="0"/>
              <a:t>They deadlock and T</a:t>
            </a:r>
            <a:r>
              <a:rPr lang="en-US" baseline="-25000" dirty="0" smtClean="0"/>
              <a:t>1 </a:t>
            </a:r>
            <a:r>
              <a:rPr lang="en-US" dirty="0" smtClean="0"/>
              <a:t>(the oldest) is aborted.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restarts, bumps into T</a:t>
            </a:r>
            <a:r>
              <a:rPr lang="en-US" baseline="-25000" dirty="0" smtClean="0"/>
              <a:t>2</a:t>
            </a:r>
            <a:r>
              <a:rPr lang="en-US" dirty="0" smtClean="0"/>
              <a:t> and again deadlocks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 </a:t>
            </a:r>
            <a:r>
              <a:rPr lang="en-US" dirty="0" smtClean="0"/>
              <a:t>(the oldest) is aborted ...</a:t>
            </a:r>
          </a:p>
          <a:p>
            <a:r>
              <a:rPr lang="en-US" dirty="0" smtClean="0"/>
              <a:t>Choosing the youngest in a cycle as victim avoids cyclic restart, since the oldest running transaction is never the victim.</a:t>
            </a:r>
          </a:p>
          <a:p>
            <a:r>
              <a:rPr lang="en-US" dirty="0" smtClean="0"/>
              <a:t>Can combine with other heuristics, e.g. fewest-locks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2B7EF1-32FD-47A5-A37D-23CD85540D51}" type="slidenum">
              <a:rPr lang="en-US" sz="1400"/>
              <a:pPr/>
              <a:t>48</a:t>
            </a:fld>
            <a:endParaRPr lang="en-US" sz="1400"/>
          </a:p>
        </p:txBody>
      </p:sp>
      <p:sp>
        <p:nvSpPr>
          <p:cNvPr id="48132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mtClean="0"/>
              <a:t>MS SQL Server</a:t>
            </a:r>
          </a:p>
        </p:txBody>
      </p:sp>
      <p:sp>
        <p:nvSpPr>
          <p:cNvPr id="48133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371600"/>
            <a:ext cx="8915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Aborts the transaction that is “cheapest” to roll back.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“Cheapest” is determined by the amount of log generated.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Allows transactions that you’ve invested a lot in to complete.</a:t>
            </a:r>
          </a:p>
          <a:p>
            <a:pPr>
              <a:lnSpc>
                <a:spcPct val="90000"/>
              </a:lnSpc>
            </a:pPr>
            <a:r>
              <a:rPr lang="en-US" smtClean="0"/>
              <a:t>SET DEADLOCK_PRIORITY LOW </a:t>
            </a:r>
            <a:br>
              <a:rPr lang="en-US" smtClean="0"/>
            </a:br>
            <a:r>
              <a:rPr lang="en-US" smtClean="0"/>
              <a:t>(vs. NORMAL) causes a transaction to sacrifice itself as a victim.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563651-D533-4206-85DD-8204D135310E}" type="slidenum">
              <a:rPr lang="en-US" sz="1400"/>
              <a:pPr/>
              <a:t>49</a:t>
            </a:fld>
            <a:endParaRPr lang="en-US" sz="14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Distributed Locking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600200"/>
            <a:ext cx="8458200" cy="4114800"/>
          </a:xfrm>
        </p:spPr>
        <p:txBody>
          <a:bodyPr/>
          <a:lstStyle/>
          <a:p>
            <a:r>
              <a:rPr lang="en-US" dirty="0" smtClean="0"/>
              <a:t>Suppose a transaction can access data at many data managers</a:t>
            </a:r>
          </a:p>
          <a:p>
            <a:r>
              <a:rPr lang="en-US" dirty="0" smtClean="0"/>
              <a:t>Each data manager sets locks in the usual way</a:t>
            </a:r>
          </a:p>
          <a:p>
            <a:r>
              <a:rPr lang="en-US" dirty="0" smtClean="0"/>
              <a:t>When a transaction commits or aborts, it runs two-phase commit to notify all data managers it accessed</a:t>
            </a:r>
          </a:p>
          <a:p>
            <a:r>
              <a:rPr lang="en-US" dirty="0" smtClean="0"/>
              <a:t>The only remaining issue is distributed deadlock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7FC4A0-6DCB-496D-9ABA-D0689B690256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7172" name="Line 2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368800" y="1879600"/>
            <a:ext cx="25400" cy="157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533400" y="177800"/>
            <a:ext cx="7772400" cy="1143000"/>
          </a:xfrm>
        </p:spPr>
        <p:txBody>
          <a:bodyPr/>
          <a:lstStyle/>
          <a:p>
            <a:r>
              <a:rPr lang="en-US" smtClean="0"/>
              <a:t>System Model</a:t>
            </a:r>
          </a:p>
        </p:txBody>
      </p:sp>
      <p:sp>
        <p:nvSpPr>
          <p:cNvPr id="7174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8300" y="1371600"/>
            <a:ext cx="2136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Transaction 1</a:t>
            </a:r>
          </a:p>
        </p:txBody>
      </p:sp>
      <p:sp>
        <p:nvSpPr>
          <p:cNvPr id="7175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42000" y="1371600"/>
            <a:ext cx="22161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Transaction N</a:t>
            </a:r>
          </a:p>
        </p:txBody>
      </p:sp>
      <p:grpSp>
        <p:nvGrpSpPr>
          <p:cNvPr id="7176" name="Group 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940300" y="1554163"/>
            <a:ext cx="685800" cy="139700"/>
            <a:chOff x="2836" y="3316"/>
            <a:chExt cx="232" cy="40"/>
          </a:xfrm>
        </p:grpSpPr>
        <p:sp>
          <p:nvSpPr>
            <p:cNvPr id="7186" name="Rectangl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7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69900" y="2209800"/>
            <a:ext cx="30321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latin typeface="Arial Narrow" pitchFamily="34" charset="0"/>
              </a:rPr>
              <a:t>Start, Commit, Abort</a:t>
            </a:r>
          </a:p>
          <a:p>
            <a:r>
              <a:rPr lang="en-US" sz="2800" b="1">
                <a:latin typeface="Arial Narrow" pitchFamily="34" charset="0"/>
              </a:rPr>
              <a:t>  Read(x), Write(x)</a:t>
            </a:r>
          </a:p>
        </p:txBody>
      </p:sp>
      <p:sp>
        <p:nvSpPr>
          <p:cNvPr id="7178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97288" y="3454400"/>
            <a:ext cx="1455737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Data</a:t>
            </a:r>
          </a:p>
          <a:p>
            <a:pPr algn="ctr"/>
            <a:r>
              <a:rPr lang="en-US" sz="2800"/>
              <a:t>Manager</a:t>
            </a:r>
          </a:p>
        </p:txBody>
      </p:sp>
      <p:grpSp>
        <p:nvGrpSpPr>
          <p:cNvPr id="7179" name="Group 17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3443288" y="4792663"/>
            <a:ext cx="1981200" cy="762000"/>
            <a:chOff x="2016" y="3696"/>
            <a:chExt cx="1248" cy="480"/>
          </a:xfrm>
        </p:grpSpPr>
        <p:sp>
          <p:nvSpPr>
            <p:cNvPr id="7184" name="AutoShap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016" y="3696"/>
              <a:ext cx="1248" cy="480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1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73" y="3773"/>
              <a:ext cx="9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Database</a:t>
              </a:r>
            </a:p>
          </p:txBody>
        </p:sp>
      </p:grp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19600" y="44211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2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05100" y="1358900"/>
            <a:ext cx="2136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Transaction 2</a:t>
            </a:r>
          </a:p>
        </p:txBody>
      </p:sp>
      <p:sp>
        <p:nvSpPr>
          <p:cNvPr id="7182" name="Freeform 2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1968500" y="1892300"/>
            <a:ext cx="2019300" cy="1562100"/>
          </a:xfrm>
          <a:custGeom>
            <a:avLst/>
            <a:gdLst>
              <a:gd name="T0" fmla="*/ 0 w 1272"/>
              <a:gd name="T1" fmla="*/ 0 h 984"/>
              <a:gd name="T2" fmla="*/ 280 w 1272"/>
              <a:gd name="T3" fmla="*/ 160 h 984"/>
              <a:gd name="T4" fmla="*/ 952 w 1272"/>
              <a:gd name="T5" fmla="*/ 256 h 984"/>
              <a:gd name="T6" fmla="*/ 1272 w 1272"/>
              <a:gd name="T7" fmla="*/ 984 h 984"/>
              <a:gd name="T8" fmla="*/ 0 60000 65536"/>
              <a:gd name="T9" fmla="*/ 0 60000 65536"/>
              <a:gd name="T10" fmla="*/ 0 60000 65536"/>
              <a:gd name="T11" fmla="*/ 0 60000 65536"/>
              <a:gd name="T12" fmla="*/ 0 w 1272"/>
              <a:gd name="T13" fmla="*/ 0 h 984"/>
              <a:gd name="T14" fmla="*/ 1272 w 1272"/>
              <a:gd name="T15" fmla="*/ 984 h 9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2" h="984">
                <a:moveTo>
                  <a:pt x="0" y="0"/>
                </a:moveTo>
                <a:cubicBezTo>
                  <a:pt x="60" y="58"/>
                  <a:pt x="121" y="117"/>
                  <a:pt x="280" y="160"/>
                </a:cubicBezTo>
                <a:cubicBezTo>
                  <a:pt x="439" y="203"/>
                  <a:pt x="787" y="119"/>
                  <a:pt x="952" y="256"/>
                </a:cubicBezTo>
                <a:cubicBezTo>
                  <a:pt x="1117" y="393"/>
                  <a:pt x="1194" y="688"/>
                  <a:pt x="1272" y="9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Freeform 25"/>
          <p:cNvSpPr>
            <a:spLocks/>
          </p:cNvSpPr>
          <p:nvPr>
            <p:custDataLst>
              <p:tags r:id="rId14"/>
            </p:custDataLst>
          </p:nvPr>
        </p:nvSpPr>
        <p:spPr bwMode="auto">
          <a:xfrm flipH="1">
            <a:off x="4622800" y="1917700"/>
            <a:ext cx="2019300" cy="1562100"/>
          </a:xfrm>
          <a:custGeom>
            <a:avLst/>
            <a:gdLst>
              <a:gd name="T0" fmla="*/ 0 w 1272"/>
              <a:gd name="T1" fmla="*/ 0 h 984"/>
              <a:gd name="T2" fmla="*/ 280 w 1272"/>
              <a:gd name="T3" fmla="*/ 160 h 984"/>
              <a:gd name="T4" fmla="*/ 952 w 1272"/>
              <a:gd name="T5" fmla="*/ 256 h 984"/>
              <a:gd name="T6" fmla="*/ 1272 w 1272"/>
              <a:gd name="T7" fmla="*/ 984 h 984"/>
              <a:gd name="T8" fmla="*/ 0 60000 65536"/>
              <a:gd name="T9" fmla="*/ 0 60000 65536"/>
              <a:gd name="T10" fmla="*/ 0 60000 65536"/>
              <a:gd name="T11" fmla="*/ 0 60000 65536"/>
              <a:gd name="T12" fmla="*/ 0 w 1272"/>
              <a:gd name="T13" fmla="*/ 0 h 984"/>
              <a:gd name="T14" fmla="*/ 1272 w 1272"/>
              <a:gd name="T15" fmla="*/ 984 h 9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2" h="984">
                <a:moveTo>
                  <a:pt x="0" y="0"/>
                </a:moveTo>
                <a:cubicBezTo>
                  <a:pt x="60" y="58"/>
                  <a:pt x="121" y="117"/>
                  <a:pt x="280" y="160"/>
                </a:cubicBezTo>
                <a:cubicBezTo>
                  <a:pt x="439" y="203"/>
                  <a:pt x="787" y="119"/>
                  <a:pt x="952" y="256"/>
                </a:cubicBezTo>
                <a:cubicBezTo>
                  <a:pt x="1117" y="393"/>
                  <a:pt x="1194" y="688"/>
                  <a:pt x="1272" y="9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5A6A49-A67C-4FE5-8F2D-90EFB45ADB50}" type="slidenum">
              <a:rPr lang="en-US" sz="1400"/>
              <a:pPr/>
              <a:t>50</a:t>
            </a:fld>
            <a:endParaRPr 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r>
              <a:rPr lang="en-US" smtClean="0"/>
              <a:t>Distributed Deadlock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1295400"/>
          </a:xfrm>
        </p:spPr>
        <p:txBody>
          <a:bodyPr/>
          <a:lstStyle/>
          <a:p>
            <a:r>
              <a:rPr lang="en-US" dirty="0" smtClean="0"/>
              <a:t>The deadlock spans two nodes. </a:t>
            </a:r>
            <a:br>
              <a:rPr lang="en-US" dirty="0" smtClean="0"/>
            </a:br>
            <a:r>
              <a:rPr lang="en-US" dirty="0" smtClean="0"/>
              <a:t>Neither node alone can detect it.</a:t>
            </a:r>
          </a:p>
        </p:txBody>
      </p:sp>
      <p:sp>
        <p:nvSpPr>
          <p:cNvPr id="50182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38100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en-US" sz="3200" dirty="0"/>
              <a:t>Timeout-based detection is popular. Its weaknesses are less important in the distributed case:</a:t>
            </a:r>
          </a:p>
          <a:p>
            <a:pPr marL="742950" lvl="1" indent="-285750">
              <a:spcBef>
                <a:spcPct val="10000"/>
              </a:spcBef>
              <a:buFontTx/>
              <a:buChar char="–"/>
            </a:pPr>
            <a:r>
              <a:rPr lang="en-US" sz="2800" dirty="0" smtClean="0"/>
              <a:t>Aborts </a:t>
            </a:r>
            <a:r>
              <a:rPr lang="en-US" sz="2800" dirty="0"/>
              <a:t>unnecessarily and some deadlocks persist too long</a:t>
            </a:r>
          </a:p>
          <a:p>
            <a:pPr marL="742950" lvl="1" indent="-285750">
              <a:spcBef>
                <a:spcPct val="10000"/>
              </a:spcBef>
              <a:buFontTx/>
              <a:buChar char="–"/>
            </a:pPr>
            <a:r>
              <a:rPr lang="en-US" sz="2800" dirty="0" smtClean="0"/>
              <a:t>Possibly </a:t>
            </a:r>
            <a:r>
              <a:rPr lang="en-US" sz="2800" dirty="0"/>
              <a:t>abort younger unblocked transaction to avoid cyclic restart</a:t>
            </a:r>
          </a:p>
        </p:txBody>
      </p:sp>
      <p:sp>
        <p:nvSpPr>
          <p:cNvPr id="50183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0700" y="2516188"/>
            <a:ext cx="253682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rl</a:t>
            </a:r>
            <a:r>
              <a:rPr lang="en-US" sz="2800" baseline="-25000"/>
              <a:t>1</a:t>
            </a:r>
            <a:r>
              <a:rPr lang="en-US" sz="2800"/>
              <a:t>[x]</a:t>
            </a:r>
          </a:p>
          <a:p>
            <a:r>
              <a:rPr lang="en-US" sz="2800"/>
              <a:t>wl</a:t>
            </a:r>
            <a:r>
              <a:rPr lang="en-US" sz="2800" baseline="-25000"/>
              <a:t>2</a:t>
            </a:r>
            <a:r>
              <a:rPr lang="en-US" sz="2800"/>
              <a:t>[x] (blocked)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92363" y="1981200"/>
            <a:ext cx="1333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" charset="0"/>
              </a:rPr>
              <a:t>Node 1</a:t>
            </a:r>
          </a:p>
        </p:txBody>
      </p:sp>
      <p:sp>
        <p:nvSpPr>
          <p:cNvPr id="50185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62600" y="2514600"/>
            <a:ext cx="253682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rl</a:t>
            </a:r>
            <a:r>
              <a:rPr lang="en-US" sz="2800" baseline="-25000"/>
              <a:t>2</a:t>
            </a:r>
            <a:r>
              <a:rPr lang="en-US" sz="2800"/>
              <a:t>[y]</a:t>
            </a:r>
          </a:p>
          <a:p>
            <a:r>
              <a:rPr lang="en-US" sz="2800"/>
              <a:t>wl</a:t>
            </a:r>
            <a:r>
              <a:rPr lang="en-US" sz="2800" baseline="-25000"/>
              <a:t>1</a:t>
            </a:r>
            <a:r>
              <a:rPr lang="en-US" sz="2800"/>
              <a:t>[y] (blocked)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64263" y="1979613"/>
            <a:ext cx="1333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" charset="0"/>
              </a:rPr>
              <a:t>Node 2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F1E71D-9ACB-4A97-A7B3-A19FFB2EB063}" type="slidenum">
              <a:rPr lang="en-US" sz="1400"/>
              <a:pPr/>
              <a:t>51</a:t>
            </a:fld>
            <a:endParaRPr lang="en-US" sz="14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Oracle Deadlock Handling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Uses a waits-for graph for single-server deadlock detection.</a:t>
            </a:r>
          </a:p>
          <a:p>
            <a:r>
              <a:rPr lang="en-US" smtClean="0"/>
              <a:t>The transaction that detects the deadlock is the victim.</a:t>
            </a:r>
          </a:p>
          <a:p>
            <a:r>
              <a:rPr lang="en-US" smtClean="0"/>
              <a:t>Uses timeouts to detect distributed deadlocks.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789EB3-3ACA-4C95-AB0E-205A0F9E74C3}" type="slidenum">
              <a:rPr lang="en-US" sz="1400"/>
              <a:pPr/>
              <a:t>52</a:t>
            </a:fld>
            <a:endParaRPr lang="en-US" sz="1400"/>
          </a:p>
        </p:txBody>
      </p:sp>
      <p:sp>
        <p:nvSpPr>
          <p:cNvPr id="52228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28600" y="0"/>
            <a:ext cx="8534400" cy="914400"/>
          </a:xfrm>
        </p:spPr>
        <p:txBody>
          <a:bodyPr/>
          <a:lstStyle/>
          <a:p>
            <a:r>
              <a:rPr lang="en-US" smtClean="0"/>
              <a:t>Fancier Dist’d Deadlock Detection</a:t>
            </a:r>
          </a:p>
        </p:txBody>
      </p:sp>
      <p:sp>
        <p:nvSpPr>
          <p:cNvPr id="52229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8839200" cy="54864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dirty="0" smtClean="0"/>
              <a:t>Use waits-for graph cycle detection with a central deadlock detection server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More work than timeout-based detection, and </a:t>
            </a:r>
            <a:br>
              <a:rPr lang="en-US" dirty="0" smtClean="0"/>
            </a:br>
            <a:r>
              <a:rPr lang="en-US" dirty="0" smtClean="0"/>
              <a:t>there’s no evidence it performs better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Phantom deadlocks? - No, because each waits-for edge is an SG edge. So, WFG cycle =&gt; SG cycle </a:t>
            </a:r>
            <a:br>
              <a:rPr lang="en-US" dirty="0" smtClean="0"/>
            </a:br>
            <a:r>
              <a:rPr lang="en-US" dirty="0" smtClean="0"/>
              <a:t>(modulo spontaneous aborts)</a:t>
            </a:r>
          </a:p>
          <a:p>
            <a:pPr>
              <a:spcBef>
                <a:spcPct val="10000"/>
              </a:spcBef>
            </a:pPr>
            <a:r>
              <a:rPr lang="en-US" dirty="0" smtClean="0"/>
              <a:t>Path pushing (a.k.a. flooding) - Send paths T</a:t>
            </a:r>
            <a:r>
              <a:rPr lang="en-US" baseline="-25000" dirty="0" smtClean="0"/>
              <a:t>i</a:t>
            </a:r>
            <a:r>
              <a:rPr lang="en-US" dirty="0" smtClean="0">
                <a:sym typeface="Symbol" pitchFamily="18" charset="2"/>
              </a:rPr>
              <a:t> …  </a:t>
            </a:r>
            <a:r>
              <a:rPr lang="en-US" dirty="0" err="1" smtClean="0">
                <a:sym typeface="Symbol" pitchFamily="18" charset="2"/>
              </a:rPr>
              <a:t>T</a:t>
            </a:r>
            <a:r>
              <a:rPr lang="en-US" baseline="-25000" dirty="0" err="1" smtClean="0">
                <a:sym typeface="Symbol" pitchFamily="18" charset="2"/>
              </a:rPr>
              <a:t>k</a:t>
            </a:r>
            <a:r>
              <a:rPr lang="en-US" dirty="0" smtClean="0"/>
              <a:t> to each node where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might be blocked.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Detects short cycles quickly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Hard to know where to send paths</a:t>
            </a:r>
            <a:endParaRPr lang="en-US" dirty="0"/>
          </a:p>
          <a:p>
            <a:pPr lvl="1">
              <a:spcBef>
                <a:spcPct val="10000"/>
              </a:spcBef>
            </a:pPr>
            <a:r>
              <a:rPr lang="en-US" dirty="0" smtClean="0"/>
              <a:t>Possibly too many messages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919539-A9D4-45CB-89E0-62F99BB1AF0A}" type="slidenum">
              <a:rPr lang="en-US" sz="1400"/>
              <a:pPr/>
              <a:t>53</a:t>
            </a:fld>
            <a:endParaRPr lang="en-US" sz="140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36600" y="203200"/>
            <a:ext cx="7772400" cy="1143000"/>
          </a:xfrm>
        </p:spPr>
        <p:txBody>
          <a:bodyPr/>
          <a:lstStyle/>
          <a:p>
            <a:r>
              <a:rPr lang="en-US" smtClean="0"/>
              <a:t>Locking Performance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193800"/>
            <a:ext cx="8915400" cy="5486400"/>
          </a:xfrm>
        </p:spPr>
        <p:txBody>
          <a:bodyPr/>
          <a:lstStyle/>
          <a:p>
            <a:r>
              <a:rPr lang="en-US" dirty="0" smtClean="0"/>
              <a:t>The following is oversimplified. We’ll revisit it.</a:t>
            </a:r>
          </a:p>
          <a:p>
            <a:r>
              <a:rPr lang="en-US" dirty="0" smtClean="0"/>
              <a:t>Deadlocks are rare. </a:t>
            </a:r>
          </a:p>
          <a:p>
            <a:pPr lvl="1"/>
            <a:r>
              <a:rPr lang="en-US" dirty="0" smtClean="0"/>
              <a:t>Typically 1-2% of transactions deadlock.</a:t>
            </a:r>
          </a:p>
          <a:p>
            <a:r>
              <a:rPr lang="en-US" dirty="0" smtClean="0"/>
              <a:t>Locking performance problems are </a:t>
            </a:r>
            <a:r>
              <a:rPr lang="en-US" i="1" dirty="0" smtClean="0"/>
              <a:t>not</a:t>
            </a:r>
            <a:r>
              <a:rPr lang="en-US" dirty="0" smtClean="0"/>
              <a:t> rare.</a:t>
            </a:r>
          </a:p>
          <a:p>
            <a:r>
              <a:rPr lang="en-US" dirty="0" smtClean="0"/>
              <a:t>The problem is too much blocking.</a:t>
            </a:r>
          </a:p>
          <a:p>
            <a:r>
              <a:rPr lang="en-US" dirty="0" smtClean="0"/>
              <a:t>The solution is to reduce the “locking load”.</a:t>
            </a:r>
          </a:p>
          <a:p>
            <a:r>
              <a:rPr lang="en-US" dirty="0" smtClean="0"/>
              <a:t>Good heuristic – If more than 30% of transactions are blocked, then reduce the number of concurrent transactions.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BD9F0D-DF66-481C-B688-E14392708904}" type="slidenum">
              <a:rPr lang="en-US" sz="1400"/>
              <a:pPr/>
              <a:t>54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Lock Conversions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143000"/>
            <a:ext cx="9144000" cy="5351400"/>
          </a:xfrm>
        </p:spPr>
        <p:txBody>
          <a:bodyPr/>
          <a:lstStyle/>
          <a:p>
            <a:r>
              <a:rPr lang="en-US" u="sng" dirty="0" smtClean="0"/>
              <a:t>Lock conversion</a:t>
            </a:r>
            <a:r>
              <a:rPr lang="en-US" dirty="0" smtClean="0"/>
              <a:t> - upgrading an r-lock to a w-lock</a:t>
            </a:r>
          </a:p>
          <a:p>
            <a:pPr lvl="1"/>
            <a:r>
              <a:rPr lang="en-US" dirty="0" smtClean="0"/>
              <a:t>e.g., T</a:t>
            </a:r>
            <a:r>
              <a:rPr lang="en-US" baseline="-25000" dirty="0" smtClean="0"/>
              <a:t>i</a:t>
            </a:r>
            <a:r>
              <a:rPr lang="en-US" dirty="0" smtClean="0"/>
              <a:t> = read(x) … write(x)</a:t>
            </a:r>
          </a:p>
          <a:p>
            <a:r>
              <a:rPr lang="en-US" dirty="0" smtClean="0"/>
              <a:t>This is one place where deadlocks are an issue</a:t>
            </a:r>
          </a:p>
          <a:p>
            <a:pPr lvl="1"/>
            <a:r>
              <a:rPr lang="en-US" dirty="0" smtClean="0"/>
              <a:t>If two </a:t>
            </a:r>
            <a:r>
              <a:rPr lang="en-US" dirty="0" err="1" smtClean="0"/>
              <a:t>txns</a:t>
            </a:r>
            <a:r>
              <a:rPr lang="en-US" dirty="0" smtClean="0"/>
              <a:t> convert a lock concurrently, they’ll deadlock </a:t>
            </a:r>
            <a:br>
              <a:rPr lang="en-US" dirty="0" smtClean="0"/>
            </a:br>
            <a:r>
              <a:rPr lang="en-US" dirty="0" smtClean="0"/>
              <a:t>(both get an r-lock on x before either gets a w-lock).</a:t>
            </a:r>
          </a:p>
          <a:p>
            <a:pPr lvl="1"/>
            <a:r>
              <a:rPr lang="en-US" dirty="0" smtClean="0"/>
              <a:t>To avoid the deadlock, a caller can get a w-lock first and down-grade to an r-lock if it doesn’t need to write.</a:t>
            </a:r>
          </a:p>
          <a:p>
            <a:pPr lvl="1"/>
            <a:r>
              <a:rPr lang="en-US" dirty="0" smtClean="0"/>
              <a:t>We’ll see other solutions later.</a:t>
            </a:r>
          </a:p>
          <a:p>
            <a:r>
              <a:rPr lang="en-US" dirty="0"/>
              <a:t>This is step 3 of the course </a:t>
            </a:r>
            <a:r>
              <a:rPr lang="en-US" dirty="0" smtClean="0"/>
              <a:t>project. Its main purpose is </a:t>
            </a:r>
            <a:r>
              <a:rPr lang="en-US" dirty="0"/>
              <a:t>to ensure you understand the lock manager </a:t>
            </a:r>
            <a:r>
              <a:rPr lang="en-US" dirty="0" smtClean="0"/>
              <a:t>code.</a:t>
            </a:r>
          </a:p>
        </p:txBody>
      </p:sp>
    </p:spTree>
    <p:extLst>
      <p:ext uri="{BB962C8B-B14F-4D97-AF65-F5344CB8AC3E}">
        <p14:creationId xmlns:p14="http://schemas.microsoft.com/office/powerpoint/2010/main" val="6438383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BA6365-8D56-4984-9107-5552BB896499}" type="slidenum">
              <a:rPr lang="en-US" sz="1400"/>
              <a:pPr/>
              <a:t>55</a:t>
            </a:fld>
            <a:endParaRPr 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What’s Coming in Part Two?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11200" y="1854200"/>
            <a:ext cx="7772400" cy="4114800"/>
          </a:xfrm>
        </p:spPr>
        <p:txBody>
          <a:bodyPr/>
          <a:lstStyle/>
          <a:p>
            <a:r>
              <a:rPr lang="en-US" dirty="0" smtClean="0"/>
              <a:t>Locking Performance</a:t>
            </a:r>
          </a:p>
          <a:p>
            <a:r>
              <a:rPr lang="en-US" dirty="0" smtClean="0"/>
              <a:t>More details on </a:t>
            </a:r>
            <a:r>
              <a:rPr lang="en-US" dirty="0" err="1" smtClean="0"/>
              <a:t>multigranularity</a:t>
            </a:r>
            <a:r>
              <a:rPr lang="en-US" dirty="0" smtClean="0"/>
              <a:t> locking</a:t>
            </a:r>
          </a:p>
          <a:p>
            <a:r>
              <a:rPr lang="en-US" dirty="0" smtClean="0"/>
              <a:t>Hot spot techniques</a:t>
            </a:r>
          </a:p>
          <a:p>
            <a:r>
              <a:rPr lang="en-US" dirty="0" smtClean="0"/>
              <a:t>Query-Update Techniques</a:t>
            </a:r>
          </a:p>
          <a:p>
            <a:r>
              <a:rPr lang="en-US" dirty="0" smtClean="0"/>
              <a:t>Phantoms</a:t>
            </a:r>
          </a:p>
          <a:p>
            <a:r>
              <a:rPr lang="en-US" dirty="0" smtClean="0"/>
              <a:t>B-Trees and Tree locking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A39C7D5-67AE-4C49-B5A4-AC8B272983F5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3.2 Serializability Theory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143000"/>
            <a:ext cx="8458200" cy="5410200"/>
          </a:xfrm>
        </p:spPr>
        <p:txBody>
          <a:bodyPr/>
          <a:lstStyle/>
          <a:p>
            <a:r>
              <a:rPr lang="en-US" dirty="0" smtClean="0"/>
              <a:t>The theory is based on modeling executions as histories, such as </a:t>
            </a:r>
            <a:br>
              <a:rPr lang="en-US" dirty="0" smtClean="0"/>
            </a:br>
            <a:r>
              <a:rPr lang="en-US" dirty="0" smtClean="0"/>
              <a:t>		H</a:t>
            </a:r>
            <a:r>
              <a:rPr lang="en-US" baseline="-25000" dirty="0" smtClean="0"/>
              <a:t>1</a:t>
            </a:r>
            <a:r>
              <a:rPr lang="en-US" dirty="0" smtClean="0"/>
              <a:t> = r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[y] c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First, characterize a concurrency control algorithm by the properties of histories it allows</a:t>
            </a:r>
          </a:p>
          <a:p>
            <a:r>
              <a:rPr lang="en-US" dirty="0" smtClean="0"/>
              <a:t>Then prove that any history having these properties is SR</a:t>
            </a:r>
          </a:p>
          <a:p>
            <a:r>
              <a:rPr lang="en-US" dirty="0" smtClean="0"/>
              <a:t>Why bother? It helps you understand why concurrency control algorithms 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F1D1D2-0EE6-4EB9-999D-17D6CA794E4E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Equivalence of Histories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" y="1066800"/>
            <a:ext cx="8450400" cy="5257800"/>
          </a:xfrm>
        </p:spPr>
        <p:txBody>
          <a:bodyPr/>
          <a:lstStyle/>
          <a:p>
            <a:r>
              <a:rPr lang="en-US" dirty="0" smtClean="0"/>
              <a:t>Two operations conflict if their execution order affects their return values or the DB state.</a:t>
            </a:r>
          </a:p>
          <a:p>
            <a:pPr lvl="1"/>
            <a:r>
              <a:rPr lang="en-US" dirty="0" smtClean="0"/>
              <a:t>A read and write on the same data item conflict.</a:t>
            </a:r>
          </a:p>
          <a:p>
            <a:pPr lvl="1"/>
            <a:r>
              <a:rPr lang="en-US" dirty="0" smtClean="0"/>
              <a:t>Two writes on the same data item conflict.</a:t>
            </a:r>
          </a:p>
          <a:p>
            <a:pPr lvl="1"/>
            <a:r>
              <a:rPr lang="en-US" dirty="0" smtClean="0"/>
              <a:t>Two reads (on the same data item) do </a:t>
            </a:r>
            <a:r>
              <a:rPr lang="en-US" i="1" u="sng" dirty="0" smtClean="0"/>
              <a:t>not</a:t>
            </a:r>
            <a:r>
              <a:rPr lang="en-US" i="1" dirty="0" smtClean="0"/>
              <a:t> </a:t>
            </a:r>
            <a:r>
              <a:rPr lang="en-US" dirty="0" smtClean="0"/>
              <a:t>conflict.</a:t>
            </a:r>
          </a:p>
          <a:p>
            <a:r>
              <a:rPr lang="en-US" dirty="0" smtClean="0"/>
              <a:t>Two histories are </a:t>
            </a:r>
            <a:r>
              <a:rPr lang="en-US" i="1" u="sng" dirty="0" smtClean="0"/>
              <a:t>equivalent </a:t>
            </a:r>
            <a:r>
              <a:rPr lang="en-US" dirty="0" smtClean="0"/>
              <a:t> if they have the same operations and conflicting operations are in the same order in both histories.</a:t>
            </a:r>
          </a:p>
          <a:p>
            <a:pPr lvl="1"/>
            <a:r>
              <a:rPr lang="en-US" dirty="0" smtClean="0"/>
              <a:t>Because only the relative order of conflicting operations can affect the result of the histories.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FEA00E-D11B-4BB9-A9A9-C1EFC99864A3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Examples of Equivalence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16000" y="966000"/>
            <a:ext cx="8668800" cy="5686800"/>
          </a:xfrm>
        </p:spPr>
        <p:txBody>
          <a:bodyPr/>
          <a:lstStyle/>
          <a:p>
            <a:r>
              <a:rPr lang="en-US" dirty="0" smtClean="0"/>
              <a:t>The following histories are equivalent</a:t>
            </a:r>
            <a:br>
              <a:rPr lang="en-US" dirty="0" smtClean="0"/>
            </a:br>
            <a:r>
              <a:rPr lang="en-US" dirty="0" smtClean="0"/>
              <a:t> H</a:t>
            </a:r>
            <a:r>
              <a:rPr lang="en-US" baseline="-25000" dirty="0" smtClean="0"/>
              <a:t>1</a:t>
            </a:r>
            <a:r>
              <a:rPr lang="en-US" dirty="0" smtClean="0"/>
              <a:t> = r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[y] c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r>
              <a:rPr lang="en-US" baseline="-25000" dirty="0" smtClean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[x] r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</a:t>
            </a:r>
            <a:r>
              <a:rPr lang="en-US" b="1" dirty="0" smtClean="0"/>
              <a:t> </a:t>
            </a: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[y] c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r>
              <a:rPr lang="en-US" baseline="-25000" dirty="0" smtClean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 = r</a:t>
            </a:r>
            <a:r>
              <a:rPr lang="en-US" baseline="-25000" dirty="0" smtClean="0"/>
              <a:t>2</a:t>
            </a:r>
            <a:r>
              <a:rPr lang="en-US" dirty="0" smtClean="0"/>
              <a:t>[x] 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b="1" i="1" dirty="0" smtClean="0"/>
              <a:t>w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[y] 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w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 c</a:t>
            </a:r>
            <a:r>
              <a:rPr lang="en-US" b="1" i="1" baseline="-25000" dirty="0" smtClean="0"/>
              <a:t>1</a:t>
            </a:r>
            <a:br>
              <a:rPr lang="en-US" b="1" i="1" baseline="-25000" dirty="0" smtClean="0"/>
            </a:br>
            <a:r>
              <a:rPr lang="en-US" baseline="-25000" dirty="0" smtClean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 = r</a:t>
            </a:r>
            <a:r>
              <a:rPr lang="en-US" baseline="-25000" dirty="0" smtClean="0"/>
              <a:t>2</a:t>
            </a:r>
            <a:r>
              <a:rPr lang="en-US" dirty="0" smtClean="0"/>
              <a:t>[x] </a:t>
            </a:r>
            <a:r>
              <a:rPr lang="en-US" b="1" i="1" dirty="0" smtClean="0"/>
              <a:t>w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[y] 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r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 </a:t>
            </a: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But none of them are equivalent to</a:t>
            </a:r>
            <a:br>
              <a:rPr lang="en-US" dirty="0" smtClean="0"/>
            </a:br>
            <a:r>
              <a:rPr lang="en-US" dirty="0" smtClean="0"/>
              <a:t> H</a:t>
            </a:r>
            <a:r>
              <a:rPr lang="en-US" baseline="-25000" dirty="0" smtClean="0"/>
              <a:t>5</a:t>
            </a:r>
            <a:r>
              <a:rPr lang="en-US" dirty="0" smtClean="0"/>
              <a:t> = 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b="1" i="1" dirty="0" smtClean="0"/>
              <a:t>w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[x] r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[x]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[y] c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r>
              <a:rPr lang="en-US" dirty="0" smtClean="0"/>
              <a:t>which reverses the order </a:t>
            </a:r>
            <a:r>
              <a:rPr lang="en-US" dirty="0"/>
              <a:t>of r</a:t>
            </a:r>
            <a:r>
              <a:rPr lang="en-US" baseline="-25000" dirty="0"/>
              <a:t>2</a:t>
            </a:r>
            <a:r>
              <a:rPr lang="en-US" dirty="0"/>
              <a:t>[x] </a:t>
            </a: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[x</a:t>
            </a:r>
            <a:r>
              <a:rPr lang="en-US" dirty="0"/>
              <a:t>] </a:t>
            </a:r>
            <a:r>
              <a:rPr lang="en-US" dirty="0" smtClean="0"/>
              <a:t>in H</a:t>
            </a:r>
            <a:r>
              <a:rPr lang="en-US" baseline="-25000" dirty="0" smtClean="0"/>
              <a:t>1</a:t>
            </a:r>
            <a:r>
              <a:rPr lang="en-US" sz="3600" dirty="0" smtClean="0"/>
              <a:t>,</a:t>
            </a:r>
            <a:r>
              <a:rPr lang="en-US" dirty="0" smtClean="0"/>
              <a:t> because r</a:t>
            </a:r>
            <a:r>
              <a:rPr lang="en-US" baseline="-25000" dirty="0" smtClean="0"/>
              <a:t>2</a:t>
            </a:r>
            <a:r>
              <a:rPr lang="en-US" dirty="0" smtClean="0"/>
              <a:t>[x] and w</a:t>
            </a:r>
            <a:r>
              <a:rPr lang="en-US" baseline="-25000" dirty="0" smtClean="0"/>
              <a:t>1</a:t>
            </a:r>
            <a:r>
              <a:rPr lang="en-US" dirty="0" smtClean="0"/>
              <a:t>[x] conflict and </a:t>
            </a:r>
            <a:br>
              <a:rPr lang="en-US" dirty="0" smtClean="0"/>
            </a:b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[x] precedes w</a:t>
            </a:r>
            <a:r>
              <a:rPr lang="en-US" baseline="-25000" dirty="0" smtClean="0"/>
              <a:t>1</a:t>
            </a:r>
            <a:r>
              <a:rPr lang="en-US" dirty="0" smtClean="0"/>
              <a:t>[x] in H</a:t>
            </a:r>
            <a:r>
              <a:rPr lang="en-US" baseline="-25000" dirty="0" smtClean="0"/>
              <a:t>1</a:t>
            </a:r>
            <a:r>
              <a:rPr lang="en-US" dirty="0" smtClean="0"/>
              <a:t> - H</a:t>
            </a:r>
            <a:r>
              <a:rPr lang="en-US" baseline="-25000" dirty="0" smtClean="0"/>
              <a:t>4</a:t>
            </a:r>
            <a:r>
              <a:rPr lang="en-US" dirty="0" smtClean="0"/>
              <a:t>, but</a:t>
            </a:r>
            <a:br>
              <a:rPr lang="en-US" dirty="0" smtClean="0"/>
            </a:b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[x] follows w</a:t>
            </a:r>
            <a:r>
              <a:rPr lang="en-US" baseline="-25000" dirty="0" smtClean="0"/>
              <a:t>1</a:t>
            </a:r>
            <a:r>
              <a:rPr lang="en-US" dirty="0" smtClean="0"/>
              <a:t>[x] in H</a:t>
            </a:r>
            <a:r>
              <a:rPr lang="en-US" baseline="-25000" dirty="0" smtClean="0"/>
              <a:t>5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F2F231-BC0B-43F8-B70A-F13FA1346C6B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Serializable Histories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698200"/>
          </a:xfrm>
        </p:spPr>
        <p:txBody>
          <a:bodyPr/>
          <a:lstStyle/>
          <a:p>
            <a:r>
              <a:rPr lang="en-US" dirty="0" smtClean="0"/>
              <a:t>Definition: A history is </a:t>
            </a:r>
            <a:r>
              <a:rPr lang="en-US" i="1" u="sng" dirty="0" smtClean="0"/>
              <a:t>serializable</a:t>
            </a:r>
            <a:r>
              <a:rPr lang="en-US" dirty="0" smtClean="0"/>
              <a:t> (SR) if it is equivalent to a serial history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For example,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r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w</a:t>
            </a:r>
            <a:r>
              <a:rPr lang="en-US" baseline="-25000" dirty="0" smtClean="0"/>
              <a:t>2</a:t>
            </a:r>
            <a:r>
              <a:rPr lang="en-US" dirty="0" smtClean="0"/>
              <a:t>[y] c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r>
              <a:rPr lang="en-US" dirty="0" smtClean="0"/>
              <a:t>is equivalent to</a:t>
            </a:r>
            <a:br>
              <a:rPr lang="en-US" dirty="0" smtClean="0"/>
            </a:br>
            <a:r>
              <a:rPr lang="en-US" dirty="0" smtClean="0"/>
              <a:t>	H</a:t>
            </a:r>
            <a:r>
              <a:rPr lang="en-US" baseline="-25000" dirty="0" smtClean="0"/>
              <a:t>4</a:t>
            </a:r>
            <a:r>
              <a:rPr lang="en-US" dirty="0" smtClean="0"/>
              <a:t> = r</a:t>
            </a:r>
            <a:r>
              <a:rPr lang="en-US" baseline="-25000" dirty="0" smtClean="0"/>
              <a:t>2</a:t>
            </a:r>
            <a:r>
              <a:rPr lang="en-US" dirty="0" smtClean="0"/>
              <a:t>[x] w</a:t>
            </a:r>
            <a:r>
              <a:rPr lang="en-US" baseline="-25000" dirty="0" smtClean="0"/>
              <a:t>2</a:t>
            </a:r>
            <a:r>
              <a:rPr lang="en-US" dirty="0" smtClean="0"/>
              <a:t>[y] c</a:t>
            </a:r>
            <a:r>
              <a:rPr lang="en-US" baseline="-25000" dirty="0" smtClean="0"/>
              <a:t>2</a:t>
            </a:r>
            <a:r>
              <a:rPr lang="en-US" dirty="0" smtClean="0"/>
              <a:t> r</a:t>
            </a:r>
            <a:r>
              <a:rPr lang="en-US" baseline="-25000" dirty="0" smtClean="0"/>
              <a:t>1</a:t>
            </a:r>
            <a:r>
              <a:rPr lang="en-US" dirty="0" smtClean="0"/>
              <a:t>[x]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</a:p>
          <a:p>
            <a:pPr marL="400050" lvl="1" indent="0">
              <a:buNone/>
            </a:pPr>
            <a:r>
              <a:rPr lang="en-US" sz="3200" dirty="0" smtClean="0"/>
              <a:t>(Because 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and 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have the same operations and the only conflicting operations, 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[x] and w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[x], are in the same order in 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and 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.)</a:t>
            </a:r>
            <a:endParaRPr lang="en-US" sz="3200" baseline="-25000" dirty="0" smtClean="0"/>
          </a:p>
          <a:p>
            <a:pPr>
              <a:lnSpc>
                <a:spcPct val="115000"/>
              </a:lnSpc>
            </a:pPr>
            <a:r>
              <a:rPr lang="en-US" dirty="0" smtClean="0"/>
              <a:t>Therefore, H</a:t>
            </a:r>
            <a:r>
              <a:rPr lang="en-US" baseline="-25000" dirty="0" smtClean="0"/>
              <a:t>1</a:t>
            </a:r>
            <a:r>
              <a:rPr lang="en-US" dirty="0" smtClean="0"/>
              <a:t> is serializable. 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endParaRPr lang="en-US" baseline="-250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15213f1d-fd27-4a82-abf4-2a356ff8f0c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3469</TotalTime>
  <Words>3143</Words>
  <Application>Microsoft Office PowerPoint</Application>
  <PresentationFormat>On-screen Show (4:3)</PresentationFormat>
  <Paragraphs>513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Blank Presentation</vt:lpstr>
      <vt:lpstr>Clip</vt:lpstr>
      <vt:lpstr>3. Concurrency Control for Transactions Part One</vt:lpstr>
      <vt:lpstr>Outline</vt:lpstr>
      <vt:lpstr>3.1 A Simple System Model</vt:lpstr>
      <vt:lpstr>Assumption - Atomic Operations</vt:lpstr>
      <vt:lpstr>System Model</vt:lpstr>
      <vt:lpstr>3.2 Serializability Theory</vt:lpstr>
      <vt:lpstr>Equivalence of Histories</vt:lpstr>
      <vt:lpstr>Examples of Equivalence</vt:lpstr>
      <vt:lpstr>Serializable Histories</vt:lpstr>
      <vt:lpstr>Another Example</vt:lpstr>
      <vt:lpstr>Serialization Graphs</vt:lpstr>
      <vt:lpstr>The Serializability Theorem</vt:lpstr>
      <vt:lpstr>How to Use  the Serializability Theorem</vt:lpstr>
      <vt:lpstr>3.3 Synchronization Requirements  for Recoverability</vt:lpstr>
      <vt:lpstr>Recoverability Example</vt:lpstr>
      <vt:lpstr>Recoverability</vt:lpstr>
      <vt:lpstr>Avoiding Cascading Aborts</vt:lpstr>
      <vt:lpstr>Strictness</vt:lpstr>
      <vt:lpstr>Strictness (cont’d)</vt:lpstr>
      <vt:lpstr>3.4 Two-Phase Locking</vt:lpstr>
      <vt:lpstr>Basic Locking Isn’t Enough</vt:lpstr>
      <vt:lpstr>Two-Phase Locking  (2PL) Protocol</vt:lpstr>
      <vt:lpstr>PowerPoint Presentation</vt:lpstr>
      <vt:lpstr>2PL and Recoverability</vt:lpstr>
      <vt:lpstr>Automating Locking</vt:lpstr>
      <vt:lpstr>3.5 Preserving Transaction Handshakes</vt:lpstr>
      <vt:lpstr>Transactions Can Communicate via Brain Transport </vt:lpstr>
      <vt:lpstr>Brain Transport (cont’d)</vt:lpstr>
      <vt:lpstr>2PL Preserves Transaction Handshakes</vt:lpstr>
      <vt:lpstr>How to show whether a given history H was produced by 2PL?</vt:lpstr>
      <vt:lpstr>2PL Preserves Transaction Handshakes (cont’d)</vt:lpstr>
      <vt:lpstr>Brain Transport  One Last Time</vt:lpstr>
      <vt:lpstr>3.6 Implementing Two-Phase Locking</vt:lpstr>
      <vt:lpstr>System Model</vt:lpstr>
      <vt:lpstr>How to Implement SQL</vt:lpstr>
      <vt:lpstr>Which Operations Get Synchronized?</vt:lpstr>
      <vt:lpstr>Lock Manager</vt:lpstr>
      <vt:lpstr>Lock Manager (cont’d)</vt:lpstr>
      <vt:lpstr>Lock Manager (cont’d)</vt:lpstr>
      <vt:lpstr>Locking Granularity</vt:lpstr>
      <vt:lpstr>Multigranularity Locking (MGL)</vt:lpstr>
      <vt:lpstr>3.7 Deadlocks</vt:lpstr>
      <vt:lpstr>Deadlock Prevention</vt:lpstr>
      <vt:lpstr>Deadlock Detection</vt:lpstr>
      <vt:lpstr>Detection Using Waits-For Graph</vt:lpstr>
      <vt:lpstr>Detection Using Waits-For Graph (cont’d)</vt:lpstr>
      <vt:lpstr>Cyclic Restart</vt:lpstr>
      <vt:lpstr>MS SQL Server</vt:lpstr>
      <vt:lpstr>Distributed Locking</vt:lpstr>
      <vt:lpstr>Distributed Deadlock</vt:lpstr>
      <vt:lpstr>Oracle Deadlock Handling</vt:lpstr>
      <vt:lpstr>Fancier Dist’d Deadlock Detection</vt:lpstr>
      <vt:lpstr>Locking Performance</vt:lpstr>
      <vt:lpstr>Lock Conversions</vt:lpstr>
      <vt:lpstr>What’s Coming in Part Two?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Concurrency Control</dc:title>
  <dc:creator>Phil Bernstein</dc:creator>
  <cp:lastModifiedBy>Fred Videon</cp:lastModifiedBy>
  <cp:revision>200</cp:revision>
  <cp:lastPrinted>2012-01-09T00:56:31Z</cp:lastPrinted>
  <dcterms:created xsi:type="dcterms:W3CDTF">1996-12-26T21:16:12Z</dcterms:created>
  <dcterms:modified xsi:type="dcterms:W3CDTF">2012-01-20T23:44:44Z</dcterms:modified>
</cp:coreProperties>
</file>