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309" r:id="rId10"/>
    <p:sldId id="308" r:id="rId11"/>
    <p:sldId id="267" r:id="rId12"/>
    <p:sldId id="268" r:id="rId13"/>
    <p:sldId id="264" r:id="rId14"/>
    <p:sldId id="277" r:id="rId15"/>
    <p:sldId id="265" r:id="rId16"/>
    <p:sldId id="269" r:id="rId17"/>
    <p:sldId id="266" r:id="rId18"/>
    <p:sldId id="270" r:id="rId19"/>
    <p:sldId id="271" r:id="rId20"/>
    <p:sldId id="272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310" r:id="rId32"/>
    <p:sldId id="290" r:id="rId33"/>
    <p:sldId id="301" r:id="rId34"/>
    <p:sldId id="291" r:id="rId35"/>
    <p:sldId id="299" r:id="rId36"/>
    <p:sldId id="303" r:id="rId37"/>
    <p:sldId id="300" r:id="rId38"/>
    <p:sldId id="293" r:id="rId39"/>
    <p:sldId id="292" r:id="rId40"/>
    <p:sldId id="311" r:id="rId41"/>
    <p:sldId id="294" r:id="rId42"/>
    <p:sldId id="295" r:id="rId43"/>
    <p:sldId id="296" r:id="rId44"/>
    <p:sldId id="297" r:id="rId45"/>
    <p:sldId id="298" r:id="rId46"/>
  </p:sldIdLst>
  <p:sldSz cx="9144000" cy="6858000" type="screen4x3"/>
  <p:notesSz cx="6991350" cy="9282113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66FF"/>
    <a:srgbClr val="0066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9" autoAdjust="0"/>
    <p:restoredTop sz="89679" autoAdjust="0"/>
  </p:normalViewPr>
  <p:slideViewPr>
    <p:cSldViewPr>
      <p:cViewPr>
        <p:scale>
          <a:sx n="60" d="100"/>
          <a:sy n="60" d="100"/>
        </p:scale>
        <p:origin x="-1554" y="-11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1F5823-8F51-4AC3-8780-F989E4E2E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11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9F0027F-D16F-416A-B39E-CC4A65E6F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33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.msu.su/~megera/postgres/gist/papers/concurrency/p94-mohan.pdf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C. Mohan, </a:t>
            </a:r>
            <a:r>
              <a:rPr lang="en-US" dirty="0" smtClean="0">
                <a:effectLst/>
                <a:hlinkClick r:id="rId3"/>
              </a:rPr>
              <a:t>ARIES: A Transaction Recovery Method Supporting Fine-Granularity Locking and Partial Rollbacks Using Write-Ahead Logging</a:t>
            </a:r>
            <a:r>
              <a:rPr lang="en-US" dirty="0" smtClean="0">
                <a:effectLst/>
              </a:rPr>
              <a:t>, ACM Transactions on Database Systems, Vol. 17, No. 1, March 1992, pp. 94–162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0027F-D16F-416A-B39E-CC4A65E6F4E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0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4/9/07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318E-7856-4632-AAA2-D973146BB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4/9/07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36CA2-6C11-419A-9643-B63C1E988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3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4/9/07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8BF7-EB8E-4A9B-BF51-0CAA429F8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95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1/18/12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67FE8-8A75-46F2-A8C4-6CA35F94F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9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4/9/07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EB1C-7C2D-4093-AD6D-10F687905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8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4/9/07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0C8C8-783A-4A95-AEB5-47FB111A2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4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4/9/07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00548-C453-4156-917F-ACEC67B19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4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1/18/12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4AA12-3FBD-4257-B0ED-2545D36A3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95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1/18/12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34F6E-6327-4E49-97FB-7373913E8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2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4/9/07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8E08E-B04B-41C1-BA1E-F15AA79DB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4/9/07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911E3-524D-4962-894D-B8C9CEED2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2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1/18/12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9450" y="65532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EC4BB03-D56A-438E-9CAE-2E49D25B4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2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tags" Target="../tags/tag124.xml"/><Relationship Id="rId39" Type="http://schemas.openxmlformats.org/officeDocument/2006/relationships/tags" Target="../tags/tag137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34" Type="http://schemas.openxmlformats.org/officeDocument/2006/relationships/tags" Target="../tags/tag132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33" Type="http://schemas.openxmlformats.org/officeDocument/2006/relationships/tags" Target="../tags/tag131.xml"/><Relationship Id="rId38" Type="http://schemas.openxmlformats.org/officeDocument/2006/relationships/tags" Target="../tags/tag136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29" Type="http://schemas.openxmlformats.org/officeDocument/2006/relationships/tags" Target="../tags/tag127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32" Type="http://schemas.openxmlformats.org/officeDocument/2006/relationships/tags" Target="../tags/tag130.xml"/><Relationship Id="rId37" Type="http://schemas.openxmlformats.org/officeDocument/2006/relationships/tags" Target="../tags/tag135.xml"/><Relationship Id="rId40" Type="http://schemas.openxmlformats.org/officeDocument/2006/relationships/slideLayout" Target="../slideLayouts/slideLayout6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36" Type="http://schemas.openxmlformats.org/officeDocument/2006/relationships/tags" Target="../tags/tag134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31" Type="http://schemas.openxmlformats.org/officeDocument/2006/relationships/tags" Target="../tags/tag129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tags" Target="../tags/tag128.xml"/><Relationship Id="rId35" Type="http://schemas.openxmlformats.org/officeDocument/2006/relationships/tags" Target="../tags/tag1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77.xml"/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26" Type="http://schemas.openxmlformats.org/officeDocument/2006/relationships/tags" Target="../tags/tag195.xml"/><Relationship Id="rId3" Type="http://schemas.openxmlformats.org/officeDocument/2006/relationships/tags" Target="../tags/tag172.xml"/><Relationship Id="rId21" Type="http://schemas.openxmlformats.org/officeDocument/2006/relationships/tags" Target="../tags/tag190.xml"/><Relationship Id="rId7" Type="http://schemas.openxmlformats.org/officeDocument/2006/relationships/tags" Target="../tags/tag176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0" Type="http://schemas.openxmlformats.org/officeDocument/2006/relationships/tags" Target="../tags/tag189.xml"/><Relationship Id="rId29" Type="http://schemas.openxmlformats.org/officeDocument/2006/relationships/tags" Target="../tags/tag198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1" Type="http://schemas.openxmlformats.org/officeDocument/2006/relationships/tags" Target="../tags/tag180.xml"/><Relationship Id="rId24" Type="http://schemas.openxmlformats.org/officeDocument/2006/relationships/tags" Target="../tags/tag193.xml"/><Relationship Id="rId5" Type="http://schemas.openxmlformats.org/officeDocument/2006/relationships/tags" Target="../tags/tag174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28" Type="http://schemas.openxmlformats.org/officeDocument/2006/relationships/tags" Target="../tags/tag197.xml"/><Relationship Id="rId10" Type="http://schemas.openxmlformats.org/officeDocument/2006/relationships/tags" Target="../tags/tag179.xml"/><Relationship Id="rId19" Type="http://schemas.openxmlformats.org/officeDocument/2006/relationships/tags" Target="../tags/tag188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Relationship Id="rId22" Type="http://schemas.openxmlformats.org/officeDocument/2006/relationships/tags" Target="../tags/tag191.xml"/><Relationship Id="rId27" Type="http://schemas.openxmlformats.org/officeDocument/2006/relationships/tags" Target="../tags/tag196.xml"/><Relationship Id="rId30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06.xml"/><Relationship Id="rId13" Type="http://schemas.openxmlformats.org/officeDocument/2006/relationships/tags" Target="../tags/tag211.xml"/><Relationship Id="rId18" Type="http://schemas.openxmlformats.org/officeDocument/2006/relationships/tags" Target="../tags/tag216.xml"/><Relationship Id="rId26" Type="http://schemas.openxmlformats.org/officeDocument/2006/relationships/tags" Target="../tags/tag224.xml"/><Relationship Id="rId3" Type="http://schemas.openxmlformats.org/officeDocument/2006/relationships/tags" Target="../tags/tag201.xml"/><Relationship Id="rId21" Type="http://schemas.openxmlformats.org/officeDocument/2006/relationships/tags" Target="../tags/tag219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tags" Target="../tags/tag215.xml"/><Relationship Id="rId25" Type="http://schemas.openxmlformats.org/officeDocument/2006/relationships/tags" Target="../tags/tag223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20" Type="http://schemas.openxmlformats.org/officeDocument/2006/relationships/tags" Target="../tags/tag218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24" Type="http://schemas.openxmlformats.org/officeDocument/2006/relationships/tags" Target="../tags/tag222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23" Type="http://schemas.openxmlformats.org/officeDocument/2006/relationships/tags" Target="../tags/tag221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208.xml"/><Relationship Id="rId19" Type="http://schemas.openxmlformats.org/officeDocument/2006/relationships/tags" Target="../tags/tag217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Relationship Id="rId22" Type="http://schemas.openxmlformats.org/officeDocument/2006/relationships/tags" Target="../tags/tag220.xml"/><Relationship Id="rId27" Type="http://schemas.openxmlformats.org/officeDocument/2006/relationships/tags" Target="../tags/tag2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31.xml"/><Relationship Id="rId2" Type="http://schemas.openxmlformats.org/officeDocument/2006/relationships/tags" Target="../tags/tag230.xml"/><Relationship Id="rId1" Type="http://schemas.openxmlformats.org/officeDocument/2006/relationships/tags" Target="../tags/tag22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35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51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255.xml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6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64.xml"/><Relationship Id="rId13" Type="http://schemas.openxmlformats.org/officeDocument/2006/relationships/tags" Target="../tags/tag26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59.xml"/><Relationship Id="rId7" Type="http://schemas.openxmlformats.org/officeDocument/2006/relationships/tags" Target="../tags/tag263.xml"/><Relationship Id="rId12" Type="http://schemas.openxmlformats.org/officeDocument/2006/relationships/tags" Target="../tags/tag268.xml"/><Relationship Id="rId17" Type="http://schemas.openxmlformats.org/officeDocument/2006/relationships/tags" Target="../tags/tag273.xml"/><Relationship Id="rId2" Type="http://schemas.openxmlformats.org/officeDocument/2006/relationships/tags" Target="../tags/tag258.xml"/><Relationship Id="rId16" Type="http://schemas.openxmlformats.org/officeDocument/2006/relationships/tags" Target="../tags/tag272.xml"/><Relationship Id="rId1" Type="http://schemas.openxmlformats.org/officeDocument/2006/relationships/tags" Target="../tags/tag257.xml"/><Relationship Id="rId6" Type="http://schemas.openxmlformats.org/officeDocument/2006/relationships/tags" Target="../tags/tag262.xml"/><Relationship Id="rId11" Type="http://schemas.openxmlformats.org/officeDocument/2006/relationships/tags" Target="../tags/tag267.xml"/><Relationship Id="rId5" Type="http://schemas.openxmlformats.org/officeDocument/2006/relationships/tags" Target="../tags/tag261.xml"/><Relationship Id="rId15" Type="http://schemas.openxmlformats.org/officeDocument/2006/relationships/tags" Target="../tags/tag271.xml"/><Relationship Id="rId10" Type="http://schemas.openxmlformats.org/officeDocument/2006/relationships/tags" Target="../tags/tag266.xml"/><Relationship Id="rId4" Type="http://schemas.openxmlformats.org/officeDocument/2006/relationships/tags" Target="../tags/tag260.xml"/><Relationship Id="rId9" Type="http://schemas.openxmlformats.org/officeDocument/2006/relationships/tags" Target="../tags/tag265.xml"/><Relationship Id="rId14" Type="http://schemas.openxmlformats.org/officeDocument/2006/relationships/tags" Target="../tags/tag27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276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80.xml"/><Relationship Id="rId2" Type="http://schemas.openxmlformats.org/officeDocument/2006/relationships/tags" Target="../tags/tag279.xml"/><Relationship Id="rId1" Type="http://schemas.openxmlformats.org/officeDocument/2006/relationships/tags" Target="../tags/tag27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84.xml"/><Relationship Id="rId2" Type="http://schemas.openxmlformats.org/officeDocument/2006/relationships/tags" Target="../tags/tag283.xml"/><Relationship Id="rId1" Type="http://schemas.openxmlformats.org/officeDocument/2006/relationships/tags" Target="../tags/tag28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28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7.xml"/><Relationship Id="rId1" Type="http://schemas.openxmlformats.org/officeDocument/2006/relationships/tags" Target="../tags/tag286.xml"/><Relationship Id="rId6" Type="http://schemas.openxmlformats.org/officeDocument/2006/relationships/tags" Target="../tags/tag291.xml"/><Relationship Id="rId5" Type="http://schemas.openxmlformats.org/officeDocument/2006/relationships/tags" Target="../tags/tag290.xml"/><Relationship Id="rId4" Type="http://schemas.openxmlformats.org/officeDocument/2006/relationships/tags" Target="../tags/tag28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94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5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303.xml"/><Relationship Id="rId13" Type="http://schemas.openxmlformats.org/officeDocument/2006/relationships/tags" Target="../tags/tag308.xml"/><Relationship Id="rId18" Type="http://schemas.openxmlformats.org/officeDocument/2006/relationships/tags" Target="../tags/tag313.xml"/><Relationship Id="rId3" Type="http://schemas.openxmlformats.org/officeDocument/2006/relationships/tags" Target="../tags/tag298.xml"/><Relationship Id="rId21" Type="http://schemas.openxmlformats.org/officeDocument/2006/relationships/tags" Target="../tags/tag316.xml"/><Relationship Id="rId7" Type="http://schemas.openxmlformats.org/officeDocument/2006/relationships/tags" Target="../tags/tag302.xml"/><Relationship Id="rId12" Type="http://schemas.openxmlformats.org/officeDocument/2006/relationships/tags" Target="../tags/tag307.xml"/><Relationship Id="rId17" Type="http://schemas.openxmlformats.org/officeDocument/2006/relationships/tags" Target="../tags/tag312.xml"/><Relationship Id="rId2" Type="http://schemas.openxmlformats.org/officeDocument/2006/relationships/tags" Target="../tags/tag297.xml"/><Relationship Id="rId16" Type="http://schemas.openxmlformats.org/officeDocument/2006/relationships/tags" Target="../tags/tag311.xml"/><Relationship Id="rId20" Type="http://schemas.openxmlformats.org/officeDocument/2006/relationships/tags" Target="../tags/tag315.xml"/><Relationship Id="rId1" Type="http://schemas.openxmlformats.org/officeDocument/2006/relationships/tags" Target="../tags/tag296.xml"/><Relationship Id="rId6" Type="http://schemas.openxmlformats.org/officeDocument/2006/relationships/tags" Target="../tags/tag301.xml"/><Relationship Id="rId11" Type="http://schemas.openxmlformats.org/officeDocument/2006/relationships/tags" Target="../tags/tag306.xml"/><Relationship Id="rId5" Type="http://schemas.openxmlformats.org/officeDocument/2006/relationships/tags" Target="../tags/tag300.xml"/><Relationship Id="rId15" Type="http://schemas.openxmlformats.org/officeDocument/2006/relationships/tags" Target="../tags/tag310.xml"/><Relationship Id="rId10" Type="http://schemas.openxmlformats.org/officeDocument/2006/relationships/tags" Target="../tags/tag305.xml"/><Relationship Id="rId19" Type="http://schemas.openxmlformats.org/officeDocument/2006/relationships/tags" Target="../tags/tag314.xml"/><Relationship Id="rId4" Type="http://schemas.openxmlformats.org/officeDocument/2006/relationships/tags" Target="../tags/tag299.xml"/><Relationship Id="rId9" Type="http://schemas.openxmlformats.org/officeDocument/2006/relationships/tags" Target="../tags/tag304.xml"/><Relationship Id="rId14" Type="http://schemas.openxmlformats.org/officeDocument/2006/relationships/tags" Target="../tags/tag309.xml"/><Relationship Id="rId2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319.xml"/><Relationship Id="rId2" Type="http://schemas.openxmlformats.org/officeDocument/2006/relationships/tags" Target="../tags/tag318.xml"/><Relationship Id="rId1" Type="http://schemas.openxmlformats.org/officeDocument/2006/relationships/tags" Target="../tags/tag3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323.xml"/><Relationship Id="rId2" Type="http://schemas.openxmlformats.org/officeDocument/2006/relationships/tags" Target="../tags/tag322.xml"/><Relationship Id="rId1" Type="http://schemas.openxmlformats.org/officeDocument/2006/relationships/tags" Target="../tags/tag3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4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332.xml"/><Relationship Id="rId13" Type="http://schemas.openxmlformats.org/officeDocument/2006/relationships/tags" Target="../tags/tag33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27.xml"/><Relationship Id="rId7" Type="http://schemas.openxmlformats.org/officeDocument/2006/relationships/tags" Target="../tags/tag331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10" Type="http://schemas.openxmlformats.org/officeDocument/2006/relationships/tags" Target="../tags/tag334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tags" Target="../tags/tag344.xml"/><Relationship Id="rId2" Type="http://schemas.openxmlformats.org/officeDocument/2006/relationships/tags" Target="../tags/tag343.xml"/><Relationship Id="rId1" Type="http://schemas.openxmlformats.org/officeDocument/2006/relationships/tags" Target="../tags/tag34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348.xml"/><Relationship Id="rId2" Type="http://schemas.openxmlformats.org/officeDocument/2006/relationships/tags" Target="../tags/tag347.xml"/><Relationship Id="rId1" Type="http://schemas.openxmlformats.org/officeDocument/2006/relationships/tags" Target="../tags/tag34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tags" Target="../tags/tag352.xml"/><Relationship Id="rId2" Type="http://schemas.openxmlformats.org/officeDocument/2006/relationships/tags" Target="../tags/tag351.xml"/><Relationship Id="rId1" Type="http://schemas.openxmlformats.org/officeDocument/2006/relationships/tags" Target="../tags/tag35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3" Type="http://schemas.openxmlformats.org/officeDocument/2006/relationships/tags" Target="../tags/tag20.xml"/><Relationship Id="rId21" Type="http://schemas.openxmlformats.org/officeDocument/2006/relationships/tags" Target="../tags/tag38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xfrm>
            <a:off x="0" y="6553200"/>
            <a:ext cx="12954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1/18/12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FD8F51-B4AA-4F6B-BF28-455D7E3C5B2E}" type="slidenum">
              <a:rPr lang="en-US" sz="1400" smtClean="0"/>
              <a:pPr/>
              <a:t>1</a:t>
            </a:fld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685800" y="1447800"/>
            <a:ext cx="7772400" cy="1676400"/>
          </a:xfrm>
        </p:spPr>
        <p:txBody>
          <a:bodyPr/>
          <a:lstStyle/>
          <a:p>
            <a:r>
              <a:rPr lang="en-US" sz="6600" smtClean="0"/>
              <a:t>4. Database System Recovery</a:t>
            </a:r>
            <a:endParaRPr lang="en-US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371600" y="4191000"/>
            <a:ext cx="6400800" cy="2362200"/>
          </a:xfrm>
        </p:spPr>
        <p:txBody>
          <a:bodyPr/>
          <a:lstStyle/>
          <a:p>
            <a:r>
              <a:rPr lang="en-US" smtClean="0"/>
              <a:t>CSEP 545 Transaction Processing </a:t>
            </a:r>
            <a:br>
              <a:rPr lang="en-US" smtClean="0"/>
            </a:br>
            <a:r>
              <a:rPr lang="en-US" smtClean="0"/>
              <a:t>for E-Commerce</a:t>
            </a:r>
          </a:p>
          <a:p>
            <a:r>
              <a:rPr lang="en-US" smtClean="0"/>
              <a:t>Philip A. Bernstein</a:t>
            </a:r>
          </a:p>
          <a:p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Copyright ©2012 Philip A. Bernstein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7AEEA2-F51D-45B1-A96D-F2964C3FEDE9}" type="slidenum">
              <a:rPr lang="en-US" sz="1400" smtClean="0"/>
              <a:pPr/>
              <a:t>10</a:t>
            </a:fld>
            <a:endParaRPr 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smtClean="0"/>
              <a:t>Latches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r>
              <a:rPr lang="en-US" dirty="0" smtClean="0"/>
              <a:t>A page is a data structure with many fields.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latch</a:t>
            </a:r>
            <a:r>
              <a:rPr lang="en-US" dirty="0" smtClean="0"/>
              <a:t> is a short-term lock that gives its owner access to a page in main memory.</a:t>
            </a:r>
          </a:p>
          <a:p>
            <a:r>
              <a:rPr lang="en-US" dirty="0" smtClean="0"/>
              <a:t>A read latch allows the owner to read the content.</a:t>
            </a:r>
          </a:p>
          <a:p>
            <a:r>
              <a:rPr lang="en-US" dirty="0" smtClean="0"/>
              <a:t>A write latch allows the owner to modify the content.</a:t>
            </a:r>
          </a:p>
          <a:p>
            <a:r>
              <a:rPr lang="en-US" dirty="0" smtClean="0"/>
              <a:t>The latch is usually a bit in a control structure, not an entry in the lock manager. It can be set and released much faster than a lock.</a:t>
            </a:r>
          </a:p>
          <a:p>
            <a:r>
              <a:rPr lang="en-US" dirty="0" smtClean="0"/>
              <a:t>There’s no deadlock detection for latches.</a:t>
            </a:r>
          </a:p>
        </p:txBody>
      </p:sp>
      <p:sp>
        <p:nvSpPr>
          <p:cNvPr id="2150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20A48A-9B0B-45E8-9E7D-A1BD676AF1B1}" type="slidenum">
              <a:rPr lang="en-US" sz="1400" smtClean="0"/>
              <a:pPr/>
              <a:t>11</a:t>
            </a:fld>
            <a:endParaRPr 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The Log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975" y="896938"/>
            <a:ext cx="9090025" cy="5961062"/>
          </a:xfrm>
        </p:spPr>
        <p:txBody>
          <a:bodyPr/>
          <a:lstStyle/>
          <a:p>
            <a:r>
              <a:rPr lang="en-US" dirty="0" smtClean="0"/>
              <a:t>A sequential file of records describing updates:</a:t>
            </a:r>
          </a:p>
          <a:p>
            <a:pPr lvl="1"/>
            <a:r>
              <a:rPr lang="en-US" dirty="0" smtClean="0"/>
              <a:t>Address of updated page.</a:t>
            </a:r>
          </a:p>
          <a:p>
            <a:pPr lvl="1"/>
            <a:r>
              <a:rPr lang="en-US" dirty="0" smtClean="0"/>
              <a:t>Id of transaction that did the update.</a:t>
            </a:r>
          </a:p>
          <a:p>
            <a:pPr lvl="1"/>
            <a:r>
              <a:rPr lang="en-US" u="sng" dirty="0" smtClean="0"/>
              <a:t>Before-image</a:t>
            </a:r>
            <a:r>
              <a:rPr lang="en-US" dirty="0" smtClean="0"/>
              <a:t> and </a:t>
            </a:r>
            <a:r>
              <a:rPr lang="en-US" u="sng" dirty="0" smtClean="0"/>
              <a:t>after-image</a:t>
            </a:r>
            <a:r>
              <a:rPr lang="en-US" dirty="0" smtClean="0"/>
              <a:t> of the page.</a:t>
            </a:r>
          </a:p>
          <a:p>
            <a:r>
              <a:rPr lang="en-US" dirty="0" smtClean="0"/>
              <a:t>Whenever you update the cache, also update the log.</a:t>
            </a:r>
          </a:p>
          <a:p>
            <a:r>
              <a:rPr lang="en-US" dirty="0" smtClean="0"/>
              <a:t>Log records for Commit(T</a:t>
            </a:r>
            <a:r>
              <a:rPr lang="en-US" baseline="-25000" dirty="0" smtClean="0"/>
              <a:t>i</a:t>
            </a:r>
            <a:r>
              <a:rPr lang="en-US" dirty="0" smtClean="0"/>
              <a:t>) and Abort(T</a:t>
            </a:r>
            <a:r>
              <a:rPr lang="en-US" baseline="-25000" dirty="0" smtClean="0"/>
              <a:t>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Some older systems separated before-images and after-images into separate log files.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op</a:t>
            </a:r>
            <a:r>
              <a:rPr lang="en-US" baseline="-25000" dirty="0" err="1" smtClean="0"/>
              <a:t>i</a:t>
            </a:r>
            <a:r>
              <a:rPr lang="en-US" dirty="0" smtClean="0"/>
              <a:t> conflicts with and executes before </a:t>
            </a:r>
            <a:r>
              <a:rPr lang="en-US" dirty="0" err="1" smtClean="0"/>
              <a:t>op</a:t>
            </a:r>
            <a:r>
              <a:rPr lang="en-US" baseline="-25000" dirty="0" err="1" smtClean="0"/>
              <a:t>k</a:t>
            </a:r>
            <a:r>
              <a:rPr lang="en-US" dirty="0" smtClean="0"/>
              <a:t>, then </a:t>
            </a:r>
            <a:r>
              <a:rPr lang="en-US" dirty="0" err="1" smtClean="0"/>
              <a:t>op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’s</a:t>
            </a:r>
            <a:r>
              <a:rPr lang="en-US" dirty="0" smtClean="0"/>
              <a:t> log record </a:t>
            </a:r>
            <a:r>
              <a:rPr lang="en-US" u="sng" dirty="0" smtClean="0"/>
              <a:t>must</a:t>
            </a:r>
            <a:r>
              <a:rPr lang="en-US" dirty="0" smtClean="0"/>
              <a:t> precede </a:t>
            </a:r>
            <a:r>
              <a:rPr lang="en-US" dirty="0" err="1" smtClean="0"/>
              <a:t>op</a:t>
            </a:r>
            <a:r>
              <a:rPr lang="en-US" baseline="-25000" dirty="0" err="1" smtClean="0"/>
              <a:t>k</a:t>
            </a:r>
            <a:r>
              <a:rPr lang="en-US" dirty="0" err="1" smtClean="0"/>
              <a:t>’s</a:t>
            </a:r>
            <a:r>
              <a:rPr lang="en-US" dirty="0" smtClean="0"/>
              <a:t> log record.</a:t>
            </a:r>
          </a:p>
          <a:p>
            <a:pPr lvl="1"/>
            <a:r>
              <a:rPr lang="en-US" dirty="0" smtClean="0"/>
              <a:t>Recovery will replay operations in log-record-order.</a:t>
            </a:r>
          </a:p>
        </p:txBody>
      </p:sp>
      <p:sp>
        <p:nvSpPr>
          <p:cNvPr id="22533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13397F-096D-463A-B2DA-572D1D7D1F9F}" type="slidenum">
              <a:rPr lang="en-US" sz="1400" smtClean="0"/>
              <a:pPr/>
              <a:t>12</a:t>
            </a:fld>
            <a:endParaRPr 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53975"/>
            <a:ext cx="7772400" cy="762000"/>
          </a:xfrm>
        </p:spPr>
        <p:txBody>
          <a:bodyPr/>
          <a:lstStyle/>
          <a:p>
            <a:r>
              <a:rPr lang="en-US" smtClean="0"/>
              <a:t>The Log (cont’d)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838200"/>
            <a:ext cx="9144000" cy="5791200"/>
          </a:xfrm>
        </p:spPr>
        <p:txBody>
          <a:bodyPr/>
          <a:lstStyle/>
          <a:p>
            <a:r>
              <a:rPr lang="en-US" sz="2800" smtClean="0"/>
              <a:t>To update records on a page:</a:t>
            </a:r>
            <a:endParaRPr lang="en-US" smtClean="0"/>
          </a:p>
          <a:p>
            <a:pPr lvl="1"/>
            <a:r>
              <a:rPr lang="en-US" smtClean="0"/>
              <a:t>Fetch(P)			read P into cache</a:t>
            </a:r>
          </a:p>
          <a:p>
            <a:pPr lvl="1"/>
            <a:r>
              <a:rPr lang="en-US" smtClean="0"/>
              <a:t>Pin(P)				ensure P isn’t flushed</a:t>
            </a:r>
          </a:p>
          <a:p>
            <a:pPr lvl="1"/>
            <a:r>
              <a:rPr lang="en-US" smtClean="0"/>
              <a:t>write lock (P)			for two-phase locking</a:t>
            </a:r>
          </a:p>
          <a:p>
            <a:pPr lvl="1"/>
            <a:r>
              <a:rPr lang="en-US" smtClean="0"/>
              <a:t>write latch (P)		get exclusive access to P</a:t>
            </a:r>
          </a:p>
          <a:p>
            <a:pPr lvl="1"/>
            <a:r>
              <a:rPr lang="en-US" smtClean="0"/>
              <a:t>update P			update P in cache</a:t>
            </a:r>
          </a:p>
          <a:p>
            <a:pPr lvl="1"/>
            <a:r>
              <a:rPr lang="en-US" smtClean="0"/>
              <a:t>log the update to P		append it to the log</a:t>
            </a:r>
          </a:p>
          <a:p>
            <a:pPr lvl="1"/>
            <a:r>
              <a:rPr lang="en-US" smtClean="0"/>
              <a:t>unlatch (P)			release exclusive access</a:t>
            </a:r>
          </a:p>
          <a:p>
            <a:pPr lvl="1"/>
            <a:r>
              <a:rPr lang="en-US" smtClean="0"/>
              <a:t>Unpin(P)			allow P to be flushed</a:t>
            </a:r>
          </a:p>
        </p:txBody>
      </p:sp>
      <p:sp>
        <p:nvSpPr>
          <p:cNvPr id="23557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D87E47-3985-469E-AEF6-B314F3D9BC80}" type="slidenum">
              <a:rPr lang="en-US" sz="1400" smtClean="0"/>
              <a:pPr/>
              <a:t>13</a:t>
            </a:fld>
            <a:endParaRPr lang="en-US" sz="140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mtClean="0"/>
              <a:t>2. Recovery Manager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685800"/>
            <a:ext cx="9144000" cy="5867400"/>
          </a:xfrm>
        </p:spPr>
        <p:txBody>
          <a:bodyPr/>
          <a:lstStyle/>
          <a:p>
            <a:r>
              <a:rPr lang="en-US" dirty="0" smtClean="0"/>
              <a:t>Processes Commit, Abort and Restart </a:t>
            </a:r>
          </a:p>
          <a:p>
            <a:r>
              <a:rPr lang="en-US" dirty="0" smtClean="0"/>
              <a:t>Commit(T) </a:t>
            </a:r>
          </a:p>
          <a:p>
            <a:pPr lvl="1"/>
            <a:r>
              <a:rPr lang="en-US" dirty="0" smtClean="0"/>
              <a:t>Write T’s updated pages to stable storage </a:t>
            </a:r>
            <a:r>
              <a:rPr lang="en-US" u="sng" dirty="0" smtClean="0"/>
              <a:t>atomically</a:t>
            </a:r>
            <a:r>
              <a:rPr lang="en-US" i="1" u="sng" dirty="0" smtClean="0"/>
              <a:t>, </a:t>
            </a:r>
            <a:r>
              <a:rPr lang="en-US" u="sng" dirty="0" smtClean="0"/>
              <a:t>even if the system crashes</a:t>
            </a:r>
          </a:p>
          <a:p>
            <a:r>
              <a:rPr lang="en-US" dirty="0" smtClean="0"/>
              <a:t>Abort(T) </a:t>
            </a:r>
          </a:p>
          <a:p>
            <a:pPr lvl="1"/>
            <a:r>
              <a:rPr lang="en-US" dirty="0" smtClean="0"/>
              <a:t>Undo the effects of T’s writes</a:t>
            </a:r>
          </a:p>
          <a:p>
            <a:r>
              <a:rPr lang="en-US" dirty="0" smtClean="0"/>
              <a:t>Restart = recover from system failure</a:t>
            </a:r>
          </a:p>
          <a:p>
            <a:pPr lvl="1"/>
            <a:r>
              <a:rPr lang="en-US" dirty="0" smtClean="0"/>
              <a:t>Abort all transactions that were not committed at the time of the previous failure</a:t>
            </a:r>
          </a:p>
          <a:p>
            <a:pPr lvl="1"/>
            <a:r>
              <a:rPr lang="en-US" dirty="0" smtClean="0"/>
              <a:t>Fix stable storage so it includes all committed writes and no uncommitted ones (so it can be read by new </a:t>
            </a:r>
            <a:r>
              <a:rPr lang="en-US" dirty="0" err="1" smtClean="0"/>
              <a:t>txns</a:t>
            </a:r>
            <a:r>
              <a:rPr lang="en-US" dirty="0" smtClean="0"/>
              <a:t>)</a:t>
            </a:r>
          </a:p>
        </p:txBody>
      </p:sp>
      <p:sp>
        <p:nvSpPr>
          <p:cNvPr id="24581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53000" y="5105400"/>
            <a:ext cx="3352800" cy="685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B0DDEC-B52F-4C32-8B8B-072911F35D61}" type="slidenum">
              <a:rPr lang="en-US" sz="1400" smtClean="0"/>
              <a:pPr/>
              <a:t>14</a:t>
            </a:fld>
            <a:endParaRPr lang="en-US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mtClean="0"/>
              <a:t>Recovery Manager Model</a:t>
            </a:r>
          </a:p>
        </p:txBody>
      </p:sp>
      <p:grpSp>
        <p:nvGrpSpPr>
          <p:cNvPr id="25605" name="Group 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47675" y="4835525"/>
            <a:ext cx="2962275" cy="1666875"/>
            <a:chOff x="480" y="3216"/>
            <a:chExt cx="1866" cy="1050"/>
          </a:xfrm>
        </p:grpSpPr>
        <p:sp>
          <p:nvSpPr>
            <p:cNvPr id="25636" name="AutoShape 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invGray">
            <a:xfrm>
              <a:off x="480" y="3216"/>
              <a:ext cx="1865" cy="1050"/>
            </a:xfrm>
            <a:prstGeom prst="flowChartMagneticDisk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37" name="Group 5"/>
            <p:cNvGrpSpPr>
              <a:grpSpLocks/>
            </p:cNvGrpSpPr>
            <p:nvPr/>
          </p:nvGrpSpPr>
          <p:grpSpPr bwMode="auto">
            <a:xfrm>
              <a:off x="480" y="3600"/>
              <a:ext cx="1866" cy="336"/>
              <a:chOff x="480" y="3470"/>
              <a:chExt cx="1866" cy="480"/>
            </a:xfrm>
          </p:grpSpPr>
          <p:sp>
            <p:nvSpPr>
              <p:cNvPr id="25640" name="Oval 6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invGray">
              <a:xfrm>
                <a:off x="480" y="3566"/>
                <a:ext cx="1866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1" name="Rectangle 7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invGray">
              <a:xfrm>
                <a:off x="486" y="3470"/>
                <a:ext cx="1857" cy="288"/>
              </a:xfrm>
              <a:prstGeom prst="rect">
                <a:avLst/>
              </a:prstGeom>
              <a:solidFill>
                <a:srgbClr val="003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38" name="Text Box 8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invGray">
            <a:xfrm>
              <a:off x="624" y="3600"/>
              <a:ext cx="155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Stable Database</a:t>
              </a:r>
            </a:p>
          </p:txBody>
        </p:sp>
        <p:sp>
          <p:nvSpPr>
            <p:cNvPr id="25639" name="Text Box 9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invGray">
            <a:xfrm>
              <a:off x="1165" y="3904"/>
              <a:ext cx="47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Log</a:t>
              </a:r>
            </a:p>
          </p:txBody>
        </p:sp>
      </p:grpSp>
      <p:sp>
        <p:nvSpPr>
          <p:cNvPr id="25606" name="Text Box 1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4191000"/>
            <a:ext cx="10906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Read, </a:t>
            </a:r>
          </a:p>
          <a:p>
            <a:r>
              <a:rPr lang="en-US" sz="2800"/>
              <a:t>Write</a:t>
            </a:r>
          </a:p>
        </p:txBody>
      </p:sp>
      <p:sp>
        <p:nvSpPr>
          <p:cNvPr id="25607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14600" y="2971800"/>
            <a:ext cx="18145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Pin, Unpin </a:t>
            </a:r>
          </a:p>
          <a:p>
            <a:r>
              <a:rPr lang="en-US" sz="2800"/>
              <a:t>    Fetch</a:t>
            </a:r>
          </a:p>
        </p:txBody>
      </p:sp>
      <p:grpSp>
        <p:nvGrpSpPr>
          <p:cNvPr id="25608" name="Group 12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428875" y="3921125"/>
            <a:ext cx="2819400" cy="609600"/>
            <a:chOff x="1968" y="2328"/>
            <a:chExt cx="1776" cy="384"/>
          </a:xfrm>
        </p:grpSpPr>
        <p:sp>
          <p:nvSpPr>
            <p:cNvPr id="24590" name="AutoShape 1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968" y="2328"/>
              <a:ext cx="1776" cy="384"/>
            </a:xfrm>
            <a:prstGeom prst="octagon">
              <a:avLst>
                <a:gd name="adj" fmla="val 29287"/>
              </a:avLst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35" name="Text Box 13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094" y="2356"/>
              <a:ext cx="152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Cache Manager</a:t>
              </a:r>
            </a:p>
          </p:txBody>
        </p:sp>
      </p:grpSp>
      <p:sp>
        <p:nvSpPr>
          <p:cNvPr id="25609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96000" y="5181600"/>
            <a:ext cx="1069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Cache</a:t>
            </a:r>
          </a:p>
        </p:txBody>
      </p:sp>
      <p:sp>
        <p:nvSpPr>
          <p:cNvPr id="25610" name="Text Box 1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075" y="4225925"/>
            <a:ext cx="189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Read, Write</a:t>
            </a:r>
          </a:p>
        </p:txBody>
      </p:sp>
      <p:sp>
        <p:nvSpPr>
          <p:cNvPr id="25611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2276475" y="44545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95875" y="4454525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2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828800" y="1828800"/>
            <a:ext cx="1025525" cy="2120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4" name="Group 25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4105275" y="2366963"/>
            <a:ext cx="3200400" cy="609600"/>
            <a:chOff x="3120" y="1392"/>
            <a:chExt cx="2016" cy="384"/>
          </a:xfrm>
        </p:grpSpPr>
        <p:sp>
          <p:nvSpPr>
            <p:cNvPr id="24600" name="AutoShape 2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120" y="1392"/>
              <a:ext cx="2016" cy="384"/>
            </a:xfrm>
            <a:prstGeom prst="octagon">
              <a:avLst>
                <a:gd name="adj" fmla="val 29287"/>
              </a:avLst>
            </a:prstGeom>
            <a:solidFill>
              <a:schemeClr val="accent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33" name="Text Box 23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246" y="1420"/>
              <a:ext cx="18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Recovery Manager</a:t>
              </a:r>
            </a:p>
          </p:txBody>
        </p:sp>
      </p:grpSp>
      <p:sp>
        <p:nvSpPr>
          <p:cNvPr id="25615" name="Line 2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943475" y="300672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Text Box 2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19675" y="3006725"/>
            <a:ext cx="17002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Flush</a:t>
            </a:r>
          </a:p>
          <a:p>
            <a:r>
              <a:rPr lang="en-US" sz="2800"/>
              <a:t>Deallocate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" y="990600"/>
            <a:ext cx="2136775" cy="52863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/>
              <a:t>Transaction 1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987675" y="990600"/>
            <a:ext cx="2136775" cy="52863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/>
              <a:t>Transaction 2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629400" y="990600"/>
            <a:ext cx="2195513" cy="52863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/>
              <a:t>Transaction </a:t>
            </a:r>
            <a:r>
              <a:rPr lang="en-US" sz="2800" i="1"/>
              <a:t>N</a:t>
            </a:r>
            <a:endParaRPr lang="en-US" sz="2800"/>
          </a:p>
        </p:txBody>
      </p:sp>
      <p:sp>
        <p:nvSpPr>
          <p:cNvPr id="25620" name="Line 3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8600" y="18288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3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705600" y="1828800"/>
            <a:ext cx="4763" cy="52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Text Box 3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048000" y="1828800"/>
            <a:ext cx="3538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Commit, Abort, Restart</a:t>
            </a:r>
          </a:p>
        </p:txBody>
      </p:sp>
      <p:sp>
        <p:nvSpPr>
          <p:cNvPr id="25623" name="Line 3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543800" y="1828800"/>
            <a:ext cx="6350" cy="3303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Text Box 3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519988" y="4191000"/>
            <a:ext cx="10906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Read, </a:t>
            </a:r>
          </a:p>
          <a:p>
            <a:r>
              <a:rPr lang="en-US" sz="2800"/>
              <a:t>Write</a:t>
            </a:r>
          </a:p>
        </p:txBody>
      </p:sp>
      <p:sp>
        <p:nvSpPr>
          <p:cNvPr id="25625" name="Line 3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3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0386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3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9248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Text Box 4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5911850"/>
            <a:ext cx="50498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Flush, dealloc for normal operat’n</a:t>
            </a:r>
          </a:p>
          <a:p>
            <a:r>
              <a:rPr lang="en-US" sz="2800"/>
              <a:t>Restart uses Fetch, Pin, Unpin</a:t>
            </a:r>
          </a:p>
        </p:txBody>
      </p:sp>
      <p:sp>
        <p:nvSpPr>
          <p:cNvPr id="25629" name="Freeform 4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4191000" y="3136900"/>
            <a:ext cx="685800" cy="2878138"/>
          </a:xfrm>
          <a:custGeom>
            <a:avLst/>
            <a:gdLst>
              <a:gd name="T0" fmla="*/ 0 w 624"/>
              <a:gd name="T1" fmla="*/ 2147483647 h 1768"/>
              <a:gd name="T2" fmla="*/ 2147483647 w 624"/>
              <a:gd name="T3" fmla="*/ 2147483647 h 1768"/>
              <a:gd name="T4" fmla="*/ 2147483647 w 624"/>
              <a:gd name="T5" fmla="*/ 2147483647 h 1768"/>
              <a:gd name="T6" fmla="*/ 0 60000 65536"/>
              <a:gd name="T7" fmla="*/ 0 60000 65536"/>
              <a:gd name="T8" fmla="*/ 0 60000 65536"/>
              <a:gd name="T9" fmla="*/ 0 w 624"/>
              <a:gd name="T10" fmla="*/ 0 h 1768"/>
              <a:gd name="T11" fmla="*/ 624 w 624"/>
              <a:gd name="T12" fmla="*/ 1768 h 1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768">
                <a:moveTo>
                  <a:pt x="0" y="1768"/>
                </a:moveTo>
                <a:cubicBezTo>
                  <a:pt x="92" y="1164"/>
                  <a:pt x="184" y="560"/>
                  <a:pt x="288" y="280"/>
                </a:cubicBezTo>
                <a:cubicBezTo>
                  <a:pt x="392" y="0"/>
                  <a:pt x="508" y="44"/>
                  <a:pt x="624" y="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Freeform 4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3581400" y="5803900"/>
            <a:ext cx="4953000" cy="977900"/>
          </a:xfrm>
          <a:custGeom>
            <a:avLst/>
            <a:gdLst>
              <a:gd name="T0" fmla="*/ 2147483647 w 3840"/>
              <a:gd name="T1" fmla="*/ 2147483647 h 616"/>
              <a:gd name="T2" fmla="*/ 2147483647 w 3840"/>
              <a:gd name="T3" fmla="*/ 2147483647 h 616"/>
              <a:gd name="T4" fmla="*/ 2147483647 w 3840"/>
              <a:gd name="T5" fmla="*/ 2147483647 h 616"/>
              <a:gd name="T6" fmla="*/ 0 60000 65536"/>
              <a:gd name="T7" fmla="*/ 0 60000 65536"/>
              <a:gd name="T8" fmla="*/ 0 60000 65536"/>
              <a:gd name="T9" fmla="*/ 0 w 3840"/>
              <a:gd name="T10" fmla="*/ 0 h 616"/>
              <a:gd name="T11" fmla="*/ 3840 w 3840"/>
              <a:gd name="T12" fmla="*/ 616 h 6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0" h="616">
                <a:moveTo>
                  <a:pt x="384" y="616"/>
                </a:moveTo>
                <a:cubicBezTo>
                  <a:pt x="192" y="420"/>
                  <a:pt x="0" y="224"/>
                  <a:pt x="576" y="136"/>
                </a:cubicBezTo>
                <a:cubicBezTo>
                  <a:pt x="1152" y="48"/>
                  <a:pt x="3368" y="0"/>
                  <a:pt x="3840" y="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Date Placeholder 3"/>
          <p:cNvSpPr>
            <a:spLocks noGrp="1"/>
          </p:cNvSpPr>
          <p:nvPr>
            <p:ph type="dt" sz="quarter" idx="10"/>
            <p:custDataLst>
              <p:tags r:id="rId30"/>
            </p:custDataLst>
          </p:nvPr>
        </p:nvSpPr>
        <p:spPr>
          <a:xfrm>
            <a:off x="0" y="6553200"/>
            <a:ext cx="12954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567D931-2473-4534-8C15-867526D740AD}" type="slidenum">
              <a:rPr lang="en-US" sz="1400" smtClean="0"/>
              <a:pPr/>
              <a:t>15</a:t>
            </a:fld>
            <a:endParaRPr lang="en-US" sz="14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smtClean="0"/>
              <a:t>Implementing Abort(T)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914400"/>
            <a:ext cx="9144000" cy="5867400"/>
          </a:xfrm>
        </p:spPr>
        <p:txBody>
          <a:bodyPr/>
          <a:lstStyle/>
          <a:p>
            <a:r>
              <a:rPr lang="en-US" dirty="0" smtClean="0"/>
              <a:t>Suppose T wrote page P.</a:t>
            </a:r>
          </a:p>
          <a:p>
            <a:r>
              <a:rPr lang="en-US" dirty="0" smtClean="0"/>
              <a:t>If P was not transferred to stable storage, 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 err="1" smtClean="0"/>
              <a:t>deallocate</a:t>
            </a:r>
            <a:r>
              <a:rPr lang="en-US" dirty="0" smtClean="0"/>
              <a:t> its cache slot.</a:t>
            </a:r>
          </a:p>
          <a:p>
            <a:r>
              <a:rPr lang="en-US" dirty="0" smtClean="0"/>
              <a:t>If it was transferred, then P’s before-image </a:t>
            </a:r>
            <a:r>
              <a:rPr lang="en-US" u="sng" dirty="0" smtClean="0"/>
              <a:t>must</a:t>
            </a:r>
            <a:r>
              <a:rPr lang="en-US" dirty="0" smtClean="0"/>
              <a:t> be in stable storage (else you couldn’t undo after a system failure).</a:t>
            </a:r>
          </a:p>
          <a:p>
            <a:r>
              <a:rPr lang="en-US" u="sng" dirty="0" smtClean="0"/>
              <a:t>Undo Rule</a:t>
            </a:r>
            <a:r>
              <a:rPr lang="en-US" dirty="0" smtClean="0"/>
              <a:t> - Do not flush an uncommitted update of P until P’s before-image is stable. (Ensures undo is possible.) </a:t>
            </a:r>
          </a:p>
          <a:p>
            <a:pPr lvl="1"/>
            <a:r>
              <a:rPr lang="en-US" sz="3200" u="sng" dirty="0" smtClean="0"/>
              <a:t>Write-Ahead Log Protocol</a:t>
            </a:r>
            <a:r>
              <a:rPr lang="en-US" sz="3200" dirty="0" smtClean="0"/>
              <a:t> - Do not … until P’s before-image is in the log.</a:t>
            </a:r>
          </a:p>
        </p:txBody>
      </p:sp>
      <p:sp>
        <p:nvSpPr>
          <p:cNvPr id="2662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780FD4-415B-4324-A74B-BD570E07F11B}" type="slidenum">
              <a:rPr lang="en-US" sz="1400" smtClean="0"/>
              <a:pPr/>
              <a:t>16</a:t>
            </a:fld>
            <a:endParaRPr lang="en-US" sz="140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69850"/>
            <a:ext cx="7772400" cy="685800"/>
          </a:xfrm>
        </p:spPr>
        <p:txBody>
          <a:bodyPr/>
          <a:lstStyle/>
          <a:p>
            <a:r>
              <a:rPr lang="en-US" smtClean="0"/>
              <a:t>Avoiding Undo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838200"/>
            <a:ext cx="9144000" cy="4114800"/>
          </a:xfrm>
        </p:spPr>
        <p:txBody>
          <a:bodyPr/>
          <a:lstStyle/>
          <a:p>
            <a:r>
              <a:rPr lang="en-US" dirty="0" smtClean="0"/>
              <a:t>Avoid the problem implied by the Undo Rule by never flushing uncommitted updates.</a:t>
            </a:r>
          </a:p>
          <a:p>
            <a:pPr lvl="1"/>
            <a:r>
              <a:rPr lang="en-US" dirty="0" smtClean="0"/>
              <a:t>Avoids stable logging of before-images.</a:t>
            </a:r>
          </a:p>
          <a:p>
            <a:pPr lvl="1"/>
            <a:r>
              <a:rPr lang="en-US" dirty="0" smtClean="0"/>
              <a:t>Don’t need to undo updates after a system failure.</a:t>
            </a:r>
          </a:p>
          <a:p>
            <a:r>
              <a:rPr lang="en-US" dirty="0" smtClean="0"/>
              <a:t>A recovery algorithm </a:t>
            </a:r>
            <a:r>
              <a:rPr lang="en-US" u="sng" dirty="0" smtClean="0"/>
              <a:t>requires undo</a:t>
            </a:r>
            <a:r>
              <a:rPr lang="en-US" dirty="0" smtClean="0"/>
              <a:t> if an update of an uncommitted transaction can be flushed.</a:t>
            </a:r>
          </a:p>
          <a:p>
            <a:pPr lvl="1"/>
            <a:r>
              <a:rPr lang="en-US" dirty="0" smtClean="0"/>
              <a:t>Usually called a </a:t>
            </a:r>
            <a:r>
              <a:rPr lang="en-US" u="sng" dirty="0" smtClean="0"/>
              <a:t>steal</a:t>
            </a:r>
            <a:r>
              <a:rPr lang="en-US" dirty="0" smtClean="0"/>
              <a:t> algorithm, because it allows a dirty cache page to be “stolen.”</a:t>
            </a:r>
            <a:endParaRPr lang="en-US" sz="2400" dirty="0" smtClean="0"/>
          </a:p>
        </p:txBody>
      </p:sp>
      <p:sp>
        <p:nvSpPr>
          <p:cNvPr id="27653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E9A694-20C1-4A18-B066-A1EE52DC8602}" type="slidenum">
              <a:rPr lang="en-US" sz="1400" smtClean="0"/>
              <a:pPr/>
              <a:t>17</a:t>
            </a:fld>
            <a:endParaRPr lang="en-US" sz="140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03263" y="141288"/>
            <a:ext cx="7772400" cy="685800"/>
          </a:xfrm>
        </p:spPr>
        <p:txBody>
          <a:bodyPr/>
          <a:lstStyle/>
          <a:p>
            <a:r>
              <a:rPr lang="en-US" smtClean="0"/>
              <a:t>Implementing Commit(T)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838200"/>
            <a:ext cx="9144000" cy="5486400"/>
          </a:xfrm>
        </p:spPr>
        <p:txBody>
          <a:bodyPr/>
          <a:lstStyle/>
          <a:p>
            <a:r>
              <a:rPr lang="en-US" dirty="0" smtClean="0"/>
              <a:t>Commit must be atomic. So it must be implemented by a disk write.</a:t>
            </a:r>
          </a:p>
          <a:p>
            <a:r>
              <a:rPr lang="en-US" dirty="0" smtClean="0"/>
              <a:t>Suppose T wrote P, T committed, and then the system fails. P </a:t>
            </a:r>
            <a:r>
              <a:rPr lang="en-US" u="sng" dirty="0" smtClean="0"/>
              <a:t>must</a:t>
            </a:r>
            <a:r>
              <a:rPr lang="en-US" dirty="0" smtClean="0"/>
              <a:t> be in stable storage.</a:t>
            </a:r>
          </a:p>
          <a:p>
            <a:r>
              <a:rPr lang="en-US" u="sng" dirty="0" smtClean="0"/>
              <a:t>Redo rule</a:t>
            </a:r>
            <a:r>
              <a:rPr lang="en-US" dirty="0" smtClean="0"/>
              <a:t> - Don’t commit a transaction until the after-images of all pages it wrote are in stable storage (in the database or log). (Ensures redo is possible.)</a:t>
            </a:r>
          </a:p>
          <a:p>
            <a:pPr lvl="1"/>
            <a:r>
              <a:rPr lang="en-US" dirty="0" smtClean="0"/>
              <a:t>Often called the </a:t>
            </a:r>
            <a:r>
              <a:rPr lang="en-US" u="sng" dirty="0" smtClean="0"/>
              <a:t>Force-At-Commit</a:t>
            </a:r>
            <a:r>
              <a:rPr lang="en-US" dirty="0" smtClean="0"/>
              <a:t> rule.</a:t>
            </a:r>
          </a:p>
          <a:p>
            <a:endParaRPr lang="en-US" dirty="0" smtClean="0"/>
          </a:p>
        </p:txBody>
      </p:sp>
      <p:sp>
        <p:nvSpPr>
          <p:cNvPr id="28677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8A9FA3-7411-4981-BBAE-305935D9690E}" type="slidenum">
              <a:rPr lang="en-US" sz="1400" smtClean="0"/>
              <a:pPr/>
              <a:t>18</a:t>
            </a:fld>
            <a:endParaRPr lang="en-US" sz="14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Avoiding Redo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990600"/>
            <a:ext cx="9144000" cy="4114800"/>
          </a:xfrm>
        </p:spPr>
        <p:txBody>
          <a:bodyPr/>
          <a:lstStyle/>
          <a:p>
            <a:r>
              <a:rPr lang="en-US" dirty="0" smtClean="0"/>
              <a:t>To avoid redo, flush all of T’s updates to the stable </a:t>
            </a:r>
            <a:r>
              <a:rPr lang="en-US" u="sng" dirty="0" smtClean="0"/>
              <a:t>database</a:t>
            </a:r>
            <a:r>
              <a:rPr lang="en-US" dirty="0" smtClean="0"/>
              <a:t> before it commits. (They must be in stable storage.)</a:t>
            </a:r>
          </a:p>
          <a:p>
            <a:pPr lvl="1"/>
            <a:r>
              <a:rPr lang="en-US" dirty="0" smtClean="0"/>
              <a:t>Usually called a </a:t>
            </a:r>
            <a:r>
              <a:rPr lang="en-US" u="sng" dirty="0" smtClean="0"/>
              <a:t>Force</a:t>
            </a:r>
            <a:r>
              <a:rPr lang="en-US" dirty="0" smtClean="0"/>
              <a:t> algorithm, because updates are forced to disk before commit.</a:t>
            </a:r>
          </a:p>
          <a:p>
            <a:pPr lvl="1"/>
            <a:r>
              <a:rPr lang="en-US" dirty="0" smtClean="0"/>
              <a:t>It’s easy, because you don’t need stable bookkeeping of after-images.</a:t>
            </a:r>
          </a:p>
          <a:p>
            <a:pPr lvl="1"/>
            <a:r>
              <a:rPr lang="en-US" dirty="0" smtClean="0"/>
              <a:t>But it’s inefficient for hot pages. (Consider TPC-A/B.)</a:t>
            </a:r>
          </a:p>
          <a:p>
            <a:r>
              <a:rPr lang="en-US" dirty="0" smtClean="0"/>
              <a:t>Conversely, a recovery algorithm </a:t>
            </a:r>
            <a:r>
              <a:rPr lang="en-US" u="sng" dirty="0" smtClean="0"/>
              <a:t>requires redo</a:t>
            </a:r>
            <a:r>
              <a:rPr lang="en-US" dirty="0" smtClean="0"/>
              <a:t> if a transaction may commit before all of its updates are in the stable database. </a:t>
            </a:r>
          </a:p>
        </p:txBody>
      </p:sp>
      <p:sp>
        <p:nvSpPr>
          <p:cNvPr id="29701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A45A5B-17F0-4852-9E4C-77541002E380}" type="slidenum">
              <a:rPr lang="en-US" sz="1400" smtClean="0"/>
              <a:pPr/>
              <a:t>19</a:t>
            </a:fld>
            <a:endParaRPr lang="en-US" sz="140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Avoiding Undo </a:t>
            </a:r>
            <a:r>
              <a:rPr lang="en-US" u="sng" smtClean="0"/>
              <a:t>and</a:t>
            </a:r>
            <a:r>
              <a:rPr lang="en-US" smtClean="0"/>
              <a:t> Redo?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1066800"/>
            <a:ext cx="9144000" cy="4114800"/>
          </a:xfrm>
        </p:spPr>
        <p:txBody>
          <a:bodyPr/>
          <a:lstStyle/>
          <a:p>
            <a:r>
              <a:rPr lang="en-US" dirty="0" smtClean="0"/>
              <a:t>To avoid both undo and redo</a:t>
            </a:r>
          </a:p>
          <a:p>
            <a:pPr lvl="1"/>
            <a:r>
              <a:rPr lang="en-US" dirty="0" smtClean="0"/>
              <a:t>Never flush uncommitted updates (to avoid undo), and</a:t>
            </a:r>
          </a:p>
          <a:p>
            <a:pPr lvl="1"/>
            <a:r>
              <a:rPr lang="en-US" dirty="0" smtClean="0"/>
              <a:t>Flush all of T’s updates to the stable </a:t>
            </a:r>
            <a:r>
              <a:rPr lang="en-US" u="sng" dirty="0" smtClean="0"/>
              <a:t>database</a:t>
            </a:r>
            <a:r>
              <a:rPr lang="en-US" dirty="0" smtClean="0"/>
              <a:t> before it commits (to avoid redo).</a:t>
            </a:r>
          </a:p>
          <a:p>
            <a:r>
              <a:rPr lang="en-US" dirty="0" smtClean="0"/>
              <a:t>Thus, it requires installing all of a transaction’s updates into the stable database in one write to disk</a:t>
            </a:r>
          </a:p>
          <a:p>
            <a:r>
              <a:rPr lang="en-US" dirty="0" smtClean="0"/>
              <a:t>It </a:t>
            </a:r>
            <a:r>
              <a:rPr lang="en-US" u="sng" dirty="0" smtClean="0"/>
              <a:t>can</a:t>
            </a:r>
            <a:r>
              <a:rPr lang="en-US" dirty="0" smtClean="0"/>
              <a:t> be done, but it isn’t efficient for short transactions and record-level updates.</a:t>
            </a:r>
          </a:p>
          <a:p>
            <a:pPr lvl="1"/>
            <a:r>
              <a:rPr lang="en-US" dirty="0" smtClean="0"/>
              <a:t>Use shadow paging. </a:t>
            </a:r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82D27A-25E7-4A4E-A040-C2533FC90241}" type="slidenum">
              <a:rPr lang="en-US" sz="1400" smtClean="0"/>
              <a:pPr/>
              <a:t>2</a:t>
            </a:fld>
            <a:endParaRPr 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1. Introduction</a:t>
            </a:r>
          </a:p>
          <a:p>
            <a:pPr>
              <a:buFontTx/>
              <a:buNone/>
            </a:pPr>
            <a:r>
              <a:rPr lang="en-US" smtClean="0"/>
              <a:t>2. Recovery Manager</a:t>
            </a:r>
          </a:p>
          <a:p>
            <a:pPr>
              <a:buFontTx/>
              <a:buNone/>
            </a:pPr>
            <a:r>
              <a:rPr lang="en-US" smtClean="0"/>
              <a:t>3. Two Non-Logging Algorithms</a:t>
            </a:r>
          </a:p>
          <a:p>
            <a:pPr>
              <a:buFontTx/>
              <a:buNone/>
            </a:pPr>
            <a:r>
              <a:rPr lang="en-US" smtClean="0"/>
              <a:t>4. Log-based Recovery</a:t>
            </a:r>
          </a:p>
          <a:p>
            <a:pPr>
              <a:buFontTx/>
              <a:buNone/>
            </a:pPr>
            <a:r>
              <a:rPr lang="en-US" smtClean="0"/>
              <a:t>5. Media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D43C06-269A-42F6-A78C-79CE41C0A7D7}" type="slidenum">
              <a:rPr lang="en-US" sz="1400" smtClean="0"/>
              <a:pPr/>
              <a:t>20</a:t>
            </a:fld>
            <a:endParaRPr lang="en-US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Implementing Restart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914400"/>
            <a:ext cx="9144000" cy="4114800"/>
          </a:xfrm>
        </p:spPr>
        <p:txBody>
          <a:bodyPr/>
          <a:lstStyle/>
          <a:p>
            <a:r>
              <a:rPr lang="en-US" dirty="0" smtClean="0"/>
              <a:t>To recover from a system failure</a:t>
            </a:r>
          </a:p>
          <a:p>
            <a:pPr lvl="1"/>
            <a:r>
              <a:rPr lang="en-US" dirty="0" smtClean="0"/>
              <a:t>Abort transactions that were active at the failure.</a:t>
            </a:r>
          </a:p>
          <a:p>
            <a:pPr lvl="1"/>
            <a:r>
              <a:rPr lang="en-US" dirty="0" smtClean="0"/>
              <a:t>For every committed transaction, redo updates that are in the log but not the stable database.</a:t>
            </a:r>
          </a:p>
          <a:p>
            <a:pPr lvl="1"/>
            <a:r>
              <a:rPr lang="en-US" dirty="0" smtClean="0"/>
              <a:t>Resume normal processing of transactions.</a:t>
            </a:r>
          </a:p>
          <a:p>
            <a:r>
              <a:rPr lang="en-US" u="sng" dirty="0" smtClean="0"/>
              <a:t>Idempotent</a:t>
            </a:r>
            <a:r>
              <a:rPr lang="en-US" dirty="0" smtClean="0"/>
              <a:t> operation - many executions of the operation have the same effect as one execution.</a:t>
            </a:r>
          </a:p>
          <a:p>
            <a:r>
              <a:rPr lang="en-US" dirty="0" smtClean="0"/>
              <a:t>Restart must be idempotent. If it’s interrupted by a failure, then it re-executes from the beginning.</a:t>
            </a:r>
          </a:p>
          <a:p>
            <a:r>
              <a:rPr lang="en-US" dirty="0" smtClean="0"/>
              <a:t>Restart contributes to unavailability. So make it fast!</a:t>
            </a:r>
          </a:p>
        </p:txBody>
      </p:sp>
      <p:sp>
        <p:nvSpPr>
          <p:cNvPr id="3174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1A7547-85B4-4B4B-8FC8-7C016A7CB858}" type="slidenum">
              <a:rPr lang="en-US" sz="1400" smtClean="0"/>
              <a:pPr/>
              <a:t>21</a:t>
            </a:fld>
            <a:endParaRPr lang="en-US" sz="140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03263" y="106363"/>
            <a:ext cx="7772400" cy="533400"/>
          </a:xfrm>
        </p:spPr>
        <p:txBody>
          <a:bodyPr/>
          <a:lstStyle/>
          <a:p>
            <a:r>
              <a:rPr lang="en-US" smtClean="0"/>
              <a:t>3. Log-based Recovery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762000"/>
            <a:ext cx="9145588" cy="6096000"/>
          </a:xfrm>
        </p:spPr>
        <p:txBody>
          <a:bodyPr/>
          <a:lstStyle/>
          <a:p>
            <a:r>
              <a:rPr lang="en-US" dirty="0" smtClean="0"/>
              <a:t>Logging is the most popular mechanism for implementing recovery algorithms.</a:t>
            </a:r>
          </a:p>
          <a:p>
            <a:r>
              <a:rPr lang="en-US" dirty="0" smtClean="0"/>
              <a:t>The recovery manager implements</a:t>
            </a:r>
          </a:p>
          <a:p>
            <a:pPr lvl="1"/>
            <a:r>
              <a:rPr lang="en-US" dirty="0" smtClean="0"/>
              <a:t>Commit - by writing a </a:t>
            </a:r>
            <a:r>
              <a:rPr lang="en-US" u="sng" dirty="0" smtClean="0"/>
              <a:t>commit record</a:t>
            </a:r>
            <a:r>
              <a:rPr lang="en-US" dirty="0" smtClean="0"/>
              <a:t> to the log and flushing the log (satisfies the Redo Rule).</a:t>
            </a:r>
          </a:p>
          <a:p>
            <a:pPr lvl="1"/>
            <a:r>
              <a:rPr lang="en-US" dirty="0" smtClean="0"/>
              <a:t>Abort - by using the transaction’s log records to restore before-images.</a:t>
            </a:r>
          </a:p>
          <a:p>
            <a:pPr lvl="1"/>
            <a:r>
              <a:rPr lang="en-US" dirty="0" smtClean="0"/>
              <a:t>Restart - by scanning the log and undoing and redoing operations as necessary.</a:t>
            </a:r>
          </a:p>
          <a:p>
            <a:r>
              <a:rPr lang="en-US" dirty="0" smtClean="0"/>
              <a:t>The algorithms are fast since they use sequential log I/O in place of random database I/O. They greatly affect TP and Restart performance.</a:t>
            </a:r>
          </a:p>
        </p:txBody>
      </p:sp>
      <p:sp>
        <p:nvSpPr>
          <p:cNvPr id="32773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64C49C-E54D-4741-826B-13FB098F2119}" type="slidenum">
              <a:rPr lang="en-US" sz="1400" smtClean="0"/>
              <a:pPr/>
              <a:t>22</a:t>
            </a:fld>
            <a:endParaRPr lang="en-US" sz="140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15950" y="222250"/>
            <a:ext cx="7772400" cy="685800"/>
          </a:xfrm>
        </p:spPr>
        <p:txBody>
          <a:bodyPr/>
          <a:lstStyle/>
          <a:p>
            <a:r>
              <a:rPr lang="en-US" smtClean="0"/>
              <a:t>Implementing Commit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5725" y="1028700"/>
            <a:ext cx="8964613" cy="4114800"/>
          </a:xfrm>
        </p:spPr>
        <p:txBody>
          <a:bodyPr/>
          <a:lstStyle/>
          <a:p>
            <a:r>
              <a:rPr lang="en-US" dirty="0" smtClean="0"/>
              <a:t>Every commit requires a log flush.</a:t>
            </a:r>
          </a:p>
          <a:p>
            <a:r>
              <a:rPr lang="en-US" dirty="0" smtClean="0"/>
              <a:t>If you can do </a:t>
            </a:r>
            <a:r>
              <a:rPr lang="en-US" i="1" dirty="0" smtClean="0"/>
              <a:t>K</a:t>
            </a:r>
            <a:r>
              <a:rPr lang="en-US" dirty="0" smtClean="0"/>
              <a:t> log flushes per second, then </a:t>
            </a:r>
            <a:r>
              <a:rPr lang="en-US" i="1" dirty="0" smtClean="0"/>
              <a:t>K</a:t>
            </a:r>
            <a:r>
              <a:rPr lang="en-US" dirty="0" smtClean="0"/>
              <a:t> is your maximum transaction throughput.</a:t>
            </a:r>
          </a:p>
          <a:p>
            <a:r>
              <a:rPr lang="en-US" dirty="0" smtClean="0"/>
              <a:t>Group Commit Optimization - when processing commit, if the last log page isn’t full, delay the flush to give it time to fill.</a:t>
            </a:r>
          </a:p>
          <a:p>
            <a:r>
              <a:rPr lang="en-US" dirty="0" smtClean="0"/>
              <a:t>If there are multiple data managers on a system, then each data </a:t>
            </a:r>
            <a:r>
              <a:rPr lang="en-US" dirty="0" err="1" smtClean="0"/>
              <a:t>mgr</a:t>
            </a:r>
            <a:r>
              <a:rPr lang="en-US" dirty="0" smtClean="0"/>
              <a:t> must flush its log to commit.</a:t>
            </a:r>
          </a:p>
          <a:p>
            <a:pPr lvl="1"/>
            <a:r>
              <a:rPr lang="en-US" dirty="0" smtClean="0"/>
              <a:t>If each data </a:t>
            </a:r>
            <a:r>
              <a:rPr lang="en-US" dirty="0" err="1" smtClean="0"/>
              <a:t>mgr</a:t>
            </a:r>
            <a:r>
              <a:rPr lang="en-US" dirty="0" smtClean="0"/>
              <a:t> isn’t using its log’s update bandwidth, then a shared log saves log flushes.</a:t>
            </a:r>
          </a:p>
          <a:p>
            <a:pPr lvl="1"/>
            <a:r>
              <a:rPr lang="en-US" dirty="0" smtClean="0"/>
              <a:t>A good idea, but rarely supported commercially. </a:t>
            </a:r>
          </a:p>
        </p:txBody>
      </p:sp>
      <p:sp>
        <p:nvSpPr>
          <p:cNvPr id="33797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4800600"/>
            <a:ext cx="3276600" cy="6096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3435350"/>
            <a:ext cx="3276600" cy="6096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850" y="3721100"/>
            <a:ext cx="3587750" cy="191770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B81276-A904-4B7E-92B7-F5E445175039}" type="slidenum">
              <a:rPr lang="en-US" sz="1400" smtClean="0"/>
              <a:pPr/>
              <a:t>23</a:t>
            </a:fld>
            <a:endParaRPr lang="en-US" sz="1400" smtClean="0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Implementing Abort</a:t>
            </a:r>
          </a:p>
        </p:txBody>
      </p:sp>
      <p:sp>
        <p:nvSpPr>
          <p:cNvPr id="34823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88900" y="838200"/>
            <a:ext cx="9055100" cy="1828800"/>
          </a:xfrm>
        </p:spPr>
        <p:txBody>
          <a:bodyPr/>
          <a:lstStyle/>
          <a:p>
            <a:r>
              <a:rPr lang="en-US" sz="2800" smtClean="0"/>
              <a:t>To implement Abort(T), scan T’s log records and install before images.</a:t>
            </a:r>
          </a:p>
          <a:p>
            <a:r>
              <a:rPr lang="en-US" sz="2800" smtClean="0"/>
              <a:t>To speed up Abort, back-chain each transaction’s update records.</a:t>
            </a:r>
            <a:endParaRPr lang="en-US" smtClean="0"/>
          </a:p>
        </p:txBody>
      </p:sp>
      <p:sp>
        <p:nvSpPr>
          <p:cNvPr id="34824" name="Rectangl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8900" y="3170238"/>
            <a:ext cx="3587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Transaction Descriptors</a:t>
            </a:r>
          </a:p>
        </p:txBody>
      </p:sp>
      <p:sp>
        <p:nvSpPr>
          <p:cNvPr id="3482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925" y="3733800"/>
            <a:ext cx="362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dirty="0"/>
              <a:t>Transaction  last  log record</a:t>
            </a:r>
          </a:p>
        </p:txBody>
      </p:sp>
      <p:sp>
        <p:nvSpPr>
          <p:cNvPr id="34826" name="Line 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0325" y="4316413"/>
            <a:ext cx="36083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639888" y="3713163"/>
            <a:ext cx="1587" cy="193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4613" y="4616450"/>
            <a:ext cx="36083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325" y="5262563"/>
            <a:ext cx="3608388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23913" y="4625975"/>
            <a:ext cx="522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T</a:t>
            </a:r>
            <a:r>
              <a:rPr lang="en-US" sz="2800" baseline="-25000"/>
              <a:t>7</a:t>
            </a:r>
          </a:p>
        </p:txBody>
      </p:sp>
      <p:sp>
        <p:nvSpPr>
          <p:cNvPr id="34831" name="Oval 12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41550" y="4929188"/>
            <a:ext cx="85725" cy="80962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Line 1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3938" y="4973638"/>
            <a:ext cx="2108200" cy="122237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Text Box 1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18125" y="2657475"/>
            <a:ext cx="1903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Start of Log</a:t>
            </a:r>
          </a:p>
        </p:txBody>
      </p:sp>
      <p:sp>
        <p:nvSpPr>
          <p:cNvPr id="34834" name="Text Box 15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05400" y="6019800"/>
            <a:ext cx="1804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End of Log</a:t>
            </a:r>
          </a:p>
        </p:txBody>
      </p:sp>
      <p:sp>
        <p:nvSpPr>
          <p:cNvPr id="34835" name="Text Box 1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3429000"/>
            <a:ext cx="2968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</a:t>
            </a:r>
            <a:r>
              <a:rPr lang="en-US" sz="2800" baseline="-25000"/>
              <a:t>i</a:t>
            </a:r>
            <a:r>
              <a:rPr lang="en-US" sz="2800"/>
              <a:t>   P</a:t>
            </a:r>
            <a:r>
              <a:rPr lang="en-US" sz="2800" baseline="-25000"/>
              <a:t>k</a:t>
            </a:r>
            <a:r>
              <a:rPr lang="en-US" sz="2800"/>
              <a:t>   null pointer</a:t>
            </a:r>
          </a:p>
        </p:txBody>
      </p:sp>
      <p:sp>
        <p:nvSpPr>
          <p:cNvPr id="34836" name="Text Box 1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95800" y="4800600"/>
            <a:ext cx="2974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T</a:t>
            </a:r>
            <a:r>
              <a:rPr lang="en-US" sz="2800" baseline="-25000"/>
              <a:t>i</a:t>
            </a:r>
            <a:r>
              <a:rPr lang="en-US" sz="2800"/>
              <a:t>   P</a:t>
            </a:r>
            <a:r>
              <a:rPr lang="en-US" sz="2800" baseline="-25000"/>
              <a:t>m</a:t>
            </a:r>
            <a:r>
              <a:rPr lang="en-US" sz="2800"/>
              <a:t>  backpointer</a:t>
            </a:r>
          </a:p>
        </p:txBody>
      </p:sp>
      <p:sp>
        <p:nvSpPr>
          <p:cNvPr id="3483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343400" y="26670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620000" y="26670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5400" y="3432175"/>
            <a:ext cx="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638800" y="3430588"/>
            <a:ext cx="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610225" y="4802188"/>
            <a:ext cx="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000625" y="4802188"/>
            <a:ext cx="0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4419600" y="3886200"/>
            <a:ext cx="1828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716838" y="2743200"/>
            <a:ext cx="1427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T</a:t>
            </a:r>
            <a:r>
              <a:rPr lang="en-US" baseline="-25000"/>
              <a:t>i</a:t>
            </a:r>
            <a:r>
              <a:rPr lang="en-US"/>
              <a:t>’s first</a:t>
            </a:r>
          </a:p>
          <a:p>
            <a:r>
              <a:rPr lang="en-US"/>
              <a:t>log record</a:t>
            </a:r>
          </a:p>
        </p:txBody>
      </p:sp>
      <p:sp>
        <p:nvSpPr>
          <p:cNvPr id="34845" name="Line 2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7696200" y="3505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Date Placeholder 3"/>
          <p:cNvSpPr>
            <a:spLocks noGrp="1"/>
          </p:cNvSpPr>
          <p:nvPr>
            <p:ph type="dt" sz="quarter" idx="10"/>
            <p:custDataLst>
              <p:tags r:id="rId29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13" y="2382838"/>
            <a:ext cx="5540375" cy="17526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38D804-49A4-4881-8830-681A2FCC7494}" type="slidenum">
              <a:rPr lang="en-US" sz="1400" smtClean="0"/>
              <a:pPr/>
              <a:t>24</a:t>
            </a:fld>
            <a:endParaRPr lang="en-US" sz="1400" smtClean="0"/>
          </a:p>
        </p:txBody>
      </p:sp>
      <p:sp>
        <p:nvSpPr>
          <p:cNvPr id="35844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361113" y="2154238"/>
            <a:ext cx="1828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6361113" y="3221038"/>
            <a:ext cx="1828800" cy="12192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774700" y="71438"/>
            <a:ext cx="7772400" cy="762000"/>
          </a:xfrm>
        </p:spPr>
        <p:txBody>
          <a:bodyPr/>
          <a:lstStyle/>
          <a:p>
            <a:r>
              <a:rPr lang="en-US" smtClean="0"/>
              <a:t>Satisfying the Undo Rule</a:t>
            </a:r>
          </a:p>
        </p:txBody>
      </p:sp>
      <p:sp>
        <p:nvSpPr>
          <p:cNvPr id="35847" name="Rectangle 5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0" y="904875"/>
            <a:ext cx="9144000" cy="1381125"/>
          </a:xfrm>
        </p:spPr>
        <p:txBody>
          <a:bodyPr/>
          <a:lstStyle/>
          <a:p>
            <a:r>
              <a:rPr lang="en-US" sz="2800" smtClean="0"/>
              <a:t>To implement the Write-Ahead Log Protocol, tag each cache slot with the log sequence number (LSN) of the last update record to that slot’s page.</a:t>
            </a:r>
            <a:endParaRPr lang="en-US" smtClean="0"/>
          </a:p>
        </p:txBody>
      </p:sp>
      <p:sp>
        <p:nvSpPr>
          <p:cNvPr id="35848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3038" y="2382838"/>
            <a:ext cx="54038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Page   Dirty    Cache      Pin      LSN</a:t>
            </a:r>
          </a:p>
          <a:p>
            <a:r>
              <a:rPr lang="en-US" sz="2800"/>
              <a:t>  	  Bit    Address   Count</a:t>
            </a:r>
          </a:p>
          <a:p>
            <a:r>
              <a:rPr lang="en-US" sz="2800"/>
              <a:t>  P</a:t>
            </a:r>
            <a:r>
              <a:rPr lang="en-US" sz="2800" baseline="-25000"/>
              <a:t>47	    </a:t>
            </a:r>
            <a:r>
              <a:rPr lang="en-US" sz="2800"/>
              <a:t>1	      812	2</a:t>
            </a:r>
          </a:p>
          <a:p>
            <a:r>
              <a:rPr lang="en-US" sz="2800"/>
              <a:t>  P</a:t>
            </a:r>
            <a:r>
              <a:rPr lang="en-US" sz="2800" baseline="-25000"/>
              <a:t>21	    </a:t>
            </a:r>
            <a:r>
              <a:rPr lang="en-US" sz="2800"/>
              <a:t>1	    10101	0</a:t>
            </a:r>
            <a:endParaRPr lang="en-US"/>
          </a:p>
        </p:txBody>
      </p:sp>
      <p:sp>
        <p:nvSpPr>
          <p:cNvPr id="35849" name="Line 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13" y="3306763"/>
            <a:ext cx="55403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3975" y="3743325"/>
            <a:ext cx="554037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081088" y="2362200"/>
            <a:ext cx="0" cy="176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995488" y="2362200"/>
            <a:ext cx="0" cy="176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443288" y="2362200"/>
            <a:ext cx="0" cy="175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91050" y="2397125"/>
            <a:ext cx="0" cy="1757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235950" y="2230438"/>
            <a:ext cx="9445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800"/>
              <a:t> Log </a:t>
            </a:r>
          </a:p>
          <a:p>
            <a:pPr algn="r"/>
            <a:r>
              <a:rPr lang="en-US" sz="2800"/>
              <a:t>Start </a:t>
            </a:r>
          </a:p>
        </p:txBody>
      </p:sp>
      <p:sp>
        <p:nvSpPr>
          <p:cNvPr id="35856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423275" y="3678238"/>
            <a:ext cx="757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End</a:t>
            </a:r>
          </a:p>
        </p:txBody>
      </p:sp>
      <p:sp>
        <p:nvSpPr>
          <p:cNvPr id="35857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361113" y="2154238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8189913" y="2154238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665913" y="2382838"/>
            <a:ext cx="1300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On disk</a:t>
            </a:r>
          </a:p>
        </p:txBody>
      </p:sp>
      <p:sp>
        <p:nvSpPr>
          <p:cNvPr id="35860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513513" y="3297238"/>
            <a:ext cx="14081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/>
              <a:t>Main</a:t>
            </a:r>
          </a:p>
          <a:p>
            <a:pPr algn="ctr"/>
            <a:r>
              <a:rPr lang="en-US" sz="2800"/>
              <a:t>Memory</a:t>
            </a:r>
          </a:p>
        </p:txBody>
      </p:sp>
      <p:sp>
        <p:nvSpPr>
          <p:cNvPr id="35861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361113" y="421163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218113" y="3068638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41913" y="3906838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8239125" y="2260600"/>
            <a:ext cx="17145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8248650" y="412432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Rectangle 2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7463" y="4419600"/>
            <a:ext cx="9145587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Cache manager won’t flush a page P until P’s last updated record, pointed to by LSN, is on disk.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P’s last log record is usually stable before Flush(P), </a:t>
            </a:r>
            <a:br>
              <a:rPr lang="en-US" sz="2800"/>
            </a:br>
            <a:r>
              <a:rPr lang="en-US" sz="2800"/>
              <a:t>so this rarely costs an extra flush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LSN must be updated while latch is held on P’s slot</a:t>
            </a:r>
          </a:p>
        </p:txBody>
      </p:sp>
      <p:sp>
        <p:nvSpPr>
          <p:cNvPr id="35867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6361113" y="291623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Date Placeholder 3"/>
          <p:cNvSpPr>
            <a:spLocks noGrp="1"/>
          </p:cNvSpPr>
          <p:nvPr>
            <p:ph type="dt" sz="quarter" idx="10"/>
            <p:custDataLst>
              <p:tags r:id="rId27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3EC35A-7E14-4618-98B7-F54C5520E5C6}" type="slidenum">
              <a:rPr lang="en-US" sz="1400" smtClean="0"/>
              <a:pPr/>
              <a:t>25</a:t>
            </a:fld>
            <a:endParaRPr lang="en-US" sz="140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mtClean="0"/>
              <a:t>Implementing Restart (rev 1)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762000"/>
            <a:ext cx="9144000" cy="4114800"/>
          </a:xfrm>
        </p:spPr>
        <p:txBody>
          <a:bodyPr/>
          <a:lstStyle/>
          <a:p>
            <a:r>
              <a:rPr lang="en-US" dirty="0" smtClean="0"/>
              <a:t>Assume undo and redo are required.</a:t>
            </a:r>
          </a:p>
          <a:p>
            <a:r>
              <a:rPr lang="en-US" dirty="0" smtClean="0"/>
              <a:t>Scan the log backwards, starting at the end.</a:t>
            </a:r>
          </a:p>
          <a:p>
            <a:pPr lvl="1"/>
            <a:r>
              <a:rPr lang="en-US" dirty="0" smtClean="0"/>
              <a:t>How do you find the end?</a:t>
            </a:r>
          </a:p>
          <a:p>
            <a:r>
              <a:rPr lang="en-US" dirty="0" smtClean="0"/>
              <a:t>Construct a commit list and recovered-page-list during the scan (assuming page level logging).</a:t>
            </a:r>
          </a:p>
          <a:p>
            <a:r>
              <a:rPr lang="en-US" dirty="0" smtClean="0"/>
              <a:t>Commit(T) record =&gt; add T to commit list</a:t>
            </a:r>
          </a:p>
          <a:p>
            <a:r>
              <a:rPr lang="en-US" dirty="0" smtClean="0"/>
              <a:t>Update record for P by T</a:t>
            </a:r>
          </a:p>
          <a:p>
            <a:pPr lvl="1"/>
            <a:r>
              <a:rPr lang="en-US" dirty="0" smtClean="0"/>
              <a:t>if P is not in the recovered-page-list then</a:t>
            </a:r>
          </a:p>
          <a:p>
            <a:pPr lvl="2"/>
            <a:r>
              <a:rPr lang="en-US" sz="2800" dirty="0" smtClean="0"/>
              <a:t>Add P to the recovered-page-list.</a:t>
            </a:r>
          </a:p>
          <a:p>
            <a:pPr lvl="2"/>
            <a:r>
              <a:rPr lang="en-US" sz="2800" dirty="0" smtClean="0"/>
              <a:t>If T is in the commit list, then redo the update, </a:t>
            </a:r>
            <a:br>
              <a:rPr lang="en-US" sz="2800" dirty="0" smtClean="0"/>
            </a:br>
            <a:r>
              <a:rPr lang="en-US" sz="2800" dirty="0" smtClean="0"/>
              <a:t>else undo the update.</a:t>
            </a: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6A8F65-CEA0-4893-AE95-E16A1E98E13B}" type="slidenum">
              <a:rPr lang="en-US" sz="1400" smtClean="0"/>
              <a:pPr/>
              <a:t>26</a:t>
            </a:fld>
            <a:endParaRPr lang="en-US" sz="140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68338" y="87313"/>
            <a:ext cx="7772400" cy="685800"/>
          </a:xfrm>
        </p:spPr>
        <p:txBody>
          <a:bodyPr/>
          <a:lstStyle/>
          <a:p>
            <a:r>
              <a:rPr lang="en-US" smtClean="0"/>
              <a:t>Checkpoints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8382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Problem - Prevent Restart from scanning back to the start of the log</a:t>
            </a:r>
          </a:p>
          <a:p>
            <a:pPr>
              <a:lnSpc>
                <a:spcPct val="90000"/>
              </a:lnSpc>
            </a:pPr>
            <a:r>
              <a:rPr lang="en-US" smtClean="0"/>
              <a:t>A </a:t>
            </a:r>
            <a:r>
              <a:rPr lang="en-US" u="sng" smtClean="0"/>
              <a:t>checkpoint</a:t>
            </a:r>
            <a:r>
              <a:rPr lang="en-US" smtClean="0"/>
              <a:t> is a procedure to limit the amount of work for Restart</a:t>
            </a:r>
          </a:p>
          <a:p>
            <a:pPr>
              <a:lnSpc>
                <a:spcPct val="90000"/>
              </a:lnSpc>
            </a:pPr>
            <a:r>
              <a:rPr lang="en-US" smtClean="0"/>
              <a:t>Cache-consistent checkpointing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Stop accepting new update, commit, and abort operations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Make list of [active transaction, pointer to last log record]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Flush all dirty pages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Append a checkpoint record to log; include the list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Resume normal processing</a:t>
            </a:r>
          </a:p>
          <a:p>
            <a:pPr>
              <a:lnSpc>
                <a:spcPct val="90000"/>
              </a:lnSpc>
            </a:pPr>
            <a:r>
              <a:rPr lang="en-US" smtClean="0"/>
              <a:t>Database and log are now mutually consistent</a:t>
            </a:r>
          </a:p>
        </p:txBody>
      </p:sp>
      <p:sp>
        <p:nvSpPr>
          <p:cNvPr id="37893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9D9B95-A1A1-4A45-AB2E-E34535C17850}" type="slidenum">
              <a:rPr lang="en-US" sz="1400" smtClean="0"/>
              <a:pPr/>
              <a:t>27</a:t>
            </a:fld>
            <a:endParaRPr lang="en-US" sz="140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Restart Algorithm (rev 2)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1066800"/>
            <a:ext cx="9144000" cy="5029200"/>
          </a:xfrm>
        </p:spPr>
        <p:txBody>
          <a:bodyPr/>
          <a:lstStyle/>
          <a:p>
            <a:r>
              <a:rPr lang="en-US" dirty="0" smtClean="0"/>
              <a:t>No need to redo records before last checkpoint, so</a:t>
            </a:r>
          </a:p>
          <a:p>
            <a:pPr lvl="1"/>
            <a:r>
              <a:rPr lang="en-US" dirty="0" smtClean="0"/>
              <a:t>Starting with the last checkpoint, scan forward in the log.</a:t>
            </a:r>
          </a:p>
          <a:p>
            <a:pPr lvl="1"/>
            <a:r>
              <a:rPr lang="en-US" dirty="0" smtClean="0"/>
              <a:t>Redo </a:t>
            </a:r>
            <a:r>
              <a:rPr lang="en-US" u="sng" dirty="0" smtClean="0"/>
              <a:t>all</a:t>
            </a:r>
            <a:r>
              <a:rPr lang="en-US" dirty="0" smtClean="0"/>
              <a:t> update records. Process all aborts. </a:t>
            </a:r>
            <a:br>
              <a:rPr lang="en-US" dirty="0" smtClean="0"/>
            </a:br>
            <a:r>
              <a:rPr lang="en-US" dirty="0" smtClean="0"/>
              <a:t>Maintain list of active transactions (initialized to content of checkpoint record).</a:t>
            </a:r>
          </a:p>
          <a:p>
            <a:pPr lvl="1"/>
            <a:r>
              <a:rPr lang="en-US" dirty="0" smtClean="0"/>
              <a:t>After you’re done scanning, abort all active transactions.</a:t>
            </a:r>
          </a:p>
          <a:p>
            <a:r>
              <a:rPr lang="en-US" dirty="0" smtClean="0"/>
              <a:t>Restart time is proportional to the amount of log after the last checkpoint.</a:t>
            </a:r>
          </a:p>
          <a:p>
            <a:r>
              <a:rPr lang="en-US" dirty="0" smtClean="0"/>
              <a:t>Reduce restart time by </a:t>
            </a:r>
            <a:r>
              <a:rPr lang="en-US" dirty="0" err="1" smtClean="0"/>
              <a:t>checkpointing</a:t>
            </a:r>
            <a:r>
              <a:rPr lang="en-US" dirty="0" smtClean="0"/>
              <a:t> frequently.</a:t>
            </a:r>
          </a:p>
          <a:p>
            <a:r>
              <a:rPr lang="en-US" dirty="0" smtClean="0"/>
              <a:t>Thus, </a:t>
            </a:r>
            <a:r>
              <a:rPr lang="en-US" dirty="0" err="1" smtClean="0"/>
              <a:t>checkpointing</a:t>
            </a:r>
            <a:r>
              <a:rPr lang="en-US" dirty="0" smtClean="0"/>
              <a:t> must be cheap.</a:t>
            </a:r>
          </a:p>
          <a:p>
            <a:pPr lvl="1"/>
            <a:endParaRPr lang="en-US" dirty="0" smtClean="0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4AFE70-D5E7-48E5-8428-CB1B3284C173}" type="slidenum">
              <a:rPr lang="en-US" sz="1400" smtClean="0"/>
              <a:pPr/>
              <a:t>28</a:t>
            </a:fld>
            <a:endParaRPr lang="en-US" sz="140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44538" y="52388"/>
            <a:ext cx="7772400" cy="685800"/>
          </a:xfrm>
        </p:spPr>
        <p:txBody>
          <a:bodyPr/>
          <a:lstStyle/>
          <a:p>
            <a:r>
              <a:rPr lang="en-US" smtClean="0"/>
              <a:t>Fuzzy Checkpointing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781050"/>
            <a:ext cx="9144000" cy="6076950"/>
          </a:xfrm>
        </p:spPr>
        <p:txBody>
          <a:bodyPr/>
          <a:lstStyle/>
          <a:p>
            <a:r>
              <a:rPr lang="en-US" sz="2800" dirty="0" smtClean="0"/>
              <a:t>Make checkpoints cheap by avoiding synchronized flushing of dirty cache at checkpoint time.</a:t>
            </a:r>
            <a:endParaRPr lang="en-US" dirty="0" smtClean="0"/>
          </a:p>
          <a:p>
            <a:pPr lvl="1"/>
            <a:r>
              <a:rPr lang="en-US" dirty="0" smtClean="0"/>
              <a:t>Stop accepting new update, commit, and abort operations</a:t>
            </a:r>
          </a:p>
          <a:p>
            <a:pPr lvl="1"/>
            <a:r>
              <a:rPr lang="en-US" dirty="0" smtClean="0"/>
              <a:t>Make a list of all dirty pages in cache</a:t>
            </a:r>
          </a:p>
          <a:p>
            <a:pPr lvl="1"/>
            <a:r>
              <a:rPr lang="en-US" dirty="0" smtClean="0"/>
              <a:t>Make list of [active transaction, pointer to last log record]</a:t>
            </a:r>
          </a:p>
          <a:p>
            <a:pPr lvl="1"/>
            <a:r>
              <a:rPr lang="en-US" dirty="0" smtClean="0"/>
              <a:t>Append a checkpoint record to log; include the list</a:t>
            </a:r>
          </a:p>
          <a:p>
            <a:pPr lvl="1"/>
            <a:r>
              <a:rPr lang="en-US" dirty="0" smtClean="0"/>
              <a:t>Resume normal processing</a:t>
            </a:r>
          </a:p>
          <a:p>
            <a:pPr lvl="1"/>
            <a:r>
              <a:rPr lang="en-US" dirty="0" smtClean="0"/>
              <a:t>Initiate low priority flush of all dirty pages</a:t>
            </a:r>
          </a:p>
          <a:p>
            <a:r>
              <a:rPr lang="en-US" sz="2800" dirty="0" smtClean="0"/>
              <a:t>Don’t checkpoint again until all of the last checkpoint’s dirty pages are flushed.</a:t>
            </a:r>
          </a:p>
          <a:p>
            <a:r>
              <a:rPr lang="en-US" sz="2800" dirty="0" smtClean="0"/>
              <a:t>Restart begins at second-to-last (penultimate) checkpoint.</a:t>
            </a:r>
          </a:p>
          <a:p>
            <a:r>
              <a:rPr lang="en-US" sz="2800" dirty="0" smtClean="0"/>
              <a:t>Checkpoint frequency depends on disk bandwidth.</a:t>
            </a:r>
            <a:endParaRPr lang="en-US" dirty="0" smtClean="0"/>
          </a:p>
        </p:txBody>
      </p:sp>
      <p:sp>
        <p:nvSpPr>
          <p:cNvPr id="39941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E743B5-EDC7-4217-87DF-90E457AA7CB1}" type="slidenum">
              <a:rPr lang="en-US" sz="1400" smtClean="0"/>
              <a:pPr/>
              <a:t>29</a:t>
            </a:fld>
            <a:endParaRPr lang="en-US" sz="1400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Operation Logging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838200"/>
            <a:ext cx="9144000" cy="4114800"/>
          </a:xfrm>
        </p:spPr>
        <p:txBody>
          <a:bodyPr/>
          <a:lstStyle/>
          <a:p>
            <a:r>
              <a:rPr lang="en-US" smtClean="0"/>
              <a:t>Record locking requires (at least) record logging.</a:t>
            </a:r>
          </a:p>
          <a:p>
            <a:pPr lvl="1"/>
            <a:r>
              <a:rPr lang="en-US" smtClean="0"/>
              <a:t>Suppose records x and y are on page P</a:t>
            </a:r>
          </a:p>
          <a:p>
            <a:pPr lvl="1"/>
            <a:r>
              <a:rPr lang="en-US" smtClean="0"/>
              <a:t>w</a:t>
            </a:r>
            <a:r>
              <a:rPr lang="en-US" baseline="-25000" smtClean="0"/>
              <a:t>1</a:t>
            </a:r>
            <a:r>
              <a:rPr lang="en-US" smtClean="0"/>
              <a:t>[x] w</a:t>
            </a:r>
            <a:r>
              <a:rPr lang="en-US" baseline="-25000" smtClean="0"/>
              <a:t>2</a:t>
            </a:r>
            <a:r>
              <a:rPr lang="en-US" smtClean="0"/>
              <a:t>[y] abort</a:t>
            </a:r>
            <a:r>
              <a:rPr lang="en-US" baseline="-25000" smtClean="0"/>
              <a:t>1</a:t>
            </a:r>
            <a:r>
              <a:rPr lang="en-US" smtClean="0"/>
              <a:t> commit</a:t>
            </a:r>
            <a:r>
              <a:rPr lang="en-US" baseline="-25000" smtClean="0"/>
              <a:t>2</a:t>
            </a:r>
            <a:r>
              <a:rPr lang="en-US" smtClean="0"/>
              <a:t> (not strict w.r.t. pages)</a:t>
            </a:r>
          </a:p>
          <a:p>
            <a:r>
              <a:rPr lang="en-US" smtClean="0"/>
              <a:t>Record logging requires Restart to read a page before updating it. This reduces log size.</a:t>
            </a:r>
          </a:p>
          <a:p>
            <a:r>
              <a:rPr lang="en-US" smtClean="0"/>
              <a:t>Further reduce log size by logging </a:t>
            </a:r>
            <a:r>
              <a:rPr lang="en-US" u="sng" smtClean="0"/>
              <a:t>description</a:t>
            </a:r>
            <a:r>
              <a:rPr lang="en-US" smtClean="0"/>
              <a:t> of an update, not the entire before/after image of record.</a:t>
            </a:r>
          </a:p>
          <a:p>
            <a:pPr lvl="1"/>
            <a:r>
              <a:rPr lang="en-US" smtClean="0"/>
              <a:t>Only log after-image of an insertion</a:t>
            </a:r>
          </a:p>
          <a:p>
            <a:pPr lvl="1"/>
            <a:r>
              <a:rPr lang="en-US" smtClean="0"/>
              <a:t>Only log fields being updated</a:t>
            </a:r>
          </a:p>
          <a:p>
            <a:r>
              <a:rPr lang="en-US" smtClean="0"/>
              <a:t>Now Restart can’t blindly redo. </a:t>
            </a:r>
          </a:p>
          <a:p>
            <a:pPr lvl="1"/>
            <a:r>
              <a:rPr lang="en-US" smtClean="0"/>
              <a:t>E.g., it must not insert a record twice</a:t>
            </a:r>
          </a:p>
        </p:txBody>
      </p:sp>
      <p:sp>
        <p:nvSpPr>
          <p:cNvPr id="40965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CF1AFD-325F-4D26-B698-202085D65351}" type="slidenum">
              <a:rPr lang="en-US" sz="1400" smtClean="0"/>
              <a:pPr/>
              <a:t>3</a:t>
            </a:fld>
            <a:endParaRPr lang="en-US" sz="1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1. Introduction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52400" y="1981200"/>
            <a:ext cx="8915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database may become inconsistent because of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Transaction failure (abort)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Database system failure (possibly caused by OS crash)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Media crash (disk-resident data is corrupted)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recovery system ensures the database contains exactly those updates produced by committed transactions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I.e. atomicity and durability, despite failures</a:t>
            </a:r>
          </a:p>
        </p:txBody>
      </p:sp>
      <p:sp>
        <p:nvSpPr>
          <p:cNvPr id="14341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ABB03E-1128-4375-BCBF-87AD88EAC27A}" type="slidenum">
              <a:rPr lang="en-US" sz="1400" smtClean="0"/>
              <a:pPr/>
              <a:t>30</a:t>
            </a:fld>
            <a:endParaRPr lang="en-US" sz="140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66750" y="88900"/>
            <a:ext cx="7772400" cy="609600"/>
          </a:xfrm>
        </p:spPr>
        <p:txBody>
          <a:bodyPr/>
          <a:lstStyle/>
          <a:p>
            <a:r>
              <a:rPr lang="en-US" smtClean="0"/>
              <a:t>LSN-based logging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762000"/>
            <a:ext cx="9144000" cy="4114800"/>
          </a:xfrm>
        </p:spPr>
        <p:txBody>
          <a:bodyPr/>
          <a:lstStyle/>
          <a:p>
            <a:r>
              <a:rPr lang="en-US" sz="2800" smtClean="0"/>
              <a:t>Each database page P’s header has the LSN of the last log record whose operation updated P.</a:t>
            </a:r>
          </a:p>
          <a:p>
            <a:r>
              <a:rPr lang="en-US" sz="2800" smtClean="0"/>
              <a:t>Restart compares log record and page LSN before redoing the log record’s update U.</a:t>
            </a:r>
            <a:endParaRPr lang="en-US" smtClean="0"/>
          </a:p>
          <a:p>
            <a:pPr lvl="1"/>
            <a:r>
              <a:rPr lang="en-US" smtClean="0"/>
              <a:t>Redo the update only if LSN(P) &lt; LSN(U)</a:t>
            </a:r>
          </a:p>
          <a:p>
            <a:r>
              <a:rPr lang="en-US" sz="2800" smtClean="0"/>
              <a:t>Undo is a problem. If U’s transaction aborts and you undo U, what LSN to put on the page?</a:t>
            </a:r>
          </a:p>
          <a:p>
            <a:pPr lvl="1"/>
            <a:r>
              <a:rPr lang="en-US" smtClean="0"/>
              <a:t>Suppose T</a:t>
            </a:r>
            <a:r>
              <a:rPr lang="en-US" baseline="-25000" smtClean="0"/>
              <a:t>1</a:t>
            </a:r>
            <a:r>
              <a:rPr lang="en-US" smtClean="0"/>
              <a:t> and T</a:t>
            </a:r>
            <a:r>
              <a:rPr lang="en-US" baseline="-25000" smtClean="0"/>
              <a:t>2</a:t>
            </a:r>
            <a:r>
              <a:rPr lang="en-US" smtClean="0"/>
              <a:t> update records x and y on P</a:t>
            </a:r>
          </a:p>
          <a:p>
            <a:pPr lvl="1"/>
            <a:r>
              <a:rPr lang="en-US" smtClean="0"/>
              <a:t>w</a:t>
            </a:r>
            <a:r>
              <a:rPr lang="en-US" baseline="-25000" smtClean="0"/>
              <a:t>1</a:t>
            </a:r>
            <a:r>
              <a:rPr lang="en-US" smtClean="0"/>
              <a:t>[x] w</a:t>
            </a:r>
            <a:r>
              <a:rPr lang="en-US" baseline="-25000" smtClean="0"/>
              <a:t>2</a:t>
            </a:r>
            <a:r>
              <a:rPr lang="en-US" smtClean="0"/>
              <a:t>[y] c</a:t>
            </a:r>
            <a:r>
              <a:rPr lang="en-US" baseline="-25000" smtClean="0"/>
              <a:t>2</a:t>
            </a:r>
            <a:r>
              <a:rPr lang="en-US" smtClean="0"/>
              <a:t> a</a:t>
            </a:r>
            <a:r>
              <a:rPr lang="en-US" baseline="-25000" smtClean="0"/>
              <a:t>1</a:t>
            </a:r>
            <a:r>
              <a:rPr lang="en-US" smtClean="0"/>
              <a:t> (what LSN does a</a:t>
            </a:r>
            <a:r>
              <a:rPr lang="en-US" baseline="-25000" smtClean="0"/>
              <a:t>1</a:t>
            </a:r>
            <a:r>
              <a:rPr lang="en-US" smtClean="0"/>
              <a:t> put on P?)</a:t>
            </a:r>
          </a:p>
          <a:p>
            <a:pPr lvl="1"/>
            <a:r>
              <a:rPr lang="en-US" smtClean="0"/>
              <a:t>not LSN before w</a:t>
            </a:r>
            <a:r>
              <a:rPr lang="en-US" baseline="-25000" smtClean="0"/>
              <a:t>1</a:t>
            </a:r>
            <a:r>
              <a:rPr lang="en-US" smtClean="0"/>
              <a:t>[x] (which says w</a:t>
            </a:r>
            <a:r>
              <a:rPr lang="en-US" baseline="-25000" smtClean="0"/>
              <a:t>2</a:t>
            </a:r>
            <a:r>
              <a:rPr lang="en-US" smtClean="0"/>
              <a:t>[y] didn’t run)</a:t>
            </a:r>
          </a:p>
          <a:p>
            <a:pPr lvl="1"/>
            <a:r>
              <a:rPr lang="en-US" smtClean="0"/>
              <a:t>not w</a:t>
            </a:r>
            <a:r>
              <a:rPr lang="en-US" baseline="-25000" smtClean="0"/>
              <a:t>2</a:t>
            </a:r>
            <a:r>
              <a:rPr lang="en-US" smtClean="0"/>
              <a:t>[y] (which says w</a:t>
            </a:r>
            <a:r>
              <a:rPr lang="en-US" baseline="-25000" smtClean="0"/>
              <a:t>1</a:t>
            </a:r>
            <a:r>
              <a:rPr lang="en-US" smtClean="0"/>
              <a:t>[x] wasn’t aborted)</a:t>
            </a:r>
          </a:p>
        </p:txBody>
      </p:sp>
      <p:sp>
        <p:nvSpPr>
          <p:cNvPr id="4198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9B9C08-A26E-4319-8931-DA9BAA66D5FB}" type="slidenum">
              <a:rPr lang="en-US" sz="1400" smtClean="0"/>
              <a:pPr/>
              <a:t>31</a:t>
            </a:fld>
            <a:endParaRPr lang="en-US" sz="140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LSN-based logging (cont’d)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smtClean="0"/>
              <a:t>w</a:t>
            </a:r>
            <a:r>
              <a:rPr lang="en-US" baseline="-25000" smtClean="0"/>
              <a:t>1</a:t>
            </a:r>
            <a:r>
              <a:rPr lang="en-US" smtClean="0"/>
              <a:t>[x] w</a:t>
            </a:r>
            <a:r>
              <a:rPr lang="en-US" baseline="-25000" smtClean="0"/>
              <a:t>2</a:t>
            </a:r>
            <a:r>
              <a:rPr lang="en-US" smtClean="0"/>
              <a:t>[y] c</a:t>
            </a:r>
            <a:r>
              <a:rPr lang="en-US" baseline="-25000" smtClean="0"/>
              <a:t>2</a:t>
            </a:r>
            <a:r>
              <a:rPr lang="en-US" smtClean="0"/>
              <a:t> a</a:t>
            </a:r>
            <a:r>
              <a:rPr lang="en-US" baseline="-25000" smtClean="0"/>
              <a:t>1</a:t>
            </a:r>
            <a:r>
              <a:rPr lang="en-US" smtClean="0"/>
              <a:t> (what LSN does a</a:t>
            </a:r>
            <a:r>
              <a:rPr lang="en-US" baseline="-25000" smtClean="0"/>
              <a:t>1</a:t>
            </a:r>
            <a:r>
              <a:rPr lang="en-US" smtClean="0"/>
              <a:t> put on P?)</a:t>
            </a:r>
          </a:p>
          <a:p>
            <a:r>
              <a:rPr lang="en-US" smtClean="0"/>
              <a:t>Why not use a</a:t>
            </a:r>
            <a:r>
              <a:rPr lang="en-US" baseline="-25000" smtClean="0"/>
              <a:t>1</a:t>
            </a:r>
            <a:r>
              <a:rPr lang="en-US" smtClean="0"/>
              <a:t>’s LSN?</a:t>
            </a:r>
          </a:p>
          <a:p>
            <a:pPr lvl="1"/>
            <a:r>
              <a:rPr lang="en-US" smtClean="0"/>
              <a:t>must latch all of T</a:t>
            </a:r>
            <a:r>
              <a:rPr lang="en-US" baseline="-25000" smtClean="0"/>
              <a:t>1</a:t>
            </a:r>
            <a:r>
              <a:rPr lang="en-US" smtClean="0"/>
              <a:t>’s updated pages before logging a</a:t>
            </a:r>
            <a:r>
              <a:rPr lang="en-US" baseline="-25000" smtClean="0"/>
              <a:t>1</a:t>
            </a:r>
            <a:endParaRPr lang="en-US" smtClean="0"/>
          </a:p>
          <a:p>
            <a:pPr lvl="1"/>
            <a:r>
              <a:rPr lang="en-US" smtClean="0"/>
              <a:t>else, some w</a:t>
            </a:r>
            <a:r>
              <a:rPr lang="en-US" baseline="-25000" smtClean="0"/>
              <a:t>3</a:t>
            </a:r>
            <a:r>
              <a:rPr lang="en-US" smtClean="0"/>
              <a:t>[z] on P</a:t>
            </a:r>
            <a:r>
              <a:rPr lang="en-US" smtClean="0">
                <a:sym typeface="Symbol" pitchFamily="18" charset="2"/>
              </a:rPr>
              <a:t></a:t>
            </a:r>
            <a:r>
              <a:rPr lang="en-US" smtClean="0"/>
              <a:t> could be logged after a</a:t>
            </a:r>
            <a:r>
              <a:rPr lang="en-US" baseline="-25000" smtClean="0"/>
              <a:t>1</a:t>
            </a:r>
            <a:r>
              <a:rPr lang="en-US" smtClean="0"/>
              <a:t> but be executed before a</a:t>
            </a:r>
            <a:r>
              <a:rPr lang="en-US" baseline="-25000" smtClean="0"/>
              <a:t>1</a:t>
            </a:r>
            <a:r>
              <a:rPr lang="en-US" smtClean="0"/>
              <a:t>, leaving a</a:t>
            </a:r>
            <a:r>
              <a:rPr lang="en-US" baseline="-25000" smtClean="0"/>
              <a:t>1</a:t>
            </a:r>
            <a:r>
              <a:rPr lang="en-US" smtClean="0"/>
              <a:t>’s LSN on P</a:t>
            </a:r>
            <a:r>
              <a:rPr lang="en-US" smtClean="0">
                <a:sym typeface="Symbol" pitchFamily="18" charset="2"/>
              </a:rPr>
              <a:t></a:t>
            </a:r>
            <a:r>
              <a:rPr lang="en-US" smtClean="0"/>
              <a:t> instead of w</a:t>
            </a:r>
            <a:r>
              <a:rPr lang="en-US" baseline="-25000" smtClean="0"/>
              <a:t>3</a:t>
            </a:r>
            <a:r>
              <a:rPr lang="en-US" smtClean="0"/>
              <a:t>[z]’s.</a:t>
            </a:r>
          </a:p>
          <a:p>
            <a:endParaRPr lang="en-US" smtClean="0"/>
          </a:p>
          <a:p>
            <a:pPr lvl="1"/>
            <a:endParaRPr lang="en-US" smtClean="0"/>
          </a:p>
        </p:txBody>
      </p:sp>
      <p:sp>
        <p:nvSpPr>
          <p:cNvPr id="43013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D4B7D2-6F4F-4AC6-8963-2B6CE589F370}" type="slidenum">
              <a:rPr lang="en-US" sz="1400" smtClean="0"/>
              <a:pPr/>
              <a:t>32</a:t>
            </a:fld>
            <a:endParaRPr lang="en-US" sz="1400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158750"/>
            <a:ext cx="7772400" cy="609600"/>
          </a:xfrm>
        </p:spPr>
        <p:txBody>
          <a:bodyPr/>
          <a:lstStyle/>
          <a:p>
            <a:r>
              <a:rPr lang="en-US" smtClean="0"/>
              <a:t>Logging Undo’s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849313"/>
            <a:ext cx="9144000" cy="5780087"/>
          </a:xfrm>
        </p:spPr>
        <p:txBody>
          <a:bodyPr/>
          <a:lstStyle/>
          <a:p>
            <a:r>
              <a:rPr lang="en-US" sz="2800" smtClean="0"/>
              <a:t>Log the undo(U) operation, and use its LSN on P</a:t>
            </a:r>
          </a:p>
          <a:p>
            <a:pPr lvl="1"/>
            <a:r>
              <a:rPr lang="en-US" smtClean="0"/>
              <a:t>CLR = Compensation Log Record = a logged undo</a:t>
            </a:r>
          </a:p>
          <a:p>
            <a:pPr lvl="1"/>
            <a:r>
              <a:rPr lang="en-US" smtClean="0"/>
              <a:t>Do this for all undo’s (during normal abort or recovery)</a:t>
            </a:r>
          </a:p>
          <a:p>
            <a:r>
              <a:rPr lang="en-US" sz="2800" smtClean="0"/>
              <a:t>This preserves the invariant that the LSN on each page P exactly describes P’s state relative to the log.</a:t>
            </a:r>
          </a:p>
          <a:p>
            <a:pPr lvl="1"/>
            <a:r>
              <a:rPr lang="en-US" smtClean="0"/>
              <a:t>P contains all updates to P up to and including the LSN on P, and no updates with larger LSN.</a:t>
            </a:r>
          </a:p>
          <a:p>
            <a:r>
              <a:rPr lang="en-US" sz="2800" smtClean="0"/>
              <a:t>So every aborted transaction’s log is a palindrome </a:t>
            </a:r>
            <a:br>
              <a:rPr lang="en-US" sz="2800" smtClean="0"/>
            </a:br>
            <a:r>
              <a:rPr lang="en-US" sz="2800" smtClean="0"/>
              <a:t>of update records and undo records.</a:t>
            </a:r>
          </a:p>
          <a:p>
            <a:r>
              <a:rPr lang="en-US" sz="2800" smtClean="0"/>
              <a:t>Restart processes Commit and Abort the same way</a:t>
            </a:r>
            <a:endParaRPr lang="en-US" smtClean="0"/>
          </a:p>
          <a:p>
            <a:pPr lvl="1"/>
            <a:r>
              <a:rPr lang="en-US" smtClean="0"/>
              <a:t>It redoes the transaction’s log records.</a:t>
            </a:r>
          </a:p>
          <a:p>
            <a:pPr lvl="1"/>
            <a:r>
              <a:rPr lang="en-US" smtClean="0"/>
              <a:t>It only aborts active transactions after the forward scan</a:t>
            </a:r>
          </a:p>
        </p:txBody>
      </p:sp>
      <p:sp>
        <p:nvSpPr>
          <p:cNvPr id="44037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D5ED67E-D3B0-47E5-9860-F90466807AF5}" type="slidenum">
              <a:rPr lang="en-US" sz="1400" smtClean="0"/>
              <a:pPr/>
              <a:t>33</a:t>
            </a:fld>
            <a:endParaRPr lang="en-US" sz="140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Logging Undo’s (cont’d)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762000"/>
            <a:ext cx="9144000" cy="4191000"/>
          </a:xfrm>
        </p:spPr>
        <p:txBody>
          <a:bodyPr/>
          <a:lstStyle/>
          <a:p>
            <a:r>
              <a:rPr lang="en-US" smtClean="0"/>
              <a:t>Tricky issues</a:t>
            </a:r>
          </a:p>
          <a:p>
            <a:pPr lvl="1"/>
            <a:r>
              <a:rPr lang="en-US" smtClean="0"/>
              <a:t>Multi-page updates (it’s best to avoid them)</a:t>
            </a:r>
          </a:p>
          <a:p>
            <a:pPr lvl="1"/>
            <a:r>
              <a:rPr lang="en-US" smtClean="0"/>
              <a:t>Restart grows the log by logging undos. </a:t>
            </a:r>
            <a:br>
              <a:rPr lang="en-US" smtClean="0"/>
            </a:br>
            <a:r>
              <a:rPr lang="en-US" smtClean="0"/>
              <a:t>Each time it crashes, it has more log to process</a:t>
            </a:r>
          </a:p>
          <a:p>
            <a:r>
              <a:rPr lang="en-US" smtClean="0"/>
              <a:t>Optimization - CLR points to the transaction’s log record preceding the corresponding “do”.</a:t>
            </a:r>
          </a:p>
          <a:p>
            <a:pPr lvl="1"/>
            <a:r>
              <a:rPr lang="en-US" smtClean="0"/>
              <a:t>Splices out undone work</a:t>
            </a:r>
          </a:p>
          <a:p>
            <a:pPr lvl="1"/>
            <a:r>
              <a:rPr lang="en-US" smtClean="0"/>
              <a:t>Avoids undoing undone work during abort</a:t>
            </a:r>
          </a:p>
          <a:p>
            <a:pPr lvl="1"/>
            <a:r>
              <a:rPr lang="en-US" smtClean="0"/>
              <a:t>Avoids growing the log due to aborts during Restart</a:t>
            </a:r>
          </a:p>
        </p:txBody>
      </p:sp>
      <p:grpSp>
        <p:nvGrpSpPr>
          <p:cNvPr id="45061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57200" y="5410200"/>
            <a:ext cx="8032750" cy="1236663"/>
            <a:chOff x="288" y="2937"/>
            <a:chExt cx="5060" cy="779"/>
          </a:xfrm>
        </p:grpSpPr>
        <p:sp>
          <p:nvSpPr>
            <p:cNvPr id="45063" name="Rectangle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88" y="2976"/>
              <a:ext cx="5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DoA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45064" name="Rectangle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344" y="2976"/>
              <a:ext cx="5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DoB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45065" name="Rectangle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52" y="2976"/>
              <a:ext cx="5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DoC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45066" name="Rectangle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312" y="2976"/>
              <a:ext cx="7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UndoC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45067" name="Rectangle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272" y="2976"/>
              <a:ext cx="7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UndoB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45068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912" y="2937"/>
              <a:ext cx="3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/>
                <a:t>...</a:t>
              </a:r>
              <a:endParaRPr lang="en-US"/>
            </a:p>
          </p:txBody>
        </p:sp>
        <p:sp>
          <p:nvSpPr>
            <p:cNvPr id="45069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968" y="2937"/>
              <a:ext cx="3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/>
                <a:t>...</a:t>
              </a:r>
              <a:endParaRPr lang="en-US"/>
            </a:p>
          </p:txBody>
        </p:sp>
        <p:sp>
          <p:nvSpPr>
            <p:cNvPr id="45070" name="Text Box 12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880" y="2937"/>
              <a:ext cx="3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/>
                <a:t>...</a:t>
              </a:r>
              <a:endParaRPr lang="en-US"/>
            </a:p>
          </p:txBody>
        </p:sp>
        <p:sp>
          <p:nvSpPr>
            <p:cNvPr id="45071" name="Text Box 13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984" y="2937"/>
              <a:ext cx="3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/>
                <a:t>...</a:t>
              </a:r>
              <a:endParaRPr lang="en-US"/>
            </a:p>
          </p:txBody>
        </p:sp>
        <p:sp>
          <p:nvSpPr>
            <p:cNvPr id="45072" name="Text Box 14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40" y="2938"/>
              <a:ext cx="3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/>
                <a:t>...</a:t>
              </a:r>
              <a:endParaRPr lang="en-US"/>
            </a:p>
          </p:txBody>
        </p:sp>
        <p:sp>
          <p:nvSpPr>
            <p:cNvPr id="45073" name="Freeform 15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1776" y="3284"/>
              <a:ext cx="1824" cy="288"/>
            </a:xfrm>
            <a:custGeom>
              <a:avLst/>
              <a:gdLst>
                <a:gd name="T0" fmla="*/ 1824 w 1824"/>
                <a:gd name="T1" fmla="*/ 0 h 384"/>
                <a:gd name="T2" fmla="*/ 1296 w 1824"/>
                <a:gd name="T3" fmla="*/ 162 h 384"/>
                <a:gd name="T4" fmla="*/ 0 w 1824"/>
                <a:gd name="T5" fmla="*/ 0 h 384"/>
                <a:gd name="T6" fmla="*/ 0 60000 65536"/>
                <a:gd name="T7" fmla="*/ 0 60000 65536"/>
                <a:gd name="T8" fmla="*/ 0 60000 65536"/>
                <a:gd name="T9" fmla="*/ 0 w 1824"/>
                <a:gd name="T10" fmla="*/ 0 h 384"/>
                <a:gd name="T11" fmla="*/ 1824 w 1824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4" h="384">
                  <a:moveTo>
                    <a:pt x="1824" y="0"/>
                  </a:moveTo>
                  <a:cubicBezTo>
                    <a:pt x="1712" y="192"/>
                    <a:pt x="1600" y="384"/>
                    <a:pt x="1296" y="384"/>
                  </a:cubicBezTo>
                  <a:cubicBezTo>
                    <a:pt x="992" y="384"/>
                    <a:pt x="496" y="192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Freeform 16"/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672" y="3332"/>
              <a:ext cx="3984" cy="384"/>
            </a:xfrm>
            <a:custGeom>
              <a:avLst/>
              <a:gdLst>
                <a:gd name="T0" fmla="*/ 19007 w 1824"/>
                <a:gd name="T1" fmla="*/ 0 h 384"/>
                <a:gd name="T2" fmla="*/ 13507 w 1824"/>
                <a:gd name="T3" fmla="*/ 384 h 384"/>
                <a:gd name="T4" fmla="*/ 0 w 1824"/>
                <a:gd name="T5" fmla="*/ 0 h 384"/>
                <a:gd name="T6" fmla="*/ 0 60000 65536"/>
                <a:gd name="T7" fmla="*/ 0 60000 65536"/>
                <a:gd name="T8" fmla="*/ 0 60000 65536"/>
                <a:gd name="T9" fmla="*/ 0 w 1824"/>
                <a:gd name="T10" fmla="*/ 0 h 384"/>
                <a:gd name="T11" fmla="*/ 1824 w 1824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4" h="384">
                  <a:moveTo>
                    <a:pt x="1824" y="0"/>
                  </a:moveTo>
                  <a:cubicBezTo>
                    <a:pt x="1712" y="192"/>
                    <a:pt x="1600" y="384"/>
                    <a:pt x="1296" y="384"/>
                  </a:cubicBezTo>
                  <a:cubicBezTo>
                    <a:pt x="992" y="384"/>
                    <a:pt x="496" y="192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62" name="Date Placeholder 3"/>
          <p:cNvSpPr>
            <a:spLocks noGrp="1"/>
          </p:cNvSpPr>
          <p:nvPr>
            <p:ph type="dt" sz="quarter" idx="10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D358318-19AA-4BC5-A238-6E8C05133A26}" type="slidenum">
              <a:rPr lang="en-US" sz="1400" smtClean="0"/>
              <a:pPr/>
              <a:t>34</a:t>
            </a:fld>
            <a:endParaRPr lang="en-US" sz="140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193675"/>
            <a:ext cx="7772400" cy="838200"/>
          </a:xfrm>
        </p:spPr>
        <p:txBody>
          <a:bodyPr/>
          <a:lstStyle/>
          <a:p>
            <a:r>
              <a:rPr lang="en-US" smtClean="0"/>
              <a:t>Restart Algorithm (rev 3)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1066800"/>
            <a:ext cx="9144000" cy="5029200"/>
          </a:xfrm>
        </p:spPr>
        <p:txBody>
          <a:bodyPr/>
          <a:lstStyle/>
          <a:p>
            <a:r>
              <a:rPr lang="en-US" sz="2800" dirty="0" smtClean="0"/>
              <a:t>Starting with the penultimate checkpoint, scan forward in the log.</a:t>
            </a:r>
            <a:endParaRPr lang="en-US" dirty="0" smtClean="0"/>
          </a:p>
          <a:p>
            <a:pPr lvl="1"/>
            <a:r>
              <a:rPr lang="en-US" dirty="0" smtClean="0"/>
              <a:t>Maintain list of active transactions (initialized to content of checkpoint record).</a:t>
            </a:r>
          </a:p>
          <a:p>
            <a:pPr lvl="1"/>
            <a:r>
              <a:rPr lang="en-US" dirty="0" smtClean="0"/>
              <a:t>Redo an update record U for page P only if </a:t>
            </a:r>
            <a:br>
              <a:rPr lang="en-US" dirty="0" smtClean="0"/>
            </a:br>
            <a:r>
              <a:rPr lang="en-US" dirty="0" smtClean="0"/>
              <a:t>LSN(P) &lt; LSN(U).</a:t>
            </a:r>
          </a:p>
          <a:p>
            <a:pPr lvl="1"/>
            <a:r>
              <a:rPr lang="en-US" dirty="0" smtClean="0"/>
              <a:t>After you’re done scanning, abort all active transactions. Log </a:t>
            </a:r>
            <a:r>
              <a:rPr lang="en-US" dirty="0" err="1" smtClean="0"/>
              <a:t>undos</a:t>
            </a:r>
            <a:r>
              <a:rPr lang="en-US" dirty="0" smtClean="0"/>
              <a:t> while aborting. Log an abort record when you’re done aborting.</a:t>
            </a:r>
          </a:p>
          <a:p>
            <a:r>
              <a:rPr lang="en-US" sz="2800" dirty="0" smtClean="0"/>
              <a:t>This style of record logging, logging undo’s, and replaying history during restart was popularized in the ARIES algorithm by Mohan et al at IBM, published in 1992.</a:t>
            </a:r>
          </a:p>
        </p:txBody>
      </p:sp>
      <p:sp>
        <p:nvSpPr>
          <p:cNvPr id="46085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1/18/12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AA5DAE-64D6-45A4-BEB9-66FC5E0541CB}" type="slidenum">
              <a:rPr lang="en-US" sz="1400" smtClean="0"/>
              <a:pPr/>
              <a:t>35</a:t>
            </a:fld>
            <a:endParaRPr lang="en-US" sz="1400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Analysis Pass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914400"/>
            <a:ext cx="9144000" cy="5715000"/>
          </a:xfrm>
        </p:spPr>
        <p:txBody>
          <a:bodyPr/>
          <a:lstStyle/>
          <a:p>
            <a:r>
              <a:rPr lang="en-US" sz="2800" dirty="0" smtClean="0"/>
              <a:t>Log </a:t>
            </a:r>
            <a:r>
              <a:rPr lang="en-US" sz="2800" u="sng" dirty="0" smtClean="0"/>
              <a:t>flush</a:t>
            </a:r>
            <a:r>
              <a:rPr lang="en-US" sz="2800" dirty="0" smtClean="0"/>
              <a:t> record after a flush occurs (to avoid redo)</a:t>
            </a:r>
          </a:p>
          <a:p>
            <a:r>
              <a:rPr lang="en-US" sz="2800" dirty="0" smtClean="0"/>
              <a:t>To improve redo efficiency, pre-analyze the log</a:t>
            </a:r>
          </a:p>
          <a:p>
            <a:pPr lvl="1"/>
            <a:r>
              <a:rPr lang="en-US" sz="2400" dirty="0" smtClean="0"/>
              <a:t>Requires accessing only the log, not the database</a:t>
            </a:r>
          </a:p>
          <a:p>
            <a:r>
              <a:rPr lang="en-US" sz="2800" dirty="0" smtClean="0"/>
              <a:t>Build a Dirty Page Table that contains list of dirty pages and, for each page, the </a:t>
            </a:r>
            <a:r>
              <a:rPr lang="en-US" sz="2800" dirty="0" err="1" smtClean="0"/>
              <a:t>oldestLSN</a:t>
            </a:r>
            <a:r>
              <a:rPr lang="en-US" sz="2800" dirty="0" smtClean="0"/>
              <a:t> that must be redone</a:t>
            </a:r>
          </a:p>
          <a:p>
            <a:pPr lvl="1"/>
            <a:r>
              <a:rPr lang="en-US" sz="2400" dirty="0" smtClean="0"/>
              <a:t>Flush(P) says to delete P from Dirty Page Table</a:t>
            </a:r>
          </a:p>
          <a:p>
            <a:pPr lvl="1"/>
            <a:r>
              <a:rPr lang="en-US" sz="2400" dirty="0" smtClean="0"/>
              <a:t>Write(P) adds P to Dirty Page Table, if it isn’t there</a:t>
            </a:r>
          </a:p>
          <a:p>
            <a:pPr lvl="1"/>
            <a:r>
              <a:rPr lang="en-US" sz="2400" dirty="0" smtClean="0"/>
              <a:t>Include Dirty Page Table in checkpoint records</a:t>
            </a:r>
          </a:p>
          <a:p>
            <a:pPr lvl="1"/>
            <a:r>
              <a:rPr lang="en-US" sz="2400" dirty="0" smtClean="0"/>
              <a:t>Start at last </a:t>
            </a:r>
            <a:r>
              <a:rPr lang="en-US" sz="2400" dirty="0" err="1" smtClean="0"/>
              <a:t>checkpt</a:t>
            </a:r>
            <a:r>
              <a:rPr lang="en-US" sz="2400" dirty="0" smtClean="0"/>
              <a:t> record, scan forward building the table</a:t>
            </a:r>
          </a:p>
          <a:p>
            <a:r>
              <a:rPr lang="en-US" sz="2800" dirty="0" smtClean="0"/>
              <a:t>Also build list of active </a:t>
            </a:r>
            <a:r>
              <a:rPr lang="en-US" sz="2800" dirty="0" err="1" smtClean="0"/>
              <a:t>txns</a:t>
            </a:r>
            <a:r>
              <a:rPr lang="en-US" sz="2800" dirty="0" smtClean="0"/>
              <a:t> with </a:t>
            </a:r>
            <a:r>
              <a:rPr lang="en-US" sz="2800" dirty="0" err="1" smtClean="0"/>
              <a:t>lastLSN</a:t>
            </a:r>
            <a:endParaRPr lang="en-US" sz="28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0" y="6553200"/>
            <a:ext cx="12954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1/18/12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3D236B-AC17-4DE1-93B2-1CA331BD668E}" type="slidenum">
              <a:rPr lang="en-US" sz="1400" smtClean="0"/>
              <a:pPr/>
              <a:t>36</a:t>
            </a:fld>
            <a:endParaRPr lang="en-US" sz="1400" smtClean="0"/>
          </a:p>
        </p:txBody>
      </p:sp>
      <p:sp>
        <p:nvSpPr>
          <p:cNvPr id="48131" name="Rectangle 102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Analysis Pass (cont’d)</a:t>
            </a:r>
          </a:p>
        </p:txBody>
      </p:sp>
      <p:sp>
        <p:nvSpPr>
          <p:cNvPr id="48132" name="Rectangle 1027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r>
              <a:rPr lang="en-US" smtClean="0"/>
              <a:t>Start redo at oldest oldestLSN in Dirty Page Table</a:t>
            </a:r>
          </a:p>
          <a:p>
            <a:pPr lvl="1"/>
            <a:r>
              <a:rPr lang="en-US" smtClean="0"/>
              <a:t>Then scan forward in the log, as usual</a:t>
            </a:r>
          </a:p>
          <a:p>
            <a:pPr lvl="1"/>
            <a:r>
              <a:rPr lang="en-US" smtClean="0"/>
              <a:t>Only redo records that might need it, </a:t>
            </a:r>
            <a:br>
              <a:rPr lang="en-US" smtClean="0"/>
            </a:br>
            <a:r>
              <a:rPr lang="en-US" smtClean="0"/>
              <a:t>that is, those where LSN(redo record) </a:t>
            </a:r>
            <a:r>
              <a:rPr lang="en-US" smtClean="0">
                <a:sym typeface="Symbol" pitchFamily="18" charset="2"/>
              </a:rPr>
              <a:t> oldestLSN,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hence there’s no later </a:t>
            </a:r>
            <a:r>
              <a:rPr lang="en-US" smtClean="0"/>
              <a:t>flush record</a:t>
            </a:r>
          </a:p>
          <a:p>
            <a:pPr lvl="1"/>
            <a:r>
              <a:rPr lang="en-US" smtClean="0"/>
              <a:t>Also use Dirty Page Table to guide page prefetching</a:t>
            </a:r>
          </a:p>
          <a:p>
            <a:pPr lvl="2"/>
            <a:r>
              <a:rPr lang="en-US" smtClean="0"/>
              <a:t>Prefetch pages in oldestLSN order in Dirty Page Table</a:t>
            </a:r>
          </a:p>
        </p:txBody>
      </p:sp>
      <p:sp>
        <p:nvSpPr>
          <p:cNvPr id="48133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1/18/12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B6437A-8FF0-4DFF-A90E-9AB263C11ACA}" type="slidenum">
              <a:rPr lang="en-US" sz="1400" smtClean="0"/>
              <a:pPr/>
              <a:t>37</a:t>
            </a:fld>
            <a:endParaRPr lang="en-US" sz="1400" smtClean="0"/>
          </a:p>
        </p:txBody>
      </p:sp>
      <p:sp>
        <p:nvSpPr>
          <p:cNvPr id="49155" name="Rectangle 102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Logging B-Tree Operations</a:t>
            </a:r>
          </a:p>
        </p:txBody>
      </p:sp>
      <p:sp>
        <p:nvSpPr>
          <p:cNvPr id="49156" name="Rectangle 1027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r>
              <a:rPr lang="en-US" smtClean="0"/>
              <a:t>To split a page</a:t>
            </a:r>
          </a:p>
          <a:p>
            <a:pPr lvl="1"/>
            <a:r>
              <a:rPr lang="en-US" smtClean="0"/>
              <a:t>log records deleted from the first page (for undo)</a:t>
            </a:r>
          </a:p>
          <a:p>
            <a:pPr lvl="1"/>
            <a:r>
              <a:rPr lang="en-US" smtClean="0"/>
              <a:t>log records inserted to the second page (for redo)</a:t>
            </a:r>
          </a:p>
          <a:p>
            <a:pPr lvl="1"/>
            <a:r>
              <a:rPr lang="en-US" smtClean="0"/>
              <a:t>they’re the same records, so long them once!</a:t>
            </a:r>
          </a:p>
          <a:p>
            <a:r>
              <a:rPr lang="en-US" smtClean="0"/>
              <a:t>This doubles the amount of log used for inserts</a:t>
            </a:r>
          </a:p>
          <a:p>
            <a:pPr lvl="1"/>
            <a:r>
              <a:rPr lang="en-US" smtClean="0"/>
              <a:t>log the inserted data when the record is first inserted</a:t>
            </a:r>
          </a:p>
          <a:p>
            <a:pPr lvl="1"/>
            <a:r>
              <a:rPr lang="en-US" smtClean="0"/>
              <a:t>if a page has N records, log N/2 records, every time a page is split, which occurs once for every N/2 insertions</a:t>
            </a:r>
          </a:p>
        </p:txBody>
      </p:sp>
      <p:sp>
        <p:nvSpPr>
          <p:cNvPr id="49157" name="Line 102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33400" y="533400"/>
            <a:ext cx="8305800" cy="5791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Line 102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609600" y="457200"/>
            <a:ext cx="8305800" cy="5791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Date Placeholder 3"/>
          <p:cNvSpPr>
            <a:spLocks noGrp="1"/>
          </p:cNvSpPr>
          <p:nvPr>
            <p:ph type="dt" sz="quarter" idx="10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94AB38-4339-4A5F-BF78-A1DD14EF1FD5}" type="slidenum">
              <a:rPr lang="en-US" sz="1400" smtClean="0"/>
              <a:pPr/>
              <a:t>38</a:t>
            </a:fld>
            <a:endParaRPr lang="en-US" sz="140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User-level Optimizations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If checkpoint frequency is controllable, </a:t>
            </a:r>
            <a:br>
              <a:rPr lang="en-US" dirty="0" smtClean="0"/>
            </a:br>
            <a:r>
              <a:rPr lang="en-US" dirty="0" smtClean="0"/>
              <a:t>then run some experiments.</a:t>
            </a:r>
          </a:p>
          <a:p>
            <a:r>
              <a:rPr lang="en-US" dirty="0" smtClean="0"/>
              <a:t>Partition DB across more disks to reduce restart time (if Restart is multithreaded).</a:t>
            </a:r>
          </a:p>
          <a:p>
            <a:r>
              <a:rPr lang="en-US" dirty="0" smtClean="0"/>
              <a:t>Increase resources (e.g. cache) available to restart program.</a:t>
            </a:r>
          </a:p>
        </p:txBody>
      </p:sp>
      <p:sp>
        <p:nvSpPr>
          <p:cNvPr id="50181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AD42870-108F-4693-BD4D-C67E0E399086}" type="slidenum">
              <a:rPr lang="en-US" sz="1400" smtClean="0"/>
              <a:pPr/>
              <a:t>39</a:t>
            </a:fld>
            <a:endParaRPr lang="en-US" sz="1400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03263" y="0"/>
            <a:ext cx="7772400" cy="820738"/>
          </a:xfrm>
        </p:spPr>
        <p:txBody>
          <a:bodyPr/>
          <a:lstStyle/>
          <a:p>
            <a:r>
              <a:rPr lang="en-US" smtClean="0"/>
              <a:t>Shared Disk System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5181600"/>
            <a:ext cx="9144000" cy="1430338"/>
          </a:xfrm>
        </p:spPr>
        <p:txBody>
          <a:bodyPr/>
          <a:lstStyle/>
          <a:p>
            <a:r>
              <a:rPr lang="en-US" sz="2800" smtClean="0"/>
              <a:t>Use version number on the page and in the lock</a:t>
            </a:r>
          </a:p>
        </p:txBody>
      </p:sp>
      <p:sp>
        <p:nvSpPr>
          <p:cNvPr id="5120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7800" y="1182688"/>
            <a:ext cx="1219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703263"/>
            <a:ext cx="1616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Process A</a:t>
            </a:r>
          </a:p>
        </p:txBody>
      </p:sp>
      <p:sp>
        <p:nvSpPr>
          <p:cNvPr id="5120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415925" y="1944688"/>
            <a:ext cx="762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3525" y="1465263"/>
            <a:ext cx="382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P</a:t>
            </a:r>
          </a:p>
        </p:txBody>
      </p:sp>
      <p:sp>
        <p:nvSpPr>
          <p:cNvPr id="5120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0725" y="2020888"/>
            <a:ext cx="4810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r2</a:t>
            </a:r>
          </a:p>
        </p:txBody>
      </p:sp>
      <p:sp>
        <p:nvSpPr>
          <p:cNvPr id="51210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57400" y="1184275"/>
            <a:ext cx="1219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79600" y="704850"/>
            <a:ext cx="1595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Process B</a:t>
            </a:r>
          </a:p>
        </p:txBody>
      </p:sp>
      <p:sp>
        <p:nvSpPr>
          <p:cNvPr id="51212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invGray">
          <a:xfrm>
            <a:off x="2295525" y="1946275"/>
            <a:ext cx="762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143125" y="146685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P</a:t>
            </a:r>
          </a:p>
        </p:txBody>
      </p:sp>
      <p:sp>
        <p:nvSpPr>
          <p:cNvPr id="51214" name="Text 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62200" y="2403475"/>
            <a:ext cx="481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r7</a:t>
            </a:r>
          </a:p>
        </p:txBody>
      </p:sp>
      <p:sp>
        <p:nvSpPr>
          <p:cNvPr id="51215" name="Freeform 14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779463" y="3013075"/>
            <a:ext cx="1981200" cy="304800"/>
          </a:xfrm>
          <a:custGeom>
            <a:avLst/>
            <a:gdLst>
              <a:gd name="T0" fmla="*/ 0 w 1488"/>
              <a:gd name="T1" fmla="*/ 0 h 240"/>
              <a:gd name="T2" fmla="*/ 0 w 1488"/>
              <a:gd name="T3" fmla="*/ 2147483647 h 240"/>
              <a:gd name="T4" fmla="*/ 2147483647 w 1488"/>
              <a:gd name="T5" fmla="*/ 2147483647 h 240"/>
              <a:gd name="T6" fmla="*/ 2147483647 w 1488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240"/>
              <a:gd name="T14" fmla="*/ 1488 w 1488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240">
                <a:moveTo>
                  <a:pt x="0" y="0"/>
                </a:moveTo>
                <a:lnTo>
                  <a:pt x="0" y="240"/>
                </a:lnTo>
                <a:lnTo>
                  <a:pt x="1488" y="240"/>
                </a:lnTo>
                <a:lnTo>
                  <a:pt x="148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16" name="Group 15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914400" y="3568700"/>
            <a:ext cx="1905000" cy="1219200"/>
            <a:chOff x="1344" y="2976"/>
            <a:chExt cx="1200" cy="768"/>
          </a:xfrm>
        </p:grpSpPr>
        <p:sp>
          <p:nvSpPr>
            <p:cNvPr id="51221" name="AutoShape 1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invGray">
            <a:xfrm>
              <a:off x="1344" y="2976"/>
              <a:ext cx="1200" cy="768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invGray">
            <a:xfrm>
              <a:off x="1632" y="3312"/>
              <a:ext cx="247" cy="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P</a:t>
              </a:r>
            </a:p>
          </p:txBody>
        </p:sp>
      </p:grpSp>
      <p:sp>
        <p:nvSpPr>
          <p:cNvPr id="512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828800" y="3340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114800" y="1008063"/>
            <a:ext cx="5029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51219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762000"/>
            <a:ext cx="5715000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Can cache a page in two processes that write-lock different records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Only one process at a time can </a:t>
            </a:r>
            <a:br>
              <a:rPr lang="en-US" sz="2800"/>
            </a:br>
            <a:r>
              <a:rPr lang="en-US" sz="2800"/>
              <a:t>have write privilege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Use a global lock manager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/>
              <a:t>When setting a write lock on P, </a:t>
            </a:r>
            <a:br>
              <a:rPr lang="en-US" sz="2800"/>
            </a:br>
            <a:r>
              <a:rPr lang="en-US" sz="2800"/>
              <a:t>may need to refresh the cached </a:t>
            </a:r>
            <a:br>
              <a:rPr lang="en-US" sz="2800"/>
            </a:br>
            <a:r>
              <a:rPr lang="en-US" sz="2800"/>
              <a:t>copy from disk (if another process recently updated it)</a:t>
            </a:r>
          </a:p>
        </p:txBody>
      </p:sp>
      <p:sp>
        <p:nvSpPr>
          <p:cNvPr id="51220" name="Date Placeholder 3"/>
          <p:cNvSpPr>
            <a:spLocks noGrp="1"/>
          </p:cNvSpPr>
          <p:nvPr>
            <p:ph type="dt" sz="quarter" idx="10"/>
            <p:custDataLst>
              <p:tags r:id="rId19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5BBEDA-4385-4200-B941-3DB9F00FC6A2}" type="slidenum">
              <a:rPr lang="en-US" sz="1400" smtClean="0"/>
              <a:pPr/>
              <a:t>4</a:t>
            </a:fld>
            <a:endParaRPr lang="en-US" sz="14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Assumptions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914400"/>
            <a:ext cx="8839200" cy="4114800"/>
          </a:xfrm>
        </p:spPr>
        <p:txBody>
          <a:bodyPr/>
          <a:lstStyle/>
          <a:p>
            <a:r>
              <a:rPr lang="en-US" dirty="0" smtClean="0"/>
              <a:t>Two-phase locking, holding write locks until </a:t>
            </a:r>
            <a:r>
              <a:rPr lang="en-US" u="sng" dirty="0" smtClean="0"/>
              <a:t>after</a:t>
            </a:r>
            <a:r>
              <a:rPr lang="en-US" dirty="0" smtClean="0"/>
              <a:t> a transaction commits. This implies</a:t>
            </a:r>
          </a:p>
          <a:p>
            <a:pPr lvl="1"/>
            <a:r>
              <a:rPr lang="en-US" dirty="0" smtClean="0"/>
              <a:t>Recoverability</a:t>
            </a:r>
          </a:p>
          <a:p>
            <a:pPr lvl="1"/>
            <a:r>
              <a:rPr lang="en-US" dirty="0" smtClean="0"/>
              <a:t>No cascading aborts</a:t>
            </a:r>
          </a:p>
          <a:p>
            <a:pPr lvl="1"/>
            <a:r>
              <a:rPr lang="en-US" dirty="0" smtClean="0"/>
              <a:t>Strictness (never overwrite uncommitted data)</a:t>
            </a:r>
          </a:p>
          <a:p>
            <a:r>
              <a:rPr lang="en-US" dirty="0" smtClean="0"/>
              <a:t>Page-level everything (for now)</a:t>
            </a:r>
          </a:p>
          <a:p>
            <a:pPr lvl="1"/>
            <a:r>
              <a:rPr lang="en-US" dirty="0"/>
              <a:t>Database is a set of pages</a:t>
            </a:r>
          </a:p>
          <a:p>
            <a:pPr lvl="1"/>
            <a:r>
              <a:rPr lang="en-US" dirty="0" smtClean="0"/>
              <a:t>Page-granularity locks</a:t>
            </a:r>
          </a:p>
          <a:p>
            <a:pPr lvl="1"/>
            <a:r>
              <a:rPr lang="en-US" dirty="0" smtClean="0"/>
              <a:t>A transaction’s read or write operation operates on an entire page</a:t>
            </a:r>
          </a:p>
          <a:p>
            <a:pPr lvl="1"/>
            <a:r>
              <a:rPr lang="en-US" dirty="0" smtClean="0"/>
              <a:t>We’ll look at record granularity later</a:t>
            </a:r>
          </a:p>
        </p:txBody>
      </p:sp>
      <p:sp>
        <p:nvSpPr>
          <p:cNvPr id="15365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E1F875-F891-4FBC-B8A3-A637917AE9B5}" type="slidenum">
              <a:rPr lang="en-US" sz="1400" smtClean="0"/>
              <a:pPr/>
              <a:t>40</a:t>
            </a:fld>
            <a:endParaRPr lang="en-US" sz="1400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Shared Disk System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524000"/>
            <a:ext cx="8686800" cy="5029200"/>
          </a:xfrm>
        </p:spPr>
        <p:txBody>
          <a:bodyPr/>
          <a:lstStyle/>
          <a:p>
            <a:r>
              <a:rPr lang="en-US" smtClean="0"/>
              <a:t>When a process sets the lock, it tells the lock manager version number of its cached page. </a:t>
            </a:r>
          </a:p>
          <a:p>
            <a:r>
              <a:rPr lang="en-US" smtClean="0"/>
              <a:t>A process increments the version number the first time it updates a cached page.</a:t>
            </a:r>
          </a:p>
          <a:p>
            <a:r>
              <a:rPr lang="en-US" smtClean="0"/>
              <a:t>When a process is done with an updated page, it flushes the page to disk and then increments version number in the lock. </a:t>
            </a:r>
          </a:p>
          <a:p>
            <a:r>
              <a:rPr lang="en-US" smtClean="0"/>
              <a:t>Need a shared log manager, possibly with local caching in each machine.</a:t>
            </a:r>
            <a:endParaRPr lang="en-US" sz="3600" smtClean="0"/>
          </a:p>
          <a:p>
            <a:endParaRPr lang="en-US" smtClean="0"/>
          </a:p>
        </p:txBody>
      </p:sp>
      <p:sp>
        <p:nvSpPr>
          <p:cNvPr id="5222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984BFB-5980-461D-B98C-38431BDF8272}" type="slidenum">
              <a:rPr lang="en-US" sz="1400" smtClean="0"/>
              <a:pPr/>
              <a:t>41</a:t>
            </a:fld>
            <a:endParaRPr lang="en-US" sz="1400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4. Media Failures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914400"/>
            <a:ext cx="9144000" cy="4114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media failure</a:t>
            </a:r>
            <a:r>
              <a:rPr lang="en-US" i="1" dirty="0" smtClean="0"/>
              <a:t> </a:t>
            </a:r>
            <a:r>
              <a:rPr lang="en-US" dirty="0" smtClean="0"/>
              <a:t>is the loss of some of stable storage.</a:t>
            </a:r>
          </a:p>
          <a:p>
            <a:r>
              <a:rPr lang="en-US" dirty="0" smtClean="0"/>
              <a:t>Most disks have MTBF over 10 years.</a:t>
            </a:r>
          </a:p>
          <a:p>
            <a:r>
              <a:rPr lang="en-US" dirty="0" smtClean="0"/>
              <a:t>Still, if you have 10 disks ...</a:t>
            </a:r>
          </a:p>
          <a:p>
            <a:r>
              <a:rPr lang="en-US" dirty="0" smtClean="0"/>
              <a:t>So shadowed disks are important.</a:t>
            </a:r>
          </a:p>
          <a:p>
            <a:pPr lvl="1"/>
            <a:r>
              <a:rPr lang="en-US" dirty="0" smtClean="0"/>
              <a:t>Writes go to both copies. Handshake between Writes to avoid common failure modes (e.g. power failure).</a:t>
            </a:r>
          </a:p>
          <a:p>
            <a:pPr lvl="1"/>
            <a:r>
              <a:rPr lang="en-US" dirty="0" smtClean="0"/>
              <a:t>Service each read from one copy.</a:t>
            </a:r>
          </a:p>
          <a:p>
            <a:r>
              <a:rPr lang="en-US" dirty="0" smtClean="0"/>
              <a:t>To bring up a new shadow</a:t>
            </a:r>
          </a:p>
          <a:p>
            <a:pPr lvl="1"/>
            <a:r>
              <a:rPr lang="en-US" dirty="0" smtClean="0"/>
              <a:t>Copy tracks from good disk to new disk, one at a time.</a:t>
            </a:r>
          </a:p>
          <a:p>
            <a:pPr lvl="1"/>
            <a:r>
              <a:rPr lang="en-US" dirty="0" smtClean="0"/>
              <a:t>A Write goes to both disks if the track has been copied.</a:t>
            </a:r>
          </a:p>
          <a:p>
            <a:pPr lvl="1"/>
            <a:r>
              <a:rPr lang="en-US" dirty="0" smtClean="0"/>
              <a:t>A read goes to the good disk, until the track is copied.</a:t>
            </a:r>
          </a:p>
        </p:txBody>
      </p:sp>
      <p:sp>
        <p:nvSpPr>
          <p:cNvPr id="53253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B7DF5E-F252-49D7-861F-B1188CB05595}" type="slidenum">
              <a:rPr lang="en-US" sz="1400" smtClean="0"/>
              <a:pPr/>
              <a:t>42</a:t>
            </a:fld>
            <a:endParaRPr lang="en-US" sz="1400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RAID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838200"/>
            <a:ext cx="9144000" cy="2133600"/>
          </a:xfrm>
        </p:spPr>
        <p:txBody>
          <a:bodyPr/>
          <a:lstStyle/>
          <a:p>
            <a:r>
              <a:rPr lang="en-US" smtClean="0"/>
              <a:t>RAID - redundant array of inexpensive disks</a:t>
            </a:r>
          </a:p>
          <a:p>
            <a:pPr lvl="1"/>
            <a:r>
              <a:rPr lang="en-US" smtClean="0"/>
              <a:t>Use an array of N disks in parallel</a:t>
            </a:r>
          </a:p>
          <a:p>
            <a:pPr lvl="1"/>
            <a:r>
              <a:rPr lang="en-US" smtClean="0"/>
              <a:t>A </a:t>
            </a:r>
            <a:r>
              <a:rPr lang="en-US" u="sng" smtClean="0"/>
              <a:t>stripe</a:t>
            </a:r>
            <a:r>
              <a:rPr lang="en-US" smtClean="0"/>
              <a:t> is an array of the i</a:t>
            </a:r>
            <a:r>
              <a:rPr lang="en-US" baseline="30000" smtClean="0"/>
              <a:t>th</a:t>
            </a:r>
            <a:r>
              <a:rPr lang="en-US" smtClean="0"/>
              <a:t> block from each disk</a:t>
            </a:r>
          </a:p>
          <a:p>
            <a:pPr lvl="1"/>
            <a:r>
              <a:rPr lang="en-US" smtClean="0"/>
              <a:t>A stripe is partitioned as follows:</a:t>
            </a:r>
          </a:p>
        </p:txBody>
      </p:sp>
      <p:sp>
        <p:nvSpPr>
          <p:cNvPr id="54277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9450" y="3124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2450" y="3124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89250" y="3124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89450" y="3124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1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13450" y="3124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461250" y="31242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79850" y="2971800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54284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27850" y="2971800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...</a:t>
            </a:r>
          </a:p>
        </p:txBody>
      </p:sp>
      <p:sp>
        <p:nvSpPr>
          <p:cNvPr id="54285" name="AutoShape 12"/>
          <p:cNvSpPr>
            <a:spLocks/>
          </p:cNvSpPr>
          <p:nvPr>
            <p:custDataLst>
              <p:tags r:id="rId12"/>
            </p:custDataLst>
          </p:nvPr>
        </p:nvSpPr>
        <p:spPr bwMode="auto">
          <a:xfrm rot="16200000" flipV="1">
            <a:off x="3079750" y="2095500"/>
            <a:ext cx="152400" cy="3429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AutoShape 13"/>
          <p:cNvSpPr>
            <a:spLocks/>
          </p:cNvSpPr>
          <p:nvPr>
            <p:custDataLst>
              <p:tags r:id="rId13"/>
            </p:custDataLst>
          </p:nvPr>
        </p:nvSpPr>
        <p:spPr bwMode="auto">
          <a:xfrm rot="16200000" flipV="1">
            <a:off x="7270750" y="3086100"/>
            <a:ext cx="152400" cy="14478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85963" y="3935413"/>
            <a:ext cx="21955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M data blocks</a:t>
            </a:r>
          </a:p>
        </p:txBody>
      </p:sp>
      <p:sp>
        <p:nvSpPr>
          <p:cNvPr id="54288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943600" y="3810000"/>
            <a:ext cx="28686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/>
              <a:t>N-M error </a:t>
            </a:r>
            <a:br>
              <a:rPr lang="en-US" sz="2800"/>
            </a:br>
            <a:r>
              <a:rPr lang="en-US" sz="2800"/>
              <a:t>correction blocks</a:t>
            </a:r>
          </a:p>
        </p:txBody>
      </p:sp>
      <p:sp>
        <p:nvSpPr>
          <p:cNvPr id="54289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" y="5105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Each stripe is one logical block, which can survive a single-disk failure.</a:t>
            </a:r>
          </a:p>
        </p:txBody>
      </p:sp>
      <p:sp>
        <p:nvSpPr>
          <p:cNvPr id="54290" name="Date Placeholder 3"/>
          <p:cNvSpPr>
            <a:spLocks noGrp="1"/>
          </p:cNvSpPr>
          <p:nvPr>
            <p:ph type="dt" sz="quarter" idx="10"/>
            <p:custDataLst>
              <p:tags r:id="rId17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0CA2B75-0A76-4594-8A43-A3574E80C865}" type="slidenum">
              <a:rPr lang="en-US" sz="1400" smtClean="0"/>
              <a:pPr/>
              <a:t>43</a:t>
            </a:fld>
            <a:endParaRPr lang="en-US" sz="1400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Where to Use Disk Redundancy?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Preferably for both the DB and log.</a:t>
            </a:r>
          </a:p>
          <a:p>
            <a:r>
              <a:rPr lang="en-US" dirty="0" smtClean="0"/>
              <a:t>But </a:t>
            </a:r>
            <a:r>
              <a:rPr lang="en-US" u="sng" dirty="0" smtClean="0"/>
              <a:t>at least</a:t>
            </a:r>
            <a:r>
              <a:rPr lang="en-US" dirty="0" smtClean="0"/>
              <a:t> for the log</a:t>
            </a:r>
          </a:p>
          <a:p>
            <a:pPr lvl="1"/>
            <a:r>
              <a:rPr lang="en-US" dirty="0" smtClean="0"/>
              <a:t>In an undo algorithm, it’s the only place that has certain before images.</a:t>
            </a:r>
          </a:p>
          <a:p>
            <a:pPr lvl="1"/>
            <a:r>
              <a:rPr lang="en-US" dirty="0" smtClean="0"/>
              <a:t>In a redo algorithm, it’s the only place that has certain after images.</a:t>
            </a:r>
          </a:p>
          <a:p>
            <a:r>
              <a:rPr lang="en-US" dirty="0" smtClean="0"/>
              <a:t>If you don’t shadow the log, it’s a single point of failure.</a:t>
            </a:r>
          </a:p>
        </p:txBody>
      </p:sp>
      <p:sp>
        <p:nvSpPr>
          <p:cNvPr id="55301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D92461-FC1F-4039-A30A-933754272470}" type="slidenum">
              <a:rPr lang="en-US" sz="1400" smtClean="0"/>
              <a:pPr/>
              <a:t>44</a:t>
            </a:fld>
            <a:endParaRPr lang="en-US" sz="1400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176213"/>
            <a:ext cx="7772400" cy="685800"/>
          </a:xfrm>
        </p:spPr>
        <p:txBody>
          <a:bodyPr/>
          <a:lstStyle/>
          <a:p>
            <a:r>
              <a:rPr lang="en-US" smtClean="0"/>
              <a:t>Archiving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925513"/>
            <a:ext cx="9144000" cy="5627687"/>
          </a:xfrm>
        </p:spPr>
        <p:txBody>
          <a:bodyPr/>
          <a:lstStyle/>
          <a:p>
            <a:r>
              <a:rPr lang="en-US" sz="2800" dirty="0" smtClean="0"/>
              <a:t>An </a:t>
            </a:r>
            <a:r>
              <a:rPr lang="en-US" sz="2800" u="sng" dirty="0" smtClean="0"/>
              <a:t>archive</a:t>
            </a:r>
            <a:r>
              <a:rPr lang="en-US" sz="2800" dirty="0" smtClean="0"/>
              <a:t> is a database snapshot used for media recovery.</a:t>
            </a:r>
          </a:p>
          <a:p>
            <a:pPr lvl="1"/>
            <a:r>
              <a:rPr lang="en-US" dirty="0" smtClean="0"/>
              <a:t>Load the archive and redo the log</a:t>
            </a:r>
          </a:p>
          <a:p>
            <a:r>
              <a:rPr lang="en-US" sz="2800" dirty="0" smtClean="0"/>
              <a:t>To take an archive snapshot</a:t>
            </a:r>
          </a:p>
          <a:p>
            <a:pPr lvl="1"/>
            <a:r>
              <a:rPr lang="en-US" dirty="0" smtClean="0"/>
              <a:t>write a start-archive record to the log</a:t>
            </a:r>
          </a:p>
          <a:p>
            <a:pPr lvl="1"/>
            <a:r>
              <a:rPr lang="en-US" dirty="0" smtClean="0"/>
              <a:t>copy the DB to an archive medium</a:t>
            </a:r>
          </a:p>
          <a:p>
            <a:pPr lvl="1"/>
            <a:r>
              <a:rPr lang="en-US" dirty="0" smtClean="0"/>
              <a:t>write an end-archive record to the log </a:t>
            </a:r>
            <a:br>
              <a:rPr lang="en-US" dirty="0" smtClean="0"/>
            </a:br>
            <a:r>
              <a:rPr lang="en-US" dirty="0" smtClean="0"/>
              <a:t>(or simply mark the archive as complete)</a:t>
            </a:r>
          </a:p>
          <a:p>
            <a:r>
              <a:rPr lang="en-US" sz="2800" dirty="0" smtClean="0"/>
              <a:t>So, the end-archive record says that all updates before the start-archive record are in the archive</a:t>
            </a:r>
          </a:p>
          <a:p>
            <a:r>
              <a:rPr lang="en-US" sz="2800" dirty="0" smtClean="0"/>
              <a:t>Can use the standard LSN-based Restart algorithm to recover an archive copy relative to the log.</a:t>
            </a:r>
          </a:p>
        </p:txBody>
      </p:sp>
      <p:sp>
        <p:nvSpPr>
          <p:cNvPr id="56325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9808B5-6C3E-445B-9776-5705C49A2891}" type="slidenum">
              <a:rPr lang="en-US" sz="1400" smtClean="0"/>
              <a:pPr/>
              <a:t>45</a:t>
            </a:fld>
            <a:endParaRPr lang="en-US" sz="1400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smtClean="0"/>
              <a:t>Archiving (cont’d)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sz="2800" dirty="0" smtClean="0"/>
              <a:t>To archive the log, use 2 pairs of shadowed disks. Dump one pair to archive (e.g. tape) while using the other pair for on-line logging. (I.e. </a:t>
            </a:r>
            <a:r>
              <a:rPr lang="en-US" sz="2800" dirty="0" err="1" smtClean="0"/>
              <a:t>ping-pong</a:t>
            </a:r>
            <a:r>
              <a:rPr lang="en-US" sz="2800" dirty="0" smtClean="0"/>
              <a:t> to avoid disk contention)</a:t>
            </a:r>
          </a:p>
          <a:p>
            <a:pPr lvl="1"/>
            <a:r>
              <a:rPr lang="en-US" dirty="0" smtClean="0"/>
              <a:t>Optimization - only archive committed pages and </a:t>
            </a:r>
            <a:br>
              <a:rPr lang="en-US" dirty="0" smtClean="0"/>
            </a:br>
            <a:r>
              <a:rPr lang="en-US" dirty="0" smtClean="0"/>
              <a:t>purge undo information from the log before archiving</a:t>
            </a:r>
            <a:endParaRPr lang="en-US" sz="2400" dirty="0" smtClean="0"/>
          </a:p>
          <a:p>
            <a:r>
              <a:rPr lang="en-US" sz="2800" dirty="0" smtClean="0"/>
              <a:t>To do incremental archive, use an </a:t>
            </a:r>
            <a:r>
              <a:rPr lang="en-US" sz="2800" u="sng" dirty="0" smtClean="0"/>
              <a:t>archive</a:t>
            </a:r>
            <a:r>
              <a:rPr lang="en-US" sz="2800" dirty="0" smtClean="0"/>
              <a:t> bit in each page.</a:t>
            </a:r>
          </a:p>
          <a:p>
            <a:pPr lvl="1"/>
            <a:r>
              <a:rPr lang="en-US" dirty="0" smtClean="0"/>
              <a:t>Each page update sets the bit.</a:t>
            </a:r>
          </a:p>
          <a:p>
            <a:pPr lvl="1"/>
            <a:r>
              <a:rPr lang="en-US" dirty="0" smtClean="0"/>
              <a:t>To archive, copies pages with the bit set, then clear it.</a:t>
            </a:r>
          </a:p>
          <a:p>
            <a:r>
              <a:rPr lang="en-US" sz="2800" dirty="0" smtClean="0"/>
              <a:t>To reduce media recovery time</a:t>
            </a:r>
          </a:p>
          <a:p>
            <a:pPr lvl="1"/>
            <a:r>
              <a:rPr lang="en-US" dirty="0" smtClean="0"/>
              <a:t>rebuild archive from incremental copies</a:t>
            </a:r>
          </a:p>
          <a:p>
            <a:pPr lvl="1"/>
            <a:r>
              <a:rPr lang="en-US" dirty="0" smtClean="0"/>
              <a:t>partition log to enable fast recovery of a few corrupted pages</a:t>
            </a:r>
          </a:p>
        </p:txBody>
      </p:sp>
      <p:sp>
        <p:nvSpPr>
          <p:cNvPr id="57349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129AFE6-9D72-4150-B74A-CA5FA0DB3444}" type="slidenum">
              <a:rPr lang="en-US" sz="1400" smtClean="0"/>
              <a:pPr/>
              <a:t>5</a:t>
            </a:fld>
            <a:endParaRPr 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r>
              <a:rPr lang="en-US" smtClean="0"/>
              <a:t>Storage Model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1066800"/>
            <a:ext cx="8534400" cy="1905000"/>
          </a:xfrm>
        </p:spPr>
        <p:txBody>
          <a:bodyPr/>
          <a:lstStyle/>
          <a:p>
            <a:r>
              <a:rPr lang="en-US" smtClean="0"/>
              <a:t>Stable database - survives system failures</a:t>
            </a:r>
          </a:p>
          <a:p>
            <a:r>
              <a:rPr lang="en-US" dirty="0" smtClean="0"/>
              <a:t>Cache (volatile) - contains copies of some pages, which are lost by a system failure</a:t>
            </a:r>
          </a:p>
        </p:txBody>
      </p:sp>
      <p:grpSp>
        <p:nvGrpSpPr>
          <p:cNvPr id="16389" name="Group 2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95400" y="4800600"/>
            <a:ext cx="2962275" cy="1666875"/>
            <a:chOff x="480" y="3216"/>
            <a:chExt cx="1866" cy="1050"/>
          </a:xfrm>
        </p:grpSpPr>
        <p:sp>
          <p:nvSpPr>
            <p:cNvPr id="16403" name="AutoShape 1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invGray">
            <a:xfrm>
              <a:off x="480" y="3216"/>
              <a:ext cx="1865" cy="1050"/>
            </a:xfrm>
            <a:prstGeom prst="flowChartMagneticDis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4" name="Group 20"/>
            <p:cNvGrpSpPr>
              <a:grpSpLocks/>
            </p:cNvGrpSpPr>
            <p:nvPr/>
          </p:nvGrpSpPr>
          <p:grpSpPr bwMode="auto">
            <a:xfrm>
              <a:off x="480" y="3600"/>
              <a:ext cx="1866" cy="336"/>
              <a:chOff x="480" y="3470"/>
              <a:chExt cx="1866" cy="480"/>
            </a:xfrm>
          </p:grpSpPr>
          <p:sp>
            <p:nvSpPr>
              <p:cNvPr id="16407" name="Oval 15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invGray">
              <a:xfrm>
                <a:off x="480" y="3566"/>
                <a:ext cx="1866" cy="3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8" name="Rectangle 18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invGray">
              <a:xfrm>
                <a:off x="486" y="3470"/>
                <a:ext cx="1857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5" name="Text Box 4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invGray">
            <a:xfrm>
              <a:off x="624" y="3600"/>
              <a:ext cx="155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Stable Database</a:t>
              </a:r>
            </a:p>
          </p:txBody>
        </p:sp>
        <p:sp>
          <p:nvSpPr>
            <p:cNvPr id="16406" name="Text Box 5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invGray">
            <a:xfrm>
              <a:off x="1165" y="3904"/>
              <a:ext cx="47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Log</a:t>
              </a:r>
            </a:p>
          </p:txBody>
        </p:sp>
      </p:grpSp>
      <p:sp>
        <p:nvSpPr>
          <p:cNvPr id="16390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48400" y="4419600"/>
            <a:ext cx="189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Read, Write</a:t>
            </a:r>
          </a:p>
        </p:txBody>
      </p:sp>
      <p:sp>
        <p:nvSpPr>
          <p:cNvPr id="16391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19200" y="2895600"/>
            <a:ext cx="34194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800"/>
              <a:t>Fetch, Flush</a:t>
            </a:r>
          </a:p>
          <a:p>
            <a:pPr algn="r"/>
            <a:r>
              <a:rPr lang="en-US" sz="2800"/>
              <a:t>Pin, Unpin, Deallocate</a:t>
            </a:r>
          </a:p>
        </p:txBody>
      </p:sp>
      <p:grpSp>
        <p:nvGrpSpPr>
          <p:cNvPr id="16392" name="Group 24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3276600" y="3886200"/>
            <a:ext cx="2819400" cy="609600"/>
            <a:chOff x="1968" y="2328"/>
            <a:chExt cx="1776" cy="384"/>
          </a:xfrm>
        </p:grpSpPr>
        <p:sp>
          <p:nvSpPr>
            <p:cNvPr id="1640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094" y="2356"/>
              <a:ext cx="152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Cache Manager</a:t>
              </a:r>
            </a:p>
          </p:txBody>
        </p:sp>
        <p:sp>
          <p:nvSpPr>
            <p:cNvPr id="16402" name="AutoShape 2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968" y="2328"/>
              <a:ext cx="1776" cy="384"/>
            </a:xfrm>
            <a:prstGeom prst="octagon">
              <a:avLst>
                <a:gd name="adj" fmla="val 292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393" name="Group 2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791200" y="5105400"/>
            <a:ext cx="1524000" cy="1066800"/>
            <a:chOff x="3168" y="3072"/>
            <a:chExt cx="960" cy="672"/>
          </a:xfrm>
        </p:grpSpPr>
        <p:sp>
          <p:nvSpPr>
            <p:cNvPr id="16399" name="Text Box 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312" y="3244"/>
              <a:ext cx="67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Cache</a:t>
              </a:r>
            </a:p>
          </p:txBody>
        </p:sp>
        <p:sp>
          <p:nvSpPr>
            <p:cNvPr id="16400" name="Rectangle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68" y="3072"/>
              <a:ext cx="960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4" name="Text Box 2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066800" y="4191000"/>
            <a:ext cx="1898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/>
              <a:t>Read, Write</a:t>
            </a:r>
          </a:p>
        </p:txBody>
      </p:sp>
      <p:sp>
        <p:nvSpPr>
          <p:cNvPr id="16395" name="Line 2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3124200" y="4419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2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943600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3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724400" y="2971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Date Placeholder 3"/>
          <p:cNvSpPr>
            <a:spLocks noGrp="1"/>
          </p:cNvSpPr>
          <p:nvPr>
            <p:ph type="dt" sz="quarter" idx="10"/>
            <p:custDataLst>
              <p:tags r:id="rId1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CE7787-78AC-47A8-B96E-7770DA2F6D49}" type="slidenum">
              <a:rPr lang="en-US" sz="1400" smtClean="0"/>
              <a:pPr/>
              <a:t>6</a:t>
            </a:fld>
            <a:endParaRPr 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Stable Storage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46050" y="914400"/>
            <a:ext cx="8839200" cy="5638800"/>
          </a:xfrm>
        </p:spPr>
        <p:txBody>
          <a:bodyPr/>
          <a:lstStyle/>
          <a:p>
            <a:r>
              <a:rPr lang="en-US" smtClean="0"/>
              <a:t>Write(P) overwrites the entire contents of P on the disk</a:t>
            </a:r>
          </a:p>
          <a:p>
            <a:r>
              <a:rPr lang="en-US" smtClean="0"/>
              <a:t>If Write is unsuccessful, the error might be detected on the next read ...</a:t>
            </a:r>
          </a:p>
          <a:p>
            <a:pPr lvl="1"/>
            <a:r>
              <a:rPr lang="en-US" smtClean="0"/>
              <a:t>e.g. page checksum error =&gt; page is corrupted</a:t>
            </a:r>
          </a:p>
          <a:p>
            <a:r>
              <a:rPr lang="en-US" smtClean="0"/>
              <a:t>… or maybe not</a:t>
            </a:r>
          </a:p>
          <a:p>
            <a:pPr lvl="1"/>
            <a:r>
              <a:rPr lang="en-US" smtClean="0"/>
              <a:t>Write correctly wrote to the wrong location</a:t>
            </a:r>
          </a:p>
          <a:p>
            <a:r>
              <a:rPr lang="en-US" smtClean="0"/>
              <a:t>Write is the only operation that’s atomic with respect to failures and whose successful execution can be determined by recovery procedures.</a:t>
            </a:r>
          </a:p>
          <a:p>
            <a:pPr lvl="1"/>
            <a:endParaRPr lang="en-US" smtClean="0"/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974DCC-7912-4EAA-88B3-97FE9D16498B}" type="slidenum">
              <a:rPr lang="en-US" sz="1400" smtClean="0"/>
              <a:pPr/>
              <a:t>7</a:t>
            </a:fld>
            <a:endParaRPr 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smtClean="0"/>
              <a:t>The Cache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685800"/>
            <a:ext cx="88392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Cache is divided into page-sized </a:t>
            </a:r>
            <a:r>
              <a:rPr lang="en-US" sz="2800" u="sng" smtClean="0"/>
              <a:t>slots</a:t>
            </a:r>
            <a:r>
              <a:rPr lang="en-US" sz="280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u="sng" smtClean="0"/>
              <a:t>Dirty bit</a:t>
            </a:r>
            <a:r>
              <a:rPr lang="en-US" sz="2800" smtClean="0"/>
              <a:t> tells if the page was updated since it was last written to disk.</a:t>
            </a:r>
          </a:p>
          <a:p>
            <a:pPr>
              <a:lnSpc>
                <a:spcPct val="90000"/>
              </a:lnSpc>
            </a:pPr>
            <a:r>
              <a:rPr lang="en-US" sz="2800" u="sng" smtClean="0"/>
              <a:t>Pin count</a:t>
            </a:r>
            <a:r>
              <a:rPr lang="en-US" sz="2800" smtClean="0"/>
              <a:t> tells number of pin ops without unpins</a:t>
            </a:r>
            <a:endParaRPr lang="en-US" smtClean="0"/>
          </a:p>
        </p:txBody>
      </p:sp>
      <p:grpSp>
        <p:nvGrpSpPr>
          <p:cNvPr id="18437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98463" y="2819400"/>
            <a:ext cx="7789862" cy="1800225"/>
            <a:chOff x="240" y="1728"/>
            <a:chExt cx="4907" cy="1134"/>
          </a:xfrm>
        </p:grpSpPr>
        <p:sp>
          <p:nvSpPr>
            <p:cNvPr id="18440" name="Text Box 4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26" y="1728"/>
              <a:ext cx="4723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Page       Dirty Bit         Cache Address    Pin Count</a:t>
              </a:r>
            </a:p>
            <a:p>
              <a:r>
                <a:rPr lang="en-US" sz="2800"/>
                <a:t>  P</a:t>
              </a:r>
              <a:r>
                <a:rPr lang="en-US" sz="2800" baseline="-25000"/>
                <a:t>2		</a:t>
              </a:r>
              <a:r>
                <a:rPr lang="en-US" sz="2800"/>
                <a:t>1		   91976		1</a:t>
              </a:r>
            </a:p>
            <a:p>
              <a:r>
                <a:rPr lang="en-US" sz="2800"/>
                <a:t>  P</a:t>
              </a:r>
              <a:r>
                <a:rPr lang="en-US" sz="2800" baseline="-25000"/>
                <a:t>47	</a:t>
              </a:r>
              <a:r>
                <a:rPr lang="en-US" sz="2800"/>
                <a:t>	0		      812		2</a:t>
              </a:r>
            </a:p>
            <a:p>
              <a:r>
                <a:rPr lang="en-US" sz="2800"/>
                <a:t>  P</a:t>
              </a:r>
              <a:r>
                <a:rPr lang="en-US" sz="2800" baseline="-25000"/>
                <a:t>21	</a:t>
              </a:r>
              <a:r>
                <a:rPr lang="en-US" sz="2800"/>
                <a:t>	1		    10101		0</a:t>
              </a:r>
              <a:endParaRPr lang="en-US"/>
            </a:p>
          </p:txBody>
        </p:sp>
        <p:grpSp>
          <p:nvGrpSpPr>
            <p:cNvPr id="18441" name="Group 16"/>
            <p:cNvGrpSpPr>
              <a:grpSpLocks/>
            </p:cNvGrpSpPr>
            <p:nvPr/>
          </p:nvGrpSpPr>
          <p:grpSpPr bwMode="auto">
            <a:xfrm>
              <a:off x="240" y="1728"/>
              <a:ext cx="4907" cy="1110"/>
              <a:chOff x="240" y="1728"/>
              <a:chExt cx="4907" cy="1110"/>
            </a:xfrm>
          </p:grpSpPr>
          <p:sp>
            <p:nvSpPr>
              <p:cNvPr id="18442" name="Line 5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40" y="2022"/>
                <a:ext cx="48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3" name="Line 6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40" y="2310"/>
                <a:ext cx="48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4" name="Line 7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V="1">
                <a:off x="251" y="2585"/>
                <a:ext cx="4896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5" name="Line 8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008" y="1728"/>
                <a:ext cx="0" cy="11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6" name="Rectangle 12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40" y="1728"/>
                <a:ext cx="4896" cy="110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7" name="Line 13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256" y="1728"/>
                <a:ext cx="0" cy="11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8" name="Line 14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993" y="1731"/>
                <a:ext cx="0" cy="110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8" name="Rectangle 1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4953000"/>
            <a:ext cx="914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Fetch(P) - read P into a cache slot. Return slot address.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Flush(P) - If P’s slot is dirty and unpinned, then write it to disk (i.e. return </a:t>
            </a:r>
            <a:r>
              <a:rPr lang="en-US" sz="2800" u="sng" dirty="0"/>
              <a:t>after</a:t>
            </a:r>
            <a:r>
              <a:rPr lang="en-US" sz="2800" dirty="0"/>
              <a:t> the disk </a:t>
            </a:r>
            <a:r>
              <a:rPr lang="en-US" sz="2800" dirty="0" err="1"/>
              <a:t>acks</a:t>
            </a:r>
            <a:r>
              <a:rPr lang="en-US" sz="2800" dirty="0" smtClean="0"/>
              <a:t>).</a:t>
            </a:r>
            <a:endParaRPr lang="en-US" sz="2800" dirty="0"/>
          </a:p>
        </p:txBody>
      </p:sp>
      <p:sp>
        <p:nvSpPr>
          <p:cNvPr id="18439" name="Date Placeholder 3"/>
          <p:cNvSpPr>
            <a:spLocks noGrp="1"/>
          </p:cNvSpPr>
          <p:nvPr>
            <p:ph type="dt" sz="quarter" idx="10"/>
            <p:custDataLst>
              <p:tags r:id="rId6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769156-D789-43B1-B5D6-D8DCBDD620FF}" type="slidenum">
              <a:rPr lang="en-US" sz="1400" smtClean="0"/>
              <a:pPr/>
              <a:t>8</a:t>
            </a:fld>
            <a:endParaRPr 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The Cache (cont’d)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52400" y="1143000"/>
            <a:ext cx="8991600" cy="3733800"/>
          </a:xfrm>
        </p:spPr>
        <p:txBody>
          <a:bodyPr/>
          <a:lstStyle/>
          <a:p>
            <a:r>
              <a:rPr lang="en-US" sz="2800" dirty="0" smtClean="0"/>
              <a:t>Pin(P) - make P’s slot non-flushable &amp; non-replaceable.</a:t>
            </a:r>
          </a:p>
          <a:p>
            <a:pPr lvl="1"/>
            <a:r>
              <a:rPr lang="en-US" sz="2400" dirty="0" smtClean="0"/>
              <a:t>Non-flushable because P’s content may be inconsistent.</a:t>
            </a:r>
          </a:p>
          <a:p>
            <a:pPr lvl="1"/>
            <a:r>
              <a:rPr lang="en-US" sz="2400" dirty="0" smtClean="0"/>
              <a:t>Non-replaceable because someone has a pointer into P or is accessing P’s content.</a:t>
            </a:r>
          </a:p>
          <a:p>
            <a:r>
              <a:rPr lang="en-US" sz="2800" dirty="0" smtClean="0"/>
              <a:t>Unpin(P) - release it.</a:t>
            </a:r>
          </a:p>
          <a:p>
            <a:r>
              <a:rPr lang="en-US" sz="2800" dirty="0" err="1" smtClean="0"/>
              <a:t>Deallocate</a:t>
            </a:r>
            <a:r>
              <a:rPr lang="en-US" sz="2800" dirty="0" smtClean="0"/>
              <a:t>(P) - allow P’s slot to be reused (even if dirty).</a:t>
            </a:r>
            <a:endParaRPr lang="en-US" dirty="0" smtClean="0"/>
          </a:p>
        </p:txBody>
      </p:sp>
      <p:sp>
        <p:nvSpPr>
          <p:cNvPr id="19461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8F683D-B6C3-4678-ADD1-BD5531A17DAC}" type="slidenum">
              <a:rPr lang="en-US" sz="1400" smtClean="0"/>
              <a:pPr/>
              <a:t>9</a:t>
            </a:fld>
            <a:endParaRPr 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Big Picture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0038" y="3779838"/>
            <a:ext cx="14843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800"/>
              <a:t>Database</a:t>
            </a:r>
          </a:p>
          <a:p>
            <a:pPr algn="r"/>
            <a:r>
              <a:rPr lang="en-US" sz="2800"/>
              <a:t>System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3119438"/>
            <a:ext cx="3322638" cy="2236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/>
              <a:t>Query Optimizer</a:t>
            </a:r>
          </a:p>
          <a:p>
            <a:pPr algn="ctr"/>
            <a:r>
              <a:rPr lang="en-US" sz="2800"/>
              <a:t>Query Executor</a:t>
            </a:r>
          </a:p>
          <a:p>
            <a:pPr algn="ctr"/>
            <a:r>
              <a:rPr lang="en-US" sz="2800"/>
              <a:t>Access Method</a:t>
            </a:r>
          </a:p>
          <a:p>
            <a:pPr algn="ctr"/>
            <a:r>
              <a:rPr lang="en-US" sz="2800"/>
              <a:t>(record-oriented files)</a:t>
            </a:r>
          </a:p>
          <a:p>
            <a:pPr algn="ctr"/>
            <a:r>
              <a:rPr lang="en-US" sz="2800"/>
              <a:t>Page-oriented Files</a:t>
            </a:r>
          </a:p>
        </p:txBody>
      </p:sp>
      <p:sp>
        <p:nvSpPr>
          <p:cNvPr id="2048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903413" y="4919663"/>
            <a:ext cx="33210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03413" y="4038600"/>
            <a:ext cx="33210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903413" y="3632200"/>
            <a:ext cx="332105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89" name="Group 9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2600325" y="5715000"/>
            <a:ext cx="1981200" cy="762000"/>
            <a:chOff x="2016" y="3696"/>
            <a:chExt cx="1248" cy="480"/>
          </a:xfrm>
        </p:grpSpPr>
        <p:sp>
          <p:nvSpPr>
            <p:cNvPr id="20501" name="AutoShape 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016" y="3696"/>
              <a:ext cx="1248" cy="480"/>
            </a:xfrm>
            <a:prstGeom prst="flowChartMagneticDisk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Text Box 1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173" y="3773"/>
              <a:ext cx="93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800"/>
                <a:t>Database</a:t>
              </a:r>
            </a:p>
          </p:txBody>
        </p:sp>
      </p:grpSp>
      <p:sp>
        <p:nvSpPr>
          <p:cNvPr id="2049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576638" y="53435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15000" y="4719638"/>
            <a:ext cx="3200400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Recovery manager</a:t>
            </a:r>
          </a:p>
          <a:p>
            <a:r>
              <a:rPr lang="en-US" sz="2800" dirty="0"/>
              <a:t>Cache manager</a:t>
            </a:r>
          </a:p>
          <a:p>
            <a:r>
              <a:rPr lang="en-US" sz="2800" dirty="0"/>
              <a:t>Page file manager</a:t>
            </a:r>
          </a:p>
        </p:txBody>
      </p:sp>
      <p:sp>
        <p:nvSpPr>
          <p:cNvPr id="20492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181600" y="4719638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81600" y="5329238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715000" y="5253038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553200" y="3348038"/>
            <a:ext cx="194151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800"/>
              <a:t>Fetch, Flush</a:t>
            </a:r>
          </a:p>
          <a:p>
            <a:pPr algn="r"/>
            <a:r>
              <a:rPr lang="en-US" sz="2800"/>
              <a:t>Pin, Unpin,</a:t>
            </a:r>
          </a:p>
          <a:p>
            <a:pPr algn="r"/>
            <a:r>
              <a:rPr lang="en-US" sz="2800"/>
              <a:t>Deallocate</a:t>
            </a:r>
          </a:p>
        </p:txBody>
      </p:sp>
      <p:sp>
        <p:nvSpPr>
          <p:cNvPr id="20496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610600" y="3348038"/>
            <a:ext cx="317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715000" y="5634038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8610600" y="4719638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Rectangle 22"/>
          <p:cNvSpPr>
            <a:spLocks noGrp="1" noChangeArrowheads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228600" y="914400"/>
            <a:ext cx="8763000" cy="2133600"/>
          </a:xfrm>
          <a:noFill/>
        </p:spPr>
        <p:txBody>
          <a:bodyPr/>
          <a:lstStyle/>
          <a:p>
            <a:r>
              <a:rPr lang="en-US" sz="2800" smtClean="0"/>
              <a:t>Record manager is the main user of the cache manager.</a:t>
            </a:r>
          </a:p>
          <a:p>
            <a:r>
              <a:rPr lang="en-US" sz="2800" smtClean="0"/>
              <a:t>It calls Fetch(P) and Pin(P) to ensure the page is in main memory, non-flushable, and non-replaceable.  </a:t>
            </a:r>
          </a:p>
        </p:txBody>
      </p:sp>
      <p:sp>
        <p:nvSpPr>
          <p:cNvPr id="20500" name="Date Placeholder 3"/>
          <p:cNvSpPr>
            <a:spLocks noGrp="1"/>
          </p:cNvSpPr>
          <p:nvPr>
            <p:ph type="dt" sz="quarter" idx="10"/>
            <p:custDataLst>
              <p:tags r:id="rId19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1/18/12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76aef986-9dd0-47b7-a036-3a06e8ce683f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3422</TotalTime>
  <Words>3050</Words>
  <Application>Microsoft Office PowerPoint</Application>
  <PresentationFormat>On-screen Show (4:3)</PresentationFormat>
  <Paragraphs>493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Blank Presentation</vt:lpstr>
      <vt:lpstr>4. Database System Recovery</vt:lpstr>
      <vt:lpstr>Outline</vt:lpstr>
      <vt:lpstr>1. Introduction</vt:lpstr>
      <vt:lpstr>Assumptions</vt:lpstr>
      <vt:lpstr>Storage Model</vt:lpstr>
      <vt:lpstr>Stable Storage</vt:lpstr>
      <vt:lpstr>The Cache</vt:lpstr>
      <vt:lpstr>The Cache (cont’d)</vt:lpstr>
      <vt:lpstr>Big Picture</vt:lpstr>
      <vt:lpstr>Latches</vt:lpstr>
      <vt:lpstr>The Log</vt:lpstr>
      <vt:lpstr>The Log (cont’d)</vt:lpstr>
      <vt:lpstr>2. Recovery Manager</vt:lpstr>
      <vt:lpstr>Recovery Manager Model</vt:lpstr>
      <vt:lpstr>Implementing Abort(T)</vt:lpstr>
      <vt:lpstr>Avoiding Undo</vt:lpstr>
      <vt:lpstr>Implementing Commit(T)</vt:lpstr>
      <vt:lpstr>Avoiding Redo</vt:lpstr>
      <vt:lpstr>Avoiding Undo and Redo?</vt:lpstr>
      <vt:lpstr>Implementing Restart</vt:lpstr>
      <vt:lpstr>3. Log-based Recovery</vt:lpstr>
      <vt:lpstr>Implementing Commit</vt:lpstr>
      <vt:lpstr>Implementing Abort</vt:lpstr>
      <vt:lpstr>Satisfying the Undo Rule</vt:lpstr>
      <vt:lpstr>Implementing Restart (rev 1)</vt:lpstr>
      <vt:lpstr>Checkpoints</vt:lpstr>
      <vt:lpstr>Restart Algorithm (rev 2)</vt:lpstr>
      <vt:lpstr>Fuzzy Checkpointing</vt:lpstr>
      <vt:lpstr>Operation Logging</vt:lpstr>
      <vt:lpstr>LSN-based logging</vt:lpstr>
      <vt:lpstr>LSN-based logging (cont’d)</vt:lpstr>
      <vt:lpstr>Logging Undo’s</vt:lpstr>
      <vt:lpstr>Logging Undo’s (cont’d)</vt:lpstr>
      <vt:lpstr>Restart Algorithm (rev 3)</vt:lpstr>
      <vt:lpstr>Analysis Pass</vt:lpstr>
      <vt:lpstr>Analysis Pass (cont’d)</vt:lpstr>
      <vt:lpstr>Logging B-Tree Operations</vt:lpstr>
      <vt:lpstr>User-level Optimizations</vt:lpstr>
      <vt:lpstr>Shared Disk System</vt:lpstr>
      <vt:lpstr>Shared Disk System</vt:lpstr>
      <vt:lpstr>4. Media Failures</vt:lpstr>
      <vt:lpstr>RAID</vt:lpstr>
      <vt:lpstr>Where to Use Disk Redundancy?</vt:lpstr>
      <vt:lpstr>Archiving</vt:lpstr>
      <vt:lpstr>Archiving (cont’d)</vt:lpstr>
    </vt:vector>
  </TitlesOfParts>
  <Company>MSFT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 Recovery</dc:title>
  <dc:creator>Phil Bernstein</dc:creator>
  <cp:lastModifiedBy>Fred Videon</cp:lastModifiedBy>
  <cp:revision>82</cp:revision>
  <cp:lastPrinted>1999-01-28T17:06:51Z</cp:lastPrinted>
  <dcterms:created xsi:type="dcterms:W3CDTF">1997-01-25T22:13:48Z</dcterms:created>
  <dcterms:modified xsi:type="dcterms:W3CDTF">2012-01-20T21:51:27Z</dcterms:modified>
</cp:coreProperties>
</file>