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312" r:id="rId4"/>
    <p:sldId id="313" r:id="rId5"/>
    <p:sldId id="334" r:id="rId6"/>
    <p:sldId id="335" r:id="rId7"/>
    <p:sldId id="336" r:id="rId8"/>
    <p:sldId id="338" r:id="rId9"/>
    <p:sldId id="343" r:id="rId10"/>
    <p:sldId id="332" r:id="rId11"/>
    <p:sldId id="333" r:id="rId12"/>
    <p:sldId id="337" r:id="rId13"/>
    <p:sldId id="339" r:id="rId14"/>
    <p:sldId id="341" r:id="rId15"/>
    <p:sldId id="342" r:id="rId16"/>
    <p:sldId id="340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336699"/>
    <a:srgbClr val="003366"/>
    <a:srgbClr val="660066"/>
    <a:srgbClr val="CC0000"/>
    <a:srgbClr val="777777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2" autoAdjust="0"/>
    <p:restoredTop sz="94660"/>
  </p:normalViewPr>
  <p:slideViewPr>
    <p:cSldViewPr snapToGrid="0">
      <p:cViewPr>
        <p:scale>
          <a:sx n="90" d="100"/>
          <a:sy n="90" d="100"/>
        </p:scale>
        <p:origin x="-756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98207322-6BA3-4AC3-BA6A-8B0C623FD8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11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4/17/07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EB041E-C1BE-42A7-A055-785E3D659A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64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846D4A-1873-472C-82FE-8A34732C7D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6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13404-6B5A-4BBF-8553-310F76E284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934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4865EC-874B-4801-BC75-BC3F9A54EF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327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BF18-F82C-4C43-B562-9FC3723161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EAD59-3378-498F-894C-824DA43DED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272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0C1194-9475-4E7D-B631-415DB9EFB1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581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95284E-8180-4309-A4F7-9798CBFA24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131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0294C-FD68-4242-8BDB-5A10F6FD6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452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B009F4-6450-4FC5-931C-42628970D8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299FB-F3AA-499D-B9B5-3AA452EEF6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1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-52388" y="6570663"/>
            <a:ext cx="838201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4/17/07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534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1CE8C8A-D4B9-4A3E-B2C1-17BEC105A5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03.xml"/><Relationship Id="rId2" Type="http://schemas.openxmlformats.org/officeDocument/2006/relationships/tags" Target="../tags/tag102.xml"/><Relationship Id="rId1" Type="http://schemas.openxmlformats.org/officeDocument/2006/relationships/tags" Target="../tags/tag10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107.xml"/><Relationship Id="rId2" Type="http://schemas.openxmlformats.org/officeDocument/2006/relationships/tags" Target="../tags/tag106.xml"/><Relationship Id="rId1" Type="http://schemas.openxmlformats.org/officeDocument/2006/relationships/tags" Target="../tags/tag105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1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20.xml"/><Relationship Id="rId13" Type="http://schemas.openxmlformats.org/officeDocument/2006/relationships/tags" Target="../tags/tag125.xml"/><Relationship Id="rId18" Type="http://schemas.openxmlformats.org/officeDocument/2006/relationships/tags" Target="../tags/tag130.xml"/><Relationship Id="rId3" Type="http://schemas.openxmlformats.org/officeDocument/2006/relationships/tags" Target="../tags/tag115.xml"/><Relationship Id="rId21" Type="http://schemas.openxmlformats.org/officeDocument/2006/relationships/tags" Target="../tags/tag133.xml"/><Relationship Id="rId7" Type="http://schemas.openxmlformats.org/officeDocument/2006/relationships/tags" Target="../tags/tag119.xml"/><Relationship Id="rId12" Type="http://schemas.openxmlformats.org/officeDocument/2006/relationships/tags" Target="../tags/tag124.xml"/><Relationship Id="rId17" Type="http://schemas.openxmlformats.org/officeDocument/2006/relationships/tags" Target="../tags/tag129.xml"/><Relationship Id="rId2" Type="http://schemas.openxmlformats.org/officeDocument/2006/relationships/tags" Target="../tags/tag114.xml"/><Relationship Id="rId16" Type="http://schemas.openxmlformats.org/officeDocument/2006/relationships/tags" Target="../tags/tag128.xml"/><Relationship Id="rId20" Type="http://schemas.openxmlformats.org/officeDocument/2006/relationships/tags" Target="../tags/tag132.xml"/><Relationship Id="rId1" Type="http://schemas.openxmlformats.org/officeDocument/2006/relationships/tags" Target="../tags/tag113.xml"/><Relationship Id="rId6" Type="http://schemas.openxmlformats.org/officeDocument/2006/relationships/tags" Target="../tags/tag118.xml"/><Relationship Id="rId11" Type="http://schemas.openxmlformats.org/officeDocument/2006/relationships/tags" Target="../tags/tag123.xml"/><Relationship Id="rId5" Type="http://schemas.openxmlformats.org/officeDocument/2006/relationships/tags" Target="../tags/tag117.xml"/><Relationship Id="rId15" Type="http://schemas.openxmlformats.org/officeDocument/2006/relationships/tags" Target="../tags/tag127.xml"/><Relationship Id="rId10" Type="http://schemas.openxmlformats.org/officeDocument/2006/relationships/tags" Target="../tags/tag122.xml"/><Relationship Id="rId19" Type="http://schemas.openxmlformats.org/officeDocument/2006/relationships/tags" Target="../tags/tag131.xml"/><Relationship Id="rId4" Type="http://schemas.openxmlformats.org/officeDocument/2006/relationships/tags" Target="../tags/tag116.xml"/><Relationship Id="rId9" Type="http://schemas.openxmlformats.org/officeDocument/2006/relationships/tags" Target="../tags/tag121.xml"/><Relationship Id="rId14" Type="http://schemas.openxmlformats.org/officeDocument/2006/relationships/tags" Target="../tags/tag126.xml"/><Relationship Id="rId2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136.xml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0.xml"/><Relationship Id="rId2" Type="http://schemas.openxmlformats.org/officeDocument/2006/relationships/tags" Target="../tags/tag139.xml"/><Relationship Id="rId1" Type="http://schemas.openxmlformats.org/officeDocument/2006/relationships/tags" Target="../tags/tag13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4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5" Type="http://schemas.openxmlformats.org/officeDocument/2006/relationships/slideLayout" Target="../slideLayouts/slideLayout4.xml"/><Relationship Id="rId4" Type="http://schemas.openxmlformats.org/officeDocument/2006/relationships/tags" Target="../tags/tag1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26" Type="http://schemas.openxmlformats.org/officeDocument/2006/relationships/tags" Target="../tags/tag34.xml"/><Relationship Id="rId39" Type="http://schemas.openxmlformats.org/officeDocument/2006/relationships/tags" Target="../tags/tag47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34" Type="http://schemas.openxmlformats.org/officeDocument/2006/relationships/tags" Target="../tags/tag42.xml"/><Relationship Id="rId42" Type="http://schemas.openxmlformats.org/officeDocument/2006/relationships/slideLayout" Target="../slideLayouts/slideLayout7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29" Type="http://schemas.openxmlformats.org/officeDocument/2006/relationships/tags" Target="../tags/tag37.xml"/><Relationship Id="rId41" Type="http://schemas.openxmlformats.org/officeDocument/2006/relationships/tags" Target="../tags/tag49.xml"/><Relationship Id="rId1" Type="http://schemas.openxmlformats.org/officeDocument/2006/relationships/vmlDrawing" Target="../drawings/vmlDrawing1.v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31" Type="http://schemas.openxmlformats.org/officeDocument/2006/relationships/tags" Target="../tags/tag39.xml"/><Relationship Id="rId44" Type="http://schemas.openxmlformats.org/officeDocument/2006/relationships/image" Target="../media/image1.wmf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Relationship Id="rId43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1.xml"/><Relationship Id="rId13" Type="http://schemas.openxmlformats.org/officeDocument/2006/relationships/tags" Target="../tags/tag66.xml"/><Relationship Id="rId3" Type="http://schemas.openxmlformats.org/officeDocument/2006/relationships/tags" Target="../tags/tag56.xml"/><Relationship Id="rId7" Type="http://schemas.openxmlformats.org/officeDocument/2006/relationships/tags" Target="../tags/tag60.xml"/><Relationship Id="rId12" Type="http://schemas.openxmlformats.org/officeDocument/2006/relationships/tags" Target="../tags/tag65.xml"/><Relationship Id="rId2" Type="http://schemas.openxmlformats.org/officeDocument/2006/relationships/tags" Target="../tags/tag55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54.xml"/><Relationship Id="rId6" Type="http://schemas.openxmlformats.org/officeDocument/2006/relationships/tags" Target="../tags/tag59.xml"/><Relationship Id="rId11" Type="http://schemas.openxmlformats.org/officeDocument/2006/relationships/tags" Target="../tags/tag64.xml"/><Relationship Id="rId5" Type="http://schemas.openxmlformats.org/officeDocument/2006/relationships/tags" Target="../tags/tag58.xml"/><Relationship Id="rId15" Type="http://schemas.openxmlformats.org/officeDocument/2006/relationships/tags" Target="../tags/tag68.xml"/><Relationship Id="rId10" Type="http://schemas.openxmlformats.org/officeDocument/2006/relationships/tags" Target="../tags/tag63.xml"/><Relationship Id="rId4" Type="http://schemas.openxmlformats.org/officeDocument/2006/relationships/tags" Target="../tags/tag57.xml"/><Relationship Id="rId9" Type="http://schemas.openxmlformats.org/officeDocument/2006/relationships/tags" Target="../tags/tag62.xml"/><Relationship Id="rId14" Type="http://schemas.openxmlformats.org/officeDocument/2006/relationships/tags" Target="../tags/tag6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71.xml"/><Relationship Id="rId2" Type="http://schemas.openxmlformats.org/officeDocument/2006/relationships/tags" Target="../tags/tag70.xml"/><Relationship Id="rId1" Type="http://schemas.openxmlformats.org/officeDocument/2006/relationships/tags" Target="../tags/tag69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7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79.xml"/><Relationship Id="rId2" Type="http://schemas.openxmlformats.org/officeDocument/2006/relationships/tags" Target="../tags/tag78.xml"/><Relationship Id="rId1" Type="http://schemas.openxmlformats.org/officeDocument/2006/relationships/tags" Target="../tags/tag77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0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88.xml"/><Relationship Id="rId13" Type="http://schemas.openxmlformats.org/officeDocument/2006/relationships/tags" Target="../tags/tag93.xml"/><Relationship Id="rId18" Type="http://schemas.openxmlformats.org/officeDocument/2006/relationships/tags" Target="../tags/tag98.xml"/><Relationship Id="rId3" Type="http://schemas.openxmlformats.org/officeDocument/2006/relationships/tags" Target="../tags/tag83.xml"/><Relationship Id="rId21" Type="http://schemas.openxmlformats.org/officeDocument/2006/relationships/slideLayout" Target="../slideLayouts/slideLayout2.xml"/><Relationship Id="rId7" Type="http://schemas.openxmlformats.org/officeDocument/2006/relationships/tags" Target="../tags/tag87.xml"/><Relationship Id="rId12" Type="http://schemas.openxmlformats.org/officeDocument/2006/relationships/tags" Target="../tags/tag92.xml"/><Relationship Id="rId17" Type="http://schemas.openxmlformats.org/officeDocument/2006/relationships/tags" Target="../tags/tag97.xml"/><Relationship Id="rId2" Type="http://schemas.openxmlformats.org/officeDocument/2006/relationships/tags" Target="../tags/tag82.xml"/><Relationship Id="rId16" Type="http://schemas.openxmlformats.org/officeDocument/2006/relationships/tags" Target="../tags/tag96.xml"/><Relationship Id="rId20" Type="http://schemas.openxmlformats.org/officeDocument/2006/relationships/tags" Target="../tags/tag100.xml"/><Relationship Id="rId1" Type="http://schemas.openxmlformats.org/officeDocument/2006/relationships/tags" Target="../tags/tag81.xml"/><Relationship Id="rId6" Type="http://schemas.openxmlformats.org/officeDocument/2006/relationships/tags" Target="../tags/tag86.xml"/><Relationship Id="rId11" Type="http://schemas.openxmlformats.org/officeDocument/2006/relationships/tags" Target="../tags/tag91.xml"/><Relationship Id="rId5" Type="http://schemas.openxmlformats.org/officeDocument/2006/relationships/tags" Target="../tags/tag85.xml"/><Relationship Id="rId15" Type="http://schemas.openxmlformats.org/officeDocument/2006/relationships/tags" Target="../tags/tag95.xml"/><Relationship Id="rId10" Type="http://schemas.openxmlformats.org/officeDocument/2006/relationships/tags" Target="../tags/tag90.xml"/><Relationship Id="rId19" Type="http://schemas.openxmlformats.org/officeDocument/2006/relationships/tags" Target="../tags/tag99.xml"/><Relationship Id="rId4" Type="http://schemas.openxmlformats.org/officeDocument/2006/relationships/tags" Target="../tags/tag84.xml"/><Relationship Id="rId9" Type="http://schemas.openxmlformats.org/officeDocument/2006/relationships/tags" Target="../tags/tag89.xml"/><Relationship Id="rId14" Type="http://schemas.openxmlformats.org/officeDocument/2006/relationships/tags" Target="../tags/tag9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586278D-EB91-4C77-BE16-AE3D3EDB63B8}" type="slidenum">
              <a:rPr lang="en-US" sz="1400"/>
              <a:pPr/>
              <a:t>1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696913" y="1103313"/>
            <a:ext cx="7772400" cy="2133600"/>
          </a:xfrm>
        </p:spPr>
        <p:txBody>
          <a:bodyPr/>
          <a:lstStyle/>
          <a:p>
            <a:r>
              <a:rPr lang="en-US" sz="6600" smtClean="0"/>
              <a:t>6. Application Server Issues for the Project</a:t>
            </a:r>
            <a:endParaRPr lang="en-US" sz="3600" smtClean="0"/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subTitle" idx="1"/>
            <p:custDataLst>
              <p:tags r:id="rId4"/>
            </p:custDataLst>
          </p:nvPr>
        </p:nvSpPr>
        <p:spPr>
          <a:xfrm>
            <a:off x="1371600" y="3508375"/>
            <a:ext cx="6400800" cy="2982913"/>
          </a:xfrm>
        </p:spPr>
        <p:txBody>
          <a:bodyPr/>
          <a:lstStyle/>
          <a:p>
            <a:r>
              <a:rPr lang="en-US" dirty="0" smtClean="0"/>
              <a:t>CSEP 545 Transaction Processing </a:t>
            </a:r>
            <a:br>
              <a:rPr lang="en-US" dirty="0" smtClean="0"/>
            </a:br>
            <a:r>
              <a:rPr lang="en-US" dirty="0" smtClean="0"/>
              <a:t>for E-Commerce</a:t>
            </a:r>
          </a:p>
          <a:p>
            <a:endParaRPr lang="en-US" dirty="0" smtClean="0"/>
          </a:p>
          <a:p>
            <a:r>
              <a:rPr lang="en-US" dirty="0" smtClean="0"/>
              <a:t>Philip A. Bernstein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Copyright ©2012 Philip A. Bernstein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27D3105-26F4-4970-8BA9-4D3BC110181B}" type="slidenum">
              <a:rPr lang="en-US" sz="1400"/>
              <a:pPr/>
              <a:t>10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09600" y="282575"/>
            <a:ext cx="7772400" cy="762000"/>
          </a:xfrm>
        </p:spPr>
        <p:txBody>
          <a:bodyPr/>
          <a:lstStyle/>
          <a:p>
            <a:r>
              <a:rPr lang="en-US" smtClean="0"/>
              <a:t>Remote Procedure Call (RPC)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1154113"/>
            <a:ext cx="9144000" cy="4962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Within a system or intranet, RPC is the most popular form of inter-process communication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A program calls a remote procedure (in another process) the same way it would call a local procedure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This simplifies the message protocol. It’s always a call message followed by a return message.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It hides certain communications errors. 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It automates the work of marshaling parameters into and out of</a:t>
            </a:r>
            <a:br>
              <a:rPr lang="en-US" sz="2400" smtClean="0"/>
            </a:br>
            <a:r>
              <a:rPr lang="en-US" sz="2400" smtClean="0"/>
              <a:t>the call and return messages.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There are many implementations of the concept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RMI, DCOM, CORBA/IIOP, HTTP, SOAP, ODBC, ….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In the project, all inter-process communications is via RPC.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448B084-693C-4175-B70B-34443D8D9D44}" type="slidenum">
              <a:rPr lang="en-US" sz="1400"/>
              <a:pPr/>
              <a:t>11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228600"/>
            <a:ext cx="7772400" cy="762000"/>
          </a:xfrm>
        </p:spPr>
        <p:txBody>
          <a:bodyPr/>
          <a:lstStyle/>
          <a:p>
            <a:r>
              <a:rPr lang="en-US" smtClean="0"/>
              <a:t>Transactional RPC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1125" y="990600"/>
            <a:ext cx="8818563" cy="5705475"/>
          </a:xfrm>
        </p:spPr>
        <p:txBody>
          <a:bodyPr/>
          <a:lstStyle/>
          <a:p>
            <a:r>
              <a:rPr lang="en-US" sz="2800" i="1" smtClean="0"/>
              <a:t>Transactional RPC</a:t>
            </a:r>
            <a:r>
              <a:rPr lang="en-US" sz="2800" smtClean="0"/>
              <a:t> is an RPC protocol that implements the necessary plumbing to cope with a caller and/or callee that are running a transaction.</a:t>
            </a:r>
            <a:endParaRPr lang="en-US" sz="2800" i="1" smtClean="0"/>
          </a:p>
          <a:p>
            <a:r>
              <a:rPr lang="en-US" sz="2800" smtClean="0"/>
              <a:t>Ideally, Start returns a transaction ID that’s hidden from the caller in a </a:t>
            </a:r>
            <a:r>
              <a:rPr lang="en-US" sz="2800" i="1" smtClean="0"/>
              <a:t>transaction context</a:t>
            </a:r>
          </a:p>
          <a:p>
            <a:pPr lvl="1"/>
            <a:r>
              <a:rPr lang="en-US" sz="2400" smtClean="0"/>
              <a:t>Transactional RPC passes that transaction context as a hidden parameter. It’s an easier programming model and avoids errors.</a:t>
            </a:r>
          </a:p>
          <a:p>
            <a:pPr lvl="1"/>
            <a:r>
              <a:rPr lang="en-US" sz="2400" smtClean="0"/>
              <a:t>When a transaction first arrives at a callee C, C needs to </a:t>
            </a:r>
            <a:r>
              <a:rPr lang="en-US" sz="2400" i="1" smtClean="0"/>
              <a:t>enlist</a:t>
            </a:r>
            <a:r>
              <a:rPr lang="en-US" sz="2400" smtClean="0"/>
              <a:t> with the local transaction manager (TM), so the TM knows to call C during two-phase commit.</a:t>
            </a:r>
          </a:p>
          <a:p>
            <a:pPr lvl="1"/>
            <a:r>
              <a:rPr lang="en-US" sz="2400" smtClean="0"/>
              <a:t>Also, C needs to execute the call in the context of the transaction that called it. 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1894833-E6B1-4A81-98D0-FA9540904E2B}" type="slidenum">
              <a:rPr lang="en-US" sz="1400"/>
              <a:pPr/>
              <a:t>12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Transactional RPC in the Project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38138" y="1981200"/>
            <a:ext cx="8512175" cy="4713288"/>
          </a:xfrm>
        </p:spPr>
        <p:txBody>
          <a:bodyPr/>
          <a:lstStyle/>
          <a:p>
            <a:r>
              <a:rPr lang="en-US" sz="2800" dirty="0" smtClean="0"/>
              <a:t>You are implementing transactional RPC in the project.</a:t>
            </a:r>
          </a:p>
          <a:p>
            <a:pPr lvl="1"/>
            <a:r>
              <a:rPr lang="en-US" sz="2400" dirty="0" smtClean="0"/>
              <a:t>In steps 6 and 7.</a:t>
            </a:r>
          </a:p>
          <a:p>
            <a:pPr lvl="1"/>
            <a:r>
              <a:rPr lang="en-US" sz="2400" dirty="0" smtClean="0"/>
              <a:t>But the transaction context parameter is explicit (not hidden).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9574F83-702F-420D-ACB4-4965F1A24847}" type="slidenum">
              <a:rPr lang="en-US" sz="1400"/>
              <a:pPr/>
              <a:t>13</a:t>
            </a:fld>
            <a:endParaRPr lang="en-US" sz="140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1325" y="334963"/>
            <a:ext cx="7772400" cy="1339850"/>
          </a:xfrm>
        </p:spPr>
        <p:txBody>
          <a:bodyPr/>
          <a:lstStyle/>
          <a:p>
            <a:r>
              <a:rPr lang="en-US" sz="4000" smtClean="0"/>
              <a:t>Project’s Process Architecture (revisited)</a:t>
            </a:r>
          </a:p>
        </p:txBody>
      </p:sp>
      <p:grpSp>
        <p:nvGrpSpPr>
          <p:cNvPr id="15365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911600" y="2085975"/>
            <a:ext cx="1878013" cy="1196975"/>
            <a:chOff x="1540" y="1389"/>
            <a:chExt cx="1183" cy="754"/>
          </a:xfrm>
        </p:grpSpPr>
        <p:sp>
          <p:nvSpPr>
            <p:cNvPr id="15381" name="Rectangle 4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1540" y="1389"/>
              <a:ext cx="1183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Web Browser</a:t>
              </a:r>
            </a:p>
            <a:p>
              <a:pPr algn="ctr"/>
              <a:endParaRPr lang="en-US"/>
            </a:p>
            <a:p>
              <a:pPr algn="ctr"/>
              <a:r>
                <a:rPr lang="en-US"/>
                <a:t>Web Server</a:t>
              </a:r>
            </a:p>
          </p:txBody>
        </p:sp>
        <p:sp>
          <p:nvSpPr>
            <p:cNvPr id="15382" name="Line 5"/>
            <p:cNvSpPr>
              <a:spLocks noChangeShapeType="1"/>
            </p:cNvSpPr>
            <p:nvPr>
              <p:custDataLst>
                <p:tags r:id="rId21"/>
              </p:custDataLst>
            </p:nvPr>
          </p:nvSpPr>
          <p:spPr bwMode="auto">
            <a:xfrm>
              <a:off x="1541" y="1748"/>
              <a:ext cx="1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6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51213" y="4003675"/>
            <a:ext cx="244633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Request controller</a:t>
            </a:r>
          </a:p>
        </p:txBody>
      </p:sp>
      <p:grpSp>
        <p:nvGrpSpPr>
          <p:cNvPr id="15367" name="Group 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287713" y="5213350"/>
            <a:ext cx="2501900" cy="977900"/>
            <a:chOff x="1452" y="2935"/>
            <a:chExt cx="1576" cy="616"/>
          </a:xfrm>
        </p:grpSpPr>
        <p:sp>
          <p:nvSpPr>
            <p:cNvPr id="15379" name="Rectangle 8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1452" y="2935"/>
              <a:ext cx="1576" cy="6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40000"/>
                </a:spcAft>
              </a:pPr>
              <a:r>
                <a:rPr lang="en-US"/>
                <a:t>Transaction Server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/>
                <a:t>Resource Manager</a:t>
              </a:r>
            </a:p>
          </p:txBody>
        </p:sp>
        <p:sp>
          <p:nvSpPr>
            <p:cNvPr id="15380" name="Line 9"/>
            <p:cNvSpPr>
              <a:spLocks noChangeShapeType="1"/>
            </p:cNvSpPr>
            <p:nvPr>
              <p:custDataLst>
                <p:tags r:id="rId19"/>
              </p:custDataLst>
            </p:nvPr>
          </p:nvSpPr>
          <p:spPr bwMode="auto">
            <a:xfrm>
              <a:off x="1452" y="3228"/>
              <a:ext cx="1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68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16600" y="2433638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15369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16600" y="3952875"/>
            <a:ext cx="276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Workflow Controller</a:t>
            </a:r>
          </a:p>
        </p:txBody>
      </p:sp>
      <p:sp>
        <p:nvSpPr>
          <p:cNvPr id="15370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16600" y="5381625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Resource Manager</a:t>
            </a:r>
          </a:p>
        </p:txBody>
      </p:sp>
      <p:sp>
        <p:nvSpPr>
          <p:cNvPr id="15371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7575" y="32861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2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727575" y="4486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3" name="Rectangle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9250" y="5265738"/>
            <a:ext cx="163036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Transaction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Manager</a:t>
            </a:r>
          </a:p>
        </p:txBody>
      </p:sp>
      <p:sp>
        <p:nvSpPr>
          <p:cNvPr id="15374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70088" y="5703888"/>
            <a:ext cx="1317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5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208088" y="4462463"/>
            <a:ext cx="2101850" cy="795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6" name="Text Box 20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77888" y="4337050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Start, Commit, </a:t>
            </a:r>
            <a:br>
              <a:rPr lang="en-US">
                <a:latin typeface="Arial Narrow" pitchFamily="34" charset="0"/>
              </a:rPr>
            </a:br>
            <a:r>
              <a:rPr lang="en-US">
                <a:latin typeface="Arial Narrow" pitchFamily="34" charset="0"/>
              </a:rPr>
              <a:t>Abort</a:t>
            </a:r>
          </a:p>
        </p:txBody>
      </p:sp>
      <p:sp>
        <p:nvSpPr>
          <p:cNvPr id="15377" name="Text Box 2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92350" y="5699125"/>
            <a:ext cx="671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2PC</a:t>
            </a:r>
          </a:p>
        </p:txBody>
      </p:sp>
      <p:sp>
        <p:nvSpPr>
          <p:cNvPr id="15378" name="Text Box 22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2193925" y="5202238"/>
            <a:ext cx="94456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2800" b="1">
                <a:solidFill>
                  <a:schemeClr val="tx2"/>
                </a:solidFill>
                <a:latin typeface="Arial Narrow" pitchFamily="34" charset="0"/>
              </a:rPr>
              <a:t>enlist</a:t>
            </a:r>
          </a:p>
        </p:txBody>
      </p:sp>
      <p:sp>
        <p:nvSpPr>
          <p:cNvPr id="23" name="Date Placeholder 3"/>
          <p:cNvSpPr>
            <a:spLocks noGrp="1"/>
          </p:cNvSpPr>
          <p:nvPr>
            <p:ph type="dt" sz="quarter" idx="10"/>
            <p:custDataLst>
              <p:tags r:id="rId17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AF30D32-A66A-4B28-A596-898F64BCF01A}" type="slidenum">
              <a:rPr lang="en-US" sz="1400"/>
              <a:pPr/>
              <a:t>14</a:t>
            </a:fld>
            <a:endParaRPr lang="en-US" sz="140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42938" y="261938"/>
            <a:ext cx="7772400" cy="1001712"/>
          </a:xfrm>
        </p:spPr>
        <p:txBody>
          <a:bodyPr/>
          <a:lstStyle/>
          <a:p>
            <a:r>
              <a:rPr lang="en-US" smtClean="0"/>
              <a:t>Partitioning Servers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84150" y="1195388"/>
            <a:ext cx="8761413" cy="54879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To add system capacity, add server machines.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Sometimes, you can just relocate some server processes to different machines.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But if an individual server process overloads one machine, then you need to partition the process.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Example – flights, cars, and hotel rooms are managed by one server process. Later, you partition them in separate processes.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This implies the WFC has to direct its RPC calls based on resource type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To facilitate such changes, the mapping of resource name to server name can be made table-driven.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This scenario is developed in step (7) of the project, where multiple RMs are required.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97B0B1A-4224-48D5-BB55-77C15DC5611A}" type="slidenum">
              <a:rPr lang="en-US" sz="1400"/>
              <a:pPr/>
              <a:t>15</a:t>
            </a:fld>
            <a:endParaRPr lang="en-US" sz="140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54050" y="358775"/>
            <a:ext cx="7772400" cy="795338"/>
          </a:xfrm>
        </p:spPr>
        <p:txBody>
          <a:bodyPr/>
          <a:lstStyle/>
          <a:p>
            <a:r>
              <a:rPr lang="en-US" smtClean="0"/>
              <a:t>Parameter-Based Routing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5263" y="1447800"/>
            <a:ext cx="8742362" cy="5410200"/>
          </a:xfrm>
        </p:spPr>
        <p:txBody>
          <a:bodyPr/>
          <a:lstStyle/>
          <a:p>
            <a:r>
              <a:rPr lang="en-US" sz="2800" smtClean="0"/>
              <a:t>Sometimes, it’s not enough to partition by resource type, because a resource is too popular</a:t>
            </a:r>
          </a:p>
          <a:p>
            <a:pPr lvl="1"/>
            <a:r>
              <a:rPr lang="en-US" sz="2400" smtClean="0"/>
              <a:t>Example: flights</a:t>
            </a:r>
          </a:p>
          <a:p>
            <a:r>
              <a:rPr lang="en-US" sz="2800" smtClean="0"/>
              <a:t>The solution is to partition the popular resource based on value ranges</a:t>
            </a:r>
          </a:p>
          <a:p>
            <a:pPr lvl="1"/>
            <a:r>
              <a:rPr lang="en-US" sz="2400" smtClean="0"/>
              <a:t>Example – flight number 1-1000 on Server A, flight number 1000-2000 on Server B, etc.</a:t>
            </a:r>
          </a:p>
          <a:p>
            <a:pPr lvl="1"/>
            <a:r>
              <a:rPr lang="en-US" sz="2400" smtClean="0"/>
              <a:t>This implies that a request controller has to direct its calls based on parameter value (e.g. flight number)</a:t>
            </a:r>
          </a:p>
          <a:p>
            <a:pPr lvl="1"/>
            <a:r>
              <a:rPr lang="en-US" sz="2400" smtClean="0"/>
              <a:t>To facilitate such changes, the mapping of parameter range to server name can be made table-driven.</a:t>
            </a:r>
          </a:p>
          <a:p>
            <a:r>
              <a:rPr lang="en-US" sz="2800" smtClean="0"/>
              <a:t>This is a possible project extension (not required)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Slide Number Placeholder 6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9C445E-949E-4F4B-BE95-D1C6B944CEE2}" type="slidenum">
              <a:rPr lang="en-US" sz="1400"/>
              <a:pPr/>
              <a:t>16</a:t>
            </a:fld>
            <a:endParaRPr lang="en-US" sz="140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609600"/>
            <a:ext cx="7772400" cy="958850"/>
          </a:xfrm>
        </p:spPr>
        <p:txBody>
          <a:bodyPr/>
          <a:lstStyle/>
          <a:p>
            <a:r>
              <a:rPr lang="en-US" smtClean="0"/>
              <a:t>Summary of Concepts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1"/>
            <p:custDataLst>
              <p:tags r:id="rId3"/>
            </p:custDataLst>
          </p:nvPr>
        </p:nvSpPr>
        <p:spPr>
          <a:xfrm>
            <a:off x="271463" y="1741488"/>
            <a:ext cx="8315325" cy="4800600"/>
          </a:xfrm>
        </p:spPr>
        <p:txBody>
          <a:bodyPr/>
          <a:lstStyle/>
          <a:p>
            <a:r>
              <a:rPr lang="en-US" dirty="0" smtClean="0"/>
              <a:t>Request Controller vs. Transaction Server</a:t>
            </a:r>
          </a:p>
          <a:p>
            <a:r>
              <a:rPr lang="en-US" dirty="0" smtClean="0"/>
              <a:t>Remote Procedure Call (RPC) </a:t>
            </a:r>
          </a:p>
          <a:p>
            <a:r>
              <a:rPr lang="en-US" dirty="0" smtClean="0"/>
              <a:t>Transactional RPC </a:t>
            </a:r>
          </a:p>
          <a:p>
            <a:r>
              <a:rPr lang="en-US" dirty="0" smtClean="0"/>
              <a:t>Transaction Manager </a:t>
            </a:r>
          </a:p>
          <a:p>
            <a:r>
              <a:rPr lang="en-US" dirty="0" smtClean="0"/>
              <a:t>Partitioning Servers </a:t>
            </a:r>
          </a:p>
          <a:p>
            <a:r>
              <a:rPr lang="en-US" dirty="0" smtClean="0"/>
              <a:t>Parameter-Based Routing</a:t>
            </a:r>
          </a:p>
          <a:p>
            <a:r>
              <a:rPr lang="en-US" dirty="0" smtClean="0"/>
              <a:t>There’s a lot more to say about Application Servers and other transactional middleware. We’ll return to the topic in a later lecture.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89CCCF4-7B3D-4861-BA47-0873944FFB14}" type="slidenum">
              <a:rPr lang="en-US" sz="1400"/>
              <a:pPr/>
              <a:t>2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39775" y="122238"/>
            <a:ext cx="7772400" cy="685800"/>
          </a:xfrm>
        </p:spPr>
        <p:txBody>
          <a:bodyPr/>
          <a:lstStyle/>
          <a:p>
            <a:r>
              <a:rPr lang="en-US" smtClean="0"/>
              <a:t>Requests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A </a:t>
            </a:r>
            <a:r>
              <a:rPr lang="en-US" sz="2800" u="sng" dirty="0" smtClean="0"/>
              <a:t>request</a:t>
            </a:r>
            <a:r>
              <a:rPr lang="en-US" sz="2800" dirty="0" smtClean="0"/>
              <a:t> is a message that describes a unit of work for the system to execute.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An </a:t>
            </a:r>
            <a:r>
              <a:rPr lang="en-US" sz="2800" u="sng" dirty="0" smtClean="0"/>
              <a:t>application server</a:t>
            </a:r>
            <a:r>
              <a:rPr lang="en-US" sz="2800" dirty="0" smtClean="0"/>
              <a:t> coordinates the flow of requests between message sources (displays, applications, etc.) and application programs that run requests as transactions.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Basic control flow: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Translate the display input (form/menu selection, etc.) into a standard-format request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Send the request to the appropriate server based on the transaction type in the request header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Start the transaction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Invoke the transaction type’s application program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Commit and send the transaction’s output to the display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CF64B98-7DCB-419F-A7DC-91318327C16F}" type="slidenum">
              <a:rPr lang="en-US" sz="1400"/>
              <a:pPr/>
              <a:t>3</a:t>
            </a:fld>
            <a:endParaRPr lang="en-US" sz="1400"/>
          </a:p>
        </p:txBody>
      </p:sp>
      <p:sp>
        <p:nvSpPr>
          <p:cNvPr id="1029" name="Rectangle 19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762000" y="152400"/>
            <a:ext cx="7772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en-US" sz="4400">
                <a:solidFill>
                  <a:schemeClr val="tx2"/>
                </a:solidFill>
              </a:rPr>
              <a:t>Application Server Architecture</a:t>
            </a:r>
          </a:p>
        </p:txBody>
      </p:sp>
      <p:sp>
        <p:nvSpPr>
          <p:cNvPr id="1030" name="Rectangle 2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0" y="923925"/>
            <a:ext cx="91440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buFontTx/>
              <a:buChar char="•"/>
            </a:pPr>
            <a:r>
              <a:rPr lang="en-US" sz="2800"/>
              <a:t>App server should make the previous control flow scale up</a:t>
            </a:r>
          </a:p>
          <a:p>
            <a:pPr marL="342900" indent="-342900">
              <a:buFontTx/>
              <a:buChar char="•"/>
            </a:pPr>
            <a:r>
              <a:rPr lang="en-US" sz="2800"/>
              <a:t>Bold lines carry request messages</a:t>
            </a:r>
          </a:p>
        </p:txBody>
      </p:sp>
      <p:sp>
        <p:nvSpPr>
          <p:cNvPr id="1031" name="Freeform 36"/>
          <p:cNvSpPr>
            <a:spLocks/>
          </p:cNvSpPr>
          <p:nvPr>
            <p:custDataLst>
              <p:tags r:id="rId5"/>
            </p:custDataLst>
          </p:nvPr>
        </p:nvSpPr>
        <p:spPr bwMode="auto">
          <a:xfrm>
            <a:off x="523875" y="2076450"/>
            <a:ext cx="8324850" cy="3733800"/>
          </a:xfrm>
          <a:custGeom>
            <a:avLst/>
            <a:gdLst>
              <a:gd name="T0" fmla="*/ 0 w 5244"/>
              <a:gd name="T1" fmla="*/ 1374 h 2352"/>
              <a:gd name="T2" fmla="*/ 0 w 5244"/>
              <a:gd name="T3" fmla="*/ 2352 h 2352"/>
              <a:gd name="T4" fmla="*/ 5244 w 5244"/>
              <a:gd name="T5" fmla="*/ 2352 h 2352"/>
              <a:gd name="T6" fmla="*/ 5244 w 5244"/>
              <a:gd name="T7" fmla="*/ 1122 h 2352"/>
              <a:gd name="T8" fmla="*/ 3300 w 5244"/>
              <a:gd name="T9" fmla="*/ 0 h 2352"/>
              <a:gd name="T10" fmla="*/ 1878 w 5244"/>
              <a:gd name="T11" fmla="*/ 0 h 2352"/>
              <a:gd name="T12" fmla="*/ 0 w 5244"/>
              <a:gd name="T13" fmla="*/ 1374 h 2352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244"/>
              <a:gd name="T22" fmla="*/ 0 h 2352"/>
              <a:gd name="T23" fmla="*/ 5244 w 5244"/>
              <a:gd name="T24" fmla="*/ 2352 h 2352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244" h="2352">
                <a:moveTo>
                  <a:pt x="0" y="1374"/>
                </a:moveTo>
                <a:lnTo>
                  <a:pt x="0" y="2352"/>
                </a:lnTo>
                <a:lnTo>
                  <a:pt x="5244" y="2352"/>
                </a:lnTo>
                <a:lnTo>
                  <a:pt x="5244" y="1122"/>
                </a:lnTo>
                <a:lnTo>
                  <a:pt x="3300" y="0"/>
                </a:lnTo>
                <a:lnTo>
                  <a:pt x="1878" y="0"/>
                </a:lnTo>
                <a:lnTo>
                  <a:pt x="0" y="1374"/>
                </a:lnTo>
                <a:close/>
              </a:path>
            </a:pathLst>
          </a:cu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32" name="Rectangle 37"/>
          <p:cNvSpPr>
            <a:spLocks noChangeArrowheads="1"/>
          </p:cNvSpPr>
          <p:nvPr>
            <p:custDataLst>
              <p:tags r:id="rId6"/>
            </p:custDataLst>
          </p:nvPr>
        </p:nvSpPr>
        <p:spPr bwMode="invGray">
          <a:xfrm>
            <a:off x="3505200" y="2193925"/>
            <a:ext cx="2178050" cy="544513"/>
          </a:xfrm>
          <a:prstGeom prst="rect">
            <a:avLst/>
          </a:prstGeom>
          <a:solidFill>
            <a:srgbClr val="003366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Line 3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2012950" y="2398713"/>
            <a:ext cx="1490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4" name="Line 3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4524375" y="2733675"/>
            <a:ext cx="0" cy="134461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5" name="Rectangle 4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62350" y="2205038"/>
            <a:ext cx="2063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Web Server</a:t>
            </a:r>
          </a:p>
        </p:txBody>
      </p:sp>
      <p:sp>
        <p:nvSpPr>
          <p:cNvPr id="1036" name="Rectangle 41"/>
          <p:cNvSpPr>
            <a:spLocks noChangeArrowheads="1"/>
          </p:cNvSpPr>
          <p:nvPr>
            <p:custDataLst>
              <p:tags r:id="rId10"/>
            </p:custDataLst>
          </p:nvPr>
        </p:nvSpPr>
        <p:spPr bwMode="invGray">
          <a:xfrm>
            <a:off x="2584450" y="4078288"/>
            <a:ext cx="3186113" cy="523875"/>
          </a:xfrm>
          <a:prstGeom prst="rect">
            <a:avLst/>
          </a:prstGeom>
          <a:solidFill>
            <a:srgbClr val="66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Request Controller</a:t>
            </a:r>
            <a:endParaRPr lang="en-US">
              <a:latin typeface="Arial" charset="0"/>
            </a:endParaRPr>
          </a:p>
        </p:txBody>
      </p:sp>
      <p:sp>
        <p:nvSpPr>
          <p:cNvPr id="1037" name="Rectangle 42"/>
          <p:cNvSpPr>
            <a:spLocks noChangeArrowheads="1"/>
          </p:cNvSpPr>
          <p:nvPr>
            <p:custDataLst>
              <p:tags r:id="rId11"/>
            </p:custDataLst>
          </p:nvPr>
        </p:nvSpPr>
        <p:spPr bwMode="invGray">
          <a:xfrm>
            <a:off x="604838" y="5181600"/>
            <a:ext cx="3203575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Transaction Server</a:t>
            </a:r>
            <a:endParaRPr lang="en-US">
              <a:latin typeface="Arial" charset="0"/>
            </a:endParaRPr>
          </a:p>
        </p:txBody>
      </p:sp>
      <p:sp>
        <p:nvSpPr>
          <p:cNvPr id="1038" name="Rectangle 43"/>
          <p:cNvSpPr>
            <a:spLocks noChangeArrowheads="1"/>
          </p:cNvSpPr>
          <p:nvPr>
            <p:custDataLst>
              <p:tags r:id="rId12"/>
            </p:custDataLst>
          </p:nvPr>
        </p:nvSpPr>
        <p:spPr bwMode="invGray">
          <a:xfrm>
            <a:off x="5481638" y="5181600"/>
            <a:ext cx="3203575" cy="528638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2800">
                <a:latin typeface="Arial" charset="0"/>
              </a:rPr>
              <a:t>Transaction Server</a:t>
            </a:r>
            <a:endParaRPr lang="en-US">
              <a:latin typeface="Arial" charset="0"/>
            </a:endParaRPr>
          </a:p>
        </p:txBody>
      </p:sp>
      <p:grpSp>
        <p:nvGrpSpPr>
          <p:cNvPr id="1039" name="Group 44"/>
          <p:cNvGrpSpPr>
            <a:grpSpLocks/>
          </p:cNvGrpSpPr>
          <p:nvPr>
            <p:custDataLst>
              <p:tags r:id="rId13"/>
            </p:custDataLst>
          </p:nvPr>
        </p:nvGrpSpPr>
        <p:grpSpPr bwMode="auto">
          <a:xfrm>
            <a:off x="4302125" y="5340350"/>
            <a:ext cx="368300" cy="63500"/>
            <a:chOff x="2836" y="3316"/>
            <a:chExt cx="232" cy="40"/>
          </a:xfrm>
        </p:grpSpPr>
        <p:sp>
          <p:nvSpPr>
            <p:cNvPr id="1063" name="Rectangle 45"/>
            <p:cNvSpPr>
              <a:spLocks noChangeArrowheads="1"/>
            </p:cNvSpPr>
            <p:nvPr>
              <p:custDataLst>
                <p:tags r:id="rId39"/>
              </p:custDataLst>
            </p:nvPr>
          </p:nvSpPr>
          <p:spPr bwMode="auto">
            <a:xfrm>
              <a:off x="2836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4" name="Rectangle 46"/>
            <p:cNvSpPr>
              <a:spLocks noChangeArrowheads="1"/>
            </p:cNvSpPr>
            <p:nvPr>
              <p:custDataLst>
                <p:tags r:id="rId40"/>
              </p:custDataLst>
            </p:nvPr>
          </p:nvSpPr>
          <p:spPr bwMode="auto">
            <a:xfrm>
              <a:off x="2932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5" name="Rectangle 47"/>
            <p:cNvSpPr>
              <a:spLocks noChangeArrowheads="1"/>
            </p:cNvSpPr>
            <p:nvPr>
              <p:custDataLst>
                <p:tags r:id="rId41"/>
              </p:custDataLst>
            </p:nvPr>
          </p:nvSpPr>
          <p:spPr bwMode="auto">
            <a:xfrm>
              <a:off x="3028" y="3316"/>
              <a:ext cx="40" cy="40"/>
            </a:xfrm>
            <a:prstGeom prst="rect">
              <a:avLst/>
            </a:prstGeom>
            <a:solidFill>
              <a:schemeClr val="tx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40" name="Line 48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1781175" y="4611688"/>
            <a:ext cx="2349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Line 49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4905375" y="4611688"/>
            <a:ext cx="2095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514" name="Cloud"/>
          <p:cNvSpPr>
            <a:spLocks noChangeAspect="1" noEditPoints="1" noChangeArrowheads="1"/>
          </p:cNvSpPr>
          <p:nvPr>
            <p:custDataLst>
              <p:tags r:id="rId16"/>
            </p:custDataLst>
          </p:nvPr>
        </p:nvSpPr>
        <p:spPr bwMode="invGray">
          <a:xfrm>
            <a:off x="5986463" y="3876675"/>
            <a:ext cx="1198562" cy="868363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0000CC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3" name="Rectangle 51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6002338" y="4059238"/>
            <a:ext cx="12017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i="1">
                <a:latin typeface="Arial" charset="0"/>
              </a:rPr>
              <a:t>intranet</a:t>
            </a:r>
            <a:endParaRPr lang="en-US">
              <a:latin typeface="Arial Narrow" pitchFamily="34" charset="0"/>
            </a:endParaRPr>
          </a:p>
        </p:txBody>
      </p:sp>
      <p:sp>
        <p:nvSpPr>
          <p:cNvPr id="1044" name="Rectangle 52"/>
          <p:cNvSpPr>
            <a:spLocks noChangeArrowheads="1"/>
          </p:cNvSpPr>
          <p:nvPr>
            <p:custDataLst>
              <p:tags r:id="rId18"/>
            </p:custDataLst>
          </p:nvPr>
        </p:nvSpPr>
        <p:spPr bwMode="auto">
          <a:xfrm rot="15000">
            <a:off x="2270125" y="1941513"/>
            <a:ext cx="777875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800" i="1">
                <a:latin typeface="Arial" charset="0"/>
              </a:rPr>
              <a:t>http</a:t>
            </a:r>
            <a:endParaRPr lang="en-US" sz="1800" i="1">
              <a:latin typeface="Arial Narrow" pitchFamily="34" charset="0"/>
            </a:endParaRPr>
          </a:p>
        </p:txBody>
      </p:sp>
      <p:sp>
        <p:nvSpPr>
          <p:cNvPr id="1045" name="Rectangle 53"/>
          <p:cNvSpPr>
            <a:spLocks noChangeArrowheads="1"/>
          </p:cNvSpPr>
          <p:nvPr>
            <p:custDataLst>
              <p:tags r:id="rId19"/>
            </p:custDataLst>
          </p:nvPr>
        </p:nvSpPr>
        <p:spPr bwMode="invGray">
          <a:xfrm>
            <a:off x="7377113" y="3884613"/>
            <a:ext cx="1311275" cy="955675"/>
          </a:xfrm>
          <a:prstGeom prst="rect">
            <a:avLst/>
          </a:prstGeom>
          <a:solidFill>
            <a:srgbClr val="0000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/>
            <a:r>
              <a:rPr lang="en-US" sz="2800" i="1">
                <a:latin typeface="Arial Narrow" pitchFamily="34" charset="0"/>
              </a:rPr>
              <a:t>other TP</a:t>
            </a:r>
          </a:p>
          <a:p>
            <a:pPr algn="ctr"/>
            <a:r>
              <a:rPr lang="en-US" sz="2800" i="1">
                <a:latin typeface="Arial Narrow" pitchFamily="34" charset="0"/>
              </a:rPr>
              <a:t>systems</a:t>
            </a:r>
          </a:p>
        </p:txBody>
      </p:sp>
      <p:sp>
        <p:nvSpPr>
          <p:cNvPr id="1046" name="Line 54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5886450" y="4284663"/>
            <a:ext cx="101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7" name="Line 55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7188200" y="4300538"/>
            <a:ext cx="1905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8" name="Line 56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 flipH="1">
            <a:off x="2095500" y="4632325"/>
            <a:ext cx="234950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49" name="Oval 57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73525" y="3021013"/>
            <a:ext cx="315913" cy="334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2</a:t>
            </a:r>
          </a:p>
        </p:txBody>
      </p:sp>
      <p:sp>
        <p:nvSpPr>
          <p:cNvPr id="1050" name="Oval 58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289175" y="4635500"/>
            <a:ext cx="315913" cy="334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3</a:t>
            </a:r>
          </a:p>
        </p:txBody>
      </p:sp>
      <p:sp>
        <p:nvSpPr>
          <p:cNvPr id="1051" name="Oval 59"/>
          <p:cNvSpPr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4059238" y="4732338"/>
            <a:ext cx="315912" cy="33496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4</a:t>
            </a:r>
          </a:p>
        </p:txBody>
      </p:sp>
      <p:sp>
        <p:nvSpPr>
          <p:cNvPr id="1052" name="Oval 60"/>
          <p:cNvSpPr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4852988" y="2965450"/>
            <a:ext cx="315912" cy="334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5</a:t>
            </a:r>
          </a:p>
        </p:txBody>
      </p:sp>
      <p:graphicFrame>
        <p:nvGraphicFramePr>
          <p:cNvPr id="1026" name="Object 61"/>
          <p:cNvGraphicFramePr>
            <a:graphicFrameLocks/>
          </p:cNvGraphicFramePr>
          <p:nvPr>
            <p:custDataLst>
              <p:tags r:id="rId27"/>
            </p:custDataLst>
          </p:nvPr>
        </p:nvGraphicFramePr>
        <p:xfrm>
          <a:off x="550863" y="2220913"/>
          <a:ext cx="1592262" cy="1031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ClipArt" r:id="rId43" imgW="3936960" imgH="3419280" progId="MS_ClipArt_Gallery.2">
                  <p:embed/>
                </p:oleObj>
              </mc:Choice>
              <mc:Fallback>
                <p:oleObj name="ClipArt" r:id="rId43" imgW="3936960" imgH="3419280" progId="MS_ClipArt_Gallery.2">
                  <p:embed/>
                  <p:pic>
                    <p:nvPicPr>
                      <p:cNvPr id="0" name="Object 61"/>
                      <p:cNvPicPr>
                        <a:picLocks noChangeArrowheads="1"/>
                      </p:cNvPicPr>
                      <p:nvPr/>
                    </p:nvPicPr>
                    <p:blipFill>
                      <a:blip r:embed="rId4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2220913"/>
                        <a:ext cx="1592262" cy="1031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53" name="Rectangle 62"/>
          <p:cNvSpPr>
            <a:spLocks noChangeArrowheads="1"/>
          </p:cNvSpPr>
          <p:nvPr>
            <p:custDataLst>
              <p:tags r:id="rId28"/>
            </p:custDataLst>
          </p:nvPr>
        </p:nvSpPr>
        <p:spPr bwMode="auto">
          <a:xfrm rot="15000">
            <a:off x="423863" y="1881188"/>
            <a:ext cx="1784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b="1">
                <a:latin typeface="Arial Narrow" pitchFamily="34" charset="0"/>
              </a:rPr>
              <a:t>Web Browser</a:t>
            </a:r>
            <a:endParaRPr lang="en-US" sz="1600" b="1">
              <a:latin typeface="Arial Narrow" pitchFamily="34" charset="0"/>
            </a:endParaRPr>
          </a:p>
        </p:txBody>
      </p:sp>
      <p:sp>
        <p:nvSpPr>
          <p:cNvPr id="1054" name="AutoShape 63"/>
          <p:cNvSpPr>
            <a:spLocks noChangeArrowheads="1"/>
          </p:cNvSpPr>
          <p:nvPr>
            <p:custDataLst>
              <p:tags r:id="rId29"/>
            </p:custDataLst>
          </p:nvPr>
        </p:nvSpPr>
        <p:spPr bwMode="gray">
          <a:xfrm>
            <a:off x="1104900" y="6094413"/>
            <a:ext cx="2384425" cy="609600"/>
          </a:xfrm>
          <a:prstGeom prst="flowChartMagneticDisk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Resource Manager</a:t>
            </a:r>
          </a:p>
        </p:txBody>
      </p:sp>
      <p:sp>
        <p:nvSpPr>
          <p:cNvPr id="1055" name="Freeform 65"/>
          <p:cNvSpPr>
            <a:spLocks/>
          </p:cNvSpPr>
          <p:nvPr>
            <p:custDataLst>
              <p:tags r:id="rId30"/>
            </p:custDataLst>
          </p:nvPr>
        </p:nvSpPr>
        <p:spPr bwMode="auto">
          <a:xfrm>
            <a:off x="2181225" y="5962650"/>
            <a:ext cx="4981575" cy="228600"/>
          </a:xfrm>
          <a:custGeom>
            <a:avLst/>
            <a:gdLst>
              <a:gd name="T0" fmla="*/ 0 w 3138"/>
              <a:gd name="T1" fmla="*/ 144 h 144"/>
              <a:gd name="T2" fmla="*/ 0 w 3138"/>
              <a:gd name="T3" fmla="*/ 0 h 144"/>
              <a:gd name="T4" fmla="*/ 3138 w 3138"/>
              <a:gd name="T5" fmla="*/ 0 h 144"/>
              <a:gd name="T6" fmla="*/ 3138 w 3138"/>
              <a:gd name="T7" fmla="*/ 108 h 144"/>
              <a:gd name="T8" fmla="*/ 0 60000 65536"/>
              <a:gd name="T9" fmla="*/ 0 60000 65536"/>
              <a:gd name="T10" fmla="*/ 0 60000 65536"/>
              <a:gd name="T11" fmla="*/ 0 60000 65536"/>
              <a:gd name="T12" fmla="*/ 0 w 3138"/>
              <a:gd name="T13" fmla="*/ 0 h 144"/>
              <a:gd name="T14" fmla="*/ 3138 w 3138"/>
              <a:gd name="T15" fmla="*/ 144 h 14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3138" h="144">
                <a:moveTo>
                  <a:pt x="0" y="144"/>
                </a:moveTo>
                <a:lnTo>
                  <a:pt x="0" y="0"/>
                </a:lnTo>
                <a:lnTo>
                  <a:pt x="3138" y="0"/>
                </a:lnTo>
                <a:lnTo>
                  <a:pt x="3138" y="10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6" name="Line 66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>
            <a:off x="2752725" y="57150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7" name="Line 67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>
            <a:off x="6715125" y="5715000"/>
            <a:ext cx="0" cy="24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8" name="Line 74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>
            <a:off x="4762500" y="2733675"/>
            <a:ext cx="0" cy="13541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59" name="Oval 75"/>
          <p:cNvSpPr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2066925" y="2590800"/>
            <a:ext cx="315913" cy="334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1</a:t>
            </a:r>
          </a:p>
        </p:txBody>
      </p:sp>
      <p:sp>
        <p:nvSpPr>
          <p:cNvPr id="1060" name="Oval 76"/>
          <p:cNvSpPr>
            <a:spLocks noChangeArrowheads="1"/>
          </p:cNvSpPr>
          <p:nvPr>
            <p:custDataLst>
              <p:tags r:id="rId35"/>
            </p:custDataLst>
          </p:nvPr>
        </p:nvSpPr>
        <p:spPr bwMode="auto">
          <a:xfrm>
            <a:off x="3127375" y="2003425"/>
            <a:ext cx="315913" cy="33496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2"/>
                </a:solidFill>
              </a:rPr>
              <a:t>6</a:t>
            </a:r>
          </a:p>
        </p:txBody>
      </p:sp>
      <p:sp>
        <p:nvSpPr>
          <p:cNvPr id="1061" name="Line 77"/>
          <p:cNvSpPr>
            <a:spLocks noChangeShapeType="1"/>
          </p:cNvSpPr>
          <p:nvPr>
            <p:custDataLst>
              <p:tags r:id="rId36"/>
            </p:custDataLst>
          </p:nvPr>
        </p:nvSpPr>
        <p:spPr bwMode="auto">
          <a:xfrm flipH="1">
            <a:off x="2038350" y="2530475"/>
            <a:ext cx="14906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62" name="AutoShape 78"/>
          <p:cNvSpPr>
            <a:spLocks noChangeArrowheads="1"/>
          </p:cNvSpPr>
          <p:nvPr>
            <p:custDataLst>
              <p:tags r:id="rId37"/>
            </p:custDataLst>
          </p:nvPr>
        </p:nvSpPr>
        <p:spPr bwMode="gray">
          <a:xfrm>
            <a:off x="5972175" y="6096000"/>
            <a:ext cx="2384425" cy="609600"/>
          </a:xfrm>
          <a:prstGeom prst="flowChartMagneticDisk">
            <a:avLst/>
          </a:prstGeom>
          <a:solidFill>
            <a:srgbClr val="00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Resource Manager</a:t>
            </a:r>
          </a:p>
        </p:txBody>
      </p:sp>
      <p:sp>
        <p:nvSpPr>
          <p:cNvPr id="42" name="Date Placeholder 3"/>
          <p:cNvSpPr>
            <a:spLocks noGrp="1"/>
          </p:cNvSpPr>
          <p:nvPr>
            <p:ph type="dt" sz="quarter" idx="10"/>
            <p:custDataLst>
              <p:tags r:id="rId38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609EFF3B-0895-44F7-A5E9-1CEAC4414E1C}" type="slidenum">
              <a:rPr lang="en-US" sz="1400"/>
              <a:pPr/>
              <a:t>4</a:t>
            </a:fld>
            <a:endParaRPr lang="en-US" sz="1400"/>
          </a:p>
        </p:txBody>
      </p:sp>
      <p:sp>
        <p:nvSpPr>
          <p:cNvPr id="6148" name="Rectangle 1026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704850" y="128588"/>
            <a:ext cx="7772400" cy="892175"/>
          </a:xfrm>
        </p:spPr>
        <p:txBody>
          <a:bodyPr/>
          <a:lstStyle/>
          <a:p>
            <a:r>
              <a:rPr lang="en-US" smtClean="0"/>
              <a:t>Application Server Components</a:t>
            </a:r>
          </a:p>
        </p:txBody>
      </p:sp>
      <p:sp>
        <p:nvSpPr>
          <p:cNvPr id="6149" name="Rectangle 1027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90500" y="957263"/>
            <a:ext cx="8729663" cy="59007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Web Browser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 A smart device, with forms, menus, input validation 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Web server 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Performs front-end work, e.g., security, data caching, ….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“Calls” the web page associated with the URL, which in turn calls a request controller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Request controller (= Workflow Controller in the project)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Calls Start, Commit, and Abort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App logic that transforms the request (automatic loan payment, money transfer) into calls on basic objects (loan, account).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Sometimes called </a:t>
            </a:r>
            <a:r>
              <a:rPr lang="en-US" i="1" dirty="0" smtClean="0"/>
              <a:t>business rules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Transaction server</a:t>
            </a:r>
          </a:p>
          <a:p>
            <a:pPr lvl="1">
              <a:lnSpc>
                <a:spcPct val="90000"/>
              </a:lnSpc>
              <a:spcBef>
                <a:spcPct val="0"/>
              </a:spcBef>
            </a:pPr>
            <a:r>
              <a:rPr lang="en-US" sz="2400" dirty="0" smtClean="0"/>
              <a:t>Business objects (customer, account, loan, teller)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Resource Manager – usually a database (DB) system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A9B9240-2AEA-4CF6-889F-5AACFC352933}" type="slidenum">
              <a:rPr lang="en-US" sz="1400"/>
              <a:pPr/>
              <a:t>5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92088" y="574675"/>
            <a:ext cx="7772400" cy="1143000"/>
          </a:xfrm>
        </p:spPr>
        <p:txBody>
          <a:bodyPr/>
          <a:lstStyle/>
          <a:p>
            <a:r>
              <a:rPr lang="en-US" smtClean="0"/>
              <a:t>Project’s Process Architecture 1</a:t>
            </a:r>
          </a:p>
        </p:txBody>
      </p:sp>
      <p:grpSp>
        <p:nvGrpSpPr>
          <p:cNvPr id="7173" name="Group 12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2921000" y="2193925"/>
            <a:ext cx="1878013" cy="1196975"/>
            <a:chOff x="1540" y="1389"/>
            <a:chExt cx="1183" cy="754"/>
          </a:xfrm>
        </p:grpSpPr>
        <p:sp>
          <p:nvSpPr>
            <p:cNvPr id="7183" name="Rectangle 4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1540" y="1389"/>
              <a:ext cx="1183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Web Browser</a:t>
              </a:r>
            </a:p>
            <a:p>
              <a:pPr algn="ctr"/>
              <a:endParaRPr lang="en-US"/>
            </a:p>
            <a:p>
              <a:pPr algn="ctr"/>
              <a:r>
                <a:rPr lang="en-US"/>
                <a:t>Web Server</a:t>
              </a:r>
            </a:p>
          </p:txBody>
        </p:sp>
        <p:sp>
          <p:nvSpPr>
            <p:cNvPr id="7184" name="Line 6"/>
            <p:cNvSpPr>
              <a:spLocks noChangeShapeType="1"/>
            </p:cNvSpPr>
            <p:nvPr>
              <p:custDataLst>
                <p:tags r:id="rId15"/>
              </p:custDataLst>
            </p:nvPr>
          </p:nvSpPr>
          <p:spPr bwMode="auto">
            <a:xfrm>
              <a:off x="1541" y="1748"/>
              <a:ext cx="1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4" name="Rectangle 7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2297113" y="4111625"/>
            <a:ext cx="251618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Request Controller</a:t>
            </a:r>
          </a:p>
        </p:txBody>
      </p:sp>
      <p:grpSp>
        <p:nvGrpSpPr>
          <p:cNvPr id="7175" name="Group 11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2297113" y="5321300"/>
            <a:ext cx="2501900" cy="977900"/>
            <a:chOff x="1452" y="2935"/>
            <a:chExt cx="1576" cy="616"/>
          </a:xfrm>
        </p:grpSpPr>
        <p:sp>
          <p:nvSpPr>
            <p:cNvPr id="7181" name="Rectangle 8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1452" y="2935"/>
              <a:ext cx="1576" cy="6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40000"/>
                </a:spcAft>
              </a:pPr>
              <a:r>
                <a:rPr lang="en-US"/>
                <a:t>Transaction Server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/>
                <a:t>Resource Manager</a:t>
              </a:r>
            </a:p>
          </p:txBody>
        </p:sp>
        <p:sp>
          <p:nvSpPr>
            <p:cNvPr id="7182" name="Line 10"/>
            <p:cNvSpPr>
              <a:spLocks noChangeShapeType="1"/>
            </p:cNvSpPr>
            <p:nvPr>
              <p:custDataLst>
                <p:tags r:id="rId13"/>
              </p:custDataLst>
            </p:nvPr>
          </p:nvSpPr>
          <p:spPr bwMode="auto">
            <a:xfrm>
              <a:off x="1452" y="3228"/>
              <a:ext cx="1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176" name="Text Box 13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826000" y="2541588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7177" name="Text Box 14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26000" y="4060825"/>
            <a:ext cx="276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Workflow Controller</a:t>
            </a:r>
          </a:p>
        </p:txBody>
      </p:sp>
      <p:sp>
        <p:nvSpPr>
          <p:cNvPr id="7178" name="Text Box 15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26000" y="5489575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Resource Manager</a:t>
            </a:r>
          </a:p>
        </p:txBody>
      </p:sp>
      <p:sp>
        <p:nvSpPr>
          <p:cNvPr id="7179" name="Line 16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736975" y="33940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Line 17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3736975" y="45942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quarter" idx="10"/>
            <p:custDataLst>
              <p:tags r:id="rId11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FD84EFF-B1CD-4C8A-81C3-5DBD82D1B7D6}" type="slidenum">
              <a:rPr lang="en-US" sz="1400"/>
              <a:pPr/>
              <a:t>6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smtClean="0"/>
              <a:t>Request Controller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28600" y="1366838"/>
            <a:ext cx="8737600" cy="5246687"/>
          </a:xfrm>
        </p:spPr>
        <p:txBody>
          <a:bodyPr/>
          <a:lstStyle/>
          <a:p>
            <a:r>
              <a:rPr lang="en-US" sz="2800" smtClean="0"/>
              <a:t>For the most part, Request Controllers and </a:t>
            </a:r>
            <a:br>
              <a:rPr lang="en-US" sz="2800" smtClean="0"/>
            </a:br>
            <a:r>
              <a:rPr lang="en-US" sz="2800" smtClean="0"/>
              <a:t>Transaction Servers are just plain old server programs</a:t>
            </a:r>
          </a:p>
          <a:p>
            <a:r>
              <a:rPr lang="en-US" sz="2800" smtClean="0"/>
              <a:t>The features that differentiate a Request Controller </a:t>
            </a:r>
            <a:br>
              <a:rPr lang="en-US" sz="2800" smtClean="0"/>
            </a:br>
            <a:r>
              <a:rPr lang="en-US" sz="2800" smtClean="0"/>
              <a:t>are that it</a:t>
            </a:r>
          </a:p>
          <a:p>
            <a:pPr lvl="1"/>
            <a:r>
              <a:rPr lang="en-US" sz="2400" smtClean="0"/>
              <a:t>Brackets transactions (issues Start, Commit, and Abort),</a:t>
            </a:r>
            <a:br>
              <a:rPr lang="en-US" sz="2400" smtClean="0"/>
            </a:br>
            <a:r>
              <a:rPr lang="en-US" sz="2400" smtClean="0"/>
              <a:t>so that transaction server procedures can execute either as independent transactions or as steps in larger transactions</a:t>
            </a:r>
          </a:p>
          <a:p>
            <a:pPr lvl="1"/>
            <a:r>
              <a:rPr lang="en-US" sz="2400" smtClean="0"/>
              <a:t>Reports Commits to the client (e.g., web server)</a:t>
            </a:r>
          </a:p>
          <a:p>
            <a:pPr lvl="1"/>
            <a:r>
              <a:rPr lang="en-US" sz="2400" smtClean="0"/>
              <a:t>Handles Aborts and other failures (e.g., re-runs the transaction)</a:t>
            </a:r>
          </a:p>
          <a:p>
            <a:pPr lvl="1"/>
            <a:r>
              <a:rPr lang="en-US" sz="2400" smtClean="0"/>
              <a:t>Does not access the DB system, so it need not be close to the DB system (i.e., Resource Manager)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BAE559A-3730-49AF-B86C-9F7E93D59E05}" type="slidenum">
              <a:rPr lang="en-US" sz="1400"/>
              <a:pPr/>
              <a:t>7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654050" y="271463"/>
            <a:ext cx="7772400" cy="674687"/>
          </a:xfrm>
        </p:spPr>
        <p:txBody>
          <a:bodyPr/>
          <a:lstStyle/>
          <a:p>
            <a:r>
              <a:rPr lang="en-US" sz="4000" smtClean="0"/>
              <a:t>Transaction Server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284163" y="1176338"/>
            <a:ext cx="8859837" cy="5408612"/>
          </a:xfrm>
        </p:spPr>
        <p:txBody>
          <a:bodyPr/>
          <a:lstStyle/>
          <a:p>
            <a:r>
              <a:rPr lang="en-US" sz="2800" dirty="0" smtClean="0"/>
              <a:t>The features that differentiate a Transaction Server  are the inverse of the Workflow Controller, namely that it</a:t>
            </a:r>
          </a:p>
          <a:p>
            <a:pPr lvl="1"/>
            <a:r>
              <a:rPr lang="en-US" sz="2400" dirty="0" smtClean="0"/>
              <a:t>Does not issue Start, Commit, and Abort (so it can be called either as an independent transaction or as a step in larger transaction)</a:t>
            </a:r>
          </a:p>
          <a:p>
            <a:pPr lvl="1"/>
            <a:r>
              <a:rPr lang="en-US" sz="2400" dirty="0" smtClean="0"/>
              <a:t>Does not talk directly to the client (e.g., Web Server)</a:t>
            </a:r>
          </a:p>
          <a:p>
            <a:pPr lvl="1"/>
            <a:r>
              <a:rPr lang="en-US" sz="2400" dirty="0" smtClean="0"/>
              <a:t>Can access the DB system.</a:t>
            </a:r>
          </a:p>
          <a:p>
            <a:r>
              <a:rPr lang="en-US" sz="2800" dirty="0" smtClean="0"/>
              <a:t>In addition, it can call other transaction servers.</a:t>
            </a:r>
          </a:p>
          <a:p>
            <a:r>
              <a:rPr lang="en-US" sz="2800" dirty="0" smtClean="0"/>
              <a:t>Often, some transaction server code runs as stored procedures inside the DB system.</a:t>
            </a:r>
          </a:p>
          <a:p>
            <a:pPr lvl="1"/>
            <a:r>
              <a:rPr lang="en-US" sz="2400" dirty="0" smtClean="0"/>
              <a:t>So combining the transaction server and resource manager in </a:t>
            </a:r>
            <a:br>
              <a:rPr lang="en-US" sz="2400" dirty="0" smtClean="0"/>
            </a:br>
            <a:r>
              <a:rPr lang="en-US" sz="2400" dirty="0" smtClean="0"/>
              <a:t>the project isn’t really an oversimplification.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B12BF7B-111E-4D50-9C33-B6AD95993734}" type="slidenum">
              <a:rPr lang="en-US" sz="1400"/>
              <a:pPr/>
              <a:t>8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Transaction Manager (TM)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325438" y="1981200"/>
            <a:ext cx="8132762" cy="4300538"/>
          </a:xfrm>
        </p:spPr>
        <p:txBody>
          <a:bodyPr/>
          <a:lstStyle/>
          <a:p>
            <a:r>
              <a:rPr lang="en-US" sz="2800" dirty="0" smtClean="0"/>
              <a:t>The TM is the server that supports Start, Commit and Abort.</a:t>
            </a:r>
          </a:p>
          <a:p>
            <a:r>
              <a:rPr lang="en-US" sz="2800" dirty="0" smtClean="0"/>
              <a:t>It implements two-phase commit (2PC).</a:t>
            </a:r>
          </a:p>
          <a:p>
            <a:r>
              <a:rPr lang="en-US" sz="2800" dirty="0" smtClean="0"/>
              <a:t>This is a major feature of many application servers.</a:t>
            </a:r>
          </a:p>
          <a:p>
            <a:pPr lvl="1"/>
            <a:r>
              <a:rPr lang="en-US" sz="2400" dirty="0" smtClean="0"/>
              <a:t>10 years ago, it was </a:t>
            </a:r>
            <a:r>
              <a:rPr lang="en-US" sz="2400" b="1" i="1" u="sng" dirty="0" smtClean="0"/>
              <a:t>the</a:t>
            </a:r>
            <a:r>
              <a:rPr lang="en-US" sz="2400" dirty="0" smtClean="0"/>
              <a:t> major feature (TM + T-RPC).</a:t>
            </a:r>
          </a:p>
          <a:p>
            <a:pPr lvl="1"/>
            <a:r>
              <a:rPr lang="en-US" sz="2400" dirty="0" smtClean="0"/>
              <a:t>Supports 2PC across different </a:t>
            </a:r>
            <a:r>
              <a:rPr lang="en-US" sz="2400" dirty="0" err="1" smtClean="0"/>
              <a:t>RMs.</a:t>
            </a:r>
            <a:endParaRPr lang="en-US" sz="2400" dirty="0" smtClean="0"/>
          </a:p>
          <a:p>
            <a:pPr lvl="1"/>
            <a:r>
              <a:rPr lang="en-US" sz="2400" dirty="0" smtClean="0"/>
              <a:t>So it’s useful to have a TM in the application server even though DB products implement 2PC themselves.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  <p:custDataLst>
              <p:tags r:id="rId4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Slide Number Placeholder 5"/>
          <p:cNvSpPr>
            <a:spLocks noGrp="1"/>
          </p:cNvSpPr>
          <p:nvPr>
            <p:ph type="sldNum" sz="quarter" idx="12"/>
            <p:custDataLst>
              <p:tags r:id="rId1"/>
            </p:custDataLst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662C027-4FDD-454E-9DC3-29C75EE4B84B}" type="slidenum">
              <a:rPr lang="en-US" sz="1400"/>
              <a:pPr/>
              <a:t>9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441325" y="334963"/>
            <a:ext cx="7772400" cy="1339850"/>
          </a:xfrm>
        </p:spPr>
        <p:txBody>
          <a:bodyPr/>
          <a:lstStyle/>
          <a:p>
            <a:r>
              <a:rPr lang="en-US" smtClean="0"/>
              <a:t>Project’s Process Architecture 2</a:t>
            </a:r>
          </a:p>
        </p:txBody>
      </p:sp>
      <p:grpSp>
        <p:nvGrpSpPr>
          <p:cNvPr id="11269" name="Group 3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3911600" y="2085975"/>
            <a:ext cx="1878013" cy="1196975"/>
            <a:chOff x="1540" y="1389"/>
            <a:chExt cx="1183" cy="754"/>
          </a:xfrm>
        </p:grpSpPr>
        <p:sp>
          <p:nvSpPr>
            <p:cNvPr id="11284" name="Rectangle 4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1540" y="1389"/>
              <a:ext cx="1183" cy="75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/>
                <a:t>Web Browser</a:t>
              </a:r>
            </a:p>
            <a:p>
              <a:pPr algn="ctr"/>
              <a:endParaRPr lang="en-US"/>
            </a:p>
            <a:p>
              <a:pPr algn="ctr"/>
              <a:r>
                <a:rPr lang="en-US"/>
                <a:t>Web Server</a:t>
              </a:r>
            </a:p>
          </p:txBody>
        </p:sp>
        <p:sp>
          <p:nvSpPr>
            <p:cNvPr id="11285" name="Line 5"/>
            <p:cNvSpPr>
              <a:spLocks noChangeShapeType="1"/>
            </p:cNvSpPr>
            <p:nvPr>
              <p:custDataLst>
                <p:tags r:id="rId20"/>
              </p:custDataLst>
            </p:nvPr>
          </p:nvSpPr>
          <p:spPr bwMode="auto">
            <a:xfrm>
              <a:off x="1541" y="1748"/>
              <a:ext cx="118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0" name="Rectangle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325813" y="4003675"/>
            <a:ext cx="2446337" cy="461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r>
              <a:rPr lang="en-US"/>
              <a:t>Request controller</a:t>
            </a:r>
          </a:p>
        </p:txBody>
      </p:sp>
      <p:grpSp>
        <p:nvGrpSpPr>
          <p:cNvPr id="11271" name="Group 7"/>
          <p:cNvGrpSpPr>
            <a:grpSpLocks/>
          </p:cNvGrpSpPr>
          <p:nvPr>
            <p:custDataLst>
              <p:tags r:id="rId5"/>
            </p:custDataLst>
          </p:nvPr>
        </p:nvGrpSpPr>
        <p:grpSpPr bwMode="auto">
          <a:xfrm>
            <a:off x="3287713" y="5213350"/>
            <a:ext cx="2501900" cy="977900"/>
            <a:chOff x="1452" y="2935"/>
            <a:chExt cx="1576" cy="616"/>
          </a:xfrm>
        </p:grpSpPr>
        <p:sp>
          <p:nvSpPr>
            <p:cNvPr id="11282" name="Rectangle 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1452" y="2935"/>
              <a:ext cx="1576" cy="61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>
              <a:spAutoFit/>
            </a:bodyPr>
            <a:lstStyle/>
            <a:p>
              <a:pPr>
                <a:lnSpc>
                  <a:spcPct val="90000"/>
                </a:lnSpc>
                <a:spcBef>
                  <a:spcPct val="20000"/>
                </a:spcBef>
                <a:spcAft>
                  <a:spcPct val="40000"/>
                </a:spcAft>
              </a:pPr>
              <a:r>
                <a:rPr lang="en-US"/>
                <a:t>Transaction Server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/>
                <a:t>Resource Manager</a:t>
              </a:r>
            </a:p>
          </p:txBody>
        </p:sp>
        <p:sp>
          <p:nvSpPr>
            <p:cNvPr id="11283" name="Line 9"/>
            <p:cNvSpPr>
              <a:spLocks noChangeShapeType="1"/>
            </p:cNvSpPr>
            <p:nvPr>
              <p:custDataLst>
                <p:tags r:id="rId18"/>
              </p:custDataLst>
            </p:nvPr>
          </p:nvSpPr>
          <p:spPr bwMode="auto">
            <a:xfrm>
              <a:off x="1452" y="3228"/>
              <a:ext cx="1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2" name="Text Box 10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816600" y="2433638"/>
            <a:ext cx="927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Client</a:t>
            </a:r>
          </a:p>
        </p:txBody>
      </p:sp>
      <p:sp>
        <p:nvSpPr>
          <p:cNvPr id="11273" name="Text Box 11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816600" y="3952875"/>
            <a:ext cx="2763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Workflow Controller</a:t>
            </a:r>
          </a:p>
        </p:txBody>
      </p:sp>
      <p:sp>
        <p:nvSpPr>
          <p:cNvPr id="11274" name="Text Box 12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5816600" y="5381625"/>
            <a:ext cx="2476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Resource Manager</a:t>
            </a:r>
          </a:p>
        </p:txBody>
      </p:sp>
      <p:sp>
        <p:nvSpPr>
          <p:cNvPr id="11275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727575" y="328612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6" name="Line 14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>
            <a:off x="4727575" y="4486275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7" name="Rectangle 15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49250" y="5265738"/>
            <a:ext cx="163036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Transaction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/>
              <a:t>Manager</a:t>
            </a:r>
          </a:p>
        </p:txBody>
      </p:sp>
      <p:sp>
        <p:nvSpPr>
          <p:cNvPr id="11278" name="Line 16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1970088" y="5703888"/>
            <a:ext cx="1317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9" name="Line 17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 flipH="1">
            <a:off x="1208088" y="4462463"/>
            <a:ext cx="2101850" cy="795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80" name="Text Box 18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77888" y="4337050"/>
            <a:ext cx="1854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Start, Commit, </a:t>
            </a:r>
            <a:br>
              <a:rPr lang="en-US">
                <a:latin typeface="Arial Narrow" pitchFamily="34" charset="0"/>
              </a:rPr>
            </a:br>
            <a:r>
              <a:rPr lang="en-US">
                <a:latin typeface="Arial Narrow" pitchFamily="34" charset="0"/>
              </a:rPr>
              <a:t>Abort</a:t>
            </a:r>
          </a:p>
        </p:txBody>
      </p:sp>
      <p:sp>
        <p:nvSpPr>
          <p:cNvPr id="11281" name="Text Box 19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92350" y="5699125"/>
            <a:ext cx="671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>
                <a:latin typeface="Arial Narrow" pitchFamily="34" charset="0"/>
              </a:rPr>
              <a:t>2PC</a:t>
            </a:r>
          </a:p>
        </p:txBody>
      </p:sp>
      <p:sp>
        <p:nvSpPr>
          <p:cNvPr id="22" name="Date Placeholder 3"/>
          <p:cNvSpPr>
            <a:spLocks noGrp="1"/>
          </p:cNvSpPr>
          <p:nvPr>
            <p:ph type="dt" sz="quarter" idx="10"/>
            <p:custDataLst>
              <p:tags r:id="rId16"/>
            </p:custDataLst>
          </p:nvPr>
        </p:nvSpPr>
        <p:spPr>
          <a:xfrm>
            <a:off x="-52388" y="6570663"/>
            <a:ext cx="838201" cy="30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 smtClean="0"/>
              <a:t>1/25/12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EBEXPORTGUID" val="4bf59d31-3867-4acb-8593-0e7227a7add2"/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3333CC"/>
      </a:dk2>
      <a:lt2>
        <a:srgbClr val="FFFF00"/>
      </a:lt2>
      <a:accent1>
        <a:srgbClr val="FF9900"/>
      </a:accent1>
      <a:accent2>
        <a:srgbClr val="00FFFF"/>
      </a:accent2>
      <a:accent3>
        <a:srgbClr val="ADAD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2454</TotalTime>
  <Words>1045</Words>
  <Application>Microsoft Office PowerPoint</Application>
  <PresentationFormat>On-screen Show (4:3)</PresentationFormat>
  <Paragraphs>184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Blank Presentation</vt:lpstr>
      <vt:lpstr>ClipArt</vt:lpstr>
      <vt:lpstr>6. Application Server Issues for the Project</vt:lpstr>
      <vt:lpstr>Requests</vt:lpstr>
      <vt:lpstr>PowerPoint Presentation</vt:lpstr>
      <vt:lpstr>Application Server Components</vt:lpstr>
      <vt:lpstr>Project’s Process Architecture 1</vt:lpstr>
      <vt:lpstr>Request Controller</vt:lpstr>
      <vt:lpstr>Transaction Server</vt:lpstr>
      <vt:lpstr>Transaction Manager (TM)</vt:lpstr>
      <vt:lpstr>Project’s Process Architecture 2</vt:lpstr>
      <vt:lpstr>Remote Procedure Call (RPC)</vt:lpstr>
      <vt:lpstr>Transactional RPC</vt:lpstr>
      <vt:lpstr>Transactional RPC in the Project</vt:lpstr>
      <vt:lpstr>Project’s Process Architecture (revisited)</vt:lpstr>
      <vt:lpstr>Partitioning Servers</vt:lpstr>
      <vt:lpstr>Parameter-Based Routing</vt:lpstr>
      <vt:lpstr>Summary of Concepts</vt:lpstr>
    </vt:vector>
  </TitlesOfParts>
  <Company>MSFT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 Monitors</dc:title>
  <dc:creator>Phil Bernstein</dc:creator>
  <cp:lastModifiedBy>Fred Videon</cp:lastModifiedBy>
  <cp:revision>136</cp:revision>
  <dcterms:created xsi:type="dcterms:W3CDTF">1997-02-15T19:56:28Z</dcterms:created>
  <dcterms:modified xsi:type="dcterms:W3CDTF">2012-01-25T18:56:06Z</dcterms:modified>
</cp:coreProperties>
</file>