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295" r:id="rId4"/>
    <p:sldId id="259" r:id="rId5"/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1" r:id="rId30"/>
    <p:sldId id="294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6991350" cy="9282113"/>
  <p:custDataLst>
    <p:tags r:id="rId44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7C"/>
    <a:srgbClr val="0000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3" autoAdjust="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7B1857D-B207-469F-B5CD-DAF698E74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0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C561E4BC-D703-4739-A5AD-3465DA648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A0BF-659D-48C6-9189-18FE569E7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0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9198B-60A5-4B98-9CC3-9E010CA5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6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8FFC7-A0C4-4B66-9447-B2EDFA4D8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0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6EE0-6957-44D6-9380-0CCA33A8D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5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3912A-2CBD-41A5-9B5F-6E6B5845B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7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98162-AD0C-4677-8ACD-04DFCE06C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8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3DC1-CD87-4BA7-A477-3318FF73D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4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A0C07-93DE-4591-A569-FD792D654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9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4E53-3A06-41C1-BE50-638B4D226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1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E961-4E2D-4BE2-8A36-AC15B107A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8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1DEBB-E84E-4512-9400-3CF757107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0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2/1/2012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450" y="65532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F9C71E-970F-4BC5-B5AA-0D16CACD8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slideLayout" Target="../slideLayouts/slideLayout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10" Type="http://schemas.openxmlformats.org/officeDocument/2006/relationships/tags" Target="../tags/tag68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3" Type="http://schemas.openxmlformats.org/officeDocument/2006/relationships/tags" Target="../tags/tag82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27.xml"/><Relationship Id="rId13" Type="http://schemas.openxmlformats.org/officeDocument/2006/relationships/tags" Target="../tags/tag132.xml"/><Relationship Id="rId18" Type="http://schemas.openxmlformats.org/officeDocument/2006/relationships/tags" Target="../tags/tag137.xml"/><Relationship Id="rId3" Type="http://schemas.openxmlformats.org/officeDocument/2006/relationships/tags" Target="../tags/tag122.xml"/><Relationship Id="rId21" Type="http://schemas.openxmlformats.org/officeDocument/2006/relationships/tags" Target="../tags/tag140.xml"/><Relationship Id="rId7" Type="http://schemas.openxmlformats.org/officeDocument/2006/relationships/tags" Target="../tags/tag126.xml"/><Relationship Id="rId12" Type="http://schemas.openxmlformats.org/officeDocument/2006/relationships/tags" Target="../tags/tag131.xml"/><Relationship Id="rId17" Type="http://schemas.openxmlformats.org/officeDocument/2006/relationships/tags" Target="../tags/tag136.xml"/><Relationship Id="rId2" Type="http://schemas.openxmlformats.org/officeDocument/2006/relationships/tags" Target="../tags/tag121.xml"/><Relationship Id="rId16" Type="http://schemas.openxmlformats.org/officeDocument/2006/relationships/tags" Target="../tags/tag135.xml"/><Relationship Id="rId20" Type="http://schemas.openxmlformats.org/officeDocument/2006/relationships/tags" Target="../tags/tag139.xml"/><Relationship Id="rId1" Type="http://schemas.openxmlformats.org/officeDocument/2006/relationships/tags" Target="../tags/tag120.xml"/><Relationship Id="rId6" Type="http://schemas.openxmlformats.org/officeDocument/2006/relationships/tags" Target="../tags/tag125.xml"/><Relationship Id="rId11" Type="http://schemas.openxmlformats.org/officeDocument/2006/relationships/tags" Target="../tags/tag130.xml"/><Relationship Id="rId5" Type="http://schemas.openxmlformats.org/officeDocument/2006/relationships/tags" Target="../tags/tag124.xml"/><Relationship Id="rId15" Type="http://schemas.openxmlformats.org/officeDocument/2006/relationships/tags" Target="../tags/tag134.xml"/><Relationship Id="rId10" Type="http://schemas.openxmlformats.org/officeDocument/2006/relationships/tags" Target="../tags/tag129.xml"/><Relationship Id="rId19" Type="http://schemas.openxmlformats.org/officeDocument/2006/relationships/tags" Target="../tags/tag138.xml"/><Relationship Id="rId4" Type="http://schemas.openxmlformats.org/officeDocument/2006/relationships/tags" Target="../tags/tag123.xml"/><Relationship Id="rId9" Type="http://schemas.openxmlformats.org/officeDocument/2006/relationships/tags" Target="../tags/tag128.xml"/><Relationship Id="rId14" Type="http://schemas.openxmlformats.org/officeDocument/2006/relationships/tags" Target="../tags/tag133.xml"/><Relationship Id="rId2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9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68.xml"/><Relationship Id="rId13" Type="http://schemas.openxmlformats.org/officeDocument/2006/relationships/tags" Target="../tags/tag173.xml"/><Relationship Id="rId18" Type="http://schemas.openxmlformats.org/officeDocument/2006/relationships/tags" Target="../tags/tag178.xml"/><Relationship Id="rId3" Type="http://schemas.openxmlformats.org/officeDocument/2006/relationships/tags" Target="../tags/tag163.xml"/><Relationship Id="rId7" Type="http://schemas.openxmlformats.org/officeDocument/2006/relationships/tags" Target="../tags/tag167.xml"/><Relationship Id="rId12" Type="http://schemas.openxmlformats.org/officeDocument/2006/relationships/tags" Target="../tags/tag172.xml"/><Relationship Id="rId17" Type="http://schemas.openxmlformats.org/officeDocument/2006/relationships/tags" Target="../tags/tag177.xml"/><Relationship Id="rId2" Type="http://schemas.openxmlformats.org/officeDocument/2006/relationships/tags" Target="../tags/tag162.xml"/><Relationship Id="rId16" Type="http://schemas.openxmlformats.org/officeDocument/2006/relationships/tags" Target="../tags/tag176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61.xml"/><Relationship Id="rId6" Type="http://schemas.openxmlformats.org/officeDocument/2006/relationships/tags" Target="../tags/tag166.xml"/><Relationship Id="rId11" Type="http://schemas.openxmlformats.org/officeDocument/2006/relationships/tags" Target="../tags/tag171.xml"/><Relationship Id="rId5" Type="http://schemas.openxmlformats.org/officeDocument/2006/relationships/tags" Target="../tags/tag165.xml"/><Relationship Id="rId15" Type="http://schemas.openxmlformats.org/officeDocument/2006/relationships/tags" Target="../tags/tag175.xml"/><Relationship Id="rId10" Type="http://schemas.openxmlformats.org/officeDocument/2006/relationships/tags" Target="../tags/tag170.xml"/><Relationship Id="rId19" Type="http://schemas.openxmlformats.org/officeDocument/2006/relationships/tags" Target="../tags/tag179.xml"/><Relationship Id="rId4" Type="http://schemas.openxmlformats.org/officeDocument/2006/relationships/tags" Target="../tags/tag164.xml"/><Relationship Id="rId9" Type="http://schemas.openxmlformats.org/officeDocument/2006/relationships/tags" Target="../tags/tag169.xml"/><Relationship Id="rId14" Type="http://schemas.openxmlformats.org/officeDocument/2006/relationships/tags" Target="../tags/tag17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87.xml"/><Relationship Id="rId13" Type="http://schemas.openxmlformats.org/officeDocument/2006/relationships/tags" Target="../tags/tag192.xml"/><Relationship Id="rId18" Type="http://schemas.openxmlformats.org/officeDocument/2006/relationships/tags" Target="../tags/tag197.xml"/><Relationship Id="rId3" Type="http://schemas.openxmlformats.org/officeDocument/2006/relationships/tags" Target="../tags/tag182.xml"/><Relationship Id="rId7" Type="http://schemas.openxmlformats.org/officeDocument/2006/relationships/tags" Target="../tags/tag186.xml"/><Relationship Id="rId12" Type="http://schemas.openxmlformats.org/officeDocument/2006/relationships/tags" Target="../tags/tag191.xml"/><Relationship Id="rId17" Type="http://schemas.openxmlformats.org/officeDocument/2006/relationships/tags" Target="../tags/tag196.xml"/><Relationship Id="rId2" Type="http://schemas.openxmlformats.org/officeDocument/2006/relationships/tags" Target="../tags/tag181.xml"/><Relationship Id="rId16" Type="http://schemas.openxmlformats.org/officeDocument/2006/relationships/tags" Target="../tags/tag195.xml"/><Relationship Id="rId1" Type="http://schemas.openxmlformats.org/officeDocument/2006/relationships/tags" Target="../tags/tag180.xml"/><Relationship Id="rId6" Type="http://schemas.openxmlformats.org/officeDocument/2006/relationships/tags" Target="../tags/tag185.xml"/><Relationship Id="rId11" Type="http://schemas.openxmlformats.org/officeDocument/2006/relationships/tags" Target="../tags/tag190.xml"/><Relationship Id="rId5" Type="http://schemas.openxmlformats.org/officeDocument/2006/relationships/tags" Target="../tags/tag184.xml"/><Relationship Id="rId15" Type="http://schemas.openxmlformats.org/officeDocument/2006/relationships/tags" Target="../tags/tag194.xml"/><Relationship Id="rId10" Type="http://schemas.openxmlformats.org/officeDocument/2006/relationships/tags" Target="../tags/tag1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83.xml"/><Relationship Id="rId9" Type="http://schemas.openxmlformats.org/officeDocument/2006/relationships/tags" Target="../tags/tag188.xml"/><Relationship Id="rId14" Type="http://schemas.openxmlformats.org/officeDocument/2006/relationships/tags" Target="../tags/tag19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08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tags" Target="../tags/tag226.xml"/><Relationship Id="rId18" Type="http://schemas.openxmlformats.org/officeDocument/2006/relationships/tags" Target="../tags/tag231.xml"/><Relationship Id="rId26" Type="http://schemas.openxmlformats.org/officeDocument/2006/relationships/tags" Target="../tags/tag239.xml"/><Relationship Id="rId3" Type="http://schemas.openxmlformats.org/officeDocument/2006/relationships/tags" Target="../tags/tag216.xml"/><Relationship Id="rId21" Type="http://schemas.openxmlformats.org/officeDocument/2006/relationships/tags" Target="../tags/tag234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17" Type="http://schemas.openxmlformats.org/officeDocument/2006/relationships/tags" Target="../tags/tag230.xml"/><Relationship Id="rId25" Type="http://schemas.openxmlformats.org/officeDocument/2006/relationships/tags" Target="../tags/tag238.xml"/><Relationship Id="rId2" Type="http://schemas.openxmlformats.org/officeDocument/2006/relationships/tags" Target="../tags/tag215.xml"/><Relationship Id="rId16" Type="http://schemas.openxmlformats.org/officeDocument/2006/relationships/tags" Target="../tags/tag229.xml"/><Relationship Id="rId20" Type="http://schemas.openxmlformats.org/officeDocument/2006/relationships/tags" Target="../tags/tag233.xml"/><Relationship Id="rId29" Type="http://schemas.openxmlformats.org/officeDocument/2006/relationships/tags" Target="../tags/tag242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24" Type="http://schemas.openxmlformats.org/officeDocument/2006/relationships/tags" Target="../tags/tag237.xml"/><Relationship Id="rId5" Type="http://schemas.openxmlformats.org/officeDocument/2006/relationships/tags" Target="../tags/tag218.xml"/><Relationship Id="rId15" Type="http://schemas.openxmlformats.org/officeDocument/2006/relationships/tags" Target="../tags/tag228.xml"/><Relationship Id="rId23" Type="http://schemas.openxmlformats.org/officeDocument/2006/relationships/tags" Target="../tags/tag236.xml"/><Relationship Id="rId28" Type="http://schemas.openxmlformats.org/officeDocument/2006/relationships/tags" Target="../tags/tag241.xml"/><Relationship Id="rId10" Type="http://schemas.openxmlformats.org/officeDocument/2006/relationships/tags" Target="../tags/tag223.xml"/><Relationship Id="rId19" Type="http://schemas.openxmlformats.org/officeDocument/2006/relationships/tags" Target="../tags/tag232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tags" Target="../tags/tag227.xml"/><Relationship Id="rId22" Type="http://schemas.openxmlformats.org/officeDocument/2006/relationships/tags" Target="../tags/tag235.xml"/><Relationship Id="rId27" Type="http://schemas.openxmlformats.org/officeDocument/2006/relationships/tags" Target="../tags/tag240.xml"/><Relationship Id="rId30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50.xml"/><Relationship Id="rId13" Type="http://schemas.openxmlformats.org/officeDocument/2006/relationships/tags" Target="../tags/tag255.xml"/><Relationship Id="rId18" Type="http://schemas.openxmlformats.org/officeDocument/2006/relationships/tags" Target="../tags/tag260.xml"/><Relationship Id="rId3" Type="http://schemas.openxmlformats.org/officeDocument/2006/relationships/tags" Target="../tags/tag245.xml"/><Relationship Id="rId21" Type="http://schemas.openxmlformats.org/officeDocument/2006/relationships/tags" Target="../tags/tag263.xml"/><Relationship Id="rId7" Type="http://schemas.openxmlformats.org/officeDocument/2006/relationships/tags" Target="../tags/tag249.xml"/><Relationship Id="rId12" Type="http://schemas.openxmlformats.org/officeDocument/2006/relationships/tags" Target="../tags/tag254.xml"/><Relationship Id="rId17" Type="http://schemas.openxmlformats.org/officeDocument/2006/relationships/tags" Target="../tags/tag259.xml"/><Relationship Id="rId2" Type="http://schemas.openxmlformats.org/officeDocument/2006/relationships/tags" Target="../tags/tag244.xml"/><Relationship Id="rId16" Type="http://schemas.openxmlformats.org/officeDocument/2006/relationships/tags" Target="../tags/tag258.xml"/><Relationship Id="rId20" Type="http://schemas.openxmlformats.org/officeDocument/2006/relationships/tags" Target="../tags/tag262.xml"/><Relationship Id="rId1" Type="http://schemas.openxmlformats.org/officeDocument/2006/relationships/tags" Target="../tags/tag243.xml"/><Relationship Id="rId6" Type="http://schemas.openxmlformats.org/officeDocument/2006/relationships/tags" Target="../tags/tag248.xml"/><Relationship Id="rId11" Type="http://schemas.openxmlformats.org/officeDocument/2006/relationships/tags" Target="../tags/tag253.xml"/><Relationship Id="rId5" Type="http://schemas.openxmlformats.org/officeDocument/2006/relationships/tags" Target="../tags/tag247.xml"/><Relationship Id="rId15" Type="http://schemas.openxmlformats.org/officeDocument/2006/relationships/tags" Target="../tags/tag257.xml"/><Relationship Id="rId10" Type="http://schemas.openxmlformats.org/officeDocument/2006/relationships/tags" Target="../tags/tag252.xml"/><Relationship Id="rId19" Type="http://schemas.openxmlformats.org/officeDocument/2006/relationships/tags" Target="../tags/tag261.xml"/><Relationship Id="rId4" Type="http://schemas.openxmlformats.org/officeDocument/2006/relationships/tags" Target="../tags/tag246.xml"/><Relationship Id="rId9" Type="http://schemas.openxmlformats.org/officeDocument/2006/relationships/tags" Target="../tags/tag251.xml"/><Relationship Id="rId14" Type="http://schemas.openxmlformats.org/officeDocument/2006/relationships/tags" Target="../tags/tag256.xml"/><Relationship Id="rId2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71.xml"/><Relationship Id="rId13" Type="http://schemas.openxmlformats.org/officeDocument/2006/relationships/tags" Target="../tags/tag276.xml"/><Relationship Id="rId18" Type="http://schemas.openxmlformats.org/officeDocument/2006/relationships/tags" Target="../tags/tag281.xml"/><Relationship Id="rId3" Type="http://schemas.openxmlformats.org/officeDocument/2006/relationships/tags" Target="../tags/tag266.xml"/><Relationship Id="rId21" Type="http://schemas.openxmlformats.org/officeDocument/2006/relationships/tags" Target="../tags/tag284.xml"/><Relationship Id="rId7" Type="http://schemas.openxmlformats.org/officeDocument/2006/relationships/tags" Target="../tags/tag270.xml"/><Relationship Id="rId12" Type="http://schemas.openxmlformats.org/officeDocument/2006/relationships/tags" Target="../tags/tag275.xml"/><Relationship Id="rId17" Type="http://schemas.openxmlformats.org/officeDocument/2006/relationships/tags" Target="../tags/tag28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6" Type="http://schemas.openxmlformats.org/officeDocument/2006/relationships/tags" Target="../tags/tag279.xml"/><Relationship Id="rId20" Type="http://schemas.openxmlformats.org/officeDocument/2006/relationships/tags" Target="../tags/tag283.xml"/><Relationship Id="rId1" Type="http://schemas.openxmlformats.org/officeDocument/2006/relationships/tags" Target="../tags/tag264.xml"/><Relationship Id="rId6" Type="http://schemas.openxmlformats.org/officeDocument/2006/relationships/tags" Target="../tags/tag269.xml"/><Relationship Id="rId11" Type="http://schemas.openxmlformats.org/officeDocument/2006/relationships/tags" Target="../tags/tag274.xml"/><Relationship Id="rId24" Type="http://schemas.openxmlformats.org/officeDocument/2006/relationships/tags" Target="../tags/tag287.xml"/><Relationship Id="rId5" Type="http://schemas.openxmlformats.org/officeDocument/2006/relationships/tags" Target="../tags/tag268.xml"/><Relationship Id="rId15" Type="http://schemas.openxmlformats.org/officeDocument/2006/relationships/tags" Target="../tags/tag278.xml"/><Relationship Id="rId23" Type="http://schemas.openxmlformats.org/officeDocument/2006/relationships/tags" Target="../tags/tag286.xml"/><Relationship Id="rId10" Type="http://schemas.openxmlformats.org/officeDocument/2006/relationships/tags" Target="../tags/tag273.xml"/><Relationship Id="rId19" Type="http://schemas.openxmlformats.org/officeDocument/2006/relationships/tags" Target="../tags/tag282.xml"/><Relationship Id="rId4" Type="http://schemas.openxmlformats.org/officeDocument/2006/relationships/tags" Target="../tags/tag267.xml"/><Relationship Id="rId9" Type="http://schemas.openxmlformats.org/officeDocument/2006/relationships/tags" Target="../tags/tag272.xml"/><Relationship Id="rId14" Type="http://schemas.openxmlformats.org/officeDocument/2006/relationships/tags" Target="../tags/tag277.xml"/><Relationship Id="rId22" Type="http://schemas.openxmlformats.org/officeDocument/2006/relationships/tags" Target="../tags/tag285.xml"/></Relationships>
</file>

<file path=ppt/slides/_rels/slide34.xml.rels><?xml version="1.0" encoding="UTF-8" standalone="yes"?>
<Relationships xmlns="http://schemas.openxmlformats.org/package/2006/relationships"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26" Type="http://schemas.openxmlformats.org/officeDocument/2006/relationships/tags" Target="../tags/tag313.xml"/><Relationship Id="rId39" Type="http://schemas.openxmlformats.org/officeDocument/2006/relationships/tags" Target="../tags/tag326.xml"/><Relationship Id="rId3" Type="http://schemas.openxmlformats.org/officeDocument/2006/relationships/tags" Target="../tags/tag290.xml"/><Relationship Id="rId21" Type="http://schemas.openxmlformats.org/officeDocument/2006/relationships/tags" Target="../tags/tag308.xml"/><Relationship Id="rId34" Type="http://schemas.openxmlformats.org/officeDocument/2006/relationships/tags" Target="../tags/tag321.xml"/><Relationship Id="rId42" Type="http://schemas.openxmlformats.org/officeDocument/2006/relationships/tags" Target="../tags/tag329.xml"/><Relationship Id="rId47" Type="http://schemas.openxmlformats.org/officeDocument/2006/relationships/tags" Target="../tags/tag334.xml"/><Relationship Id="rId7" Type="http://schemas.openxmlformats.org/officeDocument/2006/relationships/tags" Target="../tags/tag294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5" Type="http://schemas.openxmlformats.org/officeDocument/2006/relationships/tags" Target="../tags/tag312.xml"/><Relationship Id="rId33" Type="http://schemas.openxmlformats.org/officeDocument/2006/relationships/tags" Target="../tags/tag320.xml"/><Relationship Id="rId38" Type="http://schemas.openxmlformats.org/officeDocument/2006/relationships/tags" Target="../tags/tag325.xml"/><Relationship Id="rId46" Type="http://schemas.openxmlformats.org/officeDocument/2006/relationships/tags" Target="../tags/tag333.xml"/><Relationship Id="rId2" Type="http://schemas.openxmlformats.org/officeDocument/2006/relationships/tags" Target="../tags/tag289.xml"/><Relationship Id="rId16" Type="http://schemas.openxmlformats.org/officeDocument/2006/relationships/tags" Target="../tags/tag303.xml"/><Relationship Id="rId20" Type="http://schemas.openxmlformats.org/officeDocument/2006/relationships/tags" Target="../tags/tag307.xml"/><Relationship Id="rId29" Type="http://schemas.openxmlformats.org/officeDocument/2006/relationships/tags" Target="../tags/tag316.xml"/><Relationship Id="rId41" Type="http://schemas.openxmlformats.org/officeDocument/2006/relationships/tags" Target="../tags/tag328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1" Type="http://schemas.openxmlformats.org/officeDocument/2006/relationships/tags" Target="../tags/tag298.xml"/><Relationship Id="rId24" Type="http://schemas.openxmlformats.org/officeDocument/2006/relationships/tags" Target="../tags/tag311.xml"/><Relationship Id="rId32" Type="http://schemas.openxmlformats.org/officeDocument/2006/relationships/tags" Target="../tags/tag319.xml"/><Relationship Id="rId37" Type="http://schemas.openxmlformats.org/officeDocument/2006/relationships/tags" Target="../tags/tag324.xml"/><Relationship Id="rId40" Type="http://schemas.openxmlformats.org/officeDocument/2006/relationships/tags" Target="../tags/tag327.xml"/><Relationship Id="rId45" Type="http://schemas.openxmlformats.org/officeDocument/2006/relationships/tags" Target="../tags/tag332.xml"/><Relationship Id="rId5" Type="http://schemas.openxmlformats.org/officeDocument/2006/relationships/tags" Target="../tags/tag292.xml"/><Relationship Id="rId15" Type="http://schemas.openxmlformats.org/officeDocument/2006/relationships/tags" Target="../tags/tag302.xml"/><Relationship Id="rId23" Type="http://schemas.openxmlformats.org/officeDocument/2006/relationships/tags" Target="../tags/tag310.xml"/><Relationship Id="rId28" Type="http://schemas.openxmlformats.org/officeDocument/2006/relationships/tags" Target="../tags/tag315.xml"/><Relationship Id="rId36" Type="http://schemas.openxmlformats.org/officeDocument/2006/relationships/tags" Target="../tags/tag323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297.xml"/><Relationship Id="rId19" Type="http://schemas.openxmlformats.org/officeDocument/2006/relationships/tags" Target="../tags/tag306.xml"/><Relationship Id="rId31" Type="http://schemas.openxmlformats.org/officeDocument/2006/relationships/tags" Target="../tags/tag318.xml"/><Relationship Id="rId44" Type="http://schemas.openxmlformats.org/officeDocument/2006/relationships/tags" Target="../tags/tag331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4" Type="http://schemas.openxmlformats.org/officeDocument/2006/relationships/tags" Target="../tags/tag301.xml"/><Relationship Id="rId22" Type="http://schemas.openxmlformats.org/officeDocument/2006/relationships/tags" Target="../tags/tag309.xml"/><Relationship Id="rId27" Type="http://schemas.openxmlformats.org/officeDocument/2006/relationships/tags" Target="../tags/tag314.xml"/><Relationship Id="rId30" Type="http://schemas.openxmlformats.org/officeDocument/2006/relationships/tags" Target="../tags/tag317.xml"/><Relationship Id="rId35" Type="http://schemas.openxmlformats.org/officeDocument/2006/relationships/tags" Target="../tags/tag322.xml"/><Relationship Id="rId43" Type="http://schemas.openxmlformats.org/officeDocument/2006/relationships/tags" Target="../tags/tag330.xml"/><Relationship Id="rId48" Type="http://schemas.openxmlformats.org/officeDocument/2006/relationships/tags" Target="../tags/tag335.xml"/><Relationship Id="rId8" Type="http://schemas.openxmlformats.org/officeDocument/2006/relationships/tags" Target="../tags/tag29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43.xml"/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38.xml"/><Relationship Id="rId21" Type="http://schemas.openxmlformats.org/officeDocument/2006/relationships/tags" Target="../tags/tag356.xml"/><Relationship Id="rId34" Type="http://schemas.openxmlformats.org/officeDocument/2006/relationships/tags" Target="../tags/tag369.xml"/><Relationship Id="rId7" Type="http://schemas.openxmlformats.org/officeDocument/2006/relationships/tags" Target="../tags/tag342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33" Type="http://schemas.openxmlformats.org/officeDocument/2006/relationships/tags" Target="../tags/tag368.xml"/><Relationship Id="rId38" Type="http://schemas.openxmlformats.org/officeDocument/2006/relationships/tags" Target="../tags/tag373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0" Type="http://schemas.openxmlformats.org/officeDocument/2006/relationships/tags" Target="../tags/tag355.xml"/><Relationship Id="rId29" Type="http://schemas.openxmlformats.org/officeDocument/2006/relationships/tags" Target="../tags/tag364.xml"/><Relationship Id="rId1" Type="http://schemas.openxmlformats.org/officeDocument/2006/relationships/tags" Target="../tags/tag336.xml"/><Relationship Id="rId6" Type="http://schemas.openxmlformats.org/officeDocument/2006/relationships/tags" Target="../tags/tag341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32" Type="http://schemas.openxmlformats.org/officeDocument/2006/relationships/tags" Target="../tags/tag367.xml"/><Relationship Id="rId37" Type="http://schemas.openxmlformats.org/officeDocument/2006/relationships/tags" Target="../tags/tag372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36" Type="http://schemas.openxmlformats.org/officeDocument/2006/relationships/tags" Target="../tags/tag371.xml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31" Type="http://schemas.openxmlformats.org/officeDocument/2006/relationships/tags" Target="../tags/tag366.xml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tags" Target="../tags/tag365.xml"/><Relationship Id="rId35" Type="http://schemas.openxmlformats.org/officeDocument/2006/relationships/tags" Target="../tags/tag370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81.xml"/><Relationship Id="rId13" Type="http://schemas.openxmlformats.org/officeDocument/2006/relationships/tags" Target="../tags/tag386.xml"/><Relationship Id="rId18" Type="http://schemas.openxmlformats.org/officeDocument/2006/relationships/tags" Target="../tags/tag391.xml"/><Relationship Id="rId26" Type="http://schemas.openxmlformats.org/officeDocument/2006/relationships/tags" Target="../tags/tag399.xml"/><Relationship Id="rId3" Type="http://schemas.openxmlformats.org/officeDocument/2006/relationships/tags" Target="../tags/tag376.xml"/><Relationship Id="rId21" Type="http://schemas.openxmlformats.org/officeDocument/2006/relationships/tags" Target="../tags/tag394.xml"/><Relationship Id="rId7" Type="http://schemas.openxmlformats.org/officeDocument/2006/relationships/tags" Target="../tags/tag380.xml"/><Relationship Id="rId12" Type="http://schemas.openxmlformats.org/officeDocument/2006/relationships/tags" Target="../tags/tag385.xml"/><Relationship Id="rId17" Type="http://schemas.openxmlformats.org/officeDocument/2006/relationships/tags" Target="../tags/tag390.xml"/><Relationship Id="rId25" Type="http://schemas.openxmlformats.org/officeDocument/2006/relationships/tags" Target="../tags/tag398.xml"/><Relationship Id="rId2" Type="http://schemas.openxmlformats.org/officeDocument/2006/relationships/tags" Target="../tags/tag375.xml"/><Relationship Id="rId16" Type="http://schemas.openxmlformats.org/officeDocument/2006/relationships/tags" Target="../tags/tag389.xml"/><Relationship Id="rId20" Type="http://schemas.openxmlformats.org/officeDocument/2006/relationships/tags" Target="../tags/tag393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374.xml"/><Relationship Id="rId6" Type="http://schemas.openxmlformats.org/officeDocument/2006/relationships/tags" Target="../tags/tag379.xml"/><Relationship Id="rId11" Type="http://schemas.openxmlformats.org/officeDocument/2006/relationships/tags" Target="../tags/tag384.xml"/><Relationship Id="rId24" Type="http://schemas.openxmlformats.org/officeDocument/2006/relationships/tags" Target="../tags/tag397.xml"/><Relationship Id="rId5" Type="http://schemas.openxmlformats.org/officeDocument/2006/relationships/tags" Target="../tags/tag378.xml"/><Relationship Id="rId15" Type="http://schemas.openxmlformats.org/officeDocument/2006/relationships/tags" Target="../tags/tag388.xml"/><Relationship Id="rId23" Type="http://schemas.openxmlformats.org/officeDocument/2006/relationships/tags" Target="../tags/tag396.xml"/><Relationship Id="rId28" Type="http://schemas.openxmlformats.org/officeDocument/2006/relationships/tags" Target="../tags/tag401.xml"/><Relationship Id="rId10" Type="http://schemas.openxmlformats.org/officeDocument/2006/relationships/tags" Target="../tags/tag383.xml"/><Relationship Id="rId19" Type="http://schemas.openxmlformats.org/officeDocument/2006/relationships/tags" Target="../tags/tag392.xml"/><Relationship Id="rId4" Type="http://schemas.openxmlformats.org/officeDocument/2006/relationships/tags" Target="../tags/tag377.xml"/><Relationship Id="rId9" Type="http://schemas.openxmlformats.org/officeDocument/2006/relationships/tags" Target="../tags/tag382.xml"/><Relationship Id="rId14" Type="http://schemas.openxmlformats.org/officeDocument/2006/relationships/tags" Target="../tags/tag387.xml"/><Relationship Id="rId22" Type="http://schemas.openxmlformats.org/officeDocument/2006/relationships/tags" Target="../tags/tag395.xml"/><Relationship Id="rId27" Type="http://schemas.openxmlformats.org/officeDocument/2006/relationships/tags" Target="../tags/tag40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404.xml"/><Relationship Id="rId2" Type="http://schemas.openxmlformats.org/officeDocument/2006/relationships/tags" Target="../tags/tag403.xml"/><Relationship Id="rId1" Type="http://schemas.openxmlformats.org/officeDocument/2006/relationships/tags" Target="../tags/tag4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408.xml"/><Relationship Id="rId2" Type="http://schemas.openxmlformats.org/officeDocument/2006/relationships/tags" Target="../tags/tag407.xml"/><Relationship Id="rId1" Type="http://schemas.openxmlformats.org/officeDocument/2006/relationships/tags" Target="../tags/tag4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412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416.xml"/><Relationship Id="rId2" Type="http://schemas.openxmlformats.org/officeDocument/2006/relationships/tags" Target="../tags/tag415.xml"/><Relationship Id="rId1" Type="http://schemas.openxmlformats.org/officeDocument/2006/relationships/tags" Target="../tags/tag4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 dirty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C24052-78F6-4B95-9DD6-2325EA126197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09600" y="1143000"/>
            <a:ext cx="7772400" cy="1143000"/>
          </a:xfrm>
        </p:spPr>
        <p:txBody>
          <a:bodyPr/>
          <a:lstStyle/>
          <a:p>
            <a:r>
              <a:rPr lang="en-US" sz="6600" dirty="0"/>
              <a:t>6</a:t>
            </a:r>
            <a:r>
              <a:rPr lang="en-US" sz="6600" dirty="0" smtClean="0"/>
              <a:t>. Two Phase Commit</a:t>
            </a:r>
            <a:endParaRPr lang="en-US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2995200"/>
            <a:ext cx="6400800" cy="368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CSEP 545 Transaction Processing </a:t>
            </a:r>
            <a:br>
              <a:rPr lang="en-US" dirty="0" smtClean="0"/>
            </a:br>
            <a:r>
              <a:rPr lang="en-US" dirty="0" smtClean="0"/>
              <a:t>for E-Commerce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Philip A. Bernstein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Sameh Elnikety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Copyright ©2012 Philip A. Bernstein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633F69-47B2-4F29-ADAA-EC6237517B90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0244" name="Rectangle 18"/>
          <p:cNvSpPr>
            <a:spLocks noChangeArrowheads="1"/>
          </p:cNvSpPr>
          <p:nvPr>
            <p:custDataLst>
              <p:tags r:id="rId3"/>
            </p:custDataLst>
          </p:nvPr>
        </p:nvSpPr>
        <p:spPr bwMode="invGray">
          <a:xfrm>
            <a:off x="6096000" y="1447800"/>
            <a:ext cx="2057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17"/>
          <p:cNvSpPr>
            <a:spLocks noChangeArrowheads="1"/>
          </p:cNvSpPr>
          <p:nvPr>
            <p:custDataLst>
              <p:tags r:id="rId4"/>
            </p:custDataLst>
          </p:nvPr>
        </p:nvSpPr>
        <p:spPr bwMode="invGray">
          <a:xfrm>
            <a:off x="5943600" y="1600200"/>
            <a:ext cx="2057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791200" y="1752600"/>
            <a:ext cx="2057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Case 1: Commit</a:t>
            </a:r>
          </a:p>
        </p:txBody>
      </p:sp>
      <p:sp>
        <p:nvSpPr>
          <p:cNvPr id="10248" name="Text Box 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66800" y="1752600"/>
            <a:ext cx="1901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Coordinator</a:t>
            </a:r>
          </a:p>
        </p:txBody>
      </p:sp>
      <p:sp>
        <p:nvSpPr>
          <p:cNvPr id="1024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invGray">
          <a:xfrm>
            <a:off x="5967413" y="1752600"/>
            <a:ext cx="1722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Participant</a:t>
            </a:r>
          </a:p>
        </p:txBody>
      </p:sp>
      <p:sp>
        <p:nvSpPr>
          <p:cNvPr id="10250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55675" y="1752600"/>
            <a:ext cx="2057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2357438"/>
            <a:ext cx="288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Request-to-Prepare</a:t>
            </a:r>
          </a:p>
        </p:txBody>
      </p:sp>
      <p:sp>
        <p:nvSpPr>
          <p:cNvPr id="10252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11575" y="3017838"/>
            <a:ext cx="1446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Prepared</a:t>
            </a:r>
          </a:p>
        </p:txBody>
      </p:sp>
      <p:sp>
        <p:nvSpPr>
          <p:cNvPr id="10253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60788" y="3678238"/>
            <a:ext cx="1268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Commit</a:t>
            </a:r>
          </a:p>
        </p:txBody>
      </p:sp>
      <p:sp>
        <p:nvSpPr>
          <p:cNvPr id="10254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957638" y="4338638"/>
            <a:ext cx="912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Done</a:t>
            </a:r>
          </a:p>
        </p:txBody>
      </p:sp>
      <p:sp>
        <p:nvSpPr>
          <p:cNvPr id="10255" name="Line 1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2819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415925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743200" y="3505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5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743200" y="48006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184552-2367-4AD7-BC74-FEFF8A1ED6AF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1268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>
                <a:solidFill>
                  <a:schemeClr val="tx2"/>
                </a:solidFill>
              </a:rPr>
              <a:t>Case 2: Abort</a:t>
            </a:r>
          </a:p>
        </p:txBody>
      </p:sp>
      <p:sp>
        <p:nvSpPr>
          <p:cNvPr id="11269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1752600"/>
            <a:ext cx="1901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Coordinator</a:t>
            </a:r>
          </a:p>
        </p:txBody>
      </p:sp>
      <p:sp>
        <p:nvSpPr>
          <p:cNvPr id="1127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38213" y="1752600"/>
            <a:ext cx="2057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2357438"/>
            <a:ext cx="288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Request-to-Prepare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3048000"/>
            <a:ext cx="57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No</a:t>
            </a:r>
          </a:p>
        </p:txBody>
      </p:sp>
      <p:sp>
        <p:nvSpPr>
          <p:cNvPr id="11273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60788" y="3678238"/>
            <a:ext cx="960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Abort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57638" y="4338638"/>
            <a:ext cx="912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Done</a:t>
            </a:r>
          </a:p>
        </p:txBody>
      </p:sp>
      <p:sp>
        <p:nvSpPr>
          <p:cNvPr id="11275" name="Rectangle 16"/>
          <p:cNvSpPr>
            <a:spLocks noChangeArrowheads="1"/>
          </p:cNvSpPr>
          <p:nvPr>
            <p:custDataLst>
              <p:tags r:id="rId10"/>
            </p:custDataLst>
          </p:nvPr>
        </p:nvSpPr>
        <p:spPr bwMode="invGray">
          <a:xfrm>
            <a:off x="6096000" y="1447800"/>
            <a:ext cx="2057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7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5943600" y="1600200"/>
            <a:ext cx="2057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8"/>
          <p:cNvSpPr>
            <a:spLocks noChangeArrowheads="1"/>
          </p:cNvSpPr>
          <p:nvPr>
            <p:custDataLst>
              <p:tags r:id="rId12"/>
            </p:custDataLst>
          </p:nvPr>
        </p:nvSpPr>
        <p:spPr bwMode="invGray">
          <a:xfrm>
            <a:off x="5791200" y="1752600"/>
            <a:ext cx="2057400" cy="3429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Text Box 1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invGray">
          <a:xfrm>
            <a:off x="5967413" y="1752600"/>
            <a:ext cx="1722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Participant</a:t>
            </a:r>
          </a:p>
        </p:txBody>
      </p:sp>
      <p:sp>
        <p:nvSpPr>
          <p:cNvPr id="11279" name="Line 1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743200" y="2819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2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415925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743200" y="3505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743200" y="48006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76A11D-CEB1-4596-9449-1456F7DE2B27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Performance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597025"/>
            <a:ext cx="8382000" cy="4857750"/>
          </a:xfrm>
        </p:spPr>
        <p:txBody>
          <a:bodyPr/>
          <a:lstStyle/>
          <a:p>
            <a:r>
              <a:rPr lang="en-US" dirty="0" smtClean="0"/>
              <a:t>In the absence of failures, 2PC requires 3 rounds of messages before the decision is made known to RM’s.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Request-to-prepare</a:t>
            </a:r>
          </a:p>
          <a:p>
            <a:pPr lvl="1"/>
            <a:r>
              <a:rPr lang="en-US" dirty="0" smtClean="0"/>
              <a:t>Votes (</a:t>
            </a:r>
            <a:r>
              <a:rPr lang="en-US" b="1" dirty="0" smtClean="0">
                <a:latin typeface="Arial Narrow" pitchFamily="34" charset="0"/>
              </a:rPr>
              <a:t>Prepared, No)</a:t>
            </a:r>
            <a:endParaRPr lang="en-US" dirty="0" smtClean="0"/>
          </a:p>
          <a:p>
            <a:pPr lvl="1"/>
            <a:r>
              <a:rPr lang="en-US" dirty="0" smtClean="0"/>
              <a:t>Decision </a:t>
            </a:r>
            <a:r>
              <a:rPr lang="en-US" b="1" dirty="0" smtClean="0">
                <a:latin typeface="Arial Narrow" pitchFamily="34" charset="0"/>
              </a:rPr>
              <a:t>(Commit, Abort).</a:t>
            </a:r>
          </a:p>
          <a:p>
            <a:r>
              <a:rPr lang="en-US" sz="2800" b="1" dirty="0" smtClean="0">
                <a:latin typeface="Arial Narrow" pitchFamily="34" charset="0"/>
              </a:rPr>
              <a:t>Done</a:t>
            </a:r>
            <a:r>
              <a:rPr lang="en-US" dirty="0" smtClean="0"/>
              <a:t> messages are just for bookkeeping .</a:t>
            </a:r>
          </a:p>
          <a:p>
            <a:pPr lvl="1"/>
            <a:r>
              <a:rPr lang="en-US" dirty="0" smtClean="0"/>
              <a:t>They don’t affect response time.</a:t>
            </a:r>
          </a:p>
          <a:p>
            <a:pPr lvl="1"/>
            <a:r>
              <a:rPr lang="en-US" dirty="0" smtClean="0"/>
              <a:t>They can be batched.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38B11C-45A7-4A5C-A3CB-001EA2D007A2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smtClean="0"/>
              <a:t>Uncertainty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1981200"/>
          </a:xfrm>
        </p:spPr>
        <p:txBody>
          <a:bodyPr/>
          <a:lstStyle/>
          <a:p>
            <a:r>
              <a:rPr lang="en-US" sz="2800" dirty="0" smtClean="0"/>
              <a:t>Before it votes, a participant can abort unilaterally.</a:t>
            </a:r>
          </a:p>
          <a:p>
            <a:r>
              <a:rPr lang="en-US" sz="2800" dirty="0" smtClean="0"/>
              <a:t>After a participant votes </a:t>
            </a:r>
            <a:r>
              <a:rPr lang="en-US" sz="2800" b="1" dirty="0" smtClean="0">
                <a:latin typeface="Arial Narrow" pitchFamily="34" charset="0"/>
              </a:rPr>
              <a:t>Prepared</a:t>
            </a:r>
            <a:r>
              <a:rPr lang="en-US" sz="2800" dirty="0" smtClean="0"/>
              <a:t> and before it receives the coordinator’s decision, it is </a:t>
            </a:r>
            <a:r>
              <a:rPr lang="en-US" sz="2800" u="sng" dirty="0" smtClean="0"/>
              <a:t>uncertain</a:t>
            </a:r>
            <a:r>
              <a:rPr lang="en-US" sz="2800" dirty="0" smtClean="0"/>
              <a:t>. It can’t unilaterally commit or abort during its uncertainty period.</a:t>
            </a:r>
            <a:endParaRPr lang="en-US" dirty="0" smtClean="0"/>
          </a:p>
        </p:txBody>
      </p:sp>
      <p:sp>
        <p:nvSpPr>
          <p:cNvPr id="13318" name="Rectangle 4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867400" y="3124200"/>
            <a:ext cx="23622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5715000" y="3276600"/>
            <a:ext cx="23622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5562600" y="3429000"/>
            <a:ext cx="23622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90588" y="3441700"/>
            <a:ext cx="1901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Coordinator</a:t>
            </a:r>
          </a:p>
        </p:txBody>
      </p:sp>
      <p:sp>
        <p:nvSpPr>
          <p:cNvPr id="13322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invGray">
          <a:xfrm>
            <a:off x="5791200" y="3441700"/>
            <a:ext cx="1722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Participant</a:t>
            </a:r>
          </a:p>
        </p:txBody>
      </p:sp>
      <p:sp>
        <p:nvSpPr>
          <p:cNvPr id="13323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" y="3429000"/>
            <a:ext cx="2057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729038"/>
            <a:ext cx="2886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Request-to-Prepare</a:t>
            </a:r>
          </a:p>
        </p:txBody>
      </p:sp>
      <p:sp>
        <p:nvSpPr>
          <p:cNvPr id="13325" name="Text Box 1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482975" y="4325938"/>
            <a:ext cx="1446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Prepared</a:t>
            </a:r>
          </a:p>
        </p:txBody>
      </p:sp>
      <p:sp>
        <p:nvSpPr>
          <p:cNvPr id="13326" name="Text Box 1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32188" y="5322888"/>
            <a:ext cx="1268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Commit</a:t>
            </a:r>
          </a:p>
        </p:txBody>
      </p:sp>
      <p:sp>
        <p:nvSpPr>
          <p:cNvPr id="13327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702050" y="5854700"/>
            <a:ext cx="912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Done</a:t>
            </a:r>
          </a:p>
        </p:txBody>
      </p:sp>
      <p:sp>
        <p:nvSpPr>
          <p:cNvPr id="13328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14600" y="4191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14600" y="58039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514600" y="48133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487613" y="6316663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invGray">
          <a:xfrm>
            <a:off x="6096000" y="4813300"/>
            <a:ext cx="0" cy="9906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invGray">
          <a:xfrm>
            <a:off x="6096000" y="4813300"/>
            <a:ext cx="18605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Uncertainty</a:t>
            </a:r>
          </a:p>
          <a:p>
            <a:pPr algn="l"/>
            <a:r>
              <a:rPr lang="en-US"/>
              <a:t>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D967B0-2AB7-4770-910F-151B64F5454B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Uncertainty (cont’d)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The coordinator is never uncertain.</a:t>
            </a:r>
          </a:p>
          <a:p>
            <a:r>
              <a:rPr lang="en-US" dirty="0" smtClean="0"/>
              <a:t>If a participant fails or is disconnected from the coordinator while it’s uncertain, </a:t>
            </a:r>
            <a:br>
              <a:rPr lang="en-US" dirty="0" smtClean="0"/>
            </a:br>
            <a:r>
              <a:rPr lang="en-US" dirty="0" smtClean="0"/>
              <a:t>at recovery it must find out the decision.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1638F4-3CFB-4D55-9E7E-730C1536E3BA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The Bad News Theorems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Uncertainty periods are unavoidable.</a:t>
            </a:r>
          </a:p>
          <a:p>
            <a:r>
              <a:rPr lang="en-US" u="sng" dirty="0" smtClean="0"/>
              <a:t>Blocking</a:t>
            </a:r>
            <a:r>
              <a:rPr lang="en-US" dirty="0" smtClean="0"/>
              <a:t> - a participant must await a repair before continuing. Blocking is bad.</a:t>
            </a:r>
          </a:p>
          <a:p>
            <a:r>
              <a:rPr lang="en-US" dirty="0" smtClean="0"/>
              <a:t>Theorem 1 - For every possible commit protocol (not just 2PC), a communications failure can cause </a:t>
            </a:r>
            <a:br>
              <a:rPr lang="en-US" dirty="0" smtClean="0"/>
            </a:br>
            <a:r>
              <a:rPr lang="en-US" dirty="0" smtClean="0"/>
              <a:t>a participant to become blocked.</a:t>
            </a:r>
          </a:p>
          <a:p>
            <a:r>
              <a:rPr lang="en-US" u="sng" dirty="0" smtClean="0"/>
              <a:t>Independent recovery</a:t>
            </a:r>
            <a:r>
              <a:rPr lang="en-US" dirty="0" smtClean="0"/>
              <a:t> - a recovered participant can decide to commit or abort without communicating with other nodes.</a:t>
            </a:r>
          </a:p>
          <a:p>
            <a:r>
              <a:rPr lang="en-US" dirty="0" smtClean="0"/>
              <a:t>Theorem 2 - No commit protocol can guarantee independent recovery of failed participants.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A97B6-3BB2-454F-AFD0-10CE948ECF7B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33350"/>
            <a:ext cx="7772400" cy="609600"/>
          </a:xfrm>
        </p:spPr>
        <p:txBody>
          <a:bodyPr/>
          <a:lstStyle/>
          <a:p>
            <a:r>
              <a:rPr lang="en-US" dirty="0" smtClean="0"/>
              <a:t>3. 2PC Failure Handling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2250" y="1143000"/>
            <a:ext cx="8693150" cy="5386388"/>
          </a:xfrm>
        </p:spPr>
        <p:txBody>
          <a:bodyPr/>
          <a:lstStyle/>
          <a:p>
            <a:r>
              <a:rPr lang="en-US" dirty="0" smtClean="0"/>
              <a:t>Failure handling - what to do if the coordinator or a participant times out waiting for a message.</a:t>
            </a:r>
            <a:endParaRPr lang="en-US" sz="2800" dirty="0" smtClean="0"/>
          </a:p>
          <a:p>
            <a:pPr lvl="1"/>
            <a:r>
              <a:rPr lang="en-US" dirty="0" smtClean="0"/>
              <a:t>Remember, all failures are detected by timeout.</a:t>
            </a:r>
            <a:endParaRPr lang="en-US" sz="2400" dirty="0" smtClean="0"/>
          </a:p>
          <a:p>
            <a:r>
              <a:rPr lang="en-US" dirty="0" smtClean="0"/>
              <a:t>A participant times out waiting for coordinator’s </a:t>
            </a:r>
            <a:br>
              <a:rPr lang="en-US" dirty="0" smtClean="0"/>
            </a:br>
            <a:r>
              <a:rPr lang="en-US" b="1" dirty="0" smtClean="0">
                <a:latin typeface="Arial Narrow" pitchFamily="34" charset="0"/>
              </a:rPr>
              <a:t>Request-to-prepare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1"/>
            <a:r>
              <a:rPr lang="en-US" dirty="0" smtClean="0"/>
              <a:t>It decides to abort.</a:t>
            </a:r>
          </a:p>
          <a:p>
            <a:r>
              <a:rPr lang="en-US" dirty="0" smtClean="0"/>
              <a:t>The coordinator times out waiting for a participant’s vote.</a:t>
            </a:r>
            <a:endParaRPr lang="en-US" sz="2800" dirty="0" smtClean="0"/>
          </a:p>
          <a:p>
            <a:pPr lvl="1"/>
            <a:r>
              <a:rPr lang="en-US" dirty="0" smtClean="0"/>
              <a:t>It decides to abort.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523B880-9601-4C09-B8DA-CC4166C9BF55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2PC Failure Handling (cont’d)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participant that voted </a:t>
            </a:r>
            <a:r>
              <a:rPr lang="en-US" b="1" dirty="0" smtClean="0">
                <a:latin typeface="Arial Narrow" pitchFamily="34" charset="0"/>
              </a:rPr>
              <a:t>Prepared</a:t>
            </a:r>
            <a:r>
              <a:rPr lang="en-US" dirty="0" smtClean="0"/>
              <a:t> times out waiting for the coordinator’s decision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It’s blocked.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a termination protocol to decide what to do.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Naïve termination protocol - wait till the coordinator recovers.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coordinator times out waiting for </a:t>
            </a:r>
            <a:r>
              <a:rPr lang="en-US" b="1" dirty="0" smtClean="0">
                <a:latin typeface="Arial Narrow" pitchFamily="34" charset="0"/>
              </a:rPr>
              <a:t>Done.</a:t>
            </a: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It must </a:t>
            </a:r>
            <a:r>
              <a:rPr lang="en-US" dirty="0" err="1" smtClean="0"/>
              <a:t>resolicit</a:t>
            </a:r>
            <a:r>
              <a:rPr lang="en-US" dirty="0" smtClean="0"/>
              <a:t> them, so it can </a:t>
            </a:r>
            <a:r>
              <a:rPr lang="en-US" u="sng" dirty="0" smtClean="0"/>
              <a:t>forget</a:t>
            </a:r>
            <a:r>
              <a:rPr lang="en-US" dirty="0" smtClean="0"/>
              <a:t> the decision.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345BDB8-EF5D-4B8A-8D3E-DECB3A12A96E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68338" y="158750"/>
            <a:ext cx="7772400" cy="762000"/>
          </a:xfrm>
        </p:spPr>
        <p:txBody>
          <a:bodyPr/>
          <a:lstStyle/>
          <a:p>
            <a:r>
              <a:rPr lang="en-US" smtClean="0"/>
              <a:t>Forgetting Transactions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143000"/>
            <a:ext cx="8915400" cy="4114800"/>
          </a:xfrm>
        </p:spPr>
        <p:txBody>
          <a:bodyPr/>
          <a:lstStyle/>
          <a:p>
            <a:r>
              <a:rPr lang="en-US" dirty="0" smtClean="0"/>
              <a:t>After a participant receives the decision, it may forget the transaction.</a:t>
            </a:r>
          </a:p>
          <a:p>
            <a:r>
              <a:rPr lang="en-US" dirty="0" smtClean="0"/>
              <a:t>After the coordinator receives </a:t>
            </a:r>
            <a:r>
              <a:rPr lang="en-US" b="1" dirty="0" smtClean="0">
                <a:latin typeface="Arial Narrow" pitchFamily="34" charset="0"/>
              </a:rPr>
              <a:t>Done</a:t>
            </a:r>
            <a:r>
              <a:rPr lang="en-US" dirty="0" smtClean="0"/>
              <a:t> from all participants, it may forget the transaction.</a:t>
            </a:r>
          </a:p>
          <a:p>
            <a:r>
              <a:rPr lang="en-US" dirty="0" smtClean="0"/>
              <a:t>A participant must not reply </a:t>
            </a:r>
            <a:r>
              <a:rPr lang="en-US" b="1" dirty="0" smtClean="0">
                <a:latin typeface="Arial Narrow" pitchFamily="34" charset="0"/>
              </a:rPr>
              <a:t>Done</a:t>
            </a:r>
            <a:r>
              <a:rPr lang="en-US" dirty="0" smtClean="0"/>
              <a:t> until its commit or abort log record is stable.</a:t>
            </a:r>
          </a:p>
          <a:p>
            <a:pPr lvl="1"/>
            <a:r>
              <a:rPr lang="en-US" dirty="0" smtClean="0"/>
              <a:t>Else, if it fails, then recovers, then asks the coordinator for a decision, the coordinator may not know.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F473A2-4B97-48CD-9B76-438CD5AC0376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Logging 2PC State Changes</a:t>
            </a:r>
          </a:p>
        </p:txBody>
      </p:sp>
      <p:sp>
        <p:nvSpPr>
          <p:cNvPr id="19461" name="Rectangle 2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762000"/>
            <a:ext cx="845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Logging may be </a:t>
            </a:r>
            <a:r>
              <a:rPr lang="en-US" u="sng" dirty="0" smtClean="0"/>
              <a:t>eager</a:t>
            </a:r>
            <a:r>
              <a:rPr lang="en-US" dirty="0" smtClean="0"/>
              <a:t>.</a:t>
            </a:r>
            <a:endParaRPr lang="en-US" dirty="0"/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400" dirty="0" smtClean="0"/>
              <a:t>It’s </a:t>
            </a:r>
            <a:r>
              <a:rPr lang="en-US" sz="2400" dirty="0"/>
              <a:t>flushed to disk before the next Send </a:t>
            </a:r>
            <a:r>
              <a:rPr lang="en-US" sz="2400" dirty="0" smtClean="0"/>
              <a:t>Message.</a:t>
            </a:r>
            <a:endParaRPr lang="en-US" sz="24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dirty="0"/>
              <a:t>Or it may be </a:t>
            </a:r>
            <a:r>
              <a:rPr lang="en-US" u="sng" dirty="0"/>
              <a:t>lazy</a:t>
            </a:r>
            <a:r>
              <a:rPr lang="en-US" dirty="0"/>
              <a:t> = not eager</a:t>
            </a:r>
          </a:p>
        </p:txBody>
      </p:sp>
      <p:sp>
        <p:nvSpPr>
          <p:cNvPr id="1946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592763" y="2959100"/>
            <a:ext cx="3429000" cy="312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2438400"/>
            <a:ext cx="1901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Coordinator</a:t>
            </a:r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6400800" y="2895600"/>
            <a:ext cx="1722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Participant</a:t>
            </a:r>
            <a:endParaRPr lang="en-US"/>
          </a:p>
        </p:txBody>
      </p:sp>
      <p:sp>
        <p:nvSpPr>
          <p:cNvPr id="19465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41288" y="2438400"/>
            <a:ext cx="2708275" cy="4079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90825" y="3241675"/>
            <a:ext cx="288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Request-to-Prepare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13138" y="3856038"/>
            <a:ext cx="1446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Prepared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62350" y="4852988"/>
            <a:ext cx="1268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Commit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2213" y="5384800"/>
            <a:ext cx="912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Done</a:t>
            </a:r>
          </a:p>
        </p:txBody>
      </p:sp>
      <p:sp>
        <p:nvSpPr>
          <p:cNvPr id="19470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544763" y="37211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544763" y="5334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2544763" y="43434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517775" y="5846763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7688" y="4354513"/>
            <a:ext cx="193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commit</a:t>
            </a:r>
          </a:p>
          <a:p>
            <a:pPr algn="l"/>
            <a:r>
              <a:rPr lang="en-US"/>
              <a:t> (eager)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invGray">
          <a:xfrm>
            <a:off x="5745163" y="5334000"/>
            <a:ext cx="3025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commit (eager)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06363" y="5943600"/>
            <a:ext cx="2847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commit (lazy)</a:t>
            </a:r>
          </a:p>
        </p:txBody>
      </p:sp>
      <p:sp>
        <p:nvSpPr>
          <p:cNvPr id="19477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invGray">
          <a:xfrm>
            <a:off x="5715000" y="3733800"/>
            <a:ext cx="3184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prepared (eager)</a:t>
            </a:r>
          </a:p>
        </p:txBody>
      </p:sp>
      <p:sp>
        <p:nvSpPr>
          <p:cNvPr id="19478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" y="2895600"/>
            <a:ext cx="2130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Start2PC</a:t>
            </a:r>
          </a:p>
          <a:p>
            <a:pPr algn="l"/>
            <a:r>
              <a:rPr lang="en-US"/>
              <a:t> (eager)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E54C2C-9BBA-4280-B29D-B9C12E2B42C2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50875" y="123825"/>
            <a:ext cx="7772400" cy="762000"/>
          </a:xfrm>
        </p:spPr>
        <p:txBody>
          <a:bodyPr/>
          <a:lstStyle/>
          <a:p>
            <a:r>
              <a:rPr lang="en-US" dirty="0" smtClean="0"/>
              <a:t>Distributed Systems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7313" y="990600"/>
            <a:ext cx="9056687" cy="5562600"/>
          </a:xfrm>
        </p:spPr>
        <p:txBody>
          <a:bodyPr/>
          <a:lstStyle/>
          <a:p>
            <a:r>
              <a:rPr lang="en-US" dirty="0" smtClean="0"/>
              <a:t>Failures</a:t>
            </a:r>
          </a:p>
          <a:p>
            <a:pPr lvl="1"/>
            <a:r>
              <a:rPr lang="en-US" dirty="0" smtClean="0"/>
              <a:t>Links and nodes</a:t>
            </a:r>
          </a:p>
          <a:p>
            <a:pPr lvl="1"/>
            <a:r>
              <a:rPr lang="en-US" dirty="0" smtClean="0"/>
              <a:t>Models</a:t>
            </a:r>
          </a:p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Termination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26922" y="4556069"/>
            <a:ext cx="2057400" cy="134907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>
            <p:custDataLst>
              <p:tags r:id="rId6"/>
            </p:custDataLst>
          </p:nvPr>
        </p:nvSpPr>
        <p:spPr>
          <a:xfrm>
            <a:off x="2414909" y="4874122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93664" y="4557400"/>
            <a:ext cx="2057400" cy="134907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096078" y="4875453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B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53745F-EE60-46A4-9299-BEDD0EF28086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20484" name="Rectangle 1026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Coordinator Recovery</a:t>
            </a:r>
          </a:p>
        </p:txBody>
      </p:sp>
      <p:sp>
        <p:nvSpPr>
          <p:cNvPr id="20485" name="Rectangle 1027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15963"/>
            <a:ext cx="9144000" cy="5715000"/>
          </a:xfrm>
        </p:spPr>
        <p:txBody>
          <a:bodyPr/>
          <a:lstStyle/>
          <a:p>
            <a:r>
              <a:rPr lang="en-US" sz="2800" dirty="0" smtClean="0"/>
              <a:t>If the coordinator fails and later recovers, it must know the decision. It must therefore log:</a:t>
            </a:r>
          </a:p>
          <a:p>
            <a:pPr lvl="1"/>
            <a:r>
              <a:rPr lang="en-US" dirty="0" smtClean="0"/>
              <a:t>The fact that it began T’s 2PC protocol, including the list of participants, and</a:t>
            </a:r>
          </a:p>
          <a:p>
            <a:pPr lvl="1"/>
            <a:r>
              <a:rPr lang="en-US" dirty="0" smtClean="0"/>
              <a:t>Commit or Abort, before sending </a:t>
            </a:r>
            <a:r>
              <a:rPr lang="en-US" b="1" dirty="0" smtClean="0">
                <a:latin typeface="Arial Narrow" pitchFamily="34" charset="0"/>
              </a:rPr>
              <a:t>Commit</a:t>
            </a:r>
            <a:r>
              <a:rPr lang="en-US" dirty="0" smtClean="0"/>
              <a:t> or </a:t>
            </a:r>
            <a:r>
              <a:rPr lang="en-US" b="1" dirty="0" smtClean="0">
                <a:latin typeface="Arial Narrow" pitchFamily="34" charset="0"/>
              </a:rPr>
              <a:t>Abort</a:t>
            </a:r>
            <a:r>
              <a:rPr lang="en-US" dirty="0" smtClean="0"/>
              <a:t> to any participant (so it knows whether to commit or abort after it recovers).</a:t>
            </a:r>
          </a:p>
          <a:p>
            <a:r>
              <a:rPr lang="en-US" sz="2800" dirty="0" smtClean="0"/>
              <a:t>If the coordinator fails and recovers, it resends the decision to participants from which it doesn’t remember getting </a:t>
            </a:r>
            <a:r>
              <a:rPr lang="en-US" sz="2800" b="1" dirty="0" smtClean="0">
                <a:latin typeface="Arial Narrow" pitchFamily="34" charset="0"/>
              </a:rPr>
              <a:t>Done</a:t>
            </a:r>
            <a:endParaRPr lang="en-US" sz="2800" dirty="0" smtClean="0"/>
          </a:p>
          <a:p>
            <a:pPr lvl="1"/>
            <a:r>
              <a:rPr lang="en-US" dirty="0" smtClean="0"/>
              <a:t>If the participant forgot the transaction, it replies </a:t>
            </a:r>
            <a:r>
              <a:rPr lang="en-US" b="1" dirty="0" smtClean="0">
                <a:latin typeface="Arial Narrow" pitchFamily="34" charset="0"/>
              </a:rPr>
              <a:t>Done</a:t>
            </a:r>
            <a:endParaRPr lang="en-US" dirty="0" smtClean="0"/>
          </a:p>
          <a:p>
            <a:pPr lvl="1"/>
            <a:r>
              <a:rPr lang="en-US" dirty="0" smtClean="0"/>
              <a:t>The coordinator should therefore log Done after it has received them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32A92F-3176-412F-8B69-6ABC84D5E554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Participant Recovery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57163" y="782638"/>
            <a:ext cx="8986837" cy="5694362"/>
          </a:xfrm>
        </p:spPr>
        <p:txBody>
          <a:bodyPr/>
          <a:lstStyle/>
          <a:p>
            <a:r>
              <a:rPr lang="en-US" sz="2800" dirty="0" smtClean="0"/>
              <a:t>If a participant P fails and later recovers, it first performs centralized recovery (Restart).</a:t>
            </a:r>
          </a:p>
          <a:p>
            <a:r>
              <a:rPr lang="en-US" sz="2800" dirty="0" smtClean="0"/>
              <a:t>For each distributed transaction T that was active at the time of failure:</a:t>
            </a:r>
          </a:p>
          <a:p>
            <a:pPr lvl="1"/>
            <a:r>
              <a:rPr lang="en-US" dirty="0" smtClean="0"/>
              <a:t>If P is not uncertain about T, then it unilaterally aborts T</a:t>
            </a:r>
          </a:p>
          <a:p>
            <a:pPr lvl="1"/>
            <a:r>
              <a:rPr lang="en-US" dirty="0" smtClean="0"/>
              <a:t>If P is uncertain, it runs the termination protocol </a:t>
            </a:r>
            <a:br>
              <a:rPr lang="en-US" dirty="0" smtClean="0"/>
            </a:br>
            <a:r>
              <a:rPr lang="en-US" dirty="0" smtClean="0"/>
              <a:t>(which may leave P blocked).</a:t>
            </a:r>
          </a:p>
          <a:p>
            <a:r>
              <a:rPr lang="en-US" sz="2800" dirty="0" smtClean="0"/>
              <a:t>To ensure it can tell whether it’s uncertain, P must log its vote </a:t>
            </a:r>
            <a:r>
              <a:rPr lang="en-US" sz="2800" u="sng" dirty="0" smtClean="0"/>
              <a:t>before</a:t>
            </a:r>
            <a:r>
              <a:rPr lang="en-US" sz="2800" dirty="0" smtClean="0"/>
              <a:t> sending it to the coordinator.</a:t>
            </a:r>
          </a:p>
          <a:p>
            <a:r>
              <a:rPr lang="en-US" sz="2800" dirty="0" smtClean="0"/>
              <a:t>To avoid becoming totally blocked due to one blocked transaction, P should reacquire T’s locks during Restart and allow Restart to finish before T is resolved.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269FC5-2F91-4520-8BB2-E82FA8E52A19}" type="slidenum">
              <a:rPr lang="en-US" sz="1400"/>
              <a:pPr/>
              <a:t>22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Heuristic Commit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066800"/>
            <a:ext cx="9144000" cy="5181600"/>
          </a:xfrm>
        </p:spPr>
        <p:txBody>
          <a:bodyPr/>
          <a:lstStyle/>
          <a:p>
            <a:r>
              <a:rPr lang="en-US" dirty="0" smtClean="0"/>
              <a:t>Suppose a participant recovers, but the termination protocol leaves T blocked.</a:t>
            </a:r>
          </a:p>
          <a:p>
            <a:r>
              <a:rPr lang="en-US" dirty="0" smtClean="0"/>
              <a:t>Operator can guess whether to commit or abort</a:t>
            </a:r>
          </a:p>
          <a:p>
            <a:pPr lvl="1"/>
            <a:r>
              <a:rPr lang="en-US" dirty="0" smtClean="0"/>
              <a:t>Must detect wrong guesses when coordinator recovers.</a:t>
            </a:r>
          </a:p>
          <a:p>
            <a:pPr lvl="1"/>
            <a:r>
              <a:rPr lang="en-US" dirty="0" smtClean="0"/>
              <a:t>Must run compensations for wrong guesses.</a:t>
            </a:r>
          </a:p>
          <a:p>
            <a:r>
              <a:rPr lang="en-US" dirty="0" smtClean="0"/>
              <a:t>Heuristic commit</a:t>
            </a:r>
          </a:p>
          <a:p>
            <a:pPr lvl="1"/>
            <a:r>
              <a:rPr lang="en-US" dirty="0" smtClean="0"/>
              <a:t>If T is blocked, the local resource manager (actually, transaction manager) guesses.</a:t>
            </a:r>
          </a:p>
          <a:p>
            <a:pPr lvl="1"/>
            <a:r>
              <a:rPr lang="en-US" dirty="0" smtClean="0"/>
              <a:t>At coordinator recovery, the transaction managers jointly detect wrong guesses.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7C5DF9-7352-400C-8FD7-AF458A914731}" type="slidenum">
              <a:rPr lang="en-US" sz="1400"/>
              <a:pPr/>
              <a:t>23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304800"/>
            <a:ext cx="8763000" cy="685800"/>
          </a:xfrm>
        </p:spPr>
        <p:txBody>
          <a:bodyPr/>
          <a:lstStyle/>
          <a:p>
            <a:r>
              <a:rPr lang="en-US" dirty="0" smtClean="0"/>
              <a:t>4. 2PC Optimizations and Variations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62000" y="1219200"/>
            <a:ext cx="7239000" cy="4495800"/>
          </a:xfrm>
        </p:spPr>
        <p:txBody>
          <a:bodyPr/>
          <a:lstStyle/>
          <a:p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Read-only transaction</a:t>
            </a:r>
          </a:p>
          <a:p>
            <a:pPr lvl="1"/>
            <a:r>
              <a:rPr lang="en-US" dirty="0" smtClean="0"/>
              <a:t>Presumed Abort</a:t>
            </a:r>
          </a:p>
          <a:p>
            <a:pPr lvl="1"/>
            <a:r>
              <a:rPr lang="en-US" dirty="0" smtClean="0"/>
              <a:t>Transfer of coordination</a:t>
            </a:r>
          </a:p>
          <a:p>
            <a:pPr lvl="1"/>
            <a:r>
              <a:rPr lang="en-US" dirty="0" smtClean="0"/>
              <a:t>Cooperative termination protocol</a:t>
            </a:r>
          </a:p>
          <a:p>
            <a:r>
              <a:rPr lang="en-US" dirty="0" smtClean="0"/>
              <a:t>Variations</a:t>
            </a:r>
          </a:p>
          <a:p>
            <a:pPr lvl="1"/>
            <a:r>
              <a:rPr lang="en-US" dirty="0" smtClean="0"/>
              <a:t>Re-infection</a:t>
            </a:r>
          </a:p>
          <a:p>
            <a:pPr lvl="1"/>
            <a:r>
              <a:rPr lang="en-US" dirty="0" smtClean="0"/>
              <a:t>Phase Zero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62AAA1-DBE5-42EB-9220-95E57F7FF101}" type="slidenum">
              <a:rPr lang="en-US" sz="1400"/>
              <a:pPr/>
              <a:t>24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88900"/>
            <a:ext cx="7772400" cy="762000"/>
          </a:xfrm>
        </p:spPr>
        <p:txBody>
          <a:bodyPr/>
          <a:lstStyle/>
          <a:p>
            <a:r>
              <a:rPr lang="en-US" smtClean="0"/>
              <a:t>Read-only Transaction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A read-only participant need only respond to phase one. It doesn’t care what the decision is.</a:t>
            </a:r>
          </a:p>
          <a:p>
            <a:r>
              <a:rPr lang="en-US" dirty="0" smtClean="0"/>
              <a:t>It responds </a:t>
            </a:r>
            <a:r>
              <a:rPr lang="en-US" b="1" dirty="0" smtClean="0">
                <a:latin typeface="Arial Narrow" pitchFamily="34" charset="0"/>
              </a:rPr>
              <a:t>Prepared-Read-Only</a:t>
            </a:r>
            <a:r>
              <a:rPr lang="en-US" b="1" dirty="0" smtClean="0"/>
              <a:t> </a:t>
            </a:r>
            <a:r>
              <a:rPr lang="en-US" dirty="0" smtClean="0"/>
              <a:t>to </a:t>
            </a:r>
            <a:br>
              <a:rPr lang="en-US" dirty="0" smtClean="0"/>
            </a:br>
            <a:r>
              <a:rPr lang="en-US" b="1" dirty="0" smtClean="0">
                <a:latin typeface="Arial Narrow" pitchFamily="34" charset="0"/>
              </a:rPr>
              <a:t>Request-to-Prepare</a:t>
            </a:r>
            <a:r>
              <a:rPr lang="en-US" dirty="0" smtClean="0"/>
              <a:t>, to tell the coordinator not to send the decision.</a:t>
            </a:r>
          </a:p>
          <a:p>
            <a:r>
              <a:rPr lang="en-US" dirty="0" smtClean="0"/>
              <a:t>Limitation - All other participants must be fully terminated, since the read-only participant will release locks after voting.</a:t>
            </a:r>
          </a:p>
          <a:p>
            <a:pPr lvl="1"/>
            <a:r>
              <a:rPr lang="en-US" dirty="0" smtClean="0"/>
              <a:t>No more testing of SQL integrity constraints.</a:t>
            </a:r>
          </a:p>
          <a:p>
            <a:pPr lvl="1"/>
            <a:r>
              <a:rPr lang="en-US" dirty="0" smtClean="0"/>
              <a:t>No more evaluation of SQL triggers.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34E627-73BA-496B-A917-80E31A5A0486}" type="slidenum">
              <a:rPr lang="en-US" sz="1400"/>
              <a:pPr/>
              <a:t>25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mtClean="0"/>
              <a:t>Presumed Abort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r>
              <a:rPr lang="en-US" sz="2800" dirty="0" smtClean="0"/>
              <a:t>After a coordinator decides Abort and sends </a:t>
            </a:r>
            <a:r>
              <a:rPr lang="en-US" sz="2800" b="1" dirty="0" smtClean="0">
                <a:latin typeface="Arial Narrow" pitchFamily="34" charset="0"/>
              </a:rPr>
              <a:t>Abort</a:t>
            </a:r>
            <a:r>
              <a:rPr lang="en-US" sz="2800" dirty="0" smtClean="0"/>
              <a:t> to participants, it forgets about T immediately.</a:t>
            </a:r>
          </a:p>
          <a:p>
            <a:r>
              <a:rPr lang="en-US" sz="2800" dirty="0" smtClean="0"/>
              <a:t>Participants don’t acknowledge </a:t>
            </a:r>
            <a:r>
              <a:rPr lang="en-US" sz="2800" b="1" dirty="0" smtClean="0">
                <a:latin typeface="Arial Narrow" pitchFamily="34" charset="0"/>
              </a:rPr>
              <a:t>Abort</a:t>
            </a:r>
            <a:r>
              <a:rPr lang="en-US" sz="2800" dirty="0" smtClean="0"/>
              <a:t> (with </a:t>
            </a:r>
            <a:r>
              <a:rPr lang="en-US" sz="2800" b="1" dirty="0" smtClean="0">
                <a:latin typeface="Arial Narrow" pitchFamily="34" charset="0"/>
              </a:rPr>
              <a:t>Done</a:t>
            </a:r>
            <a:r>
              <a:rPr lang="en-US" sz="2800" dirty="0" smtClean="0"/>
              <a:t>).</a:t>
            </a:r>
            <a:endParaRPr lang="en-US" dirty="0" smtClean="0"/>
          </a:p>
        </p:txBody>
      </p:sp>
      <p:sp>
        <p:nvSpPr>
          <p:cNvPr id="2560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5572125" y="2847975"/>
            <a:ext cx="3429000" cy="263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" y="2414588"/>
            <a:ext cx="1901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Coordinator</a:t>
            </a:r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6380163" y="2784475"/>
            <a:ext cx="17224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Participant</a:t>
            </a:r>
            <a:endParaRPr lang="en-US"/>
          </a:p>
        </p:txBody>
      </p:sp>
      <p:sp>
        <p:nvSpPr>
          <p:cNvPr id="25609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20650" y="2433638"/>
            <a:ext cx="2708275" cy="290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70188" y="3130550"/>
            <a:ext cx="288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Request-to-Prepare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92500" y="3744913"/>
            <a:ext cx="1446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Prepared</a:t>
            </a:r>
          </a:p>
        </p:txBody>
      </p:sp>
      <p:sp>
        <p:nvSpPr>
          <p:cNvPr id="25612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24250" y="4511675"/>
            <a:ext cx="960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Abort</a:t>
            </a:r>
          </a:p>
        </p:txBody>
      </p:sp>
      <p:sp>
        <p:nvSpPr>
          <p:cNvPr id="2561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524125" y="3609975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506663" y="4992688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524125" y="4232275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2763" y="4079875"/>
            <a:ext cx="16652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abort </a:t>
            </a:r>
          </a:p>
          <a:p>
            <a:pPr algn="l"/>
            <a:r>
              <a:rPr lang="en-US"/>
              <a:t>(forget T)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invGray">
          <a:xfrm>
            <a:off x="5707063" y="4992688"/>
            <a:ext cx="30591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abort (forget T)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invGray">
          <a:xfrm>
            <a:off x="5694363" y="3622675"/>
            <a:ext cx="2089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prepared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7963" y="2936875"/>
            <a:ext cx="2130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Start2PC</a:t>
            </a:r>
          </a:p>
        </p:txBody>
      </p:sp>
      <p:sp>
        <p:nvSpPr>
          <p:cNvPr id="25620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0" y="54102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/>
              <a:t>If a participant times out waiting for the decision, it asks the coordinator to retry.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/>
              <a:t>If the coordinator has no info for T, it replies </a:t>
            </a:r>
            <a:r>
              <a:rPr lang="en-US" b="1">
                <a:latin typeface="Arial Narrow" pitchFamily="34" charset="0"/>
              </a:rPr>
              <a:t>Abort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82641-D5D8-4F3F-9593-F2F0068387EB}" type="slidenum">
              <a:rPr lang="en-US" sz="1400"/>
              <a:pPr/>
              <a:t>26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Transfer of Coordination</a:t>
            </a:r>
          </a:p>
        </p:txBody>
      </p:sp>
      <p:sp>
        <p:nvSpPr>
          <p:cNvPr id="26629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09600"/>
            <a:ext cx="9144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If there is one participant, you can save a round of messages</a:t>
            </a:r>
            <a:endParaRPr lang="en-US" sz="3200"/>
          </a:p>
          <a:p>
            <a:pPr algn="l"/>
            <a:r>
              <a:rPr lang="en-US"/>
              <a:t>1. Coordinator asks participant to prepare and become the    </a:t>
            </a:r>
          </a:p>
          <a:p>
            <a:pPr algn="l"/>
            <a:r>
              <a:rPr lang="en-US"/>
              <a:t>    coordinator.</a:t>
            </a:r>
          </a:p>
          <a:p>
            <a:pPr algn="l"/>
            <a:r>
              <a:rPr lang="en-US"/>
              <a:t>2. The participant (now coordinator) prepares, commits, and</a:t>
            </a:r>
          </a:p>
          <a:p>
            <a:pPr algn="l"/>
            <a:r>
              <a:rPr lang="en-US"/>
              <a:t>    tells the former coordinator to commit.</a:t>
            </a:r>
          </a:p>
          <a:p>
            <a:pPr algn="l"/>
            <a:r>
              <a:rPr lang="en-US"/>
              <a:t>3. The coordinator commits and replies Done.</a:t>
            </a:r>
            <a:endParaRPr lang="en-US" sz="3200"/>
          </a:p>
        </p:txBody>
      </p:sp>
      <p:sp>
        <p:nvSpPr>
          <p:cNvPr id="26630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invGray">
          <a:xfrm>
            <a:off x="6289675" y="3584575"/>
            <a:ext cx="2708275" cy="2257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8475" y="3251200"/>
            <a:ext cx="1901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Coordinator</a:t>
            </a:r>
            <a:endParaRPr lang="en-US"/>
          </a:p>
        </p:txBody>
      </p:sp>
      <p:sp>
        <p:nvSpPr>
          <p:cNvPr id="2663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invGray">
          <a:xfrm>
            <a:off x="6518275" y="3495675"/>
            <a:ext cx="1722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u="sng"/>
              <a:t>Participant</a:t>
            </a:r>
            <a:endParaRPr lang="en-US"/>
          </a:p>
        </p:txBody>
      </p:sp>
      <p:sp>
        <p:nvSpPr>
          <p:cNvPr id="26633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13" y="3322638"/>
            <a:ext cx="2708275" cy="2595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3841750"/>
            <a:ext cx="35004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Request-to-Prepare-and</a:t>
            </a:r>
          </a:p>
          <a:p>
            <a:pPr algn="l"/>
            <a:r>
              <a:rPr lang="en-US" b="1">
                <a:latin typeface="Arial Narrow" pitchFamily="34" charset="0"/>
              </a:rPr>
              <a:t>-transfer-coordination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22675" y="4927600"/>
            <a:ext cx="1268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Commit</a:t>
            </a:r>
          </a:p>
        </p:txBody>
      </p:sp>
      <p:sp>
        <p:nvSpPr>
          <p:cNvPr id="2663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674938" y="4338638"/>
            <a:ext cx="3905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32075" y="5613400"/>
            <a:ext cx="3962400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2622550" y="5000625"/>
            <a:ext cx="38957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0713" y="4845050"/>
            <a:ext cx="193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commit</a:t>
            </a:r>
          </a:p>
        </p:txBody>
      </p:sp>
      <p:sp>
        <p:nvSpPr>
          <p:cNvPr id="26640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invGray">
          <a:xfrm>
            <a:off x="6365875" y="4470400"/>
            <a:ext cx="2363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committed</a:t>
            </a:r>
          </a:p>
        </p:txBody>
      </p:sp>
      <p:sp>
        <p:nvSpPr>
          <p:cNvPr id="26641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3538" y="3773488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Log prepared</a:t>
            </a:r>
          </a:p>
        </p:txBody>
      </p:sp>
      <p:sp>
        <p:nvSpPr>
          <p:cNvPr id="26642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75063" y="5527675"/>
            <a:ext cx="912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b="1">
                <a:latin typeface="Arial Narrow" pitchFamily="34" charset="0"/>
              </a:rPr>
              <a:t>Done</a:t>
            </a:r>
          </a:p>
        </p:txBody>
      </p:sp>
      <p:sp>
        <p:nvSpPr>
          <p:cNvPr id="26643" name="Text Box 2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12725" y="6162675"/>
            <a:ext cx="849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/>
              <a:t> Supported by some app servers, but not in any standards.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D8FCC4-D508-4D64-8BF7-E392C825FD42}" type="slidenum">
              <a:rPr lang="en-US" sz="1400"/>
              <a:pPr/>
              <a:t>27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4000" smtClean="0"/>
              <a:t>Cooperative Termination Protocol (CTP)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838200"/>
            <a:ext cx="9144000" cy="5715000"/>
          </a:xfrm>
        </p:spPr>
        <p:txBody>
          <a:bodyPr/>
          <a:lstStyle/>
          <a:p>
            <a:r>
              <a:rPr lang="en-US" sz="2800" dirty="0" smtClean="0"/>
              <a:t>Assume coordinator includes a list of participants in </a:t>
            </a:r>
            <a:r>
              <a:rPr lang="en-US" sz="2800" b="1" dirty="0" smtClean="0">
                <a:latin typeface="Arial Narrow" pitchFamily="34" charset="0"/>
              </a:rPr>
              <a:t>Request-to-Prepare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 a participant times-out waiting for the decision, </a:t>
            </a:r>
            <a:br>
              <a:rPr lang="en-US" sz="2800" dirty="0" smtClean="0"/>
            </a:br>
            <a:r>
              <a:rPr lang="en-US" sz="2800" dirty="0" smtClean="0"/>
              <a:t>it runs the following protocol.</a:t>
            </a:r>
          </a:p>
          <a:p>
            <a:pPr>
              <a:buFontTx/>
              <a:buNone/>
            </a:pPr>
            <a:r>
              <a:rPr lang="en-US" sz="2800" dirty="0" smtClean="0"/>
              <a:t>1. Participant P sends </a:t>
            </a:r>
            <a:r>
              <a:rPr lang="en-US" sz="2800" b="1" dirty="0" smtClean="0">
                <a:latin typeface="Arial Narrow" pitchFamily="34" charset="0"/>
              </a:rPr>
              <a:t>Decision-</a:t>
            </a:r>
            <a:r>
              <a:rPr lang="en-US" sz="2800" b="1" dirty="0" err="1" smtClean="0">
                <a:latin typeface="Arial Narrow" pitchFamily="34" charset="0"/>
              </a:rPr>
              <a:t>Req</a:t>
            </a:r>
            <a:r>
              <a:rPr lang="en-US" sz="2800" dirty="0" smtClean="0"/>
              <a:t> to other participants.</a:t>
            </a:r>
          </a:p>
          <a:p>
            <a:pPr>
              <a:buFontTx/>
              <a:buNone/>
            </a:pPr>
            <a:r>
              <a:rPr lang="en-US" sz="2800" dirty="0" smtClean="0"/>
              <a:t>2. If participant Q voted </a:t>
            </a:r>
            <a:r>
              <a:rPr lang="en-US" sz="2800" b="1" dirty="0" smtClean="0">
                <a:latin typeface="Arial Narrow" pitchFamily="34" charset="0"/>
              </a:rPr>
              <a:t>No</a:t>
            </a:r>
            <a:r>
              <a:rPr lang="en-US" sz="2800" dirty="0" smtClean="0"/>
              <a:t> or hasn’t voted or received </a:t>
            </a:r>
            <a:r>
              <a:rPr lang="en-US" sz="2800" b="1" dirty="0" smtClean="0">
                <a:latin typeface="Arial Narrow" pitchFamily="34" charset="0"/>
              </a:rPr>
              <a:t>Abort</a:t>
            </a:r>
            <a:r>
              <a:rPr lang="en-US" sz="2800" dirty="0" smtClean="0"/>
              <a:t> from the coordinator, it responds </a:t>
            </a:r>
            <a:r>
              <a:rPr lang="en-US" sz="2800" b="1" dirty="0" smtClean="0">
                <a:latin typeface="Arial Narrow" pitchFamily="34" charset="0"/>
              </a:rPr>
              <a:t>Abort</a:t>
            </a:r>
            <a:r>
              <a:rPr lang="en-US" sz="2800" dirty="0" smtClean="0">
                <a:latin typeface="Arial Narrow" pitchFamily="34" charset="0"/>
              </a:rPr>
              <a:t>.</a:t>
            </a: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3. If participant Q received </a:t>
            </a:r>
            <a:r>
              <a:rPr lang="en-US" sz="2800" b="1" dirty="0" smtClean="0">
                <a:latin typeface="Arial Narrow" pitchFamily="34" charset="0"/>
              </a:rPr>
              <a:t>Commit</a:t>
            </a:r>
            <a:r>
              <a:rPr lang="en-US" sz="2800" dirty="0" smtClean="0"/>
              <a:t> from the coordinator, </a:t>
            </a:r>
            <a:br>
              <a:rPr lang="en-US" sz="2800" dirty="0" smtClean="0"/>
            </a:br>
            <a:r>
              <a:rPr lang="en-US" sz="2800" dirty="0" smtClean="0"/>
              <a:t>it responds </a:t>
            </a:r>
            <a:r>
              <a:rPr lang="en-US" sz="2800" b="1" dirty="0" smtClean="0">
                <a:latin typeface="Arial Narrow" pitchFamily="34" charset="0"/>
              </a:rPr>
              <a:t>Commit</a:t>
            </a:r>
            <a:r>
              <a:rPr lang="en-US" sz="2800" dirty="0" smtClean="0"/>
              <a:t>.</a:t>
            </a:r>
          </a:p>
          <a:p>
            <a:pPr>
              <a:buFontTx/>
              <a:buNone/>
            </a:pPr>
            <a:r>
              <a:rPr lang="en-US" sz="2800" dirty="0" smtClean="0"/>
              <a:t>4. If participant Q is uncertain, it responds </a:t>
            </a:r>
            <a:r>
              <a:rPr lang="en-US" sz="2800" b="1" dirty="0" smtClean="0">
                <a:latin typeface="Arial Narrow" pitchFamily="34" charset="0"/>
              </a:rPr>
              <a:t>Uncertain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(or doesn’t respond at all).</a:t>
            </a:r>
          </a:p>
          <a:p>
            <a:r>
              <a:rPr lang="en-US" sz="2800" dirty="0" smtClean="0"/>
              <a:t>If all participants are uncertain, then P remains blocked.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90BA6F-782E-49A5-BEBF-8C73B48E2F7E}" type="slidenum">
              <a:rPr lang="en-US" sz="1400"/>
              <a:pPr/>
              <a:t>28</a:t>
            </a:fld>
            <a:endParaRPr 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06363"/>
            <a:ext cx="7772400" cy="609600"/>
          </a:xfrm>
        </p:spPr>
        <p:txBody>
          <a:bodyPr/>
          <a:lstStyle/>
          <a:p>
            <a:r>
              <a:rPr lang="en-US" smtClean="0"/>
              <a:t>Cooperative Termination Issues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4114800"/>
          </a:xfrm>
        </p:spPr>
        <p:txBody>
          <a:bodyPr/>
          <a:lstStyle/>
          <a:p>
            <a:r>
              <a:rPr lang="en-US" dirty="0" smtClean="0"/>
              <a:t>Participants don’t know when to forget T, </a:t>
            </a:r>
            <a:br>
              <a:rPr lang="en-US" dirty="0" smtClean="0"/>
            </a:br>
            <a:r>
              <a:rPr lang="en-US" dirty="0" smtClean="0"/>
              <a:t>since other participants may require CTP</a:t>
            </a:r>
          </a:p>
          <a:p>
            <a:pPr lvl="1"/>
            <a:r>
              <a:rPr lang="en-US" dirty="0" smtClean="0"/>
              <a:t>Solution 1 - After receiving </a:t>
            </a:r>
            <a:r>
              <a:rPr lang="en-US" b="1" dirty="0" smtClean="0">
                <a:latin typeface="Arial Narrow" pitchFamily="34" charset="0"/>
              </a:rPr>
              <a:t>Done</a:t>
            </a:r>
            <a:r>
              <a:rPr lang="en-US" dirty="0" smtClean="0"/>
              <a:t> from all participants, coordinator sends </a:t>
            </a:r>
            <a:r>
              <a:rPr lang="en-US" b="1" dirty="0" smtClean="0">
                <a:latin typeface="Arial Narrow" pitchFamily="34" charset="0"/>
              </a:rPr>
              <a:t>End</a:t>
            </a:r>
            <a:r>
              <a:rPr lang="en-US" dirty="0" smtClean="0"/>
              <a:t> to all participants.</a:t>
            </a:r>
          </a:p>
          <a:p>
            <a:pPr lvl="1"/>
            <a:r>
              <a:rPr lang="en-US" dirty="0" smtClean="0"/>
              <a:t>Solution 2 - After receiving a decision, a participant may forget T any time.</a:t>
            </a:r>
          </a:p>
          <a:p>
            <a:r>
              <a:rPr lang="en-US" dirty="0" smtClean="0"/>
              <a:t>To ensure it can run CTP, a participant should include the list of participants in the vote log record.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F756DF-9703-4AA5-B715-194ED7D158B1}" type="slidenum">
              <a:rPr lang="en-US" sz="1400"/>
              <a:pPr/>
              <a:t>29</a:t>
            </a:fld>
            <a:endParaRPr 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Reinfection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Suppose A is coordinator and B and C are participants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asks B and C to prepare.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 votes prepared.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 calls B to do some work. (B is </a:t>
            </a:r>
            <a:r>
              <a:rPr lang="en-US" u="sng" dirty="0" err="1" smtClean="0"/>
              <a:t>reinfected</a:t>
            </a:r>
            <a:r>
              <a:rPr lang="en-US" dirty="0" smtClean="0"/>
              <a:t>.)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 does the work and tells C it has prepared, </a:t>
            </a:r>
            <a:br>
              <a:rPr lang="en-US" dirty="0" smtClean="0"/>
            </a:br>
            <a:r>
              <a:rPr lang="en-US" dirty="0" smtClean="0"/>
              <a:t>but now it expects C to be its coordinator.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When A asks C to prepare, C propagates the request to B and votes prepared only if both B and C are prepared. (See Tree of Processes discussion later.)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Can be used to implement integrity constraint checking, triggers, and other commit-time processing, without requiring an extra phase (between phases 1 and 2 of 2PC).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E54C2C-9BBA-4280-B29D-B9C12E2B42C2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50875" y="123825"/>
            <a:ext cx="77724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87313" y="990600"/>
            <a:ext cx="9056687" cy="5562600"/>
          </a:xfrm>
        </p:spPr>
        <p:txBody>
          <a:bodyPr/>
          <a:lstStyle/>
          <a:p>
            <a:r>
              <a:rPr lang="en-US" dirty="0" smtClean="0"/>
              <a:t>Goal - ensure the atomicity of a transaction that accesses multiple resource managers.</a:t>
            </a:r>
          </a:p>
          <a:p>
            <a:r>
              <a:rPr lang="en-US" dirty="0" smtClean="0"/>
              <a:t>(Recall, resource abstracts data, messages, and other items that are shared by transactions.)</a:t>
            </a:r>
          </a:p>
          <a:p>
            <a:r>
              <a:rPr lang="en-US" dirty="0" smtClean="0"/>
              <a:t>Why is this hard?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a transaction commits at </a:t>
            </a:r>
            <a:r>
              <a:rPr lang="en-US" dirty="0" err="1" smtClean="0"/>
              <a:t>RM</a:t>
            </a:r>
            <a:r>
              <a:rPr lang="en-US" baseline="-25000" dirty="0" err="1" smtClean="0"/>
              <a:t>a</a:t>
            </a:r>
            <a:r>
              <a:rPr lang="en-US" dirty="0" err="1" smtClean="0"/>
              <a:t>,what</a:t>
            </a:r>
            <a:r>
              <a:rPr lang="en-US" dirty="0" smtClean="0"/>
              <a:t> if resource manager </a:t>
            </a:r>
            <a:r>
              <a:rPr lang="en-US" dirty="0" err="1" smtClean="0"/>
              <a:t>RM</a:t>
            </a:r>
            <a:r>
              <a:rPr lang="en-US" baseline="-25000" dirty="0" err="1" smtClean="0"/>
              <a:t>b</a:t>
            </a:r>
            <a:r>
              <a:rPr lang="en-US" dirty="0" smtClean="0"/>
              <a:t> fails?</a:t>
            </a:r>
          </a:p>
          <a:p>
            <a:pPr lvl="1"/>
            <a:r>
              <a:rPr lang="en-US" dirty="0"/>
              <a:t>When </a:t>
            </a:r>
            <a:r>
              <a:rPr lang="en-US" dirty="0" err="1"/>
              <a:t>RM</a:t>
            </a:r>
            <a:r>
              <a:rPr lang="en-US" baseline="-25000" dirty="0" err="1"/>
              <a:t>b</a:t>
            </a:r>
            <a:r>
              <a:rPr lang="en-US" dirty="0"/>
              <a:t> </a:t>
            </a:r>
            <a:r>
              <a:rPr lang="en-US" dirty="0" smtClean="0"/>
              <a:t>recovers, what to do if other resource managers are down?</a:t>
            </a:r>
          </a:p>
          <a:p>
            <a:pPr lvl="1"/>
            <a:r>
              <a:rPr lang="en-US" dirty="0" smtClean="0"/>
              <a:t>What if a transaction thinks a resource manager failed and therefore aborted, when it actually is still running?</a:t>
            </a:r>
          </a:p>
        </p:txBody>
      </p:sp>
    </p:spTree>
    <p:extLst>
      <p:ext uri="{BB962C8B-B14F-4D97-AF65-F5344CB8AC3E}">
        <p14:creationId xmlns:p14="http://schemas.microsoft.com/office/powerpoint/2010/main" val="3716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566379-E68B-4C03-BC80-6FDF03D421C3}" type="slidenum">
              <a:rPr lang="en-US" sz="1400"/>
              <a:pPr/>
              <a:t>30</a:t>
            </a:fld>
            <a:endParaRPr lang="en-US" sz="140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Phase Zero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r>
              <a:rPr lang="en-US" sz="2800" smtClean="0"/>
              <a:t>Suppose a participant P is caching transaction T’s updates that P needs to send to an RM (another participant) before T commits.</a:t>
            </a:r>
          </a:p>
          <a:p>
            <a:pPr lvl="1"/>
            <a:r>
              <a:rPr lang="en-US" sz="2400" smtClean="0"/>
              <a:t>P must send the updates after T invokes Commit, to ensure P has all of T’s updates</a:t>
            </a:r>
          </a:p>
          <a:p>
            <a:pPr lvl="1"/>
            <a:r>
              <a:rPr lang="en-US" sz="2400" smtClean="0"/>
              <a:t>P must send the updates before the RM prepares, to ensure the updates are made stable during phase one.</a:t>
            </a:r>
          </a:p>
          <a:p>
            <a:pPr lvl="1"/>
            <a:r>
              <a:rPr lang="en-US" sz="2400" smtClean="0"/>
              <a:t>Thus, we need an extra phase, before phase 1.</a:t>
            </a:r>
          </a:p>
          <a:p>
            <a:r>
              <a:rPr lang="en-US" sz="2800" smtClean="0"/>
              <a:t>A participant explicitly enlists for phase zero.</a:t>
            </a:r>
          </a:p>
          <a:p>
            <a:pPr lvl="1"/>
            <a:r>
              <a:rPr lang="en-US" sz="2400" smtClean="0"/>
              <a:t>It doesn’t ack phase zero until it finishes flushing its cached updates to other participants.</a:t>
            </a:r>
          </a:p>
          <a:p>
            <a:r>
              <a:rPr lang="en-US" sz="2800" smtClean="0"/>
              <a:t>Supported in Microsoft DTC.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B89538-9D9E-4E22-9C1D-E46A7E6019C9}" type="slidenum">
              <a:rPr lang="en-US" sz="1400"/>
              <a:pPr/>
              <a:t>31</a:t>
            </a:fld>
            <a:endParaRPr lang="en-US" sz="140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dirty="0" smtClean="0"/>
              <a:t>5. Process Structuring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685800"/>
            <a:ext cx="91440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To support multiple RMs on multiple nodes, and minimize communication, use one transaction manager (TM) per node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TM may be in the OS (VAX/VMS, Win), the app server (IBM CICS), DBMS, or a separate product (early Tandem).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TM performs coordinator and participant roles for all transactions at its node.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TM communicates with local RMs and remote TMs.</a:t>
            </a:r>
            <a:endParaRPr lang="en-US" dirty="0" smtClean="0"/>
          </a:p>
        </p:txBody>
      </p:sp>
      <p:sp>
        <p:nvSpPr>
          <p:cNvPr id="3175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6713" y="6262688"/>
            <a:ext cx="322103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Transaction Manager</a:t>
            </a:r>
            <a:endParaRPr lang="en-US" sz="2400"/>
          </a:p>
        </p:txBody>
      </p:sp>
      <p:grpSp>
        <p:nvGrpSpPr>
          <p:cNvPr id="31751" name="Group 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33400" y="5029200"/>
            <a:ext cx="3035300" cy="762000"/>
            <a:chOff x="395" y="3228"/>
            <a:chExt cx="1912" cy="480"/>
          </a:xfrm>
        </p:grpSpPr>
        <p:sp>
          <p:nvSpPr>
            <p:cNvPr id="31772" name="Text Box 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invGray">
            <a:xfrm>
              <a:off x="502" y="3228"/>
              <a:ext cx="1805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Resource Manager</a:t>
              </a:r>
              <a:endParaRPr lang="en-US" sz="2400"/>
            </a:p>
          </p:txBody>
        </p:sp>
        <p:sp>
          <p:nvSpPr>
            <p:cNvPr id="31773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invGray">
            <a:xfrm>
              <a:off x="443" y="3301"/>
              <a:ext cx="1805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Resource Manager</a:t>
              </a:r>
              <a:endParaRPr lang="en-US" sz="2400"/>
            </a:p>
          </p:txBody>
        </p:sp>
        <p:sp>
          <p:nvSpPr>
            <p:cNvPr id="31774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invGray">
            <a:xfrm>
              <a:off x="395" y="3375"/>
              <a:ext cx="1805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Resource Manager</a:t>
              </a:r>
              <a:endParaRPr lang="en-US" sz="2400"/>
            </a:p>
          </p:txBody>
        </p:sp>
      </p:grpSp>
      <p:sp>
        <p:nvSpPr>
          <p:cNvPr id="31752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0400" y="5791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3" name="Group 13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819400" y="4038600"/>
            <a:ext cx="3048000" cy="519113"/>
            <a:chOff x="1536" y="2610"/>
            <a:chExt cx="1920" cy="327"/>
          </a:xfrm>
        </p:grpSpPr>
        <p:sp>
          <p:nvSpPr>
            <p:cNvPr id="31770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910" y="2610"/>
              <a:ext cx="11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Application</a:t>
              </a:r>
              <a:endParaRPr lang="en-US" sz="2400"/>
            </a:p>
          </p:txBody>
        </p:sp>
        <p:sp>
          <p:nvSpPr>
            <p:cNvPr id="31771" name="Rectangle 1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36" y="2629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54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4495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10200" y="4537075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956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0025" y="6091238"/>
            <a:ext cx="245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Enlist and 2PC ops</a:t>
            </a:r>
            <a:endParaRPr lang="en-US" sz="2400"/>
          </a:p>
        </p:txBody>
      </p:sp>
      <p:sp>
        <p:nvSpPr>
          <p:cNvPr id="3175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00200" y="4419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895600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2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3400" y="4114800"/>
            <a:ext cx="1087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RM ops</a:t>
            </a:r>
            <a:endParaRPr lang="en-US" sz="2400"/>
          </a:p>
        </p:txBody>
      </p:sp>
      <p:sp>
        <p:nvSpPr>
          <p:cNvPr id="3176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362200" y="6019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23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4495800"/>
            <a:ext cx="2309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StartTransaction, 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Commit, Rollback</a:t>
            </a:r>
            <a:endParaRPr lang="en-US" sz="2400"/>
          </a:p>
        </p:txBody>
      </p:sp>
      <p:sp>
        <p:nvSpPr>
          <p:cNvPr id="3176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751513" y="4724400"/>
            <a:ext cx="649287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648200" y="47244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TX</a:t>
            </a:r>
            <a:endParaRPr lang="en-US" sz="2400"/>
          </a:p>
        </p:txBody>
      </p:sp>
      <p:sp>
        <p:nvSpPr>
          <p:cNvPr id="31766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5715000"/>
            <a:ext cx="53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XA</a:t>
            </a:r>
            <a:endParaRPr lang="en-US" sz="2400"/>
          </a:p>
        </p:txBody>
      </p:sp>
      <p:sp>
        <p:nvSpPr>
          <p:cNvPr id="3176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096000" y="64770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Text Box 2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48400" y="5943600"/>
            <a:ext cx="118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2PC ops</a:t>
            </a:r>
            <a:endParaRPr lang="en-US" sz="2400"/>
          </a:p>
        </p:txBody>
      </p:sp>
      <p:sp>
        <p:nvSpPr>
          <p:cNvPr id="31769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908925" y="5781675"/>
            <a:ext cx="993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Other</a:t>
            </a:r>
          </a:p>
          <a:p>
            <a:pPr algn="l"/>
            <a:r>
              <a:rPr lang="en-US"/>
              <a:t>TMs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6EB59C-CA30-47B9-989F-9C2D08BF8C73}" type="slidenum">
              <a:rPr lang="en-US" sz="1400"/>
              <a:pPr/>
              <a:t>32</a:t>
            </a:fld>
            <a:endParaRPr lang="en-US" sz="140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Enlisting in a Transaction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1447800"/>
          </a:xfrm>
        </p:spPr>
        <p:txBody>
          <a:bodyPr/>
          <a:lstStyle/>
          <a:p>
            <a:r>
              <a:rPr lang="en-US" sz="2800" smtClean="0"/>
              <a:t>When an Application in a transaction T first calls an RM, the RM must tell the TM it is part of T. </a:t>
            </a:r>
          </a:p>
          <a:p>
            <a:r>
              <a:rPr lang="en-US" sz="2800" smtClean="0"/>
              <a:t>Called </a:t>
            </a:r>
            <a:r>
              <a:rPr lang="en-US" sz="2800" u="sng" smtClean="0"/>
              <a:t>enlisting</a:t>
            </a:r>
            <a:r>
              <a:rPr lang="en-US" sz="2800" smtClean="0"/>
              <a:t> or </a:t>
            </a:r>
            <a:r>
              <a:rPr lang="en-US" sz="2800" u="sng" smtClean="0"/>
              <a:t>joining</a:t>
            </a:r>
            <a:r>
              <a:rPr lang="en-US" sz="2800" smtClean="0"/>
              <a:t> the transaction</a:t>
            </a:r>
            <a:endParaRPr lang="en-US" smtClean="0"/>
          </a:p>
        </p:txBody>
      </p:sp>
      <p:sp>
        <p:nvSpPr>
          <p:cNvPr id="32774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8113" y="5043488"/>
            <a:ext cx="3221037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Transaction Manager</a:t>
            </a:r>
            <a:endParaRPr lang="en-US" sz="2400"/>
          </a:p>
        </p:txBody>
      </p:sp>
      <p:sp>
        <p:nvSpPr>
          <p:cNvPr id="3277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304800" y="4043363"/>
            <a:ext cx="2865438" cy="528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Resource Manager</a:t>
            </a:r>
            <a:endParaRPr lang="en-US" sz="2400"/>
          </a:p>
        </p:txBody>
      </p:sp>
      <p:sp>
        <p:nvSpPr>
          <p:cNvPr id="32776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9718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7" name="Group 1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590800" y="3048000"/>
            <a:ext cx="3048000" cy="519113"/>
            <a:chOff x="1536" y="2610"/>
            <a:chExt cx="1920" cy="327"/>
          </a:xfrm>
        </p:grpSpPr>
        <p:sp>
          <p:nvSpPr>
            <p:cNvPr id="32789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910" y="2610"/>
              <a:ext cx="11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Application</a:t>
              </a:r>
              <a:endParaRPr lang="en-US" sz="2400"/>
            </a:p>
          </p:txBody>
        </p:sp>
        <p:sp>
          <p:nvSpPr>
            <p:cNvPr id="32790" name="Rectangle 1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536" y="2629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7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971800" y="3505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684463" y="37639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" y="4724400"/>
            <a:ext cx="1462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3. Enlist(T)</a:t>
            </a:r>
            <a:endParaRPr lang="en-US" sz="2400"/>
          </a:p>
        </p:txBody>
      </p:sp>
      <p:sp>
        <p:nvSpPr>
          <p:cNvPr id="32781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133600" y="3505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4800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Text Box 1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7200" y="3200400"/>
            <a:ext cx="1712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2. Write(X, T)</a:t>
            </a:r>
            <a:endParaRPr lang="en-US" sz="2400"/>
          </a:p>
        </p:txBody>
      </p:sp>
      <p:sp>
        <p:nvSpPr>
          <p:cNvPr id="32784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133600" y="4800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8768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Text Box 22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176963" y="3505200"/>
            <a:ext cx="2738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1. StartTransaction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(returns Tranction ID)</a:t>
            </a:r>
          </a:p>
        </p:txBody>
      </p:sp>
      <p:sp>
        <p:nvSpPr>
          <p:cNvPr id="32787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527675" y="3733800"/>
            <a:ext cx="64928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Line 3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5400" y="35052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248B30-7415-4541-B530-429D248EC007}" type="slidenum">
              <a:rPr lang="en-US" sz="1400"/>
              <a:pPr/>
              <a:t>33</a:t>
            </a:fld>
            <a:endParaRPr lang="en-US" sz="140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0"/>
            <a:ext cx="8077200" cy="838200"/>
          </a:xfrm>
        </p:spPr>
        <p:txBody>
          <a:bodyPr/>
          <a:lstStyle/>
          <a:p>
            <a:r>
              <a:rPr lang="en-US" smtClean="0"/>
              <a:t>Enlisting in a Transaction (cont’d)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609600"/>
            <a:ext cx="9144000" cy="1371600"/>
          </a:xfrm>
        </p:spPr>
        <p:txBody>
          <a:bodyPr/>
          <a:lstStyle/>
          <a:p>
            <a:r>
              <a:rPr lang="en-US" sz="2800" smtClean="0"/>
              <a:t>When an application A in a transaction T first calls an application B at another node, B must tell its local TM that the transaction has arrived.</a:t>
            </a:r>
          </a:p>
        </p:txBody>
      </p:sp>
      <p:sp>
        <p:nvSpPr>
          <p:cNvPr id="3379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4953000"/>
            <a:ext cx="195897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Transaction </a:t>
            </a:r>
          </a:p>
          <a:p>
            <a:r>
              <a:rPr lang="en-US"/>
              <a:t>Manager</a:t>
            </a:r>
            <a:endParaRPr lang="en-US" sz="2400"/>
          </a:p>
        </p:txBody>
      </p:sp>
      <p:sp>
        <p:nvSpPr>
          <p:cNvPr id="3379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174625" y="3235325"/>
            <a:ext cx="261937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Communications</a:t>
            </a:r>
          </a:p>
          <a:p>
            <a:r>
              <a:rPr lang="en-US"/>
              <a:t>Manager</a:t>
            </a:r>
            <a:endParaRPr lang="en-US" sz="2400"/>
          </a:p>
        </p:txBody>
      </p:sp>
      <p:sp>
        <p:nvSpPr>
          <p:cNvPr id="3380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2209800"/>
            <a:ext cx="221615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Application A</a:t>
            </a:r>
            <a:endParaRPr lang="en-US" sz="2400"/>
          </a:p>
        </p:txBody>
      </p:sp>
      <p:sp>
        <p:nvSpPr>
          <p:cNvPr id="33801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9163" y="4267200"/>
            <a:ext cx="244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2. AddBranch(N, T)</a:t>
            </a:r>
            <a:endParaRPr lang="en-US" sz="2400"/>
          </a:p>
        </p:txBody>
      </p:sp>
      <p:sp>
        <p:nvSpPr>
          <p:cNvPr id="33802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96950" y="2743200"/>
            <a:ext cx="199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1. Call(AP-B, T)</a:t>
            </a:r>
            <a:endParaRPr lang="en-US" sz="2400"/>
          </a:p>
        </p:txBody>
      </p:sp>
      <p:sp>
        <p:nvSpPr>
          <p:cNvPr id="33803" name="Line 2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4400" y="4191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2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14400" y="2743200"/>
            <a:ext cx="3175" cy="48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2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88175" y="4918075"/>
            <a:ext cx="195897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Transaction </a:t>
            </a:r>
          </a:p>
          <a:p>
            <a:r>
              <a:rPr lang="en-US"/>
              <a:t>Manager</a:t>
            </a:r>
            <a:endParaRPr lang="en-US" sz="2400"/>
          </a:p>
        </p:txBody>
      </p:sp>
      <p:sp>
        <p:nvSpPr>
          <p:cNvPr id="33806" name="Text Box 2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invGray">
          <a:xfrm>
            <a:off x="6248400" y="3200400"/>
            <a:ext cx="261937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Communications</a:t>
            </a:r>
          </a:p>
          <a:p>
            <a:r>
              <a:rPr lang="en-US"/>
              <a:t>Manager</a:t>
            </a:r>
            <a:endParaRPr lang="en-US" sz="2400"/>
          </a:p>
        </p:txBody>
      </p:sp>
      <p:sp>
        <p:nvSpPr>
          <p:cNvPr id="33807" name="Text Box 2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05600" y="2133600"/>
            <a:ext cx="2195513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Application B</a:t>
            </a:r>
            <a:endParaRPr lang="en-US" sz="2400"/>
          </a:p>
        </p:txBody>
      </p:sp>
      <p:sp>
        <p:nvSpPr>
          <p:cNvPr id="33808" name="Text Box 2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43600" y="4267200"/>
            <a:ext cx="2532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4. StartBranch(N, T)</a:t>
            </a:r>
            <a:endParaRPr lang="en-US" sz="2400"/>
          </a:p>
        </p:txBody>
      </p:sp>
      <p:sp>
        <p:nvSpPr>
          <p:cNvPr id="33809" name="Text Box 2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396038" y="2673350"/>
            <a:ext cx="1992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5. Call(AP-B, T)</a:t>
            </a:r>
            <a:endParaRPr lang="en-US" sz="2400"/>
          </a:p>
        </p:txBody>
      </p:sp>
      <p:sp>
        <p:nvSpPr>
          <p:cNvPr id="33810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8435975" y="4156075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3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84475" y="3733800"/>
            <a:ext cx="346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Text Box 3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0250" y="3259138"/>
            <a:ext cx="267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3. Send Call(AP-B, T)</a:t>
            </a:r>
            <a:endParaRPr lang="en-US" sz="2400"/>
          </a:p>
        </p:txBody>
      </p:sp>
      <p:sp>
        <p:nvSpPr>
          <p:cNvPr id="33813" name="Line 3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382000" y="2667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3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850" y="1981200"/>
            <a:ext cx="3246438" cy="4038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3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7250" y="1981200"/>
            <a:ext cx="3113088" cy="3962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Text Box 3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050925" y="6086475"/>
            <a:ext cx="1358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Node M</a:t>
            </a:r>
            <a:endParaRPr lang="en-US" sz="2400"/>
          </a:p>
        </p:txBody>
      </p:sp>
      <p:sp>
        <p:nvSpPr>
          <p:cNvPr id="33817" name="Text Box 3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05600" y="6019800"/>
            <a:ext cx="1358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Node 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843E5B-36E0-4FF9-9410-22EE985C5B5C}" type="slidenum">
              <a:rPr lang="en-US" sz="1400"/>
              <a:pPr/>
              <a:t>34</a:t>
            </a:fld>
            <a:endParaRPr lang="en-US" sz="140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158750"/>
            <a:ext cx="7772400" cy="533400"/>
          </a:xfrm>
        </p:spPr>
        <p:txBody>
          <a:bodyPr/>
          <a:lstStyle/>
          <a:p>
            <a:r>
              <a:rPr lang="en-US" smtClean="0"/>
              <a:t>Tree of Processes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-34925" y="755650"/>
            <a:ext cx="9144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Application calls to RMs and other applications induces a </a:t>
            </a:r>
            <a:r>
              <a:rPr lang="en-US" sz="2800" u="sng" dirty="0" smtClean="0"/>
              <a:t>tree of processes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Each internal node is the coordinator for its descendants, and a participant to its parents.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This adds delay to two-phase commit.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Optimization: flatten the tree, e.g. during phase 1</a:t>
            </a:r>
          </a:p>
        </p:txBody>
      </p:sp>
      <p:grpSp>
        <p:nvGrpSpPr>
          <p:cNvPr id="34822" name="Group 4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637213" y="3709988"/>
            <a:ext cx="895350" cy="685800"/>
            <a:chOff x="2486" y="2112"/>
            <a:chExt cx="564" cy="432"/>
          </a:xfrm>
        </p:grpSpPr>
        <p:sp>
          <p:nvSpPr>
            <p:cNvPr id="34864" name="Text Box 39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486" y="2164"/>
              <a:ext cx="5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TM1</a:t>
              </a:r>
              <a:endParaRPr lang="en-US" sz="2400"/>
            </a:p>
          </p:txBody>
        </p:sp>
        <p:sp>
          <p:nvSpPr>
            <p:cNvPr id="34865" name="Oval 40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3" name="Group 4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903663" y="4306888"/>
            <a:ext cx="895350" cy="685800"/>
            <a:chOff x="2486" y="2112"/>
            <a:chExt cx="564" cy="432"/>
          </a:xfrm>
        </p:grpSpPr>
        <p:sp>
          <p:nvSpPr>
            <p:cNvPr id="34862" name="Text Box 43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86" y="2164"/>
              <a:ext cx="5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TM2</a:t>
              </a:r>
              <a:endParaRPr lang="en-US" sz="2400"/>
            </a:p>
          </p:txBody>
        </p:sp>
        <p:sp>
          <p:nvSpPr>
            <p:cNvPr id="34863" name="Oval 44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4" name="Group 4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656263" y="4662488"/>
            <a:ext cx="895350" cy="685800"/>
            <a:chOff x="2486" y="2112"/>
            <a:chExt cx="564" cy="432"/>
          </a:xfrm>
        </p:grpSpPr>
        <p:sp>
          <p:nvSpPr>
            <p:cNvPr id="34860" name="Text Box 46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486" y="2164"/>
              <a:ext cx="5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TM3</a:t>
              </a:r>
              <a:endParaRPr lang="en-US" sz="2400"/>
            </a:p>
          </p:txBody>
        </p:sp>
        <p:sp>
          <p:nvSpPr>
            <p:cNvPr id="34861" name="Oval 47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5" name="Group 48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7485063" y="4992688"/>
            <a:ext cx="895350" cy="685800"/>
            <a:chOff x="2486" y="2112"/>
            <a:chExt cx="564" cy="432"/>
          </a:xfrm>
        </p:grpSpPr>
        <p:sp>
          <p:nvSpPr>
            <p:cNvPr id="34858" name="Text Box 49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486" y="2164"/>
              <a:ext cx="56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TM4</a:t>
              </a:r>
              <a:endParaRPr lang="en-US" sz="2400"/>
            </a:p>
          </p:txBody>
        </p:sp>
        <p:sp>
          <p:nvSpPr>
            <p:cNvPr id="34859" name="Oval 50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6" name="Group 51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324725" y="3709988"/>
            <a:ext cx="914400" cy="685800"/>
            <a:chOff x="2486" y="2112"/>
            <a:chExt cx="576" cy="432"/>
          </a:xfrm>
        </p:grpSpPr>
        <p:sp>
          <p:nvSpPr>
            <p:cNvPr id="34856" name="Text Box 52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486" y="2164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RM1</a:t>
              </a:r>
              <a:endParaRPr lang="en-US" sz="2400"/>
            </a:p>
          </p:txBody>
        </p:sp>
        <p:sp>
          <p:nvSpPr>
            <p:cNvPr id="34857" name="Oval 5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7" name="Group 5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3065463" y="5373688"/>
            <a:ext cx="914400" cy="685800"/>
            <a:chOff x="2486" y="2112"/>
            <a:chExt cx="576" cy="432"/>
          </a:xfrm>
        </p:grpSpPr>
        <p:sp>
          <p:nvSpPr>
            <p:cNvPr id="34854" name="Text Box 55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486" y="2164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RM2</a:t>
              </a:r>
              <a:endParaRPr lang="en-US" sz="2400"/>
            </a:p>
          </p:txBody>
        </p:sp>
        <p:sp>
          <p:nvSpPr>
            <p:cNvPr id="34855" name="Oval 5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8" name="Group 57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4437063" y="5373688"/>
            <a:ext cx="914400" cy="685800"/>
            <a:chOff x="2486" y="2112"/>
            <a:chExt cx="576" cy="432"/>
          </a:xfrm>
        </p:grpSpPr>
        <p:sp>
          <p:nvSpPr>
            <p:cNvPr id="34852" name="Text Box 58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86" y="2164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RM3</a:t>
              </a:r>
              <a:endParaRPr lang="en-US" sz="2400"/>
            </a:p>
          </p:txBody>
        </p:sp>
        <p:sp>
          <p:nvSpPr>
            <p:cNvPr id="34853" name="Oval 5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29" name="Group 60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5678488" y="5805488"/>
            <a:ext cx="914400" cy="685800"/>
            <a:chOff x="2486" y="2112"/>
            <a:chExt cx="576" cy="432"/>
          </a:xfrm>
        </p:grpSpPr>
        <p:sp>
          <p:nvSpPr>
            <p:cNvPr id="34850" name="Text Box 61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86" y="2164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RM4</a:t>
              </a:r>
              <a:endParaRPr lang="en-US" sz="2400"/>
            </a:p>
          </p:txBody>
        </p:sp>
        <p:sp>
          <p:nvSpPr>
            <p:cNvPr id="34851" name="Oval 62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0" name="Group 63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7497763" y="6030913"/>
            <a:ext cx="914400" cy="685800"/>
            <a:chOff x="2486" y="2112"/>
            <a:chExt cx="576" cy="432"/>
          </a:xfrm>
        </p:grpSpPr>
        <p:sp>
          <p:nvSpPr>
            <p:cNvPr id="34848" name="Text Box 64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486" y="2164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RM5</a:t>
              </a:r>
              <a:endParaRPr lang="en-US" sz="2400"/>
            </a:p>
          </p:txBody>
        </p:sp>
        <p:sp>
          <p:nvSpPr>
            <p:cNvPr id="34849" name="Oval 6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528" y="2112"/>
              <a:ext cx="480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31" name="Line 6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89463" y="4048125"/>
            <a:ext cx="1085850" cy="334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Line 6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100763" y="4398963"/>
            <a:ext cx="1587" cy="258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Line 6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464300" y="4011613"/>
            <a:ext cx="935038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Line 6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3563938" y="4916488"/>
            <a:ext cx="568325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7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589463" y="4916488"/>
            <a:ext cx="27940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Line 7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113463" y="53482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Line 7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470650" y="4929188"/>
            <a:ext cx="1220788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Line 7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942263" y="56784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Rectangle 7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408863" y="4916488"/>
            <a:ext cx="1041400" cy="1855787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Rectangle 7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3400" y="4591050"/>
            <a:ext cx="1041400" cy="20066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Rectangle 7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89263" y="4222750"/>
            <a:ext cx="2362200" cy="194151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2" name="Rectangle 7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-5400000">
            <a:off x="6568281" y="2721769"/>
            <a:ext cx="773113" cy="26638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3" name="Text Box 7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2000" y="3505200"/>
            <a:ext cx="13811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Arial Narrow" pitchFamily="34" charset="0"/>
              </a:rPr>
              <a:t>Different</a:t>
            </a:r>
          </a:p>
          <a:p>
            <a:r>
              <a:rPr lang="en-US" b="1">
                <a:latin typeface="Arial Narrow" pitchFamily="34" charset="0"/>
              </a:rPr>
              <a:t>Nodes</a:t>
            </a:r>
          </a:p>
        </p:txBody>
      </p:sp>
      <p:sp>
        <p:nvSpPr>
          <p:cNvPr id="34844" name="Line 8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2185988" y="3733800"/>
            <a:ext cx="3408362" cy="12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Line 8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133600" y="4191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6" name="Freeform 84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1397000" y="4495800"/>
            <a:ext cx="5951538" cy="2413000"/>
          </a:xfrm>
          <a:custGeom>
            <a:avLst/>
            <a:gdLst>
              <a:gd name="T0" fmla="*/ 320 w 3680"/>
              <a:gd name="T1" fmla="*/ 0 h 1520"/>
              <a:gd name="T2" fmla="*/ 560 w 3680"/>
              <a:gd name="T3" fmla="*/ 1296 h 1520"/>
              <a:gd name="T4" fmla="*/ 3680 w 3680"/>
              <a:gd name="T5" fmla="*/ 1344 h 1520"/>
              <a:gd name="T6" fmla="*/ 0 60000 65536"/>
              <a:gd name="T7" fmla="*/ 0 60000 65536"/>
              <a:gd name="T8" fmla="*/ 0 60000 65536"/>
              <a:gd name="T9" fmla="*/ 0 w 3680"/>
              <a:gd name="T10" fmla="*/ 0 h 1520"/>
              <a:gd name="T11" fmla="*/ 3680 w 3680"/>
              <a:gd name="T12" fmla="*/ 1520 h 15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0" h="1520">
                <a:moveTo>
                  <a:pt x="320" y="0"/>
                </a:moveTo>
                <a:cubicBezTo>
                  <a:pt x="160" y="536"/>
                  <a:pt x="0" y="1072"/>
                  <a:pt x="560" y="1296"/>
                </a:cubicBezTo>
                <a:cubicBezTo>
                  <a:pt x="1120" y="1520"/>
                  <a:pt x="2400" y="1432"/>
                  <a:pt x="3680" y="1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7" name="Freeform 85"/>
          <p:cNvSpPr>
            <a:spLocks/>
          </p:cNvSpPr>
          <p:nvPr>
            <p:custDataLst>
              <p:tags r:id="rId30"/>
            </p:custDataLst>
          </p:nvPr>
        </p:nvSpPr>
        <p:spPr bwMode="auto">
          <a:xfrm rot="-176786">
            <a:off x="1828800" y="4343400"/>
            <a:ext cx="3702050" cy="2159000"/>
          </a:xfrm>
          <a:custGeom>
            <a:avLst/>
            <a:gdLst>
              <a:gd name="T0" fmla="*/ 144 w 2448"/>
              <a:gd name="T1" fmla="*/ 0 h 1360"/>
              <a:gd name="T2" fmla="*/ 384 w 2448"/>
              <a:gd name="T3" fmla="*/ 1152 h 1360"/>
              <a:gd name="T4" fmla="*/ 2448 w 2448"/>
              <a:gd name="T5" fmla="*/ 1248 h 1360"/>
              <a:gd name="T6" fmla="*/ 0 60000 65536"/>
              <a:gd name="T7" fmla="*/ 0 60000 65536"/>
              <a:gd name="T8" fmla="*/ 0 60000 65536"/>
              <a:gd name="T9" fmla="*/ 0 w 2448"/>
              <a:gd name="T10" fmla="*/ 0 h 1360"/>
              <a:gd name="T11" fmla="*/ 2448 w 2448"/>
              <a:gd name="T12" fmla="*/ 1360 h 1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48" h="1360">
                <a:moveTo>
                  <a:pt x="144" y="0"/>
                </a:moveTo>
                <a:cubicBezTo>
                  <a:pt x="72" y="472"/>
                  <a:pt x="0" y="944"/>
                  <a:pt x="384" y="1152"/>
                </a:cubicBezTo>
                <a:cubicBezTo>
                  <a:pt x="768" y="1360"/>
                  <a:pt x="1608" y="1304"/>
                  <a:pt x="2448" y="1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5E582D-0760-49F4-8E9D-9C87397B8E5A}" type="slidenum">
              <a:rPr lang="en-US" sz="1400"/>
              <a:pPr/>
              <a:t>35</a:t>
            </a:fld>
            <a:endParaRPr lang="en-US" sz="140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mtClean="0"/>
              <a:t>Handling Multiple Protocols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41288" y="685800"/>
            <a:ext cx="9002712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Communication managers solve the problem of handling multiple 2PC protocols by providing: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model for communication between address spaces.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wire protocol for two-phase commit.</a:t>
            </a:r>
          </a:p>
          <a:p>
            <a:pPr>
              <a:lnSpc>
                <a:spcPct val="90000"/>
              </a:lnSpc>
            </a:pPr>
            <a:r>
              <a:rPr lang="en-US" sz="2800" u="sng" dirty="0" smtClean="0"/>
              <a:t>But</a:t>
            </a:r>
            <a:r>
              <a:rPr lang="en-US" sz="2800" dirty="0" smtClean="0"/>
              <a:t>, expect restrictions on multi-protocol interoperation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RM only talks to the TM-RM interface. The multi-protocol problem is solved by the TM vendor.</a:t>
            </a:r>
            <a:endParaRPr lang="en-US" dirty="0" smtClean="0"/>
          </a:p>
        </p:txBody>
      </p:sp>
      <p:sp>
        <p:nvSpPr>
          <p:cNvPr id="35846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71750" y="6262688"/>
            <a:ext cx="3221038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Transaction Manager</a:t>
            </a:r>
            <a:endParaRPr lang="en-US" sz="2400"/>
          </a:p>
        </p:txBody>
      </p:sp>
      <p:grpSp>
        <p:nvGrpSpPr>
          <p:cNvPr id="35847" name="Group 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8438" y="5029200"/>
            <a:ext cx="3035300" cy="762000"/>
            <a:chOff x="395" y="3228"/>
            <a:chExt cx="1912" cy="480"/>
          </a:xfrm>
        </p:grpSpPr>
        <p:sp>
          <p:nvSpPr>
            <p:cNvPr id="35877" name="Text Box 6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invGray">
            <a:xfrm>
              <a:off x="502" y="3228"/>
              <a:ext cx="1805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Resource Manager</a:t>
              </a:r>
              <a:endParaRPr lang="en-US" sz="2400"/>
            </a:p>
          </p:txBody>
        </p:sp>
        <p:sp>
          <p:nvSpPr>
            <p:cNvPr id="35878" name="Text Box 7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invGray">
            <a:xfrm>
              <a:off x="443" y="3301"/>
              <a:ext cx="1805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Resource Manager</a:t>
              </a:r>
              <a:endParaRPr lang="en-US" sz="2400"/>
            </a:p>
          </p:txBody>
        </p:sp>
        <p:sp>
          <p:nvSpPr>
            <p:cNvPr id="35879" name="Text Box 8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invGray">
            <a:xfrm>
              <a:off x="395" y="3375"/>
              <a:ext cx="1805" cy="3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Resource Manager</a:t>
              </a:r>
              <a:endParaRPr lang="en-US" sz="2400"/>
            </a:p>
          </p:txBody>
        </p:sp>
      </p:grpSp>
      <p:sp>
        <p:nvSpPr>
          <p:cNvPr id="3584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865438" y="5791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49" name="Group 1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484438" y="4038600"/>
            <a:ext cx="3048000" cy="519113"/>
            <a:chOff x="1536" y="2610"/>
            <a:chExt cx="1920" cy="327"/>
          </a:xfrm>
        </p:grpSpPr>
        <p:sp>
          <p:nvSpPr>
            <p:cNvPr id="35875" name="Text Box 11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910" y="2610"/>
              <a:ext cx="117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/>
                <a:t>Application</a:t>
              </a:r>
              <a:endParaRPr lang="en-US" sz="2400"/>
            </a:p>
          </p:txBody>
        </p:sp>
        <p:sp>
          <p:nvSpPr>
            <p:cNvPr id="35876" name="Rectangle 12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36" y="2629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0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865438" y="4495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46550" y="4518025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60638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038" y="6096000"/>
            <a:ext cx="245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Enlist and 2PC ops</a:t>
            </a:r>
            <a:endParaRPr lang="en-US" sz="2400"/>
          </a:p>
        </p:txBody>
      </p:sp>
      <p:sp>
        <p:nvSpPr>
          <p:cNvPr id="358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265238" y="44196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560638" y="601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98438" y="4114800"/>
            <a:ext cx="1087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RM ops</a:t>
            </a:r>
            <a:endParaRPr lang="en-US" sz="2400"/>
          </a:p>
        </p:txBody>
      </p:sp>
      <p:sp>
        <p:nvSpPr>
          <p:cNvPr id="35857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027238" y="6019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41750" y="49339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384550" y="470535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TX</a:t>
            </a:r>
            <a:endParaRPr lang="en-US" sz="2400"/>
          </a:p>
        </p:txBody>
      </p:sp>
      <p:sp>
        <p:nvSpPr>
          <p:cNvPr id="35860" name="Text Box 2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094038" y="5715000"/>
            <a:ext cx="531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XA</a:t>
            </a:r>
            <a:endParaRPr lang="en-US" sz="2400"/>
          </a:p>
        </p:txBody>
      </p:sp>
      <p:sp>
        <p:nvSpPr>
          <p:cNvPr id="3586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172325" y="5387975"/>
            <a:ext cx="1293813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Text Box 2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94575" y="4849813"/>
            <a:ext cx="118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2PC ops</a:t>
            </a:r>
            <a:endParaRPr lang="en-US" sz="2400"/>
          </a:p>
        </p:txBody>
      </p:sp>
      <p:sp>
        <p:nvSpPr>
          <p:cNvPr id="35863" name="Text Box 2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135938" y="5387975"/>
            <a:ext cx="9223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other</a:t>
            </a:r>
          </a:p>
          <a:p>
            <a:pPr algn="l"/>
            <a:r>
              <a:rPr lang="en-US"/>
              <a:t>TMs</a:t>
            </a:r>
            <a:endParaRPr lang="en-US" sz="2400"/>
          </a:p>
        </p:txBody>
      </p:sp>
      <p:grpSp>
        <p:nvGrpSpPr>
          <p:cNvPr id="35864" name="Group 38"/>
          <p:cNvGrpSpPr>
            <a:grpSpLocks/>
          </p:cNvGrpSpPr>
          <p:nvPr>
            <p:custDataLst>
              <p:tags r:id="rId23"/>
            </p:custDataLst>
          </p:nvPr>
        </p:nvGrpSpPr>
        <p:grpSpPr bwMode="auto">
          <a:xfrm>
            <a:off x="4694238" y="4884738"/>
            <a:ext cx="2679700" cy="877887"/>
            <a:chOff x="3168" y="3077"/>
            <a:chExt cx="1688" cy="553"/>
          </a:xfrm>
        </p:grpSpPr>
        <p:sp>
          <p:nvSpPr>
            <p:cNvPr id="35872" name="Rectangle 3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invGray">
            <a:xfrm>
              <a:off x="3272" y="3077"/>
              <a:ext cx="1584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Rectangle 3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invGray">
            <a:xfrm>
              <a:off x="3227" y="3143"/>
              <a:ext cx="1584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Text Box 33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invGray">
            <a:xfrm>
              <a:off x="3168" y="3216"/>
              <a:ext cx="1563" cy="4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65000"/>
                </a:lnSpc>
              </a:pPr>
              <a:r>
                <a:rPr lang="en-US"/>
                <a:t>Communication</a:t>
              </a:r>
            </a:p>
            <a:p>
              <a:pPr>
                <a:lnSpc>
                  <a:spcPct val="65000"/>
                </a:lnSpc>
              </a:pPr>
              <a:r>
                <a:rPr lang="en-US"/>
                <a:t>Manager</a:t>
              </a:r>
            </a:p>
          </p:txBody>
        </p:sp>
      </p:grpSp>
      <p:sp>
        <p:nvSpPr>
          <p:cNvPr id="35865" name="Line 4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303838" y="4495800"/>
            <a:ext cx="6350" cy="60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4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999038" y="4724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Text Box 4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913438" y="4038600"/>
            <a:ext cx="231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Send/receive msg</a:t>
            </a:r>
            <a:endParaRPr lang="en-US" sz="2400"/>
          </a:p>
        </p:txBody>
      </p:sp>
      <p:sp>
        <p:nvSpPr>
          <p:cNvPr id="35868" name="Line 45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638800" y="42672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Line 4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80038" y="5767388"/>
            <a:ext cx="0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Line 4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135563" y="60023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Text Box 4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03888" y="5749925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XA+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B78CF1-CA77-40C4-A952-74D9BCEA4540}" type="slidenum">
              <a:rPr lang="en-US" sz="1400"/>
              <a:pPr/>
              <a:t>36</a:t>
            </a:fld>
            <a:endParaRPr lang="en-US" sz="140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Complete Walkthrough</a:t>
            </a:r>
          </a:p>
        </p:txBody>
      </p:sp>
      <p:sp>
        <p:nvSpPr>
          <p:cNvPr id="36869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685800"/>
            <a:ext cx="2917825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Application:</a:t>
            </a:r>
          </a:p>
          <a:p>
            <a:pPr lvl="1" algn="l"/>
            <a:r>
              <a:rPr lang="en-US"/>
              <a:t>Start-trans</a:t>
            </a:r>
          </a:p>
          <a:p>
            <a:pPr lvl="1" algn="l"/>
            <a:r>
              <a:rPr lang="en-US"/>
              <a:t>Call DBMS</a:t>
            </a:r>
          </a:p>
          <a:p>
            <a:pPr lvl="1" algn="l"/>
            <a:r>
              <a:rPr lang="en-US"/>
              <a:t>Call remote app</a:t>
            </a:r>
          </a:p>
          <a:p>
            <a:pPr lvl="1" algn="l"/>
            <a:r>
              <a:rPr lang="en-US"/>
              <a:t>Commit</a:t>
            </a:r>
          </a:p>
        </p:txBody>
      </p:sp>
      <p:sp>
        <p:nvSpPr>
          <p:cNvPr id="36870" name="Text Box 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5438" y="1447800"/>
            <a:ext cx="187007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Application</a:t>
            </a:r>
          </a:p>
        </p:txBody>
      </p:sp>
      <p:sp>
        <p:nvSpPr>
          <p:cNvPr id="36871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87575" y="4181475"/>
            <a:ext cx="1862138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Comm Mgr</a:t>
            </a:r>
          </a:p>
        </p:txBody>
      </p:sp>
      <p:sp>
        <p:nvSpPr>
          <p:cNvPr id="3687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3429000"/>
            <a:ext cx="149383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Database</a:t>
            </a:r>
          </a:p>
          <a:p>
            <a:r>
              <a:rPr lang="en-US"/>
              <a:t>System</a:t>
            </a:r>
          </a:p>
        </p:txBody>
      </p:sp>
      <p:sp>
        <p:nvSpPr>
          <p:cNvPr id="36873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095375" y="6219825"/>
            <a:ext cx="2117725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Txn Manager</a:t>
            </a:r>
          </a:p>
        </p:txBody>
      </p:sp>
      <p:sp>
        <p:nvSpPr>
          <p:cNvPr id="36874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38800" y="5257800"/>
            <a:ext cx="187007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Transaction</a:t>
            </a:r>
          </a:p>
          <a:p>
            <a:r>
              <a:rPr lang="en-US"/>
              <a:t>Manager</a:t>
            </a:r>
          </a:p>
        </p:txBody>
      </p:sp>
      <p:sp>
        <p:nvSpPr>
          <p:cNvPr id="36875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86400" y="3810000"/>
            <a:ext cx="145573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Comm</a:t>
            </a:r>
          </a:p>
          <a:p>
            <a:r>
              <a:rPr lang="en-US"/>
              <a:t>Manager</a:t>
            </a:r>
          </a:p>
        </p:txBody>
      </p:sp>
      <p:sp>
        <p:nvSpPr>
          <p:cNvPr id="36876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105400"/>
            <a:ext cx="1936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8. Req-prepare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9. Prepared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10. Commit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11. Done</a:t>
            </a:r>
            <a:endParaRPr lang="en-US" b="1"/>
          </a:p>
        </p:txBody>
      </p:sp>
      <p:sp>
        <p:nvSpPr>
          <p:cNvPr id="36877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46350" y="2959100"/>
            <a:ext cx="18653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1. Start Tran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4. Add-branch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7. Commit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84225" y="2938463"/>
            <a:ext cx="173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2. Call DBMS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0" y="1295400"/>
            <a:ext cx="923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5. Call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96138" y="2362200"/>
            <a:ext cx="194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6. Start-branch</a:t>
            </a:r>
          </a:p>
        </p:txBody>
      </p:sp>
      <p:sp>
        <p:nvSpPr>
          <p:cNvPr id="36881" name="Freeform 17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3276600" y="1676400"/>
            <a:ext cx="2133600" cy="76200"/>
          </a:xfrm>
          <a:custGeom>
            <a:avLst/>
            <a:gdLst>
              <a:gd name="T0" fmla="*/ 0 w 1344"/>
              <a:gd name="T1" fmla="*/ 0 h 48"/>
              <a:gd name="T2" fmla="*/ 816 w 1344"/>
              <a:gd name="T3" fmla="*/ 0 h 48"/>
              <a:gd name="T4" fmla="*/ 528 w 1344"/>
              <a:gd name="T5" fmla="*/ 48 h 48"/>
              <a:gd name="T6" fmla="*/ 1344 w 1344"/>
              <a:gd name="T7" fmla="*/ 48 h 48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48"/>
              <a:gd name="T14" fmla="*/ 1344 w 1344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48">
                <a:moveTo>
                  <a:pt x="0" y="0"/>
                </a:moveTo>
                <a:lnTo>
                  <a:pt x="816" y="0"/>
                </a:lnTo>
                <a:lnTo>
                  <a:pt x="528" y="48"/>
                </a:lnTo>
                <a:lnTo>
                  <a:pt x="1344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4038600" y="4343400"/>
            <a:ext cx="1447800" cy="74613"/>
          </a:xfrm>
          <a:custGeom>
            <a:avLst/>
            <a:gdLst>
              <a:gd name="T0" fmla="*/ 0 w 1344"/>
              <a:gd name="T1" fmla="*/ 0 h 48"/>
              <a:gd name="T2" fmla="*/ 816 w 1344"/>
              <a:gd name="T3" fmla="*/ 0 h 48"/>
              <a:gd name="T4" fmla="*/ 528 w 1344"/>
              <a:gd name="T5" fmla="*/ 48 h 48"/>
              <a:gd name="T6" fmla="*/ 1344 w 1344"/>
              <a:gd name="T7" fmla="*/ 48 h 48"/>
              <a:gd name="T8" fmla="*/ 0 60000 65536"/>
              <a:gd name="T9" fmla="*/ 0 60000 65536"/>
              <a:gd name="T10" fmla="*/ 0 60000 65536"/>
              <a:gd name="T11" fmla="*/ 0 60000 65536"/>
              <a:gd name="T12" fmla="*/ 0 w 1344"/>
              <a:gd name="T13" fmla="*/ 0 h 48"/>
              <a:gd name="T14" fmla="*/ 1344 w 1344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4" h="48">
                <a:moveTo>
                  <a:pt x="0" y="0"/>
                </a:moveTo>
                <a:lnTo>
                  <a:pt x="816" y="0"/>
                </a:lnTo>
                <a:lnTo>
                  <a:pt x="528" y="48"/>
                </a:lnTo>
                <a:lnTo>
                  <a:pt x="1344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58825" y="2927350"/>
            <a:ext cx="3175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2733675" y="4724400"/>
            <a:ext cx="9525" cy="150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Freeform 21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1943100" y="2919413"/>
            <a:ext cx="862013" cy="3328987"/>
          </a:xfrm>
          <a:custGeom>
            <a:avLst/>
            <a:gdLst>
              <a:gd name="T0" fmla="*/ 600 w 600"/>
              <a:gd name="T1" fmla="*/ 0 h 2112"/>
              <a:gd name="T2" fmla="*/ 72 w 600"/>
              <a:gd name="T3" fmla="*/ 720 h 2112"/>
              <a:gd name="T4" fmla="*/ 168 w 600"/>
              <a:gd name="T5" fmla="*/ 2112 h 2112"/>
              <a:gd name="T6" fmla="*/ 0 60000 65536"/>
              <a:gd name="T7" fmla="*/ 0 60000 65536"/>
              <a:gd name="T8" fmla="*/ 0 60000 65536"/>
              <a:gd name="T9" fmla="*/ 0 w 600"/>
              <a:gd name="T10" fmla="*/ 0 h 2112"/>
              <a:gd name="T11" fmla="*/ 600 w 600"/>
              <a:gd name="T12" fmla="*/ 2112 h 2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0" h="2112">
                <a:moveTo>
                  <a:pt x="600" y="0"/>
                </a:moveTo>
                <a:cubicBezTo>
                  <a:pt x="372" y="184"/>
                  <a:pt x="144" y="368"/>
                  <a:pt x="72" y="720"/>
                </a:cubicBezTo>
                <a:cubicBezTo>
                  <a:pt x="0" y="1072"/>
                  <a:pt x="84" y="1592"/>
                  <a:pt x="168" y="2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162800" y="1981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76400" y="4419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AutoShape 27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3352800" y="5181600"/>
            <a:ext cx="228600" cy="1371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1752600" y="5486400"/>
            <a:ext cx="16002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2819400" y="5410200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Freeform 30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2895600" y="4572000"/>
            <a:ext cx="1905000" cy="990600"/>
          </a:xfrm>
          <a:custGeom>
            <a:avLst/>
            <a:gdLst>
              <a:gd name="T0" fmla="*/ 336 w 1200"/>
              <a:gd name="T1" fmla="*/ 624 h 624"/>
              <a:gd name="T2" fmla="*/ 144 w 1200"/>
              <a:gd name="T3" fmla="*/ 384 h 624"/>
              <a:gd name="T4" fmla="*/ 1200 w 1200"/>
              <a:gd name="T5" fmla="*/ 0 h 624"/>
              <a:gd name="T6" fmla="*/ 0 60000 65536"/>
              <a:gd name="T7" fmla="*/ 0 60000 65536"/>
              <a:gd name="T8" fmla="*/ 0 60000 65536"/>
              <a:gd name="T9" fmla="*/ 0 w 1200"/>
              <a:gd name="T10" fmla="*/ 0 h 624"/>
              <a:gd name="T11" fmla="*/ 1200 w 120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624">
                <a:moveTo>
                  <a:pt x="336" y="624"/>
                </a:moveTo>
                <a:cubicBezTo>
                  <a:pt x="168" y="556"/>
                  <a:pt x="0" y="488"/>
                  <a:pt x="144" y="384"/>
                </a:cubicBezTo>
                <a:cubicBezTo>
                  <a:pt x="288" y="280"/>
                  <a:pt x="744" y="140"/>
                  <a:pt x="1200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Text Box 3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33400" y="4572000"/>
            <a:ext cx="1144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b="1">
                <a:latin typeface="Arial Narrow" pitchFamily="34" charset="0"/>
              </a:rPr>
              <a:t>3. Enlist</a:t>
            </a:r>
          </a:p>
          <a:p>
            <a:pPr algn="l"/>
            <a:r>
              <a:rPr lang="en-US" sz="2400" b="1">
                <a:latin typeface="Arial Narrow" pitchFamily="34" charset="0"/>
              </a:rPr>
              <a:t>   DBMS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95CD9F-0082-4A6C-8E03-E7EA8574A117}" type="slidenum">
              <a:rPr lang="en-US" sz="1400"/>
              <a:pPr/>
              <a:t>37</a:t>
            </a:fld>
            <a:endParaRPr lang="en-US" sz="140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Customer Checklist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dirty="0" smtClean="0"/>
              <a:t>Does your DBMS support 2PC?</a:t>
            </a:r>
          </a:p>
          <a:p>
            <a:r>
              <a:rPr lang="en-US" dirty="0" smtClean="0"/>
              <a:t>Does your execution environment support it? If so,</a:t>
            </a:r>
          </a:p>
          <a:p>
            <a:pPr lvl="1"/>
            <a:r>
              <a:rPr lang="en-US" dirty="0" smtClean="0"/>
              <a:t>With what DBMSs?</a:t>
            </a:r>
          </a:p>
          <a:p>
            <a:pPr lvl="1"/>
            <a:r>
              <a:rPr lang="en-US" dirty="0" smtClean="0"/>
              <a:t>Using what protocol(s)?</a:t>
            </a:r>
          </a:p>
          <a:p>
            <a:pPr lvl="1"/>
            <a:r>
              <a:rPr lang="en-US" dirty="0" smtClean="0"/>
              <a:t>Do these protocols meet your interoperation needs?</a:t>
            </a:r>
          </a:p>
          <a:p>
            <a:r>
              <a:rPr lang="en-US" dirty="0" smtClean="0"/>
              <a:t>Is the TM-DBMS interface open (for home-grown DBMSs)?</a:t>
            </a:r>
          </a:p>
          <a:p>
            <a:r>
              <a:rPr lang="en-US" dirty="0" smtClean="0"/>
              <a:t>Can an operator commit/abort a blocked </a:t>
            </a:r>
            <a:r>
              <a:rPr lang="en-US" dirty="0" err="1" smtClean="0"/>
              <a:t>txn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If so, is there automated support for reconciling mistakes?</a:t>
            </a:r>
          </a:p>
          <a:p>
            <a:pPr lvl="1"/>
            <a:r>
              <a:rPr lang="en-US" dirty="0" smtClean="0"/>
              <a:t>Is there automated heuristic commit?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39F79B-C465-47D7-86CB-28A83301212E}" type="slidenum">
              <a:rPr lang="en-US" sz="1400"/>
              <a:pPr/>
              <a:t>38</a:t>
            </a:fld>
            <a:endParaRPr lang="en-US" sz="140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555625" y="228600"/>
            <a:ext cx="8054975" cy="654050"/>
          </a:xfrm>
        </p:spPr>
        <p:txBody>
          <a:bodyPr/>
          <a:lstStyle/>
          <a:p>
            <a:r>
              <a:rPr lang="en-US" dirty="0" smtClean="0"/>
              <a:t>6. Three Phase Commit- The Idea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sz="2800" dirty="0" smtClean="0"/>
              <a:t>3PC prevents blocking in the absence of communications failures (unrealistic, but …). It can be made resilient to communications failures, but then it may block</a:t>
            </a:r>
          </a:p>
          <a:p>
            <a:r>
              <a:rPr lang="en-US" sz="2800" dirty="0" smtClean="0"/>
              <a:t>3PC is </a:t>
            </a:r>
            <a:r>
              <a:rPr lang="en-US" sz="2800" u="sng" dirty="0" smtClean="0"/>
              <a:t>much</a:t>
            </a:r>
            <a:r>
              <a:rPr lang="en-US" sz="2800" dirty="0" smtClean="0"/>
              <a:t> more complex than 2PC, but only marginally improves reliability — prevents some blocking situations.</a:t>
            </a:r>
          </a:p>
          <a:p>
            <a:r>
              <a:rPr lang="en-US" sz="2800" dirty="0" smtClean="0"/>
              <a:t>3PC therefore is not used much in practice.</a:t>
            </a:r>
          </a:p>
          <a:p>
            <a:r>
              <a:rPr lang="en-US" sz="2800" dirty="0" smtClean="0"/>
              <a:t>Main idea: becoming certain and deciding to commit are separate steps.</a:t>
            </a:r>
          </a:p>
          <a:p>
            <a:r>
              <a:rPr lang="en-US" sz="2800" dirty="0" smtClean="0"/>
              <a:t>3PC ensures that if any operational process is uncertain, then </a:t>
            </a:r>
            <a:r>
              <a:rPr lang="en-US" sz="2800" u="sng" dirty="0" smtClean="0"/>
              <a:t>no</a:t>
            </a:r>
            <a:r>
              <a:rPr lang="en-US" sz="2800" dirty="0" smtClean="0"/>
              <a:t> (failed or operational) process has committed.</a:t>
            </a:r>
          </a:p>
          <a:p>
            <a:r>
              <a:rPr lang="en-US" sz="2800" dirty="0" smtClean="0"/>
              <a:t>So, in the termination protocol, if the operational processes are all uncertain, they can decide to abort (avoids blocking).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677F090-F2E9-403C-8083-690EDA634A99}" type="slidenum">
              <a:rPr lang="en-US" sz="1400"/>
              <a:pPr/>
              <a:t>39</a:t>
            </a:fld>
            <a:endParaRPr lang="en-US" sz="140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322263" y="34925"/>
            <a:ext cx="8839200" cy="838200"/>
          </a:xfrm>
        </p:spPr>
        <p:txBody>
          <a:bodyPr/>
          <a:lstStyle/>
          <a:p>
            <a:r>
              <a:rPr lang="en-US" smtClean="0"/>
              <a:t>Three Phase Commit- The Protocol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177800" y="906463"/>
            <a:ext cx="8788400" cy="478631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1. (Begin phase 1) Coordinator C sends </a:t>
            </a:r>
            <a:r>
              <a:rPr lang="en-US" sz="2800" b="1" dirty="0" smtClean="0">
                <a:latin typeface="Arial Narrow" pitchFamily="34" charset="0"/>
              </a:rPr>
              <a:t>Request-to-prepare </a:t>
            </a:r>
            <a:r>
              <a:rPr lang="en-US" sz="2800" dirty="0" smtClean="0"/>
              <a:t>to all participants.</a:t>
            </a:r>
          </a:p>
          <a:p>
            <a:pPr>
              <a:buFontTx/>
              <a:buNone/>
            </a:pPr>
            <a:r>
              <a:rPr lang="en-US" sz="2800" dirty="0" smtClean="0"/>
              <a:t>2. Participants vote </a:t>
            </a:r>
            <a:r>
              <a:rPr lang="en-US" sz="2800" b="1" dirty="0" smtClean="0">
                <a:latin typeface="Arial Narrow" pitchFamily="34" charset="0"/>
              </a:rPr>
              <a:t>Prepared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Arial Narrow" pitchFamily="34" charset="0"/>
              </a:rPr>
              <a:t>No</a:t>
            </a:r>
            <a:r>
              <a:rPr lang="en-US" sz="2800" dirty="0" smtClean="0"/>
              <a:t>, just like 2PC.</a:t>
            </a:r>
          </a:p>
          <a:p>
            <a:pPr>
              <a:buFontTx/>
              <a:buNone/>
            </a:pPr>
            <a:r>
              <a:rPr lang="en-US" sz="2800" dirty="0" smtClean="0"/>
              <a:t>3. If C receives </a:t>
            </a:r>
            <a:r>
              <a:rPr lang="en-US" sz="2800" b="1" dirty="0" smtClean="0">
                <a:latin typeface="Arial Narrow" pitchFamily="34" charset="0"/>
              </a:rPr>
              <a:t>Prepared</a:t>
            </a:r>
            <a:r>
              <a:rPr lang="en-US" sz="2800" dirty="0" smtClean="0"/>
              <a:t> from </a:t>
            </a:r>
            <a:r>
              <a:rPr lang="en-US" sz="2800" u="sng" dirty="0" smtClean="0"/>
              <a:t>all</a:t>
            </a:r>
            <a:r>
              <a:rPr lang="en-US" sz="2800" dirty="0" smtClean="0"/>
              <a:t> participants, then (begin phase 2) it sends </a:t>
            </a:r>
            <a:r>
              <a:rPr lang="en-US" sz="2800" b="1" dirty="0" smtClean="0">
                <a:latin typeface="Arial Narrow" pitchFamily="34" charset="0"/>
              </a:rPr>
              <a:t>Pre-Commit</a:t>
            </a:r>
            <a:r>
              <a:rPr lang="en-US" sz="2800" dirty="0" smtClean="0"/>
              <a:t> to all participants.</a:t>
            </a:r>
          </a:p>
          <a:p>
            <a:pPr>
              <a:buFontTx/>
              <a:buNone/>
            </a:pPr>
            <a:r>
              <a:rPr lang="en-US" sz="2800" dirty="0" smtClean="0"/>
              <a:t>4. Participants wait for </a:t>
            </a:r>
            <a:r>
              <a:rPr lang="en-US" sz="2800" b="1" dirty="0" smtClean="0">
                <a:latin typeface="Arial Narrow" pitchFamily="34" charset="0"/>
              </a:rPr>
              <a:t>Abort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Arial Narrow" pitchFamily="34" charset="0"/>
              </a:rPr>
              <a:t>Pre-Commit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smtClean="0"/>
              <a:t>Participant acknowledges </a:t>
            </a:r>
            <a:r>
              <a:rPr lang="en-US" sz="2800" b="1" dirty="0" smtClean="0">
                <a:latin typeface="Arial Narrow" pitchFamily="34" charset="0"/>
              </a:rPr>
              <a:t>Pre-commit</a:t>
            </a:r>
            <a:r>
              <a:rPr lang="en-US" sz="2800" dirty="0" smtClean="0"/>
              <a:t>.</a:t>
            </a:r>
          </a:p>
          <a:p>
            <a:pPr>
              <a:buFontTx/>
              <a:buNone/>
            </a:pPr>
            <a:r>
              <a:rPr lang="en-US" sz="2800" dirty="0" smtClean="0"/>
              <a:t>5. After C receives </a:t>
            </a:r>
            <a:r>
              <a:rPr lang="en-US" sz="2800" dirty="0" err="1" smtClean="0"/>
              <a:t>acks</a:t>
            </a:r>
            <a:r>
              <a:rPr lang="en-US" sz="2800" dirty="0" smtClean="0"/>
              <a:t> from all participants, or times out on some of them, it (begin third phase) sends </a:t>
            </a:r>
            <a:r>
              <a:rPr lang="en-US" sz="2800" b="1" dirty="0" smtClean="0">
                <a:latin typeface="Arial Narrow" pitchFamily="34" charset="0"/>
              </a:rPr>
              <a:t>Commit</a:t>
            </a:r>
            <a:r>
              <a:rPr lang="en-US" sz="2800" dirty="0" smtClean="0"/>
              <a:t> to all participants (that are up).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98A7F4-98E9-49F5-AA93-FE76946B5048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r>
              <a:rPr lang="en-US" smtClean="0"/>
              <a:t>Assumptions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1219200"/>
            <a:ext cx="9144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Each resource manager independently commits or aborts a transaction atomically on its resources.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Home(T) decides when to start committing 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Home(T) doesn’t start committing T until T terminates at all nodes (possibly hard).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Resource managers fail by stopping.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</a:t>
            </a:r>
            <a:r>
              <a:rPr lang="en-US" dirty="0" smtClean="0"/>
              <a:t>o Byzantine failures, where a failed process exhibits arbitrary behavior, such as sending the wrong message.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0F7A6-173B-45C3-8877-36C119E406D5}" type="slidenum">
              <a:rPr lang="en-US" sz="1400"/>
              <a:pPr/>
              <a:t>40</a:t>
            </a:fld>
            <a:endParaRPr lang="en-US" sz="140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mtClean="0"/>
              <a:t>3PC Failure Handling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r>
              <a:rPr lang="en-US" dirty="0" smtClean="0"/>
              <a:t>If coordinator times out before receiving </a:t>
            </a:r>
            <a:r>
              <a:rPr lang="en-US" sz="2800" b="1" dirty="0" smtClean="0">
                <a:latin typeface="Arial Narrow" pitchFamily="34" charset="0"/>
              </a:rPr>
              <a:t>Prepared</a:t>
            </a:r>
            <a:r>
              <a:rPr lang="en-US" dirty="0" smtClean="0"/>
              <a:t> from all participants, it decides to abort.</a:t>
            </a:r>
          </a:p>
          <a:p>
            <a:r>
              <a:rPr lang="en-US" dirty="0" smtClean="0"/>
              <a:t>Coordinator ignores participants that don’t </a:t>
            </a:r>
            <a:r>
              <a:rPr lang="en-US" dirty="0" err="1" smtClean="0"/>
              <a:t>ack</a:t>
            </a:r>
            <a:r>
              <a:rPr lang="en-US" dirty="0" smtClean="0"/>
              <a:t> its </a:t>
            </a:r>
            <a:r>
              <a:rPr lang="en-US" sz="2800" b="1" dirty="0" smtClean="0">
                <a:latin typeface="Arial Narrow" pitchFamily="34" charset="0"/>
              </a:rPr>
              <a:t>Pre-Commit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Participants that voted </a:t>
            </a:r>
            <a:r>
              <a:rPr lang="en-US" sz="2800" b="1" dirty="0" smtClean="0">
                <a:latin typeface="Arial Narrow" pitchFamily="34" charset="0"/>
              </a:rPr>
              <a:t>Prepared</a:t>
            </a:r>
            <a:r>
              <a:rPr lang="en-US" dirty="0" smtClean="0"/>
              <a:t> and timed out waiting for </a:t>
            </a:r>
            <a:r>
              <a:rPr lang="en-US" sz="2800" b="1" dirty="0" smtClean="0">
                <a:latin typeface="Arial Narrow" pitchFamily="34" charset="0"/>
              </a:rPr>
              <a:t>Pre-Commit</a:t>
            </a:r>
            <a:r>
              <a:rPr lang="en-US" dirty="0" smtClean="0"/>
              <a:t> or </a:t>
            </a:r>
            <a:r>
              <a:rPr lang="en-US" sz="2800" b="1" dirty="0" smtClean="0">
                <a:latin typeface="Arial Narrow" pitchFamily="34" charset="0"/>
              </a:rPr>
              <a:t>Commit</a:t>
            </a:r>
            <a:r>
              <a:rPr lang="en-US" dirty="0" smtClean="0"/>
              <a:t> use the termination protocol.</a:t>
            </a:r>
          </a:p>
          <a:p>
            <a:r>
              <a:rPr lang="en-US" dirty="0" smtClean="0"/>
              <a:t>The termination protocol is where the complexity lies. (E.g. see [Bernstein, </a:t>
            </a:r>
            <a:r>
              <a:rPr lang="en-US" dirty="0" err="1" smtClean="0"/>
              <a:t>Hadzilacos</a:t>
            </a:r>
            <a:r>
              <a:rPr lang="en-US" smtClean="0"/>
              <a:t>, Goodman 87], Section 7.4).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E3D119-E900-48FA-A329-D70A4C096386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Problem Statement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4114800"/>
          </a:xfrm>
        </p:spPr>
        <p:txBody>
          <a:bodyPr/>
          <a:lstStyle/>
          <a:p>
            <a:r>
              <a:rPr lang="en-US" dirty="0" smtClean="0"/>
              <a:t>Transaction T accessed data at resource managers R</a:t>
            </a:r>
            <a:r>
              <a:rPr lang="en-US" baseline="-25000" dirty="0" smtClean="0"/>
              <a:t>1</a:t>
            </a:r>
            <a:r>
              <a:rPr lang="en-US" dirty="0" smtClean="0"/>
              <a:t>, …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goal is to either </a:t>
            </a:r>
          </a:p>
          <a:p>
            <a:pPr lvl="1"/>
            <a:r>
              <a:rPr lang="en-US" dirty="0" smtClean="0"/>
              <a:t>Commit T at all of R</a:t>
            </a:r>
            <a:r>
              <a:rPr lang="en-US" baseline="-25000" dirty="0" smtClean="0"/>
              <a:t>1</a:t>
            </a:r>
            <a:r>
              <a:rPr lang="en-US" dirty="0" smtClean="0"/>
              <a:t>, …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, or</a:t>
            </a:r>
          </a:p>
          <a:p>
            <a:pPr lvl="1"/>
            <a:r>
              <a:rPr lang="en-US" dirty="0" smtClean="0"/>
              <a:t>Abort T at all of R</a:t>
            </a:r>
            <a:r>
              <a:rPr lang="en-US" baseline="-25000" dirty="0" smtClean="0"/>
              <a:t>1</a:t>
            </a:r>
            <a:r>
              <a:rPr lang="en-US" dirty="0" smtClean="0"/>
              <a:t>, …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Even if resource managers, nodes and communications links fail during the commit or abort activity.</a:t>
            </a:r>
          </a:p>
          <a:p>
            <a:r>
              <a:rPr lang="en-US" dirty="0" smtClean="0"/>
              <a:t>That is, never commit 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but abort 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 smtClean="0"/>
              <a:t>.</a:t>
            </a: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D7FBDE-AE17-4D36-81A7-3C02C9FD2086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1. Introduction</a:t>
            </a:r>
          </a:p>
          <a:p>
            <a:pPr>
              <a:buFontTx/>
              <a:buNone/>
            </a:pPr>
            <a:r>
              <a:rPr lang="en-US" smtClean="0"/>
              <a:t>2. The Two-Phase Commit (2PC) Protocol</a:t>
            </a:r>
          </a:p>
          <a:p>
            <a:pPr>
              <a:buFontTx/>
              <a:buNone/>
            </a:pPr>
            <a:r>
              <a:rPr lang="en-US" smtClean="0"/>
              <a:t>3. 2PC Failure Handling</a:t>
            </a:r>
          </a:p>
          <a:p>
            <a:pPr>
              <a:buFontTx/>
              <a:buNone/>
            </a:pPr>
            <a:r>
              <a:rPr lang="en-US" smtClean="0"/>
              <a:t>4. 2PC Optimizations</a:t>
            </a:r>
          </a:p>
          <a:p>
            <a:pPr>
              <a:buFontTx/>
              <a:buNone/>
            </a:pPr>
            <a:r>
              <a:rPr lang="en-US" smtClean="0"/>
              <a:t>5. Process Structuring</a:t>
            </a:r>
          </a:p>
          <a:p>
            <a:pPr>
              <a:buFontTx/>
              <a:buNone/>
            </a:pPr>
            <a:r>
              <a:rPr lang="en-US" smtClean="0"/>
              <a:t>6. Three Phase Commit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C334E8-2934-431A-8F5B-D127193DC9EE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 smtClean="0"/>
              <a:t>2. Two-Phase Commit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Two phase commit (2PC) is the standard protocol for making commit and abort atomic.</a:t>
            </a:r>
          </a:p>
          <a:p>
            <a:r>
              <a:rPr lang="en-US" u="sng" dirty="0" smtClean="0"/>
              <a:t>Coordinator</a:t>
            </a:r>
            <a:r>
              <a:rPr lang="en-US" dirty="0" smtClean="0"/>
              <a:t> - the component that coordinates commitment at home(T).</a:t>
            </a:r>
          </a:p>
          <a:p>
            <a:r>
              <a:rPr lang="en-US" u="sng" dirty="0" smtClean="0"/>
              <a:t>Participant</a:t>
            </a:r>
            <a:r>
              <a:rPr lang="en-US" dirty="0" smtClean="0"/>
              <a:t> - a resource manager accessed by T.</a:t>
            </a:r>
          </a:p>
          <a:p>
            <a:r>
              <a:rPr lang="en-US" dirty="0" smtClean="0"/>
              <a:t>A participant P is </a:t>
            </a:r>
            <a:r>
              <a:rPr lang="en-US" u="sng" dirty="0" smtClean="0"/>
              <a:t>ready to commit T</a:t>
            </a:r>
            <a:r>
              <a:rPr lang="en-US" dirty="0" smtClean="0"/>
              <a:t> if all of T’s after-images at P are in stable storage.</a:t>
            </a:r>
          </a:p>
          <a:p>
            <a:r>
              <a:rPr lang="en-US" dirty="0" smtClean="0"/>
              <a:t>The coordinator must not commit T until all participants are ready.</a:t>
            </a:r>
          </a:p>
          <a:p>
            <a:pPr lvl="1"/>
            <a:r>
              <a:rPr lang="en-US" dirty="0" smtClean="0"/>
              <a:t>If P isn’t ready, T commits, and P fails, then P can’t commit when it recovers.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D1B9BF-0111-4855-A14D-418EE5A7F6EE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mtClean="0"/>
              <a:t>The Protocol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buFontTx/>
              <a:buChar char="1"/>
            </a:pPr>
            <a:r>
              <a:rPr lang="en-US" dirty="0" smtClean="0"/>
              <a:t>(Begin Phase 1) The coordinator sends a </a:t>
            </a:r>
            <a:br>
              <a:rPr lang="en-US" dirty="0" smtClean="0"/>
            </a:br>
            <a:r>
              <a:rPr lang="en-US" b="1" dirty="0" smtClean="0">
                <a:latin typeface="Arial Narrow" pitchFamily="34" charset="0"/>
              </a:rPr>
              <a:t>Request-to-Prepare</a:t>
            </a:r>
            <a:r>
              <a:rPr lang="en-US" dirty="0" smtClean="0"/>
              <a:t> message to each participant.</a:t>
            </a:r>
          </a:p>
          <a:p>
            <a:pPr>
              <a:buFontTx/>
              <a:buChar char="2"/>
            </a:pPr>
            <a:r>
              <a:rPr lang="en-US" dirty="0" smtClean="0"/>
              <a:t>The coordinator waits for all participants to vote.</a:t>
            </a:r>
          </a:p>
          <a:p>
            <a:pPr>
              <a:buFontTx/>
              <a:buChar char="3"/>
            </a:pPr>
            <a:r>
              <a:rPr lang="en-US" dirty="0" smtClean="0"/>
              <a:t>Each participant</a:t>
            </a:r>
          </a:p>
          <a:p>
            <a:pPr lvl="1">
              <a:buSzPct val="75000"/>
              <a:buFont typeface="Wingdings" pitchFamily="2" charset="2"/>
              <a:buChar char="Ø"/>
            </a:pPr>
            <a:r>
              <a:rPr lang="en-US" dirty="0"/>
              <a:t>V</a:t>
            </a:r>
            <a:r>
              <a:rPr lang="en-US" dirty="0" smtClean="0"/>
              <a:t>otes </a:t>
            </a:r>
            <a:r>
              <a:rPr lang="en-US" b="1" dirty="0" smtClean="0">
                <a:latin typeface="Arial Narrow" pitchFamily="34" charset="0"/>
              </a:rPr>
              <a:t>Prepared</a:t>
            </a:r>
            <a:r>
              <a:rPr lang="en-US" dirty="0" smtClean="0"/>
              <a:t> if it’s ready to commit</a:t>
            </a:r>
          </a:p>
          <a:p>
            <a:pPr lvl="1">
              <a:buSzPct val="75000"/>
              <a:buFont typeface="Wingdings" pitchFamily="2" charset="2"/>
              <a:buChar char="Ø"/>
            </a:pPr>
            <a:r>
              <a:rPr lang="en-US" dirty="0" smtClean="0"/>
              <a:t>May vote </a:t>
            </a:r>
            <a:r>
              <a:rPr lang="en-US" b="1" dirty="0" smtClean="0">
                <a:latin typeface="Arial Narrow" pitchFamily="34" charset="0"/>
              </a:rPr>
              <a:t>No</a:t>
            </a:r>
            <a:r>
              <a:rPr lang="en-US" dirty="0" smtClean="0"/>
              <a:t> for any reason</a:t>
            </a:r>
          </a:p>
          <a:p>
            <a:pPr lvl="1">
              <a:buSzPct val="75000"/>
              <a:buFont typeface="Wingdings" pitchFamily="2" charset="2"/>
              <a:buChar char="Ø"/>
            </a:pPr>
            <a:r>
              <a:rPr lang="en-US" dirty="0" smtClean="0"/>
              <a:t>May delay voting indefinitely.</a:t>
            </a:r>
          </a:p>
          <a:p>
            <a:pPr>
              <a:buFontTx/>
              <a:buChar char="4"/>
            </a:pPr>
            <a:r>
              <a:rPr lang="en-US" dirty="0" smtClean="0"/>
              <a:t>(Begin Phase 2) If coordinator receives </a:t>
            </a:r>
            <a:r>
              <a:rPr lang="en-US" b="1" dirty="0" smtClean="0">
                <a:latin typeface="Arial Narrow" pitchFamily="34" charset="0"/>
              </a:rPr>
              <a:t>Prepared</a:t>
            </a:r>
            <a:r>
              <a:rPr lang="en-US" dirty="0" smtClean="0"/>
              <a:t> from </a:t>
            </a:r>
            <a:r>
              <a:rPr lang="en-US" u="sng" dirty="0" smtClean="0"/>
              <a:t>all</a:t>
            </a:r>
            <a:r>
              <a:rPr lang="en-US" dirty="0" smtClean="0"/>
              <a:t> participants, it decides to commit. </a:t>
            </a:r>
            <a:br>
              <a:rPr lang="en-US" dirty="0" smtClean="0"/>
            </a:br>
            <a:r>
              <a:rPr lang="en-US" dirty="0" smtClean="0"/>
              <a:t>(The transaction is now committed.) </a:t>
            </a:r>
            <a:br>
              <a:rPr lang="en-US" dirty="0" smtClean="0"/>
            </a:br>
            <a:r>
              <a:rPr lang="en-US" dirty="0" smtClean="0"/>
              <a:t>Otherwise, it decides to abort.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2/1/2012</a:t>
            </a:r>
            <a:endParaRPr lang="en-US" sz="140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86E67F-E4F2-4FCA-B766-983FFBF2EF4B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838200" y="228600"/>
            <a:ext cx="7772400" cy="838200"/>
          </a:xfrm>
        </p:spPr>
        <p:txBody>
          <a:bodyPr/>
          <a:lstStyle/>
          <a:p>
            <a:r>
              <a:rPr lang="en-US" smtClean="0"/>
              <a:t>The Protocol (cont’d)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28600" y="1219200"/>
            <a:ext cx="8915400" cy="4114800"/>
          </a:xfrm>
        </p:spPr>
        <p:txBody>
          <a:bodyPr/>
          <a:lstStyle/>
          <a:p>
            <a:pPr>
              <a:buFontTx/>
              <a:buChar char="5"/>
            </a:pPr>
            <a:r>
              <a:rPr lang="en-US" dirty="0" smtClean="0"/>
              <a:t>The coordinator sends its decision to all participants (i.e., </a:t>
            </a:r>
            <a:r>
              <a:rPr lang="en-US" b="1" dirty="0" smtClean="0">
                <a:latin typeface="Arial Narrow" pitchFamily="34" charset="0"/>
              </a:rPr>
              <a:t>Commit</a:t>
            </a:r>
            <a:r>
              <a:rPr lang="en-US" dirty="0" smtClean="0"/>
              <a:t> or </a:t>
            </a:r>
            <a:r>
              <a:rPr lang="en-US" b="1" dirty="0" smtClean="0">
                <a:latin typeface="Arial Narrow" pitchFamily="34" charset="0"/>
              </a:rPr>
              <a:t>Abort</a:t>
            </a:r>
            <a:r>
              <a:rPr lang="en-US" dirty="0" smtClean="0"/>
              <a:t>).</a:t>
            </a:r>
          </a:p>
          <a:p>
            <a:pPr>
              <a:buFontTx/>
              <a:buChar char="6"/>
            </a:pPr>
            <a:r>
              <a:rPr lang="en-US" dirty="0" smtClean="0"/>
              <a:t>Participants acknowledge receipt of </a:t>
            </a:r>
            <a:r>
              <a:rPr lang="en-US" b="1" dirty="0" smtClean="0">
                <a:latin typeface="Arial Narrow" pitchFamily="34" charset="0"/>
              </a:rPr>
              <a:t>Commit</a:t>
            </a:r>
            <a:r>
              <a:rPr lang="en-US" dirty="0" smtClean="0"/>
              <a:t> or </a:t>
            </a:r>
            <a:r>
              <a:rPr lang="en-US" b="1" dirty="0" smtClean="0">
                <a:latin typeface="Arial Narrow" pitchFamily="34" charset="0"/>
              </a:rPr>
              <a:t>Abort</a:t>
            </a:r>
            <a:r>
              <a:rPr lang="en-US" dirty="0" smtClean="0"/>
              <a:t> by replying </a:t>
            </a:r>
            <a:r>
              <a:rPr lang="en-US" b="1" dirty="0" smtClean="0">
                <a:latin typeface="Arial Narrow" pitchFamily="34" charset="0"/>
              </a:rPr>
              <a:t>Done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ef9a96f6-e7db-4f04-be20-2c4ec656d16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1375</TotalTime>
  <Words>2297</Words>
  <Application>Microsoft Office PowerPoint</Application>
  <PresentationFormat>On-screen Show (4:3)</PresentationFormat>
  <Paragraphs>459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Blank Presentation</vt:lpstr>
      <vt:lpstr>6. Two Phase Commit</vt:lpstr>
      <vt:lpstr>Distributed Systems</vt:lpstr>
      <vt:lpstr>Introduction</vt:lpstr>
      <vt:lpstr>Assumptions</vt:lpstr>
      <vt:lpstr>Problem Statement</vt:lpstr>
      <vt:lpstr>Outline</vt:lpstr>
      <vt:lpstr>2. Two-Phase Commit</vt:lpstr>
      <vt:lpstr>The Protocol</vt:lpstr>
      <vt:lpstr>The Protocol (cont’d)</vt:lpstr>
      <vt:lpstr>Case 1: Commit</vt:lpstr>
      <vt:lpstr>PowerPoint Presentation</vt:lpstr>
      <vt:lpstr>Performance</vt:lpstr>
      <vt:lpstr>Uncertainty</vt:lpstr>
      <vt:lpstr>Uncertainty (cont’d)</vt:lpstr>
      <vt:lpstr>The Bad News Theorems</vt:lpstr>
      <vt:lpstr>3. 2PC Failure Handling</vt:lpstr>
      <vt:lpstr>2PC Failure Handling (cont’d)</vt:lpstr>
      <vt:lpstr>Forgetting Transactions</vt:lpstr>
      <vt:lpstr>Logging 2PC State Changes</vt:lpstr>
      <vt:lpstr>Coordinator Recovery</vt:lpstr>
      <vt:lpstr>Participant Recovery</vt:lpstr>
      <vt:lpstr>Heuristic Commit</vt:lpstr>
      <vt:lpstr>4. 2PC Optimizations and Variations</vt:lpstr>
      <vt:lpstr>Read-only Transaction</vt:lpstr>
      <vt:lpstr>Presumed Abort</vt:lpstr>
      <vt:lpstr>Transfer of Coordination</vt:lpstr>
      <vt:lpstr>Cooperative Termination Protocol (CTP)</vt:lpstr>
      <vt:lpstr>Cooperative Termination Issues</vt:lpstr>
      <vt:lpstr>Reinfection</vt:lpstr>
      <vt:lpstr>Phase Zero</vt:lpstr>
      <vt:lpstr>5. Process Structuring</vt:lpstr>
      <vt:lpstr>Enlisting in a Transaction</vt:lpstr>
      <vt:lpstr>Enlisting in a Transaction (cont’d)</vt:lpstr>
      <vt:lpstr>Tree of Processes</vt:lpstr>
      <vt:lpstr>Handling Multiple Protocols</vt:lpstr>
      <vt:lpstr>Complete Walkthrough</vt:lpstr>
      <vt:lpstr>Customer Checklist</vt:lpstr>
      <vt:lpstr>6. Three Phase Commit- The Idea</vt:lpstr>
      <vt:lpstr>Three Phase Commit- The Protocol</vt:lpstr>
      <vt:lpstr>3PC Failure Handling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 Recovery</dc:title>
  <dc:creator>Phil Bernstein</dc:creator>
  <cp:lastModifiedBy>Fred Videon</cp:lastModifiedBy>
  <cp:revision>90</cp:revision>
  <cp:lastPrinted>1997-02-11T01:14:08Z</cp:lastPrinted>
  <dcterms:created xsi:type="dcterms:W3CDTF">1997-01-25T22:13:48Z</dcterms:created>
  <dcterms:modified xsi:type="dcterms:W3CDTF">2012-02-01T20:53:33Z</dcterms:modified>
</cp:coreProperties>
</file>