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76" r:id="rId6"/>
    <p:sldId id="260" r:id="rId7"/>
    <p:sldId id="262" r:id="rId8"/>
    <p:sldId id="261" r:id="rId9"/>
    <p:sldId id="264" r:id="rId10"/>
    <p:sldId id="263" r:id="rId11"/>
    <p:sldId id="265" r:id="rId12"/>
    <p:sldId id="291" r:id="rId13"/>
    <p:sldId id="293" r:id="rId14"/>
    <p:sldId id="292" r:id="rId15"/>
    <p:sldId id="266" r:id="rId16"/>
    <p:sldId id="267" r:id="rId17"/>
    <p:sldId id="294" r:id="rId18"/>
    <p:sldId id="269" r:id="rId19"/>
    <p:sldId id="270" r:id="rId20"/>
    <p:sldId id="271" r:id="rId21"/>
    <p:sldId id="274" r:id="rId22"/>
    <p:sldId id="275" r:id="rId23"/>
    <p:sldId id="272" r:id="rId24"/>
    <p:sldId id="273" r:id="rId25"/>
    <p:sldId id="277" r:id="rId26"/>
    <p:sldId id="301" r:id="rId27"/>
    <p:sldId id="295" r:id="rId28"/>
    <p:sldId id="297" r:id="rId29"/>
    <p:sldId id="296" r:id="rId30"/>
    <p:sldId id="298" r:id="rId31"/>
    <p:sldId id="299" r:id="rId32"/>
    <p:sldId id="300" r:id="rId33"/>
    <p:sldId id="302" r:id="rId34"/>
    <p:sldId id="282" r:id="rId35"/>
    <p:sldId id="283" r:id="rId36"/>
    <p:sldId id="278" r:id="rId37"/>
    <p:sldId id="281" r:id="rId38"/>
    <p:sldId id="279" r:id="rId39"/>
  </p:sldIdLst>
  <p:sldSz cx="9144000" cy="6858000" type="screen4x3"/>
  <p:notesSz cx="6858000" cy="9144000"/>
  <p:custDataLst>
    <p:tags r:id="rId4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35" autoAdjust="0"/>
    <p:restoredTop sz="94660"/>
  </p:normalViewPr>
  <p:slideViewPr>
    <p:cSldViewPr snapToGrid="0" showGuides="1">
      <p:cViewPr>
        <p:scale>
          <a:sx n="130" d="100"/>
          <a:sy n="13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C11310-EF8D-4B8E-BC94-D84DBA28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13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15B10-26D0-4D75-9DA1-7EF554F6B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9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4742D-A476-4737-BAAE-89E6252B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2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0849-B9D3-4FB3-918B-2C61653DE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71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8672E-2035-4BB9-9F19-521F5ECD4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5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02D12-542A-4B8C-9984-18436EC37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0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8A37F-13F3-4C7B-AF8E-E85E53C13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6FC76-49F1-488D-9046-9A8AE5932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8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CA392-BB91-4318-B791-DDBC7DCFD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2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DFDA8-7085-4971-8FCE-F5CDFE7D5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5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A8809-E8BB-45A7-B5DA-F97867E08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4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DA9A-7E83-40CD-B5F8-A1BC0812F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6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ABC85-C1CC-492F-B971-E3B0A1633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5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2/21/2012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827A86-9DF7-4A91-998E-5552F00C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tags" Target="../tags/tag133.xml"/><Relationship Id="rId26" Type="http://schemas.openxmlformats.org/officeDocument/2006/relationships/tags" Target="../tags/tag141.xml"/><Relationship Id="rId3" Type="http://schemas.openxmlformats.org/officeDocument/2006/relationships/tags" Target="../tags/tag118.xml"/><Relationship Id="rId21" Type="http://schemas.openxmlformats.org/officeDocument/2006/relationships/tags" Target="../tags/tag136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tags" Target="../tags/tag132.xml"/><Relationship Id="rId25" Type="http://schemas.openxmlformats.org/officeDocument/2006/relationships/tags" Target="../tags/tag140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20" Type="http://schemas.openxmlformats.org/officeDocument/2006/relationships/tags" Target="../tags/tag135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24" Type="http://schemas.openxmlformats.org/officeDocument/2006/relationships/tags" Target="../tags/tag139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23" Type="http://schemas.openxmlformats.org/officeDocument/2006/relationships/tags" Target="../tags/tag138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25.xml"/><Relationship Id="rId19" Type="http://schemas.openxmlformats.org/officeDocument/2006/relationships/tags" Target="../tags/tag134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Relationship Id="rId22" Type="http://schemas.openxmlformats.org/officeDocument/2006/relationships/tags" Target="../tags/tag137.xml"/><Relationship Id="rId27" Type="http://schemas.openxmlformats.org/officeDocument/2006/relationships/tags" Target="../tags/tag1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55.xml"/><Relationship Id="rId4" Type="http://schemas.openxmlformats.org/officeDocument/2006/relationships/tags" Target="../tags/tag15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3" Type="http://schemas.openxmlformats.org/officeDocument/2006/relationships/tags" Target="../tags/tag158.xml"/><Relationship Id="rId7" Type="http://schemas.openxmlformats.org/officeDocument/2006/relationships/tags" Target="../tags/tag16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9.xml"/><Relationship Id="rId9" Type="http://schemas.openxmlformats.org/officeDocument/2006/relationships/tags" Target="../tags/tag16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8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181.xml"/><Relationship Id="rId18" Type="http://schemas.openxmlformats.org/officeDocument/2006/relationships/tags" Target="../tags/tag186.xml"/><Relationship Id="rId26" Type="http://schemas.openxmlformats.org/officeDocument/2006/relationships/tags" Target="../tags/tag194.xml"/><Relationship Id="rId39" Type="http://schemas.openxmlformats.org/officeDocument/2006/relationships/tags" Target="../tags/tag207.xml"/><Relationship Id="rId21" Type="http://schemas.openxmlformats.org/officeDocument/2006/relationships/tags" Target="../tags/tag189.xml"/><Relationship Id="rId34" Type="http://schemas.openxmlformats.org/officeDocument/2006/relationships/tags" Target="../tags/tag202.xml"/><Relationship Id="rId42" Type="http://schemas.openxmlformats.org/officeDocument/2006/relationships/tags" Target="../tags/tag210.xml"/><Relationship Id="rId47" Type="http://schemas.openxmlformats.org/officeDocument/2006/relationships/tags" Target="../tags/tag215.xml"/><Relationship Id="rId50" Type="http://schemas.openxmlformats.org/officeDocument/2006/relationships/tags" Target="../tags/tag218.xml"/><Relationship Id="rId55" Type="http://schemas.openxmlformats.org/officeDocument/2006/relationships/tags" Target="../tags/tag223.xml"/><Relationship Id="rId63" Type="http://schemas.openxmlformats.org/officeDocument/2006/relationships/tags" Target="../tags/tag231.xml"/><Relationship Id="rId68" Type="http://schemas.openxmlformats.org/officeDocument/2006/relationships/tags" Target="../tags/tag236.xml"/><Relationship Id="rId7" Type="http://schemas.openxmlformats.org/officeDocument/2006/relationships/tags" Target="../tags/tag175.xml"/><Relationship Id="rId2" Type="http://schemas.openxmlformats.org/officeDocument/2006/relationships/tags" Target="../tags/tag170.xml"/><Relationship Id="rId16" Type="http://schemas.openxmlformats.org/officeDocument/2006/relationships/tags" Target="../tags/tag184.xml"/><Relationship Id="rId29" Type="http://schemas.openxmlformats.org/officeDocument/2006/relationships/tags" Target="../tags/tag197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1" Type="http://schemas.openxmlformats.org/officeDocument/2006/relationships/tags" Target="../tags/tag179.xml"/><Relationship Id="rId24" Type="http://schemas.openxmlformats.org/officeDocument/2006/relationships/tags" Target="../tags/tag192.xml"/><Relationship Id="rId32" Type="http://schemas.openxmlformats.org/officeDocument/2006/relationships/tags" Target="../tags/tag200.xml"/><Relationship Id="rId37" Type="http://schemas.openxmlformats.org/officeDocument/2006/relationships/tags" Target="../tags/tag205.xml"/><Relationship Id="rId40" Type="http://schemas.openxmlformats.org/officeDocument/2006/relationships/tags" Target="../tags/tag208.xml"/><Relationship Id="rId45" Type="http://schemas.openxmlformats.org/officeDocument/2006/relationships/tags" Target="../tags/tag213.xml"/><Relationship Id="rId53" Type="http://schemas.openxmlformats.org/officeDocument/2006/relationships/tags" Target="../tags/tag221.xml"/><Relationship Id="rId58" Type="http://schemas.openxmlformats.org/officeDocument/2006/relationships/tags" Target="../tags/tag226.xml"/><Relationship Id="rId66" Type="http://schemas.openxmlformats.org/officeDocument/2006/relationships/tags" Target="../tags/tag234.xml"/><Relationship Id="rId5" Type="http://schemas.openxmlformats.org/officeDocument/2006/relationships/tags" Target="../tags/tag173.xml"/><Relationship Id="rId15" Type="http://schemas.openxmlformats.org/officeDocument/2006/relationships/tags" Target="../tags/tag183.xml"/><Relationship Id="rId23" Type="http://schemas.openxmlformats.org/officeDocument/2006/relationships/tags" Target="../tags/tag191.xml"/><Relationship Id="rId28" Type="http://schemas.openxmlformats.org/officeDocument/2006/relationships/tags" Target="../tags/tag196.xml"/><Relationship Id="rId36" Type="http://schemas.openxmlformats.org/officeDocument/2006/relationships/tags" Target="../tags/tag204.xml"/><Relationship Id="rId49" Type="http://schemas.openxmlformats.org/officeDocument/2006/relationships/tags" Target="../tags/tag217.xml"/><Relationship Id="rId57" Type="http://schemas.openxmlformats.org/officeDocument/2006/relationships/tags" Target="../tags/tag225.xml"/><Relationship Id="rId61" Type="http://schemas.openxmlformats.org/officeDocument/2006/relationships/tags" Target="../tags/tag229.xml"/><Relationship Id="rId10" Type="http://schemas.openxmlformats.org/officeDocument/2006/relationships/tags" Target="../tags/tag178.xml"/><Relationship Id="rId19" Type="http://schemas.openxmlformats.org/officeDocument/2006/relationships/tags" Target="../tags/tag187.xml"/><Relationship Id="rId31" Type="http://schemas.openxmlformats.org/officeDocument/2006/relationships/tags" Target="../tags/tag199.xml"/><Relationship Id="rId44" Type="http://schemas.openxmlformats.org/officeDocument/2006/relationships/tags" Target="../tags/tag212.xml"/><Relationship Id="rId52" Type="http://schemas.openxmlformats.org/officeDocument/2006/relationships/tags" Target="../tags/tag220.xml"/><Relationship Id="rId60" Type="http://schemas.openxmlformats.org/officeDocument/2006/relationships/tags" Target="../tags/tag228.xml"/><Relationship Id="rId65" Type="http://schemas.openxmlformats.org/officeDocument/2006/relationships/tags" Target="../tags/tag233.xml"/><Relationship Id="rId4" Type="http://schemas.openxmlformats.org/officeDocument/2006/relationships/tags" Target="../tags/tag172.xml"/><Relationship Id="rId9" Type="http://schemas.openxmlformats.org/officeDocument/2006/relationships/tags" Target="../tags/tag177.xml"/><Relationship Id="rId14" Type="http://schemas.openxmlformats.org/officeDocument/2006/relationships/tags" Target="../tags/tag182.xml"/><Relationship Id="rId22" Type="http://schemas.openxmlformats.org/officeDocument/2006/relationships/tags" Target="../tags/tag190.xml"/><Relationship Id="rId27" Type="http://schemas.openxmlformats.org/officeDocument/2006/relationships/tags" Target="../tags/tag195.xml"/><Relationship Id="rId30" Type="http://schemas.openxmlformats.org/officeDocument/2006/relationships/tags" Target="../tags/tag198.xml"/><Relationship Id="rId35" Type="http://schemas.openxmlformats.org/officeDocument/2006/relationships/tags" Target="../tags/tag203.xml"/><Relationship Id="rId43" Type="http://schemas.openxmlformats.org/officeDocument/2006/relationships/tags" Target="../tags/tag211.xml"/><Relationship Id="rId48" Type="http://schemas.openxmlformats.org/officeDocument/2006/relationships/tags" Target="../tags/tag216.xml"/><Relationship Id="rId56" Type="http://schemas.openxmlformats.org/officeDocument/2006/relationships/tags" Target="../tags/tag224.xml"/><Relationship Id="rId64" Type="http://schemas.openxmlformats.org/officeDocument/2006/relationships/tags" Target="../tags/tag232.xml"/><Relationship Id="rId69" Type="http://schemas.openxmlformats.org/officeDocument/2006/relationships/slideLayout" Target="../slideLayouts/slideLayout6.xml"/><Relationship Id="rId8" Type="http://schemas.openxmlformats.org/officeDocument/2006/relationships/tags" Target="../tags/tag176.xml"/><Relationship Id="rId51" Type="http://schemas.openxmlformats.org/officeDocument/2006/relationships/tags" Target="../tags/tag219.xml"/><Relationship Id="rId3" Type="http://schemas.openxmlformats.org/officeDocument/2006/relationships/tags" Target="../tags/tag171.xml"/><Relationship Id="rId12" Type="http://schemas.openxmlformats.org/officeDocument/2006/relationships/tags" Target="../tags/tag180.xml"/><Relationship Id="rId17" Type="http://schemas.openxmlformats.org/officeDocument/2006/relationships/tags" Target="../tags/tag185.xml"/><Relationship Id="rId25" Type="http://schemas.openxmlformats.org/officeDocument/2006/relationships/tags" Target="../tags/tag193.xml"/><Relationship Id="rId33" Type="http://schemas.openxmlformats.org/officeDocument/2006/relationships/tags" Target="../tags/tag201.xml"/><Relationship Id="rId38" Type="http://schemas.openxmlformats.org/officeDocument/2006/relationships/tags" Target="../tags/tag206.xml"/><Relationship Id="rId46" Type="http://schemas.openxmlformats.org/officeDocument/2006/relationships/tags" Target="../tags/tag214.xml"/><Relationship Id="rId59" Type="http://schemas.openxmlformats.org/officeDocument/2006/relationships/tags" Target="../tags/tag227.xml"/><Relationship Id="rId67" Type="http://schemas.openxmlformats.org/officeDocument/2006/relationships/tags" Target="../tags/tag235.xml"/><Relationship Id="rId20" Type="http://schemas.openxmlformats.org/officeDocument/2006/relationships/tags" Target="../tags/tag188.xml"/><Relationship Id="rId41" Type="http://schemas.openxmlformats.org/officeDocument/2006/relationships/tags" Target="../tags/tag209.xml"/><Relationship Id="rId54" Type="http://schemas.openxmlformats.org/officeDocument/2006/relationships/tags" Target="../tags/tag222.xml"/><Relationship Id="rId62" Type="http://schemas.openxmlformats.org/officeDocument/2006/relationships/tags" Target="../tags/tag2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47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51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55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6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62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5" Type="http://schemas.openxmlformats.org/officeDocument/2006/relationships/tags" Target="../tags/tag265.xml"/><Relationship Id="rId4" Type="http://schemas.openxmlformats.org/officeDocument/2006/relationships/tags" Target="../tags/tag26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69.xml"/><Relationship Id="rId2" Type="http://schemas.openxmlformats.org/officeDocument/2006/relationships/tags" Target="../tags/tag268.xml"/><Relationship Id="rId1" Type="http://schemas.openxmlformats.org/officeDocument/2006/relationships/tags" Target="../tags/tag26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73.xml"/><Relationship Id="rId2" Type="http://schemas.openxmlformats.org/officeDocument/2006/relationships/tags" Target="../tags/tag272.xml"/><Relationship Id="rId1" Type="http://schemas.openxmlformats.org/officeDocument/2006/relationships/tags" Target="../tags/tag27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77.xml"/><Relationship Id="rId2" Type="http://schemas.openxmlformats.org/officeDocument/2006/relationships/tags" Target="../tags/tag276.xml"/><Relationship Id="rId1" Type="http://schemas.openxmlformats.org/officeDocument/2006/relationships/tags" Target="../tags/tag27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8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0.xml"/><Relationship Id="rId1" Type="http://schemas.openxmlformats.org/officeDocument/2006/relationships/tags" Target="../tags/tag279.xml"/><Relationship Id="rId6" Type="http://schemas.openxmlformats.org/officeDocument/2006/relationships/tags" Target="../tags/tag284.xml"/><Relationship Id="rId5" Type="http://schemas.openxmlformats.org/officeDocument/2006/relationships/tags" Target="../tags/tag283.xml"/><Relationship Id="rId4" Type="http://schemas.openxmlformats.org/officeDocument/2006/relationships/tags" Target="../tags/tag28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87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96.xml"/><Relationship Id="rId13" Type="http://schemas.openxmlformats.org/officeDocument/2006/relationships/tags" Target="../tags/tag301.xml"/><Relationship Id="rId18" Type="http://schemas.openxmlformats.org/officeDocument/2006/relationships/tags" Target="../tags/tag306.xml"/><Relationship Id="rId26" Type="http://schemas.openxmlformats.org/officeDocument/2006/relationships/tags" Target="../tags/tag314.xml"/><Relationship Id="rId3" Type="http://schemas.openxmlformats.org/officeDocument/2006/relationships/tags" Target="../tags/tag291.xml"/><Relationship Id="rId21" Type="http://schemas.openxmlformats.org/officeDocument/2006/relationships/tags" Target="../tags/tag309.xml"/><Relationship Id="rId34" Type="http://schemas.openxmlformats.org/officeDocument/2006/relationships/tags" Target="../tags/tag322.xml"/><Relationship Id="rId7" Type="http://schemas.openxmlformats.org/officeDocument/2006/relationships/tags" Target="../tags/tag295.xml"/><Relationship Id="rId12" Type="http://schemas.openxmlformats.org/officeDocument/2006/relationships/tags" Target="../tags/tag300.xml"/><Relationship Id="rId17" Type="http://schemas.openxmlformats.org/officeDocument/2006/relationships/tags" Target="../tags/tag305.xml"/><Relationship Id="rId25" Type="http://schemas.openxmlformats.org/officeDocument/2006/relationships/tags" Target="../tags/tag313.xml"/><Relationship Id="rId33" Type="http://schemas.openxmlformats.org/officeDocument/2006/relationships/tags" Target="../tags/tag321.xml"/><Relationship Id="rId2" Type="http://schemas.openxmlformats.org/officeDocument/2006/relationships/tags" Target="../tags/tag290.xml"/><Relationship Id="rId16" Type="http://schemas.openxmlformats.org/officeDocument/2006/relationships/tags" Target="../tags/tag304.xml"/><Relationship Id="rId20" Type="http://schemas.openxmlformats.org/officeDocument/2006/relationships/tags" Target="../tags/tag308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tags" Target="../tags/tag299.xml"/><Relationship Id="rId24" Type="http://schemas.openxmlformats.org/officeDocument/2006/relationships/tags" Target="../tags/tag312.xml"/><Relationship Id="rId32" Type="http://schemas.openxmlformats.org/officeDocument/2006/relationships/tags" Target="../tags/tag320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293.xml"/><Relationship Id="rId15" Type="http://schemas.openxmlformats.org/officeDocument/2006/relationships/tags" Target="../tags/tag303.xml"/><Relationship Id="rId23" Type="http://schemas.openxmlformats.org/officeDocument/2006/relationships/tags" Target="../tags/tag311.xml"/><Relationship Id="rId28" Type="http://schemas.openxmlformats.org/officeDocument/2006/relationships/tags" Target="../tags/tag316.xml"/><Relationship Id="rId36" Type="http://schemas.openxmlformats.org/officeDocument/2006/relationships/tags" Target="../tags/tag324.xml"/><Relationship Id="rId10" Type="http://schemas.openxmlformats.org/officeDocument/2006/relationships/tags" Target="../tags/tag298.xml"/><Relationship Id="rId19" Type="http://schemas.openxmlformats.org/officeDocument/2006/relationships/tags" Target="../tags/tag307.xml"/><Relationship Id="rId31" Type="http://schemas.openxmlformats.org/officeDocument/2006/relationships/tags" Target="../tags/tag319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tags" Target="../tags/tag302.xml"/><Relationship Id="rId22" Type="http://schemas.openxmlformats.org/officeDocument/2006/relationships/tags" Target="../tags/tag310.xml"/><Relationship Id="rId27" Type="http://schemas.openxmlformats.org/officeDocument/2006/relationships/tags" Target="../tags/tag315.xml"/><Relationship Id="rId30" Type="http://schemas.openxmlformats.org/officeDocument/2006/relationships/tags" Target="../tags/tag318.xml"/><Relationship Id="rId35" Type="http://schemas.openxmlformats.org/officeDocument/2006/relationships/tags" Target="../tags/tag323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32.xml"/><Relationship Id="rId13" Type="http://schemas.openxmlformats.org/officeDocument/2006/relationships/tags" Target="../tags/tag337.xml"/><Relationship Id="rId18" Type="http://schemas.openxmlformats.org/officeDocument/2006/relationships/tags" Target="../tags/tag342.xml"/><Relationship Id="rId26" Type="http://schemas.openxmlformats.org/officeDocument/2006/relationships/tags" Target="../tags/tag350.xml"/><Relationship Id="rId3" Type="http://schemas.openxmlformats.org/officeDocument/2006/relationships/tags" Target="../tags/tag327.xml"/><Relationship Id="rId21" Type="http://schemas.openxmlformats.org/officeDocument/2006/relationships/tags" Target="../tags/tag345.xml"/><Relationship Id="rId7" Type="http://schemas.openxmlformats.org/officeDocument/2006/relationships/tags" Target="../tags/tag331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25" Type="http://schemas.openxmlformats.org/officeDocument/2006/relationships/tags" Target="../tags/tag349.xml"/><Relationship Id="rId2" Type="http://schemas.openxmlformats.org/officeDocument/2006/relationships/tags" Target="../tags/tag326.xml"/><Relationship Id="rId16" Type="http://schemas.openxmlformats.org/officeDocument/2006/relationships/tags" Target="../tags/tag340.xml"/><Relationship Id="rId20" Type="http://schemas.openxmlformats.org/officeDocument/2006/relationships/tags" Target="../tags/tag344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1" Type="http://schemas.openxmlformats.org/officeDocument/2006/relationships/tags" Target="../tags/tag335.xml"/><Relationship Id="rId24" Type="http://schemas.openxmlformats.org/officeDocument/2006/relationships/tags" Target="../tags/tag348.xml"/><Relationship Id="rId5" Type="http://schemas.openxmlformats.org/officeDocument/2006/relationships/tags" Target="../tags/tag329.xml"/><Relationship Id="rId15" Type="http://schemas.openxmlformats.org/officeDocument/2006/relationships/tags" Target="../tags/tag339.xml"/><Relationship Id="rId23" Type="http://schemas.openxmlformats.org/officeDocument/2006/relationships/tags" Target="../tags/tag347.xml"/><Relationship Id="rId28" Type="http://schemas.openxmlformats.org/officeDocument/2006/relationships/tags" Target="../tags/tag352.xml"/><Relationship Id="rId10" Type="http://schemas.openxmlformats.org/officeDocument/2006/relationships/tags" Target="../tags/tag334.xml"/><Relationship Id="rId19" Type="http://schemas.openxmlformats.org/officeDocument/2006/relationships/tags" Target="../tags/tag343.xml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14" Type="http://schemas.openxmlformats.org/officeDocument/2006/relationships/tags" Target="../tags/tag338.xml"/><Relationship Id="rId22" Type="http://schemas.openxmlformats.org/officeDocument/2006/relationships/tags" Target="../tags/tag346.xml"/><Relationship Id="rId27" Type="http://schemas.openxmlformats.org/officeDocument/2006/relationships/tags" Target="../tags/tag35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355.xml"/><Relationship Id="rId2" Type="http://schemas.openxmlformats.org/officeDocument/2006/relationships/tags" Target="../tags/tag354.xml"/><Relationship Id="rId1" Type="http://schemas.openxmlformats.org/officeDocument/2006/relationships/tags" Target="../tags/tag35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6.xml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tags" Target="../tags/tag369.xml"/><Relationship Id="rId18" Type="http://schemas.openxmlformats.org/officeDocument/2006/relationships/tags" Target="../tags/tag374.xml"/><Relationship Id="rId26" Type="http://schemas.openxmlformats.org/officeDocument/2006/relationships/tags" Target="../tags/tag382.xml"/><Relationship Id="rId39" Type="http://schemas.openxmlformats.org/officeDocument/2006/relationships/tags" Target="../tags/tag395.xml"/><Relationship Id="rId3" Type="http://schemas.openxmlformats.org/officeDocument/2006/relationships/tags" Target="../tags/tag359.xml"/><Relationship Id="rId21" Type="http://schemas.openxmlformats.org/officeDocument/2006/relationships/tags" Target="../tags/tag377.xml"/><Relationship Id="rId34" Type="http://schemas.openxmlformats.org/officeDocument/2006/relationships/tags" Target="../tags/tag390.xml"/><Relationship Id="rId42" Type="http://schemas.openxmlformats.org/officeDocument/2006/relationships/tags" Target="../tags/tag398.xml"/><Relationship Id="rId47" Type="http://schemas.openxmlformats.org/officeDocument/2006/relationships/tags" Target="../tags/tag403.xml"/><Relationship Id="rId50" Type="http://schemas.openxmlformats.org/officeDocument/2006/relationships/tags" Target="../tags/tag406.xml"/><Relationship Id="rId7" Type="http://schemas.openxmlformats.org/officeDocument/2006/relationships/tags" Target="../tags/tag363.xml"/><Relationship Id="rId12" Type="http://schemas.openxmlformats.org/officeDocument/2006/relationships/tags" Target="../tags/tag368.xml"/><Relationship Id="rId17" Type="http://schemas.openxmlformats.org/officeDocument/2006/relationships/tags" Target="../tags/tag373.xml"/><Relationship Id="rId25" Type="http://schemas.openxmlformats.org/officeDocument/2006/relationships/tags" Target="../tags/tag381.xml"/><Relationship Id="rId33" Type="http://schemas.openxmlformats.org/officeDocument/2006/relationships/tags" Target="../tags/tag389.xml"/><Relationship Id="rId38" Type="http://schemas.openxmlformats.org/officeDocument/2006/relationships/tags" Target="../tags/tag394.xml"/><Relationship Id="rId46" Type="http://schemas.openxmlformats.org/officeDocument/2006/relationships/tags" Target="../tags/tag402.xml"/><Relationship Id="rId2" Type="http://schemas.openxmlformats.org/officeDocument/2006/relationships/tags" Target="../tags/tag358.xml"/><Relationship Id="rId16" Type="http://schemas.openxmlformats.org/officeDocument/2006/relationships/tags" Target="../tags/tag372.xml"/><Relationship Id="rId20" Type="http://schemas.openxmlformats.org/officeDocument/2006/relationships/tags" Target="../tags/tag376.xml"/><Relationship Id="rId29" Type="http://schemas.openxmlformats.org/officeDocument/2006/relationships/tags" Target="../tags/tag385.xml"/><Relationship Id="rId41" Type="http://schemas.openxmlformats.org/officeDocument/2006/relationships/tags" Target="../tags/tag397.xml"/><Relationship Id="rId1" Type="http://schemas.openxmlformats.org/officeDocument/2006/relationships/tags" Target="../tags/tag357.xml"/><Relationship Id="rId6" Type="http://schemas.openxmlformats.org/officeDocument/2006/relationships/tags" Target="../tags/tag362.xml"/><Relationship Id="rId11" Type="http://schemas.openxmlformats.org/officeDocument/2006/relationships/tags" Target="../tags/tag367.xml"/><Relationship Id="rId24" Type="http://schemas.openxmlformats.org/officeDocument/2006/relationships/tags" Target="../tags/tag380.xml"/><Relationship Id="rId32" Type="http://schemas.openxmlformats.org/officeDocument/2006/relationships/tags" Target="../tags/tag388.xml"/><Relationship Id="rId37" Type="http://schemas.openxmlformats.org/officeDocument/2006/relationships/tags" Target="../tags/tag393.xml"/><Relationship Id="rId40" Type="http://schemas.openxmlformats.org/officeDocument/2006/relationships/tags" Target="../tags/tag396.xml"/><Relationship Id="rId45" Type="http://schemas.openxmlformats.org/officeDocument/2006/relationships/tags" Target="../tags/tag401.xml"/><Relationship Id="rId5" Type="http://schemas.openxmlformats.org/officeDocument/2006/relationships/tags" Target="../tags/tag361.xml"/><Relationship Id="rId15" Type="http://schemas.openxmlformats.org/officeDocument/2006/relationships/tags" Target="../tags/tag371.xml"/><Relationship Id="rId23" Type="http://schemas.openxmlformats.org/officeDocument/2006/relationships/tags" Target="../tags/tag379.xml"/><Relationship Id="rId28" Type="http://schemas.openxmlformats.org/officeDocument/2006/relationships/tags" Target="../tags/tag384.xml"/><Relationship Id="rId36" Type="http://schemas.openxmlformats.org/officeDocument/2006/relationships/tags" Target="../tags/tag392.xml"/><Relationship Id="rId49" Type="http://schemas.openxmlformats.org/officeDocument/2006/relationships/tags" Target="../tags/tag405.xml"/><Relationship Id="rId10" Type="http://schemas.openxmlformats.org/officeDocument/2006/relationships/tags" Target="../tags/tag366.xml"/><Relationship Id="rId19" Type="http://schemas.openxmlformats.org/officeDocument/2006/relationships/tags" Target="../tags/tag375.xml"/><Relationship Id="rId31" Type="http://schemas.openxmlformats.org/officeDocument/2006/relationships/tags" Target="../tags/tag387.xml"/><Relationship Id="rId44" Type="http://schemas.openxmlformats.org/officeDocument/2006/relationships/tags" Target="../tags/tag400.xml"/><Relationship Id="rId4" Type="http://schemas.openxmlformats.org/officeDocument/2006/relationships/tags" Target="../tags/tag360.xml"/><Relationship Id="rId9" Type="http://schemas.openxmlformats.org/officeDocument/2006/relationships/tags" Target="../tags/tag365.xml"/><Relationship Id="rId14" Type="http://schemas.openxmlformats.org/officeDocument/2006/relationships/tags" Target="../tags/tag370.xml"/><Relationship Id="rId22" Type="http://schemas.openxmlformats.org/officeDocument/2006/relationships/tags" Target="../tags/tag378.xml"/><Relationship Id="rId27" Type="http://schemas.openxmlformats.org/officeDocument/2006/relationships/tags" Target="../tags/tag383.xml"/><Relationship Id="rId30" Type="http://schemas.openxmlformats.org/officeDocument/2006/relationships/tags" Target="../tags/tag386.xml"/><Relationship Id="rId35" Type="http://schemas.openxmlformats.org/officeDocument/2006/relationships/tags" Target="../tags/tag391.xml"/><Relationship Id="rId43" Type="http://schemas.openxmlformats.org/officeDocument/2006/relationships/tags" Target="../tags/tag399.xml"/><Relationship Id="rId48" Type="http://schemas.openxmlformats.org/officeDocument/2006/relationships/tags" Target="../tags/tag404.xml"/><Relationship Id="rId8" Type="http://schemas.openxmlformats.org/officeDocument/2006/relationships/tags" Target="../tags/tag364.xml"/><Relationship Id="rId5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3" Type="http://schemas.openxmlformats.org/officeDocument/2006/relationships/tags" Target="../tags/tag419.xml"/><Relationship Id="rId18" Type="http://schemas.openxmlformats.org/officeDocument/2006/relationships/tags" Target="../tags/tag424.xml"/><Relationship Id="rId26" Type="http://schemas.openxmlformats.org/officeDocument/2006/relationships/tags" Target="../tags/tag432.xml"/><Relationship Id="rId39" Type="http://schemas.openxmlformats.org/officeDocument/2006/relationships/tags" Target="../tags/tag445.xml"/><Relationship Id="rId21" Type="http://schemas.openxmlformats.org/officeDocument/2006/relationships/tags" Target="../tags/tag427.xml"/><Relationship Id="rId34" Type="http://schemas.openxmlformats.org/officeDocument/2006/relationships/tags" Target="../tags/tag440.xml"/><Relationship Id="rId42" Type="http://schemas.openxmlformats.org/officeDocument/2006/relationships/tags" Target="../tags/tag448.xml"/><Relationship Id="rId47" Type="http://schemas.openxmlformats.org/officeDocument/2006/relationships/tags" Target="../tags/tag453.xml"/><Relationship Id="rId50" Type="http://schemas.openxmlformats.org/officeDocument/2006/relationships/tags" Target="../tags/tag456.xml"/><Relationship Id="rId55" Type="http://schemas.openxmlformats.org/officeDocument/2006/relationships/tags" Target="../tags/tag461.xml"/><Relationship Id="rId63" Type="http://schemas.openxmlformats.org/officeDocument/2006/relationships/tags" Target="../tags/tag469.xml"/><Relationship Id="rId7" Type="http://schemas.openxmlformats.org/officeDocument/2006/relationships/tags" Target="../tags/tag413.xml"/><Relationship Id="rId2" Type="http://schemas.openxmlformats.org/officeDocument/2006/relationships/tags" Target="../tags/tag408.xml"/><Relationship Id="rId16" Type="http://schemas.openxmlformats.org/officeDocument/2006/relationships/tags" Target="../tags/tag422.xml"/><Relationship Id="rId20" Type="http://schemas.openxmlformats.org/officeDocument/2006/relationships/tags" Target="../tags/tag426.xml"/><Relationship Id="rId29" Type="http://schemas.openxmlformats.org/officeDocument/2006/relationships/tags" Target="../tags/tag435.xml"/><Relationship Id="rId41" Type="http://schemas.openxmlformats.org/officeDocument/2006/relationships/tags" Target="../tags/tag447.xml"/><Relationship Id="rId54" Type="http://schemas.openxmlformats.org/officeDocument/2006/relationships/tags" Target="../tags/tag460.xml"/><Relationship Id="rId62" Type="http://schemas.openxmlformats.org/officeDocument/2006/relationships/tags" Target="../tags/tag468.xml"/><Relationship Id="rId1" Type="http://schemas.openxmlformats.org/officeDocument/2006/relationships/tags" Target="../tags/tag407.xml"/><Relationship Id="rId6" Type="http://schemas.openxmlformats.org/officeDocument/2006/relationships/tags" Target="../tags/tag412.xml"/><Relationship Id="rId11" Type="http://schemas.openxmlformats.org/officeDocument/2006/relationships/tags" Target="../tags/tag417.xml"/><Relationship Id="rId24" Type="http://schemas.openxmlformats.org/officeDocument/2006/relationships/tags" Target="../tags/tag430.xml"/><Relationship Id="rId32" Type="http://schemas.openxmlformats.org/officeDocument/2006/relationships/tags" Target="../tags/tag438.xml"/><Relationship Id="rId37" Type="http://schemas.openxmlformats.org/officeDocument/2006/relationships/tags" Target="../tags/tag443.xml"/><Relationship Id="rId40" Type="http://schemas.openxmlformats.org/officeDocument/2006/relationships/tags" Target="../tags/tag446.xml"/><Relationship Id="rId45" Type="http://schemas.openxmlformats.org/officeDocument/2006/relationships/tags" Target="../tags/tag451.xml"/><Relationship Id="rId53" Type="http://schemas.openxmlformats.org/officeDocument/2006/relationships/tags" Target="../tags/tag459.xml"/><Relationship Id="rId58" Type="http://schemas.openxmlformats.org/officeDocument/2006/relationships/tags" Target="../tags/tag464.xml"/><Relationship Id="rId66" Type="http://schemas.openxmlformats.org/officeDocument/2006/relationships/slideLayout" Target="../slideLayouts/slideLayout6.xml"/><Relationship Id="rId5" Type="http://schemas.openxmlformats.org/officeDocument/2006/relationships/tags" Target="../tags/tag411.xml"/><Relationship Id="rId15" Type="http://schemas.openxmlformats.org/officeDocument/2006/relationships/tags" Target="../tags/tag421.xml"/><Relationship Id="rId23" Type="http://schemas.openxmlformats.org/officeDocument/2006/relationships/tags" Target="../tags/tag429.xml"/><Relationship Id="rId28" Type="http://schemas.openxmlformats.org/officeDocument/2006/relationships/tags" Target="../tags/tag434.xml"/><Relationship Id="rId36" Type="http://schemas.openxmlformats.org/officeDocument/2006/relationships/tags" Target="../tags/tag442.xml"/><Relationship Id="rId49" Type="http://schemas.openxmlformats.org/officeDocument/2006/relationships/tags" Target="../tags/tag455.xml"/><Relationship Id="rId57" Type="http://schemas.openxmlformats.org/officeDocument/2006/relationships/tags" Target="../tags/tag463.xml"/><Relationship Id="rId61" Type="http://schemas.openxmlformats.org/officeDocument/2006/relationships/tags" Target="../tags/tag467.xml"/><Relationship Id="rId10" Type="http://schemas.openxmlformats.org/officeDocument/2006/relationships/tags" Target="../tags/tag416.xml"/><Relationship Id="rId19" Type="http://schemas.openxmlformats.org/officeDocument/2006/relationships/tags" Target="../tags/tag425.xml"/><Relationship Id="rId31" Type="http://schemas.openxmlformats.org/officeDocument/2006/relationships/tags" Target="../tags/tag437.xml"/><Relationship Id="rId44" Type="http://schemas.openxmlformats.org/officeDocument/2006/relationships/tags" Target="../tags/tag450.xml"/><Relationship Id="rId52" Type="http://schemas.openxmlformats.org/officeDocument/2006/relationships/tags" Target="../tags/tag458.xml"/><Relationship Id="rId60" Type="http://schemas.openxmlformats.org/officeDocument/2006/relationships/tags" Target="../tags/tag466.xml"/><Relationship Id="rId65" Type="http://schemas.openxmlformats.org/officeDocument/2006/relationships/tags" Target="../tags/tag471.xml"/><Relationship Id="rId4" Type="http://schemas.openxmlformats.org/officeDocument/2006/relationships/tags" Target="../tags/tag410.xml"/><Relationship Id="rId9" Type="http://schemas.openxmlformats.org/officeDocument/2006/relationships/tags" Target="../tags/tag415.xml"/><Relationship Id="rId14" Type="http://schemas.openxmlformats.org/officeDocument/2006/relationships/tags" Target="../tags/tag420.xml"/><Relationship Id="rId22" Type="http://schemas.openxmlformats.org/officeDocument/2006/relationships/tags" Target="../tags/tag428.xml"/><Relationship Id="rId27" Type="http://schemas.openxmlformats.org/officeDocument/2006/relationships/tags" Target="../tags/tag433.xml"/><Relationship Id="rId30" Type="http://schemas.openxmlformats.org/officeDocument/2006/relationships/tags" Target="../tags/tag436.xml"/><Relationship Id="rId35" Type="http://schemas.openxmlformats.org/officeDocument/2006/relationships/tags" Target="../tags/tag441.xml"/><Relationship Id="rId43" Type="http://schemas.openxmlformats.org/officeDocument/2006/relationships/tags" Target="../tags/tag449.xml"/><Relationship Id="rId48" Type="http://schemas.openxmlformats.org/officeDocument/2006/relationships/tags" Target="../tags/tag454.xml"/><Relationship Id="rId56" Type="http://schemas.openxmlformats.org/officeDocument/2006/relationships/tags" Target="../tags/tag462.xml"/><Relationship Id="rId64" Type="http://schemas.openxmlformats.org/officeDocument/2006/relationships/tags" Target="../tags/tag470.xml"/><Relationship Id="rId8" Type="http://schemas.openxmlformats.org/officeDocument/2006/relationships/tags" Target="../tags/tag414.xml"/><Relationship Id="rId51" Type="http://schemas.openxmlformats.org/officeDocument/2006/relationships/tags" Target="../tags/tag457.xml"/><Relationship Id="rId3" Type="http://schemas.openxmlformats.org/officeDocument/2006/relationships/tags" Target="../tags/tag409.xml"/><Relationship Id="rId12" Type="http://schemas.openxmlformats.org/officeDocument/2006/relationships/tags" Target="../tags/tag418.xml"/><Relationship Id="rId17" Type="http://schemas.openxmlformats.org/officeDocument/2006/relationships/tags" Target="../tags/tag423.xml"/><Relationship Id="rId25" Type="http://schemas.openxmlformats.org/officeDocument/2006/relationships/tags" Target="../tags/tag431.xml"/><Relationship Id="rId33" Type="http://schemas.openxmlformats.org/officeDocument/2006/relationships/tags" Target="../tags/tag439.xml"/><Relationship Id="rId38" Type="http://schemas.openxmlformats.org/officeDocument/2006/relationships/tags" Target="../tags/tag444.xml"/><Relationship Id="rId46" Type="http://schemas.openxmlformats.org/officeDocument/2006/relationships/tags" Target="../tags/tag452.xml"/><Relationship Id="rId59" Type="http://schemas.openxmlformats.org/officeDocument/2006/relationships/tags" Target="../tags/tag46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474.xml"/><Relationship Id="rId2" Type="http://schemas.openxmlformats.org/officeDocument/2006/relationships/tags" Target="../tags/tag473.xml"/><Relationship Id="rId1" Type="http://schemas.openxmlformats.org/officeDocument/2006/relationships/tags" Target="../tags/tag47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5.xml"/></Relationships>
</file>

<file path=ppt/slides/_rels/slide37.xml.rels><?xml version="1.0" encoding="UTF-8" standalone="yes"?>
<Relationships xmlns="http://schemas.openxmlformats.org/package/2006/relationships"><Relationship Id="rId26" Type="http://schemas.openxmlformats.org/officeDocument/2006/relationships/tags" Target="../tags/tag501.xml"/><Relationship Id="rId117" Type="http://schemas.openxmlformats.org/officeDocument/2006/relationships/tags" Target="../tags/tag592.xml"/><Relationship Id="rId21" Type="http://schemas.openxmlformats.org/officeDocument/2006/relationships/tags" Target="../tags/tag496.xml"/><Relationship Id="rId42" Type="http://schemas.openxmlformats.org/officeDocument/2006/relationships/tags" Target="../tags/tag517.xml"/><Relationship Id="rId47" Type="http://schemas.openxmlformats.org/officeDocument/2006/relationships/tags" Target="../tags/tag522.xml"/><Relationship Id="rId63" Type="http://schemas.openxmlformats.org/officeDocument/2006/relationships/tags" Target="../tags/tag538.xml"/><Relationship Id="rId68" Type="http://schemas.openxmlformats.org/officeDocument/2006/relationships/tags" Target="../tags/tag543.xml"/><Relationship Id="rId84" Type="http://schemas.openxmlformats.org/officeDocument/2006/relationships/tags" Target="../tags/tag559.xml"/><Relationship Id="rId89" Type="http://schemas.openxmlformats.org/officeDocument/2006/relationships/tags" Target="../tags/tag564.xml"/><Relationship Id="rId112" Type="http://schemas.openxmlformats.org/officeDocument/2006/relationships/tags" Target="../tags/tag587.xml"/><Relationship Id="rId133" Type="http://schemas.openxmlformats.org/officeDocument/2006/relationships/tags" Target="../tags/tag608.xml"/><Relationship Id="rId16" Type="http://schemas.openxmlformats.org/officeDocument/2006/relationships/tags" Target="../tags/tag491.xml"/><Relationship Id="rId107" Type="http://schemas.openxmlformats.org/officeDocument/2006/relationships/tags" Target="../tags/tag582.xml"/><Relationship Id="rId11" Type="http://schemas.openxmlformats.org/officeDocument/2006/relationships/tags" Target="../tags/tag486.xml"/><Relationship Id="rId32" Type="http://schemas.openxmlformats.org/officeDocument/2006/relationships/tags" Target="../tags/tag507.xml"/><Relationship Id="rId37" Type="http://schemas.openxmlformats.org/officeDocument/2006/relationships/tags" Target="../tags/tag512.xml"/><Relationship Id="rId53" Type="http://schemas.openxmlformats.org/officeDocument/2006/relationships/tags" Target="../tags/tag528.xml"/><Relationship Id="rId58" Type="http://schemas.openxmlformats.org/officeDocument/2006/relationships/tags" Target="../tags/tag533.xml"/><Relationship Id="rId74" Type="http://schemas.openxmlformats.org/officeDocument/2006/relationships/tags" Target="../tags/tag549.xml"/><Relationship Id="rId79" Type="http://schemas.openxmlformats.org/officeDocument/2006/relationships/tags" Target="../tags/tag554.xml"/><Relationship Id="rId102" Type="http://schemas.openxmlformats.org/officeDocument/2006/relationships/tags" Target="../tags/tag577.xml"/><Relationship Id="rId123" Type="http://schemas.openxmlformats.org/officeDocument/2006/relationships/tags" Target="../tags/tag598.xml"/><Relationship Id="rId128" Type="http://schemas.openxmlformats.org/officeDocument/2006/relationships/tags" Target="../tags/tag603.xml"/><Relationship Id="rId5" Type="http://schemas.openxmlformats.org/officeDocument/2006/relationships/tags" Target="../tags/tag480.xml"/><Relationship Id="rId90" Type="http://schemas.openxmlformats.org/officeDocument/2006/relationships/tags" Target="../tags/tag565.xml"/><Relationship Id="rId95" Type="http://schemas.openxmlformats.org/officeDocument/2006/relationships/tags" Target="../tags/tag570.xml"/><Relationship Id="rId14" Type="http://schemas.openxmlformats.org/officeDocument/2006/relationships/tags" Target="../tags/tag489.xml"/><Relationship Id="rId22" Type="http://schemas.openxmlformats.org/officeDocument/2006/relationships/tags" Target="../tags/tag497.xml"/><Relationship Id="rId27" Type="http://schemas.openxmlformats.org/officeDocument/2006/relationships/tags" Target="../tags/tag502.xml"/><Relationship Id="rId30" Type="http://schemas.openxmlformats.org/officeDocument/2006/relationships/tags" Target="../tags/tag505.xml"/><Relationship Id="rId35" Type="http://schemas.openxmlformats.org/officeDocument/2006/relationships/tags" Target="../tags/tag510.xml"/><Relationship Id="rId43" Type="http://schemas.openxmlformats.org/officeDocument/2006/relationships/tags" Target="../tags/tag518.xml"/><Relationship Id="rId48" Type="http://schemas.openxmlformats.org/officeDocument/2006/relationships/tags" Target="../tags/tag523.xml"/><Relationship Id="rId56" Type="http://schemas.openxmlformats.org/officeDocument/2006/relationships/tags" Target="../tags/tag531.xml"/><Relationship Id="rId64" Type="http://schemas.openxmlformats.org/officeDocument/2006/relationships/tags" Target="../tags/tag539.xml"/><Relationship Id="rId69" Type="http://schemas.openxmlformats.org/officeDocument/2006/relationships/tags" Target="../tags/tag544.xml"/><Relationship Id="rId77" Type="http://schemas.openxmlformats.org/officeDocument/2006/relationships/tags" Target="../tags/tag552.xml"/><Relationship Id="rId100" Type="http://schemas.openxmlformats.org/officeDocument/2006/relationships/tags" Target="../tags/tag575.xml"/><Relationship Id="rId105" Type="http://schemas.openxmlformats.org/officeDocument/2006/relationships/tags" Target="../tags/tag580.xml"/><Relationship Id="rId113" Type="http://schemas.openxmlformats.org/officeDocument/2006/relationships/tags" Target="../tags/tag588.xml"/><Relationship Id="rId118" Type="http://schemas.openxmlformats.org/officeDocument/2006/relationships/tags" Target="../tags/tag593.xml"/><Relationship Id="rId126" Type="http://schemas.openxmlformats.org/officeDocument/2006/relationships/tags" Target="../tags/tag601.xml"/><Relationship Id="rId134" Type="http://schemas.openxmlformats.org/officeDocument/2006/relationships/tags" Target="../tags/tag609.xml"/><Relationship Id="rId8" Type="http://schemas.openxmlformats.org/officeDocument/2006/relationships/tags" Target="../tags/tag483.xml"/><Relationship Id="rId51" Type="http://schemas.openxmlformats.org/officeDocument/2006/relationships/tags" Target="../tags/tag526.xml"/><Relationship Id="rId72" Type="http://schemas.openxmlformats.org/officeDocument/2006/relationships/tags" Target="../tags/tag547.xml"/><Relationship Id="rId80" Type="http://schemas.openxmlformats.org/officeDocument/2006/relationships/tags" Target="../tags/tag555.xml"/><Relationship Id="rId85" Type="http://schemas.openxmlformats.org/officeDocument/2006/relationships/tags" Target="../tags/tag560.xml"/><Relationship Id="rId93" Type="http://schemas.openxmlformats.org/officeDocument/2006/relationships/tags" Target="../tags/tag568.xml"/><Relationship Id="rId98" Type="http://schemas.openxmlformats.org/officeDocument/2006/relationships/tags" Target="../tags/tag573.xml"/><Relationship Id="rId121" Type="http://schemas.openxmlformats.org/officeDocument/2006/relationships/tags" Target="../tags/tag596.xml"/><Relationship Id="rId3" Type="http://schemas.openxmlformats.org/officeDocument/2006/relationships/tags" Target="../tags/tag478.xml"/><Relationship Id="rId12" Type="http://schemas.openxmlformats.org/officeDocument/2006/relationships/tags" Target="../tags/tag487.xml"/><Relationship Id="rId17" Type="http://schemas.openxmlformats.org/officeDocument/2006/relationships/tags" Target="../tags/tag492.xml"/><Relationship Id="rId25" Type="http://schemas.openxmlformats.org/officeDocument/2006/relationships/tags" Target="../tags/tag500.xml"/><Relationship Id="rId33" Type="http://schemas.openxmlformats.org/officeDocument/2006/relationships/tags" Target="../tags/tag508.xml"/><Relationship Id="rId38" Type="http://schemas.openxmlformats.org/officeDocument/2006/relationships/tags" Target="../tags/tag513.xml"/><Relationship Id="rId46" Type="http://schemas.openxmlformats.org/officeDocument/2006/relationships/tags" Target="../tags/tag521.xml"/><Relationship Id="rId59" Type="http://schemas.openxmlformats.org/officeDocument/2006/relationships/tags" Target="../tags/tag534.xml"/><Relationship Id="rId67" Type="http://schemas.openxmlformats.org/officeDocument/2006/relationships/tags" Target="../tags/tag542.xml"/><Relationship Id="rId103" Type="http://schemas.openxmlformats.org/officeDocument/2006/relationships/tags" Target="../tags/tag578.xml"/><Relationship Id="rId108" Type="http://schemas.openxmlformats.org/officeDocument/2006/relationships/tags" Target="../tags/tag583.xml"/><Relationship Id="rId116" Type="http://schemas.openxmlformats.org/officeDocument/2006/relationships/tags" Target="../tags/tag591.xml"/><Relationship Id="rId124" Type="http://schemas.openxmlformats.org/officeDocument/2006/relationships/tags" Target="../tags/tag599.xml"/><Relationship Id="rId129" Type="http://schemas.openxmlformats.org/officeDocument/2006/relationships/tags" Target="../tags/tag604.xml"/><Relationship Id="rId20" Type="http://schemas.openxmlformats.org/officeDocument/2006/relationships/tags" Target="../tags/tag495.xml"/><Relationship Id="rId41" Type="http://schemas.openxmlformats.org/officeDocument/2006/relationships/tags" Target="../tags/tag516.xml"/><Relationship Id="rId54" Type="http://schemas.openxmlformats.org/officeDocument/2006/relationships/tags" Target="../tags/tag529.xml"/><Relationship Id="rId62" Type="http://schemas.openxmlformats.org/officeDocument/2006/relationships/tags" Target="../tags/tag537.xml"/><Relationship Id="rId70" Type="http://schemas.openxmlformats.org/officeDocument/2006/relationships/tags" Target="../tags/tag545.xml"/><Relationship Id="rId75" Type="http://schemas.openxmlformats.org/officeDocument/2006/relationships/tags" Target="../tags/tag550.xml"/><Relationship Id="rId83" Type="http://schemas.openxmlformats.org/officeDocument/2006/relationships/tags" Target="../tags/tag558.xml"/><Relationship Id="rId88" Type="http://schemas.openxmlformats.org/officeDocument/2006/relationships/tags" Target="../tags/tag563.xml"/><Relationship Id="rId91" Type="http://schemas.openxmlformats.org/officeDocument/2006/relationships/tags" Target="../tags/tag566.xml"/><Relationship Id="rId96" Type="http://schemas.openxmlformats.org/officeDocument/2006/relationships/tags" Target="../tags/tag571.xml"/><Relationship Id="rId111" Type="http://schemas.openxmlformats.org/officeDocument/2006/relationships/tags" Target="../tags/tag586.xml"/><Relationship Id="rId132" Type="http://schemas.openxmlformats.org/officeDocument/2006/relationships/tags" Target="../tags/tag607.xml"/><Relationship Id="rId1" Type="http://schemas.openxmlformats.org/officeDocument/2006/relationships/tags" Target="../tags/tag476.xml"/><Relationship Id="rId6" Type="http://schemas.openxmlformats.org/officeDocument/2006/relationships/tags" Target="../tags/tag481.xml"/><Relationship Id="rId15" Type="http://schemas.openxmlformats.org/officeDocument/2006/relationships/tags" Target="../tags/tag490.xml"/><Relationship Id="rId23" Type="http://schemas.openxmlformats.org/officeDocument/2006/relationships/tags" Target="../tags/tag498.xml"/><Relationship Id="rId28" Type="http://schemas.openxmlformats.org/officeDocument/2006/relationships/tags" Target="../tags/tag503.xml"/><Relationship Id="rId36" Type="http://schemas.openxmlformats.org/officeDocument/2006/relationships/tags" Target="../tags/tag511.xml"/><Relationship Id="rId49" Type="http://schemas.openxmlformats.org/officeDocument/2006/relationships/tags" Target="../tags/tag524.xml"/><Relationship Id="rId57" Type="http://schemas.openxmlformats.org/officeDocument/2006/relationships/tags" Target="../tags/tag532.xml"/><Relationship Id="rId106" Type="http://schemas.openxmlformats.org/officeDocument/2006/relationships/tags" Target="../tags/tag581.xml"/><Relationship Id="rId114" Type="http://schemas.openxmlformats.org/officeDocument/2006/relationships/tags" Target="../tags/tag589.xml"/><Relationship Id="rId119" Type="http://schemas.openxmlformats.org/officeDocument/2006/relationships/tags" Target="../tags/tag594.xml"/><Relationship Id="rId127" Type="http://schemas.openxmlformats.org/officeDocument/2006/relationships/tags" Target="../tags/tag602.xml"/><Relationship Id="rId10" Type="http://schemas.openxmlformats.org/officeDocument/2006/relationships/tags" Target="../tags/tag485.xml"/><Relationship Id="rId31" Type="http://schemas.openxmlformats.org/officeDocument/2006/relationships/tags" Target="../tags/tag506.xml"/><Relationship Id="rId44" Type="http://schemas.openxmlformats.org/officeDocument/2006/relationships/tags" Target="../tags/tag519.xml"/><Relationship Id="rId52" Type="http://schemas.openxmlformats.org/officeDocument/2006/relationships/tags" Target="../tags/tag527.xml"/><Relationship Id="rId60" Type="http://schemas.openxmlformats.org/officeDocument/2006/relationships/tags" Target="../tags/tag535.xml"/><Relationship Id="rId65" Type="http://schemas.openxmlformats.org/officeDocument/2006/relationships/tags" Target="../tags/tag540.xml"/><Relationship Id="rId73" Type="http://schemas.openxmlformats.org/officeDocument/2006/relationships/tags" Target="../tags/tag548.xml"/><Relationship Id="rId78" Type="http://schemas.openxmlformats.org/officeDocument/2006/relationships/tags" Target="../tags/tag553.xml"/><Relationship Id="rId81" Type="http://schemas.openxmlformats.org/officeDocument/2006/relationships/tags" Target="../tags/tag556.xml"/><Relationship Id="rId86" Type="http://schemas.openxmlformats.org/officeDocument/2006/relationships/tags" Target="../tags/tag561.xml"/><Relationship Id="rId94" Type="http://schemas.openxmlformats.org/officeDocument/2006/relationships/tags" Target="../tags/tag569.xml"/><Relationship Id="rId99" Type="http://schemas.openxmlformats.org/officeDocument/2006/relationships/tags" Target="../tags/tag574.xml"/><Relationship Id="rId101" Type="http://schemas.openxmlformats.org/officeDocument/2006/relationships/tags" Target="../tags/tag576.xml"/><Relationship Id="rId122" Type="http://schemas.openxmlformats.org/officeDocument/2006/relationships/tags" Target="../tags/tag597.xml"/><Relationship Id="rId130" Type="http://schemas.openxmlformats.org/officeDocument/2006/relationships/tags" Target="../tags/tag605.xml"/><Relationship Id="rId135" Type="http://schemas.openxmlformats.org/officeDocument/2006/relationships/tags" Target="../tags/tag610.xml"/><Relationship Id="rId4" Type="http://schemas.openxmlformats.org/officeDocument/2006/relationships/tags" Target="../tags/tag479.xml"/><Relationship Id="rId9" Type="http://schemas.openxmlformats.org/officeDocument/2006/relationships/tags" Target="../tags/tag484.xml"/><Relationship Id="rId13" Type="http://schemas.openxmlformats.org/officeDocument/2006/relationships/tags" Target="../tags/tag488.xml"/><Relationship Id="rId18" Type="http://schemas.openxmlformats.org/officeDocument/2006/relationships/tags" Target="../tags/tag493.xml"/><Relationship Id="rId39" Type="http://schemas.openxmlformats.org/officeDocument/2006/relationships/tags" Target="../tags/tag514.xml"/><Relationship Id="rId109" Type="http://schemas.openxmlformats.org/officeDocument/2006/relationships/tags" Target="../tags/tag584.xml"/><Relationship Id="rId34" Type="http://schemas.openxmlformats.org/officeDocument/2006/relationships/tags" Target="../tags/tag509.xml"/><Relationship Id="rId50" Type="http://schemas.openxmlformats.org/officeDocument/2006/relationships/tags" Target="../tags/tag525.xml"/><Relationship Id="rId55" Type="http://schemas.openxmlformats.org/officeDocument/2006/relationships/tags" Target="../tags/tag530.xml"/><Relationship Id="rId76" Type="http://schemas.openxmlformats.org/officeDocument/2006/relationships/tags" Target="../tags/tag551.xml"/><Relationship Id="rId97" Type="http://schemas.openxmlformats.org/officeDocument/2006/relationships/tags" Target="../tags/tag572.xml"/><Relationship Id="rId104" Type="http://schemas.openxmlformats.org/officeDocument/2006/relationships/tags" Target="../tags/tag579.xml"/><Relationship Id="rId120" Type="http://schemas.openxmlformats.org/officeDocument/2006/relationships/tags" Target="../tags/tag595.xml"/><Relationship Id="rId125" Type="http://schemas.openxmlformats.org/officeDocument/2006/relationships/tags" Target="../tags/tag600.xml"/><Relationship Id="rId7" Type="http://schemas.openxmlformats.org/officeDocument/2006/relationships/tags" Target="../tags/tag482.xml"/><Relationship Id="rId71" Type="http://schemas.openxmlformats.org/officeDocument/2006/relationships/tags" Target="../tags/tag546.xml"/><Relationship Id="rId92" Type="http://schemas.openxmlformats.org/officeDocument/2006/relationships/tags" Target="../tags/tag567.xml"/><Relationship Id="rId2" Type="http://schemas.openxmlformats.org/officeDocument/2006/relationships/tags" Target="../tags/tag477.xml"/><Relationship Id="rId29" Type="http://schemas.openxmlformats.org/officeDocument/2006/relationships/tags" Target="../tags/tag504.xml"/><Relationship Id="rId24" Type="http://schemas.openxmlformats.org/officeDocument/2006/relationships/tags" Target="../tags/tag499.xml"/><Relationship Id="rId40" Type="http://schemas.openxmlformats.org/officeDocument/2006/relationships/tags" Target="../tags/tag515.xml"/><Relationship Id="rId45" Type="http://schemas.openxmlformats.org/officeDocument/2006/relationships/tags" Target="../tags/tag520.xml"/><Relationship Id="rId66" Type="http://schemas.openxmlformats.org/officeDocument/2006/relationships/tags" Target="../tags/tag541.xml"/><Relationship Id="rId87" Type="http://schemas.openxmlformats.org/officeDocument/2006/relationships/tags" Target="../tags/tag562.xml"/><Relationship Id="rId110" Type="http://schemas.openxmlformats.org/officeDocument/2006/relationships/tags" Target="../tags/tag585.xml"/><Relationship Id="rId115" Type="http://schemas.openxmlformats.org/officeDocument/2006/relationships/tags" Target="../tags/tag590.xml"/><Relationship Id="rId131" Type="http://schemas.openxmlformats.org/officeDocument/2006/relationships/tags" Target="../tags/tag606.xml"/><Relationship Id="rId136" Type="http://schemas.openxmlformats.org/officeDocument/2006/relationships/slideLayout" Target="../slideLayouts/slideLayout12.xml"/><Relationship Id="rId61" Type="http://schemas.openxmlformats.org/officeDocument/2006/relationships/tags" Target="../tags/tag536.xml"/><Relationship Id="rId82" Type="http://schemas.openxmlformats.org/officeDocument/2006/relationships/tags" Target="../tags/tag557.xml"/><Relationship Id="rId19" Type="http://schemas.openxmlformats.org/officeDocument/2006/relationships/tags" Target="../tags/tag49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613.xml"/><Relationship Id="rId2" Type="http://schemas.openxmlformats.org/officeDocument/2006/relationships/tags" Target="../tags/tag612.xml"/><Relationship Id="rId1" Type="http://schemas.openxmlformats.org/officeDocument/2006/relationships/tags" Target="../tags/tag6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3" Type="http://schemas.openxmlformats.org/officeDocument/2006/relationships/tags" Target="../tags/tag16.xml"/><Relationship Id="rId21" Type="http://schemas.openxmlformats.org/officeDocument/2006/relationships/tags" Target="../tags/tag34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tags" Target="../tags/tag65.xml"/><Relationship Id="rId3" Type="http://schemas.openxmlformats.org/officeDocument/2006/relationships/tags" Target="../tags/tag42.xml"/><Relationship Id="rId21" Type="http://schemas.openxmlformats.org/officeDocument/2006/relationships/tags" Target="../tags/tag60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tags" Target="../tags/tag64.xml"/><Relationship Id="rId33" Type="http://schemas.openxmlformats.org/officeDocument/2006/relationships/tags" Target="../tags/tag72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tags" Target="../tags/tag59.xml"/><Relationship Id="rId29" Type="http://schemas.openxmlformats.org/officeDocument/2006/relationships/tags" Target="../tags/tag68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tags" Target="../tags/tag63.xml"/><Relationship Id="rId32" Type="http://schemas.openxmlformats.org/officeDocument/2006/relationships/tags" Target="../tags/tag71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tags" Target="../tags/tag62.xml"/><Relationship Id="rId28" Type="http://schemas.openxmlformats.org/officeDocument/2006/relationships/tags" Target="../tags/tag67.xml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31" Type="http://schemas.openxmlformats.org/officeDocument/2006/relationships/tags" Target="../tags/tag70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tags" Target="../tags/tag61.xml"/><Relationship Id="rId27" Type="http://schemas.openxmlformats.org/officeDocument/2006/relationships/tags" Target="../tags/tag66.xml"/><Relationship Id="rId30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26" Type="http://schemas.openxmlformats.org/officeDocument/2006/relationships/tags" Target="../tags/tag102.xml"/><Relationship Id="rId3" Type="http://schemas.openxmlformats.org/officeDocument/2006/relationships/tags" Target="../tags/tag79.xml"/><Relationship Id="rId21" Type="http://schemas.openxmlformats.org/officeDocument/2006/relationships/tags" Target="../tags/tag97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5" Type="http://schemas.openxmlformats.org/officeDocument/2006/relationships/tags" Target="../tags/tag101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tags" Target="../tags/tag96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tags" Target="../tags/tag100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tags" Target="../tags/tag99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86.xml"/><Relationship Id="rId19" Type="http://schemas.openxmlformats.org/officeDocument/2006/relationships/tags" Target="../tags/tag95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tags" Target="../tags/tag98.xml"/><Relationship Id="rId27" Type="http://schemas.openxmlformats.org/officeDocument/2006/relationships/tags" Target="../tags/tag10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 dirty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F4B4AD-C935-4EA7-9474-DB1746CB7258}" type="slidenum">
              <a:rPr lang="en-US" sz="1400" smtClean="0"/>
              <a:pPr/>
              <a:t>1</a:t>
            </a:fld>
            <a:endParaRPr lang="en-US" sz="140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smtClean="0"/>
              <a:t>9. Queued Transaction Processing</a:t>
            </a:r>
            <a:endParaRPr lang="en-US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371600" y="3886200"/>
            <a:ext cx="6400800" cy="2293938"/>
          </a:xfrm>
        </p:spPr>
        <p:txBody>
          <a:bodyPr/>
          <a:lstStyle/>
          <a:p>
            <a:r>
              <a:rPr lang="en-US" dirty="0" smtClean="0"/>
              <a:t>CSEP 545 Transaction Processing</a:t>
            </a:r>
          </a:p>
          <a:p>
            <a:r>
              <a:rPr lang="en-US" dirty="0" smtClean="0"/>
              <a:t>Philip A. Bernstein</a:t>
            </a:r>
          </a:p>
          <a:p>
            <a:endParaRPr lang="en-US" dirty="0" smtClean="0"/>
          </a:p>
          <a:p>
            <a:r>
              <a:rPr lang="en-US" sz="1800" dirty="0" smtClean="0"/>
              <a:t>Copyright ©2012 Philip A. Bernstein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926A64A-4763-4BD9-9BAC-E3C252D44A57}" type="slidenum">
              <a:rPr lang="en-US" sz="1400" smtClean="0"/>
              <a:pPr/>
              <a:t>10</a:t>
            </a:fld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Client Recovery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598488"/>
            <a:ext cx="9144000" cy="6096000"/>
          </a:xfrm>
        </p:spPr>
        <p:txBody>
          <a:bodyPr/>
          <a:lstStyle/>
          <a:p>
            <a:r>
              <a:rPr lang="en-US" dirty="0" smtClean="0"/>
              <a:t>If a client times out waiting for a reply, it can determine the state of the request from the queues</a:t>
            </a:r>
          </a:p>
          <a:p>
            <a:pPr lvl="1"/>
            <a:r>
              <a:rPr lang="en-US" dirty="0" smtClean="0"/>
              <a:t>Request is in Q1, reply is in Q2, or request is executing</a:t>
            </a:r>
          </a:p>
          <a:p>
            <a:r>
              <a:rPr lang="en-US" dirty="0" smtClean="0"/>
              <a:t>Assume each request has a globally unique ID</a:t>
            </a:r>
          </a:p>
          <a:p>
            <a:r>
              <a:rPr lang="en-US" dirty="0" smtClean="0"/>
              <a:t>If client fails and then recovers, a request could be </a:t>
            </a:r>
            <a:br>
              <a:rPr lang="en-US" dirty="0" smtClean="0"/>
            </a:br>
            <a:r>
              <a:rPr lang="en-US" dirty="0" smtClean="0"/>
              <a:t>in one of 4 states:</a:t>
            </a:r>
          </a:p>
          <a:p>
            <a:pPr lvl="1"/>
            <a:r>
              <a:rPr lang="en-US" dirty="0" smtClean="0"/>
              <a:t>A. Txn1 didn’t commit – no message in either queue.</a:t>
            </a:r>
          </a:p>
          <a:p>
            <a:pPr lvl="1"/>
            <a:r>
              <a:rPr lang="en-US" dirty="0" smtClean="0"/>
              <a:t>B. Txn1 committed but server’s Txn2 did not – </a:t>
            </a:r>
            <a:br>
              <a:rPr lang="en-US" dirty="0" smtClean="0"/>
            </a:br>
            <a:r>
              <a:rPr lang="en-US" dirty="0" smtClean="0"/>
              <a:t>request is either in request queue or being processed</a:t>
            </a:r>
          </a:p>
          <a:p>
            <a:pPr lvl="1"/>
            <a:r>
              <a:rPr lang="en-US" dirty="0" smtClean="0"/>
              <a:t>C. Txn2 committed but Txn3 did not – reply is in the reply queue</a:t>
            </a:r>
          </a:p>
          <a:p>
            <a:pPr lvl="1"/>
            <a:r>
              <a:rPr lang="en-US" dirty="0" smtClean="0"/>
              <a:t>D. Txn3 committed – no message in either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868499-9AB1-4E44-B75B-35770A7DA066}" type="slidenum">
              <a:rPr lang="en-US" sz="1400" smtClean="0"/>
              <a:pPr/>
              <a:t>11</a:t>
            </a:fld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mtClean="0"/>
              <a:t>Client Recovery (2)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66800"/>
            <a:ext cx="9144000" cy="5181600"/>
          </a:xfrm>
        </p:spPr>
        <p:txBody>
          <a:bodyPr/>
          <a:lstStyle/>
          <a:p>
            <a:r>
              <a:rPr lang="en-US" dirty="0" smtClean="0"/>
              <a:t>So, if the client knows the request id R, it can determine state C and maybe state B.</a:t>
            </a:r>
          </a:p>
          <a:p>
            <a:r>
              <a:rPr lang="en-US" dirty="0" smtClean="0"/>
              <a:t>What if no queued message has the id R? </a:t>
            </a:r>
            <a:br>
              <a:rPr lang="en-US" dirty="0" smtClean="0"/>
            </a:br>
            <a:r>
              <a:rPr lang="en-US" dirty="0" smtClean="0"/>
              <a:t>Could be in state A, B, or D.</a:t>
            </a:r>
          </a:p>
          <a:p>
            <a:r>
              <a:rPr lang="en-US" dirty="0" smtClean="0"/>
              <a:t>Can further clarify matters if the client has a local database that can run 2-phase commit with the queue manager.</a:t>
            </a:r>
          </a:p>
          <a:p>
            <a:pPr lvl="1"/>
            <a:r>
              <a:rPr lang="en-US" dirty="0" smtClean="0"/>
              <a:t>Use the local database to store the state of the request.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DAF6B4F-D1E1-4652-A6CE-FFC6D9D8CFC8}" type="slidenum">
              <a:rPr lang="en-US" sz="1400" smtClean="0"/>
              <a:pPr/>
              <a:t>12</a:t>
            </a:fld>
            <a:endParaRPr lang="en-US" sz="14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28613" y="50800"/>
            <a:ext cx="8458200" cy="838200"/>
          </a:xfrm>
          <a:noFill/>
        </p:spPr>
        <p:txBody>
          <a:bodyPr/>
          <a:lstStyle/>
          <a:p>
            <a:r>
              <a:rPr lang="en-US" smtClean="0"/>
              <a:t>Transaction Semantics - Client View</a:t>
            </a:r>
          </a:p>
        </p:txBody>
      </p:sp>
      <p:sp>
        <p:nvSpPr>
          <p:cNvPr id="1331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0025" y="2571750"/>
            <a:ext cx="3043238" cy="1938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Arial Narrow" pitchFamily="34" charset="0"/>
              </a:rPr>
              <a:t>Txn1</a:t>
            </a:r>
            <a:r>
              <a:rPr lang="en-US" dirty="0">
                <a:latin typeface="Arial Narrow" pitchFamily="34" charset="0"/>
              </a:rPr>
              <a:t>: Start</a:t>
            </a:r>
          </a:p>
          <a:p>
            <a:r>
              <a:rPr lang="en-US" dirty="0">
                <a:latin typeface="Arial Narrow" pitchFamily="34" charset="0"/>
              </a:rPr>
              <a:t>  R = </a:t>
            </a:r>
            <a:r>
              <a:rPr lang="en-US" dirty="0" err="1">
                <a:latin typeface="Arial Narrow" pitchFamily="34" charset="0"/>
              </a:rPr>
              <a:t>LastRequest</a:t>
            </a:r>
            <a:r>
              <a:rPr lang="en-US" dirty="0">
                <a:latin typeface="Arial Narrow" pitchFamily="34" charset="0"/>
              </a:rPr>
              <a:t>    </a:t>
            </a:r>
          </a:p>
          <a:p>
            <a:r>
              <a:rPr lang="en-US" dirty="0">
                <a:latin typeface="Arial Narrow" pitchFamily="34" charset="0"/>
              </a:rPr>
              <a:t>  </a:t>
            </a:r>
            <a:r>
              <a:rPr lang="en-US" dirty="0" err="1">
                <a:latin typeface="Arial Narrow" pitchFamily="34" charset="0"/>
              </a:rPr>
              <a:t>Enqueue</a:t>
            </a:r>
            <a:r>
              <a:rPr lang="en-US" dirty="0">
                <a:latin typeface="Arial Narrow" pitchFamily="34" charset="0"/>
              </a:rPr>
              <a:t>(Request Q, R)</a:t>
            </a:r>
          </a:p>
          <a:p>
            <a:r>
              <a:rPr lang="en-US" dirty="0">
                <a:latin typeface="Arial Narrow" pitchFamily="34" charset="0"/>
              </a:rPr>
              <a:t>  LastEnqueuedID=R.ID</a:t>
            </a:r>
          </a:p>
          <a:p>
            <a:r>
              <a:rPr lang="en-US" dirty="0">
                <a:latin typeface="Arial Narrow" pitchFamily="34" charset="0"/>
              </a:rPr>
              <a:t>Commit</a:t>
            </a:r>
            <a:endParaRPr lang="en-US" sz="2000" dirty="0"/>
          </a:p>
        </p:txBody>
      </p:sp>
      <p:grpSp>
        <p:nvGrpSpPr>
          <p:cNvPr id="13318" name="Group 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5400000">
            <a:off x="4324350" y="3090863"/>
            <a:ext cx="1066800" cy="571500"/>
            <a:chOff x="2112" y="1248"/>
            <a:chExt cx="864" cy="432"/>
          </a:xfrm>
        </p:grpSpPr>
        <p:sp>
          <p:nvSpPr>
            <p:cNvPr id="13335" name="Rectangle 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12" y="1248"/>
              <a:ext cx="8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Line 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256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Line 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400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Line 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544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Line 1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688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Line 1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832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9" name="Text Box 1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5900" y="4606925"/>
            <a:ext cx="3792538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Arial Narrow" pitchFamily="34" charset="0"/>
              </a:rPr>
              <a:t>Txn3</a:t>
            </a:r>
            <a:r>
              <a:rPr lang="en-US" dirty="0">
                <a:latin typeface="Arial Narrow" pitchFamily="34" charset="0"/>
              </a:rPr>
              <a:t>: Start</a:t>
            </a:r>
          </a:p>
          <a:p>
            <a:r>
              <a:rPr lang="en-US" dirty="0">
                <a:latin typeface="Arial Narrow" pitchFamily="34" charset="0"/>
              </a:rPr>
              <a:t>   R = </a:t>
            </a:r>
            <a:r>
              <a:rPr lang="en-US" dirty="0" err="1">
                <a:latin typeface="Arial Narrow" pitchFamily="34" charset="0"/>
              </a:rPr>
              <a:t>Dequeue</a:t>
            </a:r>
            <a:r>
              <a:rPr lang="en-US" dirty="0">
                <a:latin typeface="Arial Narrow" pitchFamily="34" charset="0"/>
              </a:rPr>
              <a:t>(Reply Q)</a:t>
            </a:r>
          </a:p>
          <a:p>
            <a:r>
              <a:rPr lang="en-US" dirty="0">
                <a:latin typeface="Arial Narrow" pitchFamily="34" charset="0"/>
              </a:rPr>
              <a:t>   decode reply &amp; process output</a:t>
            </a:r>
          </a:p>
          <a:p>
            <a:r>
              <a:rPr lang="en-US" dirty="0">
                <a:latin typeface="Arial Narrow" pitchFamily="34" charset="0"/>
              </a:rPr>
              <a:t>   LastDequeuedID=R.ID</a:t>
            </a:r>
          </a:p>
          <a:p>
            <a:r>
              <a:rPr lang="en-US" dirty="0">
                <a:latin typeface="Arial Narrow" pitchFamily="34" charset="0"/>
              </a:rPr>
              <a:t>Commit</a:t>
            </a:r>
            <a:endParaRPr lang="en-US" sz="2000" dirty="0"/>
          </a:p>
        </p:txBody>
      </p:sp>
      <p:grpSp>
        <p:nvGrpSpPr>
          <p:cNvPr id="13320" name="Group 13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 rot="5400000">
            <a:off x="4322763" y="5048250"/>
            <a:ext cx="1066800" cy="571500"/>
            <a:chOff x="2112" y="1248"/>
            <a:chExt cx="864" cy="432"/>
          </a:xfrm>
        </p:grpSpPr>
        <p:sp>
          <p:nvSpPr>
            <p:cNvPr id="13329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12" y="1248"/>
              <a:ext cx="8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Line 15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256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400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1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544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Line 18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688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Line 1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832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1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78300" y="2425700"/>
            <a:ext cx="573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Q1</a:t>
            </a:r>
          </a:p>
        </p:txBody>
      </p:sp>
      <p:sp>
        <p:nvSpPr>
          <p:cNvPr id="13322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91000" y="4370388"/>
            <a:ext cx="573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Q2</a:t>
            </a:r>
          </a:p>
        </p:txBody>
      </p:sp>
      <p:sp>
        <p:nvSpPr>
          <p:cNvPr id="13323" name="Line 2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600450" y="3552825"/>
            <a:ext cx="9620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2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317875" y="4876800"/>
            <a:ext cx="1257300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Text Box 2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7988" y="2905125"/>
            <a:ext cx="3463925" cy="218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Arial Narrow" pitchFamily="34" charset="0"/>
              </a:rPr>
              <a:t>Txn2</a:t>
            </a:r>
            <a:r>
              <a:rPr lang="en-US" sz="2800" dirty="0">
                <a:latin typeface="Arial Narrow" pitchFamily="34" charset="0"/>
              </a:rPr>
              <a:t>: Start</a:t>
            </a:r>
          </a:p>
          <a:p>
            <a:r>
              <a:rPr lang="en-US" sz="2800" dirty="0">
                <a:latin typeface="Arial Narrow" pitchFamily="34" charset="0"/>
              </a:rPr>
              <a:t>   </a:t>
            </a:r>
            <a:r>
              <a:rPr lang="en-US" dirty="0" err="1">
                <a:latin typeface="Arial Narrow" pitchFamily="34" charset="0"/>
              </a:rPr>
              <a:t>Req</a:t>
            </a:r>
            <a:r>
              <a:rPr lang="en-US" dirty="0">
                <a:latin typeface="Arial Narrow" pitchFamily="34" charset="0"/>
              </a:rPr>
              <a:t>=</a:t>
            </a:r>
            <a:r>
              <a:rPr lang="en-US" dirty="0" err="1">
                <a:latin typeface="Arial Narrow" pitchFamily="34" charset="0"/>
              </a:rPr>
              <a:t>Dequeue</a:t>
            </a:r>
            <a:r>
              <a:rPr lang="en-US" dirty="0">
                <a:latin typeface="Arial Narrow" pitchFamily="34" charset="0"/>
              </a:rPr>
              <a:t>(</a:t>
            </a:r>
            <a:r>
              <a:rPr lang="en-US" dirty="0" err="1">
                <a:latin typeface="Arial Narrow" pitchFamily="34" charset="0"/>
              </a:rPr>
              <a:t>RequestQ</a:t>
            </a:r>
            <a:r>
              <a:rPr lang="en-US" dirty="0">
                <a:latin typeface="Arial Narrow" pitchFamily="34" charset="0"/>
              </a:rPr>
              <a:t>)</a:t>
            </a:r>
          </a:p>
          <a:p>
            <a:r>
              <a:rPr lang="en-US" dirty="0">
                <a:latin typeface="Arial Narrow" pitchFamily="34" charset="0"/>
              </a:rPr>
              <a:t>   process request </a:t>
            </a:r>
            <a:r>
              <a:rPr lang="en-US" dirty="0" err="1">
                <a:latin typeface="Arial Narrow" pitchFamily="34" charset="0"/>
              </a:rPr>
              <a:t>Req</a:t>
            </a:r>
            <a:endParaRPr lang="en-US" dirty="0">
              <a:latin typeface="Arial Narrow" pitchFamily="34" charset="0"/>
            </a:endParaRPr>
          </a:p>
          <a:p>
            <a:r>
              <a:rPr lang="en-US" dirty="0">
                <a:latin typeface="Arial Narrow" pitchFamily="34" charset="0"/>
              </a:rPr>
              <a:t>   </a:t>
            </a:r>
            <a:r>
              <a:rPr lang="en-US" dirty="0" err="1">
                <a:latin typeface="Arial Narrow" pitchFamily="34" charset="0"/>
              </a:rPr>
              <a:t>Enqueue</a:t>
            </a:r>
            <a:r>
              <a:rPr lang="en-US" dirty="0">
                <a:latin typeface="Arial Narrow" pitchFamily="34" charset="0"/>
              </a:rPr>
              <a:t>(</a:t>
            </a:r>
            <a:r>
              <a:rPr lang="en-US" dirty="0" err="1">
                <a:latin typeface="Arial Narrow" pitchFamily="34" charset="0"/>
              </a:rPr>
              <a:t>ReplyQ</a:t>
            </a:r>
            <a:r>
              <a:rPr lang="en-US" dirty="0">
                <a:latin typeface="Arial Narrow" pitchFamily="34" charset="0"/>
              </a:rPr>
              <a:t>, reply</a:t>
            </a:r>
            <a:r>
              <a:rPr lang="en-US" sz="2800" dirty="0">
                <a:latin typeface="Arial Narrow" pitchFamily="34" charset="0"/>
              </a:rPr>
              <a:t>)</a:t>
            </a:r>
          </a:p>
          <a:p>
            <a:r>
              <a:rPr lang="en-US" sz="2800" dirty="0">
                <a:latin typeface="Arial Narrow" pitchFamily="34" charset="0"/>
              </a:rPr>
              <a:t> Commit</a:t>
            </a:r>
            <a:endParaRPr lang="en-US" dirty="0"/>
          </a:p>
        </p:txBody>
      </p:sp>
      <p:sp>
        <p:nvSpPr>
          <p:cNvPr id="13326" name="Line 2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140325" y="2917825"/>
            <a:ext cx="638175" cy="633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2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140325" y="4479925"/>
            <a:ext cx="584200" cy="1266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98438" y="933450"/>
            <a:ext cx="380365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Arial Narrow" pitchFamily="34" charset="0"/>
              </a:rPr>
              <a:t>Txn0</a:t>
            </a:r>
            <a:r>
              <a:rPr lang="en-US" dirty="0">
                <a:latin typeface="Arial Narrow" pitchFamily="34" charset="0"/>
              </a:rPr>
              <a:t>: Start</a:t>
            </a:r>
          </a:p>
          <a:p>
            <a:r>
              <a:rPr lang="en-US" dirty="0">
                <a:latin typeface="Arial Narrow" pitchFamily="34" charset="0"/>
              </a:rPr>
              <a:t>  get input &amp; construct request R</a:t>
            </a:r>
          </a:p>
          <a:p>
            <a:r>
              <a:rPr lang="en-US" dirty="0">
                <a:latin typeface="Arial Narrow" pitchFamily="34" charset="0"/>
              </a:rPr>
              <a:t>  </a:t>
            </a:r>
            <a:r>
              <a:rPr lang="en-US" dirty="0" err="1">
                <a:latin typeface="Arial Narrow" pitchFamily="34" charset="0"/>
              </a:rPr>
              <a:t>LastRequest</a:t>
            </a:r>
            <a:r>
              <a:rPr lang="en-US" dirty="0">
                <a:latin typeface="Arial Narrow" pitchFamily="34" charset="0"/>
              </a:rPr>
              <a:t> = R</a:t>
            </a:r>
          </a:p>
          <a:p>
            <a:r>
              <a:rPr lang="en-US" dirty="0">
                <a:latin typeface="Arial Narrow" pitchFamily="34" charset="0"/>
              </a:rPr>
              <a:t>Commit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7A6B9C-8A52-47E4-B8A6-173B89163509}" type="slidenum">
              <a:rPr lang="en-US" sz="1400" smtClean="0"/>
              <a:pPr/>
              <a:t>13</a:t>
            </a:fld>
            <a:endParaRPr lang="en-US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04788" y="0"/>
            <a:ext cx="7075487" cy="762000"/>
          </a:xfrm>
        </p:spPr>
        <p:txBody>
          <a:bodyPr/>
          <a:lstStyle/>
          <a:p>
            <a:r>
              <a:rPr lang="en-US" smtClean="0"/>
              <a:t>Client Recovery  (3)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706438"/>
            <a:ext cx="9009063" cy="5988050"/>
          </a:xfrm>
        </p:spPr>
        <p:txBody>
          <a:bodyPr/>
          <a:lstStyle/>
          <a:p>
            <a:r>
              <a:rPr lang="en-US" smtClean="0"/>
              <a:t>If client fails and then recovers, a request R could be in one of 4 states:</a:t>
            </a:r>
          </a:p>
          <a:p>
            <a:pPr lvl="1"/>
            <a:r>
              <a:rPr lang="en-US" smtClean="0"/>
              <a:t>A. Txn1 didn’t commit – Local DB says R is NotSubmitted.</a:t>
            </a:r>
          </a:p>
          <a:p>
            <a:pPr lvl="1"/>
            <a:r>
              <a:rPr lang="en-US" smtClean="0"/>
              <a:t>B. Txn1 committed but server’s Txn2 did not – Local DB says R is Submitted and R is either in request queue or being processed</a:t>
            </a:r>
          </a:p>
          <a:p>
            <a:pPr lvl="1"/>
            <a:r>
              <a:rPr lang="en-US" smtClean="0"/>
              <a:t>C. Txn2 committed but Txn3 did not – Local DB says R is Submitted and R’s reply is in the reply queue</a:t>
            </a:r>
          </a:p>
          <a:p>
            <a:pPr lvl="1"/>
            <a:r>
              <a:rPr lang="en-US" smtClean="0"/>
              <a:t>D. Txn3 committed – Local DB says R is Done </a:t>
            </a:r>
          </a:p>
          <a:p>
            <a:r>
              <a:rPr lang="en-US" smtClean="0"/>
              <a:t>To distinguish B and C, client first checks request queue (if desired) and then polls reply queue.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2A4320-109A-4290-A829-5862AB80A9F7}" type="slidenum">
              <a:rPr lang="en-US" sz="1400" smtClean="0"/>
              <a:pPr/>
              <a:t>14</a:t>
            </a:fld>
            <a:endParaRPr 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mtClean="0"/>
              <a:t>Persistent Sessions 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66800"/>
            <a:ext cx="9144000" cy="5181600"/>
          </a:xfrm>
        </p:spPr>
        <p:txBody>
          <a:bodyPr/>
          <a:lstStyle/>
          <a:p>
            <a:r>
              <a:rPr lang="en-US" dirty="0" smtClean="0"/>
              <a:t>Suppose client doesn’t have a local database that runs 2PC with the queue manager.</a:t>
            </a:r>
          </a:p>
          <a:p>
            <a:r>
              <a:rPr lang="en-US" dirty="0" smtClean="0"/>
              <a:t>The queue manager can help by persistently remembering each client’s last operation, which is returned when the client connects to a queue … amounts to a </a:t>
            </a:r>
            <a:r>
              <a:rPr lang="en-US" u="sng" dirty="0" smtClean="0"/>
              <a:t>persistent session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60A2F1-8623-4F7D-A740-BB5BF392C9D5}" type="slidenum">
              <a:rPr lang="en-US" sz="1400" smtClean="0"/>
              <a:pPr/>
              <a:t>15</a:t>
            </a:fld>
            <a:endParaRPr lang="en-US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55588" y="0"/>
            <a:ext cx="8569325" cy="914400"/>
          </a:xfrm>
        </p:spPr>
        <p:txBody>
          <a:bodyPr/>
          <a:lstStyle/>
          <a:p>
            <a:r>
              <a:rPr lang="en-US" sz="4000" smtClean="0"/>
              <a:t>Client Recovery with Persistent Sessions</a:t>
            </a:r>
          </a:p>
        </p:txBody>
      </p:sp>
      <p:sp>
        <p:nvSpPr>
          <p:cNvPr id="16389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3538" y="2986088"/>
            <a:ext cx="820699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// Let R be id of client’s last request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// Assume client ran Txn0 for R before Txn1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Client connects to request and reply queues;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If (id of last request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enqueued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 R) { resubmit request }</a:t>
            </a:r>
          </a:p>
          <a:p>
            <a:r>
              <a:rPr lang="en-US" sz="28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elseif</a:t>
            </a:r>
            <a:r>
              <a:rPr lang="en-US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 (id of last reply message </a:t>
            </a:r>
            <a:r>
              <a:rPr lang="en-US" sz="28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dequeued</a:t>
            </a:r>
            <a:r>
              <a:rPr lang="en-US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  R)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	{ </a:t>
            </a:r>
            <a:r>
              <a:rPr lang="en-US" sz="28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dequeue</a:t>
            </a:r>
            <a:r>
              <a:rPr lang="en-US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 (and wait for) reply with id R }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else // R was fully processed, nothing to recover</a:t>
            </a:r>
          </a:p>
        </p:txBody>
      </p:sp>
      <p:sp>
        <p:nvSpPr>
          <p:cNvPr id="16390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" y="838200"/>
            <a:ext cx="82296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en-US" sz="3200"/>
              <a:t>Now client can figure out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/>
              <a:t>A – if last enqueued request is not R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/>
              <a:t>D – if last dequeued reply is R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/>
              <a:t>B – no evidence of R and not in states A, C, or 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8E76C6-0E4F-4C4E-AD12-8CE98FC0C78F}" type="slidenum">
              <a:rPr lang="en-US" sz="1400" smtClean="0"/>
              <a:pPr/>
              <a:t>16</a:t>
            </a:fld>
            <a:endParaRPr lang="en-US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Non-Undoable Operations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838200"/>
            <a:ext cx="9144000" cy="1074738"/>
          </a:xfrm>
        </p:spPr>
        <p:txBody>
          <a:bodyPr/>
          <a:lstStyle/>
          <a:p>
            <a:r>
              <a:rPr lang="en-US" smtClean="0"/>
              <a:t>How to handle non-undoable non-idempotent operations in txn3 ?</a:t>
            </a:r>
          </a:p>
        </p:txBody>
      </p:sp>
      <p:sp>
        <p:nvSpPr>
          <p:cNvPr id="17414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6913" y="2051050"/>
            <a:ext cx="3965575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Arial Narrow" pitchFamily="34" charset="0"/>
              </a:rPr>
              <a:t>Txn3</a:t>
            </a:r>
            <a:r>
              <a:rPr lang="en-US" dirty="0">
                <a:latin typeface="Arial Narrow" pitchFamily="34" charset="0"/>
              </a:rPr>
              <a:t>: Start</a:t>
            </a:r>
          </a:p>
          <a:p>
            <a:r>
              <a:rPr lang="en-US" dirty="0">
                <a:latin typeface="Arial Narrow" pitchFamily="34" charset="0"/>
              </a:rPr>
              <a:t>   </a:t>
            </a:r>
            <a:r>
              <a:rPr lang="en-US" dirty="0" err="1">
                <a:latin typeface="Arial Narrow" pitchFamily="34" charset="0"/>
              </a:rPr>
              <a:t>Dequeue</a:t>
            </a:r>
            <a:r>
              <a:rPr lang="en-US" dirty="0">
                <a:latin typeface="Arial Narrow" pitchFamily="34" charset="0"/>
              </a:rPr>
              <a:t>(Reply for R, Q2)</a:t>
            </a:r>
          </a:p>
          <a:p>
            <a:r>
              <a:rPr lang="en-US" dirty="0">
                <a:latin typeface="Arial Narrow" pitchFamily="34" charset="0"/>
              </a:rPr>
              <a:t>   decode reply </a:t>
            </a:r>
            <a:r>
              <a:rPr lang="en-US" b="1" dirty="0">
                <a:solidFill>
                  <a:schemeClr val="tx2"/>
                </a:solidFill>
                <a:latin typeface="Arial Narrow" pitchFamily="34" charset="0"/>
              </a:rPr>
              <a:t>&amp; process output</a:t>
            </a:r>
          </a:p>
          <a:p>
            <a:r>
              <a:rPr lang="en-US" dirty="0">
                <a:latin typeface="Arial Narrow" pitchFamily="34" charset="0"/>
              </a:rPr>
              <a:t>   State(R) = “Done”</a:t>
            </a:r>
          </a:p>
          <a:p>
            <a:r>
              <a:rPr lang="en-US" dirty="0">
                <a:latin typeface="Arial Narrow" pitchFamily="34" charset="0"/>
              </a:rPr>
              <a:t>Commit</a:t>
            </a:r>
            <a:endParaRPr lang="en-US" sz="2000" dirty="0"/>
          </a:p>
        </p:txBody>
      </p:sp>
      <p:sp>
        <p:nvSpPr>
          <p:cNvPr id="17415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4403725" y="3227388"/>
            <a:ext cx="1082675" cy="15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73700" y="2973388"/>
            <a:ext cx="99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Crash!</a:t>
            </a:r>
          </a:p>
        </p:txBody>
      </p:sp>
      <p:sp>
        <p:nvSpPr>
          <p:cNvPr id="17417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29175" y="3432175"/>
            <a:ext cx="32305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=&gt; R was processed.</a:t>
            </a:r>
          </a:p>
          <a:p>
            <a:r>
              <a:rPr lang="en-US"/>
              <a:t>      But Txn3 aborts.</a:t>
            </a:r>
          </a:p>
          <a:p>
            <a:r>
              <a:rPr lang="en-US"/>
              <a:t>      So R is back on </a:t>
            </a:r>
            <a:r>
              <a:rPr lang="en-US">
                <a:latin typeface="Arial Narrow" pitchFamily="34" charset="0"/>
              </a:rPr>
              <a:t>Q2</a:t>
            </a:r>
            <a:r>
              <a:rPr lang="en-US"/>
              <a:t>.</a:t>
            </a:r>
          </a:p>
        </p:txBody>
      </p:sp>
      <p:sp>
        <p:nvSpPr>
          <p:cNvPr id="17418" name="Rectangle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5900" y="4651375"/>
            <a:ext cx="89281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If the operation is undoable, then undo it.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If it’s idempotent, it’s safe to repeat it.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If it’s neither, it had better be </a:t>
            </a:r>
            <a:r>
              <a:rPr lang="en-US" sz="3200" i="1"/>
              <a:t>testable</a:t>
            </a:r>
            <a:r>
              <a:rPr lang="en-US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4F34B1-6717-4626-A374-15E7F344514D}" type="slidenum">
              <a:rPr lang="en-US" sz="1400" smtClean="0"/>
              <a:pPr/>
              <a:t>17</a:t>
            </a:fld>
            <a:endParaRPr lang="en-US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Testable Operations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11125" y="838200"/>
            <a:ext cx="8805863" cy="6019800"/>
          </a:xfrm>
        </p:spPr>
        <p:txBody>
          <a:bodyPr/>
          <a:lstStyle/>
          <a:p>
            <a:r>
              <a:rPr lang="en-US" u="sng" smtClean="0"/>
              <a:t>Testable</a:t>
            </a:r>
            <a:r>
              <a:rPr lang="en-US" smtClean="0"/>
              <a:t> operations</a:t>
            </a:r>
          </a:p>
          <a:p>
            <a:pPr lvl="1"/>
            <a:r>
              <a:rPr lang="en-US" smtClean="0"/>
              <a:t>After the operation runs, there is a test operation that the client can execute to tell whether the operation ran</a:t>
            </a:r>
          </a:p>
          <a:p>
            <a:pPr lvl="1"/>
            <a:r>
              <a:rPr lang="en-US" smtClean="0"/>
              <a:t>Typically, the non-undoable operation returns a description of the state of the device (before-state) and then changes the state of the device</a:t>
            </a:r>
          </a:p>
          <a:p>
            <a:pPr lvl="1"/>
            <a:r>
              <a:rPr lang="en-US" smtClean="0"/>
              <a:t>The test operation returns a description of the state of the device. </a:t>
            </a:r>
          </a:p>
          <a:p>
            <a:pPr lvl="1"/>
            <a:r>
              <a:rPr lang="en-US" smtClean="0"/>
              <a:t>E.g., State description can be a unique ticket/check/form number under the print 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1C7424-6069-4D48-B338-2FA165660741}" type="slidenum">
              <a:rPr lang="en-US" sz="1400" smtClean="0"/>
              <a:pPr/>
              <a:t>18</a:t>
            </a:fld>
            <a:endParaRPr lang="en-US" sz="14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50875" y="328613"/>
            <a:ext cx="7772400" cy="762000"/>
          </a:xfrm>
        </p:spPr>
        <p:txBody>
          <a:bodyPr/>
          <a:lstStyle/>
          <a:p>
            <a:r>
              <a:rPr lang="en-US" smtClean="0"/>
              <a:t>Recovery Procedure for State C</a:t>
            </a:r>
          </a:p>
        </p:txBody>
      </p:sp>
      <p:sp>
        <p:nvSpPr>
          <p:cNvPr id="19461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62225" y="1447800"/>
            <a:ext cx="6581775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To process a reply</a:t>
            </a:r>
          </a:p>
          <a:p>
            <a:r>
              <a:rPr lang="en-US" sz="2800">
                <a:latin typeface="Arial Narrow" pitchFamily="34" charset="0"/>
              </a:rPr>
              <a:t>1. Start a transaction</a:t>
            </a:r>
          </a:p>
          <a:p>
            <a:r>
              <a:rPr lang="en-US" sz="2800">
                <a:latin typeface="Arial Narrow" pitchFamily="34" charset="0"/>
              </a:rPr>
              <a:t>2. Dequeue the reply</a:t>
            </a:r>
          </a:p>
          <a:p>
            <a:r>
              <a:rPr lang="en-US" sz="2800">
                <a:latin typeface="Arial Narrow" pitchFamily="34" charset="0"/>
              </a:rPr>
              <a:t>3. If there’s an earlier logged device state for this</a:t>
            </a:r>
          </a:p>
          <a:p>
            <a:r>
              <a:rPr lang="en-US" sz="2800">
                <a:latin typeface="Arial Narrow" pitchFamily="34" charset="0"/>
              </a:rPr>
              <a:t>   reply and it differs from the current device state,</a:t>
            </a:r>
          </a:p>
          <a:p>
            <a:r>
              <a:rPr lang="en-US" sz="2800">
                <a:latin typeface="Arial Narrow" pitchFamily="34" charset="0"/>
              </a:rPr>
              <a:t>   then ask the operator whether to abort this txn</a:t>
            </a:r>
          </a:p>
          <a:p>
            <a:r>
              <a:rPr lang="en-US" sz="2800">
                <a:latin typeface="Arial Narrow" pitchFamily="34" charset="0"/>
              </a:rPr>
              <a:t>4. Persistently log the current device state with</a:t>
            </a:r>
          </a:p>
          <a:p>
            <a:r>
              <a:rPr lang="en-US" sz="2800">
                <a:latin typeface="Arial Narrow" pitchFamily="34" charset="0"/>
              </a:rPr>
              <a:t>   the reply’s ID. This operation is permanent </a:t>
            </a:r>
          </a:p>
          <a:p>
            <a:r>
              <a:rPr lang="en-US" sz="2800">
                <a:latin typeface="Arial Narrow" pitchFamily="34" charset="0"/>
              </a:rPr>
              <a:t>   whether or not this transaction commits.</a:t>
            </a:r>
          </a:p>
          <a:p>
            <a:r>
              <a:rPr lang="en-US" sz="2800">
                <a:latin typeface="Arial Narrow" pitchFamily="34" charset="0"/>
              </a:rPr>
              <a:t>5. Perform the operation on the physical device</a:t>
            </a:r>
          </a:p>
          <a:p>
            <a:r>
              <a:rPr lang="en-US" sz="2800">
                <a:latin typeface="Arial Narrow" pitchFamily="34" charset="0"/>
              </a:rPr>
              <a:t>6. Commit</a:t>
            </a:r>
          </a:p>
        </p:txBody>
      </p:sp>
      <p:grpSp>
        <p:nvGrpSpPr>
          <p:cNvPr id="19462" name="Group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96850" y="4713288"/>
            <a:ext cx="1838325" cy="1062037"/>
            <a:chOff x="1839" y="1584"/>
            <a:chExt cx="514" cy="338"/>
          </a:xfrm>
        </p:grpSpPr>
        <p:grpSp>
          <p:nvGrpSpPr>
            <p:cNvPr id="19477" name="Group 5"/>
            <p:cNvGrpSpPr>
              <a:grpSpLocks/>
            </p:cNvGrpSpPr>
            <p:nvPr/>
          </p:nvGrpSpPr>
          <p:grpSpPr bwMode="auto">
            <a:xfrm>
              <a:off x="1839" y="1584"/>
              <a:ext cx="514" cy="263"/>
              <a:chOff x="1839" y="1584"/>
              <a:chExt cx="514" cy="263"/>
            </a:xfrm>
          </p:grpSpPr>
          <p:sp>
            <p:nvSpPr>
              <p:cNvPr id="19500" name="Freeform 6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991" y="1749"/>
                <a:ext cx="335" cy="98"/>
              </a:xfrm>
              <a:custGeom>
                <a:avLst/>
                <a:gdLst>
                  <a:gd name="T0" fmla="*/ 0 w 335"/>
                  <a:gd name="T1" fmla="*/ 50 h 98"/>
                  <a:gd name="T2" fmla="*/ 8 w 335"/>
                  <a:gd name="T3" fmla="*/ 97 h 98"/>
                  <a:gd name="T4" fmla="*/ 326 w 335"/>
                  <a:gd name="T5" fmla="*/ 42 h 98"/>
                  <a:gd name="T6" fmla="*/ 334 w 335"/>
                  <a:gd name="T7" fmla="*/ 0 h 98"/>
                  <a:gd name="T8" fmla="*/ 0 w 335"/>
                  <a:gd name="T9" fmla="*/ 50 h 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5"/>
                  <a:gd name="T16" fmla="*/ 0 h 98"/>
                  <a:gd name="T17" fmla="*/ 335 w 335"/>
                  <a:gd name="T18" fmla="*/ 98 h 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5" h="98">
                    <a:moveTo>
                      <a:pt x="0" y="50"/>
                    </a:moveTo>
                    <a:lnTo>
                      <a:pt x="8" y="97"/>
                    </a:lnTo>
                    <a:lnTo>
                      <a:pt x="326" y="42"/>
                    </a:lnTo>
                    <a:lnTo>
                      <a:pt x="334" y="0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A0A0A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1" name="Freeform 7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264" y="1616"/>
                <a:ext cx="63" cy="33"/>
              </a:xfrm>
              <a:custGeom>
                <a:avLst/>
                <a:gdLst>
                  <a:gd name="T0" fmla="*/ 62 w 63"/>
                  <a:gd name="T1" fmla="*/ 0 h 33"/>
                  <a:gd name="T2" fmla="*/ 62 w 63"/>
                  <a:gd name="T3" fmla="*/ 20 h 33"/>
                  <a:gd name="T4" fmla="*/ 0 w 63"/>
                  <a:gd name="T5" fmla="*/ 32 h 33"/>
                  <a:gd name="T6" fmla="*/ 1 w 63"/>
                  <a:gd name="T7" fmla="*/ 0 h 33"/>
                  <a:gd name="T8" fmla="*/ 62 w 63"/>
                  <a:gd name="T9" fmla="*/ 0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33"/>
                  <a:gd name="T17" fmla="*/ 63 w 63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33">
                    <a:moveTo>
                      <a:pt x="62" y="0"/>
                    </a:moveTo>
                    <a:lnTo>
                      <a:pt x="62" y="20"/>
                    </a:lnTo>
                    <a:lnTo>
                      <a:pt x="0" y="32"/>
                    </a:lnTo>
                    <a:lnTo>
                      <a:pt x="1" y="0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60606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2" name="Freeform 8"/>
              <p:cNvSpPr>
                <a:spLocks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282" y="1624"/>
                <a:ext cx="18" cy="146"/>
              </a:xfrm>
              <a:custGeom>
                <a:avLst/>
                <a:gdLst>
                  <a:gd name="T0" fmla="*/ 0 w 18"/>
                  <a:gd name="T1" fmla="*/ 0 h 146"/>
                  <a:gd name="T2" fmla="*/ 6 w 18"/>
                  <a:gd name="T3" fmla="*/ 1 h 146"/>
                  <a:gd name="T4" fmla="*/ 17 w 18"/>
                  <a:gd name="T5" fmla="*/ 76 h 146"/>
                  <a:gd name="T6" fmla="*/ 17 w 18"/>
                  <a:gd name="T7" fmla="*/ 145 h 146"/>
                  <a:gd name="T8" fmla="*/ 7 w 18"/>
                  <a:gd name="T9" fmla="*/ 140 h 146"/>
                  <a:gd name="T10" fmla="*/ 2 w 18"/>
                  <a:gd name="T11" fmla="*/ 58 h 146"/>
                  <a:gd name="T12" fmla="*/ 0 w 18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146"/>
                  <a:gd name="T23" fmla="*/ 18 w 1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146">
                    <a:moveTo>
                      <a:pt x="0" y="0"/>
                    </a:moveTo>
                    <a:lnTo>
                      <a:pt x="6" y="1"/>
                    </a:lnTo>
                    <a:lnTo>
                      <a:pt x="17" y="76"/>
                    </a:lnTo>
                    <a:lnTo>
                      <a:pt x="17" y="145"/>
                    </a:lnTo>
                    <a:lnTo>
                      <a:pt x="7" y="140"/>
                    </a:lnTo>
                    <a:lnTo>
                      <a:pt x="2" y="5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0A0A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3" name="Freeform 9"/>
              <p:cNvSpPr>
                <a:spLocks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283" y="1619"/>
                <a:ext cx="52" cy="17"/>
              </a:xfrm>
              <a:custGeom>
                <a:avLst/>
                <a:gdLst>
                  <a:gd name="T0" fmla="*/ 6 w 52"/>
                  <a:gd name="T1" fmla="*/ 16 h 17"/>
                  <a:gd name="T2" fmla="*/ 0 w 52"/>
                  <a:gd name="T3" fmla="*/ 12 h 17"/>
                  <a:gd name="T4" fmla="*/ 44 w 52"/>
                  <a:gd name="T5" fmla="*/ 0 h 17"/>
                  <a:gd name="T6" fmla="*/ 51 w 52"/>
                  <a:gd name="T7" fmla="*/ 5 h 17"/>
                  <a:gd name="T8" fmla="*/ 6 w 52"/>
                  <a:gd name="T9" fmla="*/ 16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17"/>
                  <a:gd name="T17" fmla="*/ 52 w 52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17">
                    <a:moveTo>
                      <a:pt x="6" y="16"/>
                    </a:moveTo>
                    <a:lnTo>
                      <a:pt x="0" y="12"/>
                    </a:lnTo>
                    <a:lnTo>
                      <a:pt x="44" y="0"/>
                    </a:lnTo>
                    <a:lnTo>
                      <a:pt x="51" y="5"/>
                    </a:lnTo>
                    <a:lnTo>
                      <a:pt x="6" y="16"/>
                    </a:lnTo>
                  </a:path>
                </a:pathLst>
              </a:custGeom>
              <a:solidFill>
                <a:srgbClr val="E0E0E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4" name="Freeform 10"/>
              <p:cNvSpPr>
                <a:spLocks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2288" y="1621"/>
                <a:ext cx="65" cy="149"/>
              </a:xfrm>
              <a:custGeom>
                <a:avLst/>
                <a:gdLst>
                  <a:gd name="T0" fmla="*/ 0 w 65"/>
                  <a:gd name="T1" fmla="*/ 6 h 149"/>
                  <a:gd name="T2" fmla="*/ 0 w 65"/>
                  <a:gd name="T3" fmla="*/ 8 h 149"/>
                  <a:gd name="T4" fmla="*/ 0 w 65"/>
                  <a:gd name="T5" fmla="*/ 9 h 149"/>
                  <a:gd name="T6" fmla="*/ 10 w 65"/>
                  <a:gd name="T7" fmla="*/ 80 h 149"/>
                  <a:gd name="T8" fmla="*/ 10 w 65"/>
                  <a:gd name="T9" fmla="*/ 148 h 149"/>
                  <a:gd name="T10" fmla="*/ 64 w 65"/>
                  <a:gd name="T11" fmla="*/ 138 h 149"/>
                  <a:gd name="T12" fmla="*/ 64 w 65"/>
                  <a:gd name="T13" fmla="*/ 75 h 149"/>
                  <a:gd name="T14" fmla="*/ 48 w 65"/>
                  <a:gd name="T15" fmla="*/ 4 h 149"/>
                  <a:gd name="T16" fmla="*/ 47 w 65"/>
                  <a:gd name="T17" fmla="*/ 1 h 149"/>
                  <a:gd name="T18" fmla="*/ 44 w 65"/>
                  <a:gd name="T19" fmla="*/ 0 h 149"/>
                  <a:gd name="T20" fmla="*/ 42 w 65"/>
                  <a:gd name="T21" fmla="*/ 0 h 149"/>
                  <a:gd name="T22" fmla="*/ 1 w 65"/>
                  <a:gd name="T23" fmla="*/ 4 h 149"/>
                  <a:gd name="T24" fmla="*/ 0 w 65"/>
                  <a:gd name="T25" fmla="*/ 6 h 14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5"/>
                  <a:gd name="T40" fmla="*/ 0 h 149"/>
                  <a:gd name="T41" fmla="*/ 65 w 65"/>
                  <a:gd name="T42" fmla="*/ 149 h 14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5" h="149">
                    <a:moveTo>
                      <a:pt x="0" y="6"/>
                    </a:moveTo>
                    <a:lnTo>
                      <a:pt x="0" y="8"/>
                    </a:lnTo>
                    <a:lnTo>
                      <a:pt x="0" y="9"/>
                    </a:lnTo>
                    <a:lnTo>
                      <a:pt x="10" y="80"/>
                    </a:lnTo>
                    <a:lnTo>
                      <a:pt x="10" y="148"/>
                    </a:lnTo>
                    <a:lnTo>
                      <a:pt x="64" y="138"/>
                    </a:lnTo>
                    <a:lnTo>
                      <a:pt x="64" y="75"/>
                    </a:lnTo>
                    <a:lnTo>
                      <a:pt x="48" y="4"/>
                    </a:lnTo>
                    <a:lnTo>
                      <a:pt x="47" y="1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1" y="4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5" name="Freeform 11"/>
              <p:cNvSpPr>
                <a:spLocks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852" y="1704"/>
                <a:ext cx="148" cy="143"/>
              </a:xfrm>
              <a:custGeom>
                <a:avLst/>
                <a:gdLst>
                  <a:gd name="T0" fmla="*/ 147 w 148"/>
                  <a:gd name="T1" fmla="*/ 142 h 143"/>
                  <a:gd name="T2" fmla="*/ 141 w 148"/>
                  <a:gd name="T3" fmla="*/ 106 h 143"/>
                  <a:gd name="T4" fmla="*/ 0 w 148"/>
                  <a:gd name="T5" fmla="*/ 0 h 143"/>
                  <a:gd name="T6" fmla="*/ 7 w 148"/>
                  <a:gd name="T7" fmla="*/ 31 h 143"/>
                  <a:gd name="T8" fmla="*/ 147 w 148"/>
                  <a:gd name="T9" fmla="*/ 142 h 1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"/>
                  <a:gd name="T16" fmla="*/ 0 h 143"/>
                  <a:gd name="T17" fmla="*/ 148 w 148"/>
                  <a:gd name="T18" fmla="*/ 143 h 1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" h="143">
                    <a:moveTo>
                      <a:pt x="147" y="142"/>
                    </a:moveTo>
                    <a:lnTo>
                      <a:pt x="141" y="106"/>
                    </a:lnTo>
                    <a:lnTo>
                      <a:pt x="0" y="0"/>
                    </a:lnTo>
                    <a:lnTo>
                      <a:pt x="7" y="31"/>
                    </a:lnTo>
                    <a:lnTo>
                      <a:pt x="147" y="142"/>
                    </a:lnTo>
                  </a:path>
                </a:pathLst>
              </a:custGeom>
              <a:solidFill>
                <a:srgbClr val="60606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6" name="Freeform 12"/>
              <p:cNvSpPr>
                <a:spLocks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844" y="1587"/>
                <a:ext cx="448" cy="74"/>
              </a:xfrm>
              <a:custGeom>
                <a:avLst/>
                <a:gdLst>
                  <a:gd name="T0" fmla="*/ 136 w 448"/>
                  <a:gd name="T1" fmla="*/ 73 h 74"/>
                  <a:gd name="T2" fmla="*/ 0 w 448"/>
                  <a:gd name="T3" fmla="*/ 19 h 74"/>
                  <a:gd name="T4" fmla="*/ 315 w 448"/>
                  <a:gd name="T5" fmla="*/ 0 h 74"/>
                  <a:gd name="T6" fmla="*/ 447 w 448"/>
                  <a:gd name="T7" fmla="*/ 33 h 74"/>
                  <a:gd name="T8" fmla="*/ 432 w 448"/>
                  <a:gd name="T9" fmla="*/ 36 h 74"/>
                  <a:gd name="T10" fmla="*/ 430 w 448"/>
                  <a:gd name="T11" fmla="*/ 36 h 74"/>
                  <a:gd name="T12" fmla="*/ 432 w 448"/>
                  <a:gd name="T13" fmla="*/ 38 h 74"/>
                  <a:gd name="T14" fmla="*/ 445 w 448"/>
                  <a:gd name="T15" fmla="*/ 42 h 74"/>
                  <a:gd name="T16" fmla="*/ 136 w 448"/>
                  <a:gd name="T17" fmla="*/ 73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48"/>
                  <a:gd name="T28" fmla="*/ 0 h 74"/>
                  <a:gd name="T29" fmla="*/ 448 w 448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48" h="74">
                    <a:moveTo>
                      <a:pt x="136" y="73"/>
                    </a:moveTo>
                    <a:lnTo>
                      <a:pt x="0" y="19"/>
                    </a:lnTo>
                    <a:lnTo>
                      <a:pt x="315" y="0"/>
                    </a:lnTo>
                    <a:lnTo>
                      <a:pt x="447" y="33"/>
                    </a:lnTo>
                    <a:lnTo>
                      <a:pt x="432" y="36"/>
                    </a:lnTo>
                    <a:lnTo>
                      <a:pt x="430" y="36"/>
                    </a:lnTo>
                    <a:lnTo>
                      <a:pt x="432" y="38"/>
                    </a:lnTo>
                    <a:lnTo>
                      <a:pt x="445" y="42"/>
                    </a:lnTo>
                    <a:lnTo>
                      <a:pt x="136" y="73"/>
                    </a:lnTo>
                  </a:path>
                </a:pathLst>
              </a:custGeom>
              <a:solidFill>
                <a:srgbClr val="E0E0E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7" name="Freeform 13"/>
              <p:cNvSpPr>
                <a:spLocks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840" y="1605"/>
                <a:ext cx="143" cy="92"/>
              </a:xfrm>
              <a:custGeom>
                <a:avLst/>
                <a:gdLst>
                  <a:gd name="T0" fmla="*/ 139 w 143"/>
                  <a:gd name="T1" fmla="*/ 91 h 92"/>
                  <a:gd name="T2" fmla="*/ 140 w 143"/>
                  <a:gd name="T3" fmla="*/ 56 h 92"/>
                  <a:gd name="T4" fmla="*/ 142 w 143"/>
                  <a:gd name="T5" fmla="*/ 53 h 92"/>
                  <a:gd name="T6" fmla="*/ 3 w 143"/>
                  <a:gd name="T7" fmla="*/ 0 h 92"/>
                  <a:gd name="T8" fmla="*/ 1 w 143"/>
                  <a:gd name="T9" fmla="*/ 0 h 92"/>
                  <a:gd name="T10" fmla="*/ 0 w 143"/>
                  <a:gd name="T11" fmla="*/ 2 h 92"/>
                  <a:gd name="T12" fmla="*/ 0 w 143"/>
                  <a:gd name="T13" fmla="*/ 4 h 92"/>
                  <a:gd name="T14" fmla="*/ 0 w 143"/>
                  <a:gd name="T15" fmla="*/ 22 h 92"/>
                  <a:gd name="T16" fmla="*/ 139 w 143"/>
                  <a:gd name="T17" fmla="*/ 91 h 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3"/>
                  <a:gd name="T28" fmla="*/ 0 h 92"/>
                  <a:gd name="T29" fmla="*/ 143 w 143"/>
                  <a:gd name="T30" fmla="*/ 92 h 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3" h="92">
                    <a:moveTo>
                      <a:pt x="139" y="91"/>
                    </a:moveTo>
                    <a:lnTo>
                      <a:pt x="140" y="56"/>
                    </a:lnTo>
                    <a:lnTo>
                      <a:pt x="142" y="53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22"/>
                    </a:lnTo>
                    <a:lnTo>
                      <a:pt x="139" y="91"/>
                    </a:lnTo>
                  </a:path>
                </a:pathLst>
              </a:custGeom>
              <a:solidFill>
                <a:srgbClr val="A0A0A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8" name="Freeform 14"/>
              <p:cNvSpPr>
                <a:spLocks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979" y="1661"/>
                <a:ext cx="314" cy="158"/>
              </a:xfrm>
              <a:custGeom>
                <a:avLst/>
                <a:gdLst>
                  <a:gd name="T0" fmla="*/ 0 w 314"/>
                  <a:gd name="T1" fmla="*/ 35 h 158"/>
                  <a:gd name="T2" fmla="*/ 0 w 314"/>
                  <a:gd name="T3" fmla="*/ 157 h 158"/>
                  <a:gd name="T4" fmla="*/ 313 w 314"/>
                  <a:gd name="T5" fmla="*/ 109 h 158"/>
                  <a:gd name="T6" fmla="*/ 313 w 314"/>
                  <a:gd name="T7" fmla="*/ 0 h 158"/>
                  <a:gd name="T8" fmla="*/ 0 w 314"/>
                  <a:gd name="T9" fmla="*/ 35 h 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4"/>
                  <a:gd name="T16" fmla="*/ 0 h 158"/>
                  <a:gd name="T17" fmla="*/ 314 w 314"/>
                  <a:gd name="T18" fmla="*/ 158 h 1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4" h="158">
                    <a:moveTo>
                      <a:pt x="0" y="35"/>
                    </a:moveTo>
                    <a:lnTo>
                      <a:pt x="0" y="157"/>
                    </a:lnTo>
                    <a:lnTo>
                      <a:pt x="313" y="109"/>
                    </a:lnTo>
                    <a:lnTo>
                      <a:pt x="313" y="0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C0C0C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9" name="Freeform 15"/>
              <p:cNvSpPr>
                <a:spLocks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979" y="1628"/>
                <a:ext cx="314" cy="69"/>
              </a:xfrm>
              <a:custGeom>
                <a:avLst/>
                <a:gdLst>
                  <a:gd name="T0" fmla="*/ 0 w 314"/>
                  <a:gd name="T1" fmla="*/ 33 h 69"/>
                  <a:gd name="T2" fmla="*/ 0 w 314"/>
                  <a:gd name="T3" fmla="*/ 36 h 69"/>
                  <a:gd name="T4" fmla="*/ 0 w 314"/>
                  <a:gd name="T5" fmla="*/ 68 h 69"/>
                  <a:gd name="T6" fmla="*/ 313 w 314"/>
                  <a:gd name="T7" fmla="*/ 33 h 69"/>
                  <a:gd name="T8" fmla="*/ 313 w 314"/>
                  <a:gd name="T9" fmla="*/ 4 h 69"/>
                  <a:gd name="T10" fmla="*/ 312 w 314"/>
                  <a:gd name="T11" fmla="*/ 2 h 69"/>
                  <a:gd name="T12" fmla="*/ 311 w 314"/>
                  <a:gd name="T13" fmla="*/ 0 h 69"/>
                  <a:gd name="T14" fmla="*/ 308 w 314"/>
                  <a:gd name="T15" fmla="*/ 0 h 69"/>
                  <a:gd name="T16" fmla="*/ 4 w 314"/>
                  <a:gd name="T17" fmla="*/ 30 h 69"/>
                  <a:gd name="T18" fmla="*/ 1 w 314"/>
                  <a:gd name="T19" fmla="*/ 31 h 69"/>
                  <a:gd name="T20" fmla="*/ 0 w 314"/>
                  <a:gd name="T21" fmla="*/ 33 h 6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4"/>
                  <a:gd name="T34" fmla="*/ 0 h 69"/>
                  <a:gd name="T35" fmla="*/ 314 w 314"/>
                  <a:gd name="T36" fmla="*/ 69 h 6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4" h="69">
                    <a:moveTo>
                      <a:pt x="0" y="33"/>
                    </a:moveTo>
                    <a:lnTo>
                      <a:pt x="0" y="36"/>
                    </a:lnTo>
                    <a:lnTo>
                      <a:pt x="0" y="68"/>
                    </a:lnTo>
                    <a:lnTo>
                      <a:pt x="313" y="33"/>
                    </a:lnTo>
                    <a:lnTo>
                      <a:pt x="313" y="4"/>
                    </a:lnTo>
                    <a:lnTo>
                      <a:pt x="312" y="2"/>
                    </a:lnTo>
                    <a:lnTo>
                      <a:pt x="311" y="0"/>
                    </a:lnTo>
                    <a:lnTo>
                      <a:pt x="308" y="0"/>
                    </a:lnTo>
                    <a:lnTo>
                      <a:pt x="4" y="30"/>
                    </a:lnTo>
                    <a:lnTo>
                      <a:pt x="1" y="31"/>
                    </a:lnTo>
                    <a:lnTo>
                      <a:pt x="0" y="33"/>
                    </a:lnTo>
                  </a:path>
                </a:pathLst>
              </a:custGeom>
              <a:solidFill>
                <a:srgbClr val="C0C0C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0" name="Freeform 16"/>
              <p:cNvSpPr>
                <a:spLocks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027" y="1655"/>
                <a:ext cx="88" cy="21"/>
              </a:xfrm>
              <a:custGeom>
                <a:avLst/>
                <a:gdLst>
                  <a:gd name="T0" fmla="*/ 0 w 88"/>
                  <a:gd name="T1" fmla="*/ 7 h 21"/>
                  <a:gd name="T2" fmla="*/ 0 w 88"/>
                  <a:gd name="T3" fmla="*/ 20 h 21"/>
                  <a:gd name="T4" fmla="*/ 87 w 88"/>
                  <a:gd name="T5" fmla="*/ 11 h 21"/>
                  <a:gd name="T6" fmla="*/ 87 w 88"/>
                  <a:gd name="T7" fmla="*/ 0 h 21"/>
                  <a:gd name="T8" fmla="*/ 0 w 88"/>
                  <a:gd name="T9" fmla="*/ 7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21"/>
                  <a:gd name="T17" fmla="*/ 88 w 88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21">
                    <a:moveTo>
                      <a:pt x="0" y="7"/>
                    </a:moveTo>
                    <a:lnTo>
                      <a:pt x="0" y="20"/>
                    </a:lnTo>
                    <a:lnTo>
                      <a:pt x="87" y="11"/>
                    </a:lnTo>
                    <a:lnTo>
                      <a:pt x="87" y="0"/>
                    </a:lnTo>
                    <a:lnTo>
                      <a:pt x="0" y="7"/>
                    </a:lnTo>
                  </a:path>
                </a:pathLst>
              </a:custGeom>
              <a:solidFill>
                <a:srgbClr val="C0C0C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511" name="Group 17"/>
              <p:cNvGrpSpPr>
                <a:grpSpLocks/>
              </p:cNvGrpSpPr>
              <p:nvPr/>
            </p:nvGrpSpPr>
            <p:grpSpPr bwMode="auto">
              <a:xfrm>
                <a:off x="1987" y="1661"/>
                <a:ext cx="29" cy="30"/>
                <a:chOff x="1987" y="1661"/>
                <a:chExt cx="29" cy="30"/>
              </a:xfrm>
            </p:grpSpPr>
            <p:sp>
              <p:nvSpPr>
                <p:cNvPr id="19532" name="Freeform 18"/>
                <p:cNvSpPr>
                  <a:spLocks/>
                </p:cNvSpPr>
                <p:nvPr>
                  <p:custDataLst>
                    <p:tags r:id="rId66"/>
                  </p:custDataLst>
                </p:nvPr>
              </p:nvSpPr>
              <p:spPr bwMode="auto">
                <a:xfrm>
                  <a:off x="1987" y="1661"/>
                  <a:ext cx="29" cy="30"/>
                </a:xfrm>
                <a:custGeom>
                  <a:avLst/>
                  <a:gdLst>
                    <a:gd name="T0" fmla="*/ 0 w 29"/>
                    <a:gd name="T1" fmla="*/ 2 h 30"/>
                    <a:gd name="T2" fmla="*/ 0 w 29"/>
                    <a:gd name="T3" fmla="*/ 29 h 30"/>
                    <a:gd name="T4" fmla="*/ 28 w 29"/>
                    <a:gd name="T5" fmla="*/ 25 h 30"/>
                    <a:gd name="T6" fmla="*/ 28 w 29"/>
                    <a:gd name="T7" fmla="*/ 0 h 30"/>
                    <a:gd name="T8" fmla="*/ 0 w 29"/>
                    <a:gd name="T9" fmla="*/ 2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30"/>
                    <a:gd name="T17" fmla="*/ 29 w 29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30">
                      <a:moveTo>
                        <a:pt x="0" y="2"/>
                      </a:moveTo>
                      <a:lnTo>
                        <a:pt x="0" y="29"/>
                      </a:lnTo>
                      <a:lnTo>
                        <a:pt x="28" y="25"/>
                      </a:lnTo>
                      <a:lnTo>
                        <a:pt x="28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C0C0C0"/>
                </a:solidFill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533" name="Group 19"/>
                <p:cNvGrpSpPr>
                  <a:grpSpLocks/>
                </p:cNvGrpSpPr>
                <p:nvPr/>
              </p:nvGrpSpPr>
              <p:grpSpPr bwMode="auto">
                <a:xfrm>
                  <a:off x="1992" y="1667"/>
                  <a:ext cx="20" cy="20"/>
                  <a:chOff x="1992" y="1667"/>
                  <a:chExt cx="20" cy="20"/>
                </a:xfrm>
              </p:grpSpPr>
              <p:sp>
                <p:nvSpPr>
                  <p:cNvPr id="19534" name="Freeform 20"/>
                  <p:cNvSpPr>
                    <a:spLocks/>
                  </p:cNvSpPr>
                  <p:nvPr>
                    <p:custDataLst>
                      <p:tags r:id="rId67"/>
                    </p:custDataLst>
                  </p:nvPr>
                </p:nvSpPr>
                <p:spPr bwMode="auto">
                  <a:xfrm>
                    <a:off x="1994" y="1670"/>
                    <a:ext cx="17" cy="17"/>
                  </a:xfrm>
                  <a:custGeom>
                    <a:avLst/>
                    <a:gdLst>
                      <a:gd name="T0" fmla="*/ 15 w 17"/>
                      <a:gd name="T1" fmla="*/ 0 h 17"/>
                      <a:gd name="T2" fmla="*/ 0 w 17"/>
                      <a:gd name="T3" fmla="*/ 2 h 17"/>
                      <a:gd name="T4" fmla="*/ 0 w 17"/>
                      <a:gd name="T5" fmla="*/ 16 h 17"/>
                      <a:gd name="T6" fmla="*/ 16 w 17"/>
                      <a:gd name="T7" fmla="*/ 13 h 1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"/>
                      <a:gd name="T13" fmla="*/ 0 h 17"/>
                      <a:gd name="T14" fmla="*/ 17 w 17"/>
                      <a:gd name="T15" fmla="*/ 17 h 1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" h="17">
                        <a:moveTo>
                          <a:pt x="15" y="0"/>
                        </a:moveTo>
                        <a:lnTo>
                          <a:pt x="0" y="2"/>
                        </a:lnTo>
                        <a:lnTo>
                          <a:pt x="0" y="16"/>
                        </a:lnTo>
                        <a:lnTo>
                          <a:pt x="16" y="13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80808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35" name="Freeform 21"/>
                  <p:cNvSpPr>
                    <a:spLocks/>
                  </p:cNvSpPr>
                  <p:nvPr>
                    <p:custDataLst>
                      <p:tags r:id="rId68"/>
                    </p:custDataLst>
                  </p:nvPr>
                </p:nvSpPr>
                <p:spPr bwMode="auto">
                  <a:xfrm>
                    <a:off x="1992" y="1667"/>
                    <a:ext cx="20" cy="19"/>
                  </a:xfrm>
                  <a:custGeom>
                    <a:avLst/>
                    <a:gdLst>
                      <a:gd name="T0" fmla="*/ 0 w 20"/>
                      <a:gd name="T1" fmla="*/ 1 h 19"/>
                      <a:gd name="T2" fmla="*/ 19 w 20"/>
                      <a:gd name="T3" fmla="*/ 0 h 19"/>
                      <a:gd name="T4" fmla="*/ 19 w 20"/>
                      <a:gd name="T5" fmla="*/ 15 h 19"/>
                      <a:gd name="T6" fmla="*/ 0 w 20"/>
                      <a:gd name="T7" fmla="*/ 18 h 1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0"/>
                      <a:gd name="T13" fmla="*/ 0 h 19"/>
                      <a:gd name="T14" fmla="*/ 20 w 20"/>
                      <a:gd name="T15" fmla="*/ 19 h 1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0" h="19">
                        <a:moveTo>
                          <a:pt x="0" y="1"/>
                        </a:moveTo>
                        <a:lnTo>
                          <a:pt x="19" y="0"/>
                        </a:lnTo>
                        <a:lnTo>
                          <a:pt x="19" y="15"/>
                        </a:lnTo>
                        <a:lnTo>
                          <a:pt x="0" y="18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80808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512" name="Freeform 22"/>
              <p:cNvSpPr>
                <a:spLocks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839" y="1628"/>
                <a:ext cx="141" cy="192"/>
              </a:xfrm>
              <a:custGeom>
                <a:avLst/>
                <a:gdLst>
                  <a:gd name="T0" fmla="*/ 140 w 141"/>
                  <a:gd name="T1" fmla="*/ 69 h 192"/>
                  <a:gd name="T2" fmla="*/ 140 w 141"/>
                  <a:gd name="T3" fmla="*/ 191 h 192"/>
                  <a:gd name="T4" fmla="*/ 0 w 141"/>
                  <a:gd name="T5" fmla="*/ 80 h 192"/>
                  <a:gd name="T6" fmla="*/ 0 w 141"/>
                  <a:gd name="T7" fmla="*/ 0 h 192"/>
                  <a:gd name="T8" fmla="*/ 140 w 141"/>
                  <a:gd name="T9" fmla="*/ 69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1"/>
                  <a:gd name="T16" fmla="*/ 0 h 192"/>
                  <a:gd name="T17" fmla="*/ 141 w 141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1" h="192">
                    <a:moveTo>
                      <a:pt x="140" y="69"/>
                    </a:moveTo>
                    <a:lnTo>
                      <a:pt x="140" y="191"/>
                    </a:lnTo>
                    <a:lnTo>
                      <a:pt x="0" y="80"/>
                    </a:lnTo>
                    <a:lnTo>
                      <a:pt x="0" y="0"/>
                    </a:lnTo>
                    <a:lnTo>
                      <a:pt x="140" y="69"/>
                    </a:lnTo>
                  </a:path>
                </a:pathLst>
              </a:custGeom>
              <a:solidFill>
                <a:srgbClr val="A0A0A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3" name="Line 23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966" y="169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514" name="Group 24"/>
              <p:cNvGrpSpPr>
                <a:grpSpLocks/>
              </p:cNvGrpSpPr>
              <p:nvPr/>
            </p:nvGrpSpPr>
            <p:grpSpPr bwMode="auto">
              <a:xfrm>
                <a:off x="2294" y="1634"/>
                <a:ext cx="54" cy="58"/>
                <a:chOff x="2294" y="1634"/>
                <a:chExt cx="54" cy="58"/>
              </a:xfrm>
            </p:grpSpPr>
            <p:sp>
              <p:nvSpPr>
                <p:cNvPr id="19521" name="Freeform 25"/>
                <p:cNvSpPr>
                  <a:spLocks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2294" y="1634"/>
                  <a:ext cx="50" cy="57"/>
                </a:xfrm>
                <a:custGeom>
                  <a:avLst/>
                  <a:gdLst>
                    <a:gd name="T0" fmla="*/ 0 w 50"/>
                    <a:gd name="T1" fmla="*/ 4 h 57"/>
                    <a:gd name="T2" fmla="*/ 38 w 50"/>
                    <a:gd name="T3" fmla="*/ 0 h 57"/>
                    <a:gd name="T4" fmla="*/ 49 w 50"/>
                    <a:gd name="T5" fmla="*/ 51 h 57"/>
                    <a:gd name="T6" fmla="*/ 9 w 50"/>
                    <a:gd name="T7" fmla="*/ 56 h 57"/>
                    <a:gd name="T8" fmla="*/ 0 w 50"/>
                    <a:gd name="T9" fmla="*/ 4 h 5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"/>
                    <a:gd name="T16" fmla="*/ 0 h 57"/>
                    <a:gd name="T17" fmla="*/ 50 w 50"/>
                    <a:gd name="T18" fmla="*/ 57 h 5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" h="57">
                      <a:moveTo>
                        <a:pt x="0" y="4"/>
                      </a:moveTo>
                      <a:lnTo>
                        <a:pt x="38" y="0"/>
                      </a:lnTo>
                      <a:lnTo>
                        <a:pt x="49" y="51"/>
                      </a:lnTo>
                      <a:lnTo>
                        <a:pt x="9" y="56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A0A0A0"/>
                </a:solidFill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22" name="Freeform 26"/>
                <p:cNvSpPr>
                  <a:spLocks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2303" y="1665"/>
                  <a:ext cx="17" cy="17"/>
                </a:xfrm>
                <a:custGeom>
                  <a:avLst/>
                  <a:gdLst>
                    <a:gd name="T0" fmla="*/ 0 w 17"/>
                    <a:gd name="T1" fmla="*/ 2 h 17"/>
                    <a:gd name="T2" fmla="*/ 1 w 17"/>
                    <a:gd name="T3" fmla="*/ 16 h 17"/>
                    <a:gd name="T4" fmla="*/ 16 w 17"/>
                    <a:gd name="T5" fmla="*/ 13 h 17"/>
                    <a:gd name="T6" fmla="*/ 14 w 17"/>
                    <a:gd name="T7" fmla="*/ 0 h 17"/>
                    <a:gd name="T8" fmla="*/ 0 w 17"/>
                    <a:gd name="T9" fmla="*/ 2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2"/>
                      </a:moveTo>
                      <a:lnTo>
                        <a:pt x="1" y="16"/>
                      </a:lnTo>
                      <a:lnTo>
                        <a:pt x="16" y="13"/>
                      </a:lnTo>
                      <a:lnTo>
                        <a:pt x="14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23" name="Freeform 27"/>
                <p:cNvSpPr>
                  <a:spLocks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2315" y="1662"/>
                  <a:ext cx="17" cy="17"/>
                </a:xfrm>
                <a:custGeom>
                  <a:avLst/>
                  <a:gdLst>
                    <a:gd name="T0" fmla="*/ 0 w 17"/>
                    <a:gd name="T1" fmla="*/ 1 h 17"/>
                    <a:gd name="T2" fmla="*/ 2 w 17"/>
                    <a:gd name="T3" fmla="*/ 16 h 17"/>
                    <a:gd name="T4" fmla="*/ 16 w 17"/>
                    <a:gd name="T5" fmla="*/ 13 h 17"/>
                    <a:gd name="T6" fmla="*/ 14 w 17"/>
                    <a:gd name="T7" fmla="*/ 0 h 17"/>
                    <a:gd name="T8" fmla="*/ 0 w 17"/>
                    <a:gd name="T9" fmla="*/ 1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1"/>
                      </a:moveTo>
                      <a:lnTo>
                        <a:pt x="2" y="16"/>
                      </a:lnTo>
                      <a:lnTo>
                        <a:pt x="16" y="13"/>
                      </a:lnTo>
                      <a:lnTo>
                        <a:pt x="14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24" name="Freeform 28"/>
                <p:cNvSpPr>
                  <a:spLocks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2327" y="1661"/>
                  <a:ext cx="17" cy="17"/>
                </a:xfrm>
                <a:custGeom>
                  <a:avLst/>
                  <a:gdLst>
                    <a:gd name="T0" fmla="*/ 0 w 17"/>
                    <a:gd name="T1" fmla="*/ 2 h 17"/>
                    <a:gd name="T2" fmla="*/ 3 w 17"/>
                    <a:gd name="T3" fmla="*/ 16 h 17"/>
                    <a:gd name="T4" fmla="*/ 16 w 17"/>
                    <a:gd name="T5" fmla="*/ 13 h 17"/>
                    <a:gd name="T6" fmla="*/ 13 w 17"/>
                    <a:gd name="T7" fmla="*/ 0 h 17"/>
                    <a:gd name="T8" fmla="*/ 0 w 17"/>
                    <a:gd name="T9" fmla="*/ 2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2"/>
                      </a:moveTo>
                      <a:lnTo>
                        <a:pt x="3" y="16"/>
                      </a:lnTo>
                      <a:lnTo>
                        <a:pt x="16" y="13"/>
                      </a:lnTo>
                      <a:lnTo>
                        <a:pt x="1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000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525" name="Group 29"/>
                <p:cNvGrpSpPr>
                  <a:grpSpLocks/>
                </p:cNvGrpSpPr>
                <p:nvPr/>
              </p:nvGrpSpPr>
              <p:grpSpPr bwMode="auto">
                <a:xfrm>
                  <a:off x="2304" y="1675"/>
                  <a:ext cx="44" cy="17"/>
                  <a:chOff x="2304" y="1675"/>
                  <a:chExt cx="44" cy="17"/>
                </a:xfrm>
              </p:grpSpPr>
              <p:sp>
                <p:nvSpPr>
                  <p:cNvPr id="19527" name="Freeform 30"/>
                  <p:cNvSpPr>
                    <a:spLocks/>
                  </p:cNvSpPr>
                  <p:nvPr>
                    <p:custDataLst>
                      <p:tags r:id="rId62"/>
                    </p:custDataLst>
                  </p:nvPr>
                </p:nvSpPr>
                <p:spPr bwMode="auto">
                  <a:xfrm>
                    <a:off x="2304" y="1675"/>
                    <a:ext cx="17" cy="17"/>
                  </a:xfrm>
                  <a:custGeom>
                    <a:avLst/>
                    <a:gdLst>
                      <a:gd name="T0" fmla="*/ 0 w 17"/>
                      <a:gd name="T1" fmla="*/ 1 h 17"/>
                      <a:gd name="T2" fmla="*/ 2 w 17"/>
                      <a:gd name="T3" fmla="*/ 16 h 17"/>
                      <a:gd name="T4" fmla="*/ 16 w 17"/>
                      <a:gd name="T5" fmla="*/ 14 h 17"/>
                      <a:gd name="T6" fmla="*/ 13 w 17"/>
                      <a:gd name="T7" fmla="*/ 0 h 17"/>
                      <a:gd name="T8" fmla="*/ 0 w 17"/>
                      <a:gd name="T9" fmla="*/ 1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17"/>
                      <a:gd name="T17" fmla="*/ 17 w 17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17">
                        <a:moveTo>
                          <a:pt x="0" y="1"/>
                        </a:moveTo>
                        <a:lnTo>
                          <a:pt x="2" y="16"/>
                        </a:lnTo>
                        <a:lnTo>
                          <a:pt x="16" y="14"/>
                        </a:lnTo>
                        <a:lnTo>
                          <a:pt x="13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28" name="Freeform 31"/>
                  <p:cNvSpPr>
                    <a:spLocks/>
                  </p:cNvSpPr>
                  <p:nvPr>
                    <p:custDataLst>
                      <p:tags r:id="rId63"/>
                    </p:custDataLst>
                  </p:nvPr>
                </p:nvSpPr>
                <p:spPr bwMode="auto">
                  <a:xfrm>
                    <a:off x="2314" y="1675"/>
                    <a:ext cx="17" cy="17"/>
                  </a:xfrm>
                  <a:custGeom>
                    <a:avLst/>
                    <a:gdLst>
                      <a:gd name="T0" fmla="*/ 0 w 17"/>
                      <a:gd name="T1" fmla="*/ 1 h 17"/>
                      <a:gd name="T2" fmla="*/ 3 w 17"/>
                      <a:gd name="T3" fmla="*/ 16 h 17"/>
                      <a:gd name="T4" fmla="*/ 16 w 17"/>
                      <a:gd name="T5" fmla="*/ 14 h 17"/>
                      <a:gd name="T6" fmla="*/ 13 w 17"/>
                      <a:gd name="T7" fmla="*/ 0 h 17"/>
                      <a:gd name="T8" fmla="*/ 0 w 17"/>
                      <a:gd name="T9" fmla="*/ 1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17"/>
                      <a:gd name="T17" fmla="*/ 17 w 17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17">
                        <a:moveTo>
                          <a:pt x="0" y="1"/>
                        </a:moveTo>
                        <a:lnTo>
                          <a:pt x="3" y="16"/>
                        </a:lnTo>
                        <a:lnTo>
                          <a:pt x="16" y="14"/>
                        </a:lnTo>
                        <a:lnTo>
                          <a:pt x="13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529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2322" y="1675"/>
                    <a:ext cx="26" cy="17"/>
                    <a:chOff x="2322" y="1675"/>
                    <a:chExt cx="26" cy="17"/>
                  </a:xfrm>
                </p:grpSpPr>
                <p:sp>
                  <p:nvSpPr>
                    <p:cNvPr id="19530" name="Freeform 33"/>
                    <p:cNvSpPr>
                      <a:spLocks/>
                    </p:cNvSpPr>
                    <p:nvPr>
                      <p:custDataLst>
                        <p:tags r:id="rId64"/>
                      </p:custDataLst>
                    </p:nvPr>
                  </p:nvSpPr>
                  <p:spPr bwMode="auto">
                    <a:xfrm>
                      <a:off x="2322" y="1675"/>
                      <a:ext cx="17" cy="17"/>
                    </a:xfrm>
                    <a:custGeom>
                      <a:avLst/>
                      <a:gdLst>
                        <a:gd name="T0" fmla="*/ 0 w 17"/>
                        <a:gd name="T1" fmla="*/ 3 h 17"/>
                        <a:gd name="T2" fmla="*/ 3 w 17"/>
                        <a:gd name="T3" fmla="*/ 16 h 17"/>
                        <a:gd name="T4" fmla="*/ 16 w 17"/>
                        <a:gd name="T5" fmla="*/ 14 h 17"/>
                        <a:gd name="T6" fmla="*/ 13 w 17"/>
                        <a:gd name="T7" fmla="*/ 0 h 17"/>
                        <a:gd name="T8" fmla="*/ 0 w 17"/>
                        <a:gd name="T9" fmla="*/ 3 h 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17"/>
                        <a:gd name="T17" fmla="*/ 17 w 17"/>
                        <a:gd name="T18" fmla="*/ 17 h 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17">
                          <a:moveTo>
                            <a:pt x="0" y="3"/>
                          </a:moveTo>
                          <a:lnTo>
                            <a:pt x="3" y="16"/>
                          </a:lnTo>
                          <a:lnTo>
                            <a:pt x="16" y="14"/>
                          </a:lnTo>
                          <a:lnTo>
                            <a:pt x="13" y="0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31" name="Freeform 34"/>
                    <p:cNvSpPr>
                      <a:spLocks/>
                    </p:cNvSpPr>
                    <p:nvPr>
                      <p:custDataLst>
                        <p:tags r:id="rId65"/>
                      </p:custDataLst>
                    </p:nvPr>
                  </p:nvSpPr>
                  <p:spPr bwMode="auto">
                    <a:xfrm>
                      <a:off x="2331" y="1675"/>
                      <a:ext cx="17" cy="17"/>
                    </a:xfrm>
                    <a:custGeom>
                      <a:avLst/>
                      <a:gdLst>
                        <a:gd name="T0" fmla="*/ 0 w 17"/>
                        <a:gd name="T1" fmla="*/ 0 h 17"/>
                        <a:gd name="T2" fmla="*/ 2 w 17"/>
                        <a:gd name="T3" fmla="*/ 16 h 17"/>
                        <a:gd name="T4" fmla="*/ 16 w 17"/>
                        <a:gd name="T5" fmla="*/ 14 h 17"/>
                        <a:gd name="T6" fmla="*/ 12 w 17"/>
                        <a:gd name="T7" fmla="*/ 0 h 17"/>
                        <a:gd name="T8" fmla="*/ 0 w 17"/>
                        <a:gd name="T9" fmla="*/ 0 h 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17"/>
                        <a:gd name="T17" fmla="*/ 17 w 17"/>
                        <a:gd name="T18" fmla="*/ 17 h 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17">
                          <a:moveTo>
                            <a:pt x="0" y="0"/>
                          </a:moveTo>
                          <a:lnTo>
                            <a:pt x="2" y="16"/>
                          </a:lnTo>
                          <a:lnTo>
                            <a:pt x="16" y="14"/>
                          </a:lnTo>
                          <a:lnTo>
                            <a:pt x="12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9526" name="Freeform 35"/>
                <p:cNvSpPr>
                  <a:spLocks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2298" y="1640"/>
                  <a:ext cx="35" cy="17"/>
                </a:xfrm>
                <a:custGeom>
                  <a:avLst/>
                  <a:gdLst>
                    <a:gd name="T0" fmla="*/ 0 w 35"/>
                    <a:gd name="T1" fmla="*/ 3 h 17"/>
                    <a:gd name="T2" fmla="*/ 2 w 35"/>
                    <a:gd name="T3" fmla="*/ 16 h 17"/>
                    <a:gd name="T4" fmla="*/ 34 w 35"/>
                    <a:gd name="T5" fmla="*/ 11 h 17"/>
                    <a:gd name="T6" fmla="*/ 32 w 35"/>
                    <a:gd name="T7" fmla="*/ 0 h 17"/>
                    <a:gd name="T8" fmla="*/ 0 w 35"/>
                    <a:gd name="T9" fmla="*/ 3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"/>
                    <a:gd name="T16" fmla="*/ 0 h 17"/>
                    <a:gd name="T17" fmla="*/ 35 w 35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" h="17">
                      <a:moveTo>
                        <a:pt x="0" y="3"/>
                      </a:moveTo>
                      <a:lnTo>
                        <a:pt x="2" y="16"/>
                      </a:lnTo>
                      <a:lnTo>
                        <a:pt x="34" y="11"/>
                      </a:lnTo>
                      <a:lnTo>
                        <a:pt x="32" y="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515" name="Freeform 36"/>
              <p:cNvSpPr>
                <a:spLocks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162" y="1584"/>
                <a:ext cx="165" cy="38"/>
              </a:xfrm>
              <a:custGeom>
                <a:avLst/>
                <a:gdLst>
                  <a:gd name="T0" fmla="*/ 0 w 165"/>
                  <a:gd name="T1" fmla="*/ 0 h 38"/>
                  <a:gd name="T2" fmla="*/ 131 w 165"/>
                  <a:gd name="T3" fmla="*/ 37 h 38"/>
                  <a:gd name="T4" fmla="*/ 164 w 165"/>
                  <a:gd name="T5" fmla="*/ 33 h 38"/>
                  <a:gd name="T6" fmla="*/ 30 w 165"/>
                  <a:gd name="T7" fmla="*/ 0 h 38"/>
                  <a:gd name="T8" fmla="*/ 0 w 165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5"/>
                  <a:gd name="T16" fmla="*/ 0 h 38"/>
                  <a:gd name="T17" fmla="*/ 165 w 165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5" h="38">
                    <a:moveTo>
                      <a:pt x="0" y="0"/>
                    </a:moveTo>
                    <a:lnTo>
                      <a:pt x="131" y="37"/>
                    </a:lnTo>
                    <a:lnTo>
                      <a:pt x="164" y="33"/>
                    </a:lnTo>
                    <a:lnTo>
                      <a:pt x="3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E0E0"/>
              </a:solidFill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516" name="Group 37"/>
              <p:cNvGrpSpPr>
                <a:grpSpLocks/>
              </p:cNvGrpSpPr>
              <p:nvPr/>
            </p:nvGrpSpPr>
            <p:grpSpPr bwMode="auto">
              <a:xfrm>
                <a:off x="2072" y="1741"/>
                <a:ext cx="194" cy="53"/>
                <a:chOff x="2072" y="1741"/>
                <a:chExt cx="194" cy="53"/>
              </a:xfrm>
            </p:grpSpPr>
            <p:sp>
              <p:nvSpPr>
                <p:cNvPr id="19517" name="Freeform 38"/>
                <p:cNvSpPr>
                  <a:spLocks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2072" y="1741"/>
                  <a:ext cx="180" cy="29"/>
                </a:xfrm>
                <a:custGeom>
                  <a:avLst/>
                  <a:gdLst>
                    <a:gd name="T0" fmla="*/ 0 w 180"/>
                    <a:gd name="T1" fmla="*/ 28 h 29"/>
                    <a:gd name="T2" fmla="*/ 175 w 180"/>
                    <a:gd name="T3" fmla="*/ 6 h 29"/>
                    <a:gd name="T4" fmla="*/ 179 w 180"/>
                    <a:gd name="T5" fmla="*/ 0 h 29"/>
                    <a:gd name="T6" fmla="*/ 0 w 180"/>
                    <a:gd name="T7" fmla="*/ 19 h 29"/>
                    <a:gd name="T8" fmla="*/ 0 w 180"/>
                    <a:gd name="T9" fmla="*/ 28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29"/>
                    <a:gd name="T17" fmla="*/ 180 w 180"/>
                    <a:gd name="T18" fmla="*/ 29 h 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29">
                      <a:moveTo>
                        <a:pt x="0" y="28"/>
                      </a:moveTo>
                      <a:lnTo>
                        <a:pt x="175" y="6"/>
                      </a:lnTo>
                      <a:lnTo>
                        <a:pt x="179" y="0"/>
                      </a:lnTo>
                      <a:lnTo>
                        <a:pt x="0" y="1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8" name="Freeform 39"/>
                <p:cNvSpPr>
                  <a:spLocks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2072" y="1761"/>
                  <a:ext cx="179" cy="33"/>
                </a:xfrm>
                <a:custGeom>
                  <a:avLst/>
                  <a:gdLst>
                    <a:gd name="T0" fmla="*/ 0 w 179"/>
                    <a:gd name="T1" fmla="*/ 24 h 33"/>
                    <a:gd name="T2" fmla="*/ 0 w 179"/>
                    <a:gd name="T3" fmla="*/ 32 h 33"/>
                    <a:gd name="T4" fmla="*/ 178 w 179"/>
                    <a:gd name="T5" fmla="*/ 6 h 33"/>
                    <a:gd name="T6" fmla="*/ 175 w 179"/>
                    <a:gd name="T7" fmla="*/ 0 h 33"/>
                    <a:gd name="T8" fmla="*/ 0 w 179"/>
                    <a:gd name="T9" fmla="*/ 24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"/>
                    <a:gd name="T16" fmla="*/ 0 h 33"/>
                    <a:gd name="T17" fmla="*/ 179 w 179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" h="33">
                      <a:moveTo>
                        <a:pt x="0" y="24"/>
                      </a:moveTo>
                      <a:lnTo>
                        <a:pt x="0" y="32"/>
                      </a:lnTo>
                      <a:lnTo>
                        <a:pt x="178" y="6"/>
                      </a:lnTo>
                      <a:lnTo>
                        <a:pt x="175" y="0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9" name="Freeform 40"/>
                <p:cNvSpPr>
                  <a:spLocks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249" y="1741"/>
                  <a:ext cx="17" cy="26"/>
                </a:xfrm>
                <a:custGeom>
                  <a:avLst/>
                  <a:gdLst>
                    <a:gd name="T0" fmla="*/ 16 w 17"/>
                    <a:gd name="T1" fmla="*/ 0 h 26"/>
                    <a:gd name="T2" fmla="*/ 16 w 17"/>
                    <a:gd name="T3" fmla="*/ 25 h 26"/>
                    <a:gd name="T4" fmla="*/ 0 w 17"/>
                    <a:gd name="T5" fmla="*/ 19 h 26"/>
                    <a:gd name="T6" fmla="*/ 0 w 17"/>
                    <a:gd name="T7" fmla="*/ 7 h 26"/>
                    <a:gd name="T8" fmla="*/ 16 w 17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26"/>
                    <a:gd name="T17" fmla="*/ 17 w 17"/>
                    <a:gd name="T18" fmla="*/ 26 h 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26">
                      <a:moveTo>
                        <a:pt x="16" y="0"/>
                      </a:moveTo>
                      <a:lnTo>
                        <a:pt x="16" y="25"/>
                      </a:lnTo>
                      <a:lnTo>
                        <a:pt x="0" y="19"/>
                      </a:lnTo>
                      <a:lnTo>
                        <a:pt x="0" y="7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20" name="Freeform 41"/>
                <p:cNvSpPr>
                  <a:spLocks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2072" y="1748"/>
                  <a:ext cx="178" cy="40"/>
                </a:xfrm>
                <a:custGeom>
                  <a:avLst/>
                  <a:gdLst>
                    <a:gd name="T0" fmla="*/ 0 w 178"/>
                    <a:gd name="T1" fmla="*/ 22 h 40"/>
                    <a:gd name="T2" fmla="*/ 0 w 178"/>
                    <a:gd name="T3" fmla="*/ 39 h 40"/>
                    <a:gd name="T4" fmla="*/ 177 w 178"/>
                    <a:gd name="T5" fmla="*/ 13 h 40"/>
                    <a:gd name="T6" fmla="*/ 177 w 178"/>
                    <a:gd name="T7" fmla="*/ 0 h 40"/>
                    <a:gd name="T8" fmla="*/ 0 w 178"/>
                    <a:gd name="T9" fmla="*/ 22 h 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8"/>
                    <a:gd name="T16" fmla="*/ 0 h 40"/>
                    <a:gd name="T17" fmla="*/ 178 w 178"/>
                    <a:gd name="T18" fmla="*/ 40 h 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8" h="40">
                      <a:moveTo>
                        <a:pt x="0" y="22"/>
                      </a:moveTo>
                      <a:lnTo>
                        <a:pt x="0" y="39"/>
                      </a:lnTo>
                      <a:lnTo>
                        <a:pt x="177" y="13"/>
                      </a:lnTo>
                      <a:lnTo>
                        <a:pt x="177" y="0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478" name="Group 42"/>
            <p:cNvGrpSpPr>
              <a:grpSpLocks/>
            </p:cNvGrpSpPr>
            <p:nvPr/>
          </p:nvGrpSpPr>
          <p:grpSpPr bwMode="auto">
            <a:xfrm>
              <a:off x="2072" y="1759"/>
              <a:ext cx="227" cy="163"/>
              <a:chOff x="2072" y="1759"/>
              <a:chExt cx="227" cy="163"/>
            </a:xfrm>
          </p:grpSpPr>
          <p:sp>
            <p:nvSpPr>
              <p:cNvPr id="19479" name="Freeform 43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072" y="1759"/>
                <a:ext cx="222" cy="156"/>
              </a:xfrm>
              <a:custGeom>
                <a:avLst/>
                <a:gdLst>
                  <a:gd name="T0" fmla="*/ 0 w 222"/>
                  <a:gd name="T1" fmla="*/ 24 h 156"/>
                  <a:gd name="T2" fmla="*/ 7 w 222"/>
                  <a:gd name="T3" fmla="*/ 35 h 156"/>
                  <a:gd name="T4" fmla="*/ 14 w 222"/>
                  <a:gd name="T5" fmla="*/ 46 h 156"/>
                  <a:gd name="T6" fmla="*/ 20 w 222"/>
                  <a:gd name="T7" fmla="*/ 57 h 156"/>
                  <a:gd name="T8" fmla="*/ 23 w 222"/>
                  <a:gd name="T9" fmla="*/ 67 h 156"/>
                  <a:gd name="T10" fmla="*/ 26 w 222"/>
                  <a:gd name="T11" fmla="*/ 79 h 156"/>
                  <a:gd name="T12" fmla="*/ 40 w 222"/>
                  <a:gd name="T13" fmla="*/ 155 h 156"/>
                  <a:gd name="T14" fmla="*/ 221 w 222"/>
                  <a:gd name="T15" fmla="*/ 117 h 156"/>
                  <a:gd name="T16" fmla="*/ 204 w 222"/>
                  <a:gd name="T17" fmla="*/ 47 h 156"/>
                  <a:gd name="T18" fmla="*/ 201 w 222"/>
                  <a:gd name="T19" fmla="*/ 38 h 156"/>
                  <a:gd name="T20" fmla="*/ 195 w 222"/>
                  <a:gd name="T21" fmla="*/ 28 h 156"/>
                  <a:gd name="T22" fmla="*/ 189 w 222"/>
                  <a:gd name="T23" fmla="*/ 19 h 156"/>
                  <a:gd name="T24" fmla="*/ 183 w 222"/>
                  <a:gd name="T25" fmla="*/ 11 h 156"/>
                  <a:gd name="T26" fmla="*/ 178 w 222"/>
                  <a:gd name="T27" fmla="*/ 4 h 156"/>
                  <a:gd name="T28" fmla="*/ 172 w 222"/>
                  <a:gd name="T29" fmla="*/ 0 h 156"/>
                  <a:gd name="T30" fmla="*/ 0 w 222"/>
                  <a:gd name="T31" fmla="*/ 24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22"/>
                  <a:gd name="T49" fmla="*/ 0 h 156"/>
                  <a:gd name="T50" fmla="*/ 222 w 222"/>
                  <a:gd name="T51" fmla="*/ 156 h 15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22" h="156">
                    <a:moveTo>
                      <a:pt x="0" y="24"/>
                    </a:moveTo>
                    <a:lnTo>
                      <a:pt x="7" y="35"/>
                    </a:lnTo>
                    <a:lnTo>
                      <a:pt x="14" y="46"/>
                    </a:lnTo>
                    <a:lnTo>
                      <a:pt x="20" y="57"/>
                    </a:lnTo>
                    <a:lnTo>
                      <a:pt x="23" y="67"/>
                    </a:lnTo>
                    <a:lnTo>
                      <a:pt x="26" y="79"/>
                    </a:lnTo>
                    <a:lnTo>
                      <a:pt x="40" y="155"/>
                    </a:lnTo>
                    <a:lnTo>
                      <a:pt x="221" y="117"/>
                    </a:lnTo>
                    <a:lnTo>
                      <a:pt x="204" y="47"/>
                    </a:lnTo>
                    <a:lnTo>
                      <a:pt x="201" y="38"/>
                    </a:lnTo>
                    <a:lnTo>
                      <a:pt x="195" y="28"/>
                    </a:lnTo>
                    <a:lnTo>
                      <a:pt x="189" y="19"/>
                    </a:lnTo>
                    <a:lnTo>
                      <a:pt x="183" y="11"/>
                    </a:lnTo>
                    <a:lnTo>
                      <a:pt x="178" y="4"/>
                    </a:lnTo>
                    <a:lnTo>
                      <a:pt x="172" y="0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FF"/>
              </a:solidFill>
              <a:ln w="12700" cap="rnd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480" name="Group 44"/>
              <p:cNvGrpSpPr>
                <a:grpSpLocks/>
              </p:cNvGrpSpPr>
              <p:nvPr/>
            </p:nvGrpSpPr>
            <p:grpSpPr bwMode="auto">
              <a:xfrm>
                <a:off x="2081" y="1788"/>
                <a:ext cx="49" cy="134"/>
                <a:chOff x="2081" y="1788"/>
                <a:chExt cx="49" cy="134"/>
              </a:xfrm>
            </p:grpSpPr>
            <p:sp>
              <p:nvSpPr>
                <p:cNvPr id="19491" name="Oval 45"/>
                <p:cNvSpPr>
                  <a:spLocks noChangeArrowheads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2081" y="1788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2" name="Oval 46"/>
                <p:cNvSpPr>
                  <a:spLocks noChangeArrowheads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2088" y="1796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3" name="Oval 47"/>
                <p:cNvSpPr>
                  <a:spLocks noChangeArrowheads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2092" y="1807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4" name="Oval 48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2098" y="1819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5" name="Oval 49"/>
                <p:cNvSpPr>
                  <a:spLocks noChangeArrowheads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2101" y="1832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6" name="Oval 50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2104" y="1849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7" name="Oval 51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2108" y="1867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8" name="Oval 52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2112" y="1886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9" name="Oval 53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2114" y="1906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481" name="Group 54"/>
              <p:cNvGrpSpPr>
                <a:grpSpLocks/>
              </p:cNvGrpSpPr>
              <p:nvPr/>
            </p:nvGrpSpPr>
            <p:grpSpPr bwMode="auto">
              <a:xfrm>
                <a:off x="2240" y="1762"/>
                <a:ext cx="59" cy="124"/>
                <a:chOff x="2240" y="1762"/>
                <a:chExt cx="59" cy="124"/>
              </a:xfrm>
            </p:grpSpPr>
            <p:sp>
              <p:nvSpPr>
                <p:cNvPr id="19482" name="Oval 55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2240" y="1762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3" name="Oval 56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2249" y="1772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4" name="Oval 57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2256" y="1782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5" name="Oval 5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2263" y="1794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6" name="Oval 5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2269" y="1804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7" name="Oval 6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2272" y="1821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8" name="Oval 61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2277" y="1837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9" name="Oval 62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2281" y="1854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90" name="Oval 63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2283" y="1870"/>
                  <a:ext cx="16" cy="16"/>
                </a:xfrm>
                <a:prstGeom prst="ellipse">
                  <a:avLst/>
                </a:pr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63" name="AutoShape 6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325" y="3048000"/>
            <a:ext cx="1282700" cy="914400"/>
          </a:xfrm>
          <a:prstGeom prst="flowChartMagneticDisk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2"/>
                </a:solidFill>
              </a:rPr>
              <a:t>Log</a:t>
            </a:r>
            <a:endParaRPr lang="en-US"/>
          </a:p>
        </p:txBody>
      </p:sp>
      <p:grpSp>
        <p:nvGrpSpPr>
          <p:cNvPr id="19464" name="Group 68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 rot="5400000">
            <a:off x="449263" y="1338263"/>
            <a:ext cx="1066800" cy="571500"/>
            <a:chOff x="2112" y="1248"/>
            <a:chExt cx="864" cy="432"/>
          </a:xfrm>
        </p:grpSpPr>
        <p:sp>
          <p:nvSpPr>
            <p:cNvPr id="19471" name="Rectangle 6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112" y="1248"/>
              <a:ext cx="8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70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256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71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400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72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544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73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688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74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832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59" name="Line 7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266825" y="1266825"/>
            <a:ext cx="1295400" cy="1247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61" name="Line 7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1744663" y="3733800"/>
            <a:ext cx="817562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80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724025" y="3048000"/>
            <a:ext cx="1095375" cy="1781175"/>
            <a:chOff x="1086" y="1920"/>
            <a:chExt cx="690" cy="1122"/>
          </a:xfrm>
        </p:grpSpPr>
        <p:sp>
          <p:nvSpPr>
            <p:cNvPr id="19469" name="Line 76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1086" y="1920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Line 78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1210" y="2160"/>
              <a:ext cx="566" cy="8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63" name="Line 7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2035175" y="5053013"/>
            <a:ext cx="527050" cy="487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9" grpId="0" animBg="1"/>
      <p:bldP spid="16461" grpId="0" animBg="1"/>
      <p:bldP spid="164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7ECB14-CE5B-42AC-9DE1-0D0E3E46B45B}" type="slidenum">
              <a:rPr lang="en-US" sz="1400" smtClean="0"/>
              <a:pPr/>
              <a:t>19</a:t>
            </a:fld>
            <a:endParaRPr lang="en-US" sz="14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Optimizations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31800" y="1789113"/>
            <a:ext cx="8037513" cy="4114800"/>
          </a:xfrm>
        </p:spPr>
        <p:txBody>
          <a:bodyPr/>
          <a:lstStyle/>
          <a:p>
            <a:r>
              <a:rPr lang="en-US" sz="2800" dirty="0" smtClean="0"/>
              <a:t>In effect, the previous procedure makes the action “process output” idempotent.</a:t>
            </a:r>
          </a:p>
          <a:p>
            <a:r>
              <a:rPr lang="en-US" sz="2800" dirty="0" smtClean="0"/>
              <a:t>If “process output” sent a message, it may not be testable, so make sure it’s idempotent!</a:t>
            </a:r>
          </a:p>
          <a:p>
            <a:pPr lvl="1"/>
            <a:r>
              <a:rPr lang="en-US" sz="2400" dirty="0" smtClean="0"/>
              <a:t>If txn3 is sending a receipt, label it by the serial number of the request, so it can be sent twice</a:t>
            </a:r>
          </a:p>
          <a:p>
            <a:r>
              <a:rPr lang="en-US" sz="2800" dirty="0" smtClean="0"/>
              <a:t>Log device state as part of </a:t>
            </a:r>
            <a:r>
              <a:rPr lang="en-US" sz="2800" dirty="0" err="1" smtClean="0"/>
              <a:t>Dequeue</a:t>
            </a:r>
            <a:r>
              <a:rPr lang="en-US" sz="2800" dirty="0" smtClean="0"/>
              <a:t> operation </a:t>
            </a:r>
            <a:br>
              <a:rPr lang="en-US" sz="2800" dirty="0" smtClean="0"/>
            </a:br>
            <a:r>
              <a:rPr lang="en-US" sz="2800" dirty="0" smtClean="0"/>
              <a:t>(saves an I/O).</a:t>
            </a:r>
          </a:p>
          <a:p>
            <a:pPr lvl="1"/>
            <a:r>
              <a:rPr lang="en-US" sz="2400" dirty="0" smtClean="0"/>
              <a:t>i.e., run step 3 before step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9B7BD1-36BA-4990-BC9D-2669E0E40C24}" type="slidenum">
              <a:rPr lang="en-US" sz="1400" smtClean="0"/>
              <a:pPr/>
              <a:t>2</a:t>
            </a:fld>
            <a:endParaRPr lang="en-US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1. Introduction</a:t>
            </a:r>
          </a:p>
          <a:p>
            <a:pPr>
              <a:buFontTx/>
              <a:buNone/>
            </a:pPr>
            <a:r>
              <a:rPr lang="en-US" smtClean="0"/>
              <a:t>2. Transactional Semantics</a:t>
            </a:r>
          </a:p>
          <a:p>
            <a:pPr>
              <a:buFontTx/>
              <a:buNone/>
            </a:pPr>
            <a:r>
              <a:rPr lang="en-US" smtClean="0"/>
              <a:t>3. Queue Manager</a:t>
            </a:r>
          </a:p>
          <a:p>
            <a:pPr>
              <a:buFontTx/>
              <a:buNone/>
            </a:pPr>
            <a:r>
              <a:rPr lang="en-US" smtClean="0"/>
              <a:t>4. Message-Oriented Middleware</a:t>
            </a:r>
          </a:p>
          <a:p>
            <a:pPr>
              <a:buFontTx/>
              <a:buNone/>
            </a:pPr>
            <a:r>
              <a:rPr lang="en-US" smtClean="0"/>
              <a:t>Appendices</a:t>
            </a:r>
          </a:p>
          <a:p>
            <a:pPr>
              <a:buFontTx/>
              <a:buNone/>
            </a:pPr>
            <a:r>
              <a:rPr lang="en-US" smtClean="0"/>
              <a:t>    A. Marshaling</a:t>
            </a:r>
          </a:p>
          <a:p>
            <a:pPr>
              <a:buFontTx/>
              <a:buNone/>
            </a:pPr>
            <a:r>
              <a:rPr lang="en-US" smtClean="0"/>
              <a:t>    B. Microsoft Message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08752D-6B4D-47F7-8362-95B54442A0B4}" type="slidenum">
              <a:rPr lang="en-US" sz="1400" smtClean="0"/>
              <a:pPr/>
              <a:t>20</a:t>
            </a:fld>
            <a:endParaRPr lang="en-US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69925" y="207963"/>
            <a:ext cx="7772400" cy="685800"/>
          </a:xfrm>
        </p:spPr>
        <p:txBody>
          <a:bodyPr/>
          <a:lstStyle/>
          <a:p>
            <a:r>
              <a:rPr lang="en-US" smtClean="0"/>
              <a:t>9.3 Queue Manager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1750" y="1066800"/>
            <a:ext cx="9112250" cy="5354638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dirty="0" smtClean="0"/>
              <a:t>A queue supports most file-oriented operations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Create and destroy queue database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Create and destroy queue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Show and modify queue’s attributes (e.g. security)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Open-scan and get-next-element </a:t>
            </a:r>
          </a:p>
          <a:p>
            <a:pPr lvl="1">
              <a:spcBef>
                <a:spcPct val="10000"/>
              </a:spcBef>
            </a:pPr>
            <a:r>
              <a:rPr lang="en-US" dirty="0" err="1" smtClean="0"/>
              <a:t>Enqueue</a:t>
            </a:r>
            <a:r>
              <a:rPr lang="en-US" dirty="0" smtClean="0"/>
              <a:t> and </a:t>
            </a:r>
            <a:r>
              <a:rPr lang="en-US" dirty="0" err="1" smtClean="0"/>
              <a:t>Dequeue</a:t>
            </a:r>
            <a:r>
              <a:rPr lang="en-US" dirty="0" smtClean="0"/>
              <a:t> </a:t>
            </a:r>
          </a:p>
          <a:p>
            <a:pPr lvl="2">
              <a:spcBef>
                <a:spcPct val="10000"/>
              </a:spcBef>
            </a:pPr>
            <a:r>
              <a:rPr lang="en-US" sz="2800" dirty="0" smtClean="0"/>
              <a:t>Next element or element identified by index</a:t>
            </a:r>
          </a:p>
          <a:p>
            <a:pPr lvl="2">
              <a:spcBef>
                <a:spcPct val="10000"/>
              </a:spcBef>
            </a:pPr>
            <a:r>
              <a:rPr lang="en-US" sz="2800" dirty="0" smtClean="0"/>
              <a:t>Inside or outside a transaction</a:t>
            </a:r>
            <a:endParaRPr lang="en-US" dirty="0" smtClean="0"/>
          </a:p>
          <a:p>
            <a:pPr lvl="1">
              <a:spcBef>
                <a:spcPct val="10000"/>
              </a:spcBef>
            </a:pPr>
            <a:r>
              <a:rPr lang="en-US" dirty="0" smtClean="0"/>
              <a:t>Read element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8C196CE-BF30-4703-9683-1231A219F7D9}" type="slidenum">
              <a:rPr lang="en-US" sz="1400" smtClean="0"/>
              <a:pPr/>
              <a:t>21</a:t>
            </a:fld>
            <a:endParaRPr lang="en-US" sz="140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Queue Manager (cont’d)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en-US" dirty="0" smtClean="0"/>
              <a:t>Also has some communication types of operations</a:t>
            </a:r>
          </a:p>
          <a:p>
            <a:pPr lvl="1"/>
            <a:r>
              <a:rPr lang="en-US" dirty="0" smtClean="0"/>
              <a:t>Start and stop queue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olatile queues (lost in a system failure)</a:t>
            </a:r>
          </a:p>
          <a:p>
            <a:pPr lvl="1"/>
            <a:r>
              <a:rPr lang="en-US" dirty="0" smtClean="0"/>
              <a:t>Persistent sessions (explained earlier)</a:t>
            </a:r>
          </a:p>
          <a:p>
            <a:r>
              <a:rPr lang="en-US" dirty="0" smtClean="0"/>
              <a:t>System management operations</a:t>
            </a:r>
          </a:p>
          <a:p>
            <a:pPr lvl="1"/>
            <a:r>
              <a:rPr lang="en-US" dirty="0" smtClean="0"/>
              <a:t>Monitor load</a:t>
            </a:r>
          </a:p>
          <a:p>
            <a:pPr lvl="1"/>
            <a:r>
              <a:rPr lang="en-US" dirty="0" smtClean="0"/>
              <a:t>Report on failures and recoveries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06573E-4284-480A-B9B7-D7A278F254E8}" type="slidenum">
              <a:rPr lang="en-US" sz="1400" smtClean="0"/>
              <a:pPr/>
              <a:t>22</a:t>
            </a:fld>
            <a:endParaRPr lang="en-US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114300"/>
            <a:ext cx="7772400" cy="1143000"/>
          </a:xfrm>
        </p:spPr>
        <p:txBody>
          <a:bodyPr/>
          <a:lstStyle/>
          <a:p>
            <a:r>
              <a:rPr lang="en-US" smtClean="0"/>
              <a:t>Example of Enqueue Parameters (IBM Websphere MQ)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524000"/>
            <a:ext cx="9144000" cy="5105400"/>
          </a:xfrm>
        </p:spPr>
        <p:txBody>
          <a:bodyPr/>
          <a:lstStyle/>
          <a:p>
            <a:r>
              <a:rPr lang="en-US" sz="2800" smtClean="0"/>
              <a:t>System-generated and application-assigned message Ids</a:t>
            </a:r>
          </a:p>
          <a:p>
            <a:r>
              <a:rPr lang="en-US" sz="2800" smtClean="0"/>
              <a:t>Name of destination queue and reply queue (optional)</a:t>
            </a:r>
          </a:p>
          <a:p>
            <a:r>
              <a:rPr lang="en-US" sz="2800" smtClean="0"/>
              <a:t>Flag indicating if message is persistent</a:t>
            </a:r>
          </a:p>
          <a:p>
            <a:r>
              <a:rPr lang="en-US" sz="2800" smtClean="0"/>
              <a:t>Message type - datagram, request, reply, report</a:t>
            </a:r>
          </a:p>
          <a:p>
            <a:r>
              <a:rPr lang="en-US" sz="2800" smtClean="0"/>
              <a:t>Message priority</a:t>
            </a:r>
          </a:p>
          <a:p>
            <a:r>
              <a:rPr lang="en-US" sz="2800" smtClean="0"/>
              <a:t>Correlation id to link reply to request</a:t>
            </a:r>
          </a:p>
          <a:p>
            <a:r>
              <a:rPr lang="en-US" sz="2800" smtClean="0"/>
              <a:t>Expiry time</a:t>
            </a:r>
          </a:p>
          <a:p>
            <a:r>
              <a:rPr lang="en-US" sz="2800" smtClean="0"/>
              <a:t>Application-defined format type and code page (for I18N)</a:t>
            </a:r>
          </a:p>
          <a:p>
            <a:r>
              <a:rPr lang="en-US" sz="2800" smtClean="0"/>
              <a:t>Report options - confirm on arrival (when enqueued)?, </a:t>
            </a:r>
            <a:br>
              <a:rPr lang="en-US" sz="2800" smtClean="0"/>
            </a:br>
            <a:r>
              <a:rPr lang="en-US" sz="2800" smtClean="0"/>
              <a:t>on delivery (when dequeued)?, on expiry?, on exception?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DA4A3E-95E5-436E-8640-D61B0952EF09}" type="slidenum">
              <a:rPr lang="en-US" sz="1400" smtClean="0"/>
              <a:pPr/>
              <a:t>23</a:t>
            </a:fld>
            <a:endParaRPr lang="en-US" sz="14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Priority Ordering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752600"/>
            <a:ext cx="9144000" cy="4114800"/>
          </a:xfrm>
        </p:spPr>
        <p:txBody>
          <a:bodyPr/>
          <a:lstStyle/>
          <a:p>
            <a:r>
              <a:rPr lang="en-US" dirty="0" smtClean="0"/>
              <a:t>Prioritize queue elements</a:t>
            </a:r>
          </a:p>
          <a:p>
            <a:r>
              <a:rPr lang="en-US" dirty="0" err="1" smtClean="0"/>
              <a:t>Dequeue</a:t>
            </a:r>
            <a:r>
              <a:rPr lang="en-US" dirty="0" smtClean="0"/>
              <a:t> by priority</a:t>
            </a:r>
          </a:p>
          <a:p>
            <a:r>
              <a:rPr lang="en-US" dirty="0" smtClean="0"/>
              <a:t>Abort makes strict priority-ordered </a:t>
            </a:r>
            <a:r>
              <a:rPr lang="en-US" dirty="0" err="1" smtClean="0"/>
              <a:t>dequeue</a:t>
            </a:r>
            <a:r>
              <a:rPr lang="en-US" dirty="0" smtClean="0"/>
              <a:t> too expensive</a:t>
            </a:r>
          </a:p>
          <a:p>
            <a:pPr lvl="1"/>
            <a:r>
              <a:rPr lang="en-US" dirty="0" smtClean="0"/>
              <a:t>Could never have two elements of different priorities </a:t>
            </a:r>
            <a:r>
              <a:rPr lang="en-US" dirty="0" err="1" smtClean="0"/>
              <a:t>dequeued</a:t>
            </a:r>
            <a:r>
              <a:rPr lang="en-US" dirty="0" smtClean="0"/>
              <a:t> and uncommitted concurrently</a:t>
            </a:r>
          </a:p>
          <a:p>
            <a:r>
              <a:rPr lang="en-US" dirty="0" smtClean="0"/>
              <a:t>But some systems require it for legal reasons</a:t>
            </a:r>
          </a:p>
          <a:p>
            <a:pPr lvl="1"/>
            <a:r>
              <a:rPr lang="en-US" dirty="0" smtClean="0"/>
              <a:t>Stock trades must be processed in timestamp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ED2E7E-E401-4EB4-9887-368545D96B8C}" type="slidenum">
              <a:rPr lang="en-US" sz="1400" smtClean="0"/>
              <a:pPr/>
              <a:t>24</a:t>
            </a:fld>
            <a:endParaRPr lang="en-US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Routing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762000"/>
            <a:ext cx="9144000" cy="5334000"/>
          </a:xfrm>
        </p:spPr>
        <p:txBody>
          <a:bodyPr/>
          <a:lstStyle/>
          <a:p>
            <a:r>
              <a:rPr lang="en-US" dirty="0" smtClean="0"/>
              <a:t>Forwarding of messages between queues</a:t>
            </a:r>
          </a:p>
          <a:p>
            <a:pPr lvl="1"/>
            <a:r>
              <a:rPr lang="en-US" dirty="0" smtClean="0"/>
              <a:t>Transactional, to avoid lost messages</a:t>
            </a:r>
          </a:p>
          <a:p>
            <a:pPr lvl="1"/>
            <a:r>
              <a:rPr lang="en-US" dirty="0" smtClean="0"/>
              <a:t>Batch forwarding of messages, for better throughput</a:t>
            </a:r>
          </a:p>
          <a:p>
            <a:pPr lvl="1"/>
            <a:r>
              <a:rPr lang="en-US" dirty="0" smtClean="0"/>
              <a:t>Can be implemented as an ordinary transaction server</a:t>
            </a:r>
          </a:p>
          <a:p>
            <a:r>
              <a:rPr lang="en-US" dirty="0" smtClean="0"/>
              <a:t>Often, a lightweight client implementation supports a client queue,</a:t>
            </a:r>
          </a:p>
          <a:p>
            <a:pPr lvl="1"/>
            <a:r>
              <a:rPr lang="en-US" dirty="0" smtClean="0"/>
              <a:t>Captures messages when client is disconnected, and </a:t>
            </a:r>
          </a:p>
          <a:p>
            <a:pPr lvl="1"/>
            <a:r>
              <a:rPr lang="en-US" dirty="0" smtClean="0"/>
              <a:t>Forwards them when communication to queue server is re-established</a:t>
            </a:r>
          </a:p>
          <a:p>
            <a:r>
              <a:rPr lang="en-US" dirty="0" smtClean="0"/>
              <a:t>Implies system </a:t>
            </a:r>
            <a:r>
              <a:rPr lang="en-US" dirty="0" err="1" smtClean="0"/>
              <a:t>mgmt</a:t>
            </a:r>
            <a:r>
              <a:rPr lang="en-US" dirty="0" smtClean="0"/>
              <a:t> requirement to display topology of forwarding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A43B78-5EE3-4B79-A8DC-84934DAA4404}" type="slidenum">
              <a:rPr lang="en-US" sz="1400" smtClean="0"/>
              <a:pPr/>
              <a:t>25</a:t>
            </a:fld>
            <a:endParaRPr lang="en-US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38175" y="212725"/>
            <a:ext cx="7772400" cy="1143000"/>
          </a:xfrm>
        </p:spPr>
        <p:txBody>
          <a:bodyPr/>
          <a:lstStyle/>
          <a:p>
            <a:r>
              <a:rPr lang="en-US" smtClean="0"/>
              <a:t>State of the Art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223963"/>
            <a:ext cx="8839200" cy="4076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All app servers support some form of queuing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new trend is to add queuing to the SQL DBMS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Oracle &amp; SQL Server have it.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Avoids 2PC for Txn2, allows queries, ….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Queuing is hard to build well.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It’s a product or major sub-system, not just a feature.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Lots of queuing products with small market share.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Some major ones are</a:t>
            </a:r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155575" y="5187950"/>
            <a:ext cx="3810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latin typeface="+mn-lt"/>
              </a:rPr>
              <a:t>IBM’s </a:t>
            </a:r>
            <a:r>
              <a:rPr lang="en-US" sz="2800" kern="0" dirty="0" err="1">
                <a:latin typeface="+mn-lt"/>
              </a:rPr>
              <a:t>MQSeries</a:t>
            </a:r>
            <a:endParaRPr lang="en-US" sz="28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latin typeface="+mn-lt"/>
              </a:rPr>
              <a:t>Oracle Streams AQ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  <p:sp>
        <p:nvSpPr>
          <p:cNvPr id="8" name="Content Placeholder 3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459163" y="5187950"/>
            <a:ext cx="5446712" cy="974725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 smtClean="0">
                <a:latin typeface="+mn-lt"/>
              </a:rPr>
              <a:t>Oracle BEA </a:t>
            </a:r>
            <a:r>
              <a:rPr lang="en-US" sz="2800" kern="0" dirty="0" err="1" smtClean="0">
                <a:latin typeface="+mn-lt"/>
              </a:rPr>
              <a:t>MessageQ</a:t>
            </a:r>
            <a:endParaRPr lang="en-US" sz="28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latin typeface="+mn-lt"/>
              </a:rPr>
              <a:t>Microsoft Message Queuing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3550" y="477838"/>
            <a:ext cx="8259763" cy="1143000"/>
          </a:xfrm>
        </p:spPr>
        <p:txBody>
          <a:bodyPr/>
          <a:lstStyle/>
          <a:p>
            <a:r>
              <a:rPr lang="en-US" smtClean="0"/>
              <a:t>9.4 Message-Oriented Middleware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Publish-Subscribe</a:t>
            </a:r>
          </a:p>
          <a:p>
            <a:r>
              <a:rPr lang="en-US" smtClean="0"/>
              <a:t>Message Broker</a:t>
            </a:r>
          </a:p>
          <a:p>
            <a:r>
              <a:rPr lang="en-US" smtClean="0"/>
              <a:t>Message Bus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015A35-F48E-4F28-8EB9-5FDAE9C9FB18}" type="slidenum">
              <a:rPr lang="en-US" sz="1400" smtClean="0"/>
              <a:pPr/>
              <a:t>26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79438" y="265113"/>
            <a:ext cx="7772400" cy="649287"/>
          </a:xfrm>
        </p:spPr>
        <p:txBody>
          <a:bodyPr/>
          <a:lstStyle/>
          <a:p>
            <a:r>
              <a:rPr lang="en-US" smtClean="0"/>
              <a:t>Publish-Subscribe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68275" y="960438"/>
            <a:ext cx="8802688" cy="5897562"/>
          </a:xfrm>
        </p:spPr>
        <p:txBody>
          <a:bodyPr/>
          <a:lstStyle/>
          <a:p>
            <a:r>
              <a:rPr lang="en-US" dirty="0" smtClean="0"/>
              <a:t>Using queues, each message has one recipient</a:t>
            </a:r>
          </a:p>
          <a:p>
            <a:r>
              <a:rPr lang="en-US" dirty="0" smtClean="0"/>
              <a:t>Some apps need to send to multiple recipients</a:t>
            </a:r>
          </a:p>
          <a:p>
            <a:pPr lvl="1"/>
            <a:r>
              <a:rPr lang="en-US" dirty="0" smtClean="0"/>
              <a:t>E.g., notify changes of stock price, flight schedule</a:t>
            </a:r>
          </a:p>
          <a:p>
            <a:r>
              <a:rPr lang="en-US" dirty="0" smtClean="0"/>
              <a:t>Publish-subscribe paradigm allows many recipients per message</a:t>
            </a:r>
          </a:p>
          <a:p>
            <a:pPr lvl="1"/>
            <a:r>
              <a:rPr lang="en-US" dirty="0" smtClean="0"/>
              <a:t>Subscribers sign up for message types, by name (e.g. “Reuters”) or predicate (type=“</a:t>
            </a:r>
            <a:r>
              <a:rPr lang="en-US" dirty="0" err="1" smtClean="0"/>
              <a:t>Msft</a:t>
            </a:r>
            <a:r>
              <a:rPr lang="en-US" dirty="0" smtClean="0"/>
              <a:t>” and price &gt; 33)</a:t>
            </a:r>
          </a:p>
          <a:p>
            <a:r>
              <a:rPr lang="en-US" dirty="0" smtClean="0"/>
              <a:t>Similar to queues</a:t>
            </a:r>
          </a:p>
          <a:p>
            <a:pPr lvl="1"/>
            <a:r>
              <a:rPr lang="en-US" dirty="0" smtClean="0"/>
              <a:t>Send and receiver are decoupled</a:t>
            </a:r>
          </a:p>
          <a:p>
            <a:pPr lvl="1"/>
            <a:r>
              <a:rPr lang="en-US" dirty="0" smtClean="0"/>
              <a:t>Send or receive within a transaction</a:t>
            </a:r>
          </a:p>
          <a:p>
            <a:pPr lvl="1"/>
            <a:r>
              <a:rPr lang="en-US" dirty="0" smtClean="0"/>
              <a:t>Subscribers can push (dispatch) or pull (</a:t>
            </a:r>
            <a:r>
              <a:rPr lang="en-US" dirty="0" err="1" smtClean="0"/>
              <a:t>dequeue</a:t>
            </a:r>
            <a:r>
              <a:rPr lang="en-US" dirty="0" smtClean="0"/>
              <a:t>)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B6E5FE-CA46-4760-8064-C869FF8D3DA9}" type="slidenum">
              <a:rPr lang="en-US" sz="1400" smtClean="0"/>
              <a:pPr/>
              <a:t>27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6425" y="198438"/>
            <a:ext cx="7772400" cy="1143000"/>
          </a:xfrm>
        </p:spPr>
        <p:txBody>
          <a:bodyPr/>
          <a:lstStyle/>
          <a:p>
            <a:r>
              <a:rPr lang="en-US" smtClean="0"/>
              <a:t>Publish-Subscribe (cont’d)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188" y="1603375"/>
            <a:ext cx="8455025" cy="4970463"/>
          </a:xfrm>
        </p:spPr>
        <p:txBody>
          <a:bodyPr/>
          <a:lstStyle/>
          <a:p>
            <a:r>
              <a:rPr lang="en-US" smtClean="0"/>
              <a:t>Hence, often supported by queue managers</a:t>
            </a:r>
          </a:p>
          <a:p>
            <a:r>
              <a:rPr lang="en-US" smtClean="0"/>
              <a:t>E.g., Java Messaging Service (JMS) defines both peer-to-peer and pub-sub interfaces</a:t>
            </a:r>
          </a:p>
          <a:p>
            <a:endParaRPr lang="en-US" smtClean="0"/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3E922B-FF93-4594-97F9-EA4FF2E71395}" type="slidenum">
              <a:rPr lang="en-US" sz="1400" smtClean="0"/>
              <a:pPr/>
              <a:t>28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65113"/>
            <a:ext cx="7772400" cy="1483220"/>
          </a:xfrm>
        </p:spPr>
        <p:txBody>
          <a:bodyPr/>
          <a:lstStyle/>
          <a:p>
            <a:r>
              <a:rPr lang="en-US" dirty="0" smtClean="0"/>
              <a:t>Data Streams</a:t>
            </a:r>
            <a:br>
              <a:rPr lang="en-US" dirty="0" smtClean="0"/>
            </a:br>
            <a:r>
              <a:rPr lang="en-US" dirty="0" smtClean="0"/>
              <a:t>AKA Complex Event Processing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02579" y="1762963"/>
            <a:ext cx="8763000" cy="3533241"/>
          </a:xfrm>
        </p:spPr>
        <p:txBody>
          <a:bodyPr/>
          <a:lstStyle/>
          <a:p>
            <a:r>
              <a:rPr lang="en-US" sz="2800" dirty="0" smtClean="0"/>
              <a:t>Treat a message stream like a table in a SQL database</a:t>
            </a:r>
          </a:p>
          <a:p>
            <a:r>
              <a:rPr lang="en-US" sz="2800" dirty="0" smtClean="0"/>
              <a:t>A query retrieves messages within a time window</a:t>
            </a:r>
          </a:p>
          <a:p>
            <a:pPr lvl="1"/>
            <a:r>
              <a:rPr lang="en-US" dirty="0" smtClean="0"/>
              <a:t>Distinguish message-time from event-time</a:t>
            </a:r>
          </a:p>
          <a:p>
            <a:r>
              <a:rPr lang="en-US" sz="2800" dirty="0" smtClean="0"/>
              <a:t>An evolution of pub-sub and of SQL databases</a:t>
            </a:r>
          </a:p>
          <a:p>
            <a:r>
              <a:rPr lang="en-US" sz="2800" dirty="0" smtClean="0"/>
              <a:t>Applications – sensors, financial markets, intelligence, gaming, telecom, mobile commerce, ….</a:t>
            </a:r>
          </a:p>
          <a:p>
            <a:r>
              <a:rPr lang="en-US" sz="2800" dirty="0" smtClean="0"/>
              <a:t>Products are from startups &amp; major vendors</a:t>
            </a:r>
          </a:p>
          <a:p>
            <a:endParaRPr lang="en-US" dirty="0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67D59C-23B2-47FF-8F56-C9A189ECF788}" type="slidenum">
              <a:rPr lang="en-US" sz="1400" smtClean="0"/>
              <a:pPr/>
              <a:t>29</a:t>
            </a:fld>
            <a:endParaRPr lang="en-US" sz="1400" smtClean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0" y="5334253"/>
            <a:ext cx="4716349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kern="0" dirty="0" smtClean="0">
                <a:latin typeface="+mn-lt"/>
              </a:rPr>
              <a:t>Microsoft Stream Insight</a:t>
            </a:r>
            <a:endParaRPr lang="en-US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kern="0" dirty="0" smtClean="0">
                <a:latin typeface="+mn-lt"/>
              </a:rPr>
              <a:t>IBM </a:t>
            </a:r>
            <a:r>
              <a:rPr lang="en-US" kern="0" dirty="0" err="1" smtClean="0">
                <a:latin typeface="+mn-lt"/>
              </a:rPr>
              <a:t>InfoSphere</a:t>
            </a:r>
            <a:r>
              <a:rPr lang="en-US" kern="0" dirty="0" smtClean="0">
                <a:latin typeface="+mn-lt"/>
              </a:rPr>
              <a:t> Streams</a:t>
            </a: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855109" y="5334253"/>
            <a:ext cx="5050765" cy="974725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kern="0" dirty="0" smtClean="0">
                <a:latin typeface="+mn-lt"/>
              </a:rPr>
              <a:t>Oracle Complex Event Proc.</a:t>
            </a:r>
            <a:endParaRPr lang="en-US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kern="0" dirty="0" err="1" smtClean="0">
                <a:latin typeface="+mn-lt"/>
              </a:rPr>
              <a:t>StreamBase</a:t>
            </a: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7032C3-8D20-44DD-8F4D-AC4E572B1CB7}" type="slidenum">
              <a:rPr lang="en-US" sz="1400" smtClean="0"/>
              <a:pPr/>
              <a:t>3</a:t>
            </a:fld>
            <a:endParaRPr 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smtClean="0"/>
              <a:t>9.1 Introduction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Direct TP - a client sends a request to a server, waits (synchronously) for the server to run the transaction and possibly return a reply (e.g., RPC)</a:t>
            </a:r>
          </a:p>
          <a:p>
            <a:r>
              <a:rPr lang="en-US" dirty="0" smtClean="0"/>
              <a:t>Problems with Direct TP</a:t>
            </a:r>
          </a:p>
          <a:p>
            <a:pPr lvl="1"/>
            <a:r>
              <a:rPr lang="en-US" dirty="0" smtClean="0"/>
              <a:t>Server or client-server communications is down </a:t>
            </a:r>
            <a:br>
              <a:rPr lang="en-US" dirty="0" smtClean="0"/>
            </a:br>
            <a:r>
              <a:rPr lang="en-US" dirty="0" smtClean="0"/>
              <a:t>when the client wants to send the request</a:t>
            </a:r>
          </a:p>
          <a:p>
            <a:pPr lvl="1"/>
            <a:r>
              <a:rPr lang="en-US" dirty="0" smtClean="0"/>
              <a:t>Client or client-server communications is down </a:t>
            </a:r>
            <a:br>
              <a:rPr lang="en-US" dirty="0" smtClean="0"/>
            </a:br>
            <a:r>
              <a:rPr lang="en-US" dirty="0" smtClean="0"/>
              <a:t>when the server wants to send the reply</a:t>
            </a:r>
          </a:p>
          <a:p>
            <a:pPr lvl="1"/>
            <a:r>
              <a:rPr lang="en-US" dirty="0" smtClean="0"/>
              <a:t>If the server fails, how does the client find out what happened to its outstanding requests?</a:t>
            </a:r>
          </a:p>
          <a:p>
            <a:pPr lvl="1"/>
            <a:r>
              <a:rPr lang="en-US" dirty="0" smtClean="0"/>
              <a:t>Load balancing across many servers</a:t>
            </a:r>
          </a:p>
          <a:p>
            <a:pPr lvl="1"/>
            <a:r>
              <a:rPr lang="en-US" dirty="0" smtClean="0"/>
              <a:t>Priority-based scheduling of busy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17525" y="185738"/>
            <a:ext cx="8086725" cy="1143000"/>
          </a:xfrm>
        </p:spPr>
        <p:txBody>
          <a:bodyPr/>
          <a:lstStyle/>
          <a:p>
            <a:r>
              <a:rPr lang="en-US" smtClean="0"/>
              <a:t>Broker and Bus Middleware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88925" y="1279525"/>
            <a:ext cx="8669338" cy="5253038"/>
          </a:xfrm>
        </p:spPr>
        <p:txBody>
          <a:bodyPr/>
          <a:lstStyle/>
          <a:p>
            <a:r>
              <a:rPr lang="en-US" smtClean="0"/>
              <a:t>Messaging technology is often used to integrate independent applications.</a:t>
            </a:r>
          </a:p>
          <a:p>
            <a:pPr lvl="1"/>
            <a:r>
              <a:rPr lang="en-US" smtClean="0"/>
              <a:t>Broker-based: Enterprise Application Integration (EAI)</a:t>
            </a:r>
          </a:p>
          <a:p>
            <a:pPr lvl="1"/>
            <a:r>
              <a:rPr lang="en-US" smtClean="0"/>
              <a:t>Bus-based: Enterprise Server Bus (ESB)</a:t>
            </a:r>
          </a:p>
          <a:p>
            <a:r>
              <a:rPr lang="en-US" smtClean="0"/>
              <a:t>These functions are often combined with queuing and/or pub-sub.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2E8940-6262-4180-9ED5-16013B8A591F}" type="slidenum">
              <a:rPr lang="en-US" sz="1400" smtClean="0"/>
              <a:pPr/>
              <a:t>30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98500" y="304800"/>
            <a:ext cx="7772400" cy="1143000"/>
          </a:xfrm>
        </p:spPr>
        <p:txBody>
          <a:bodyPr/>
          <a:lstStyle/>
          <a:p>
            <a:r>
              <a:rPr lang="en-US" smtClean="0"/>
              <a:t>Broker-Based</a:t>
            </a:r>
          </a:p>
        </p:txBody>
      </p:sp>
      <p:sp>
        <p:nvSpPr>
          <p:cNvPr id="32771" name="Date Placeholder 2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6404F2-1913-49FD-A450-1FEF31BAFE07}" type="slidenum">
              <a:rPr lang="en-US" sz="1400" smtClean="0"/>
              <a:pPr/>
              <a:t>31</a:t>
            </a:fld>
            <a:endParaRPr lang="en-US" sz="1400" smtClean="0"/>
          </a:p>
        </p:txBody>
      </p:sp>
      <p:grpSp>
        <p:nvGrpSpPr>
          <p:cNvPr id="32773" name="Group 5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73038" y="3008313"/>
            <a:ext cx="1177925" cy="503237"/>
            <a:chOff x="357808" y="2703443"/>
            <a:chExt cx="1179443" cy="503583"/>
          </a:xfrm>
        </p:grpSpPr>
        <p:sp>
          <p:nvSpPr>
            <p:cNvPr id="57" name="Oval 56"/>
            <p:cNvSpPr/>
            <p:nvPr>
              <p:custDataLst>
                <p:tags r:id="rId35"/>
              </p:custDataLst>
            </p:nvPr>
          </p:nvSpPr>
          <p:spPr bwMode="auto">
            <a:xfrm>
              <a:off x="357808" y="2703443"/>
              <a:ext cx="1179443" cy="503583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805" name="TextBox 3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531390" y="2729948"/>
              <a:ext cx="83227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 Narrow" pitchFamily="34" charset="0"/>
                </a:rPr>
                <a:t>Client</a:t>
              </a:r>
            </a:p>
          </p:txBody>
        </p:sp>
      </p:grpSp>
      <p:sp>
        <p:nvSpPr>
          <p:cNvPr id="43" name="Rectangle 42"/>
          <p:cNvSpPr/>
          <p:nvPr>
            <p:custDataLst>
              <p:tags r:id="rId5"/>
            </p:custDataLst>
          </p:nvPr>
        </p:nvSpPr>
        <p:spPr bwMode="auto">
          <a:xfrm>
            <a:off x="1682750" y="2371725"/>
            <a:ext cx="3895725" cy="2027238"/>
          </a:xfrm>
          <a:prstGeom prst="rect">
            <a:avLst/>
          </a:prstGeom>
          <a:solidFill>
            <a:schemeClr val="bg2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5" name="TextBox 2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89113" y="2730500"/>
            <a:ext cx="1169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 Narrow" pitchFamily="34" charset="0"/>
              </a:rPr>
              <a:t>Uniform</a:t>
            </a:r>
          </a:p>
          <a:p>
            <a:r>
              <a:rPr lang="en-US">
                <a:latin typeface="Arial Narrow" pitchFamily="34" charset="0"/>
              </a:rPr>
              <a:t>Function</a:t>
            </a:r>
          </a:p>
          <a:p>
            <a:r>
              <a:rPr lang="en-US">
                <a:latin typeface="Arial Narrow" pitchFamily="34" charset="0"/>
              </a:rPr>
              <a:t>Interface</a:t>
            </a:r>
          </a:p>
        </p:txBody>
      </p:sp>
      <p:sp>
        <p:nvSpPr>
          <p:cNvPr id="32776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98963" y="2386013"/>
            <a:ext cx="11128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 Narrow" pitchFamily="34" charset="0"/>
              </a:rPr>
              <a:t>Protocol</a:t>
            </a:r>
          </a:p>
          <a:p>
            <a:r>
              <a:rPr lang="en-US">
                <a:latin typeface="Arial Narrow" pitchFamily="34" charset="0"/>
              </a:rPr>
              <a:t>Adaptor</a:t>
            </a:r>
          </a:p>
        </p:txBody>
      </p:sp>
      <p:sp>
        <p:nvSpPr>
          <p:cNvPr id="32777" name="TextBox 3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08313" y="2849563"/>
            <a:ext cx="14271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 Narrow" pitchFamily="34" charset="0"/>
              </a:rPr>
              <a:t>Parameter</a:t>
            </a:r>
          </a:p>
          <a:p>
            <a:r>
              <a:rPr lang="en-US">
                <a:latin typeface="Arial Narrow" pitchFamily="34" charset="0"/>
              </a:rPr>
              <a:t>Translation</a:t>
            </a:r>
          </a:p>
        </p:txBody>
      </p:sp>
      <p:sp>
        <p:nvSpPr>
          <p:cNvPr id="32778" name="TextBox 3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03375" y="1947863"/>
            <a:ext cx="2027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 Narrow" pitchFamily="34" charset="0"/>
              </a:rPr>
              <a:t>Message Broker</a:t>
            </a:r>
          </a:p>
        </p:txBody>
      </p:sp>
      <p:sp>
        <p:nvSpPr>
          <p:cNvPr id="32779" name="TextBox 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3250" y="3578225"/>
            <a:ext cx="11128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 Narrow" pitchFamily="34" charset="0"/>
              </a:rPr>
              <a:t>Protocol</a:t>
            </a:r>
          </a:p>
          <a:p>
            <a:r>
              <a:rPr lang="en-US">
                <a:latin typeface="Arial Narrow" pitchFamily="34" charset="0"/>
              </a:rPr>
              <a:t>Adaptor</a:t>
            </a:r>
          </a:p>
        </p:txBody>
      </p:sp>
      <p:sp>
        <p:nvSpPr>
          <p:cNvPr id="32780" name="TextBox 4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584700" y="3206750"/>
            <a:ext cx="80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 Narrow" pitchFamily="34" charset="0"/>
                <a:sym typeface="Symbol" pitchFamily="18" charset="2"/>
              </a:rPr>
              <a:t>  </a:t>
            </a:r>
            <a:endParaRPr lang="en-US">
              <a:latin typeface="Arial Narrow" pitchFamily="34" charset="0"/>
            </a:endParaRPr>
          </a:p>
        </p:txBody>
      </p:sp>
      <p:cxnSp>
        <p:nvCxnSpPr>
          <p:cNvPr id="32781" name="Straight Connector 4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16200000" flipV="1">
            <a:off x="1942306" y="3372644"/>
            <a:ext cx="2039938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2" name="Straight Connector 4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V="1">
            <a:off x="3372644" y="3372644"/>
            <a:ext cx="2039938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3" name="Straight Connector 48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 flipV="1">
            <a:off x="4378325" y="3586163"/>
            <a:ext cx="12001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4" name="Straight Connector 54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V="1">
            <a:off x="4392613" y="3252788"/>
            <a:ext cx="12001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5" name="Straight Connector 67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flipV="1">
            <a:off x="5592763" y="2517775"/>
            <a:ext cx="555625" cy="277813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6" name="Straight Connector 68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592763" y="3922713"/>
            <a:ext cx="609600" cy="4762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7" name="TextBox 7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943725" y="3074988"/>
            <a:ext cx="808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 Narrow" pitchFamily="34" charset="0"/>
                <a:sym typeface="Symbol" pitchFamily="18" charset="2"/>
              </a:rPr>
              <a:t>  </a:t>
            </a:r>
            <a:endParaRPr lang="en-US">
              <a:latin typeface="Arial Narrow" pitchFamily="34" charset="0"/>
            </a:endParaRPr>
          </a:p>
        </p:txBody>
      </p:sp>
      <p:cxnSp>
        <p:nvCxnSpPr>
          <p:cNvPr id="32788" name="Straight Connector 76"/>
          <p:cNvCxnSpPr>
            <a:cxnSpLocks noChangeShapeType="1"/>
            <a:stCxn id="57" idx="6"/>
          </p:cNvCxnSpPr>
          <p:nvPr>
            <p:custDataLst>
              <p:tags r:id="rId19"/>
            </p:custDataLst>
          </p:nvPr>
        </p:nvCxnSpPr>
        <p:spPr bwMode="auto">
          <a:xfrm flipV="1">
            <a:off x="1350963" y="3257550"/>
            <a:ext cx="327025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2789" name="Group 83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6148388" y="1709738"/>
            <a:ext cx="2598737" cy="1325562"/>
            <a:chOff x="6149009" y="1709532"/>
            <a:chExt cx="2597426" cy="1325222"/>
          </a:xfrm>
        </p:grpSpPr>
        <p:sp>
          <p:nvSpPr>
            <p:cNvPr id="85" name="Rectangle 84"/>
            <p:cNvSpPr/>
            <p:nvPr>
              <p:custDataLst>
                <p:tags r:id="rId29"/>
              </p:custDataLst>
            </p:nvPr>
          </p:nvSpPr>
          <p:spPr bwMode="auto">
            <a:xfrm>
              <a:off x="6149009" y="1722229"/>
              <a:ext cx="2597426" cy="13125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5"/>
            <p:cNvSpPr/>
            <p:nvPr>
              <p:custDataLst>
                <p:tags r:id="rId30"/>
              </p:custDataLst>
            </p:nvPr>
          </p:nvSpPr>
          <p:spPr bwMode="auto">
            <a:xfrm>
              <a:off x="6666273" y="2066627"/>
              <a:ext cx="1961160" cy="611031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6"/>
            <p:cNvSpPr/>
            <p:nvPr>
              <p:custDataLst>
                <p:tags r:id="rId31"/>
              </p:custDataLst>
            </p:nvPr>
          </p:nvSpPr>
          <p:spPr bwMode="auto">
            <a:xfrm>
              <a:off x="6413987" y="2212640"/>
              <a:ext cx="1961160" cy="609444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7"/>
            <p:cNvSpPr/>
            <p:nvPr>
              <p:custDataLst>
                <p:tags r:id="rId32"/>
              </p:custDataLst>
            </p:nvPr>
          </p:nvSpPr>
          <p:spPr bwMode="auto">
            <a:xfrm>
              <a:off x="6215650" y="2331672"/>
              <a:ext cx="1961160" cy="611030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802" name="TextBox 8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162257" y="1709532"/>
              <a:ext cx="14162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 Narrow" pitchFamily="34" charset="0"/>
                </a:rPr>
                <a:t>TP System</a:t>
              </a:r>
            </a:p>
          </p:txBody>
        </p:sp>
        <p:sp>
          <p:nvSpPr>
            <p:cNvPr id="32803" name="TextBox 8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334538" y="2398649"/>
              <a:ext cx="17983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 Narrow" pitchFamily="34" charset="0"/>
                </a:rPr>
                <a:t>TP Application</a:t>
              </a:r>
            </a:p>
          </p:txBody>
        </p:sp>
      </p:grpSp>
      <p:grpSp>
        <p:nvGrpSpPr>
          <p:cNvPr id="32790" name="Group 90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6202363" y="3763963"/>
            <a:ext cx="2597150" cy="1325562"/>
            <a:chOff x="6149009" y="1709532"/>
            <a:chExt cx="2597426" cy="1325222"/>
          </a:xfrm>
        </p:grpSpPr>
        <p:sp>
          <p:nvSpPr>
            <p:cNvPr id="92" name="Rectangle 91"/>
            <p:cNvSpPr/>
            <p:nvPr>
              <p:custDataLst>
                <p:tags r:id="rId23"/>
              </p:custDataLst>
            </p:nvPr>
          </p:nvSpPr>
          <p:spPr bwMode="auto">
            <a:xfrm>
              <a:off x="6149009" y="1722229"/>
              <a:ext cx="2597426" cy="13125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2"/>
            <p:cNvSpPr/>
            <p:nvPr>
              <p:custDataLst>
                <p:tags r:id="rId24"/>
              </p:custDataLst>
            </p:nvPr>
          </p:nvSpPr>
          <p:spPr bwMode="auto">
            <a:xfrm>
              <a:off x="6666589" y="2066627"/>
              <a:ext cx="1960770" cy="611031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3"/>
            <p:cNvSpPr/>
            <p:nvPr>
              <p:custDataLst>
                <p:tags r:id="rId25"/>
              </p:custDataLst>
            </p:nvPr>
          </p:nvSpPr>
          <p:spPr bwMode="auto">
            <a:xfrm>
              <a:off x="6414149" y="2212640"/>
              <a:ext cx="1960771" cy="609444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4"/>
            <p:cNvSpPr/>
            <p:nvPr>
              <p:custDataLst>
                <p:tags r:id="rId26"/>
              </p:custDataLst>
            </p:nvPr>
          </p:nvSpPr>
          <p:spPr bwMode="auto">
            <a:xfrm>
              <a:off x="6215691" y="2331672"/>
              <a:ext cx="1960770" cy="611030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96" name="TextBox 95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6162257" y="1709532"/>
              <a:ext cx="14162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 Narrow" pitchFamily="34" charset="0"/>
                </a:rPr>
                <a:t>TP System</a:t>
              </a:r>
            </a:p>
          </p:txBody>
        </p:sp>
        <p:sp>
          <p:nvSpPr>
            <p:cNvPr id="32797" name="TextBox 96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34538" y="2398649"/>
              <a:ext cx="17983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 Narrow" pitchFamily="34" charset="0"/>
                </a:rPr>
                <a:t>TP Application</a:t>
              </a:r>
            </a:p>
          </p:txBody>
        </p:sp>
      </p:grpSp>
      <p:sp>
        <p:nvSpPr>
          <p:cNvPr id="98" name="Content Placeholder 2"/>
          <p:cNvSpPr txBox="1">
            <a:spLocks/>
          </p:cNvSpPr>
          <p:nvPr>
            <p:custDataLst>
              <p:tags r:id="rId22"/>
            </p:custDataLst>
          </p:nvPr>
        </p:nvSpPr>
        <p:spPr>
          <a:xfrm>
            <a:off x="606425" y="5135563"/>
            <a:ext cx="7772400" cy="1265237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</a:rPr>
              <a:t>The Broker bridges wire protocols, invocation mechanisms, and parameter formats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98500" y="0"/>
            <a:ext cx="7772400" cy="1143000"/>
          </a:xfrm>
        </p:spPr>
        <p:txBody>
          <a:bodyPr/>
          <a:lstStyle/>
          <a:p>
            <a:r>
              <a:rPr lang="en-US" smtClean="0"/>
              <a:t>Bus-Based</a:t>
            </a:r>
          </a:p>
        </p:txBody>
      </p:sp>
      <p:sp>
        <p:nvSpPr>
          <p:cNvPr id="33795" name="Date Placeholder 2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xfrm>
            <a:off x="0" y="6248400"/>
            <a:ext cx="12954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534400" y="6172200"/>
            <a:ext cx="6096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FEBF80-5835-4861-B618-5434DE0CF8EC}" type="slidenum">
              <a:rPr lang="en-US" sz="1400" smtClean="0"/>
              <a:pPr/>
              <a:t>32</a:t>
            </a:fld>
            <a:endParaRPr lang="en-US" sz="1400" smtClean="0"/>
          </a:p>
        </p:txBody>
      </p:sp>
      <p:grpSp>
        <p:nvGrpSpPr>
          <p:cNvPr id="33797" name="Group 5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014788" y="1219200"/>
            <a:ext cx="1179512" cy="503238"/>
            <a:chOff x="357808" y="2703443"/>
            <a:chExt cx="1179443" cy="503583"/>
          </a:xfrm>
        </p:grpSpPr>
        <p:sp>
          <p:nvSpPr>
            <p:cNvPr id="57" name="Oval 56"/>
            <p:cNvSpPr/>
            <p:nvPr>
              <p:custDataLst>
                <p:tags r:id="rId27"/>
              </p:custDataLst>
            </p:nvPr>
          </p:nvSpPr>
          <p:spPr bwMode="auto">
            <a:xfrm>
              <a:off x="357808" y="2703443"/>
              <a:ext cx="1179443" cy="503583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3" name="TextBox 3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1390" y="2729948"/>
              <a:ext cx="83227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 Narrow" pitchFamily="34" charset="0"/>
                </a:rPr>
                <a:t>Client</a:t>
              </a:r>
            </a:p>
          </p:txBody>
        </p:sp>
      </p:grpSp>
      <p:grpSp>
        <p:nvGrpSpPr>
          <p:cNvPr id="33798" name="Group 47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060450" y="2259013"/>
            <a:ext cx="2597150" cy="1841500"/>
            <a:chOff x="6149009" y="1192695"/>
            <a:chExt cx="2597426" cy="1842059"/>
          </a:xfrm>
        </p:grpSpPr>
        <p:grpSp>
          <p:nvGrpSpPr>
            <p:cNvPr id="33813" name="Group 44"/>
            <p:cNvGrpSpPr>
              <a:grpSpLocks/>
            </p:cNvGrpSpPr>
            <p:nvPr/>
          </p:nvGrpSpPr>
          <p:grpSpPr bwMode="auto">
            <a:xfrm>
              <a:off x="6149009" y="1709532"/>
              <a:ext cx="2597426" cy="1325222"/>
              <a:chOff x="6149009" y="1709532"/>
              <a:chExt cx="2597426" cy="1325222"/>
            </a:xfrm>
          </p:grpSpPr>
          <p:sp>
            <p:nvSpPr>
              <p:cNvPr id="41" name="Rectangle 40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6149009" y="1721493"/>
                <a:ext cx="2597426" cy="1313261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39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6666589" y="2066085"/>
                <a:ext cx="1960771" cy="611372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Oval 38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6414150" y="2212179"/>
                <a:ext cx="1960770" cy="609785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37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6215691" y="2331278"/>
                <a:ext cx="1960771" cy="611373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20" name="TextBox 32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6162257" y="1709532"/>
                <a:ext cx="141622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>
                    <a:latin typeface="Arial Narrow" pitchFamily="34" charset="0"/>
                  </a:rPr>
                  <a:t>TP System</a:t>
                </a:r>
              </a:p>
            </p:txBody>
          </p:sp>
          <p:sp>
            <p:nvSpPr>
              <p:cNvPr id="33821" name="TextBox 33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6334538" y="2398649"/>
                <a:ext cx="179831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>
                    <a:latin typeface="Arial Narrow" pitchFamily="34" charset="0"/>
                  </a:rPr>
                  <a:t>TP Application</a:t>
                </a:r>
              </a:p>
            </p:txBody>
          </p:sp>
        </p:grpSp>
        <p:sp>
          <p:nvSpPr>
            <p:cNvPr id="43" name="Rectangle 42"/>
            <p:cNvSpPr/>
            <p:nvPr>
              <p:custDataLst>
                <p:tags r:id="rId19"/>
              </p:custDataLst>
            </p:nvPr>
          </p:nvSpPr>
          <p:spPr bwMode="auto">
            <a:xfrm>
              <a:off x="6149009" y="1192695"/>
              <a:ext cx="2597426" cy="530386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5" name="TextBox 36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15087" y="1218582"/>
              <a:ext cx="2119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 Narrow" pitchFamily="34" charset="0"/>
                </a:rPr>
                <a:t>Protocol Adaptor</a:t>
              </a:r>
            </a:p>
          </p:txBody>
        </p:sp>
      </p:grpSp>
      <p:sp>
        <p:nvSpPr>
          <p:cNvPr id="33799" name="TextBox 7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00538" y="2949575"/>
            <a:ext cx="808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 Narrow" pitchFamily="34" charset="0"/>
                <a:sym typeface="Symbol" pitchFamily="18" charset="2"/>
              </a:rPr>
              <a:t>  </a:t>
            </a:r>
            <a:endParaRPr lang="en-US">
              <a:latin typeface="Arial Narrow" pitchFamily="34" charset="0"/>
            </a:endParaRPr>
          </a:p>
        </p:txBody>
      </p:sp>
      <p:grpSp>
        <p:nvGrpSpPr>
          <p:cNvPr id="33800" name="Group 4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751513" y="2259013"/>
            <a:ext cx="2597150" cy="1841500"/>
            <a:chOff x="6149009" y="1192695"/>
            <a:chExt cx="2597426" cy="1842059"/>
          </a:xfrm>
        </p:grpSpPr>
        <p:grpSp>
          <p:nvGrpSpPr>
            <p:cNvPr id="33804" name="Group 50"/>
            <p:cNvGrpSpPr>
              <a:grpSpLocks/>
            </p:cNvGrpSpPr>
            <p:nvPr/>
          </p:nvGrpSpPr>
          <p:grpSpPr bwMode="auto">
            <a:xfrm>
              <a:off x="6149009" y="1709532"/>
              <a:ext cx="2597426" cy="1325222"/>
              <a:chOff x="6149009" y="1709532"/>
              <a:chExt cx="2597426" cy="1325222"/>
            </a:xfrm>
          </p:grpSpPr>
          <p:sp>
            <p:nvSpPr>
              <p:cNvPr id="54" name="Rectangle 53"/>
              <p:cNvSpPr/>
              <p:nvPr>
                <p:custDataLst>
                  <p:tags r:id="rId13"/>
                </p:custDataLst>
              </p:nvPr>
            </p:nvSpPr>
            <p:spPr bwMode="auto">
              <a:xfrm>
                <a:off x="6149009" y="1721493"/>
                <a:ext cx="2597426" cy="1313261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Oval 55"/>
              <p:cNvSpPr/>
              <p:nvPr>
                <p:custDataLst>
                  <p:tags r:id="rId14"/>
                </p:custDataLst>
              </p:nvPr>
            </p:nvSpPr>
            <p:spPr bwMode="auto">
              <a:xfrm>
                <a:off x="6666589" y="2066085"/>
                <a:ext cx="1960770" cy="611372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57"/>
              <p:cNvSpPr/>
              <p:nvPr>
                <p:custDataLst>
                  <p:tags r:id="rId15"/>
                </p:custDataLst>
              </p:nvPr>
            </p:nvSpPr>
            <p:spPr bwMode="auto">
              <a:xfrm>
                <a:off x="6414149" y="2212179"/>
                <a:ext cx="1960771" cy="609785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58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6215691" y="2331278"/>
                <a:ext cx="1960770" cy="611373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11" name="TextBox 59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162257" y="1709532"/>
                <a:ext cx="141622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>
                    <a:latin typeface="Arial Narrow" pitchFamily="34" charset="0"/>
                  </a:rPr>
                  <a:t>TP System</a:t>
                </a:r>
              </a:p>
            </p:txBody>
          </p:sp>
          <p:sp>
            <p:nvSpPr>
              <p:cNvPr id="33812" name="TextBox 66"/>
              <p:cNvSpPr txBox="1"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6334538" y="2398649"/>
                <a:ext cx="179831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>
                    <a:latin typeface="Arial Narrow" pitchFamily="34" charset="0"/>
                  </a:rPr>
                  <a:t>TP Application</a:t>
                </a:r>
              </a:p>
            </p:txBody>
          </p:sp>
        </p:grpSp>
        <p:sp>
          <p:nvSpPr>
            <p:cNvPr id="52" name="Rectangle 51"/>
            <p:cNvSpPr/>
            <p:nvPr>
              <p:custDataLst>
                <p:tags r:id="rId11"/>
              </p:custDataLst>
            </p:nvPr>
          </p:nvSpPr>
          <p:spPr bwMode="auto">
            <a:xfrm>
              <a:off x="6149009" y="1192695"/>
              <a:ext cx="2597426" cy="530386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6" name="TextBox 5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415087" y="1218582"/>
              <a:ext cx="2119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 Narrow" pitchFamily="34" charset="0"/>
                </a:rPr>
                <a:t>Protocol Adaptor</a:t>
              </a:r>
            </a:p>
          </p:txBody>
        </p:sp>
      </p:grpSp>
      <p:sp>
        <p:nvSpPr>
          <p:cNvPr id="33801" name="Freeform 7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52663" y="2027238"/>
            <a:ext cx="4889500" cy="225425"/>
          </a:xfrm>
          <a:custGeom>
            <a:avLst/>
            <a:gdLst>
              <a:gd name="T0" fmla="*/ 0 w 4651513"/>
              <a:gd name="T1" fmla="*/ 119735 h 278296"/>
              <a:gd name="T2" fmla="*/ 0 w 4651513"/>
              <a:gd name="T3" fmla="*/ 5702 h 278296"/>
              <a:gd name="T4" fmla="*/ 5679685 w 4651513"/>
              <a:gd name="T5" fmla="*/ 0 h 278296"/>
              <a:gd name="T6" fmla="*/ 5679685 w 4651513"/>
              <a:gd name="T7" fmla="*/ 119735 h 278296"/>
              <a:gd name="T8" fmla="*/ 5679685 w 4651513"/>
              <a:gd name="T9" fmla="*/ 119735 h 278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51513"/>
              <a:gd name="T16" fmla="*/ 0 h 278296"/>
              <a:gd name="T17" fmla="*/ 4651513 w 4651513"/>
              <a:gd name="T18" fmla="*/ 278296 h 278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51513" h="278296">
                <a:moveTo>
                  <a:pt x="0" y="278296"/>
                </a:moveTo>
                <a:lnTo>
                  <a:pt x="0" y="13252"/>
                </a:lnTo>
                <a:lnTo>
                  <a:pt x="4651513" y="0"/>
                </a:lnTo>
                <a:lnTo>
                  <a:pt x="4651513" y="278296"/>
                </a:lnTo>
              </a:path>
            </a:pathLst>
          </a:cu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802" name="Straight Connector 7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4448969" y="1878807"/>
            <a:ext cx="314325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Content Placeholder 5"/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633413" y="4611688"/>
            <a:ext cx="7772400" cy="177641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</a:rPr>
              <a:t>All apps support the same protocol and invocation mechanism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</a:rPr>
              <a:t>Client or broker functions still needed for translating parameter formats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Trends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There is much variety in message-oriented middleware</a:t>
            </a:r>
          </a:p>
          <a:p>
            <a:r>
              <a:rPr lang="en-US" smtClean="0"/>
              <a:t>Probably this will continue, followed by some shakeout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32F843-7675-4770-BAD8-9049B3C329D6}" type="slidenum">
              <a:rPr lang="en-US" sz="1400" smtClean="0"/>
              <a:pPr/>
              <a:t>33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532D18F-33C4-4DF9-AD5B-65E428B73B91}" type="slidenum">
              <a:rPr lang="en-US" sz="1400" smtClean="0"/>
              <a:pPr/>
              <a:t>34</a:t>
            </a:fld>
            <a:endParaRPr lang="en-US" sz="1400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 smtClean="0"/>
              <a:t>Appendix A: Marshaling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838200"/>
            <a:ext cx="9144000" cy="18192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/>
              <a:t>Caller of Enqueue and Dequeue needs to marshal and unmarshal data into variables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Instead, use the automatic marshaling of RPC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Here’s how RPC works:</a:t>
            </a:r>
          </a:p>
        </p:txBody>
      </p:sp>
      <p:sp>
        <p:nvSpPr>
          <p:cNvPr id="3584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5210175" y="3074988"/>
            <a:ext cx="3810000" cy="3328987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123825" y="3087688"/>
            <a:ext cx="4143375" cy="3308350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3538" y="3052763"/>
            <a:ext cx="70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App</a:t>
            </a:r>
          </a:p>
        </p:txBody>
      </p:sp>
      <p:sp>
        <p:nvSpPr>
          <p:cNvPr id="3584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93863" y="3051175"/>
            <a:ext cx="91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Proxy</a:t>
            </a:r>
          </a:p>
        </p:txBody>
      </p:sp>
      <p:sp>
        <p:nvSpPr>
          <p:cNvPr id="35850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0213" y="3052763"/>
            <a:ext cx="123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Runtime</a:t>
            </a:r>
          </a:p>
        </p:txBody>
      </p:sp>
      <p:sp>
        <p:nvSpPr>
          <p:cNvPr id="3585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43513" y="3109913"/>
            <a:ext cx="123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Runtime</a:t>
            </a:r>
          </a:p>
        </p:txBody>
      </p:sp>
      <p:sp>
        <p:nvSpPr>
          <p:cNvPr id="35852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902450" y="3109913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Stub</a:t>
            </a:r>
          </a:p>
        </p:txBody>
      </p:sp>
      <p:sp>
        <p:nvSpPr>
          <p:cNvPr id="35853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220075" y="3109913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App</a:t>
            </a:r>
          </a:p>
        </p:txBody>
      </p:sp>
      <p:sp>
        <p:nvSpPr>
          <p:cNvPr id="35854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3213" y="3505200"/>
            <a:ext cx="868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call P</a:t>
            </a:r>
          </a:p>
        </p:txBody>
      </p:sp>
      <p:sp>
        <p:nvSpPr>
          <p:cNvPr id="35855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" y="5502275"/>
            <a:ext cx="1171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return</a:t>
            </a:r>
          </a:p>
          <a:p>
            <a:pPr algn="ctr"/>
            <a:r>
              <a:rPr lang="en-US"/>
              <a:t>to caller</a:t>
            </a:r>
          </a:p>
        </p:txBody>
      </p:sp>
      <p:sp>
        <p:nvSpPr>
          <p:cNvPr id="35856" name="Rectangle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563" y="3498850"/>
            <a:ext cx="1101725" cy="279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709738" y="3409950"/>
            <a:ext cx="9112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pack</a:t>
            </a:r>
          </a:p>
          <a:p>
            <a:pPr algn="ctr"/>
            <a:r>
              <a:rPr lang="en-US"/>
              <a:t>argu-</a:t>
            </a:r>
          </a:p>
          <a:p>
            <a:pPr algn="ctr"/>
            <a:r>
              <a:rPr lang="en-US"/>
              <a:t>ments</a:t>
            </a:r>
          </a:p>
        </p:txBody>
      </p:sp>
      <p:sp>
        <p:nvSpPr>
          <p:cNvPr id="35858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33538" y="5475288"/>
            <a:ext cx="1063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unpack</a:t>
            </a:r>
          </a:p>
          <a:p>
            <a:pPr algn="ctr"/>
            <a:r>
              <a:rPr lang="en-US"/>
              <a:t>results</a:t>
            </a:r>
          </a:p>
        </p:txBody>
      </p:sp>
      <p:sp>
        <p:nvSpPr>
          <p:cNvPr id="35859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76400" y="3497263"/>
            <a:ext cx="1020763" cy="279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48025" y="3541713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send</a:t>
            </a:r>
          </a:p>
        </p:txBody>
      </p:sp>
      <p:sp>
        <p:nvSpPr>
          <p:cNvPr id="35861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148013" y="5613400"/>
            <a:ext cx="1062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receive</a:t>
            </a:r>
          </a:p>
        </p:txBody>
      </p:sp>
      <p:sp>
        <p:nvSpPr>
          <p:cNvPr id="35862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46425" y="3482975"/>
            <a:ext cx="1042988" cy="280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233988" y="3494088"/>
            <a:ext cx="1062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receive</a:t>
            </a:r>
          </a:p>
        </p:txBody>
      </p:sp>
      <p:sp>
        <p:nvSpPr>
          <p:cNvPr id="35864" name="Text Box 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394325" y="5537200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send</a:t>
            </a:r>
          </a:p>
        </p:txBody>
      </p:sp>
      <p:sp>
        <p:nvSpPr>
          <p:cNvPr id="35865" name="Rectangle 2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253038" y="3492500"/>
            <a:ext cx="1022350" cy="279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737350" y="3467100"/>
            <a:ext cx="1063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unpack</a:t>
            </a:r>
          </a:p>
          <a:p>
            <a:pPr algn="ctr"/>
            <a:r>
              <a:rPr lang="en-US"/>
              <a:t>argu-</a:t>
            </a:r>
          </a:p>
          <a:p>
            <a:pPr algn="ctr"/>
            <a:r>
              <a:rPr lang="en-US"/>
              <a:t>ments</a:t>
            </a:r>
          </a:p>
        </p:txBody>
      </p:sp>
      <p:sp>
        <p:nvSpPr>
          <p:cNvPr id="35867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50050" y="5300663"/>
            <a:ext cx="979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pack</a:t>
            </a:r>
          </a:p>
          <a:p>
            <a:pPr algn="ctr"/>
            <a:r>
              <a:rPr lang="en-US"/>
              <a:t>results</a:t>
            </a:r>
          </a:p>
        </p:txBody>
      </p:sp>
      <p:sp>
        <p:nvSpPr>
          <p:cNvPr id="35868" name="Rectangle 2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50050" y="3482975"/>
            <a:ext cx="992188" cy="279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312150" y="347503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P</a:t>
            </a:r>
          </a:p>
        </p:txBody>
      </p:sp>
      <p:sp>
        <p:nvSpPr>
          <p:cNvPr id="35870" name="Text Box 2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112125" y="44450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work</a:t>
            </a:r>
          </a:p>
        </p:txBody>
      </p:sp>
      <p:sp>
        <p:nvSpPr>
          <p:cNvPr id="35871" name="Text Box 3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081963" y="5526088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return</a:t>
            </a:r>
          </a:p>
        </p:txBody>
      </p:sp>
      <p:sp>
        <p:nvSpPr>
          <p:cNvPr id="35872" name="Rectangle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085138" y="3482975"/>
            <a:ext cx="858837" cy="279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3" name="Line 3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257300" y="36988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Line 3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552700" y="3794125"/>
            <a:ext cx="676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Line 3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723188" y="3730625"/>
            <a:ext cx="676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6" name="Line 3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169988" y="579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Line 36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693988" y="5778500"/>
            <a:ext cx="409575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8" name="Text Box 37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271838" y="4568825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wait</a:t>
            </a:r>
          </a:p>
        </p:txBody>
      </p:sp>
      <p:sp>
        <p:nvSpPr>
          <p:cNvPr id="35879" name="Line 3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3608388" y="3948113"/>
            <a:ext cx="6350" cy="75406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Text Box 39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908050" y="2708275"/>
            <a:ext cx="212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Client’s System</a:t>
            </a:r>
          </a:p>
        </p:txBody>
      </p:sp>
      <p:sp>
        <p:nvSpPr>
          <p:cNvPr id="35881" name="Text Box 40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972175" y="2708275"/>
            <a:ext cx="2173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Server’s System</a:t>
            </a:r>
          </a:p>
        </p:txBody>
      </p:sp>
      <p:sp>
        <p:nvSpPr>
          <p:cNvPr id="35882" name="Text Box 41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221163" y="3371850"/>
            <a:ext cx="923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Arial Narrow" pitchFamily="34" charset="0"/>
              </a:rPr>
              <a:t>Call</a:t>
            </a:r>
          </a:p>
          <a:p>
            <a:pPr algn="ctr"/>
            <a:r>
              <a:rPr lang="en-US">
                <a:latin typeface="Arial Narrow" pitchFamily="34" charset="0"/>
              </a:rPr>
              <a:t>packet</a:t>
            </a:r>
          </a:p>
        </p:txBody>
      </p:sp>
      <p:sp>
        <p:nvSpPr>
          <p:cNvPr id="35883" name="Line 42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3951288" y="3775075"/>
            <a:ext cx="1316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4" name="Text Box 43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332288" y="5367338"/>
            <a:ext cx="936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Arial Narrow" pitchFamily="34" charset="0"/>
              </a:rPr>
              <a:t>Return</a:t>
            </a:r>
          </a:p>
          <a:p>
            <a:pPr algn="ctr"/>
            <a:r>
              <a:rPr lang="en-US">
                <a:latin typeface="Arial Narrow" pitchFamily="34" charset="0"/>
              </a:rPr>
              <a:t>packet</a:t>
            </a:r>
          </a:p>
        </p:txBody>
      </p:sp>
      <p:sp>
        <p:nvSpPr>
          <p:cNvPr id="35885" name="Line 44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4133850" y="5818188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Line 4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8474075" y="3838575"/>
            <a:ext cx="6350" cy="75406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7" name="Line 46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6162675" y="576262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47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534275" y="578167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9" name="Line 4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238875" y="37560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0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08388" y="4967288"/>
            <a:ext cx="6350" cy="75406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1" name="Line 50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8504238" y="4881563"/>
            <a:ext cx="6350" cy="75406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E17914-C2A2-4AEB-8939-A732D7A9BC44}" type="slidenum">
              <a:rPr lang="en-US" sz="1400" smtClean="0"/>
              <a:pPr/>
              <a:t>35</a:t>
            </a:fld>
            <a:endParaRPr lang="en-US" sz="1400" smtClean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0" y="200025"/>
            <a:ext cx="9144000" cy="762000"/>
          </a:xfrm>
        </p:spPr>
        <p:txBody>
          <a:bodyPr/>
          <a:lstStyle/>
          <a:p>
            <a:r>
              <a:rPr lang="en-US" smtClean="0"/>
              <a:t>Adapting RPC Marshaling for Queues</a:t>
            </a:r>
          </a:p>
        </p:txBody>
      </p:sp>
      <p:grpSp>
        <p:nvGrpSpPr>
          <p:cNvPr id="36869" name="Group 8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30175" y="2136775"/>
            <a:ext cx="8867775" cy="3798888"/>
            <a:chOff x="84" y="1640"/>
            <a:chExt cx="5586" cy="2393"/>
          </a:xfrm>
        </p:grpSpPr>
        <p:sp>
          <p:nvSpPr>
            <p:cNvPr id="36871" name="Rectangle 2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invGray">
            <a:xfrm>
              <a:off x="3327" y="1895"/>
              <a:ext cx="2334" cy="2097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invGray">
            <a:xfrm>
              <a:off x="84" y="1921"/>
              <a:ext cx="2532" cy="2084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Text Box 5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invGray">
            <a:xfrm>
              <a:off x="157" y="1899"/>
              <a:ext cx="4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App</a:t>
              </a:r>
            </a:p>
          </p:txBody>
        </p:sp>
        <p:sp>
          <p:nvSpPr>
            <p:cNvPr id="36874" name="Text Box 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invGray">
            <a:xfrm>
              <a:off x="995" y="1898"/>
              <a:ext cx="5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Proxy</a:t>
              </a:r>
            </a:p>
          </p:txBody>
        </p:sp>
        <p:sp>
          <p:nvSpPr>
            <p:cNvPr id="36875" name="Text Box 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invGray">
            <a:xfrm>
              <a:off x="1799" y="1899"/>
              <a:ext cx="7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Runtime</a:t>
              </a:r>
            </a:p>
          </p:txBody>
        </p:sp>
        <p:sp>
          <p:nvSpPr>
            <p:cNvPr id="36876" name="Text Box 8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invGray">
            <a:xfrm>
              <a:off x="3348" y="1917"/>
              <a:ext cx="7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Runtime</a:t>
              </a:r>
            </a:p>
          </p:txBody>
        </p:sp>
        <p:sp>
          <p:nvSpPr>
            <p:cNvPr id="36877" name="Text Box 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invGray">
            <a:xfrm>
              <a:off x="4393" y="1917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Stub</a:t>
              </a:r>
            </a:p>
          </p:txBody>
        </p:sp>
        <p:sp>
          <p:nvSpPr>
            <p:cNvPr id="36878" name="Text Box 10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invGray">
            <a:xfrm>
              <a:off x="5223" y="1917"/>
              <a:ext cx="4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App</a:t>
              </a:r>
            </a:p>
          </p:txBody>
        </p:sp>
        <p:sp>
          <p:nvSpPr>
            <p:cNvPr id="36879" name="Text Box 12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invGray">
            <a:xfrm>
              <a:off x="119" y="2184"/>
              <a:ext cx="547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/>
                <a:t>call P</a:t>
              </a:r>
            </a:p>
          </p:txBody>
        </p:sp>
        <p:sp>
          <p:nvSpPr>
            <p:cNvPr id="36880" name="Text Box 13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invGray">
            <a:xfrm>
              <a:off x="98" y="3442"/>
              <a:ext cx="590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/>
                <a:t>return</a:t>
              </a:r>
            </a:p>
            <a:p>
              <a:pPr algn="ctr">
                <a:lnSpc>
                  <a:spcPct val="85000"/>
                </a:lnSpc>
              </a:pPr>
              <a:r>
                <a:rPr lang="en-US"/>
                <a:t>to app</a:t>
              </a:r>
            </a:p>
          </p:txBody>
        </p:sp>
        <p:sp>
          <p:nvSpPr>
            <p:cNvPr id="36881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invGray">
            <a:xfrm>
              <a:off x="115" y="2180"/>
              <a:ext cx="622" cy="176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Text Box 1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invGray">
            <a:xfrm>
              <a:off x="1005" y="2152"/>
              <a:ext cx="574" cy="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/>
                <a:t>pack</a:t>
              </a:r>
            </a:p>
            <a:p>
              <a:pPr algn="ctr">
                <a:lnSpc>
                  <a:spcPct val="85000"/>
                </a:lnSpc>
              </a:pPr>
              <a:r>
                <a:rPr lang="en-US"/>
                <a:t>argu-</a:t>
              </a:r>
            </a:p>
            <a:p>
              <a:pPr algn="ctr">
                <a:lnSpc>
                  <a:spcPct val="85000"/>
                </a:lnSpc>
              </a:pPr>
              <a:r>
                <a:rPr lang="en-US"/>
                <a:t>ments</a:t>
              </a:r>
            </a:p>
          </p:txBody>
        </p:sp>
        <p:sp>
          <p:nvSpPr>
            <p:cNvPr id="36883" name="Text Box 17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invGray">
            <a:xfrm>
              <a:off x="957" y="3453"/>
              <a:ext cx="670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/>
                <a:t>unpack</a:t>
              </a:r>
            </a:p>
            <a:p>
              <a:pPr algn="ctr">
                <a:lnSpc>
                  <a:spcPct val="85000"/>
                </a:lnSpc>
              </a:pPr>
              <a:r>
                <a:rPr lang="en-US"/>
                <a:t>results</a:t>
              </a:r>
            </a:p>
          </p:txBody>
        </p:sp>
        <p:sp>
          <p:nvSpPr>
            <p:cNvPr id="36884" name="Rectangle 1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invGray">
            <a:xfrm>
              <a:off x="984" y="2179"/>
              <a:ext cx="643" cy="17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Text Box 1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invGray">
            <a:xfrm>
              <a:off x="1831" y="2207"/>
              <a:ext cx="75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/>
                <a:t>enqueue</a:t>
              </a:r>
            </a:p>
            <a:p>
              <a:pPr algn="ctr">
                <a:lnSpc>
                  <a:spcPct val="85000"/>
                </a:lnSpc>
              </a:pPr>
              <a:r>
                <a:rPr lang="en-US"/>
                <a:t>request</a:t>
              </a:r>
            </a:p>
          </p:txBody>
        </p:sp>
        <p:sp>
          <p:nvSpPr>
            <p:cNvPr id="36886" name="Text Box 2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invGray">
            <a:xfrm>
              <a:off x="1851" y="3402"/>
              <a:ext cx="75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/>
                <a:t>dequeue</a:t>
              </a:r>
            </a:p>
            <a:p>
              <a:pPr algn="ctr">
                <a:lnSpc>
                  <a:spcPct val="85000"/>
                </a:lnSpc>
              </a:pPr>
              <a:r>
                <a:rPr lang="en-US"/>
                <a:t>reply</a:t>
              </a:r>
            </a:p>
          </p:txBody>
        </p:sp>
        <p:sp>
          <p:nvSpPr>
            <p:cNvPr id="36887" name="Rectangle 21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invGray">
            <a:xfrm>
              <a:off x="1886" y="2170"/>
              <a:ext cx="681" cy="17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Text Box 23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invGray">
            <a:xfrm>
              <a:off x="3300" y="2159"/>
              <a:ext cx="75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dequeue</a:t>
              </a:r>
            </a:p>
            <a:p>
              <a:pPr algn="ctr"/>
              <a:r>
                <a:rPr lang="en-US"/>
                <a:t>request</a:t>
              </a:r>
            </a:p>
          </p:txBody>
        </p:sp>
        <p:sp>
          <p:nvSpPr>
            <p:cNvPr id="36889" name="Text Box 24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invGray">
            <a:xfrm>
              <a:off x="3300" y="3446"/>
              <a:ext cx="75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enqueue</a:t>
              </a:r>
            </a:p>
            <a:p>
              <a:pPr algn="ctr"/>
              <a:r>
                <a:rPr lang="en-US"/>
                <a:t>reply</a:t>
              </a:r>
            </a:p>
          </p:txBody>
        </p:sp>
        <p:sp>
          <p:nvSpPr>
            <p:cNvPr id="36890" name="Rectangle 2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invGray">
            <a:xfrm>
              <a:off x="3354" y="2158"/>
              <a:ext cx="644" cy="176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Text Box 27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invGray">
            <a:xfrm>
              <a:off x="4289" y="2142"/>
              <a:ext cx="670" cy="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unpack</a:t>
              </a:r>
            </a:p>
            <a:p>
              <a:pPr algn="ctr">
                <a:lnSpc>
                  <a:spcPct val="85000"/>
                </a:lnSpc>
              </a:pPr>
              <a:r>
                <a:rPr lang="en-US"/>
                <a:t>argu-</a:t>
              </a:r>
            </a:p>
            <a:p>
              <a:pPr algn="ctr"/>
              <a:r>
                <a:rPr lang="en-US"/>
                <a:t>ments</a:t>
              </a:r>
            </a:p>
          </p:txBody>
        </p:sp>
        <p:sp>
          <p:nvSpPr>
            <p:cNvPr id="36892" name="Text Box 28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invGray">
            <a:xfrm>
              <a:off x="4297" y="3333"/>
              <a:ext cx="617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pack</a:t>
              </a:r>
            </a:p>
            <a:p>
              <a:pPr algn="ctr">
                <a:lnSpc>
                  <a:spcPct val="85000"/>
                </a:lnSpc>
              </a:pPr>
              <a:r>
                <a:rPr lang="en-US"/>
                <a:t>results</a:t>
              </a:r>
            </a:p>
          </p:txBody>
        </p:sp>
        <p:sp>
          <p:nvSpPr>
            <p:cNvPr id="36893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invGray">
            <a:xfrm>
              <a:off x="4297" y="2152"/>
              <a:ext cx="625" cy="176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Text Box 30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invGray">
            <a:xfrm>
              <a:off x="5221" y="214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P</a:t>
              </a:r>
            </a:p>
          </p:txBody>
        </p:sp>
        <p:sp>
          <p:nvSpPr>
            <p:cNvPr id="36895" name="Text Box 31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invGray">
            <a:xfrm>
              <a:off x="5095" y="2758"/>
              <a:ext cx="5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work</a:t>
              </a:r>
            </a:p>
          </p:txBody>
        </p:sp>
        <p:sp>
          <p:nvSpPr>
            <p:cNvPr id="36896" name="Text Box 32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invGray">
            <a:xfrm>
              <a:off x="5076" y="3439"/>
              <a:ext cx="5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return</a:t>
              </a:r>
            </a:p>
          </p:txBody>
        </p:sp>
        <p:sp>
          <p:nvSpPr>
            <p:cNvPr id="36897" name="Rectangle 3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invGray">
            <a:xfrm>
              <a:off x="5084" y="2152"/>
              <a:ext cx="529" cy="176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invGray">
            <a:xfrm>
              <a:off x="720" y="230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invGray">
            <a:xfrm flipV="1">
              <a:off x="1536" y="2366"/>
              <a:ext cx="3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invGray">
            <a:xfrm>
              <a:off x="4910" y="230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1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invGray">
            <a:xfrm flipH="1">
              <a:off x="665" y="3624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2" name="Text Box 4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invGray">
            <a:xfrm>
              <a:off x="1989" y="2854"/>
              <a:ext cx="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wait</a:t>
              </a:r>
            </a:p>
          </p:txBody>
        </p:sp>
        <p:sp>
          <p:nvSpPr>
            <p:cNvPr id="36903" name="Line 45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invGray">
            <a:xfrm>
              <a:off x="2201" y="2625"/>
              <a:ext cx="4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4" name="Text Box 47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invGray">
            <a:xfrm>
              <a:off x="500" y="1682"/>
              <a:ext cx="1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Client’s System</a:t>
              </a:r>
            </a:p>
          </p:txBody>
        </p:sp>
        <p:sp>
          <p:nvSpPr>
            <p:cNvPr id="36905" name="Text Box 48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invGray">
            <a:xfrm>
              <a:off x="3807" y="1664"/>
              <a:ext cx="13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Server’s System</a:t>
              </a:r>
            </a:p>
          </p:txBody>
        </p:sp>
        <p:sp>
          <p:nvSpPr>
            <p:cNvPr id="36906" name="Text Box 49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invGray">
            <a:xfrm>
              <a:off x="2617" y="1640"/>
              <a:ext cx="643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>
                  <a:latin typeface="Arial Narrow" pitchFamily="34" charset="0"/>
                </a:rPr>
                <a:t>server</a:t>
              </a:r>
            </a:p>
            <a:p>
              <a:pPr algn="ctr">
                <a:lnSpc>
                  <a:spcPct val="80000"/>
                </a:lnSpc>
              </a:pPr>
              <a:r>
                <a:rPr lang="en-US">
                  <a:latin typeface="Arial Narrow" pitchFamily="34" charset="0"/>
                </a:rPr>
                <a:t>request</a:t>
              </a:r>
            </a:p>
            <a:p>
              <a:pPr algn="ctr">
                <a:lnSpc>
                  <a:spcPct val="80000"/>
                </a:lnSpc>
              </a:pPr>
              <a:r>
                <a:rPr lang="en-US">
                  <a:latin typeface="Arial Narrow" pitchFamily="34" charset="0"/>
                </a:rPr>
                <a:t>queue</a:t>
              </a:r>
            </a:p>
          </p:txBody>
        </p:sp>
        <p:sp>
          <p:nvSpPr>
            <p:cNvPr id="36907" name="Line 5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invGray">
            <a:xfrm>
              <a:off x="5323" y="2376"/>
              <a:ext cx="4" cy="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8" name="Line 56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invGray">
            <a:xfrm flipH="1">
              <a:off x="4005" y="359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Line 57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invGray">
            <a:xfrm flipH="1">
              <a:off x="4791" y="3600"/>
              <a:ext cx="3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Line 60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invGray">
            <a:xfrm>
              <a:off x="4005" y="231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1" name="Line 62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invGray">
            <a:xfrm>
              <a:off x="5342" y="3033"/>
              <a:ext cx="4" cy="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2" name="Line 3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invGray">
            <a:xfrm flipH="1">
              <a:off x="1625" y="3616"/>
              <a:ext cx="258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3" name="Line 64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invGray">
            <a:xfrm>
              <a:off x="2201" y="3123"/>
              <a:ext cx="4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14" name="Group 65"/>
            <p:cNvGrpSpPr>
              <a:grpSpLocks/>
            </p:cNvGrpSpPr>
            <p:nvPr/>
          </p:nvGrpSpPr>
          <p:grpSpPr bwMode="auto">
            <a:xfrm rot="5400000">
              <a:off x="2676" y="2371"/>
              <a:ext cx="528" cy="288"/>
              <a:chOff x="2112" y="1248"/>
              <a:chExt cx="864" cy="432"/>
            </a:xfrm>
          </p:grpSpPr>
          <p:sp>
            <p:nvSpPr>
              <p:cNvPr id="36927" name="Rectangle 66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invGray">
              <a:xfrm>
                <a:off x="2112" y="1248"/>
                <a:ext cx="864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8" name="Line 67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invGray">
              <a:xfrm>
                <a:off x="2256" y="124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9" name="Line 68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invGray">
              <a:xfrm>
                <a:off x="2400" y="124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0" name="Line 69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invGray">
              <a:xfrm>
                <a:off x="2544" y="124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1" name="Line 70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invGray">
              <a:xfrm>
                <a:off x="2688" y="124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2" name="Line 7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invGray">
              <a:xfrm>
                <a:off x="2832" y="124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15" name="Group 72"/>
            <p:cNvGrpSpPr>
              <a:grpSpLocks/>
            </p:cNvGrpSpPr>
            <p:nvPr/>
          </p:nvGrpSpPr>
          <p:grpSpPr bwMode="auto">
            <a:xfrm rot="5400000">
              <a:off x="2700" y="3625"/>
              <a:ext cx="528" cy="288"/>
              <a:chOff x="2112" y="1248"/>
              <a:chExt cx="864" cy="432"/>
            </a:xfrm>
          </p:grpSpPr>
          <p:sp>
            <p:nvSpPr>
              <p:cNvPr id="36921" name="Rectangle 73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invGray">
              <a:xfrm>
                <a:off x="2112" y="1248"/>
                <a:ext cx="864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2" name="Line 74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invGray">
              <a:xfrm>
                <a:off x="2256" y="124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3" name="Line 75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invGray">
              <a:xfrm>
                <a:off x="2400" y="124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4" name="Line 76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invGray">
              <a:xfrm>
                <a:off x="2544" y="124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5" name="Line 77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invGray">
              <a:xfrm>
                <a:off x="2688" y="124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6" name="Line 78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invGray">
              <a:xfrm>
                <a:off x="2832" y="124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916" name="Line 79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invGray">
            <a:xfrm>
              <a:off x="2519" y="2434"/>
              <a:ext cx="258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7" name="Line 80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invGray">
            <a:xfrm>
              <a:off x="3119" y="2302"/>
              <a:ext cx="258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8" name="Text Box 81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invGray">
            <a:xfrm>
              <a:off x="2654" y="2918"/>
              <a:ext cx="556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>
                  <a:latin typeface="Arial Narrow" pitchFamily="34" charset="0"/>
                </a:rPr>
                <a:t>client</a:t>
              </a:r>
            </a:p>
            <a:p>
              <a:pPr algn="ctr">
                <a:lnSpc>
                  <a:spcPct val="80000"/>
                </a:lnSpc>
              </a:pPr>
              <a:r>
                <a:rPr lang="en-US">
                  <a:latin typeface="Arial Narrow" pitchFamily="34" charset="0"/>
                </a:rPr>
                <a:t>reply</a:t>
              </a:r>
            </a:p>
            <a:p>
              <a:pPr algn="ctr">
                <a:lnSpc>
                  <a:spcPct val="80000"/>
                </a:lnSpc>
              </a:pPr>
              <a:r>
                <a:rPr lang="en-US">
                  <a:latin typeface="Arial Narrow" pitchFamily="34" charset="0"/>
                </a:rPr>
                <a:t>queue</a:t>
              </a:r>
            </a:p>
          </p:txBody>
        </p:sp>
        <p:sp>
          <p:nvSpPr>
            <p:cNvPr id="36919" name="Line 82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invGray">
            <a:xfrm flipH="1">
              <a:off x="2555" y="3544"/>
              <a:ext cx="258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0" name="Line 83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invGray">
            <a:xfrm flipH="1">
              <a:off x="3113" y="3748"/>
              <a:ext cx="258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0" name="Rectangle 8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9575" y="1009650"/>
            <a:ext cx="88677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sz="2800"/>
              <a:t>In effect, use queuing as a transport for RPC</a:t>
            </a:r>
          </a:p>
          <a:p>
            <a:pPr marL="342900" indent="-342900">
              <a:buFontTx/>
              <a:buChar char="•"/>
            </a:pPr>
            <a:r>
              <a:rPr lang="en-US" sz="2800"/>
              <a:t>Example – Queued Component in MSMQ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2F40296-BEF0-4C3D-983D-B1ECFA3DBE74}" type="slidenum">
              <a:rPr lang="en-US" sz="1400" smtClean="0"/>
              <a:pPr/>
              <a:t>36</a:t>
            </a:fld>
            <a:endParaRPr lang="en-US" sz="1400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0" y="130175"/>
            <a:ext cx="9144000" cy="1428750"/>
          </a:xfrm>
        </p:spPr>
        <p:txBody>
          <a:bodyPr/>
          <a:lstStyle/>
          <a:p>
            <a:r>
              <a:rPr lang="en-US" sz="4000" smtClean="0"/>
              <a:t>Appendix B : Microsoft Message Queuing (MSMQ) [from 2003]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533525"/>
            <a:ext cx="9144000" cy="53244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800" smtClean="0"/>
              <a:t>Clients enqueue/dequeue to queue servers</a:t>
            </a:r>
          </a:p>
          <a:p>
            <a:pPr lvl="1">
              <a:lnSpc>
                <a:spcPct val="85000"/>
              </a:lnSpc>
            </a:pPr>
            <a:r>
              <a:rPr lang="en-US" sz="2400" smtClean="0"/>
              <a:t>API - Open/Close, Send/Receive</a:t>
            </a:r>
          </a:p>
          <a:p>
            <a:pPr lvl="1">
              <a:lnSpc>
                <a:spcPct val="85000"/>
              </a:lnSpc>
            </a:pPr>
            <a:r>
              <a:rPr lang="en-US" sz="2400" smtClean="0"/>
              <a:t>Each queue is named in the Active Directory</a:t>
            </a:r>
          </a:p>
          <a:p>
            <a:pPr lvl="1">
              <a:lnSpc>
                <a:spcPct val="85000"/>
              </a:lnSpc>
            </a:pPr>
            <a:r>
              <a:rPr lang="en-US" sz="2400" smtClean="0"/>
              <a:t>Additional functions: Create/Delete queue, Locate queue, Set/Get queue properties, Set/Get queue security</a:t>
            </a:r>
          </a:p>
          <a:p>
            <a:pPr>
              <a:lnSpc>
                <a:spcPct val="85000"/>
              </a:lnSpc>
            </a:pPr>
            <a:r>
              <a:rPr lang="en-US" sz="2800" smtClean="0"/>
              <a:t>Send/Receive can be</a:t>
            </a:r>
          </a:p>
          <a:p>
            <a:pPr lvl="1">
              <a:lnSpc>
                <a:spcPct val="85000"/>
              </a:lnSpc>
            </a:pPr>
            <a:r>
              <a:rPr lang="en-US" sz="2400" smtClean="0"/>
              <a:t>Transactional on persistent queues (transparently gets transaction context), using DTC</a:t>
            </a:r>
          </a:p>
          <a:p>
            <a:pPr lvl="1">
              <a:lnSpc>
                <a:spcPct val="85000"/>
              </a:lnSpc>
            </a:pPr>
            <a:r>
              <a:rPr lang="en-US" sz="2400" smtClean="0"/>
              <a:t>Non-transactional on persistent/volatile queues</a:t>
            </a:r>
          </a:p>
          <a:p>
            <a:pPr>
              <a:lnSpc>
                <a:spcPct val="85000"/>
              </a:lnSpc>
            </a:pPr>
            <a:r>
              <a:rPr lang="en-US" sz="2800" i="1" smtClean="0"/>
              <a:t>Independent client</a:t>
            </a:r>
            <a:r>
              <a:rPr lang="en-US" sz="2800" smtClean="0"/>
              <a:t> has a local persistent queue store.</a:t>
            </a:r>
          </a:p>
          <a:p>
            <a:pPr lvl="1">
              <a:lnSpc>
                <a:spcPct val="85000"/>
              </a:lnSpc>
            </a:pPr>
            <a:r>
              <a:rPr lang="en-US" sz="2400" smtClean="0"/>
              <a:t>Processes ops locally, asynchronously sends to a server</a:t>
            </a:r>
          </a:p>
          <a:p>
            <a:pPr lvl="1">
              <a:lnSpc>
                <a:spcPct val="85000"/>
              </a:lnSpc>
            </a:pPr>
            <a:r>
              <a:rPr lang="en-US" sz="2400" smtClean="0"/>
              <a:t>Dependent client issues RPC to a queue server </a:t>
            </a:r>
            <a:br>
              <a:rPr lang="en-US" sz="2400" smtClean="0"/>
            </a:br>
            <a:r>
              <a:rPr lang="en-US" sz="2400" smtClean="0"/>
              <a:t>(easier to administer, fewer resources required)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38915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A0C827-6528-4C41-9560-F913200BD703}" type="slidenum">
              <a:rPr lang="en-US" sz="1400" smtClean="0"/>
              <a:pPr/>
              <a:t>37</a:t>
            </a:fld>
            <a:endParaRPr lang="en-US" sz="1400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820738" y="0"/>
            <a:ext cx="7204075" cy="806450"/>
          </a:xfrm>
        </p:spPr>
        <p:txBody>
          <a:bodyPr/>
          <a:lstStyle/>
          <a:p>
            <a:r>
              <a:rPr lang="en-US" smtClean="0"/>
              <a:t>MSMQ Servers</a:t>
            </a:r>
          </a:p>
        </p:txBody>
      </p:sp>
      <p:grpSp>
        <p:nvGrpSpPr>
          <p:cNvPr id="38917" name="Group 164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106988" y="1416050"/>
            <a:ext cx="3989387" cy="5076825"/>
            <a:chOff x="3008" y="458"/>
            <a:chExt cx="2513" cy="3198"/>
          </a:xfrm>
        </p:grpSpPr>
        <p:sp>
          <p:nvSpPr>
            <p:cNvPr id="38919" name="Rectangle 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3231" y="1099"/>
              <a:ext cx="2020" cy="2557"/>
            </a:xfrm>
            <a:prstGeom prst="rect">
              <a:avLst/>
            </a:prstGeom>
            <a:solidFill>
              <a:srgbClr val="868686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Rectangle 5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gray">
            <a:xfrm>
              <a:off x="3330" y="1920"/>
              <a:ext cx="1846" cy="781"/>
            </a:xfrm>
            <a:prstGeom prst="rect">
              <a:avLst/>
            </a:prstGeom>
            <a:gradFill rotWithShape="0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5000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868686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1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grpSp>
          <p:nvGrpSpPr>
            <p:cNvPr id="38921" name="Group 6"/>
            <p:cNvGrpSpPr>
              <a:grpSpLocks/>
            </p:cNvGrpSpPr>
            <p:nvPr/>
          </p:nvGrpSpPr>
          <p:grpSpPr bwMode="auto">
            <a:xfrm>
              <a:off x="3226" y="458"/>
              <a:ext cx="2033" cy="1470"/>
              <a:chOff x="3238" y="806"/>
              <a:chExt cx="2033" cy="1470"/>
            </a:xfrm>
          </p:grpSpPr>
          <p:sp>
            <p:nvSpPr>
              <p:cNvPr id="28679" name="Rectangle 7"/>
              <p:cNvSpPr>
                <a:spLocks noChangeAspect="1" noChangeArrowheads="1"/>
              </p:cNvSpPr>
              <p:nvPr>
                <p:custDataLst>
                  <p:tags r:id="rId106"/>
                </p:custDataLst>
              </p:nvPr>
            </p:nvSpPr>
            <p:spPr bwMode="gray">
              <a:xfrm>
                <a:off x="3343" y="1725"/>
                <a:ext cx="1838" cy="465"/>
              </a:xfrm>
              <a:prstGeom prst="rect">
                <a:avLst/>
              </a:prstGeom>
              <a:gradFill rotWithShape="0">
                <a:gsLst>
                  <a:gs pos="0">
                    <a:srgbClr val="009900">
                      <a:gamma/>
                      <a:shade val="46275"/>
                      <a:invGamma/>
                    </a:srgbClr>
                  </a:gs>
                  <a:gs pos="50000">
                    <a:srgbClr val="009900"/>
                  </a:gs>
                  <a:gs pos="100000">
                    <a:srgbClr val="0099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35921" dir="2700000" algn="ctr" rotWithShape="0">
                  <a:srgbClr val="868686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39042" name="Line 8"/>
              <p:cNvSpPr>
                <a:spLocks noChangeAspect="1" noChangeShapeType="1"/>
              </p:cNvSpPr>
              <p:nvPr>
                <p:custDataLst>
                  <p:tags r:id="rId107"/>
                </p:custDataLst>
              </p:nvPr>
            </p:nvSpPr>
            <p:spPr bwMode="gray">
              <a:xfrm>
                <a:off x="3342" y="2003"/>
                <a:ext cx="18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3" name="Line 9"/>
              <p:cNvSpPr>
                <a:spLocks noChangeAspect="1" noChangeShapeType="1"/>
              </p:cNvSpPr>
              <p:nvPr>
                <p:custDataLst>
                  <p:tags r:id="rId108"/>
                </p:custDataLst>
              </p:nvPr>
            </p:nvSpPr>
            <p:spPr bwMode="gray">
              <a:xfrm>
                <a:off x="4282" y="2008"/>
                <a:ext cx="0" cy="1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4" name="Line 10"/>
              <p:cNvSpPr>
                <a:spLocks noChangeAspect="1" noChangeShapeType="1"/>
              </p:cNvSpPr>
              <p:nvPr>
                <p:custDataLst>
                  <p:tags r:id="rId109"/>
                </p:custDataLst>
              </p:nvPr>
            </p:nvSpPr>
            <p:spPr bwMode="gray">
              <a:xfrm>
                <a:off x="3814" y="2003"/>
                <a:ext cx="0" cy="1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5" name="Line 11"/>
              <p:cNvSpPr>
                <a:spLocks noChangeAspect="1" noChangeShapeType="1"/>
              </p:cNvSpPr>
              <p:nvPr>
                <p:custDataLst>
                  <p:tags r:id="rId110"/>
                </p:custDataLst>
              </p:nvPr>
            </p:nvSpPr>
            <p:spPr bwMode="gray">
              <a:xfrm>
                <a:off x="4760" y="2008"/>
                <a:ext cx="0" cy="1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4" name="Text Box 12"/>
              <p:cNvSpPr txBox="1">
                <a:spLocks noChangeAspect="1" noChangeArrowheads="1"/>
              </p:cNvSpPr>
              <p:nvPr>
                <p:custDataLst>
                  <p:tags r:id="rId111"/>
                </p:custDataLst>
              </p:nvPr>
            </p:nvSpPr>
            <p:spPr bwMode="gray">
              <a:xfrm>
                <a:off x="3393" y="2000"/>
                <a:ext cx="47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Open</a:t>
                </a:r>
              </a:p>
            </p:txBody>
          </p:sp>
          <p:sp>
            <p:nvSpPr>
              <p:cNvPr id="28685" name="Text Box 13"/>
              <p:cNvSpPr txBox="1">
                <a:spLocks noChangeAspect="1" noChangeArrowheads="1"/>
              </p:cNvSpPr>
              <p:nvPr>
                <p:custDataLst>
                  <p:tags r:id="rId112"/>
                </p:custDataLst>
              </p:nvPr>
            </p:nvSpPr>
            <p:spPr bwMode="gray">
              <a:xfrm>
                <a:off x="3853" y="1997"/>
                <a:ext cx="38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Send</a:t>
                </a:r>
              </a:p>
            </p:txBody>
          </p:sp>
          <p:sp>
            <p:nvSpPr>
              <p:cNvPr id="28686" name="Text Box 14"/>
              <p:cNvSpPr txBox="1">
                <a:spLocks noChangeAspect="1" noChangeArrowheads="1"/>
              </p:cNvSpPr>
              <p:nvPr>
                <p:custDataLst>
                  <p:tags r:id="rId113"/>
                </p:custDataLst>
              </p:nvPr>
            </p:nvSpPr>
            <p:spPr bwMode="gray">
              <a:xfrm>
                <a:off x="4302" y="1997"/>
                <a:ext cx="414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Rec’v</a:t>
                </a:r>
              </a:p>
            </p:txBody>
          </p:sp>
          <p:sp>
            <p:nvSpPr>
              <p:cNvPr id="28687" name="Text Box 15"/>
              <p:cNvSpPr txBox="1">
                <a:spLocks noChangeAspect="1" noChangeArrowheads="1"/>
              </p:cNvSpPr>
              <p:nvPr>
                <p:custDataLst>
                  <p:tags r:id="rId114"/>
                </p:custDataLst>
              </p:nvPr>
            </p:nvSpPr>
            <p:spPr bwMode="gray">
              <a:xfrm>
                <a:off x="4750" y="1998"/>
                <a:ext cx="42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Close</a:t>
                </a:r>
              </a:p>
            </p:txBody>
          </p:sp>
          <p:sp>
            <p:nvSpPr>
              <p:cNvPr id="28688" name="Text Box 16"/>
              <p:cNvSpPr txBox="1">
                <a:spLocks noChangeAspect="1" noChangeArrowheads="1"/>
              </p:cNvSpPr>
              <p:nvPr>
                <p:custDataLst>
                  <p:tags r:id="rId115"/>
                </p:custDataLst>
              </p:nvPr>
            </p:nvSpPr>
            <p:spPr bwMode="gray">
              <a:xfrm>
                <a:off x="4056" y="175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API</a:t>
                </a:r>
              </a:p>
            </p:txBody>
          </p:sp>
          <p:sp>
            <p:nvSpPr>
              <p:cNvPr id="39051" name="Line 17"/>
              <p:cNvSpPr>
                <a:spLocks noChangeAspect="1" noChangeShapeType="1"/>
              </p:cNvSpPr>
              <p:nvPr>
                <p:custDataLst>
                  <p:tags r:id="rId116"/>
                </p:custDataLst>
              </p:nvPr>
            </p:nvSpPr>
            <p:spPr bwMode="gray">
              <a:xfrm>
                <a:off x="3579" y="2190"/>
                <a:ext cx="0" cy="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52" name="Line 18"/>
              <p:cNvSpPr>
                <a:spLocks noChangeAspect="1" noChangeShapeType="1"/>
              </p:cNvSpPr>
              <p:nvPr>
                <p:custDataLst>
                  <p:tags r:id="rId117"/>
                </p:custDataLst>
              </p:nvPr>
            </p:nvSpPr>
            <p:spPr bwMode="gray">
              <a:xfrm>
                <a:off x="4047" y="2190"/>
                <a:ext cx="0" cy="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53" name="Line 19"/>
              <p:cNvSpPr>
                <a:spLocks noChangeAspect="1" noChangeShapeType="1"/>
              </p:cNvSpPr>
              <p:nvPr>
                <p:custDataLst>
                  <p:tags r:id="rId118"/>
                </p:custDataLst>
              </p:nvPr>
            </p:nvSpPr>
            <p:spPr bwMode="gray">
              <a:xfrm>
                <a:off x="4514" y="2190"/>
                <a:ext cx="0" cy="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54" name="Line 20"/>
              <p:cNvSpPr>
                <a:spLocks noChangeAspect="1" noChangeShapeType="1"/>
              </p:cNvSpPr>
              <p:nvPr>
                <p:custDataLst>
                  <p:tags r:id="rId119"/>
                </p:custDataLst>
              </p:nvPr>
            </p:nvSpPr>
            <p:spPr bwMode="gray">
              <a:xfrm>
                <a:off x="4981" y="2190"/>
                <a:ext cx="0" cy="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Rectangle 21"/>
              <p:cNvSpPr>
                <a:spLocks noChangeAspect="1" noChangeArrowheads="1"/>
              </p:cNvSpPr>
              <p:nvPr>
                <p:custDataLst>
                  <p:tags r:id="rId120"/>
                </p:custDataLst>
              </p:nvPr>
            </p:nvSpPr>
            <p:spPr bwMode="gray">
              <a:xfrm>
                <a:off x="3238" y="806"/>
                <a:ext cx="966" cy="465"/>
              </a:xfrm>
              <a:prstGeom prst="rect">
                <a:avLst/>
              </a:prstGeom>
              <a:gradFill rotWithShape="0">
                <a:gsLst>
                  <a:gs pos="0">
                    <a:srgbClr val="FF9900">
                      <a:gamma/>
                      <a:shade val="46275"/>
                      <a:invGamma/>
                    </a:srgbClr>
                  </a:gs>
                  <a:gs pos="50000">
                    <a:srgbClr val="FF9900"/>
                  </a:gs>
                  <a:gs pos="100000">
                    <a:srgbClr val="FF99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Application</a:t>
                </a:r>
              </a:p>
              <a:p>
                <a:pPr algn="ctr">
                  <a:defRPr/>
                </a:pPr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  <p:sp>
            <p:nvSpPr>
              <p:cNvPr id="28694" name="Rectangle 22"/>
              <p:cNvSpPr>
                <a:spLocks noChangeAspect="1" noChangeArrowheads="1"/>
              </p:cNvSpPr>
              <p:nvPr>
                <p:custDataLst>
                  <p:tags r:id="rId121"/>
                </p:custDataLst>
              </p:nvPr>
            </p:nvSpPr>
            <p:spPr bwMode="gray">
              <a:xfrm>
                <a:off x="4305" y="806"/>
                <a:ext cx="966" cy="465"/>
              </a:xfrm>
              <a:prstGeom prst="rect">
                <a:avLst/>
              </a:prstGeom>
              <a:gradFill rotWithShape="0">
                <a:gsLst>
                  <a:gs pos="0">
                    <a:srgbClr val="FF9900">
                      <a:gamma/>
                      <a:shade val="46275"/>
                      <a:invGamma/>
                    </a:srgbClr>
                  </a:gs>
                  <a:gs pos="50000">
                    <a:srgbClr val="FF9900"/>
                  </a:gs>
                  <a:gs pos="100000">
                    <a:srgbClr val="FF99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Application</a:t>
                </a:r>
              </a:p>
              <a:p>
                <a:pPr algn="ctr">
                  <a:defRPr/>
                </a:pPr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28695" name="Line 23"/>
              <p:cNvSpPr>
                <a:spLocks noChangeAspect="1" noChangeShapeType="1"/>
              </p:cNvSpPr>
              <p:nvPr>
                <p:custDataLst>
                  <p:tags r:id="rId122"/>
                </p:custDataLst>
              </p:nvPr>
            </p:nvSpPr>
            <p:spPr bwMode="gray">
              <a:xfrm flipH="1">
                <a:off x="3730" y="1240"/>
                <a:ext cx="0" cy="4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>
                <a:outerShdw dist="45791" dir="202140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696" name="Line 24"/>
              <p:cNvSpPr>
                <a:spLocks noChangeAspect="1" noChangeShapeType="1"/>
              </p:cNvSpPr>
              <p:nvPr>
                <p:custDataLst>
                  <p:tags r:id="rId123"/>
                </p:custDataLst>
              </p:nvPr>
            </p:nvSpPr>
            <p:spPr bwMode="gray">
              <a:xfrm>
                <a:off x="4798" y="1247"/>
                <a:ext cx="0" cy="4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>
                <a:outerShdw dist="45791" dir="202140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9059" name="Group 25"/>
              <p:cNvGrpSpPr>
                <a:grpSpLocks noChangeAspect="1"/>
              </p:cNvGrpSpPr>
              <p:nvPr/>
            </p:nvGrpSpPr>
            <p:grpSpPr bwMode="auto">
              <a:xfrm>
                <a:off x="3474" y="1559"/>
                <a:ext cx="164" cy="86"/>
                <a:chOff x="2571" y="3369"/>
                <a:chExt cx="126" cy="66"/>
              </a:xfrm>
            </p:grpSpPr>
            <p:sp>
              <p:nvSpPr>
                <p:cNvPr id="39072" name="Rectangle 26"/>
                <p:cNvSpPr>
                  <a:spLocks noChangeAspect="1" noChangeArrowheads="1"/>
                </p:cNvSpPr>
                <p:nvPr>
                  <p:custDataLst>
                    <p:tags r:id="rId133"/>
                  </p:custDataLst>
                </p:nvPr>
              </p:nvSpPr>
              <p:spPr bwMode="gray">
                <a:xfrm>
                  <a:off x="2571" y="3369"/>
                  <a:ext cx="126" cy="66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73" name="Line 27"/>
                <p:cNvSpPr>
                  <a:spLocks noChangeAspect="1" noChangeShapeType="1"/>
                </p:cNvSpPr>
                <p:nvPr>
                  <p:custDataLst>
                    <p:tags r:id="rId134"/>
                  </p:custDataLst>
                </p:nvPr>
              </p:nvSpPr>
              <p:spPr bwMode="gray">
                <a:xfrm>
                  <a:off x="2576" y="3372"/>
                  <a:ext cx="62" cy="32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74" name="Line 28"/>
                <p:cNvSpPr>
                  <a:spLocks noChangeAspect="1" noChangeShapeType="1"/>
                </p:cNvSpPr>
                <p:nvPr>
                  <p:custDataLst>
                    <p:tags r:id="rId135"/>
                  </p:custDataLst>
                </p:nvPr>
              </p:nvSpPr>
              <p:spPr bwMode="gray">
                <a:xfrm flipV="1">
                  <a:off x="2635" y="3370"/>
                  <a:ext cx="60" cy="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060" name="Group 29"/>
              <p:cNvGrpSpPr>
                <a:grpSpLocks noChangeAspect="1"/>
              </p:cNvGrpSpPr>
              <p:nvPr/>
            </p:nvGrpSpPr>
            <p:grpSpPr bwMode="auto">
              <a:xfrm>
                <a:off x="4892" y="1297"/>
                <a:ext cx="163" cy="85"/>
                <a:chOff x="2571" y="3369"/>
                <a:chExt cx="126" cy="66"/>
              </a:xfrm>
            </p:grpSpPr>
            <p:sp>
              <p:nvSpPr>
                <p:cNvPr id="39069" name="Rectangle 30"/>
                <p:cNvSpPr>
                  <a:spLocks noChangeAspect="1" noChangeArrowheads="1"/>
                </p:cNvSpPr>
                <p:nvPr>
                  <p:custDataLst>
                    <p:tags r:id="rId130"/>
                  </p:custDataLst>
                </p:nvPr>
              </p:nvSpPr>
              <p:spPr bwMode="gray">
                <a:xfrm>
                  <a:off x="2571" y="3369"/>
                  <a:ext cx="126" cy="66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70" name="Line 31"/>
                <p:cNvSpPr>
                  <a:spLocks noChangeAspect="1" noChangeShapeType="1"/>
                </p:cNvSpPr>
                <p:nvPr>
                  <p:custDataLst>
                    <p:tags r:id="rId131"/>
                  </p:custDataLst>
                </p:nvPr>
              </p:nvSpPr>
              <p:spPr bwMode="gray">
                <a:xfrm>
                  <a:off x="2576" y="3372"/>
                  <a:ext cx="62" cy="32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71" name="Line 32"/>
                <p:cNvSpPr>
                  <a:spLocks noChangeAspect="1" noChangeShapeType="1"/>
                </p:cNvSpPr>
                <p:nvPr>
                  <p:custDataLst>
                    <p:tags r:id="rId132"/>
                  </p:custDataLst>
                </p:nvPr>
              </p:nvSpPr>
              <p:spPr bwMode="gray">
                <a:xfrm flipV="1">
                  <a:off x="2635" y="3370"/>
                  <a:ext cx="60" cy="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061" name="Group 33"/>
              <p:cNvGrpSpPr>
                <a:grpSpLocks noChangeAspect="1"/>
              </p:cNvGrpSpPr>
              <p:nvPr/>
            </p:nvGrpSpPr>
            <p:grpSpPr bwMode="auto">
              <a:xfrm>
                <a:off x="3513" y="1484"/>
                <a:ext cx="91" cy="62"/>
                <a:chOff x="272" y="1490"/>
                <a:chExt cx="70" cy="48"/>
              </a:xfrm>
            </p:grpSpPr>
            <p:sp>
              <p:nvSpPr>
                <p:cNvPr id="39066" name="Line 34"/>
                <p:cNvSpPr>
                  <a:spLocks noChangeAspect="1" noChangeShapeType="1"/>
                </p:cNvSpPr>
                <p:nvPr>
                  <p:custDataLst>
                    <p:tags r:id="rId127"/>
                  </p:custDataLst>
                </p:nvPr>
              </p:nvSpPr>
              <p:spPr bwMode="gray">
                <a:xfrm>
                  <a:off x="272" y="1490"/>
                  <a:ext cx="0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7" name="Line 35"/>
                <p:cNvSpPr>
                  <a:spLocks noChangeAspect="1" noChangeShapeType="1"/>
                </p:cNvSpPr>
                <p:nvPr>
                  <p:custDataLst>
                    <p:tags r:id="rId128"/>
                  </p:custDataLst>
                </p:nvPr>
              </p:nvSpPr>
              <p:spPr bwMode="gray">
                <a:xfrm>
                  <a:off x="307" y="1490"/>
                  <a:ext cx="0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8" name="Line 36"/>
                <p:cNvSpPr>
                  <a:spLocks noChangeAspect="1" noChangeShapeType="1"/>
                </p:cNvSpPr>
                <p:nvPr>
                  <p:custDataLst>
                    <p:tags r:id="rId129"/>
                  </p:custDataLst>
                </p:nvPr>
              </p:nvSpPr>
              <p:spPr bwMode="gray">
                <a:xfrm>
                  <a:off x="342" y="1490"/>
                  <a:ext cx="0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062" name="Group 37"/>
              <p:cNvGrpSpPr>
                <a:grpSpLocks noChangeAspect="1"/>
              </p:cNvGrpSpPr>
              <p:nvPr/>
            </p:nvGrpSpPr>
            <p:grpSpPr bwMode="auto">
              <a:xfrm>
                <a:off x="4931" y="1406"/>
                <a:ext cx="91" cy="62"/>
                <a:chOff x="272" y="1490"/>
                <a:chExt cx="70" cy="48"/>
              </a:xfrm>
            </p:grpSpPr>
            <p:sp>
              <p:nvSpPr>
                <p:cNvPr id="39063" name="Line 38"/>
                <p:cNvSpPr>
                  <a:spLocks noChangeAspect="1" noChangeShapeType="1"/>
                </p:cNvSpPr>
                <p:nvPr>
                  <p:custDataLst>
                    <p:tags r:id="rId124"/>
                  </p:custDataLst>
                </p:nvPr>
              </p:nvSpPr>
              <p:spPr bwMode="gray">
                <a:xfrm>
                  <a:off x="272" y="1490"/>
                  <a:ext cx="0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4" name="Line 39"/>
                <p:cNvSpPr>
                  <a:spLocks noChangeAspect="1" noChangeShapeType="1"/>
                </p:cNvSpPr>
                <p:nvPr>
                  <p:custDataLst>
                    <p:tags r:id="rId125"/>
                  </p:custDataLst>
                </p:nvPr>
              </p:nvSpPr>
              <p:spPr bwMode="gray">
                <a:xfrm>
                  <a:off x="307" y="1490"/>
                  <a:ext cx="0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5" name="Line 40"/>
                <p:cNvSpPr>
                  <a:spLocks noChangeAspect="1" noChangeShapeType="1"/>
                </p:cNvSpPr>
                <p:nvPr>
                  <p:custDataLst>
                    <p:tags r:id="rId126"/>
                  </p:custDataLst>
                </p:nvPr>
              </p:nvSpPr>
              <p:spPr bwMode="gray">
                <a:xfrm>
                  <a:off x="342" y="1490"/>
                  <a:ext cx="0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8713" name="Rectangle 4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4293" y="1969"/>
              <a:ext cx="818" cy="304"/>
            </a:xfrm>
            <a:prstGeom prst="rect">
              <a:avLst/>
            </a:prstGeom>
            <a:gradFill rotWithShape="0">
              <a:gsLst>
                <a:gs pos="0">
                  <a:srgbClr val="5F5F5F">
                    <a:gamma/>
                    <a:shade val="46275"/>
                    <a:invGamma/>
                  </a:srgbClr>
                </a:gs>
                <a:gs pos="50000">
                  <a:srgbClr val="5F5F5F"/>
                </a:gs>
                <a:gs pos="100000">
                  <a:srgbClr val="5F5F5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5F5F5F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Information</a:t>
              </a:r>
            </a:p>
            <a:p>
              <a:pPr algn="ctr">
                <a:defRPr/>
              </a:pPr>
              <a:r>
                <a:rPr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Server</a:t>
              </a:r>
            </a:p>
          </p:txBody>
        </p:sp>
        <p:grpSp>
          <p:nvGrpSpPr>
            <p:cNvPr id="38923" name="Group 42"/>
            <p:cNvGrpSpPr>
              <a:grpSpLocks/>
            </p:cNvGrpSpPr>
            <p:nvPr/>
          </p:nvGrpSpPr>
          <p:grpSpPr bwMode="auto">
            <a:xfrm>
              <a:off x="3008" y="1969"/>
              <a:ext cx="1210" cy="304"/>
              <a:chOff x="3020" y="2317"/>
              <a:chExt cx="1210" cy="304"/>
            </a:xfrm>
          </p:grpSpPr>
          <p:sp>
            <p:nvSpPr>
              <p:cNvPr id="28715" name="Rectangle 43"/>
              <p:cNvSpPr>
                <a:spLocks noChangeAspect="1" noChangeArrowheads="1"/>
              </p:cNvSpPr>
              <p:nvPr>
                <p:custDataLst>
                  <p:tags r:id="rId98"/>
                </p:custDataLst>
              </p:nvPr>
            </p:nvSpPr>
            <p:spPr bwMode="gray">
              <a:xfrm>
                <a:off x="3412" y="2317"/>
                <a:ext cx="818" cy="304"/>
              </a:xfrm>
              <a:prstGeom prst="rect">
                <a:avLst/>
              </a:prstGeom>
              <a:gradFill rotWithShape="0">
                <a:gsLst>
                  <a:gs pos="0">
                    <a:srgbClr val="5F5F5F">
                      <a:gamma/>
                      <a:shade val="46275"/>
                      <a:invGamma/>
                    </a:srgbClr>
                  </a:gs>
                  <a:gs pos="50000">
                    <a:srgbClr val="5F5F5F"/>
                  </a:gs>
                  <a:gs pos="100000">
                    <a:srgbClr val="5F5F5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35921" dir="2700000" algn="ctr" rotWithShape="0">
                  <a:srgbClr val="5F5F5F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Client Proxy</a:t>
                </a:r>
              </a:p>
              <a:p>
                <a:pPr algn="ctr">
                  <a:defRPr/>
                </a:pPr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Server</a:t>
                </a:r>
              </a:p>
            </p:txBody>
          </p:sp>
          <p:sp>
            <p:nvSpPr>
              <p:cNvPr id="28716" name="Line 44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gray">
              <a:xfrm>
                <a:off x="3020" y="2483"/>
                <a:ext cx="35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>
                <a:outerShdw dist="45791" dir="202140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9033" name="Group 45"/>
              <p:cNvGrpSpPr>
                <a:grpSpLocks/>
              </p:cNvGrpSpPr>
              <p:nvPr/>
            </p:nvGrpSpPr>
            <p:grpSpPr bwMode="auto">
              <a:xfrm>
                <a:off x="3165" y="2352"/>
                <a:ext cx="126" cy="66"/>
                <a:chOff x="2571" y="3369"/>
                <a:chExt cx="126" cy="66"/>
              </a:xfrm>
            </p:grpSpPr>
            <p:sp>
              <p:nvSpPr>
                <p:cNvPr id="39038" name="Rectangle 46"/>
                <p:cNvSpPr>
                  <a:spLocks noChangeArrowheads="1"/>
                </p:cNvSpPr>
                <p:nvPr>
                  <p:custDataLst>
                    <p:tags r:id="rId103"/>
                  </p:custDataLst>
                </p:nvPr>
              </p:nvSpPr>
              <p:spPr bwMode="gray">
                <a:xfrm>
                  <a:off x="2571" y="3369"/>
                  <a:ext cx="126" cy="66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9" name="Line 47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gray">
                <a:xfrm>
                  <a:off x="2576" y="3372"/>
                  <a:ext cx="62" cy="32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40" name="Line 48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gray">
                <a:xfrm flipV="1">
                  <a:off x="2635" y="3370"/>
                  <a:ext cx="60" cy="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034" name="Group 49"/>
              <p:cNvGrpSpPr>
                <a:grpSpLocks/>
              </p:cNvGrpSpPr>
              <p:nvPr/>
            </p:nvGrpSpPr>
            <p:grpSpPr bwMode="auto">
              <a:xfrm>
                <a:off x="3102" y="2361"/>
                <a:ext cx="48" cy="48"/>
                <a:chOff x="2801" y="2544"/>
                <a:chExt cx="48" cy="48"/>
              </a:xfrm>
            </p:grpSpPr>
            <p:sp>
              <p:nvSpPr>
                <p:cNvPr id="39035" name="Line 50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gray">
                <a:xfrm>
                  <a:off x="2801" y="2592"/>
                  <a:ext cx="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6" name="Line 51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gray">
                <a:xfrm>
                  <a:off x="2801" y="2568"/>
                  <a:ext cx="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7" name="Line 52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gray">
                <a:xfrm>
                  <a:off x="2801" y="2544"/>
                  <a:ext cx="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8924" name="Group 53"/>
            <p:cNvGrpSpPr>
              <a:grpSpLocks/>
            </p:cNvGrpSpPr>
            <p:nvPr/>
          </p:nvGrpSpPr>
          <p:grpSpPr bwMode="auto">
            <a:xfrm>
              <a:off x="3020" y="2338"/>
              <a:ext cx="2155" cy="1207"/>
              <a:chOff x="3032" y="2686"/>
              <a:chExt cx="2155" cy="1207"/>
            </a:xfrm>
          </p:grpSpPr>
          <p:sp>
            <p:nvSpPr>
              <p:cNvPr id="38945" name="Rectangle 54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3126" y="2917"/>
                <a:ext cx="126" cy="66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6" name="Line 55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3266" y="2925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8" name="Rectangle 56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gray">
              <a:xfrm>
                <a:off x="3412" y="2686"/>
                <a:ext cx="818" cy="303"/>
              </a:xfrm>
              <a:prstGeom prst="rect">
                <a:avLst/>
              </a:prstGeom>
              <a:gradFill rotWithShape="0">
                <a:gsLst>
                  <a:gs pos="0">
                    <a:srgbClr val="5F5F5F">
                      <a:gamma/>
                      <a:shade val="46275"/>
                      <a:invGamma/>
                    </a:srgbClr>
                  </a:gs>
                  <a:gs pos="50000">
                    <a:srgbClr val="5F5F5F"/>
                  </a:gs>
                  <a:gs pos="100000">
                    <a:srgbClr val="5F5F5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35921" dir="2700000" algn="ctr" rotWithShape="0">
                  <a:srgbClr val="5F5F5F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Queue</a:t>
                </a:r>
              </a:p>
              <a:p>
                <a:pPr algn="ctr">
                  <a:defRPr/>
                </a:pPr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Manager</a:t>
                </a:r>
              </a:p>
            </p:txBody>
          </p:sp>
          <p:grpSp>
            <p:nvGrpSpPr>
              <p:cNvPr id="38948" name="Group 57"/>
              <p:cNvGrpSpPr>
                <a:grpSpLocks/>
              </p:cNvGrpSpPr>
              <p:nvPr/>
            </p:nvGrpSpPr>
            <p:grpSpPr bwMode="auto">
              <a:xfrm>
                <a:off x="3343" y="3054"/>
                <a:ext cx="1844" cy="839"/>
                <a:chOff x="3343" y="3054"/>
                <a:chExt cx="1844" cy="839"/>
              </a:xfrm>
            </p:grpSpPr>
            <p:sp>
              <p:nvSpPr>
                <p:cNvPr id="28730" name="Rectangle 58"/>
                <p:cNvSpPr>
                  <a:spLocks noChangeAspect="1" noChangeArrowheads="1"/>
                </p:cNvSpPr>
                <p:nvPr>
                  <p:custDataLst>
                    <p:tags r:id="rId30"/>
                  </p:custDataLst>
                </p:nvPr>
              </p:nvSpPr>
              <p:spPr bwMode="gray">
                <a:xfrm rot="-5400000">
                  <a:off x="3116" y="3348"/>
                  <a:ext cx="772" cy="317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>
                        <a:gamma/>
                        <a:shade val="46275"/>
                        <a:invGamma/>
                      </a:srgbClr>
                    </a:gs>
                    <a:gs pos="50000">
                      <a:srgbClr val="0000FF"/>
                    </a:gs>
                    <a:gs pos="100000">
                      <a:srgbClr val="0000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>
                  <a:outerShdw dist="35921" dir="2700000" algn="ctr" rotWithShape="0">
                    <a:srgbClr val="5F5F5F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53" name="Line 59"/>
                <p:cNvSpPr>
                  <a:spLocks noChangeAspect="1" noChangeShapeType="1"/>
                </p:cNvSpPr>
                <p:nvPr>
                  <p:custDataLst>
                    <p:tags r:id="rId31"/>
                  </p:custDataLst>
                </p:nvPr>
              </p:nvSpPr>
              <p:spPr bwMode="gray">
                <a:xfrm rot="-5400000">
                  <a:off x="3500" y="3575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54" name="Line 60"/>
                <p:cNvSpPr>
                  <a:spLocks noChangeAspect="1" noChangeShapeType="1"/>
                </p:cNvSpPr>
                <p:nvPr>
                  <p:custDataLst>
                    <p:tags r:id="rId32"/>
                  </p:custDataLst>
                </p:nvPr>
              </p:nvSpPr>
              <p:spPr bwMode="gray">
                <a:xfrm rot="-5400000">
                  <a:off x="3500" y="3419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55" name="Line 61"/>
                <p:cNvSpPr>
                  <a:spLocks noChangeAspect="1" noChangeShapeType="1"/>
                </p:cNvSpPr>
                <p:nvPr>
                  <p:custDataLst>
                    <p:tags r:id="rId33"/>
                  </p:custDataLst>
                </p:nvPr>
              </p:nvSpPr>
              <p:spPr bwMode="gray">
                <a:xfrm rot="-5400000">
                  <a:off x="3500" y="3263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56" name="Line 62"/>
                <p:cNvSpPr>
                  <a:spLocks noChangeAspect="1" noChangeShapeType="1"/>
                </p:cNvSpPr>
                <p:nvPr>
                  <p:custDataLst>
                    <p:tags r:id="rId34"/>
                  </p:custDataLst>
                </p:nvPr>
              </p:nvSpPr>
              <p:spPr bwMode="gray">
                <a:xfrm rot="-5400000">
                  <a:off x="3500" y="3107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35" name="Rectangle 63"/>
                <p:cNvSpPr>
                  <a:spLocks noChangeAspect="1" noChangeArrowheads="1"/>
                </p:cNvSpPr>
                <p:nvPr>
                  <p:custDataLst>
                    <p:tags r:id="rId35"/>
                  </p:custDataLst>
                </p:nvPr>
              </p:nvSpPr>
              <p:spPr bwMode="gray">
                <a:xfrm rot="-5400000">
                  <a:off x="3498" y="3348"/>
                  <a:ext cx="772" cy="317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>
                        <a:gamma/>
                        <a:shade val="46275"/>
                        <a:invGamma/>
                      </a:srgbClr>
                    </a:gs>
                    <a:gs pos="50000">
                      <a:srgbClr val="0000FF"/>
                    </a:gs>
                    <a:gs pos="100000">
                      <a:srgbClr val="0000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>
                  <a:outerShdw dist="35921" dir="2700000" algn="ctr" rotWithShape="0">
                    <a:srgbClr val="5F5F5F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58" name="Line 64"/>
                <p:cNvSpPr>
                  <a:spLocks noChangeAspect="1" noChangeShapeType="1"/>
                </p:cNvSpPr>
                <p:nvPr>
                  <p:custDataLst>
                    <p:tags r:id="rId36"/>
                  </p:custDataLst>
                </p:nvPr>
              </p:nvSpPr>
              <p:spPr bwMode="gray">
                <a:xfrm rot="-5400000">
                  <a:off x="3882" y="3575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59" name="Line 65"/>
                <p:cNvSpPr>
                  <a:spLocks noChangeAspect="1" noChangeShapeType="1"/>
                </p:cNvSpPr>
                <p:nvPr>
                  <p:custDataLst>
                    <p:tags r:id="rId37"/>
                  </p:custDataLst>
                </p:nvPr>
              </p:nvSpPr>
              <p:spPr bwMode="gray">
                <a:xfrm rot="-5400000">
                  <a:off x="3882" y="3419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60" name="Line 66"/>
                <p:cNvSpPr>
                  <a:spLocks noChangeAspect="1" noChangeShapeType="1"/>
                </p:cNvSpPr>
                <p:nvPr>
                  <p:custDataLst>
                    <p:tags r:id="rId38"/>
                  </p:custDataLst>
                </p:nvPr>
              </p:nvSpPr>
              <p:spPr bwMode="gray">
                <a:xfrm rot="-5400000">
                  <a:off x="3882" y="3263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61" name="Line 67"/>
                <p:cNvSpPr>
                  <a:spLocks noChangeAspect="1" noChangeShapeType="1"/>
                </p:cNvSpPr>
                <p:nvPr>
                  <p:custDataLst>
                    <p:tags r:id="rId39"/>
                  </p:custDataLst>
                </p:nvPr>
              </p:nvSpPr>
              <p:spPr bwMode="gray">
                <a:xfrm rot="-5400000">
                  <a:off x="3882" y="3107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40" name="Rectangle 68"/>
                <p:cNvSpPr>
                  <a:spLocks noChangeAspect="1" noChangeArrowheads="1"/>
                </p:cNvSpPr>
                <p:nvPr>
                  <p:custDataLst>
                    <p:tags r:id="rId40"/>
                  </p:custDataLst>
                </p:nvPr>
              </p:nvSpPr>
              <p:spPr bwMode="gray">
                <a:xfrm rot="-5400000">
                  <a:off x="3879" y="3349"/>
                  <a:ext cx="772" cy="316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>
                        <a:gamma/>
                        <a:shade val="46275"/>
                        <a:invGamma/>
                      </a:srgbClr>
                    </a:gs>
                    <a:gs pos="50000">
                      <a:srgbClr val="0000FF"/>
                    </a:gs>
                    <a:gs pos="100000">
                      <a:srgbClr val="0000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>
                  <a:outerShdw dist="35921" dir="2700000" algn="ctr" rotWithShape="0">
                    <a:srgbClr val="5F5F5F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63" name="Line 69"/>
                <p:cNvSpPr>
                  <a:spLocks noChangeAspect="1" noChangeShapeType="1"/>
                </p:cNvSpPr>
                <p:nvPr>
                  <p:custDataLst>
                    <p:tags r:id="rId41"/>
                  </p:custDataLst>
                </p:nvPr>
              </p:nvSpPr>
              <p:spPr bwMode="gray">
                <a:xfrm rot="-5400000">
                  <a:off x="4264" y="3575"/>
                  <a:ext cx="0" cy="3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64" name="Line 70"/>
                <p:cNvSpPr>
                  <a:spLocks noChangeAspect="1" noChangeShapeType="1"/>
                </p:cNvSpPr>
                <p:nvPr>
                  <p:custDataLst>
                    <p:tags r:id="rId42"/>
                  </p:custDataLst>
                </p:nvPr>
              </p:nvSpPr>
              <p:spPr bwMode="gray">
                <a:xfrm rot="-5400000">
                  <a:off x="4264" y="3419"/>
                  <a:ext cx="0" cy="3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65" name="Line 71"/>
                <p:cNvSpPr>
                  <a:spLocks noChangeAspect="1" noChangeShapeType="1"/>
                </p:cNvSpPr>
                <p:nvPr>
                  <p:custDataLst>
                    <p:tags r:id="rId43"/>
                  </p:custDataLst>
                </p:nvPr>
              </p:nvSpPr>
              <p:spPr bwMode="gray">
                <a:xfrm rot="-5400000">
                  <a:off x="4264" y="3263"/>
                  <a:ext cx="0" cy="3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66" name="Line 72"/>
                <p:cNvSpPr>
                  <a:spLocks noChangeAspect="1" noChangeShapeType="1"/>
                </p:cNvSpPr>
                <p:nvPr>
                  <p:custDataLst>
                    <p:tags r:id="rId44"/>
                  </p:custDataLst>
                </p:nvPr>
              </p:nvSpPr>
              <p:spPr bwMode="gray">
                <a:xfrm rot="-5400000">
                  <a:off x="4264" y="3107"/>
                  <a:ext cx="0" cy="3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45" name="Rectangle 73"/>
                <p:cNvSpPr>
                  <a:spLocks noChangeAspect="1" noChangeArrowheads="1"/>
                </p:cNvSpPr>
                <p:nvPr>
                  <p:custDataLst>
                    <p:tags r:id="rId45"/>
                  </p:custDataLst>
                </p:nvPr>
              </p:nvSpPr>
              <p:spPr bwMode="gray">
                <a:xfrm rot="-5400000">
                  <a:off x="4261" y="3348"/>
                  <a:ext cx="772" cy="317"/>
                </a:xfrm>
                <a:prstGeom prst="rect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46275"/>
                        <a:invGamma/>
                      </a:srgbClr>
                    </a:gs>
                    <a:gs pos="50000">
                      <a:srgbClr val="FF0000"/>
                    </a:gs>
                    <a:gs pos="100000">
                      <a:srgbClr val="FF00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>
                  <a:outerShdw dist="35921" dir="2700000" algn="ctr" rotWithShape="0">
                    <a:srgbClr val="868686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68" name="Line 74"/>
                <p:cNvSpPr>
                  <a:spLocks noChangeAspect="1" noChangeShapeType="1"/>
                </p:cNvSpPr>
                <p:nvPr>
                  <p:custDataLst>
                    <p:tags r:id="rId46"/>
                  </p:custDataLst>
                </p:nvPr>
              </p:nvSpPr>
              <p:spPr bwMode="gray">
                <a:xfrm rot="-5400000">
                  <a:off x="4645" y="3575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69" name="Line 75"/>
                <p:cNvSpPr>
                  <a:spLocks noChangeAspect="1" noChangeShapeType="1"/>
                </p:cNvSpPr>
                <p:nvPr>
                  <p:custDataLst>
                    <p:tags r:id="rId47"/>
                  </p:custDataLst>
                </p:nvPr>
              </p:nvSpPr>
              <p:spPr bwMode="gray">
                <a:xfrm rot="-5400000">
                  <a:off x="4645" y="3419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0" name="Line 76"/>
                <p:cNvSpPr>
                  <a:spLocks noChangeAspect="1" noChangeShapeType="1"/>
                </p:cNvSpPr>
                <p:nvPr>
                  <p:custDataLst>
                    <p:tags r:id="rId48"/>
                  </p:custDataLst>
                </p:nvPr>
              </p:nvSpPr>
              <p:spPr bwMode="gray">
                <a:xfrm rot="-5400000">
                  <a:off x="4645" y="3263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1" name="Line 77"/>
                <p:cNvSpPr>
                  <a:spLocks noChangeAspect="1" noChangeShapeType="1"/>
                </p:cNvSpPr>
                <p:nvPr>
                  <p:custDataLst>
                    <p:tags r:id="rId49"/>
                  </p:custDataLst>
                </p:nvPr>
              </p:nvSpPr>
              <p:spPr bwMode="gray">
                <a:xfrm rot="-5400000">
                  <a:off x="4645" y="3107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50" name="Rectangle 78"/>
                <p:cNvSpPr>
                  <a:spLocks noChangeAspect="1" noChangeArrowheads="1"/>
                </p:cNvSpPr>
                <p:nvPr>
                  <p:custDataLst>
                    <p:tags r:id="rId50"/>
                  </p:custDataLst>
                </p:nvPr>
              </p:nvSpPr>
              <p:spPr bwMode="gray">
                <a:xfrm rot="-5400000">
                  <a:off x="4643" y="3348"/>
                  <a:ext cx="772" cy="317"/>
                </a:xfrm>
                <a:prstGeom prst="rect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46275"/>
                        <a:invGamma/>
                      </a:srgbClr>
                    </a:gs>
                    <a:gs pos="50000">
                      <a:srgbClr val="FF0000"/>
                    </a:gs>
                    <a:gs pos="100000">
                      <a:srgbClr val="FF00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>
                  <a:outerShdw dist="35921" dir="2700000" algn="ctr" rotWithShape="0">
                    <a:srgbClr val="868686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73" name="Line 79"/>
                <p:cNvSpPr>
                  <a:spLocks noChangeAspect="1" noChangeShapeType="1"/>
                </p:cNvSpPr>
                <p:nvPr>
                  <p:custDataLst>
                    <p:tags r:id="rId51"/>
                  </p:custDataLst>
                </p:nvPr>
              </p:nvSpPr>
              <p:spPr bwMode="gray">
                <a:xfrm rot="-5400000">
                  <a:off x="5027" y="3575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4" name="Line 80"/>
                <p:cNvSpPr>
                  <a:spLocks noChangeAspect="1" noChangeShapeType="1"/>
                </p:cNvSpPr>
                <p:nvPr>
                  <p:custDataLst>
                    <p:tags r:id="rId52"/>
                  </p:custDataLst>
                </p:nvPr>
              </p:nvSpPr>
              <p:spPr bwMode="gray">
                <a:xfrm rot="-5400000">
                  <a:off x="5027" y="3419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5" name="Line 81"/>
                <p:cNvSpPr>
                  <a:spLocks noChangeAspect="1" noChangeShapeType="1"/>
                </p:cNvSpPr>
                <p:nvPr>
                  <p:custDataLst>
                    <p:tags r:id="rId53"/>
                  </p:custDataLst>
                </p:nvPr>
              </p:nvSpPr>
              <p:spPr bwMode="gray">
                <a:xfrm rot="-5400000">
                  <a:off x="5027" y="3263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6" name="Line 82"/>
                <p:cNvSpPr>
                  <a:spLocks noChangeAspect="1" noChangeShapeType="1"/>
                </p:cNvSpPr>
                <p:nvPr>
                  <p:custDataLst>
                    <p:tags r:id="rId54"/>
                  </p:custDataLst>
                </p:nvPr>
              </p:nvSpPr>
              <p:spPr bwMode="gray">
                <a:xfrm rot="-5400000">
                  <a:off x="5027" y="3107"/>
                  <a:ext cx="0" cy="3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7" name="Line 83"/>
                <p:cNvSpPr>
                  <a:spLocks noChangeAspect="1" noChangeShapeType="1"/>
                </p:cNvSpPr>
                <p:nvPr>
                  <p:custDataLst>
                    <p:tags r:id="rId55"/>
                  </p:custDataLst>
                </p:nvPr>
              </p:nvSpPr>
              <p:spPr bwMode="gray">
                <a:xfrm flipV="1">
                  <a:off x="3499" y="3054"/>
                  <a:ext cx="0" cy="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8" name="Line 84"/>
                <p:cNvSpPr>
                  <a:spLocks noChangeAspect="1" noChangeShapeType="1"/>
                </p:cNvSpPr>
                <p:nvPr>
                  <p:custDataLst>
                    <p:tags r:id="rId56"/>
                  </p:custDataLst>
                </p:nvPr>
              </p:nvSpPr>
              <p:spPr bwMode="gray">
                <a:xfrm flipV="1">
                  <a:off x="3885" y="3058"/>
                  <a:ext cx="0" cy="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9" name="Line 85"/>
                <p:cNvSpPr>
                  <a:spLocks noChangeAspect="1" noChangeShapeType="1"/>
                </p:cNvSpPr>
                <p:nvPr>
                  <p:custDataLst>
                    <p:tags r:id="rId57"/>
                  </p:custDataLst>
                </p:nvPr>
              </p:nvSpPr>
              <p:spPr bwMode="gray">
                <a:xfrm flipV="1">
                  <a:off x="4656" y="3054"/>
                  <a:ext cx="0" cy="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0" name="Line 86"/>
                <p:cNvSpPr>
                  <a:spLocks noChangeAspect="1" noChangeShapeType="1"/>
                </p:cNvSpPr>
                <p:nvPr>
                  <p:custDataLst>
                    <p:tags r:id="rId58"/>
                  </p:custDataLst>
                </p:nvPr>
              </p:nvSpPr>
              <p:spPr bwMode="gray">
                <a:xfrm flipV="1">
                  <a:off x="4278" y="3062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59" name="Text Box 87"/>
                <p:cNvSpPr txBox="1">
                  <a:spLocks noChangeAspect="1" noChangeArrowheads="1"/>
                </p:cNvSpPr>
                <p:nvPr>
                  <p:custDataLst>
                    <p:tags r:id="rId59"/>
                  </p:custDataLst>
                </p:nvPr>
              </p:nvSpPr>
              <p:spPr bwMode="gray">
                <a:xfrm>
                  <a:off x="3372" y="3092"/>
                  <a:ext cx="259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‘A’</a:t>
                  </a:r>
                </a:p>
              </p:txBody>
            </p:sp>
            <p:sp>
              <p:nvSpPr>
                <p:cNvPr id="28760" name="Text Box 88"/>
                <p:cNvSpPr txBox="1">
                  <a:spLocks noChangeAspect="1" noChangeArrowheads="1"/>
                </p:cNvSpPr>
                <p:nvPr>
                  <p:custDataLst>
                    <p:tags r:id="rId60"/>
                  </p:custDataLst>
                </p:nvPr>
              </p:nvSpPr>
              <p:spPr bwMode="gray">
                <a:xfrm>
                  <a:off x="3753" y="3092"/>
                  <a:ext cx="259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‘B’</a:t>
                  </a:r>
                </a:p>
              </p:txBody>
            </p:sp>
            <p:sp>
              <p:nvSpPr>
                <p:cNvPr id="28761" name="Text Box 89"/>
                <p:cNvSpPr txBox="1">
                  <a:spLocks noChangeAspect="1" noChangeArrowheads="1"/>
                </p:cNvSpPr>
                <p:nvPr>
                  <p:custDataLst>
                    <p:tags r:id="rId61"/>
                  </p:custDataLst>
                </p:nvPr>
              </p:nvSpPr>
              <p:spPr bwMode="gray">
                <a:xfrm>
                  <a:off x="4143" y="3092"/>
                  <a:ext cx="259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‘C’</a:t>
                  </a:r>
                </a:p>
              </p:txBody>
            </p:sp>
            <p:sp>
              <p:nvSpPr>
                <p:cNvPr id="28762" name="Text Box 90"/>
                <p:cNvSpPr txBox="1">
                  <a:spLocks noChangeAspect="1" noChangeArrowheads="1"/>
                </p:cNvSpPr>
                <p:nvPr>
                  <p:custDataLst>
                    <p:tags r:id="rId62"/>
                  </p:custDataLst>
                </p:nvPr>
              </p:nvSpPr>
              <p:spPr bwMode="gray">
                <a:xfrm>
                  <a:off x="4485" y="3092"/>
                  <a:ext cx="315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Sys</a:t>
                  </a:r>
                </a:p>
              </p:txBody>
            </p:sp>
            <p:sp>
              <p:nvSpPr>
                <p:cNvPr id="28763" name="Text Box 91"/>
                <p:cNvSpPr txBox="1">
                  <a:spLocks noChangeAspect="1" noChangeArrowheads="1"/>
                </p:cNvSpPr>
                <p:nvPr>
                  <p:custDataLst>
                    <p:tags r:id="rId63"/>
                  </p:custDataLst>
                </p:nvPr>
              </p:nvSpPr>
              <p:spPr bwMode="gray">
                <a:xfrm>
                  <a:off x="4867" y="3092"/>
                  <a:ext cx="315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Sys</a:t>
                  </a:r>
                </a:p>
              </p:txBody>
            </p:sp>
            <p:grpSp>
              <p:nvGrpSpPr>
                <p:cNvPr id="38986" name="Group 92"/>
                <p:cNvGrpSpPr>
                  <a:grpSpLocks noChangeAspect="1"/>
                </p:cNvGrpSpPr>
                <p:nvPr/>
              </p:nvGrpSpPr>
              <p:grpSpPr bwMode="auto">
                <a:xfrm>
                  <a:off x="3417" y="3456"/>
                  <a:ext cx="164" cy="85"/>
                  <a:chOff x="2571" y="3369"/>
                  <a:chExt cx="126" cy="66"/>
                </a:xfrm>
              </p:grpSpPr>
              <p:sp>
                <p:nvSpPr>
                  <p:cNvPr id="39028" name="Rectangle 93"/>
                  <p:cNvSpPr>
                    <a:spLocks noChangeAspect="1" noChangeArrowheads="1"/>
                  </p:cNvSpPr>
                  <p:nvPr>
                    <p:custDataLst>
                      <p:tags r:id="rId95"/>
                    </p:custDataLst>
                  </p:nvPr>
                </p:nvSpPr>
                <p:spPr bwMode="gray">
                  <a:xfrm>
                    <a:off x="2571" y="3369"/>
                    <a:ext cx="126" cy="66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9" name="Line 94"/>
                  <p:cNvSpPr>
                    <a:spLocks noChangeAspect="1" noChangeShapeType="1"/>
                  </p:cNvSpPr>
                  <p:nvPr>
                    <p:custDataLst>
                      <p:tags r:id="rId96"/>
                    </p:custDataLst>
                  </p:nvPr>
                </p:nvSpPr>
                <p:spPr bwMode="gray">
                  <a:xfrm>
                    <a:off x="2576" y="3372"/>
                    <a:ext cx="62" cy="32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30" name="Line 95"/>
                  <p:cNvSpPr>
                    <a:spLocks noChangeAspect="1" noChangeShapeType="1"/>
                  </p:cNvSpPr>
                  <p:nvPr>
                    <p:custDataLst>
                      <p:tags r:id="rId97"/>
                    </p:custDataLst>
                  </p:nvPr>
                </p:nvSpPr>
                <p:spPr bwMode="gray">
                  <a:xfrm flipV="1">
                    <a:off x="2635" y="3370"/>
                    <a:ext cx="6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87" name="Group 96"/>
                <p:cNvGrpSpPr>
                  <a:grpSpLocks noChangeAspect="1"/>
                </p:cNvGrpSpPr>
                <p:nvPr/>
              </p:nvGrpSpPr>
              <p:grpSpPr bwMode="auto">
                <a:xfrm>
                  <a:off x="3417" y="3619"/>
                  <a:ext cx="164" cy="86"/>
                  <a:chOff x="2571" y="3369"/>
                  <a:chExt cx="126" cy="66"/>
                </a:xfrm>
              </p:grpSpPr>
              <p:sp>
                <p:nvSpPr>
                  <p:cNvPr id="39025" name="Rectangle 97"/>
                  <p:cNvSpPr>
                    <a:spLocks noChangeAspect="1" noChangeArrowheads="1"/>
                  </p:cNvSpPr>
                  <p:nvPr>
                    <p:custDataLst>
                      <p:tags r:id="rId92"/>
                    </p:custDataLst>
                  </p:nvPr>
                </p:nvSpPr>
                <p:spPr bwMode="gray">
                  <a:xfrm>
                    <a:off x="2571" y="3369"/>
                    <a:ext cx="126" cy="66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6" name="Line 98"/>
                  <p:cNvSpPr>
                    <a:spLocks noChangeAspect="1" noChangeShapeType="1"/>
                  </p:cNvSpPr>
                  <p:nvPr>
                    <p:custDataLst>
                      <p:tags r:id="rId93"/>
                    </p:custDataLst>
                  </p:nvPr>
                </p:nvSpPr>
                <p:spPr bwMode="gray">
                  <a:xfrm>
                    <a:off x="2576" y="3372"/>
                    <a:ext cx="62" cy="32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7" name="Line 99"/>
                  <p:cNvSpPr>
                    <a:spLocks noChangeAspect="1" noChangeShapeType="1"/>
                  </p:cNvSpPr>
                  <p:nvPr>
                    <p:custDataLst>
                      <p:tags r:id="rId94"/>
                    </p:custDataLst>
                  </p:nvPr>
                </p:nvSpPr>
                <p:spPr bwMode="gray">
                  <a:xfrm flipV="1">
                    <a:off x="2635" y="3370"/>
                    <a:ext cx="6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88" name="Group 100"/>
                <p:cNvGrpSpPr>
                  <a:grpSpLocks noChangeAspect="1"/>
                </p:cNvGrpSpPr>
                <p:nvPr/>
              </p:nvGrpSpPr>
              <p:grpSpPr bwMode="auto">
                <a:xfrm>
                  <a:off x="3807" y="3300"/>
                  <a:ext cx="163" cy="85"/>
                  <a:chOff x="2571" y="3369"/>
                  <a:chExt cx="126" cy="66"/>
                </a:xfrm>
              </p:grpSpPr>
              <p:sp>
                <p:nvSpPr>
                  <p:cNvPr id="39022" name="Rectangle 101"/>
                  <p:cNvSpPr>
                    <a:spLocks noChangeAspect="1" noChangeArrowheads="1"/>
                  </p:cNvSpPr>
                  <p:nvPr>
                    <p:custDataLst>
                      <p:tags r:id="rId89"/>
                    </p:custDataLst>
                  </p:nvPr>
                </p:nvSpPr>
                <p:spPr bwMode="gray">
                  <a:xfrm>
                    <a:off x="2571" y="3369"/>
                    <a:ext cx="126" cy="66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3" name="Line 102"/>
                  <p:cNvSpPr>
                    <a:spLocks noChangeAspect="1" noChangeShapeType="1"/>
                  </p:cNvSpPr>
                  <p:nvPr>
                    <p:custDataLst>
                      <p:tags r:id="rId90"/>
                    </p:custDataLst>
                  </p:nvPr>
                </p:nvSpPr>
                <p:spPr bwMode="gray">
                  <a:xfrm>
                    <a:off x="2576" y="3372"/>
                    <a:ext cx="62" cy="32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4" name="Line 103"/>
                  <p:cNvSpPr>
                    <a:spLocks noChangeAspect="1" noChangeShapeType="1"/>
                  </p:cNvSpPr>
                  <p:nvPr>
                    <p:custDataLst>
                      <p:tags r:id="rId91"/>
                    </p:custDataLst>
                  </p:nvPr>
                </p:nvSpPr>
                <p:spPr bwMode="gray">
                  <a:xfrm flipV="1">
                    <a:off x="2635" y="3370"/>
                    <a:ext cx="6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89" name="Group 104"/>
                <p:cNvGrpSpPr>
                  <a:grpSpLocks noChangeAspect="1"/>
                </p:cNvGrpSpPr>
                <p:nvPr/>
              </p:nvGrpSpPr>
              <p:grpSpPr bwMode="auto">
                <a:xfrm>
                  <a:off x="3417" y="3300"/>
                  <a:ext cx="164" cy="85"/>
                  <a:chOff x="2571" y="3369"/>
                  <a:chExt cx="126" cy="66"/>
                </a:xfrm>
              </p:grpSpPr>
              <p:sp>
                <p:nvSpPr>
                  <p:cNvPr id="39019" name="Rectangle 105"/>
                  <p:cNvSpPr>
                    <a:spLocks noChangeAspect="1" noChangeArrowheads="1"/>
                  </p:cNvSpPr>
                  <p:nvPr>
                    <p:custDataLst>
                      <p:tags r:id="rId86"/>
                    </p:custDataLst>
                  </p:nvPr>
                </p:nvSpPr>
                <p:spPr bwMode="gray">
                  <a:xfrm>
                    <a:off x="2571" y="3369"/>
                    <a:ext cx="126" cy="66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0" name="Line 106"/>
                  <p:cNvSpPr>
                    <a:spLocks noChangeAspect="1" noChangeShapeType="1"/>
                  </p:cNvSpPr>
                  <p:nvPr>
                    <p:custDataLst>
                      <p:tags r:id="rId87"/>
                    </p:custDataLst>
                  </p:nvPr>
                </p:nvSpPr>
                <p:spPr bwMode="gray">
                  <a:xfrm>
                    <a:off x="2576" y="3372"/>
                    <a:ext cx="62" cy="32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1" name="Line 107"/>
                  <p:cNvSpPr>
                    <a:spLocks noChangeAspect="1" noChangeShapeType="1"/>
                  </p:cNvSpPr>
                  <p:nvPr>
                    <p:custDataLst>
                      <p:tags r:id="rId88"/>
                    </p:custDataLst>
                  </p:nvPr>
                </p:nvSpPr>
                <p:spPr bwMode="gray">
                  <a:xfrm flipV="1">
                    <a:off x="2635" y="3370"/>
                    <a:ext cx="6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90" name="Group 108"/>
                <p:cNvGrpSpPr>
                  <a:grpSpLocks noChangeAspect="1"/>
                </p:cNvGrpSpPr>
                <p:nvPr/>
              </p:nvGrpSpPr>
              <p:grpSpPr bwMode="auto">
                <a:xfrm>
                  <a:off x="4181" y="3300"/>
                  <a:ext cx="163" cy="85"/>
                  <a:chOff x="2571" y="3369"/>
                  <a:chExt cx="126" cy="66"/>
                </a:xfrm>
              </p:grpSpPr>
              <p:sp>
                <p:nvSpPr>
                  <p:cNvPr id="39016" name="Rectangle 109"/>
                  <p:cNvSpPr>
                    <a:spLocks noChangeAspect="1" noChangeArrowheads="1"/>
                  </p:cNvSpPr>
                  <p:nvPr>
                    <p:custDataLst>
                      <p:tags r:id="rId83"/>
                    </p:custDataLst>
                  </p:nvPr>
                </p:nvSpPr>
                <p:spPr bwMode="gray">
                  <a:xfrm>
                    <a:off x="2571" y="3369"/>
                    <a:ext cx="126" cy="66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7" name="Line 110"/>
                  <p:cNvSpPr>
                    <a:spLocks noChangeAspect="1" noChangeShapeType="1"/>
                  </p:cNvSpPr>
                  <p:nvPr>
                    <p:custDataLst>
                      <p:tags r:id="rId84"/>
                    </p:custDataLst>
                  </p:nvPr>
                </p:nvSpPr>
                <p:spPr bwMode="gray">
                  <a:xfrm>
                    <a:off x="2576" y="3372"/>
                    <a:ext cx="62" cy="32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8" name="Line 111"/>
                  <p:cNvSpPr>
                    <a:spLocks noChangeAspect="1" noChangeShapeType="1"/>
                  </p:cNvSpPr>
                  <p:nvPr>
                    <p:custDataLst>
                      <p:tags r:id="rId85"/>
                    </p:custDataLst>
                  </p:nvPr>
                </p:nvSpPr>
                <p:spPr bwMode="gray">
                  <a:xfrm flipV="1">
                    <a:off x="2635" y="3370"/>
                    <a:ext cx="6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91" name="Group 112"/>
                <p:cNvGrpSpPr>
                  <a:grpSpLocks noChangeAspect="1"/>
                </p:cNvGrpSpPr>
                <p:nvPr/>
              </p:nvGrpSpPr>
              <p:grpSpPr bwMode="auto">
                <a:xfrm>
                  <a:off x="4181" y="3456"/>
                  <a:ext cx="163" cy="85"/>
                  <a:chOff x="2571" y="3369"/>
                  <a:chExt cx="126" cy="66"/>
                </a:xfrm>
              </p:grpSpPr>
              <p:sp>
                <p:nvSpPr>
                  <p:cNvPr id="39013" name="Rectangle 113"/>
                  <p:cNvSpPr>
                    <a:spLocks noChangeAspect="1" noChangeArrowheads="1"/>
                  </p:cNvSpPr>
                  <p:nvPr>
                    <p:custDataLst>
                      <p:tags r:id="rId80"/>
                    </p:custDataLst>
                  </p:nvPr>
                </p:nvSpPr>
                <p:spPr bwMode="gray">
                  <a:xfrm>
                    <a:off x="2571" y="3369"/>
                    <a:ext cx="126" cy="66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4" name="Line 114"/>
                  <p:cNvSpPr>
                    <a:spLocks noChangeAspect="1" noChangeShapeType="1"/>
                  </p:cNvSpPr>
                  <p:nvPr>
                    <p:custDataLst>
                      <p:tags r:id="rId81"/>
                    </p:custDataLst>
                  </p:nvPr>
                </p:nvSpPr>
                <p:spPr bwMode="gray">
                  <a:xfrm>
                    <a:off x="2576" y="3372"/>
                    <a:ext cx="62" cy="32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5" name="Line 115"/>
                  <p:cNvSpPr>
                    <a:spLocks noChangeAspect="1" noChangeShapeType="1"/>
                  </p:cNvSpPr>
                  <p:nvPr>
                    <p:custDataLst>
                      <p:tags r:id="rId82"/>
                    </p:custDataLst>
                  </p:nvPr>
                </p:nvSpPr>
                <p:spPr bwMode="gray">
                  <a:xfrm flipV="1">
                    <a:off x="2635" y="3370"/>
                    <a:ext cx="6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92" name="Group 116"/>
                <p:cNvGrpSpPr>
                  <a:grpSpLocks noChangeAspect="1"/>
                </p:cNvGrpSpPr>
                <p:nvPr/>
              </p:nvGrpSpPr>
              <p:grpSpPr bwMode="auto">
                <a:xfrm>
                  <a:off x="4562" y="3300"/>
                  <a:ext cx="164" cy="85"/>
                  <a:chOff x="2571" y="3369"/>
                  <a:chExt cx="126" cy="66"/>
                </a:xfrm>
              </p:grpSpPr>
              <p:sp>
                <p:nvSpPr>
                  <p:cNvPr id="39010" name="Rectangle 117"/>
                  <p:cNvSpPr>
                    <a:spLocks noChangeAspect="1" noChangeArrowheads="1"/>
                  </p:cNvSpPr>
                  <p:nvPr>
                    <p:custDataLst>
                      <p:tags r:id="rId77"/>
                    </p:custDataLst>
                  </p:nvPr>
                </p:nvSpPr>
                <p:spPr bwMode="gray">
                  <a:xfrm>
                    <a:off x="2571" y="3369"/>
                    <a:ext cx="126" cy="66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1" name="Line 118"/>
                  <p:cNvSpPr>
                    <a:spLocks noChangeAspect="1" noChangeShapeType="1"/>
                  </p:cNvSpPr>
                  <p:nvPr>
                    <p:custDataLst>
                      <p:tags r:id="rId78"/>
                    </p:custDataLst>
                  </p:nvPr>
                </p:nvSpPr>
                <p:spPr bwMode="gray">
                  <a:xfrm>
                    <a:off x="2576" y="3372"/>
                    <a:ext cx="62" cy="32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2" name="Line 119"/>
                  <p:cNvSpPr>
                    <a:spLocks noChangeAspect="1" noChangeShapeType="1"/>
                  </p:cNvSpPr>
                  <p:nvPr>
                    <p:custDataLst>
                      <p:tags r:id="rId79"/>
                    </p:custDataLst>
                  </p:nvPr>
                </p:nvSpPr>
                <p:spPr bwMode="gray">
                  <a:xfrm flipV="1">
                    <a:off x="2635" y="3370"/>
                    <a:ext cx="6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93" name="Group 120"/>
                <p:cNvGrpSpPr>
                  <a:grpSpLocks noChangeAspect="1"/>
                </p:cNvGrpSpPr>
                <p:nvPr/>
              </p:nvGrpSpPr>
              <p:grpSpPr bwMode="auto">
                <a:xfrm>
                  <a:off x="4562" y="3456"/>
                  <a:ext cx="164" cy="85"/>
                  <a:chOff x="2571" y="3369"/>
                  <a:chExt cx="126" cy="66"/>
                </a:xfrm>
              </p:grpSpPr>
              <p:sp>
                <p:nvSpPr>
                  <p:cNvPr id="39007" name="Rectangle 121"/>
                  <p:cNvSpPr>
                    <a:spLocks noChangeAspect="1" noChangeArrowheads="1"/>
                  </p:cNvSpPr>
                  <p:nvPr>
                    <p:custDataLst>
                      <p:tags r:id="rId74"/>
                    </p:custDataLst>
                  </p:nvPr>
                </p:nvSpPr>
                <p:spPr bwMode="gray">
                  <a:xfrm>
                    <a:off x="2571" y="3369"/>
                    <a:ext cx="126" cy="66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8" name="Line 122"/>
                  <p:cNvSpPr>
                    <a:spLocks noChangeAspect="1" noChangeShapeType="1"/>
                  </p:cNvSpPr>
                  <p:nvPr>
                    <p:custDataLst>
                      <p:tags r:id="rId75"/>
                    </p:custDataLst>
                  </p:nvPr>
                </p:nvSpPr>
                <p:spPr bwMode="gray">
                  <a:xfrm>
                    <a:off x="2576" y="3372"/>
                    <a:ext cx="62" cy="32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9" name="Line 123"/>
                  <p:cNvSpPr>
                    <a:spLocks noChangeAspect="1" noChangeShapeType="1"/>
                  </p:cNvSpPr>
                  <p:nvPr>
                    <p:custDataLst>
                      <p:tags r:id="rId76"/>
                    </p:custDataLst>
                  </p:nvPr>
                </p:nvSpPr>
                <p:spPr bwMode="gray">
                  <a:xfrm flipV="1">
                    <a:off x="2635" y="3370"/>
                    <a:ext cx="6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94" name="Group 124"/>
                <p:cNvGrpSpPr>
                  <a:grpSpLocks noChangeAspect="1"/>
                </p:cNvGrpSpPr>
                <p:nvPr/>
              </p:nvGrpSpPr>
              <p:grpSpPr bwMode="auto">
                <a:xfrm>
                  <a:off x="4944" y="3300"/>
                  <a:ext cx="163" cy="85"/>
                  <a:chOff x="2571" y="3369"/>
                  <a:chExt cx="126" cy="66"/>
                </a:xfrm>
              </p:grpSpPr>
              <p:sp>
                <p:nvSpPr>
                  <p:cNvPr id="39004" name="Rectangle 125"/>
                  <p:cNvSpPr>
                    <a:spLocks noChangeAspect="1" noChangeArrowheads="1"/>
                  </p:cNvSpPr>
                  <p:nvPr>
                    <p:custDataLst>
                      <p:tags r:id="rId71"/>
                    </p:custDataLst>
                  </p:nvPr>
                </p:nvSpPr>
                <p:spPr bwMode="gray">
                  <a:xfrm>
                    <a:off x="2571" y="3369"/>
                    <a:ext cx="126" cy="66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5" name="Line 126"/>
                  <p:cNvSpPr>
                    <a:spLocks noChangeAspect="1" noChangeShapeType="1"/>
                  </p:cNvSpPr>
                  <p:nvPr>
                    <p:custDataLst>
                      <p:tags r:id="rId72"/>
                    </p:custDataLst>
                  </p:nvPr>
                </p:nvSpPr>
                <p:spPr bwMode="gray">
                  <a:xfrm>
                    <a:off x="2576" y="3372"/>
                    <a:ext cx="62" cy="32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6" name="Line 127"/>
                  <p:cNvSpPr>
                    <a:spLocks noChangeAspect="1" noChangeShapeType="1"/>
                  </p:cNvSpPr>
                  <p:nvPr>
                    <p:custDataLst>
                      <p:tags r:id="rId73"/>
                    </p:custDataLst>
                  </p:nvPr>
                </p:nvSpPr>
                <p:spPr bwMode="gray">
                  <a:xfrm flipV="1">
                    <a:off x="2635" y="3370"/>
                    <a:ext cx="6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95" name="Group 128"/>
                <p:cNvGrpSpPr>
                  <a:grpSpLocks noChangeAspect="1"/>
                </p:cNvGrpSpPr>
                <p:nvPr/>
              </p:nvGrpSpPr>
              <p:grpSpPr bwMode="auto">
                <a:xfrm>
                  <a:off x="4944" y="3456"/>
                  <a:ext cx="163" cy="85"/>
                  <a:chOff x="2571" y="3369"/>
                  <a:chExt cx="126" cy="66"/>
                </a:xfrm>
              </p:grpSpPr>
              <p:sp>
                <p:nvSpPr>
                  <p:cNvPr id="39001" name="Rectangle 129"/>
                  <p:cNvSpPr>
                    <a:spLocks noChangeAspect="1" noChangeArrowheads="1"/>
                  </p:cNvSpPr>
                  <p:nvPr>
                    <p:custDataLst>
                      <p:tags r:id="rId68"/>
                    </p:custDataLst>
                  </p:nvPr>
                </p:nvSpPr>
                <p:spPr bwMode="gray">
                  <a:xfrm>
                    <a:off x="2571" y="3369"/>
                    <a:ext cx="126" cy="66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2" name="Line 130"/>
                  <p:cNvSpPr>
                    <a:spLocks noChangeAspect="1" noChangeShapeType="1"/>
                  </p:cNvSpPr>
                  <p:nvPr>
                    <p:custDataLst>
                      <p:tags r:id="rId69"/>
                    </p:custDataLst>
                  </p:nvPr>
                </p:nvSpPr>
                <p:spPr bwMode="gray">
                  <a:xfrm>
                    <a:off x="2576" y="3372"/>
                    <a:ext cx="62" cy="32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3" name="Line 131"/>
                  <p:cNvSpPr>
                    <a:spLocks noChangeAspect="1" noChangeShapeType="1"/>
                  </p:cNvSpPr>
                  <p:nvPr>
                    <p:custDataLst>
                      <p:tags r:id="rId70"/>
                    </p:custDataLst>
                  </p:nvPr>
                </p:nvSpPr>
                <p:spPr bwMode="gray">
                  <a:xfrm flipV="1">
                    <a:off x="2635" y="3370"/>
                    <a:ext cx="6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96" name="Group 132"/>
                <p:cNvGrpSpPr>
                  <a:grpSpLocks noChangeAspect="1"/>
                </p:cNvGrpSpPr>
                <p:nvPr/>
              </p:nvGrpSpPr>
              <p:grpSpPr bwMode="auto">
                <a:xfrm>
                  <a:off x="4944" y="3611"/>
                  <a:ext cx="163" cy="86"/>
                  <a:chOff x="2571" y="3369"/>
                  <a:chExt cx="126" cy="66"/>
                </a:xfrm>
              </p:grpSpPr>
              <p:sp>
                <p:nvSpPr>
                  <p:cNvPr id="38998" name="Rectangle 133"/>
                  <p:cNvSpPr>
                    <a:spLocks noChangeAspect="1" noChangeArrowheads="1"/>
                  </p:cNvSpPr>
                  <p:nvPr>
                    <p:custDataLst>
                      <p:tags r:id="rId65"/>
                    </p:custDataLst>
                  </p:nvPr>
                </p:nvSpPr>
                <p:spPr bwMode="gray">
                  <a:xfrm>
                    <a:off x="2571" y="3369"/>
                    <a:ext cx="126" cy="66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9" name="Line 134"/>
                  <p:cNvSpPr>
                    <a:spLocks noChangeAspect="1" noChangeShapeType="1"/>
                  </p:cNvSpPr>
                  <p:nvPr>
                    <p:custDataLst>
                      <p:tags r:id="rId66"/>
                    </p:custDataLst>
                  </p:nvPr>
                </p:nvSpPr>
                <p:spPr bwMode="gray">
                  <a:xfrm>
                    <a:off x="2576" y="3372"/>
                    <a:ext cx="62" cy="32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0" name="Line 135"/>
                  <p:cNvSpPr>
                    <a:spLocks noChangeAspect="1" noChangeShapeType="1"/>
                  </p:cNvSpPr>
                  <p:nvPr>
                    <p:custDataLst>
                      <p:tags r:id="rId67"/>
                    </p:custDataLst>
                  </p:nvPr>
                </p:nvSpPr>
                <p:spPr bwMode="gray">
                  <a:xfrm flipV="1">
                    <a:off x="2635" y="3370"/>
                    <a:ext cx="6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97" name="Line 136"/>
                <p:cNvSpPr>
                  <a:spLocks noChangeAspect="1" noChangeShapeType="1"/>
                </p:cNvSpPr>
                <p:nvPr>
                  <p:custDataLst>
                    <p:tags r:id="rId64"/>
                  </p:custDataLst>
                </p:nvPr>
              </p:nvSpPr>
              <p:spPr bwMode="gray">
                <a:xfrm flipV="1">
                  <a:off x="5034" y="3060"/>
                  <a:ext cx="0" cy="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8949" name="Line 137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gray">
              <a:xfrm>
                <a:off x="3131" y="2920"/>
                <a:ext cx="62" cy="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0" name="Line 138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gray">
              <a:xfrm>
                <a:off x="3266" y="2949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11" name="Line 139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gray">
              <a:xfrm>
                <a:off x="3032" y="2849"/>
                <a:ext cx="35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>
                <a:outerShdw dist="45791" dir="202140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8925" name="Group 140"/>
            <p:cNvGrpSpPr>
              <a:grpSpLocks/>
            </p:cNvGrpSpPr>
            <p:nvPr/>
          </p:nvGrpSpPr>
          <p:grpSpPr bwMode="auto">
            <a:xfrm>
              <a:off x="4293" y="2334"/>
              <a:ext cx="1228" cy="307"/>
              <a:chOff x="4305" y="2682"/>
              <a:chExt cx="1228" cy="307"/>
            </a:xfrm>
          </p:grpSpPr>
          <p:sp>
            <p:nvSpPr>
              <p:cNvPr id="28813" name="Rectangle 141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gray">
              <a:xfrm>
                <a:off x="4305" y="2686"/>
                <a:ext cx="818" cy="303"/>
              </a:xfrm>
              <a:prstGeom prst="rect">
                <a:avLst/>
              </a:prstGeom>
              <a:gradFill rotWithShape="0">
                <a:gsLst>
                  <a:gs pos="0">
                    <a:srgbClr val="5F5F5F">
                      <a:gamma/>
                      <a:shade val="46275"/>
                      <a:invGamma/>
                    </a:srgbClr>
                  </a:gs>
                  <a:gs pos="50000">
                    <a:srgbClr val="5F5F5F"/>
                  </a:gs>
                  <a:gs pos="100000">
                    <a:srgbClr val="5F5F5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35921" dir="2700000" algn="ctr" rotWithShape="0">
                  <a:srgbClr val="5F5F5F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Routing</a:t>
                </a:r>
              </a:p>
              <a:p>
                <a:pPr algn="ctr">
                  <a:defRPr/>
                </a:pPr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Server</a:t>
                </a:r>
              </a:p>
            </p:txBody>
          </p:sp>
          <p:grpSp>
            <p:nvGrpSpPr>
              <p:cNvPr id="38928" name="Group 142"/>
              <p:cNvGrpSpPr>
                <a:grpSpLocks/>
              </p:cNvGrpSpPr>
              <p:nvPr/>
            </p:nvGrpSpPr>
            <p:grpSpPr bwMode="auto">
              <a:xfrm>
                <a:off x="5268" y="2899"/>
                <a:ext cx="126" cy="66"/>
                <a:chOff x="2571" y="3369"/>
                <a:chExt cx="126" cy="66"/>
              </a:xfrm>
            </p:grpSpPr>
            <p:sp>
              <p:nvSpPr>
                <p:cNvPr id="38942" name="Rectangle 143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gray">
                <a:xfrm>
                  <a:off x="2571" y="3369"/>
                  <a:ext cx="126" cy="66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43" name="Line 144"/>
                <p:cNvSpPr>
                  <a:spLocks noChangeShapeType="1"/>
                </p:cNvSpPr>
                <p:nvPr>
                  <p:custDataLst>
                    <p:tags r:id="rId22"/>
                  </p:custDataLst>
                </p:nvPr>
              </p:nvSpPr>
              <p:spPr bwMode="gray">
                <a:xfrm>
                  <a:off x="2576" y="3372"/>
                  <a:ext cx="62" cy="32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44" name="Line 145"/>
                <p:cNvSpPr>
                  <a:spLocks noChangeShapeType="1"/>
                </p:cNvSpPr>
                <p:nvPr>
                  <p:custDataLst>
                    <p:tags r:id="rId23"/>
                  </p:custDataLst>
                </p:nvPr>
              </p:nvSpPr>
              <p:spPr bwMode="gray">
                <a:xfrm flipV="1">
                  <a:off x="2635" y="3370"/>
                  <a:ext cx="60" cy="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8929" name="Group 146"/>
              <p:cNvGrpSpPr>
                <a:grpSpLocks/>
              </p:cNvGrpSpPr>
              <p:nvPr/>
            </p:nvGrpSpPr>
            <p:grpSpPr bwMode="auto">
              <a:xfrm>
                <a:off x="5408" y="2907"/>
                <a:ext cx="48" cy="48"/>
                <a:chOff x="2801" y="2544"/>
                <a:chExt cx="48" cy="48"/>
              </a:xfrm>
            </p:grpSpPr>
            <p:sp>
              <p:nvSpPr>
                <p:cNvPr id="38939" name="Line 147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gray">
                <a:xfrm>
                  <a:off x="2801" y="2592"/>
                  <a:ext cx="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40" name="Line 148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gray">
                <a:xfrm>
                  <a:off x="2801" y="2568"/>
                  <a:ext cx="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41" name="Line 149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gray">
                <a:xfrm>
                  <a:off x="2801" y="2544"/>
                  <a:ext cx="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8930" name="Group 150"/>
              <p:cNvGrpSpPr>
                <a:grpSpLocks/>
              </p:cNvGrpSpPr>
              <p:nvPr/>
            </p:nvGrpSpPr>
            <p:grpSpPr bwMode="auto">
              <a:xfrm>
                <a:off x="5313" y="2682"/>
                <a:ext cx="126" cy="66"/>
                <a:chOff x="2571" y="3369"/>
                <a:chExt cx="126" cy="66"/>
              </a:xfrm>
            </p:grpSpPr>
            <p:sp>
              <p:nvSpPr>
                <p:cNvPr id="38936" name="Rectangle 151"/>
                <p:cNvSpPr>
                  <a:spLocks noChangeArrowheads="1"/>
                </p:cNvSpPr>
                <p:nvPr>
                  <p:custDataLst>
                    <p:tags r:id="rId15"/>
                  </p:custDataLst>
                </p:nvPr>
              </p:nvSpPr>
              <p:spPr bwMode="gray">
                <a:xfrm>
                  <a:off x="2571" y="3369"/>
                  <a:ext cx="126" cy="66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37" name="Line 152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gray">
                <a:xfrm>
                  <a:off x="2576" y="3372"/>
                  <a:ext cx="62" cy="32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38" name="Line 153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gray">
                <a:xfrm flipV="1">
                  <a:off x="2635" y="3370"/>
                  <a:ext cx="60" cy="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8931" name="Group 154"/>
              <p:cNvGrpSpPr>
                <a:grpSpLocks/>
              </p:cNvGrpSpPr>
              <p:nvPr/>
            </p:nvGrpSpPr>
            <p:grpSpPr bwMode="auto">
              <a:xfrm>
                <a:off x="5250" y="2691"/>
                <a:ext cx="48" cy="48"/>
                <a:chOff x="2801" y="2544"/>
                <a:chExt cx="48" cy="48"/>
              </a:xfrm>
            </p:grpSpPr>
            <p:sp>
              <p:nvSpPr>
                <p:cNvPr id="38933" name="Line 155"/>
                <p:cNvSpPr>
                  <a:spLocks noChangeShapeType="1"/>
                </p:cNvSpPr>
                <p:nvPr>
                  <p:custDataLst>
                    <p:tags r:id="rId12"/>
                  </p:custDataLst>
                </p:nvPr>
              </p:nvSpPr>
              <p:spPr bwMode="gray">
                <a:xfrm>
                  <a:off x="2801" y="2592"/>
                  <a:ext cx="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34" name="Line 15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gray">
                <a:xfrm>
                  <a:off x="2801" y="2568"/>
                  <a:ext cx="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35" name="Line 15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gray">
                <a:xfrm>
                  <a:off x="2801" y="2544"/>
                  <a:ext cx="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8830" name="Line 158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gray">
              <a:xfrm>
                <a:off x="5174" y="2831"/>
                <a:ext cx="35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>
                <a:outerShdw dist="45791" dir="202140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8831" name="Text Box 15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gray">
            <a:xfrm>
              <a:off x="3738" y="1119"/>
              <a:ext cx="10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MSMQ Server</a:t>
              </a:r>
            </a:p>
          </p:txBody>
        </p:sp>
      </p:grpSp>
      <p:sp>
        <p:nvSpPr>
          <p:cNvPr id="38918" name="Rectangle 166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0" y="806450"/>
            <a:ext cx="5106988" cy="5686425"/>
          </a:xfrm>
          <a:noFill/>
        </p:spPr>
        <p:txBody>
          <a:bodyPr/>
          <a:lstStyle/>
          <a:p>
            <a:pPr marL="582613" indent="-582613"/>
            <a:r>
              <a:rPr lang="en-US" sz="2800" smtClean="0"/>
              <a:t>Stores messages</a:t>
            </a:r>
          </a:p>
          <a:p>
            <a:pPr marL="582613" indent="-582613"/>
            <a:r>
              <a:rPr lang="en-US" sz="2800" smtClean="0"/>
              <a:t>Dynamic min-cost routing</a:t>
            </a:r>
          </a:p>
          <a:p>
            <a:pPr marL="582613" indent="-582613"/>
            <a:r>
              <a:rPr lang="en-US" sz="2800" smtClean="0"/>
              <a:t>Volatile or persistent (txnal) store and forward</a:t>
            </a:r>
          </a:p>
          <a:p>
            <a:pPr marL="582613" indent="-582613"/>
            <a:r>
              <a:rPr lang="en-US" sz="2800" smtClean="0"/>
              <a:t>Support local / dependent clients and forwarding from  servers / independent clients</a:t>
            </a:r>
          </a:p>
          <a:p>
            <a:pPr marL="582613" indent="-582613"/>
            <a:r>
              <a:rPr lang="en-US" sz="2800" smtClean="0"/>
              <a:t>Provides MSMQ Explorer</a:t>
            </a:r>
          </a:p>
          <a:p>
            <a:pPr marL="1149350" lvl="1" indent="-452438"/>
            <a:r>
              <a:rPr lang="en-US" sz="2400" smtClean="0"/>
              <a:t>Topologies, routing, mgmt</a:t>
            </a:r>
          </a:p>
          <a:p>
            <a:pPr marL="582613" indent="-582613"/>
            <a:r>
              <a:rPr lang="en-US" sz="2800" smtClean="0"/>
              <a:t>Security via ACLs, journals, public key authentication</a:t>
            </a:r>
          </a:p>
          <a:p>
            <a:pPr marL="582613" indent="-582613"/>
            <a:endParaRPr lang="en-US" sz="28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5E4892-B586-4348-BF73-2F15C222B1E9}" type="slidenum">
              <a:rPr lang="en-US" sz="1400" smtClean="0"/>
              <a:pPr/>
              <a:t>38</a:t>
            </a:fld>
            <a:endParaRPr lang="en-US" sz="140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MSMQ Interoperation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r>
              <a:rPr lang="en-US" smtClean="0"/>
              <a:t>Exchange Connector - Send and receive messages and forms through Exchange Server and MSMQ</a:t>
            </a:r>
          </a:p>
          <a:p>
            <a:r>
              <a:rPr lang="en-US" smtClean="0"/>
              <a:t>MAPI transport - Send and receive messages and forms through MAPI and MSMQ</a:t>
            </a:r>
          </a:p>
          <a:p>
            <a:r>
              <a:rPr lang="en-US" smtClean="0"/>
              <a:t>Via Level 8 Systems,</a:t>
            </a:r>
          </a:p>
          <a:p>
            <a:pPr lvl="1"/>
            <a:r>
              <a:rPr lang="en-US" smtClean="0"/>
              <a:t>Clients - MVS, AS/400, VMS, HP-Unix, Sun-Solaris, AIX, OS/2 clients</a:t>
            </a:r>
          </a:p>
          <a:p>
            <a:pPr lvl="1"/>
            <a:r>
              <a:rPr lang="en-US" smtClean="0"/>
              <a:t>Interoperates with IBM MQSeries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C8D0FF-2B67-42A4-8CB3-F73C7F90683E}" type="slidenum">
              <a:rPr lang="en-US" sz="1400" smtClean="0"/>
              <a:pPr/>
              <a:t>4</a:t>
            </a:fld>
            <a:endParaRPr 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Persistent Queuing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762000"/>
            <a:ext cx="9144000" cy="990600"/>
          </a:xfrm>
        </p:spPr>
        <p:txBody>
          <a:bodyPr/>
          <a:lstStyle/>
          <a:p>
            <a:r>
              <a:rPr lang="en-US" smtClean="0"/>
              <a:t>Queuing - controlling work requests by moving them through persistent transactional queues</a:t>
            </a:r>
          </a:p>
        </p:txBody>
      </p:sp>
      <p:sp>
        <p:nvSpPr>
          <p:cNvPr id="5126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3048000"/>
            <a:ext cx="9144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/>
              <a:t>Benefits of queuing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Client </a:t>
            </a:r>
            <a:r>
              <a:rPr lang="en-US" sz="2800" dirty="0"/>
              <a:t>can send a request to an unavailable server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Server </a:t>
            </a:r>
            <a:r>
              <a:rPr lang="en-US" sz="2800" dirty="0"/>
              <a:t>can send a reply to an unavailable client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Since </a:t>
            </a:r>
            <a:r>
              <a:rPr lang="en-US" sz="2800" dirty="0"/>
              <a:t>the queue is persistent, a client can (in principle) find out the state of a request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Can </a:t>
            </a:r>
            <a:r>
              <a:rPr lang="en-US" sz="2800" dirty="0" err="1"/>
              <a:t>dequeue</a:t>
            </a:r>
            <a:r>
              <a:rPr lang="en-US" sz="2800" dirty="0"/>
              <a:t> requests based on priority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Can </a:t>
            </a:r>
            <a:r>
              <a:rPr lang="en-US" sz="2800" dirty="0"/>
              <a:t>have many servers feed off a single queue</a:t>
            </a:r>
          </a:p>
        </p:txBody>
      </p:sp>
      <p:grpSp>
        <p:nvGrpSpPr>
          <p:cNvPr id="5127" name="Group 12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3690938" y="2241550"/>
            <a:ext cx="1066800" cy="571500"/>
            <a:chOff x="2112" y="1248"/>
            <a:chExt cx="864" cy="432"/>
          </a:xfrm>
        </p:grpSpPr>
        <p:sp>
          <p:nvSpPr>
            <p:cNvPr id="5138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112" y="1248"/>
              <a:ext cx="8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Line 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256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Line 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400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Line 8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544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Line 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688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Line 10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832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8" name="Group 18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1298575" y="2146300"/>
            <a:ext cx="1295400" cy="685800"/>
            <a:chOff x="1104" y="1296"/>
            <a:chExt cx="816" cy="432"/>
          </a:xfrm>
        </p:grpSpPr>
        <p:sp>
          <p:nvSpPr>
            <p:cNvPr id="5136" name="Text Box 13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190" y="1338"/>
              <a:ext cx="66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Client</a:t>
              </a:r>
              <a:endParaRPr lang="en-US"/>
            </a:p>
          </p:txBody>
        </p:sp>
        <p:sp>
          <p:nvSpPr>
            <p:cNvPr id="5137" name="Oval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104" y="1296"/>
              <a:ext cx="816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9" name="Group 17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870575" y="2222500"/>
            <a:ext cx="1295400" cy="685800"/>
            <a:chOff x="3274" y="1254"/>
            <a:chExt cx="816" cy="432"/>
          </a:xfrm>
        </p:grpSpPr>
        <p:sp>
          <p:nvSpPr>
            <p:cNvPr id="5134" name="Text Box 1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60" y="1296"/>
              <a:ext cx="70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Server</a:t>
              </a:r>
              <a:endParaRPr lang="en-US"/>
            </a:p>
          </p:txBody>
        </p:sp>
        <p:sp>
          <p:nvSpPr>
            <p:cNvPr id="5135" name="Oval 16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274" y="1254"/>
              <a:ext cx="816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0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1981200"/>
            <a:ext cx="1350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Enqueue</a:t>
            </a:r>
          </a:p>
        </p:txBody>
      </p:sp>
      <p:sp>
        <p:nvSpPr>
          <p:cNvPr id="5131" name="Text Box 2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506913" y="2016125"/>
            <a:ext cx="13668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Dequeue</a:t>
            </a:r>
          </a:p>
        </p:txBody>
      </p:sp>
      <p:sp>
        <p:nvSpPr>
          <p:cNvPr id="5132" name="Line 2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93975" y="25273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8975" y="25273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0A7EE8-C57A-435C-957C-628450E2A28C}" type="slidenum">
              <a:rPr lang="en-US" sz="1400" smtClean="0"/>
              <a:pPr/>
              <a:t>5</a:t>
            </a:fld>
            <a:endParaRPr lang="en-US" sz="1400" smtClean="0"/>
          </a:p>
        </p:txBody>
      </p:sp>
      <p:sp>
        <p:nvSpPr>
          <p:cNvPr id="6148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Other Benefits</a:t>
            </a:r>
          </a:p>
        </p:txBody>
      </p:sp>
      <p:sp>
        <p:nvSpPr>
          <p:cNvPr id="6149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en-US" dirty="0" smtClean="0"/>
              <a:t>Queue manager as a protocol gateway</a:t>
            </a:r>
          </a:p>
          <a:p>
            <a:pPr lvl="1"/>
            <a:r>
              <a:rPr lang="en-US" dirty="0" smtClean="0"/>
              <a:t>Need to support multiple protocols in just one system environment</a:t>
            </a:r>
          </a:p>
          <a:p>
            <a:pPr lvl="1"/>
            <a:r>
              <a:rPr lang="en-US" dirty="0" smtClean="0"/>
              <a:t>Can be a trusted client of other systems to bridge security barriers</a:t>
            </a:r>
          </a:p>
          <a:p>
            <a:r>
              <a:rPr lang="en-US" dirty="0" smtClean="0"/>
              <a:t>Explicit traffic control, without message loss</a:t>
            </a:r>
          </a:p>
          <a:p>
            <a:r>
              <a:rPr lang="en-US" dirty="0" smtClean="0"/>
              <a:t>Safe place to do message translation between application formats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B69BEF-0394-4569-A14E-ADFE986DF316}" type="slidenum">
              <a:rPr lang="en-US" sz="1400" smtClean="0"/>
              <a:pPr/>
              <a:t>6</a:t>
            </a:fld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en-US" smtClean="0"/>
              <a:t>9.2 Transaction Semantics Server View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66800"/>
            <a:ext cx="9144000" cy="2362200"/>
          </a:xfrm>
        </p:spPr>
        <p:txBody>
          <a:bodyPr/>
          <a:lstStyle/>
          <a:p>
            <a:r>
              <a:rPr lang="en-US" smtClean="0"/>
              <a:t>The queue is a transactional resource manager</a:t>
            </a:r>
          </a:p>
          <a:p>
            <a:r>
              <a:rPr lang="en-US" smtClean="0"/>
              <a:t>Server dequeues request within a transaction</a:t>
            </a:r>
          </a:p>
          <a:p>
            <a:r>
              <a:rPr lang="en-US" smtClean="0"/>
              <a:t>If the transaction aborts, the dequeue is undone, </a:t>
            </a:r>
            <a:br>
              <a:rPr lang="en-US" smtClean="0"/>
            </a:br>
            <a:r>
              <a:rPr lang="en-US" smtClean="0"/>
              <a:t>so the request is returned to the queue</a:t>
            </a:r>
          </a:p>
        </p:txBody>
      </p:sp>
      <p:sp>
        <p:nvSpPr>
          <p:cNvPr id="7174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4492625"/>
            <a:ext cx="3125788" cy="2236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Start</a:t>
            </a:r>
          </a:p>
          <a:p>
            <a:r>
              <a:rPr lang="en-US" sz="2800">
                <a:latin typeface="Arial Narrow" pitchFamily="34" charset="0"/>
              </a:rPr>
              <a:t>   Dequeue(Req, Q1)</a:t>
            </a:r>
          </a:p>
          <a:p>
            <a:r>
              <a:rPr lang="en-US" sz="2800">
                <a:latin typeface="Arial Narrow" pitchFamily="34" charset="0"/>
              </a:rPr>
              <a:t>   process request Req</a:t>
            </a:r>
          </a:p>
          <a:p>
            <a:r>
              <a:rPr lang="en-US" sz="2800">
                <a:latin typeface="Arial Narrow" pitchFamily="34" charset="0"/>
              </a:rPr>
              <a:t>   Enqueue(Reply, Q2)</a:t>
            </a:r>
          </a:p>
          <a:p>
            <a:r>
              <a:rPr lang="en-US" sz="2800">
                <a:latin typeface="Arial Narrow" pitchFamily="34" charset="0"/>
              </a:rPr>
              <a:t>Commit</a:t>
            </a:r>
            <a:endParaRPr lang="en-US"/>
          </a:p>
        </p:txBody>
      </p:sp>
      <p:grpSp>
        <p:nvGrpSpPr>
          <p:cNvPr id="7175" name="Group 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4019550" y="4306888"/>
            <a:ext cx="1066800" cy="571500"/>
            <a:chOff x="2112" y="1248"/>
            <a:chExt cx="864" cy="432"/>
          </a:xfrm>
        </p:grpSpPr>
        <p:sp>
          <p:nvSpPr>
            <p:cNvPr id="7197" name="Rectangl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112" y="1248"/>
              <a:ext cx="8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Line 7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256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Line 8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400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Line 9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544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Line 10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688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Line 11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32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6" name="Group 12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 rot="5400000">
            <a:off x="2589213" y="5526088"/>
            <a:ext cx="1066800" cy="571500"/>
            <a:chOff x="2112" y="1248"/>
            <a:chExt cx="864" cy="432"/>
          </a:xfrm>
        </p:grpSpPr>
        <p:sp>
          <p:nvSpPr>
            <p:cNvPr id="7191" name="Rectangle 1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12" y="1248"/>
              <a:ext cx="8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Line 1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256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Line 1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400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Line 1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544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Line 1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688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Line 1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832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7" name="Line 2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826000" y="4143375"/>
            <a:ext cx="1041400" cy="1111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2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3470275" y="6016625"/>
            <a:ext cx="2320925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Text Box 2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14400" y="4033838"/>
            <a:ext cx="993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latin typeface="Arial Narrow" pitchFamily="34" charset="0"/>
              </a:rPr>
              <a:t>Client</a:t>
            </a:r>
            <a:endParaRPr lang="en-US" sz="2800">
              <a:latin typeface="Arial Narrow" pitchFamily="34" charset="0"/>
            </a:endParaRPr>
          </a:p>
        </p:txBody>
      </p:sp>
      <p:sp>
        <p:nvSpPr>
          <p:cNvPr id="7180" name="Line 2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828800" y="4264025"/>
            <a:ext cx="2439988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Text Box 2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049437">
            <a:off x="2057400" y="4035425"/>
            <a:ext cx="1350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Enqueue</a:t>
            </a:r>
          </a:p>
        </p:txBody>
      </p:sp>
      <p:sp>
        <p:nvSpPr>
          <p:cNvPr id="7182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2005947">
            <a:off x="1528763" y="4856163"/>
            <a:ext cx="13668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Dequeue</a:t>
            </a:r>
          </a:p>
        </p:txBody>
      </p:sp>
      <p:sp>
        <p:nvSpPr>
          <p:cNvPr id="7183" name="Line 2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1698625" y="4452938"/>
            <a:ext cx="1138238" cy="825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Text Box 2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562600" y="3429000"/>
            <a:ext cx="3197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i="1">
                <a:latin typeface="Arial Narrow" pitchFamily="34" charset="0"/>
              </a:rPr>
              <a:t>Server’s request queue</a:t>
            </a:r>
          </a:p>
        </p:txBody>
      </p:sp>
      <p:sp>
        <p:nvSpPr>
          <p:cNvPr id="7185" name="Freeform 29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4498975" y="3390900"/>
            <a:ext cx="1063625" cy="582613"/>
          </a:xfrm>
          <a:custGeom>
            <a:avLst/>
            <a:gdLst>
              <a:gd name="T0" fmla="*/ 2147483647 w 1056"/>
              <a:gd name="T1" fmla="*/ 2147483647 h 264"/>
              <a:gd name="T2" fmla="*/ 2147483647 w 1056"/>
              <a:gd name="T3" fmla="*/ 2147483647 h 264"/>
              <a:gd name="T4" fmla="*/ 0 w 1056"/>
              <a:gd name="T5" fmla="*/ 2147483647 h 264"/>
              <a:gd name="T6" fmla="*/ 0 60000 65536"/>
              <a:gd name="T7" fmla="*/ 0 60000 65536"/>
              <a:gd name="T8" fmla="*/ 0 60000 65536"/>
              <a:gd name="T9" fmla="*/ 0 w 1056"/>
              <a:gd name="T10" fmla="*/ 0 h 264"/>
              <a:gd name="T11" fmla="*/ 1056 w 105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6" h="264">
                <a:moveTo>
                  <a:pt x="1056" y="120"/>
                </a:moveTo>
                <a:cubicBezTo>
                  <a:pt x="712" y="60"/>
                  <a:pt x="368" y="0"/>
                  <a:pt x="192" y="24"/>
                </a:cubicBezTo>
                <a:cubicBezTo>
                  <a:pt x="16" y="48"/>
                  <a:pt x="8" y="156"/>
                  <a:pt x="0" y="264"/>
                </a:cubicBez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Text 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52400" y="5715000"/>
            <a:ext cx="1706563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800" i="1">
                <a:latin typeface="Arial Narrow" pitchFamily="34" charset="0"/>
              </a:rPr>
              <a:t>Client’s </a:t>
            </a:r>
          </a:p>
          <a:p>
            <a:pPr algn="ctr"/>
            <a:r>
              <a:rPr lang="en-US" sz="2800" i="1">
                <a:latin typeface="Arial Narrow" pitchFamily="34" charset="0"/>
              </a:rPr>
              <a:t>reply queue</a:t>
            </a:r>
          </a:p>
        </p:txBody>
      </p:sp>
      <p:sp>
        <p:nvSpPr>
          <p:cNvPr id="7187" name="Line 3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349375" y="5938838"/>
            <a:ext cx="1387475" cy="1809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Text Box 3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562600" y="4033838"/>
            <a:ext cx="2368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latin typeface="Arial Narrow" pitchFamily="34" charset="0"/>
              </a:rPr>
              <a:t>Server Program</a:t>
            </a:r>
            <a:endParaRPr lang="en-US" sz="2800">
              <a:latin typeface="Arial Narrow" pitchFamily="34" charset="0"/>
            </a:endParaRPr>
          </a:p>
        </p:txBody>
      </p:sp>
      <p:sp>
        <p:nvSpPr>
          <p:cNvPr id="7189" name="Text Box 3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778250" y="3894138"/>
            <a:ext cx="573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Q1</a:t>
            </a:r>
          </a:p>
        </p:txBody>
      </p:sp>
      <p:sp>
        <p:nvSpPr>
          <p:cNvPr id="7190" name="Text Box 3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84550" y="5108575"/>
            <a:ext cx="573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Q2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3DD60B-5984-47BC-BFD0-4E699E5583E6}" type="slidenum">
              <a:rPr lang="en-US" sz="1400" smtClean="0"/>
              <a:pPr/>
              <a:t>7</a:t>
            </a:fld>
            <a:endParaRPr lang="en-US" sz="1400" smtClean="0"/>
          </a:p>
        </p:txBody>
      </p:sp>
      <p:sp>
        <p:nvSpPr>
          <p:cNvPr id="8196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Transaction Semantics</a:t>
            </a:r>
            <a:br>
              <a:rPr lang="en-US" smtClean="0"/>
            </a:br>
            <a:r>
              <a:rPr lang="en-US" smtClean="0"/>
              <a:t>Server View (cont’d)</a:t>
            </a:r>
          </a:p>
        </p:txBody>
      </p:sp>
      <p:sp>
        <p:nvSpPr>
          <p:cNvPr id="8197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1981200"/>
            <a:ext cx="8761828" cy="4114800"/>
          </a:xfrm>
        </p:spPr>
        <p:txBody>
          <a:bodyPr/>
          <a:lstStyle/>
          <a:p>
            <a:r>
              <a:rPr lang="en-US" dirty="0" smtClean="0"/>
              <a:t>Server program is usually a workflow controller.</a:t>
            </a:r>
          </a:p>
          <a:p>
            <a:r>
              <a:rPr lang="en-US" dirty="0" smtClean="0"/>
              <a:t>It functions as a dispatcher to </a:t>
            </a:r>
          </a:p>
          <a:p>
            <a:pPr lvl="1"/>
            <a:r>
              <a:rPr lang="en-US" dirty="0" smtClean="0"/>
              <a:t>get a request, </a:t>
            </a:r>
          </a:p>
          <a:p>
            <a:pPr lvl="1"/>
            <a:r>
              <a:rPr lang="en-US" dirty="0" smtClean="0"/>
              <a:t>call the appropriate transaction server, and </a:t>
            </a:r>
          </a:p>
          <a:p>
            <a:pPr lvl="1"/>
            <a:r>
              <a:rPr lang="en-US" dirty="0" smtClean="0"/>
              <a:t>return the reply to the client.</a:t>
            </a:r>
          </a:p>
          <a:p>
            <a:r>
              <a:rPr lang="en-US" dirty="0" smtClean="0"/>
              <a:t>Abort-count limit and error queue to deal with requests that repeatedly lead to an aborted transaction.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E69427-7E26-4D05-B36A-501A59F4DB7F}" type="slidenum">
              <a:rPr lang="en-US" sz="1400" smtClean="0"/>
              <a:pPr/>
              <a:t>8</a:t>
            </a:fld>
            <a:endParaRPr lang="en-US" sz="140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8575" y="865188"/>
            <a:ext cx="9115425" cy="1116012"/>
          </a:xfrm>
        </p:spPr>
        <p:txBody>
          <a:bodyPr/>
          <a:lstStyle/>
          <a:p>
            <a:r>
              <a:rPr lang="en-US" smtClean="0"/>
              <a:t>Client runs one transaction to enqueue a request and a second transaction to dequeue the reply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328613" y="50800"/>
            <a:ext cx="8458200" cy="838200"/>
          </a:xfrm>
          <a:noFill/>
        </p:spPr>
        <p:txBody>
          <a:bodyPr/>
          <a:lstStyle/>
          <a:p>
            <a:r>
              <a:rPr lang="en-US" smtClean="0"/>
              <a:t>Transaction Semantics - Client View</a:t>
            </a:r>
          </a:p>
        </p:txBody>
      </p:sp>
      <p:sp>
        <p:nvSpPr>
          <p:cNvPr id="9222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7650" y="1981200"/>
            <a:ext cx="3352800" cy="2236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Arial Narrow" pitchFamily="34" charset="0"/>
              </a:rPr>
              <a:t>Txn1</a:t>
            </a:r>
            <a:r>
              <a:rPr lang="en-US" sz="2800" dirty="0">
                <a:latin typeface="Arial Narrow" pitchFamily="34" charset="0"/>
              </a:rPr>
              <a:t>: Start</a:t>
            </a:r>
          </a:p>
          <a:p>
            <a:r>
              <a:rPr lang="en-US" sz="2800" dirty="0">
                <a:latin typeface="Arial Narrow" pitchFamily="34" charset="0"/>
              </a:rPr>
              <a:t>  get input</a:t>
            </a:r>
          </a:p>
          <a:p>
            <a:r>
              <a:rPr lang="en-US" sz="2800" dirty="0">
                <a:latin typeface="Arial Narrow" pitchFamily="34" charset="0"/>
              </a:rPr>
              <a:t>  construct request   </a:t>
            </a:r>
          </a:p>
          <a:p>
            <a:r>
              <a:rPr lang="en-US" sz="2800" dirty="0">
                <a:latin typeface="Arial Narrow" pitchFamily="34" charset="0"/>
              </a:rPr>
              <a:t>  </a:t>
            </a:r>
            <a:r>
              <a:rPr lang="en-US" sz="2800" dirty="0" err="1">
                <a:latin typeface="Arial Narrow" pitchFamily="34" charset="0"/>
              </a:rPr>
              <a:t>Enqueue</a:t>
            </a:r>
            <a:r>
              <a:rPr lang="en-US" sz="2800" dirty="0">
                <a:latin typeface="Arial Narrow" pitchFamily="34" charset="0"/>
              </a:rPr>
              <a:t>(Request, Q1)</a:t>
            </a:r>
          </a:p>
          <a:p>
            <a:r>
              <a:rPr lang="en-US" sz="2800" dirty="0">
                <a:latin typeface="Arial Narrow" pitchFamily="34" charset="0"/>
              </a:rPr>
              <a:t>Commit</a:t>
            </a:r>
            <a:endParaRPr lang="en-US" dirty="0"/>
          </a:p>
        </p:txBody>
      </p:sp>
      <p:grpSp>
        <p:nvGrpSpPr>
          <p:cNvPr id="9223" name="Group 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4324350" y="3090863"/>
            <a:ext cx="1066800" cy="571500"/>
            <a:chOff x="2112" y="1248"/>
            <a:chExt cx="864" cy="432"/>
          </a:xfrm>
        </p:grpSpPr>
        <p:sp>
          <p:nvSpPr>
            <p:cNvPr id="9239" name="Rectangle 7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12" y="1248"/>
              <a:ext cx="8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8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256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Line 9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400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10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544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11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688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Line 12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832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4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8613" y="4281488"/>
            <a:ext cx="3109912" cy="2236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Arial Narrow" pitchFamily="34" charset="0"/>
              </a:rPr>
              <a:t>Txn3</a:t>
            </a:r>
            <a:r>
              <a:rPr lang="en-US" sz="2800" dirty="0">
                <a:latin typeface="Arial Narrow" pitchFamily="34" charset="0"/>
              </a:rPr>
              <a:t>: Start</a:t>
            </a:r>
          </a:p>
          <a:p>
            <a:r>
              <a:rPr lang="en-US" sz="2800" dirty="0">
                <a:latin typeface="Arial Narrow" pitchFamily="34" charset="0"/>
              </a:rPr>
              <a:t>   </a:t>
            </a:r>
            <a:r>
              <a:rPr lang="en-US" sz="2800" dirty="0" err="1">
                <a:latin typeface="Arial Narrow" pitchFamily="34" charset="0"/>
              </a:rPr>
              <a:t>Dequeue</a:t>
            </a:r>
            <a:r>
              <a:rPr lang="en-US" sz="2800" dirty="0">
                <a:latin typeface="Arial Narrow" pitchFamily="34" charset="0"/>
              </a:rPr>
              <a:t>(Reply, Q2)</a:t>
            </a:r>
          </a:p>
          <a:p>
            <a:r>
              <a:rPr lang="en-US" sz="2800" dirty="0">
                <a:latin typeface="Arial Narrow" pitchFamily="34" charset="0"/>
              </a:rPr>
              <a:t>   decode reply</a:t>
            </a:r>
          </a:p>
          <a:p>
            <a:r>
              <a:rPr lang="en-US" sz="2800" dirty="0">
                <a:latin typeface="Arial Narrow" pitchFamily="34" charset="0"/>
              </a:rPr>
              <a:t>   process output</a:t>
            </a:r>
          </a:p>
          <a:p>
            <a:r>
              <a:rPr lang="en-US" sz="2800" dirty="0">
                <a:latin typeface="Arial Narrow" pitchFamily="34" charset="0"/>
              </a:rPr>
              <a:t>Commit</a:t>
            </a:r>
            <a:endParaRPr lang="en-US" dirty="0"/>
          </a:p>
        </p:txBody>
      </p:sp>
      <p:grpSp>
        <p:nvGrpSpPr>
          <p:cNvPr id="9225" name="Group 14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 rot="5400000">
            <a:off x="4322763" y="5048250"/>
            <a:ext cx="1066800" cy="571500"/>
            <a:chOff x="2112" y="1248"/>
            <a:chExt cx="864" cy="432"/>
          </a:xfrm>
        </p:grpSpPr>
        <p:sp>
          <p:nvSpPr>
            <p:cNvPr id="9233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12" y="1248"/>
              <a:ext cx="8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256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400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544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688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2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832" y="12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6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91000" y="2324100"/>
            <a:ext cx="573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Q1</a:t>
            </a:r>
          </a:p>
        </p:txBody>
      </p:sp>
      <p:sp>
        <p:nvSpPr>
          <p:cNvPr id="9227" name="Text Box 2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4281488"/>
            <a:ext cx="573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Q2</a:t>
            </a:r>
          </a:p>
        </p:txBody>
      </p:sp>
      <p:sp>
        <p:nvSpPr>
          <p:cNvPr id="9228" name="Line 2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600450" y="3552825"/>
            <a:ext cx="9620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2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438525" y="4876800"/>
            <a:ext cx="113665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Text Box 2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61025" y="2917825"/>
            <a:ext cx="3125788" cy="2236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latin typeface="Arial Narrow" pitchFamily="34" charset="0"/>
              </a:rPr>
              <a:t>Txn2</a:t>
            </a:r>
            <a:r>
              <a:rPr lang="en-US" sz="2800" dirty="0">
                <a:latin typeface="Arial Narrow" pitchFamily="34" charset="0"/>
              </a:rPr>
              <a:t>: Start</a:t>
            </a:r>
          </a:p>
          <a:p>
            <a:r>
              <a:rPr lang="en-US" sz="2800" dirty="0">
                <a:latin typeface="Arial Narrow" pitchFamily="34" charset="0"/>
              </a:rPr>
              <a:t>   </a:t>
            </a:r>
            <a:r>
              <a:rPr lang="en-US" sz="2800" dirty="0" err="1">
                <a:latin typeface="Arial Narrow" pitchFamily="34" charset="0"/>
              </a:rPr>
              <a:t>Dequeue</a:t>
            </a:r>
            <a:r>
              <a:rPr lang="en-US" sz="2800" dirty="0">
                <a:latin typeface="Arial Narrow" pitchFamily="34" charset="0"/>
              </a:rPr>
              <a:t>(</a:t>
            </a:r>
            <a:r>
              <a:rPr lang="en-US" sz="2800" dirty="0" err="1">
                <a:latin typeface="Arial Narrow" pitchFamily="34" charset="0"/>
              </a:rPr>
              <a:t>Req</a:t>
            </a:r>
            <a:r>
              <a:rPr lang="en-US" sz="2800" dirty="0">
                <a:latin typeface="Arial Narrow" pitchFamily="34" charset="0"/>
              </a:rPr>
              <a:t>, Q1)</a:t>
            </a:r>
          </a:p>
          <a:p>
            <a:r>
              <a:rPr lang="en-US" sz="2800" dirty="0">
                <a:latin typeface="Arial Narrow" pitchFamily="34" charset="0"/>
              </a:rPr>
              <a:t>   process request </a:t>
            </a:r>
            <a:r>
              <a:rPr lang="en-US" sz="2800" dirty="0" err="1">
                <a:latin typeface="Arial Narrow" pitchFamily="34" charset="0"/>
              </a:rPr>
              <a:t>Req</a:t>
            </a:r>
            <a:endParaRPr lang="en-US" sz="2800" dirty="0">
              <a:latin typeface="Arial Narrow" pitchFamily="34" charset="0"/>
            </a:endParaRPr>
          </a:p>
          <a:p>
            <a:r>
              <a:rPr lang="en-US" sz="2800" dirty="0">
                <a:latin typeface="Arial Narrow" pitchFamily="34" charset="0"/>
              </a:rPr>
              <a:t>   </a:t>
            </a:r>
            <a:r>
              <a:rPr lang="en-US" sz="2800" dirty="0" err="1">
                <a:latin typeface="Arial Narrow" pitchFamily="34" charset="0"/>
              </a:rPr>
              <a:t>Enqueue</a:t>
            </a:r>
            <a:r>
              <a:rPr lang="en-US" sz="2800" dirty="0">
                <a:latin typeface="Arial Narrow" pitchFamily="34" charset="0"/>
              </a:rPr>
              <a:t>(Reply, Q2)</a:t>
            </a:r>
          </a:p>
          <a:p>
            <a:r>
              <a:rPr lang="en-US" sz="2800" dirty="0">
                <a:latin typeface="Arial Narrow" pitchFamily="34" charset="0"/>
              </a:rPr>
              <a:t>Commit</a:t>
            </a:r>
            <a:endParaRPr lang="en-US" dirty="0"/>
          </a:p>
        </p:txBody>
      </p:sp>
      <p:sp>
        <p:nvSpPr>
          <p:cNvPr id="9231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140325" y="2917825"/>
            <a:ext cx="803275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2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40325" y="4495800"/>
            <a:ext cx="803275" cy="125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2/21/2012</a:t>
            </a:r>
            <a:endParaRPr lang="en-US" sz="140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B54018-788D-45B4-9088-A0316AAE6FA3}" type="slidenum">
              <a:rPr lang="en-US" sz="1400" smtClean="0"/>
              <a:pPr/>
              <a:t>9</a:t>
            </a:fld>
            <a:endParaRPr lang="en-US" sz="1400" smtClean="0"/>
          </a:p>
        </p:txBody>
      </p:sp>
      <p:sp>
        <p:nvSpPr>
          <p:cNvPr id="10244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Transaction Semantics</a:t>
            </a:r>
            <a:br>
              <a:rPr lang="en-US" smtClean="0"/>
            </a:br>
            <a:r>
              <a:rPr lang="en-US" smtClean="0"/>
              <a:t>Client View (cont’d)</a:t>
            </a:r>
          </a:p>
        </p:txBody>
      </p:sp>
      <p:sp>
        <p:nvSpPr>
          <p:cNvPr id="10245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2133600"/>
            <a:ext cx="8458200" cy="4114800"/>
          </a:xfrm>
        </p:spPr>
        <p:txBody>
          <a:bodyPr/>
          <a:lstStyle/>
          <a:p>
            <a:r>
              <a:rPr lang="en-US" smtClean="0"/>
              <a:t>Client transactions are very light weight </a:t>
            </a:r>
          </a:p>
          <a:p>
            <a:r>
              <a:rPr lang="en-US" smtClean="0"/>
              <a:t>Still, every request now requires 3 transactions, two on the client and one on the server</a:t>
            </a:r>
          </a:p>
          <a:p>
            <a:pPr lvl="1"/>
            <a:r>
              <a:rPr lang="en-US" smtClean="0"/>
              <a:t>Moreover, if the queue manager is an independent resource manager (rather than being part of the database system), then Transaction 2 requires </a:t>
            </a:r>
            <a:br>
              <a:rPr lang="en-US" smtClean="0"/>
            </a:br>
            <a:r>
              <a:rPr lang="en-US" smtClean="0"/>
              <a:t>two phase commit</a:t>
            </a:r>
          </a:p>
          <a:p>
            <a:r>
              <a:rPr lang="en-US" smtClean="0"/>
              <a:t>So queuing’s benefits come at a cost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e772f7e3-692c-4b18-8ab6-09d8f3991e22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333CC"/>
      </a:dk2>
      <a:lt2>
        <a:srgbClr val="FFFF00"/>
      </a:lt2>
      <a:accent1>
        <a:srgbClr val="FF9900"/>
      </a:accent1>
      <a:accent2>
        <a:srgbClr val="00FFFF"/>
      </a:accent2>
      <a:accent3>
        <a:srgbClr val="ADAD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11891</TotalTime>
  <Words>2286</Words>
  <Application>Microsoft Office PowerPoint</Application>
  <PresentationFormat>On-screen Show (4:3)</PresentationFormat>
  <Paragraphs>511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Blank Presentation</vt:lpstr>
      <vt:lpstr>9. Queued Transaction Processing</vt:lpstr>
      <vt:lpstr>Outline</vt:lpstr>
      <vt:lpstr>9.1 Introduction</vt:lpstr>
      <vt:lpstr>Persistent Queuing</vt:lpstr>
      <vt:lpstr>Other Benefits</vt:lpstr>
      <vt:lpstr>9.2 Transaction Semantics Server View</vt:lpstr>
      <vt:lpstr>Transaction Semantics Server View (cont’d)</vt:lpstr>
      <vt:lpstr>Transaction Semantics - Client View</vt:lpstr>
      <vt:lpstr>Transaction Semantics Client View (cont’d)</vt:lpstr>
      <vt:lpstr>Client Recovery</vt:lpstr>
      <vt:lpstr>Client Recovery (2)</vt:lpstr>
      <vt:lpstr>Transaction Semantics - Client View</vt:lpstr>
      <vt:lpstr>Client Recovery  (3)</vt:lpstr>
      <vt:lpstr>Persistent Sessions </vt:lpstr>
      <vt:lpstr>Client Recovery with Persistent Sessions</vt:lpstr>
      <vt:lpstr>Non-Undoable Operations</vt:lpstr>
      <vt:lpstr>Testable Operations</vt:lpstr>
      <vt:lpstr>Recovery Procedure for State C</vt:lpstr>
      <vt:lpstr>Optimizations</vt:lpstr>
      <vt:lpstr>9.3 Queue Manager</vt:lpstr>
      <vt:lpstr>Queue Manager (cont’d)</vt:lpstr>
      <vt:lpstr>Example of Enqueue Parameters (IBM Websphere MQ)</vt:lpstr>
      <vt:lpstr>Priority Ordering</vt:lpstr>
      <vt:lpstr>Routing</vt:lpstr>
      <vt:lpstr>State of the Art</vt:lpstr>
      <vt:lpstr>9.4 Message-Oriented Middleware</vt:lpstr>
      <vt:lpstr>Publish-Subscribe</vt:lpstr>
      <vt:lpstr>Publish-Subscribe (cont’d)</vt:lpstr>
      <vt:lpstr>Data Streams AKA Complex Event Processing</vt:lpstr>
      <vt:lpstr>Broker and Bus Middleware</vt:lpstr>
      <vt:lpstr>Broker-Based</vt:lpstr>
      <vt:lpstr>Bus-Based</vt:lpstr>
      <vt:lpstr>Trends</vt:lpstr>
      <vt:lpstr>Appendix A: Marshaling</vt:lpstr>
      <vt:lpstr>Adapting RPC Marshaling for Queues</vt:lpstr>
      <vt:lpstr>Appendix B : Microsoft Message Queuing (MSMQ) [from 2003]</vt:lpstr>
      <vt:lpstr>MSMQ Servers</vt:lpstr>
      <vt:lpstr>MSMQ Interoperation</vt:lpstr>
    </vt:vector>
  </TitlesOfParts>
  <Company>MSFT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Queued Transaction Processing</dc:title>
  <dc:creator>Phil Bernstein</dc:creator>
  <cp:lastModifiedBy>Fred Videon</cp:lastModifiedBy>
  <cp:revision>77</cp:revision>
  <dcterms:created xsi:type="dcterms:W3CDTF">1997-02-22T20:05:04Z</dcterms:created>
  <dcterms:modified xsi:type="dcterms:W3CDTF">2012-02-22T22:25:32Z</dcterms:modified>
</cp:coreProperties>
</file>