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7A936-015B-4212-B7A6-3698D1D21131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FF501-E0B3-40C6-A11D-775DC958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946F-5617-440E-AE17-E5DFC547726E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C27-674C-4F64-9320-3AA0A827634D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ECB8-8092-4F38-8A30-777C3AD9BA59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3CF2-0419-4DCB-BBDA-AD031DE0EF0B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5EE-1BA5-43C3-ABBE-D8CCF2E4BE51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AB68-88B8-41D4-962C-3D624641BA98}" type="datetime1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282-923D-49AC-B882-2BCB271DA22D}" type="datetime1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CB4-C90A-43FE-8D10-B36D9BDD1675}" type="datetime1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E5D7-E14F-4FF9-8B0C-A6CF40B944ED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90A0-1C80-4524-B844-C6A4DD09BF44}" type="datetime1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93A-EC98-491B-801D-0519F0182D11}" type="datetime1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24D4-3427-4C88-8346-9FAE2DC589B6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Assignment 3 -- Solution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04800" y="990600"/>
            <a:ext cx="8001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Problem 3</a:t>
            </a:r>
          </a:p>
          <a:p>
            <a:r>
              <a:rPr lang="en-US" sz="2400" dirty="0"/>
              <a:t>Let’s hand execute each sequence by issuing a lock request for each operation as it arrives: </a:t>
            </a:r>
          </a:p>
          <a:p>
            <a:pPr lvl="0">
              <a:spcAft>
                <a:spcPts val="1200"/>
              </a:spcAft>
            </a:pPr>
            <a:r>
              <a:rPr lang="en-US" sz="2400" dirty="0" smtClean="0"/>
              <a:t>a) H</a:t>
            </a:r>
            <a:r>
              <a:rPr lang="en-US" sz="2400" baseline="-25000" dirty="0" smtClean="0"/>
              <a:t>1</a:t>
            </a:r>
            <a:r>
              <a:rPr lang="en-US" sz="2400" dirty="0"/>
              <a:t>: r</a:t>
            </a:r>
            <a:r>
              <a:rPr lang="en-US" sz="2400" baseline="-25000" dirty="0"/>
              <a:t>1</a:t>
            </a:r>
            <a:r>
              <a:rPr lang="en-US" sz="2400" dirty="0"/>
              <a:t>[</a:t>
            </a:r>
            <a:r>
              <a:rPr lang="en-US" sz="2400" dirty="0" err="1"/>
              <a:t>x,y</a:t>
            </a:r>
            <a:r>
              <a:rPr lang="en-US" sz="2400" dirty="0"/>
              <a:t>] r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1</a:t>
            </a:r>
            <a:r>
              <a:rPr lang="en-US" sz="2400" dirty="0"/>
              <a:t>[x] w</a:t>
            </a:r>
            <a:r>
              <a:rPr lang="en-US" sz="2400" baseline="-25000" dirty="0"/>
              <a:t>2</a:t>
            </a:r>
            <a:r>
              <a:rPr lang="en-US" sz="2400" dirty="0"/>
              <a:t>[z] r</a:t>
            </a:r>
            <a:r>
              <a:rPr lang="en-US" sz="2400" baseline="-25000" dirty="0"/>
              <a:t>3</a:t>
            </a:r>
            <a:r>
              <a:rPr lang="en-US" sz="2400" dirty="0"/>
              <a:t>[z] r</a:t>
            </a:r>
            <a:r>
              <a:rPr lang="en-US" sz="2400" baseline="-25000" dirty="0"/>
              <a:t>3</a:t>
            </a:r>
            <a:r>
              <a:rPr lang="en-US" sz="2400" dirty="0"/>
              <a:t>[y] w</a:t>
            </a:r>
            <a:r>
              <a:rPr lang="en-US" sz="2400" baseline="-25000" dirty="0"/>
              <a:t>3</a:t>
            </a:r>
            <a:r>
              <a:rPr lang="en-US" sz="2400" dirty="0"/>
              <a:t>[y]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rl</a:t>
            </a:r>
            <a:r>
              <a:rPr lang="en-US" sz="2400" baseline="-25000" dirty="0"/>
              <a:t>1</a:t>
            </a:r>
            <a:r>
              <a:rPr lang="en-US" sz="2400" dirty="0"/>
              <a:t>[</a:t>
            </a:r>
            <a:r>
              <a:rPr lang="en-US" sz="2400" dirty="0" err="1"/>
              <a:t>x,y</a:t>
            </a:r>
            <a:r>
              <a:rPr lang="en-US" sz="2400" dirty="0"/>
              <a:t>] r</a:t>
            </a:r>
            <a:r>
              <a:rPr lang="en-US" sz="2400" baseline="-25000" dirty="0"/>
              <a:t>1</a:t>
            </a:r>
            <a:r>
              <a:rPr lang="en-US" sz="2400" dirty="0"/>
              <a:t>[</a:t>
            </a:r>
            <a:r>
              <a:rPr lang="en-US" sz="2400" dirty="0" err="1"/>
              <a:t>x,y</a:t>
            </a:r>
            <a:r>
              <a:rPr lang="en-US" sz="2400" dirty="0"/>
              <a:t>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{wl</a:t>
            </a:r>
            <a:r>
              <a:rPr lang="en-US" sz="2400" baseline="-25000" dirty="0"/>
              <a:t>1</a:t>
            </a:r>
            <a:r>
              <a:rPr lang="en-US" sz="2400" dirty="0"/>
              <a:t>[x] is blocked} wl</a:t>
            </a:r>
            <a:r>
              <a:rPr lang="en-US" sz="2400" baseline="-25000" dirty="0"/>
              <a:t>2</a:t>
            </a:r>
            <a:r>
              <a:rPr lang="en-US" sz="2400" dirty="0"/>
              <a:t>[z] w</a:t>
            </a:r>
            <a:r>
              <a:rPr lang="en-US" sz="2400" baseline="-25000" dirty="0"/>
              <a:t>2</a:t>
            </a:r>
            <a:r>
              <a:rPr lang="en-US" sz="2400" dirty="0"/>
              <a:t>[z]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  {</a:t>
            </a:r>
            <a:r>
              <a:rPr lang="en-US" sz="2400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is done so it could have issued commit at this point}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  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wu</a:t>
            </a:r>
            <a:r>
              <a:rPr lang="en-US" sz="2400" baseline="-25000" dirty="0"/>
              <a:t>2</a:t>
            </a:r>
            <a:r>
              <a:rPr lang="en-US" sz="2400" dirty="0"/>
              <a:t>[x] wu</a:t>
            </a:r>
            <a:r>
              <a:rPr lang="en-US" sz="2400" baseline="-25000" dirty="0"/>
              <a:t>2</a:t>
            </a:r>
            <a:r>
              <a:rPr lang="en-US" sz="2400" dirty="0"/>
              <a:t>[z</a:t>
            </a:r>
            <a:r>
              <a:rPr lang="en-US" sz="2400" dirty="0" smtClean="0"/>
              <a:t>] {</a:t>
            </a:r>
            <a:r>
              <a:rPr lang="en-US" sz="2400" dirty="0"/>
              <a:t>now we can set wl</a:t>
            </a:r>
            <a:r>
              <a:rPr lang="en-US" sz="2400" baseline="-25000" dirty="0"/>
              <a:t>1</a:t>
            </a:r>
            <a:r>
              <a:rPr lang="en-US" sz="2400" dirty="0"/>
              <a:t>[x]} wl</a:t>
            </a:r>
            <a:r>
              <a:rPr lang="en-US" sz="2400" baseline="-25000" dirty="0"/>
              <a:t>1</a:t>
            </a:r>
            <a:r>
              <a:rPr lang="en-US" sz="2400" dirty="0"/>
              <a:t>[x] w</a:t>
            </a:r>
            <a:r>
              <a:rPr lang="en-US" sz="2400" baseline="-25000" dirty="0"/>
              <a:t>1</a:t>
            </a:r>
            <a:r>
              <a:rPr lang="en-US" sz="2400" dirty="0"/>
              <a:t>[x]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   {</a:t>
            </a:r>
            <a:r>
              <a:rPr lang="en-US" sz="2400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is done so it can commit} c</a:t>
            </a:r>
            <a:r>
              <a:rPr lang="en-US" sz="2400" baseline="-25000" dirty="0"/>
              <a:t>1</a:t>
            </a:r>
            <a:r>
              <a:rPr lang="en-US" sz="2400" dirty="0"/>
              <a:t> ru</a:t>
            </a:r>
            <a:r>
              <a:rPr lang="en-US" sz="2400" baseline="-25000" dirty="0"/>
              <a:t>1</a:t>
            </a:r>
            <a:r>
              <a:rPr lang="en-US" sz="2400" dirty="0"/>
              <a:t>[y] wu</a:t>
            </a:r>
            <a:r>
              <a:rPr lang="en-US" sz="2400" baseline="-25000" dirty="0"/>
              <a:t>1</a:t>
            </a:r>
            <a:r>
              <a:rPr lang="en-US" sz="2400" dirty="0"/>
              <a:t>[x]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/>
              <a:t> </a:t>
            </a:r>
            <a:r>
              <a:rPr lang="en-US" sz="2400" dirty="0" smtClean="0"/>
              <a:t>   {</a:t>
            </a:r>
            <a:r>
              <a:rPr lang="en-US" sz="2400" dirty="0"/>
              <a:t>now there are no locks held so T</a:t>
            </a:r>
            <a:r>
              <a:rPr lang="en-US" sz="2400" baseline="-25000" dirty="0"/>
              <a:t>3</a:t>
            </a:r>
            <a:r>
              <a:rPr lang="en-US" sz="2400" dirty="0"/>
              <a:t> can execute and commit}. </a:t>
            </a:r>
            <a:endParaRPr lang="en-US" sz="2400" dirty="0" smtClean="0"/>
          </a:p>
          <a:p>
            <a:r>
              <a:rPr lang="en-US" sz="2400" dirty="0" smtClean="0"/>
              <a:t>So </a:t>
            </a:r>
            <a:r>
              <a:rPr lang="en-US" sz="2400" dirty="0"/>
              <a:t>adding commits to H</a:t>
            </a:r>
            <a:r>
              <a:rPr lang="en-US" sz="2400" baseline="-25000" dirty="0"/>
              <a:t>1</a:t>
            </a:r>
            <a:r>
              <a:rPr lang="en-US" sz="2400" dirty="0"/>
              <a:t>: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1</a:t>
            </a:r>
            <a:r>
              <a:rPr lang="en-US" sz="2400" dirty="0"/>
              <a:t>: r</a:t>
            </a:r>
            <a:r>
              <a:rPr lang="en-US" sz="2400" baseline="-25000" dirty="0"/>
              <a:t>1</a:t>
            </a:r>
            <a:r>
              <a:rPr lang="en-US" sz="2400" dirty="0"/>
              <a:t>[</a:t>
            </a:r>
            <a:r>
              <a:rPr lang="en-US" sz="2400" dirty="0" err="1"/>
              <a:t>x,y</a:t>
            </a:r>
            <a:r>
              <a:rPr lang="en-US" sz="2400" dirty="0"/>
              <a:t>] r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1</a:t>
            </a:r>
            <a:r>
              <a:rPr lang="en-US" sz="2400" dirty="0"/>
              <a:t>[x] w</a:t>
            </a:r>
            <a:r>
              <a:rPr lang="en-US" sz="2400" baseline="-25000" dirty="0"/>
              <a:t>2</a:t>
            </a:r>
            <a:r>
              <a:rPr lang="en-US" sz="2400" dirty="0"/>
              <a:t>[z] </a:t>
            </a:r>
            <a:r>
              <a:rPr lang="en-US" sz="2400" b="1" dirty="0"/>
              <a:t>c</a:t>
            </a:r>
            <a:r>
              <a:rPr lang="en-US" sz="2400" b="1" baseline="-25000" dirty="0"/>
              <a:t>2</a:t>
            </a:r>
            <a:r>
              <a:rPr lang="en-US" sz="2400" b="1" dirty="0"/>
              <a:t> c</a:t>
            </a:r>
            <a:r>
              <a:rPr lang="en-US" sz="2400" b="1" baseline="-25000" dirty="0"/>
              <a:t>1</a:t>
            </a:r>
            <a:r>
              <a:rPr lang="en-US" sz="2400" dirty="0"/>
              <a:t> r</a:t>
            </a:r>
            <a:r>
              <a:rPr lang="en-US" sz="2400" baseline="-25000" dirty="0"/>
              <a:t>3</a:t>
            </a:r>
            <a:r>
              <a:rPr lang="en-US" sz="2400" dirty="0"/>
              <a:t>[z] r</a:t>
            </a:r>
            <a:r>
              <a:rPr lang="en-US" sz="2400" baseline="-25000" dirty="0"/>
              <a:t>3</a:t>
            </a:r>
            <a:r>
              <a:rPr lang="en-US" sz="2400" dirty="0"/>
              <a:t>[y] w</a:t>
            </a:r>
            <a:r>
              <a:rPr lang="en-US" sz="2400" baseline="-25000" dirty="0"/>
              <a:t>3</a:t>
            </a:r>
            <a:r>
              <a:rPr lang="en-US" sz="2400" dirty="0"/>
              <a:t>[y] </a:t>
            </a:r>
            <a:r>
              <a:rPr lang="en-US" sz="2400" b="1" dirty="0"/>
              <a:t>c</a:t>
            </a:r>
            <a:r>
              <a:rPr lang="en-US" sz="2400" b="1" baseline="-25000" dirty="0"/>
              <a:t>3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609600" y="2274838"/>
            <a:ext cx="79248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</a:p>
          <a:p>
            <a:pPr lvl="0">
              <a:spcAft>
                <a:spcPts val="1200"/>
              </a:spcAft>
            </a:pPr>
            <a:r>
              <a:rPr lang="en-US" sz="2400" dirty="0" smtClean="0"/>
              <a:t>b) H</a:t>
            </a:r>
            <a:r>
              <a:rPr lang="en-US" sz="2400" baseline="-25000" dirty="0" smtClean="0"/>
              <a:t>2</a:t>
            </a:r>
            <a:r>
              <a:rPr lang="en-US" sz="2400" dirty="0"/>
              <a:t>: r</a:t>
            </a:r>
            <a:r>
              <a:rPr lang="en-US" sz="2400" baseline="-25000" dirty="0"/>
              <a:t>1</a:t>
            </a:r>
            <a:r>
              <a:rPr lang="en-US" sz="2400" dirty="0"/>
              <a:t>[</a:t>
            </a:r>
            <a:r>
              <a:rPr lang="en-US" sz="2400" dirty="0" err="1"/>
              <a:t>x,y</a:t>
            </a:r>
            <a:r>
              <a:rPr lang="en-US" sz="2400" dirty="0"/>
              <a:t>] r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1</a:t>
            </a:r>
            <a:r>
              <a:rPr lang="en-US" sz="2400" dirty="0"/>
              <a:t>[x] </a:t>
            </a:r>
            <a:r>
              <a:rPr lang="en-US" sz="2400" baseline="-25000" dirty="0"/>
              <a:t> </a:t>
            </a:r>
            <a:r>
              <a:rPr lang="en-US" sz="2400" dirty="0"/>
              <a:t>r</a:t>
            </a:r>
            <a:r>
              <a:rPr lang="en-US" sz="2400" baseline="-25000" dirty="0"/>
              <a:t>3</a:t>
            </a:r>
            <a:r>
              <a:rPr lang="en-US" sz="2400" dirty="0"/>
              <a:t>[z] w</a:t>
            </a:r>
            <a:r>
              <a:rPr lang="en-US" sz="2400" baseline="-25000" dirty="0"/>
              <a:t>2</a:t>
            </a:r>
            <a:r>
              <a:rPr lang="en-US" sz="2400" dirty="0"/>
              <a:t>[z] r</a:t>
            </a:r>
            <a:r>
              <a:rPr lang="en-US" sz="2400" baseline="-25000" dirty="0"/>
              <a:t>3</a:t>
            </a:r>
            <a:r>
              <a:rPr lang="en-US" sz="2400" dirty="0"/>
              <a:t>[y] w</a:t>
            </a:r>
            <a:r>
              <a:rPr lang="en-US" sz="2400" baseline="-25000" dirty="0"/>
              <a:t>3</a:t>
            </a:r>
            <a:r>
              <a:rPr lang="en-US" sz="2400" dirty="0"/>
              <a:t>[y]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rl</a:t>
            </a:r>
            <a:r>
              <a:rPr lang="en-US" sz="2400" baseline="-25000" dirty="0"/>
              <a:t>1</a:t>
            </a:r>
            <a:r>
              <a:rPr lang="en-US" sz="2400" dirty="0"/>
              <a:t>[</a:t>
            </a:r>
            <a:r>
              <a:rPr lang="en-US" sz="2400" dirty="0" err="1"/>
              <a:t>x,y</a:t>
            </a:r>
            <a:r>
              <a:rPr lang="en-US" sz="2400" dirty="0"/>
              <a:t>] r</a:t>
            </a:r>
            <a:r>
              <a:rPr lang="en-US" sz="2400" baseline="-25000" dirty="0"/>
              <a:t>1</a:t>
            </a:r>
            <a:r>
              <a:rPr lang="en-US" sz="2400" dirty="0"/>
              <a:t>[</a:t>
            </a:r>
            <a:r>
              <a:rPr lang="en-US" sz="2400" dirty="0" err="1"/>
              <a:t>x,y</a:t>
            </a:r>
            <a:r>
              <a:rPr lang="en-US" sz="2400" dirty="0"/>
              <a:t>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</a:t>
            </a:r>
            <a:r>
              <a:rPr lang="en-US" sz="2400" b="1" dirty="0"/>
              <a:t>{w</a:t>
            </a:r>
            <a:r>
              <a:rPr lang="en-US" sz="2400" b="1" baseline="-25000" dirty="0"/>
              <a:t>1</a:t>
            </a:r>
            <a:r>
              <a:rPr lang="en-US" sz="2400" b="1" dirty="0"/>
              <a:t>[x] is blocked}</a:t>
            </a:r>
            <a:r>
              <a:rPr lang="en-US" sz="2400" dirty="0"/>
              <a:t> rl</a:t>
            </a:r>
            <a:r>
              <a:rPr lang="en-US" sz="2400" baseline="-25000" dirty="0"/>
              <a:t>3</a:t>
            </a:r>
            <a:r>
              <a:rPr lang="en-US" sz="2400" dirty="0"/>
              <a:t>[z] r</a:t>
            </a:r>
            <a:r>
              <a:rPr lang="en-US" sz="2400" baseline="-25000" dirty="0"/>
              <a:t>3</a:t>
            </a:r>
            <a:r>
              <a:rPr lang="en-US" sz="2400" dirty="0"/>
              <a:t>[z]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{</a:t>
            </a:r>
            <a:r>
              <a:rPr lang="en-US" sz="2400" b="1" dirty="0"/>
              <a:t>w</a:t>
            </a:r>
            <a:r>
              <a:rPr lang="en-US" sz="2400" b="1" baseline="-25000" dirty="0"/>
              <a:t>2</a:t>
            </a:r>
            <a:r>
              <a:rPr lang="en-US" sz="2400" b="1" dirty="0"/>
              <a:t>[z] is blocked} </a:t>
            </a:r>
            <a:r>
              <a:rPr lang="en-US" sz="2400" dirty="0"/>
              <a:t>rl</a:t>
            </a:r>
            <a:r>
              <a:rPr lang="en-US" sz="2400" baseline="-25000" dirty="0"/>
              <a:t>3</a:t>
            </a:r>
            <a:r>
              <a:rPr lang="en-US" sz="2400" dirty="0"/>
              <a:t>[y] r</a:t>
            </a:r>
            <a:r>
              <a:rPr lang="en-US" sz="2400" baseline="-25000" dirty="0"/>
              <a:t>3</a:t>
            </a:r>
            <a:r>
              <a:rPr lang="en-US" sz="2400" dirty="0"/>
              <a:t>[y] </a:t>
            </a:r>
            <a:r>
              <a:rPr lang="en-US" sz="2400" b="1" dirty="0"/>
              <a:t>{w</a:t>
            </a:r>
            <a:r>
              <a:rPr lang="en-US" sz="2400" b="1" baseline="-25000" dirty="0"/>
              <a:t>3</a:t>
            </a:r>
            <a:r>
              <a:rPr lang="en-US" sz="2400" b="1" dirty="0"/>
              <a:t>[y] is blocked</a:t>
            </a:r>
            <a:r>
              <a:rPr lang="en-US" sz="2400" b="1" dirty="0" smtClean="0"/>
              <a:t>}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r>
              <a:rPr lang="en-US" sz="2400" dirty="0"/>
              <a:t>There’s a deadlock: w</a:t>
            </a:r>
            <a:r>
              <a:rPr lang="en-US" sz="2400" baseline="-25000" dirty="0"/>
              <a:t>1</a:t>
            </a:r>
            <a:r>
              <a:rPr lang="en-US" sz="2400" dirty="0"/>
              <a:t>[x] is waiting for rl</a:t>
            </a:r>
            <a:r>
              <a:rPr lang="en-US" sz="2400" baseline="-25000" dirty="0"/>
              <a:t>2</a:t>
            </a:r>
            <a:r>
              <a:rPr lang="en-US" sz="2400" dirty="0"/>
              <a:t>[x], w</a:t>
            </a:r>
            <a:r>
              <a:rPr lang="en-US" sz="2400" baseline="-25000" dirty="0"/>
              <a:t>2</a:t>
            </a:r>
            <a:r>
              <a:rPr lang="en-US" sz="2400" dirty="0"/>
              <a:t>[z] is waiting for rl</a:t>
            </a:r>
            <a:r>
              <a:rPr lang="en-US" sz="2400" baseline="-25000" dirty="0"/>
              <a:t>3</a:t>
            </a:r>
            <a:r>
              <a:rPr lang="en-US" sz="2400" dirty="0"/>
              <a:t>[z], and w</a:t>
            </a:r>
            <a:r>
              <a:rPr lang="en-US" sz="2400" baseline="-25000" dirty="0"/>
              <a:t>3</a:t>
            </a:r>
            <a:r>
              <a:rPr lang="en-US" sz="2400" dirty="0"/>
              <a:t>[y] is waiting for rl</a:t>
            </a:r>
            <a:r>
              <a:rPr lang="en-US" sz="2400" baseline="-25000" dirty="0"/>
              <a:t>1</a:t>
            </a:r>
            <a:r>
              <a:rPr lang="en-US" sz="2400" dirty="0"/>
              <a:t>[y].</a:t>
            </a:r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609600" y="1676400"/>
            <a:ext cx="3037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3 (continued)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609600" y="1295400"/>
            <a:ext cx="74676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Problem 1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dirty="0"/>
              <a:t>H</a:t>
            </a:r>
            <a:r>
              <a:rPr lang="en-US" sz="2400" baseline="-25000" dirty="0"/>
              <a:t>1</a:t>
            </a:r>
            <a:r>
              <a:rPr lang="en-US" sz="2400" dirty="0"/>
              <a:t>: r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1</a:t>
            </a:r>
            <a:r>
              <a:rPr lang="en-US" sz="2400" dirty="0"/>
              <a:t>[y] c</a:t>
            </a:r>
            <a:r>
              <a:rPr lang="en-US" sz="2400" baseline="-25000" dirty="0"/>
              <a:t>1</a:t>
            </a:r>
            <a:r>
              <a:rPr lang="en-US" sz="2400" dirty="0"/>
              <a:t>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1</a:t>
            </a:r>
            <a:r>
              <a:rPr lang="en-US" sz="2400" dirty="0"/>
              <a:t> is normally-strict two-phase locked:</a:t>
            </a:r>
          </a:p>
          <a:p>
            <a:r>
              <a:rPr lang="en-US" sz="2400" dirty="0"/>
              <a:t> 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rl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[y] rl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1</a:t>
            </a:r>
            <a:r>
              <a:rPr lang="en-US" sz="2400" dirty="0"/>
              <a:t>[x]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wl</a:t>
            </a:r>
            <a:r>
              <a:rPr lang="en-US" sz="2400" baseline="-25000" dirty="0"/>
              <a:t>1</a:t>
            </a:r>
            <a:r>
              <a:rPr lang="en-US" sz="2400" dirty="0"/>
              <a:t>[y] w</a:t>
            </a:r>
            <a:r>
              <a:rPr lang="en-US" sz="2400" baseline="-25000" dirty="0"/>
              <a:t>1</a:t>
            </a:r>
            <a:r>
              <a:rPr lang="en-US" sz="2400" dirty="0"/>
              <a:t>[y] c</a:t>
            </a:r>
            <a:r>
              <a:rPr lang="en-US" sz="2400" baseline="-25000" dirty="0"/>
              <a:t>1</a:t>
            </a:r>
            <a:r>
              <a:rPr lang="en-US" sz="2400" dirty="0"/>
              <a:t> ru</a:t>
            </a:r>
            <a:r>
              <a:rPr lang="en-US" sz="2400" baseline="-25000" dirty="0"/>
              <a:t>1</a:t>
            </a:r>
            <a:r>
              <a:rPr lang="en-US" sz="2400" dirty="0"/>
              <a:t>[x] wu</a:t>
            </a:r>
            <a:r>
              <a:rPr lang="en-US" sz="2400" baseline="-25000" dirty="0"/>
              <a:t>1</a:t>
            </a:r>
            <a:r>
              <a:rPr lang="en-US" sz="2400" dirty="0"/>
              <a:t>[y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wl</a:t>
            </a:r>
            <a:r>
              <a:rPr lang="en-US" sz="2400" baseline="-25000" dirty="0"/>
              <a:t>2</a:t>
            </a:r>
            <a:r>
              <a:rPr lang="en-US" sz="2400" dirty="0"/>
              <a:t>[y]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ru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[x] </a:t>
            </a:r>
            <a:r>
              <a:rPr lang="en-US" sz="2400" dirty="0"/>
              <a:t>wu</a:t>
            </a:r>
            <a:r>
              <a:rPr lang="en-US" sz="2400" baseline="-25000" dirty="0"/>
              <a:t>2</a:t>
            </a:r>
            <a:r>
              <a:rPr lang="en-US" sz="2400" dirty="0"/>
              <a:t>[y]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Note that ru</a:t>
            </a:r>
            <a:r>
              <a:rPr lang="en-US" sz="2400" baseline="-25000" dirty="0"/>
              <a:t>1</a:t>
            </a:r>
            <a:r>
              <a:rPr lang="en-US" sz="2400" dirty="0"/>
              <a:t>[y] isn’t needed, since ru</a:t>
            </a:r>
            <a:r>
              <a:rPr lang="en-US" sz="2400" baseline="-25000" dirty="0"/>
              <a:t>1</a:t>
            </a:r>
            <a:r>
              <a:rPr lang="en-US" sz="2400" dirty="0"/>
              <a:t>[y] was converted into wu</a:t>
            </a:r>
            <a:r>
              <a:rPr lang="en-US" sz="2400" baseline="-25000" dirty="0"/>
              <a:t>1</a:t>
            </a:r>
            <a:r>
              <a:rPr lang="en-US" sz="2400" dirty="0"/>
              <a:t>[y], i.e., T</a:t>
            </a:r>
            <a:r>
              <a:rPr lang="en-US" sz="2400" baseline="-25000" dirty="0"/>
              <a:t>1</a:t>
            </a:r>
            <a:r>
              <a:rPr lang="en-US" sz="2400" dirty="0"/>
              <a:t> holds only one lock on 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533400" y="914400"/>
            <a:ext cx="845820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: r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</a:t>
            </a:r>
            <a:r>
              <a:rPr lang="en-US" sz="2400" b="1" dirty="0"/>
              <a:t>w</a:t>
            </a:r>
            <a:r>
              <a:rPr lang="en-US" sz="2400" b="1" baseline="-25000" dirty="0"/>
              <a:t>2</a:t>
            </a:r>
            <a:r>
              <a:rPr lang="en-US" sz="2400" b="1" dirty="0"/>
              <a:t>[x]</a:t>
            </a:r>
            <a:r>
              <a:rPr lang="en-US" sz="2400" dirty="0"/>
              <a:t> w</a:t>
            </a:r>
            <a:r>
              <a:rPr lang="en-US" sz="2400" baseline="-25000" dirty="0"/>
              <a:t>1</a:t>
            </a:r>
            <a:r>
              <a:rPr lang="en-US" sz="2400" dirty="0"/>
              <a:t>[y] c</a:t>
            </a:r>
            <a:r>
              <a:rPr lang="en-US" sz="2400" baseline="-25000" dirty="0"/>
              <a:t>1</a:t>
            </a:r>
            <a:r>
              <a:rPr lang="en-US" sz="2400" dirty="0"/>
              <a:t>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 is two-phase locked, but not strict two-phase locked. To run </a:t>
            </a:r>
            <a:r>
              <a:rPr lang="en-US" sz="2400" i="1" dirty="0"/>
              <a:t>w</a:t>
            </a:r>
            <a:r>
              <a:rPr lang="en-US" sz="2400" i="1" baseline="-25000" dirty="0"/>
              <a:t>2</a:t>
            </a:r>
            <a:r>
              <a:rPr lang="en-US" sz="2400" i="1" dirty="0"/>
              <a:t>[x]</a:t>
            </a:r>
            <a:r>
              <a:rPr lang="en-US" sz="2400" dirty="0"/>
              <a:t>, T</a:t>
            </a:r>
            <a:r>
              <a:rPr lang="en-US" sz="2400" baseline="-25000" dirty="0"/>
              <a:t>1</a:t>
            </a:r>
            <a:r>
              <a:rPr lang="en-US" sz="2400" dirty="0"/>
              <a:t> must have released its read lock on x before w</a:t>
            </a:r>
            <a:r>
              <a:rPr lang="en-US" sz="2400" baseline="-25000" dirty="0"/>
              <a:t>2</a:t>
            </a:r>
            <a:r>
              <a:rPr lang="en-US" sz="2400" dirty="0"/>
              <a:t>[x], which means it cannot be strict two-phase locked. Moreover, to be two-phase locked, it must have gotten its write lock on y before it released its read lock on x. Thus, we have the following:</a:t>
            </a:r>
          </a:p>
          <a:p>
            <a:r>
              <a:rPr lang="en-US" sz="2400" dirty="0"/>
              <a:t> 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rl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[y] rl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1</a:t>
            </a:r>
            <a:r>
              <a:rPr lang="en-US" sz="2400" dirty="0"/>
              <a:t>[x]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</a:t>
            </a:r>
            <a:r>
              <a:rPr lang="en-US" sz="2400" b="1" dirty="0"/>
              <a:t>wl</a:t>
            </a:r>
            <a:r>
              <a:rPr lang="en-US" sz="2400" b="1" baseline="-25000" dirty="0"/>
              <a:t>1</a:t>
            </a:r>
            <a:r>
              <a:rPr lang="en-US" sz="2400" b="1" dirty="0"/>
              <a:t>[y] ru</a:t>
            </a:r>
            <a:r>
              <a:rPr lang="en-US" sz="2400" b="1" baseline="-25000" dirty="0"/>
              <a:t>1</a:t>
            </a:r>
            <a:r>
              <a:rPr lang="en-US" sz="2400" b="1" dirty="0"/>
              <a:t>[x] wl</a:t>
            </a:r>
            <a:r>
              <a:rPr lang="en-US" sz="2400" b="1" baseline="-25000" dirty="0"/>
              <a:t>2</a:t>
            </a:r>
            <a:r>
              <a:rPr lang="en-US" sz="2400" b="1" dirty="0"/>
              <a:t>[x</a:t>
            </a:r>
            <a:r>
              <a:rPr lang="en-US" sz="2400" dirty="0"/>
              <a:t>] </a:t>
            </a:r>
            <a:r>
              <a:rPr lang="en-US" sz="2400" i="1" dirty="0"/>
              <a:t>w</a:t>
            </a:r>
            <a:r>
              <a:rPr lang="en-US" sz="2400" i="1" baseline="-25000" dirty="0"/>
              <a:t>2</a:t>
            </a:r>
            <a:r>
              <a:rPr lang="en-US" sz="2400" i="1" dirty="0"/>
              <a:t>[x] </a:t>
            </a:r>
            <a:r>
              <a:rPr lang="en-US" sz="2400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[y] c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wu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[y</a:t>
            </a:r>
            <a:r>
              <a:rPr lang="en-US" sz="2400" dirty="0"/>
              <a:t>] wl</a:t>
            </a:r>
            <a:r>
              <a:rPr lang="en-US" sz="2400" baseline="-25000" dirty="0"/>
              <a:t>2</a:t>
            </a:r>
            <a:r>
              <a:rPr lang="en-US" sz="2400" dirty="0"/>
              <a:t>[y]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r>
              <a:rPr lang="en-US" sz="2400" dirty="0"/>
              <a:t> ru</a:t>
            </a:r>
            <a:r>
              <a:rPr lang="en-US" sz="2400" baseline="-25000" dirty="0"/>
              <a:t>2</a:t>
            </a:r>
            <a:r>
              <a:rPr lang="en-US" sz="2400" dirty="0"/>
              <a:t>[x] wu</a:t>
            </a:r>
            <a:r>
              <a:rPr lang="en-US" sz="2400" baseline="-25000" dirty="0"/>
              <a:t>2</a:t>
            </a:r>
            <a:r>
              <a:rPr lang="en-US" sz="2400" dirty="0"/>
              <a:t>[y]</a:t>
            </a:r>
          </a:p>
          <a:p>
            <a:r>
              <a:rPr lang="en-US" sz="2400" dirty="0"/>
              <a:t> </a:t>
            </a:r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548268" y="545068"/>
            <a:ext cx="3037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1 (continued)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1997839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: r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1</a:t>
            </a:r>
            <a:r>
              <a:rPr lang="en-US" sz="2400" dirty="0"/>
              <a:t>[y]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c</a:t>
            </a:r>
            <a:r>
              <a:rPr lang="en-US" sz="2400" b="1" baseline="-25000" dirty="0"/>
              <a:t>1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 is two-phase locked, but not strict two-phase locked because T</a:t>
            </a:r>
            <a:r>
              <a:rPr lang="en-US" sz="2400" baseline="-25000" dirty="0"/>
              <a:t>1</a:t>
            </a:r>
            <a:r>
              <a:rPr lang="en-US" sz="2400" dirty="0"/>
              <a:t> must have released its write lock before 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[y] </a:t>
            </a:r>
            <a:r>
              <a:rPr lang="en-US" sz="2400" dirty="0"/>
              <a:t>executed.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rl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[y] rl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1</a:t>
            </a:r>
            <a:r>
              <a:rPr lang="en-US" sz="2400" dirty="0"/>
              <a:t>[x]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wl</a:t>
            </a:r>
            <a:r>
              <a:rPr lang="en-US" sz="2400" baseline="-25000" dirty="0"/>
              <a:t>1</a:t>
            </a:r>
            <a:r>
              <a:rPr lang="en-US" sz="2400" dirty="0"/>
              <a:t>[y] w</a:t>
            </a:r>
            <a:r>
              <a:rPr lang="en-US" sz="2400" baseline="-25000" dirty="0"/>
              <a:t>1</a:t>
            </a:r>
            <a:r>
              <a:rPr lang="en-US" sz="2400" dirty="0"/>
              <a:t>[y] </a:t>
            </a:r>
            <a:r>
              <a:rPr lang="en-US" sz="2400" b="1" dirty="0"/>
              <a:t>wu</a:t>
            </a:r>
            <a:r>
              <a:rPr lang="en-US" sz="2400" b="1" baseline="-25000" dirty="0"/>
              <a:t>1</a:t>
            </a:r>
            <a:r>
              <a:rPr lang="en-US" sz="2400" b="1" dirty="0"/>
              <a:t>[y]</a:t>
            </a:r>
            <a:r>
              <a:rPr lang="en-US" sz="2400" dirty="0"/>
              <a:t> wl</a:t>
            </a:r>
            <a:r>
              <a:rPr lang="en-US" sz="2400" baseline="-25000" dirty="0"/>
              <a:t>2</a:t>
            </a:r>
            <a:r>
              <a:rPr lang="en-US" sz="2400" dirty="0"/>
              <a:t>[y]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r>
              <a:rPr lang="en-US" sz="2400" dirty="0"/>
              <a:t> ru</a:t>
            </a:r>
            <a:r>
              <a:rPr lang="en-US" sz="2400" baseline="-25000" dirty="0"/>
              <a:t>2</a:t>
            </a:r>
            <a:r>
              <a:rPr lang="en-US" sz="2400" dirty="0"/>
              <a:t>[x] wu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1</a:t>
            </a:r>
            <a:r>
              <a:rPr lang="en-US" sz="2400" dirty="0"/>
              <a:t> ru</a:t>
            </a:r>
            <a:r>
              <a:rPr lang="en-US" sz="2400" baseline="-25000" dirty="0"/>
              <a:t>1</a:t>
            </a:r>
            <a:r>
              <a:rPr lang="en-US" sz="2400" dirty="0"/>
              <a:t>[x]</a:t>
            </a:r>
          </a:p>
          <a:p>
            <a:r>
              <a:rPr lang="en-US" sz="2400" dirty="0"/>
              <a:t> </a:t>
            </a:r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548268" y="545068"/>
            <a:ext cx="3037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1 (continued)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228600" y="609600"/>
            <a:ext cx="8458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b="1" dirty="0"/>
              <a:t>:</a:t>
            </a:r>
            <a:r>
              <a:rPr lang="en-US" sz="2400" dirty="0"/>
              <a:t> r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</a:t>
            </a:r>
            <a:r>
              <a:rPr lang="en-US" sz="2400" b="1" dirty="0"/>
              <a:t>w</a:t>
            </a:r>
            <a:r>
              <a:rPr lang="en-US" sz="2400" b="1" baseline="-25000" dirty="0"/>
              <a:t>2</a:t>
            </a:r>
            <a:r>
              <a:rPr lang="en-US" sz="2400" b="1" dirty="0"/>
              <a:t>[x]</a:t>
            </a:r>
            <a:r>
              <a:rPr lang="en-US" sz="2400" dirty="0"/>
              <a:t> </a:t>
            </a:r>
            <a:r>
              <a:rPr lang="en-US" sz="2400" b="1" dirty="0"/>
              <a:t>r</a:t>
            </a:r>
            <a:r>
              <a:rPr lang="en-US" sz="2400" b="1" baseline="-25000" dirty="0"/>
              <a:t>3</a:t>
            </a:r>
            <a:r>
              <a:rPr lang="en-US" sz="2400" b="1" dirty="0"/>
              <a:t>[y]</a:t>
            </a:r>
            <a:r>
              <a:rPr lang="en-US" sz="2400" dirty="0"/>
              <a:t> w</a:t>
            </a:r>
            <a:r>
              <a:rPr lang="en-US" sz="2400" baseline="-25000" dirty="0"/>
              <a:t>1</a:t>
            </a:r>
            <a:r>
              <a:rPr lang="en-US" sz="2400" dirty="0"/>
              <a:t>[y] c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b="1" baseline="-25000" dirty="0"/>
              <a:t>3</a:t>
            </a:r>
            <a:r>
              <a:rPr lang="en-US" sz="2400" b="1" dirty="0"/>
              <a:t>[z] c</a:t>
            </a:r>
            <a:r>
              <a:rPr lang="en-US" sz="2400" b="1" baseline="-25000" dirty="0"/>
              <a:t>3</a:t>
            </a:r>
            <a:r>
              <a:rPr lang="en-US" sz="2400" dirty="0"/>
              <a:t>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</a:t>
            </a:r>
            <a:r>
              <a:rPr lang="en-US" sz="2400" dirty="0"/>
              <a:t>is not two-phase locked. To see why, consider the following prefix of the history</a:t>
            </a:r>
            <a:r>
              <a:rPr lang="en-US" sz="2400" dirty="0" smtClean="0"/>
              <a:t>: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/>
              <a:t>rl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[y] rl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1</a:t>
            </a:r>
            <a:r>
              <a:rPr lang="en-US" sz="2400" dirty="0"/>
              <a:t>[x]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The next operation is w</a:t>
            </a:r>
            <a:r>
              <a:rPr lang="en-US" sz="2400" baseline="-25000" dirty="0"/>
              <a:t>2</a:t>
            </a:r>
            <a:r>
              <a:rPr lang="en-US" sz="2400" dirty="0"/>
              <a:t>[x]. So as in H</a:t>
            </a:r>
            <a:r>
              <a:rPr lang="en-US" sz="2400" baseline="-25000" dirty="0"/>
              <a:t>2</a:t>
            </a:r>
            <a:r>
              <a:rPr lang="en-US" sz="2400" dirty="0"/>
              <a:t>, T</a:t>
            </a:r>
            <a:r>
              <a:rPr lang="en-US" sz="2400" baseline="-25000" dirty="0"/>
              <a:t>1</a:t>
            </a:r>
            <a:r>
              <a:rPr lang="en-US" sz="2400" dirty="0"/>
              <a:t> must have released its read lock on x before w</a:t>
            </a:r>
            <a:r>
              <a:rPr lang="en-US" sz="2400" baseline="-25000" dirty="0"/>
              <a:t>2</a:t>
            </a:r>
            <a:r>
              <a:rPr lang="en-US" sz="2400" dirty="0"/>
              <a:t>[x], so again the next few operations must have been wl</a:t>
            </a:r>
            <a:r>
              <a:rPr lang="en-US" sz="2400" baseline="-25000" dirty="0"/>
              <a:t>1</a:t>
            </a:r>
            <a:r>
              <a:rPr lang="en-US" sz="2400" dirty="0"/>
              <a:t>[y] ru</a:t>
            </a:r>
            <a:r>
              <a:rPr lang="en-US" sz="2400" baseline="-25000" dirty="0"/>
              <a:t>1</a:t>
            </a:r>
            <a:r>
              <a:rPr lang="en-US" sz="2400" dirty="0"/>
              <a:t>[x] wl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2</a:t>
            </a:r>
            <a:r>
              <a:rPr lang="en-US" sz="2400" dirty="0"/>
              <a:t>[x], as in the following expanded prefix.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rl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[y] rl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1</a:t>
            </a:r>
            <a:r>
              <a:rPr lang="en-US" sz="2400" dirty="0"/>
              <a:t>[x]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wl</a:t>
            </a:r>
            <a:r>
              <a:rPr lang="en-US" sz="2400" baseline="-25000" dirty="0"/>
              <a:t>1</a:t>
            </a:r>
            <a:r>
              <a:rPr lang="en-US" sz="2400" dirty="0"/>
              <a:t>[y] ru</a:t>
            </a:r>
            <a:r>
              <a:rPr lang="en-US" sz="2400" baseline="-25000" dirty="0"/>
              <a:t>1</a:t>
            </a:r>
            <a:r>
              <a:rPr lang="en-US" sz="2400" dirty="0"/>
              <a:t>[x] wl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2</a:t>
            </a:r>
            <a:r>
              <a:rPr lang="en-US" sz="2400" dirty="0"/>
              <a:t>[x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249044" y="147935"/>
            <a:ext cx="3037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1 (continued)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80010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continued</a:t>
            </a:r>
          </a:p>
          <a:p>
            <a:pPr>
              <a:spcAft>
                <a:spcPts val="3000"/>
              </a:spcAft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b="1" dirty="0"/>
              <a:t>:</a:t>
            </a:r>
            <a:r>
              <a:rPr lang="en-US" sz="2400" dirty="0"/>
              <a:t> r</a:t>
            </a:r>
            <a:r>
              <a:rPr lang="en-US" sz="2400" baseline="-25000" dirty="0"/>
              <a:t>1</a:t>
            </a:r>
            <a:r>
              <a:rPr lang="en-US" sz="2400" dirty="0"/>
              <a:t>[y] r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</a:t>
            </a:r>
            <a:r>
              <a:rPr lang="en-US" sz="2400" b="1" dirty="0"/>
              <a:t>w</a:t>
            </a:r>
            <a:r>
              <a:rPr lang="en-US" sz="2400" b="1" baseline="-25000" dirty="0"/>
              <a:t>2</a:t>
            </a:r>
            <a:r>
              <a:rPr lang="en-US" sz="2400" b="1" dirty="0"/>
              <a:t>[x]</a:t>
            </a:r>
            <a:r>
              <a:rPr lang="en-US" sz="2400" dirty="0"/>
              <a:t> </a:t>
            </a:r>
            <a:r>
              <a:rPr lang="en-US" sz="2400" b="1" dirty="0"/>
              <a:t>r</a:t>
            </a:r>
            <a:r>
              <a:rPr lang="en-US" sz="2400" b="1" baseline="-25000" dirty="0"/>
              <a:t>3</a:t>
            </a:r>
            <a:r>
              <a:rPr lang="en-US" sz="2400" b="1" dirty="0"/>
              <a:t>[y]</a:t>
            </a:r>
            <a:r>
              <a:rPr lang="en-US" sz="2400" dirty="0"/>
              <a:t> w</a:t>
            </a:r>
            <a:r>
              <a:rPr lang="en-US" sz="2400" baseline="-25000" dirty="0"/>
              <a:t>1</a:t>
            </a:r>
            <a:r>
              <a:rPr lang="en-US" sz="2400" dirty="0"/>
              <a:t>[y] c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b="1" baseline="-25000" dirty="0"/>
              <a:t>3</a:t>
            </a:r>
            <a:r>
              <a:rPr lang="en-US" sz="2400" b="1" dirty="0"/>
              <a:t>[z] c</a:t>
            </a:r>
            <a:r>
              <a:rPr lang="en-US" sz="2400" b="1" baseline="-25000" dirty="0"/>
              <a:t>3</a:t>
            </a:r>
            <a:r>
              <a:rPr lang="en-US" sz="2400" dirty="0"/>
              <a:t> w</a:t>
            </a:r>
            <a:r>
              <a:rPr lang="en-US" sz="2400" baseline="-25000" dirty="0"/>
              <a:t>2</a:t>
            </a:r>
            <a:r>
              <a:rPr lang="en-US" sz="2400" dirty="0"/>
              <a:t>[y] c</a:t>
            </a:r>
            <a:r>
              <a:rPr lang="en-US" sz="2400" baseline="-25000" dirty="0"/>
              <a:t>2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rl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[y</a:t>
            </a:r>
            <a:r>
              <a:rPr lang="en-US" sz="2400" dirty="0"/>
              <a:t>] r</a:t>
            </a:r>
            <a:r>
              <a:rPr lang="en-US" sz="2400" baseline="-25000" dirty="0"/>
              <a:t>1</a:t>
            </a:r>
            <a:r>
              <a:rPr lang="en-US" sz="2400" dirty="0"/>
              <a:t>[y] rl</a:t>
            </a:r>
            <a:r>
              <a:rPr lang="en-US" sz="2400" baseline="-25000" dirty="0"/>
              <a:t>1</a:t>
            </a:r>
            <a:r>
              <a:rPr lang="en-US" sz="2400" dirty="0"/>
              <a:t>[x] r</a:t>
            </a:r>
            <a:r>
              <a:rPr lang="en-US" sz="2400" baseline="-25000" dirty="0"/>
              <a:t>1</a:t>
            </a:r>
            <a:r>
              <a:rPr lang="en-US" sz="2400" dirty="0"/>
              <a:t>[x] rl</a:t>
            </a:r>
            <a:r>
              <a:rPr lang="en-US" sz="2400" baseline="-25000" dirty="0"/>
              <a:t>2</a:t>
            </a:r>
            <a:r>
              <a:rPr lang="en-US" sz="2400" dirty="0"/>
              <a:t>[x] r</a:t>
            </a:r>
            <a:r>
              <a:rPr lang="en-US" sz="2400" baseline="-25000" dirty="0"/>
              <a:t>2</a:t>
            </a:r>
            <a:r>
              <a:rPr lang="en-US" sz="2400" dirty="0"/>
              <a:t>[x] wl</a:t>
            </a:r>
            <a:r>
              <a:rPr lang="en-US" sz="2400" baseline="-25000" dirty="0"/>
              <a:t>1</a:t>
            </a:r>
            <a:r>
              <a:rPr lang="en-US" sz="2400" dirty="0"/>
              <a:t>[y] ru</a:t>
            </a:r>
            <a:r>
              <a:rPr lang="en-US" sz="2400" baseline="-25000" dirty="0"/>
              <a:t>1</a:t>
            </a:r>
            <a:r>
              <a:rPr lang="en-US" sz="2400" dirty="0"/>
              <a:t>[x] wl</a:t>
            </a:r>
            <a:r>
              <a:rPr lang="en-US" sz="2400" baseline="-25000" dirty="0"/>
              <a:t>2</a:t>
            </a:r>
            <a:r>
              <a:rPr lang="en-US" sz="2400" dirty="0"/>
              <a:t>[x] w</a:t>
            </a:r>
            <a:r>
              <a:rPr lang="en-US" sz="2400" baseline="-25000" dirty="0"/>
              <a:t>2</a:t>
            </a:r>
            <a:r>
              <a:rPr lang="en-US" sz="2400" dirty="0"/>
              <a:t>[x]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The next operation is r</a:t>
            </a:r>
            <a:r>
              <a:rPr lang="en-US" sz="2400" baseline="-25000" dirty="0"/>
              <a:t>3</a:t>
            </a:r>
            <a:r>
              <a:rPr lang="en-US" sz="2400" dirty="0"/>
              <a:t>[y]. To have executed here, T</a:t>
            </a:r>
            <a:r>
              <a:rPr lang="en-US" sz="2400" baseline="-25000" dirty="0"/>
              <a:t>3</a:t>
            </a:r>
            <a:r>
              <a:rPr lang="en-US" sz="2400" dirty="0"/>
              <a:t> would have to obtain its lock on y, which requires that T</a:t>
            </a:r>
            <a:r>
              <a:rPr lang="en-US" sz="2400" baseline="-25000" dirty="0"/>
              <a:t>1</a:t>
            </a:r>
            <a:r>
              <a:rPr lang="en-US" sz="2400" dirty="0"/>
              <a:t> had already released its lock on y, which it could not have done at this point because it hasn’t yet executed w</a:t>
            </a:r>
            <a:r>
              <a:rPr lang="en-US" sz="2400" baseline="-25000" dirty="0"/>
              <a:t>1</a:t>
            </a:r>
            <a:r>
              <a:rPr lang="en-US" sz="2400" dirty="0"/>
              <a:t>[y].</a:t>
            </a:r>
          </a:p>
          <a:p>
            <a:r>
              <a:rPr lang="en-US" sz="2400" dirty="0"/>
              <a:t>Nevertheless, this history is SR. We have only the following SG edges: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T</a:t>
            </a:r>
            <a:r>
              <a:rPr lang="en-US" sz="2400" baseline="-25000" dirty="0"/>
              <a:t>2</a:t>
            </a:r>
            <a:r>
              <a:rPr lang="en-US" sz="2400" dirty="0"/>
              <a:t>   because  (r</a:t>
            </a:r>
            <a:r>
              <a:rPr lang="en-US" sz="2400" baseline="-25000" dirty="0"/>
              <a:t>1</a:t>
            </a:r>
            <a:r>
              <a:rPr lang="en-US" sz="2400" dirty="0"/>
              <a:t>[x],w</a:t>
            </a:r>
            <a:r>
              <a:rPr lang="en-US" sz="2400" baseline="-25000" dirty="0"/>
              <a:t>2</a:t>
            </a:r>
            <a:r>
              <a:rPr lang="en-US" sz="2400" dirty="0"/>
              <a:t>[x]) and (w</a:t>
            </a:r>
            <a:r>
              <a:rPr lang="en-US" sz="2400" baseline="-25000" dirty="0"/>
              <a:t>1</a:t>
            </a:r>
            <a:r>
              <a:rPr lang="en-US" sz="2400" dirty="0"/>
              <a:t>[y], w</a:t>
            </a:r>
            <a:r>
              <a:rPr lang="en-US" sz="2400" baseline="-25000" dirty="0"/>
              <a:t>2</a:t>
            </a:r>
            <a:r>
              <a:rPr lang="en-US" sz="2400" dirty="0"/>
              <a:t>[y])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T</a:t>
            </a:r>
            <a:r>
              <a:rPr lang="en-US" sz="2400" baseline="-25000" dirty="0"/>
              <a:t>1</a:t>
            </a:r>
            <a:r>
              <a:rPr lang="en-US" sz="2400" dirty="0"/>
              <a:t>   because  (r</a:t>
            </a:r>
            <a:r>
              <a:rPr lang="en-US" sz="2400" baseline="-25000" dirty="0"/>
              <a:t>3</a:t>
            </a:r>
            <a:r>
              <a:rPr lang="en-US" sz="2400" dirty="0"/>
              <a:t>[y], w</a:t>
            </a:r>
            <a:r>
              <a:rPr lang="en-US" sz="2400" baseline="-25000" dirty="0"/>
              <a:t>1</a:t>
            </a:r>
            <a:r>
              <a:rPr lang="en-US" sz="2400" dirty="0"/>
              <a:t>[y])</a:t>
            </a:r>
          </a:p>
          <a:p>
            <a:r>
              <a:rPr lang="en-US" sz="2400" dirty="0"/>
              <a:t>There’s no cycle in the SG, so the history is serializable as T</a:t>
            </a:r>
            <a:r>
              <a:rPr lang="en-US" sz="2400" baseline="-25000" dirty="0"/>
              <a:t>3</a:t>
            </a:r>
            <a:r>
              <a:rPr lang="en-US" sz="2400" dirty="0"/>
              <a:t> T</a:t>
            </a:r>
            <a:r>
              <a:rPr lang="en-US" sz="2400" baseline="-25000" dirty="0"/>
              <a:t>1</a:t>
            </a:r>
            <a:r>
              <a:rPr lang="en-US" sz="2400" dirty="0"/>
              <a:t> T</a:t>
            </a:r>
            <a:r>
              <a:rPr lang="en-US" sz="2400" baseline="-25000" dirty="0"/>
              <a:t>2</a:t>
            </a:r>
            <a:r>
              <a:rPr lang="en-US" sz="2400" dirty="0"/>
              <a:t>. </a:t>
            </a:r>
            <a:r>
              <a:rPr lang="en-US" sz="2400" dirty="0" smtClean="0"/>
              <a:t>Note that there </a:t>
            </a:r>
            <a:r>
              <a:rPr lang="en-US" sz="2400" dirty="0"/>
              <a:t>are no transaction handshakes in the input, </a:t>
            </a:r>
            <a:r>
              <a:rPr lang="en-US" sz="2400" dirty="0" smtClean="0"/>
              <a:t>so there </a:t>
            </a:r>
            <a:r>
              <a:rPr lang="en-US" sz="2400" dirty="0"/>
              <a:t>are none to preserve. </a:t>
            </a:r>
          </a:p>
        </p:txBody>
      </p:sp>
    </p:spTree>
    <p:extLst>
      <p:ext uri="{BB962C8B-B14F-4D97-AF65-F5344CB8AC3E}">
        <p14:creationId xmlns:p14="http://schemas.microsoft.com/office/powerpoint/2010/main" val="39755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228600" y="335846"/>
            <a:ext cx="8763000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300" b="1" dirty="0"/>
              <a:t>Extra credit</a:t>
            </a:r>
            <a:r>
              <a:rPr lang="en-US" sz="2300" dirty="0"/>
              <a:t>: Is it possible for a history to be strict two-phase locked but not normally-strict two phase locked? </a:t>
            </a:r>
            <a:endParaRPr lang="en-US" sz="2300" dirty="0" smtClean="0"/>
          </a:p>
          <a:p>
            <a:r>
              <a:rPr lang="en-US" sz="2300" dirty="0" smtClean="0"/>
              <a:t>No</a:t>
            </a:r>
            <a:r>
              <a:rPr lang="en-US" sz="2300" dirty="0"/>
              <a:t>. To prove it, let H be a strict 2PL history that has been augmented with lock and unlock operations to demonstrate that it’s strict 2PL. We can transform H into a history each of whose lock operations immediately precedes the operation it’s synchronizing, as follows. </a:t>
            </a:r>
            <a:endParaRPr lang="en-US" sz="2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/>
              <a:t>Suppose </a:t>
            </a:r>
            <a:r>
              <a:rPr lang="en-US" sz="2300" dirty="0"/>
              <a:t>that for some operation </a:t>
            </a:r>
            <a:r>
              <a:rPr lang="en-US" sz="2300" dirty="0" err="1"/>
              <a:t>o</a:t>
            </a:r>
            <a:r>
              <a:rPr lang="en-US" sz="2300" baseline="-25000" dirty="0" err="1"/>
              <a:t>i</a:t>
            </a:r>
            <a:r>
              <a:rPr lang="en-US" sz="2300" dirty="0"/>
              <a:t>[x] in H, the corresponding lock request </a:t>
            </a:r>
            <a:r>
              <a:rPr lang="en-US" sz="2300" dirty="0" err="1"/>
              <a:t>ol</a:t>
            </a:r>
            <a:r>
              <a:rPr lang="en-US" sz="2300" baseline="-25000" dirty="0" err="1"/>
              <a:t>i</a:t>
            </a:r>
            <a:r>
              <a:rPr lang="en-US" sz="2300" dirty="0"/>
              <a:t>[x] does not immediately precede </a:t>
            </a:r>
            <a:r>
              <a:rPr lang="en-US" sz="2300" dirty="0" err="1"/>
              <a:t>o</a:t>
            </a:r>
            <a:r>
              <a:rPr lang="en-US" sz="2300" baseline="-25000" dirty="0" err="1"/>
              <a:t>i</a:t>
            </a:r>
            <a:r>
              <a:rPr lang="en-US" sz="2300" dirty="0"/>
              <a:t>[x]. </a:t>
            </a:r>
            <a:endParaRPr lang="en-US" sz="2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/>
              <a:t>The </a:t>
            </a:r>
            <a:r>
              <a:rPr lang="en-US" sz="2300" dirty="0"/>
              <a:t>only constraint that prevents moving </a:t>
            </a:r>
            <a:r>
              <a:rPr lang="en-US" sz="2300" dirty="0" err="1"/>
              <a:t>ol</a:t>
            </a:r>
            <a:r>
              <a:rPr lang="en-US" sz="2300" baseline="-25000" dirty="0" err="1"/>
              <a:t>i</a:t>
            </a:r>
            <a:r>
              <a:rPr lang="en-US" sz="2300" dirty="0"/>
              <a:t>[x] to the right in H so that it immediately precedes </a:t>
            </a:r>
            <a:r>
              <a:rPr lang="en-US" sz="2300" dirty="0" err="1"/>
              <a:t>o</a:t>
            </a:r>
            <a:r>
              <a:rPr lang="en-US" sz="2300" baseline="-25000" dirty="0" err="1"/>
              <a:t>i</a:t>
            </a:r>
            <a:r>
              <a:rPr lang="en-US" sz="2300" dirty="0"/>
              <a:t>[x] is an unlock operation by T</a:t>
            </a:r>
            <a:r>
              <a:rPr lang="en-US" sz="2300" baseline="-25000" dirty="0"/>
              <a:t>i</a:t>
            </a:r>
            <a:r>
              <a:rPr lang="en-US" sz="2300" dirty="0"/>
              <a:t>, since that would break 2PL. </a:t>
            </a:r>
            <a:endParaRPr lang="en-US" sz="2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/>
              <a:t>However</a:t>
            </a:r>
            <a:r>
              <a:rPr lang="en-US" sz="2300" dirty="0"/>
              <a:t>, since H is strict 2PL, all of T</a:t>
            </a:r>
            <a:r>
              <a:rPr lang="en-US" sz="2300" baseline="-25000" dirty="0"/>
              <a:t>i</a:t>
            </a:r>
            <a:r>
              <a:rPr lang="en-US" sz="2300" dirty="0"/>
              <a:t>’s unlock operations follow c</a:t>
            </a:r>
            <a:r>
              <a:rPr lang="en-US" sz="2300" baseline="-25000" dirty="0"/>
              <a:t>i</a:t>
            </a:r>
            <a:r>
              <a:rPr lang="en-US" sz="2300" dirty="0"/>
              <a:t>. </a:t>
            </a:r>
            <a:endParaRPr lang="en-US" sz="2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/>
              <a:t>Therefore</a:t>
            </a:r>
            <a:r>
              <a:rPr lang="en-US" sz="2300" dirty="0"/>
              <a:t>, it’s possible to move </a:t>
            </a:r>
            <a:r>
              <a:rPr lang="en-US" sz="2300" dirty="0" err="1"/>
              <a:t>ol</a:t>
            </a:r>
            <a:r>
              <a:rPr lang="en-US" sz="2300" baseline="-25000" dirty="0" err="1"/>
              <a:t>i</a:t>
            </a:r>
            <a:r>
              <a:rPr lang="en-US" sz="2300" dirty="0"/>
              <a:t>[x] to the right in H so that it immediately precedes </a:t>
            </a:r>
            <a:r>
              <a:rPr lang="en-US" sz="2300" dirty="0" err="1"/>
              <a:t>o</a:t>
            </a:r>
            <a:r>
              <a:rPr lang="en-US" sz="2300" baseline="-25000" dirty="0" err="1"/>
              <a:t>i</a:t>
            </a:r>
            <a:r>
              <a:rPr lang="en-US" sz="2300" dirty="0"/>
              <a:t>[x]. </a:t>
            </a:r>
            <a:endParaRPr lang="en-US" sz="2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/>
              <a:t>This </a:t>
            </a:r>
            <a:r>
              <a:rPr lang="en-US" sz="2300" dirty="0"/>
              <a:t>can be done for all offending lock operations in H, thereby transforming it into a demonstration that H is normally-strict 2PL-ed.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250902" y="2286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Problem </a:t>
            </a:r>
            <a:r>
              <a:rPr lang="en-US" sz="2200" b="1" dirty="0" smtClean="0"/>
              <a:t>2: </a:t>
            </a:r>
            <a:r>
              <a:rPr lang="en-US" sz="2200" dirty="0" smtClean="0"/>
              <a:t>Yes, </a:t>
            </a:r>
            <a:r>
              <a:rPr lang="en-US" sz="2400" dirty="0"/>
              <a:t>a transaction </a:t>
            </a:r>
            <a:r>
              <a:rPr lang="en-US" sz="2400" dirty="0" smtClean="0"/>
              <a:t>can be </a:t>
            </a:r>
            <a:r>
              <a:rPr lang="en-US" sz="2400" dirty="0"/>
              <a:t>involved in </a:t>
            </a:r>
            <a:r>
              <a:rPr lang="en-US" sz="2400" dirty="0" smtClean="0"/>
              <a:t>multiple deadlocks. </a:t>
            </a:r>
            <a:r>
              <a:rPr lang="en-US" sz="2200" dirty="0" smtClean="0"/>
              <a:t>Consider the following three sequential transactions:</a:t>
            </a:r>
          </a:p>
          <a:p>
            <a:r>
              <a:rPr lang="en-US" sz="2200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/>
              <a:t>: r</a:t>
            </a:r>
            <a:r>
              <a:rPr lang="en-US" sz="2200" baseline="-25000" dirty="0"/>
              <a:t>1</a:t>
            </a:r>
            <a:r>
              <a:rPr lang="en-US" sz="2200" dirty="0"/>
              <a:t>[x]</a:t>
            </a:r>
            <a:r>
              <a:rPr lang="en-US" sz="2200" b="1" dirty="0"/>
              <a:t> </a:t>
            </a:r>
            <a:r>
              <a:rPr lang="en-US" sz="2200" dirty="0"/>
              <a:t>r</a:t>
            </a:r>
            <a:r>
              <a:rPr lang="en-US" sz="2200" baseline="-25000" dirty="0"/>
              <a:t>1</a:t>
            </a:r>
            <a:r>
              <a:rPr lang="en-US" sz="2200" dirty="0"/>
              <a:t>[y]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2</a:t>
            </a:r>
            <a:r>
              <a:rPr lang="en-US" sz="2200" dirty="0"/>
              <a:t>: r</a:t>
            </a:r>
            <a:r>
              <a:rPr lang="en-US" sz="2200" baseline="-25000" dirty="0"/>
              <a:t>2</a:t>
            </a:r>
            <a:r>
              <a:rPr lang="en-US" sz="2200" dirty="0"/>
              <a:t> [x]</a:t>
            </a:r>
            <a:r>
              <a:rPr lang="en-US" sz="2200" b="1" dirty="0"/>
              <a:t> </a:t>
            </a:r>
            <a:r>
              <a:rPr lang="en-US" sz="2200" dirty="0"/>
              <a:t>r</a:t>
            </a:r>
            <a:r>
              <a:rPr lang="en-US" sz="2200" baseline="-25000" dirty="0"/>
              <a:t>2</a:t>
            </a:r>
            <a:r>
              <a:rPr lang="en-US" sz="2200" dirty="0"/>
              <a:t>[y]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3</a:t>
            </a:r>
            <a:r>
              <a:rPr lang="en-US" sz="2200" dirty="0"/>
              <a:t>: w</a:t>
            </a:r>
            <a:r>
              <a:rPr lang="en-US" sz="2200" baseline="-25000" dirty="0"/>
              <a:t>3</a:t>
            </a:r>
            <a:r>
              <a:rPr lang="en-US" sz="2200" dirty="0"/>
              <a:t>[y] w</a:t>
            </a:r>
            <a:r>
              <a:rPr lang="en-US" sz="2200" baseline="-25000" dirty="0"/>
              <a:t>3</a:t>
            </a:r>
            <a:r>
              <a:rPr lang="en-US" sz="2200" dirty="0"/>
              <a:t>[x]</a:t>
            </a:r>
          </a:p>
          <a:p>
            <a:r>
              <a:rPr lang="en-US" sz="2200" dirty="0"/>
              <a:t>Suppose they start executing as follows:</a:t>
            </a:r>
          </a:p>
          <a:p>
            <a:r>
              <a:rPr lang="en-US" sz="2200" dirty="0"/>
              <a:t>H</a:t>
            </a:r>
            <a:r>
              <a:rPr lang="en-US" sz="2200" baseline="-25000" dirty="0"/>
              <a:t>1</a:t>
            </a:r>
            <a:r>
              <a:rPr lang="en-US" sz="2200" dirty="0"/>
              <a:t>: r</a:t>
            </a:r>
            <a:r>
              <a:rPr lang="en-US" sz="2200" baseline="-25000" dirty="0"/>
              <a:t>1</a:t>
            </a:r>
            <a:r>
              <a:rPr lang="en-US" sz="2200" dirty="0"/>
              <a:t>[x] r</a:t>
            </a:r>
            <a:r>
              <a:rPr lang="en-US" sz="2200" baseline="-25000" dirty="0"/>
              <a:t>2</a:t>
            </a:r>
            <a:r>
              <a:rPr lang="en-US" sz="2200" dirty="0"/>
              <a:t>[x] w</a:t>
            </a:r>
            <a:r>
              <a:rPr lang="en-US" sz="2200" baseline="-25000" dirty="0"/>
              <a:t>3</a:t>
            </a:r>
            <a:r>
              <a:rPr lang="en-US" sz="2200" dirty="0"/>
              <a:t>[y]</a:t>
            </a:r>
          </a:p>
          <a:p>
            <a:r>
              <a:rPr lang="en-US" sz="2200" dirty="0"/>
              <a:t>So far, T</a:t>
            </a:r>
            <a:r>
              <a:rPr lang="en-US" sz="2200" baseline="-25000" dirty="0"/>
              <a:t>1</a:t>
            </a:r>
            <a:r>
              <a:rPr lang="en-US" sz="2200" dirty="0"/>
              <a:t> and T</a:t>
            </a:r>
            <a:r>
              <a:rPr lang="en-US" sz="2200" baseline="-25000" dirty="0"/>
              <a:t>2</a:t>
            </a:r>
            <a:r>
              <a:rPr lang="en-US" sz="2200" dirty="0"/>
              <a:t> each have a read lock on x, and T­</a:t>
            </a:r>
            <a:r>
              <a:rPr lang="en-US" sz="2200" baseline="-25000" dirty="0"/>
              <a:t>­3</a:t>
            </a:r>
            <a:r>
              <a:rPr lang="en-US" sz="2200" dirty="0"/>
              <a:t> has a write lock on y.</a:t>
            </a:r>
          </a:p>
          <a:p>
            <a:r>
              <a:rPr lang="en-US" sz="2200" dirty="0"/>
              <a:t>Next, each transaction tries to set a lock for its second operation: r</a:t>
            </a:r>
            <a:r>
              <a:rPr lang="en-US" sz="2200" baseline="-25000" dirty="0"/>
              <a:t>1</a:t>
            </a:r>
            <a:r>
              <a:rPr lang="en-US" sz="2200" dirty="0"/>
              <a:t>[y], r</a:t>
            </a:r>
            <a:r>
              <a:rPr lang="en-US" sz="2200" baseline="-25000" dirty="0"/>
              <a:t>2</a:t>
            </a:r>
            <a:r>
              <a:rPr lang="en-US" sz="2200" dirty="0"/>
              <a:t>[y], and w</a:t>
            </a:r>
            <a:r>
              <a:rPr lang="en-US" sz="2200" baseline="-25000" dirty="0"/>
              <a:t>3</a:t>
            </a:r>
            <a:r>
              <a:rPr lang="en-US" sz="2200" dirty="0"/>
              <a:t>[x]. However, no matter which order the three lock requests are made, none of those lock requests can be granted, because another transaction already owns a conflicting lock. In terms of the waits-for graph, we have: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1</a:t>
            </a:r>
            <a:r>
              <a:rPr lang="en-US" sz="2200" dirty="0"/>
              <a:t> 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3</a:t>
            </a:r>
            <a:r>
              <a:rPr lang="en-US" sz="2200" dirty="0"/>
              <a:t> because T</a:t>
            </a:r>
            <a:r>
              <a:rPr lang="en-US" sz="2200" baseline="-25000" dirty="0"/>
              <a:t>1</a:t>
            </a:r>
            <a:r>
              <a:rPr lang="en-US" sz="2200" dirty="0"/>
              <a:t> requests a read lock on y and T</a:t>
            </a:r>
            <a:r>
              <a:rPr lang="en-US" sz="2200" baseline="-25000" dirty="0"/>
              <a:t>3</a:t>
            </a:r>
            <a:r>
              <a:rPr lang="en-US" sz="2200" dirty="0"/>
              <a:t> owns a write lock on y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3</a:t>
            </a:r>
            <a:r>
              <a:rPr lang="en-US" sz="2200" dirty="0"/>
              <a:t> for the same reason as above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3</a:t>
            </a:r>
            <a:r>
              <a:rPr lang="en-US" sz="2200" dirty="0"/>
              <a:t> 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1</a:t>
            </a:r>
            <a:r>
              <a:rPr lang="en-US" sz="2200" dirty="0"/>
              <a:t> because T</a:t>
            </a:r>
            <a:r>
              <a:rPr lang="en-US" sz="2200" baseline="-25000" dirty="0"/>
              <a:t>3</a:t>
            </a:r>
            <a:r>
              <a:rPr lang="en-US" sz="2200" dirty="0"/>
              <a:t> requests a write lock on x and T</a:t>
            </a:r>
            <a:r>
              <a:rPr lang="en-US" sz="2200" baseline="-25000" dirty="0"/>
              <a:t>1</a:t>
            </a:r>
            <a:r>
              <a:rPr lang="en-US" sz="2200" dirty="0"/>
              <a:t> owns a read lock on x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3</a:t>
            </a:r>
            <a:r>
              <a:rPr lang="en-US" sz="2200" dirty="0"/>
              <a:t> 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2</a:t>
            </a:r>
            <a:r>
              <a:rPr lang="en-US" sz="2200" dirty="0"/>
              <a:t> for the same reason as above.</a:t>
            </a:r>
          </a:p>
          <a:p>
            <a:r>
              <a:rPr lang="en-US" sz="2200" dirty="0"/>
              <a:t>Thus, there are two deadlock cycles in the graph, </a:t>
            </a:r>
            <a:endParaRPr lang="en-US" sz="2200" dirty="0" smtClean="0"/>
          </a:p>
          <a:p>
            <a:r>
              <a:rPr lang="en-US" sz="2200" dirty="0" smtClean="0"/>
              <a:t>     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3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1</a:t>
            </a:r>
            <a:r>
              <a:rPr lang="en-US" sz="2200" dirty="0"/>
              <a:t> </a:t>
            </a:r>
            <a:r>
              <a:rPr lang="en-US" sz="2200" dirty="0" smtClean="0"/>
              <a:t>and 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3</a:t>
            </a:r>
            <a:r>
              <a:rPr lang="en-US" sz="2200" dirty="0">
                <a:sym typeface="Wingdings"/>
              </a:rPr>
              <a:t></a:t>
            </a:r>
            <a:r>
              <a:rPr lang="en-US" sz="2200" dirty="0"/>
              <a:t> T</a:t>
            </a:r>
            <a:r>
              <a:rPr lang="en-US" sz="2200" baseline="-25000" dirty="0"/>
              <a:t>2</a:t>
            </a:r>
            <a:r>
              <a:rPr lang="en-US" sz="22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533400" y="1443841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Since each transaction is sequential, it can only have one blocked operation. It is therefore tempting to say that </a:t>
            </a:r>
            <a:r>
              <a:rPr lang="en-US" sz="2400" i="1" dirty="0"/>
              <a:t>there could only be one outgoing edge</a:t>
            </a:r>
            <a:r>
              <a:rPr lang="en-US" sz="2400" dirty="0"/>
              <a:t> from the transaction in the waits-for graph. But the italicized implication is wrong, because a transaction may issue a write request, thereby waiting for </a:t>
            </a:r>
            <a:r>
              <a:rPr lang="en-US" sz="2400" i="1" dirty="0"/>
              <a:t>all</a:t>
            </a:r>
            <a:r>
              <a:rPr lang="en-US" sz="2400" dirty="0"/>
              <a:t> of the transactions holding a read lock. Therefore, it is waiting for each of those read transactions and has more than one outgoing edge. In the above example T</a:t>
            </a:r>
            <a:r>
              <a:rPr lang="en-US" sz="2400" baseline="-25000" dirty="0"/>
              <a:t>3</a:t>
            </a:r>
            <a:r>
              <a:rPr lang="en-US" sz="2400" dirty="0"/>
              <a:t> is waiting for both T</a:t>
            </a:r>
            <a:r>
              <a:rPr lang="en-US" sz="2400" baseline="-25000" dirty="0"/>
              <a:t>1</a:t>
            </a:r>
            <a:r>
              <a:rPr lang="en-US" sz="2400" dirty="0"/>
              <a:t> and T</a:t>
            </a:r>
            <a:r>
              <a:rPr lang="en-US" sz="2400" baseline="-25000" dirty="0"/>
              <a:t>2</a:t>
            </a:r>
            <a:r>
              <a:rPr lang="en-US" sz="2400" dirty="0"/>
              <a:t> to unlock x. Then T</a:t>
            </a:r>
            <a:r>
              <a:rPr lang="en-US" sz="2400" baseline="-25000" dirty="0"/>
              <a:t>1</a:t>
            </a:r>
            <a:r>
              <a:rPr lang="en-US" sz="2400" dirty="0"/>
              <a:t> and T</a:t>
            </a:r>
            <a:r>
              <a:rPr lang="en-US" sz="2400" baseline="-25000" dirty="0"/>
              <a:t>2</a:t>
            </a:r>
            <a:r>
              <a:rPr lang="en-US" sz="2400" dirty="0"/>
              <a:t> each request a lock on y, which causes each of them to deadlock (independently) with T</a:t>
            </a:r>
            <a:r>
              <a:rPr lang="en-US" sz="2400" baseline="-25000" dirty="0"/>
              <a:t>3</a:t>
            </a:r>
            <a:r>
              <a:rPr lang="en-US" sz="2400" dirty="0"/>
              <a:t>.</a:t>
            </a:r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568712" y="762000"/>
            <a:ext cx="3191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2 (continued):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7407f6ea-d7f8-4a48-b076-48981dbf06f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923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Assignment 3 --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Bernstein</dc:creator>
  <cp:lastModifiedBy>Fred Videon</cp:lastModifiedBy>
  <cp:revision>23</cp:revision>
  <dcterms:created xsi:type="dcterms:W3CDTF">2006-08-16T00:00:00Z</dcterms:created>
  <dcterms:modified xsi:type="dcterms:W3CDTF">2012-01-25T18:59:04Z</dcterms:modified>
</cp:coreProperties>
</file>