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8" r:id="rId9"/>
    <p:sldId id="263" r:id="rId10"/>
    <p:sldId id="265" r:id="rId11"/>
    <p:sldId id="266" r:id="rId12"/>
    <p:sldId id="267" r:id="rId13"/>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681" autoAdjust="0"/>
  </p:normalViewPr>
  <p:slideViewPr>
    <p:cSldViewPr>
      <p:cViewPr>
        <p:scale>
          <a:sx n="120" d="100"/>
          <a:sy n="120"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7.xml"/><Relationship Id="rId5" Type="http://schemas.openxmlformats.org/officeDocument/2006/relationships/tags" Target="../tags/tag16.xml"/><Relationship Id="rId4" Type="http://schemas.openxmlformats.org/officeDocument/2006/relationships/tags" Target="../tags/tag15.xml"/></Relationships>
</file>

<file path=ppt/slides/_rels/slide9.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slideLayout" Target="../slideLayouts/slideLayout7.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304800" y="228600"/>
            <a:ext cx="8382000" cy="5970865"/>
          </a:xfrm>
          <a:prstGeom prst="rect">
            <a:avLst/>
          </a:prstGeom>
        </p:spPr>
        <p:txBody>
          <a:bodyPr wrap="square">
            <a:spAutoFit/>
          </a:bodyPr>
          <a:lstStyle/>
          <a:p>
            <a:r>
              <a:rPr lang="en-US" sz="2800" b="1" dirty="0"/>
              <a:t>Assignment </a:t>
            </a:r>
            <a:r>
              <a:rPr lang="en-US" sz="2800" b="1" dirty="0" smtClean="0"/>
              <a:t>6 </a:t>
            </a:r>
            <a:r>
              <a:rPr lang="en-US" sz="2800" b="1" dirty="0"/>
              <a:t>- Solution</a:t>
            </a:r>
          </a:p>
          <a:p>
            <a:r>
              <a:rPr lang="en-US" dirty="0"/>
              <a:t> </a:t>
            </a:r>
          </a:p>
          <a:p>
            <a:r>
              <a:rPr lang="en-US" sz="2400" b="1" dirty="0"/>
              <a:t>Problem </a:t>
            </a:r>
            <a:r>
              <a:rPr lang="en-US" sz="2400" b="1" dirty="0" smtClean="0"/>
              <a:t>1</a:t>
            </a:r>
          </a:p>
          <a:p>
            <a:r>
              <a:rPr lang="en-US" sz="2400" dirty="0"/>
              <a:t>Suppose a transaction sets an intention-write lock on a file and later sets a write lock on a record of the file. </a:t>
            </a:r>
            <a:endParaRPr lang="en-US" sz="2400" dirty="0" smtClean="0"/>
          </a:p>
          <a:p>
            <a:r>
              <a:rPr lang="en-US" sz="2400" dirty="0" smtClean="0"/>
              <a:t>Is </a:t>
            </a:r>
            <a:r>
              <a:rPr lang="en-US" sz="2400" dirty="0"/>
              <a:t>it safe for the transaction to release the intention-write lock before it commits? Why?</a:t>
            </a:r>
          </a:p>
          <a:p>
            <a:r>
              <a:rPr lang="en-US" sz="2400" dirty="0"/>
              <a:t> </a:t>
            </a:r>
            <a:endParaRPr lang="en-US" sz="2400" dirty="0" smtClean="0"/>
          </a:p>
          <a:p>
            <a:endParaRPr lang="en-US" sz="2400" dirty="0"/>
          </a:p>
          <a:p>
            <a:r>
              <a:rPr lang="en-US" sz="2400" dirty="0"/>
              <a:t>No it’s not safe. </a:t>
            </a:r>
            <a:r>
              <a:rPr lang="en-US" sz="2400" dirty="0" smtClean="0"/>
              <a:t>Suppose </a:t>
            </a:r>
            <a:r>
              <a:rPr lang="en-US" sz="2400" dirty="0"/>
              <a:t>record x is contained in file F. Consider the following execution:</a:t>
            </a:r>
          </a:p>
          <a:p>
            <a:endParaRPr lang="en-US" sz="2400" dirty="0" smtClean="0"/>
          </a:p>
          <a:p>
            <a:r>
              <a:rPr lang="en-US" sz="2400" dirty="0" smtClean="0"/>
              <a:t>iwl</a:t>
            </a:r>
            <a:r>
              <a:rPr lang="en-US" sz="2400" baseline="-25000" dirty="0" smtClean="0"/>
              <a:t>1</a:t>
            </a:r>
            <a:r>
              <a:rPr lang="en-US" sz="2400" dirty="0" smtClean="0"/>
              <a:t>[F</a:t>
            </a:r>
            <a:r>
              <a:rPr lang="en-US" sz="2400" dirty="0"/>
              <a:t>] wl</a:t>
            </a:r>
            <a:r>
              <a:rPr lang="en-US" sz="2400" baseline="-25000" dirty="0"/>
              <a:t>1</a:t>
            </a:r>
            <a:r>
              <a:rPr lang="en-US" sz="2400" dirty="0"/>
              <a:t>[x] w</a:t>
            </a:r>
            <a:r>
              <a:rPr lang="en-US" sz="2400" baseline="-25000" dirty="0"/>
              <a:t>1</a:t>
            </a:r>
            <a:r>
              <a:rPr lang="en-US" sz="2400" dirty="0"/>
              <a:t>[x] iwu</a:t>
            </a:r>
            <a:r>
              <a:rPr lang="en-US" sz="2400" baseline="-25000" dirty="0"/>
              <a:t>1</a:t>
            </a:r>
            <a:r>
              <a:rPr lang="en-US" sz="2400" dirty="0"/>
              <a:t>[F] </a:t>
            </a:r>
            <a:r>
              <a:rPr lang="en-US" sz="2400" b="1" dirty="0">
                <a:solidFill>
                  <a:srgbClr val="FF0000"/>
                </a:solidFill>
              </a:rPr>
              <a:t>rl</a:t>
            </a:r>
            <a:r>
              <a:rPr lang="en-US" sz="2400" b="1" baseline="-25000" dirty="0">
                <a:solidFill>
                  <a:srgbClr val="FF0000"/>
                </a:solidFill>
              </a:rPr>
              <a:t>2</a:t>
            </a:r>
            <a:r>
              <a:rPr lang="en-US" sz="2400" b="1" dirty="0">
                <a:solidFill>
                  <a:srgbClr val="FF0000"/>
                </a:solidFill>
              </a:rPr>
              <a:t>[F] r</a:t>
            </a:r>
            <a:r>
              <a:rPr lang="en-US" sz="2400" b="1" baseline="-25000" dirty="0">
                <a:solidFill>
                  <a:srgbClr val="FF0000"/>
                </a:solidFill>
              </a:rPr>
              <a:t>2</a:t>
            </a:r>
            <a:r>
              <a:rPr lang="en-US" sz="2400" b="1" dirty="0">
                <a:solidFill>
                  <a:srgbClr val="FF0000"/>
                </a:solidFill>
              </a:rPr>
              <a:t>[x] </a:t>
            </a:r>
            <a:r>
              <a:rPr lang="en-US" sz="2400" dirty="0"/>
              <a:t>w</a:t>
            </a:r>
            <a:r>
              <a:rPr lang="en-US" sz="2400" baseline="-25000" dirty="0"/>
              <a:t>1</a:t>
            </a:r>
            <a:r>
              <a:rPr lang="en-US" sz="2400" dirty="0"/>
              <a:t>[x] wu</a:t>
            </a:r>
            <a:r>
              <a:rPr lang="en-US" sz="2400" baseline="-25000" dirty="0"/>
              <a:t>1</a:t>
            </a:r>
            <a:r>
              <a:rPr lang="en-US" sz="2400" dirty="0"/>
              <a:t>[x] c</a:t>
            </a:r>
            <a:r>
              <a:rPr lang="en-US" sz="2400" baseline="-25000" dirty="0"/>
              <a:t>1</a:t>
            </a:r>
            <a:r>
              <a:rPr lang="en-US" sz="2400" dirty="0"/>
              <a:t> </a:t>
            </a:r>
            <a:r>
              <a:rPr lang="en-US" sz="2400" b="1" dirty="0">
                <a:solidFill>
                  <a:srgbClr val="FF0000"/>
                </a:solidFill>
              </a:rPr>
              <a:t>ru</a:t>
            </a:r>
            <a:r>
              <a:rPr lang="en-US" sz="2400" b="1" baseline="-25000" dirty="0">
                <a:solidFill>
                  <a:srgbClr val="FF0000"/>
                </a:solidFill>
              </a:rPr>
              <a:t>2</a:t>
            </a:r>
            <a:r>
              <a:rPr lang="en-US" sz="2400" b="1" dirty="0">
                <a:solidFill>
                  <a:srgbClr val="FF0000"/>
                </a:solidFill>
              </a:rPr>
              <a:t>[F] c</a:t>
            </a:r>
            <a:r>
              <a:rPr lang="en-US" sz="2400" b="1" baseline="-25000" dirty="0">
                <a:solidFill>
                  <a:srgbClr val="FF0000"/>
                </a:solidFill>
              </a:rPr>
              <a:t>2</a:t>
            </a:r>
            <a:endParaRPr lang="en-US" sz="2400" b="1" dirty="0">
              <a:solidFill>
                <a:srgbClr val="FF0000"/>
              </a:solidFill>
            </a:endParaRPr>
          </a:p>
          <a:p>
            <a:endParaRPr lang="en-US" sz="2400" dirty="0" smtClean="0"/>
          </a:p>
          <a:p>
            <a:r>
              <a:rPr lang="en-US" sz="2400" dirty="0" smtClean="0"/>
              <a:t>Transaction </a:t>
            </a:r>
            <a:r>
              <a:rPr lang="en-US" sz="2400" dirty="0"/>
              <a:t>T</a:t>
            </a:r>
            <a:r>
              <a:rPr lang="en-US" sz="2400" baseline="-25000" dirty="0"/>
              <a:t>1</a:t>
            </a:r>
            <a:r>
              <a:rPr lang="en-US" sz="2400" dirty="0"/>
              <a:t> writes x twice, once before</a:t>
            </a:r>
            <a:r>
              <a:rPr lang="en-US" sz="2400" b="1" dirty="0">
                <a:solidFill>
                  <a:srgbClr val="FF0000"/>
                </a:solidFill>
              </a:rPr>
              <a:t> r</a:t>
            </a:r>
            <a:r>
              <a:rPr lang="en-US" sz="2400" b="1" baseline="-25000" dirty="0">
                <a:solidFill>
                  <a:srgbClr val="FF0000"/>
                </a:solidFill>
              </a:rPr>
              <a:t>2</a:t>
            </a:r>
            <a:r>
              <a:rPr lang="en-US" sz="2400" b="1" dirty="0">
                <a:solidFill>
                  <a:srgbClr val="FF0000"/>
                </a:solidFill>
              </a:rPr>
              <a:t>[x] </a:t>
            </a:r>
            <a:r>
              <a:rPr lang="en-US" sz="2400" dirty="0"/>
              <a:t>and once afterwards, so the result isn’t serializable</a:t>
            </a:r>
            <a:r>
              <a:rPr lang="en-US" sz="2400" dirty="0" smtClean="0"/>
              <a:t>.</a:t>
            </a:r>
            <a:endParaRPr lang="en-US" sz="2400" dirty="0"/>
          </a:p>
        </p:txBody>
      </p:sp>
    </p:spTree>
    <p:extLst>
      <p:ext uri="{BB962C8B-B14F-4D97-AF65-F5344CB8AC3E}">
        <p14:creationId xmlns:p14="http://schemas.microsoft.com/office/powerpoint/2010/main" val="2800184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457200" y="685800"/>
            <a:ext cx="8077200" cy="5632311"/>
          </a:xfrm>
          <a:prstGeom prst="rect">
            <a:avLst/>
          </a:prstGeom>
        </p:spPr>
        <p:txBody>
          <a:bodyPr wrap="square">
            <a:spAutoFit/>
          </a:bodyPr>
          <a:lstStyle/>
          <a:p>
            <a:r>
              <a:rPr lang="en-US" sz="2400" b="1" dirty="0"/>
              <a:t>Problem </a:t>
            </a:r>
            <a:r>
              <a:rPr lang="en-US" sz="2400" b="1" dirty="0" smtClean="0"/>
              <a:t>4</a:t>
            </a:r>
          </a:p>
          <a:p>
            <a:r>
              <a:rPr lang="en-US" sz="2400" dirty="0"/>
              <a:t>Suppose file </a:t>
            </a:r>
            <a:r>
              <a:rPr lang="en-US" sz="2400" i="1" dirty="0"/>
              <a:t>F</a:t>
            </a:r>
            <a:r>
              <a:rPr lang="en-US" sz="2400" dirty="0"/>
              <a:t> contains a sequence of fixed-length records, and </a:t>
            </a:r>
            <a:r>
              <a:rPr lang="en-US" sz="2400" i="1" dirty="0"/>
              <a:t>F</a:t>
            </a:r>
            <a:r>
              <a:rPr lang="en-US" sz="2400" dirty="0"/>
              <a:t>’s descriptor includes a </a:t>
            </a:r>
            <a:r>
              <a:rPr lang="en-US" sz="2400" i="1" dirty="0"/>
              <a:t>count</a:t>
            </a:r>
            <a:r>
              <a:rPr lang="en-US" sz="2400" dirty="0"/>
              <a:t> of the number of records in </a:t>
            </a:r>
            <a:r>
              <a:rPr lang="en-US" sz="2400" i="1" dirty="0"/>
              <a:t>F</a:t>
            </a:r>
            <a:r>
              <a:rPr lang="en-US" sz="2400" dirty="0"/>
              <a:t>, which is used to find the end of </a:t>
            </a:r>
            <a:r>
              <a:rPr lang="en-US" sz="2400" i="1" dirty="0"/>
              <a:t>F</a:t>
            </a:r>
            <a:r>
              <a:rPr lang="en-US" sz="2400" dirty="0"/>
              <a:t>.  Consider the following two transactions:</a:t>
            </a:r>
          </a:p>
          <a:p>
            <a:pPr marL="342900" lvl="0" indent="-342900">
              <a:buFont typeface="Arial" pitchFamily="34" charset="0"/>
              <a:buChar char="•"/>
            </a:pPr>
            <a:r>
              <a:rPr lang="en-US" sz="2400" dirty="0"/>
              <a:t>T</a:t>
            </a:r>
            <a:r>
              <a:rPr lang="en-US" sz="2400" baseline="-25000" dirty="0"/>
              <a:t>1</a:t>
            </a:r>
            <a:r>
              <a:rPr lang="en-US" sz="2400" dirty="0"/>
              <a:t>: </a:t>
            </a:r>
          </a:p>
          <a:p>
            <a:pPr marL="800100" lvl="1" indent="-342900">
              <a:buFont typeface="Arial" pitchFamily="34" charset="0"/>
              <a:buChar char="•"/>
            </a:pPr>
            <a:r>
              <a:rPr lang="en-US" sz="2400" dirty="0"/>
              <a:t>Scan </a:t>
            </a:r>
            <a:r>
              <a:rPr lang="en-US" sz="2400" i="1" dirty="0"/>
              <a:t>F</a:t>
            </a:r>
            <a:r>
              <a:rPr lang="en-US" sz="2400" dirty="0"/>
              <a:t>, returning all the records in </a:t>
            </a:r>
            <a:r>
              <a:rPr lang="en-US" sz="2400" i="1" dirty="0"/>
              <a:t>F</a:t>
            </a:r>
            <a:r>
              <a:rPr lang="en-US" sz="2400" dirty="0"/>
              <a:t> </a:t>
            </a:r>
          </a:p>
          <a:p>
            <a:pPr marL="800100" lvl="1" indent="-342900">
              <a:buFont typeface="Arial" pitchFamily="34" charset="0"/>
              <a:buChar char="•"/>
            </a:pPr>
            <a:r>
              <a:rPr lang="en-US" sz="2400" dirty="0"/>
              <a:t>Read(</a:t>
            </a:r>
            <a:r>
              <a:rPr lang="en-US" sz="2400" i="1" dirty="0"/>
              <a:t>x</a:t>
            </a:r>
            <a:r>
              <a:rPr lang="en-US" sz="2400" dirty="0"/>
              <a:t>)</a:t>
            </a:r>
          </a:p>
          <a:p>
            <a:pPr marL="342900" lvl="0" indent="-342900">
              <a:buFont typeface="Arial" pitchFamily="34" charset="0"/>
              <a:buChar char="•"/>
            </a:pPr>
            <a:r>
              <a:rPr lang="en-US" sz="2400" dirty="0"/>
              <a:t>T</a:t>
            </a:r>
            <a:r>
              <a:rPr lang="en-US" sz="2400" baseline="-25000" dirty="0"/>
              <a:t>2</a:t>
            </a:r>
            <a:r>
              <a:rPr lang="en-US" sz="2400" dirty="0"/>
              <a:t>: </a:t>
            </a:r>
          </a:p>
          <a:p>
            <a:pPr marL="800100" lvl="1" indent="-342900">
              <a:buFont typeface="Arial" pitchFamily="34" charset="0"/>
              <a:buChar char="•"/>
            </a:pPr>
            <a:r>
              <a:rPr lang="en-US" sz="2400" dirty="0"/>
              <a:t>Insert a record into </a:t>
            </a:r>
            <a:r>
              <a:rPr lang="en-US" sz="2400" i="1" dirty="0"/>
              <a:t>F</a:t>
            </a:r>
            <a:endParaRPr lang="en-US" sz="2400" dirty="0"/>
          </a:p>
          <a:p>
            <a:pPr marL="800100" lvl="1" indent="-342900">
              <a:buFont typeface="Arial" pitchFamily="34" charset="0"/>
              <a:buChar char="•"/>
            </a:pPr>
            <a:r>
              <a:rPr lang="en-US" sz="2400" dirty="0"/>
              <a:t>Write(</a:t>
            </a:r>
            <a:r>
              <a:rPr lang="en-US" sz="2400" i="1" dirty="0"/>
              <a:t>x</a:t>
            </a:r>
            <a:r>
              <a:rPr lang="en-US" sz="2400" dirty="0"/>
              <a:t>)</a:t>
            </a:r>
          </a:p>
          <a:p>
            <a:endParaRPr lang="en-US" sz="2400" dirty="0" smtClean="0"/>
          </a:p>
          <a:p>
            <a:r>
              <a:rPr lang="en-US" sz="2400" dirty="0" smtClean="0"/>
              <a:t>Data </a:t>
            </a:r>
            <a:r>
              <a:rPr lang="en-US" sz="2400" dirty="0"/>
              <a:t>item </a:t>
            </a:r>
            <a:r>
              <a:rPr lang="en-US" sz="2400" i="1" dirty="0"/>
              <a:t>x</a:t>
            </a:r>
            <a:r>
              <a:rPr lang="en-US" sz="2400" dirty="0"/>
              <a:t> is not in F. Both transactions are two-phase locked (locking records in </a:t>
            </a:r>
            <a:r>
              <a:rPr lang="en-US" sz="2400" i="1" dirty="0"/>
              <a:t>F</a:t>
            </a:r>
            <a:r>
              <a:rPr lang="en-US" sz="2400" dirty="0"/>
              <a:t> and </a:t>
            </a:r>
            <a:r>
              <a:rPr lang="en-US" sz="2400" i="1" dirty="0"/>
              <a:t>x</a:t>
            </a:r>
            <a:r>
              <a:rPr lang="en-US" sz="2400" dirty="0"/>
              <a:t>), but neither transaction locks </a:t>
            </a:r>
            <a:r>
              <a:rPr lang="en-US" sz="2400" i="1" dirty="0"/>
              <a:t>count</a:t>
            </a:r>
            <a:r>
              <a:rPr lang="en-US" sz="2400" dirty="0"/>
              <a:t>.</a:t>
            </a:r>
          </a:p>
          <a:p>
            <a:r>
              <a:rPr lang="en-US" sz="2400" dirty="0"/>
              <a:t> </a:t>
            </a:r>
          </a:p>
        </p:txBody>
      </p:sp>
    </p:spTree>
    <p:extLst>
      <p:ext uri="{BB962C8B-B14F-4D97-AF65-F5344CB8AC3E}">
        <p14:creationId xmlns:p14="http://schemas.microsoft.com/office/powerpoint/2010/main" val="2512139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457200" y="685800"/>
            <a:ext cx="8077200" cy="5632311"/>
          </a:xfrm>
          <a:prstGeom prst="rect">
            <a:avLst/>
          </a:prstGeom>
        </p:spPr>
        <p:txBody>
          <a:bodyPr wrap="square">
            <a:spAutoFit/>
          </a:bodyPr>
          <a:lstStyle/>
          <a:p>
            <a:pPr lvl="0"/>
            <a:r>
              <a:rPr lang="en-US" sz="2400" b="1" dirty="0" smtClean="0"/>
              <a:t>4.A.  Given </a:t>
            </a:r>
            <a:r>
              <a:rPr lang="en-US" sz="2400" b="1" dirty="0"/>
              <a:t>an example of a non-serializable execution of T</a:t>
            </a:r>
            <a:r>
              <a:rPr lang="en-US" sz="2400" b="1" baseline="-25000" dirty="0"/>
              <a:t>1</a:t>
            </a:r>
            <a:r>
              <a:rPr lang="en-US" sz="2400" b="1" dirty="0"/>
              <a:t> and T</a:t>
            </a:r>
            <a:r>
              <a:rPr lang="en-US" sz="2400" b="1" baseline="-25000" dirty="0"/>
              <a:t>2</a:t>
            </a:r>
            <a:r>
              <a:rPr lang="en-US" sz="2400" b="1" dirty="0"/>
              <a:t>. Explain why it’s non- serializable.</a:t>
            </a:r>
            <a:endParaRPr lang="en-US" sz="2400" dirty="0"/>
          </a:p>
          <a:p>
            <a:r>
              <a:rPr lang="en-US" sz="2400" dirty="0"/>
              <a:t> </a:t>
            </a:r>
          </a:p>
          <a:p>
            <a:pPr marL="457200" lvl="0" indent="-457200">
              <a:buFont typeface="+mj-lt"/>
              <a:buAutoNum type="arabicPeriod"/>
            </a:pPr>
            <a:r>
              <a:rPr lang="en-US" sz="2400" dirty="0"/>
              <a:t>T</a:t>
            </a:r>
            <a:r>
              <a:rPr lang="en-US" sz="2400" baseline="-25000" dirty="0"/>
              <a:t>1</a:t>
            </a:r>
            <a:r>
              <a:rPr lang="en-US" sz="2400" dirty="0"/>
              <a:t>: Scan </a:t>
            </a:r>
            <a:r>
              <a:rPr lang="en-US" sz="2400" i="1" dirty="0"/>
              <a:t>F</a:t>
            </a:r>
            <a:r>
              <a:rPr lang="en-US" sz="2400" dirty="0"/>
              <a:t>, returning all the records in </a:t>
            </a:r>
            <a:r>
              <a:rPr lang="en-US" sz="2400" i="1" dirty="0"/>
              <a:t>F</a:t>
            </a:r>
            <a:r>
              <a:rPr lang="en-US" sz="2400" dirty="0"/>
              <a:t> </a:t>
            </a:r>
          </a:p>
          <a:p>
            <a:pPr marL="457200" lvl="0" indent="-457200">
              <a:buFont typeface="+mj-lt"/>
              <a:buAutoNum type="arabicPeriod"/>
            </a:pPr>
            <a:r>
              <a:rPr lang="en-US" sz="2400" dirty="0"/>
              <a:t>T</a:t>
            </a:r>
            <a:r>
              <a:rPr lang="en-US" sz="2400" baseline="-25000" dirty="0"/>
              <a:t>2</a:t>
            </a:r>
            <a:r>
              <a:rPr lang="en-US" sz="2400" dirty="0"/>
              <a:t>: Insert a record into </a:t>
            </a:r>
            <a:r>
              <a:rPr lang="en-US" sz="2400" i="1" dirty="0"/>
              <a:t>F</a:t>
            </a:r>
            <a:endParaRPr lang="en-US" sz="2400" dirty="0"/>
          </a:p>
          <a:p>
            <a:pPr marL="457200" lvl="0" indent="-457200">
              <a:buFont typeface="+mj-lt"/>
              <a:buAutoNum type="arabicPeriod"/>
            </a:pPr>
            <a:r>
              <a:rPr lang="en-US" sz="2400" dirty="0"/>
              <a:t>T</a:t>
            </a:r>
            <a:r>
              <a:rPr lang="en-US" sz="2400" baseline="-25000" dirty="0"/>
              <a:t>2</a:t>
            </a:r>
            <a:r>
              <a:rPr lang="en-US" sz="2400" dirty="0"/>
              <a:t>: Write(</a:t>
            </a:r>
            <a:r>
              <a:rPr lang="en-US" sz="2400" i="1" dirty="0"/>
              <a:t>x</a:t>
            </a:r>
            <a:r>
              <a:rPr lang="en-US" sz="2400" dirty="0"/>
              <a:t>)</a:t>
            </a:r>
          </a:p>
          <a:p>
            <a:pPr marL="457200" lvl="0" indent="-457200">
              <a:buFont typeface="+mj-lt"/>
              <a:buAutoNum type="arabicPeriod"/>
            </a:pPr>
            <a:r>
              <a:rPr lang="en-US" sz="2400" dirty="0"/>
              <a:t>Commit</a:t>
            </a:r>
            <a:r>
              <a:rPr lang="en-US" sz="2400" baseline="-25000" dirty="0"/>
              <a:t>2</a:t>
            </a:r>
            <a:r>
              <a:rPr lang="en-US" sz="2400" dirty="0"/>
              <a:t> </a:t>
            </a:r>
          </a:p>
          <a:p>
            <a:pPr marL="457200" lvl="0" indent="-457200">
              <a:buFont typeface="+mj-lt"/>
              <a:buAutoNum type="arabicPeriod"/>
            </a:pPr>
            <a:r>
              <a:rPr lang="en-US" sz="2400" dirty="0"/>
              <a:t>T</a:t>
            </a:r>
            <a:r>
              <a:rPr lang="en-US" sz="2400" baseline="-25000" dirty="0"/>
              <a:t>1</a:t>
            </a:r>
            <a:r>
              <a:rPr lang="en-US" sz="2400" dirty="0"/>
              <a:t>: Read(</a:t>
            </a:r>
            <a:r>
              <a:rPr lang="en-US" sz="2400" i="1" dirty="0"/>
              <a:t>x</a:t>
            </a:r>
            <a:r>
              <a:rPr lang="en-US" sz="2400" dirty="0"/>
              <a:t>)</a:t>
            </a:r>
          </a:p>
          <a:p>
            <a:endParaRPr lang="en-US" sz="2400" dirty="0" smtClean="0"/>
          </a:p>
          <a:p>
            <a:pPr marL="342900" indent="-342900">
              <a:buFont typeface="Arial" pitchFamily="34" charset="0"/>
              <a:buChar char="•"/>
            </a:pPr>
            <a:r>
              <a:rPr lang="en-US" sz="2400" dirty="0" smtClean="0"/>
              <a:t>The </a:t>
            </a:r>
            <a:r>
              <a:rPr lang="en-US" sz="2400" dirty="0"/>
              <a:t>first two operations imply and T</a:t>
            </a:r>
            <a:r>
              <a:rPr lang="en-US" sz="2400" baseline="-25000" dirty="0"/>
              <a:t>1</a:t>
            </a:r>
            <a:r>
              <a:rPr lang="en-US" sz="2400" dirty="0"/>
              <a:t> precedes T</a:t>
            </a:r>
            <a:r>
              <a:rPr lang="en-US" sz="2400" baseline="-25000" dirty="0"/>
              <a:t>2</a:t>
            </a:r>
            <a:r>
              <a:rPr lang="en-US" sz="2400" dirty="0"/>
              <a:t>, but since they don’t lock count, the first operation doesn’t cause the second one to be delayed. </a:t>
            </a:r>
            <a:endParaRPr lang="en-US" sz="2400" dirty="0" smtClean="0"/>
          </a:p>
          <a:p>
            <a:pPr marL="342900" indent="-342900">
              <a:buFont typeface="Arial" pitchFamily="34" charset="0"/>
              <a:buChar char="•"/>
            </a:pPr>
            <a:r>
              <a:rPr lang="en-US" sz="2400" dirty="0" smtClean="0"/>
              <a:t>The </a:t>
            </a:r>
            <a:r>
              <a:rPr lang="en-US" sz="2400" dirty="0"/>
              <a:t>third and fifth operations on </a:t>
            </a:r>
            <a:r>
              <a:rPr lang="en-US" sz="2400" i="1" dirty="0"/>
              <a:t>x</a:t>
            </a:r>
            <a:r>
              <a:rPr lang="en-US" sz="2400" dirty="0"/>
              <a:t> conflict, which imply that T</a:t>
            </a:r>
            <a:r>
              <a:rPr lang="en-US" sz="2400" baseline="-25000" dirty="0"/>
              <a:t>2</a:t>
            </a:r>
            <a:r>
              <a:rPr lang="en-US" sz="2400" dirty="0"/>
              <a:t> precedes T</a:t>
            </a:r>
            <a:r>
              <a:rPr lang="en-US" sz="2400" baseline="-25000" dirty="0"/>
              <a:t>1</a:t>
            </a:r>
            <a:r>
              <a:rPr lang="en-US" sz="2400" dirty="0"/>
              <a:t>. </a:t>
            </a:r>
            <a:endParaRPr lang="en-US" sz="2400" dirty="0" smtClean="0"/>
          </a:p>
          <a:p>
            <a:pPr marL="342900" indent="-342900">
              <a:buFont typeface="Arial" pitchFamily="34" charset="0"/>
              <a:buChar char="•"/>
            </a:pPr>
            <a:r>
              <a:rPr lang="en-US" sz="2400" dirty="0" smtClean="0"/>
              <a:t>So </a:t>
            </a:r>
            <a:r>
              <a:rPr lang="en-US" sz="2400" dirty="0"/>
              <a:t>the execution isn’t SR</a:t>
            </a:r>
            <a:r>
              <a:rPr lang="en-US" sz="2400" dirty="0" smtClean="0"/>
              <a:t>.</a:t>
            </a:r>
            <a:endParaRPr lang="en-US" sz="2400" dirty="0"/>
          </a:p>
        </p:txBody>
      </p:sp>
    </p:spTree>
    <p:extLst>
      <p:ext uri="{BB962C8B-B14F-4D97-AF65-F5344CB8AC3E}">
        <p14:creationId xmlns:p14="http://schemas.microsoft.com/office/powerpoint/2010/main" val="2512139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457200" y="685800"/>
            <a:ext cx="8077200" cy="5262979"/>
          </a:xfrm>
          <a:prstGeom prst="rect">
            <a:avLst/>
          </a:prstGeom>
        </p:spPr>
        <p:txBody>
          <a:bodyPr wrap="square">
            <a:spAutoFit/>
          </a:bodyPr>
          <a:lstStyle/>
          <a:p>
            <a:pPr lvl="0"/>
            <a:r>
              <a:rPr lang="en-US" sz="2400" b="1" smtClean="0"/>
              <a:t>4.B.  </a:t>
            </a:r>
            <a:r>
              <a:rPr lang="en-US" sz="2400" b="1" dirty="0"/>
              <a:t>Explain why this is an example of the phantom problem.</a:t>
            </a:r>
            <a:endParaRPr lang="en-US" sz="2400" dirty="0"/>
          </a:p>
          <a:p>
            <a:endParaRPr lang="en-US" sz="2400" dirty="0" smtClean="0"/>
          </a:p>
          <a:p>
            <a:pPr marL="342900" lvl="0" indent="-342900">
              <a:buFont typeface="Arial" pitchFamily="34" charset="0"/>
              <a:buChar char="•"/>
            </a:pPr>
            <a:r>
              <a:rPr lang="en-US" sz="2400" dirty="0"/>
              <a:t>T</a:t>
            </a:r>
            <a:r>
              <a:rPr lang="en-US" sz="2400" baseline="-25000" dirty="0"/>
              <a:t>1</a:t>
            </a:r>
            <a:r>
              <a:rPr lang="en-US" sz="2400" dirty="0"/>
              <a:t>: </a:t>
            </a:r>
          </a:p>
          <a:p>
            <a:pPr marL="800100" lvl="1" indent="-342900">
              <a:buFont typeface="Arial" pitchFamily="34" charset="0"/>
              <a:buChar char="•"/>
            </a:pPr>
            <a:r>
              <a:rPr lang="en-US" sz="2400" dirty="0"/>
              <a:t>Scan </a:t>
            </a:r>
            <a:r>
              <a:rPr lang="en-US" sz="2400" i="1" dirty="0"/>
              <a:t>F</a:t>
            </a:r>
            <a:r>
              <a:rPr lang="en-US" sz="2400" dirty="0"/>
              <a:t>, returning all the records in </a:t>
            </a:r>
            <a:r>
              <a:rPr lang="en-US" sz="2400" i="1" dirty="0"/>
              <a:t>F</a:t>
            </a:r>
            <a:r>
              <a:rPr lang="en-US" sz="2400" dirty="0"/>
              <a:t> </a:t>
            </a:r>
          </a:p>
          <a:p>
            <a:pPr marL="800100" lvl="1" indent="-342900">
              <a:buFont typeface="Arial" pitchFamily="34" charset="0"/>
              <a:buChar char="•"/>
            </a:pPr>
            <a:r>
              <a:rPr lang="en-US" sz="2400" dirty="0"/>
              <a:t>Read(</a:t>
            </a:r>
            <a:r>
              <a:rPr lang="en-US" sz="2400" i="1" dirty="0"/>
              <a:t>x</a:t>
            </a:r>
            <a:r>
              <a:rPr lang="en-US" sz="2400" dirty="0"/>
              <a:t>)</a:t>
            </a:r>
          </a:p>
          <a:p>
            <a:pPr marL="342900" lvl="0" indent="-342900">
              <a:buFont typeface="Arial" pitchFamily="34" charset="0"/>
              <a:buChar char="•"/>
            </a:pPr>
            <a:r>
              <a:rPr lang="en-US" sz="2400" dirty="0"/>
              <a:t>T</a:t>
            </a:r>
            <a:r>
              <a:rPr lang="en-US" sz="2400" baseline="-25000" dirty="0"/>
              <a:t>2</a:t>
            </a:r>
            <a:r>
              <a:rPr lang="en-US" sz="2400" dirty="0"/>
              <a:t>: </a:t>
            </a:r>
          </a:p>
          <a:p>
            <a:pPr marL="800100" lvl="1" indent="-342900">
              <a:buFont typeface="Arial" pitchFamily="34" charset="0"/>
              <a:buChar char="•"/>
            </a:pPr>
            <a:r>
              <a:rPr lang="en-US" sz="2400" dirty="0"/>
              <a:t>Insert a record into </a:t>
            </a:r>
            <a:r>
              <a:rPr lang="en-US" sz="2400" i="1" dirty="0"/>
              <a:t>F</a:t>
            </a:r>
            <a:endParaRPr lang="en-US" sz="2400" dirty="0"/>
          </a:p>
          <a:p>
            <a:pPr marL="800100" lvl="1" indent="-342900">
              <a:buFont typeface="Arial" pitchFamily="34" charset="0"/>
              <a:buChar char="•"/>
            </a:pPr>
            <a:r>
              <a:rPr lang="en-US" sz="2400" dirty="0"/>
              <a:t>Write(</a:t>
            </a:r>
            <a:r>
              <a:rPr lang="en-US" sz="2400" i="1" dirty="0"/>
              <a:t>x</a:t>
            </a:r>
            <a:r>
              <a:rPr lang="en-US" sz="2400" dirty="0"/>
              <a:t>)</a:t>
            </a:r>
          </a:p>
          <a:p>
            <a:endParaRPr lang="en-US" sz="2400" dirty="0"/>
          </a:p>
          <a:p>
            <a:endParaRPr lang="en-US" sz="2400" dirty="0" smtClean="0"/>
          </a:p>
          <a:p>
            <a:r>
              <a:rPr lang="en-US" sz="2400" dirty="0" smtClean="0"/>
              <a:t>T</a:t>
            </a:r>
            <a:r>
              <a:rPr lang="en-US" sz="2400" baseline="-25000" dirty="0" smtClean="0"/>
              <a:t>2</a:t>
            </a:r>
            <a:r>
              <a:rPr lang="en-US" sz="2400" dirty="0" smtClean="0"/>
              <a:t>’s </a:t>
            </a:r>
            <a:r>
              <a:rPr lang="en-US" sz="2400" dirty="0"/>
              <a:t>insertion into </a:t>
            </a:r>
            <a:r>
              <a:rPr lang="en-US" sz="2400" i="1" dirty="0"/>
              <a:t>F</a:t>
            </a:r>
            <a:r>
              <a:rPr lang="en-US" sz="2400" dirty="0"/>
              <a:t> is a phantom record. T</a:t>
            </a:r>
            <a:r>
              <a:rPr lang="en-US" sz="2400" baseline="-25000" dirty="0"/>
              <a:t>1</a:t>
            </a:r>
            <a:r>
              <a:rPr lang="en-US" sz="2400" dirty="0"/>
              <a:t>’s scan doesn’t see the record, but T</a:t>
            </a:r>
            <a:r>
              <a:rPr lang="en-US" sz="2400" baseline="-25000" dirty="0"/>
              <a:t>1</a:t>
            </a:r>
            <a:r>
              <a:rPr lang="en-US" sz="2400" dirty="0"/>
              <a:t>’s Read(</a:t>
            </a:r>
            <a:r>
              <a:rPr lang="en-US" sz="2400" i="1" dirty="0"/>
              <a:t>x</a:t>
            </a:r>
            <a:r>
              <a:rPr lang="en-US" sz="2400" dirty="0"/>
              <a:t>) indirectly sees the result in data item </a:t>
            </a:r>
            <a:r>
              <a:rPr lang="en-US" sz="2400" i="1" dirty="0"/>
              <a:t>x</a:t>
            </a:r>
            <a:r>
              <a:rPr lang="en-US" sz="2400" dirty="0"/>
              <a:t> (assuming the value of </a:t>
            </a:r>
            <a:r>
              <a:rPr lang="en-US" sz="2400" i="1" dirty="0"/>
              <a:t>x</a:t>
            </a:r>
            <a:r>
              <a:rPr lang="en-US" sz="2400" dirty="0"/>
              <a:t> is a function of the records in </a:t>
            </a:r>
            <a:r>
              <a:rPr lang="en-US" sz="2400" i="1" dirty="0"/>
              <a:t>F</a:t>
            </a:r>
            <a:r>
              <a:rPr lang="en-US" sz="2400" dirty="0"/>
              <a:t>).</a:t>
            </a:r>
          </a:p>
          <a:p>
            <a:r>
              <a:rPr lang="en-US" sz="2400" dirty="0"/>
              <a:t> </a:t>
            </a:r>
          </a:p>
        </p:txBody>
      </p:sp>
    </p:spTree>
    <p:extLst>
      <p:ext uri="{BB962C8B-B14F-4D97-AF65-F5344CB8AC3E}">
        <p14:creationId xmlns:p14="http://schemas.microsoft.com/office/powerpoint/2010/main" val="2512139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304800" y="751344"/>
            <a:ext cx="8382000" cy="5632311"/>
          </a:xfrm>
          <a:prstGeom prst="rect">
            <a:avLst/>
          </a:prstGeom>
        </p:spPr>
        <p:txBody>
          <a:bodyPr wrap="square">
            <a:spAutoFit/>
          </a:bodyPr>
          <a:lstStyle/>
          <a:p>
            <a:r>
              <a:rPr lang="en-US" sz="2400" b="1" dirty="0"/>
              <a:t>Problem </a:t>
            </a:r>
            <a:r>
              <a:rPr lang="en-US" sz="2400" b="1" dirty="0" smtClean="0"/>
              <a:t>2</a:t>
            </a:r>
            <a:r>
              <a:rPr lang="en-US" sz="2400" dirty="0"/>
              <a:t> </a:t>
            </a:r>
            <a:endParaRPr lang="en-US" sz="2400" dirty="0" smtClean="0"/>
          </a:p>
          <a:p>
            <a:r>
              <a:rPr lang="en-US" sz="2400" dirty="0" smtClean="0"/>
              <a:t>The </a:t>
            </a:r>
            <a:r>
              <a:rPr lang="en-US" sz="2400" dirty="0"/>
              <a:t>multi-granularity locking protocol requires that if a transaction has a </a:t>
            </a:r>
            <a:r>
              <a:rPr lang="en-US" sz="2400" i="1" dirty="0"/>
              <a:t>w</a:t>
            </a:r>
            <a:r>
              <a:rPr lang="en-US" sz="2400" dirty="0"/>
              <a:t> or </a:t>
            </a:r>
            <a:r>
              <a:rPr lang="en-US" sz="2400" i="1" dirty="0" err="1"/>
              <a:t>iw</a:t>
            </a:r>
            <a:r>
              <a:rPr lang="en-US" sz="2400" dirty="0"/>
              <a:t> lock on a data item </a:t>
            </a:r>
            <a:r>
              <a:rPr lang="en-US" sz="2400" i="1" dirty="0"/>
              <a:t>x</a:t>
            </a:r>
            <a:r>
              <a:rPr lang="en-US" sz="2400" dirty="0"/>
              <a:t>, then it must have an </a:t>
            </a:r>
            <a:r>
              <a:rPr lang="en-US" sz="2400" i="1" dirty="0" err="1"/>
              <a:t>iw</a:t>
            </a:r>
            <a:r>
              <a:rPr lang="en-US" sz="2400" dirty="0"/>
              <a:t> lock on </a:t>
            </a:r>
            <a:r>
              <a:rPr lang="en-US" sz="2400" i="1" dirty="0"/>
              <a:t>x</a:t>
            </a:r>
            <a:r>
              <a:rPr lang="en-US" sz="2400" dirty="0"/>
              <a:t>’s parent</a:t>
            </a:r>
            <a:r>
              <a:rPr lang="en-US" sz="2400" dirty="0" smtClean="0"/>
              <a:t>.</a:t>
            </a:r>
          </a:p>
          <a:p>
            <a:endParaRPr lang="en-US" sz="2400" dirty="0"/>
          </a:p>
          <a:p>
            <a:pPr lvl="0"/>
            <a:r>
              <a:rPr lang="en-US" sz="2400" b="1" dirty="0" smtClean="0"/>
              <a:t>2.A.  Is </a:t>
            </a:r>
            <a:r>
              <a:rPr lang="en-US" sz="2400" b="1" dirty="0"/>
              <a:t>it correct for a transaction to hold an </a:t>
            </a:r>
            <a:r>
              <a:rPr lang="en-US" sz="2400" b="1" i="1" dirty="0"/>
              <a:t>r</a:t>
            </a:r>
            <a:r>
              <a:rPr lang="en-US" sz="2400" b="1" dirty="0"/>
              <a:t> lock on </a:t>
            </a:r>
            <a:r>
              <a:rPr lang="en-US" sz="2400" b="1" i="1" dirty="0"/>
              <a:t>x</a:t>
            </a:r>
            <a:r>
              <a:rPr lang="en-US" sz="2400" b="1" dirty="0"/>
              <a:t>’s parent instead? Either explain why it’s correct or give an example where it fails</a:t>
            </a:r>
            <a:r>
              <a:rPr lang="en-US" sz="2400" b="1" dirty="0" smtClean="0"/>
              <a:t>.</a:t>
            </a:r>
            <a:endParaRPr lang="en-US" sz="2400" dirty="0"/>
          </a:p>
          <a:p>
            <a:pPr marL="342900" indent="-342900">
              <a:buFont typeface="Arial" pitchFamily="34" charset="0"/>
              <a:buChar char="•"/>
            </a:pPr>
            <a:r>
              <a:rPr lang="en-US" sz="2400" dirty="0"/>
              <a:t>No, it is incorrect. </a:t>
            </a:r>
            <a:endParaRPr lang="en-US" sz="2400" dirty="0" smtClean="0"/>
          </a:p>
          <a:p>
            <a:pPr marL="342900" indent="-342900">
              <a:buFont typeface="Arial" pitchFamily="34" charset="0"/>
              <a:buChar char="•"/>
            </a:pPr>
            <a:r>
              <a:rPr lang="en-US" sz="2400" dirty="0" smtClean="0"/>
              <a:t>This </a:t>
            </a:r>
            <a:r>
              <a:rPr lang="en-US" sz="2400" dirty="0"/>
              <a:t>would </a:t>
            </a:r>
            <a:r>
              <a:rPr lang="en-US" sz="2400" dirty="0" smtClean="0"/>
              <a:t>allow:</a:t>
            </a:r>
          </a:p>
          <a:p>
            <a:pPr marL="800100" lvl="1" indent="-342900">
              <a:buFont typeface="Arial" pitchFamily="34" charset="0"/>
              <a:buChar char="•"/>
            </a:pPr>
            <a:r>
              <a:rPr lang="en-US" sz="2400" dirty="0" smtClean="0"/>
              <a:t>T</a:t>
            </a:r>
            <a:r>
              <a:rPr lang="en-US" sz="2400" baseline="-25000" dirty="0" smtClean="0"/>
              <a:t>1</a:t>
            </a:r>
            <a:r>
              <a:rPr lang="en-US" sz="2400" dirty="0" smtClean="0"/>
              <a:t> </a:t>
            </a:r>
            <a:r>
              <a:rPr lang="en-US" sz="2400" dirty="0"/>
              <a:t>to read lock file F </a:t>
            </a:r>
            <a:endParaRPr lang="en-US" sz="2400" dirty="0" smtClean="0"/>
          </a:p>
          <a:p>
            <a:pPr marL="1257300" lvl="2" indent="-342900">
              <a:buFont typeface="Arial" pitchFamily="34" charset="0"/>
              <a:buChar char="•"/>
            </a:pPr>
            <a:r>
              <a:rPr lang="en-US" sz="2400" dirty="0" smtClean="0"/>
              <a:t>(</a:t>
            </a:r>
            <a:r>
              <a:rPr lang="en-US" sz="2400" dirty="0"/>
              <a:t>giving it permission to read every record in F), </a:t>
            </a:r>
            <a:endParaRPr lang="en-US" sz="2400" dirty="0" smtClean="0"/>
          </a:p>
          <a:p>
            <a:pPr marL="800100" lvl="1" indent="-342900">
              <a:buFont typeface="Arial" pitchFamily="34" charset="0"/>
              <a:buChar char="•"/>
            </a:pPr>
            <a:r>
              <a:rPr lang="en-US" sz="2400" dirty="0" smtClean="0"/>
              <a:t>T</a:t>
            </a:r>
            <a:r>
              <a:rPr lang="en-US" sz="2400" baseline="-25000" dirty="0" smtClean="0"/>
              <a:t>2</a:t>
            </a:r>
            <a:r>
              <a:rPr lang="en-US" sz="2400" dirty="0" smtClean="0"/>
              <a:t> </a:t>
            </a:r>
            <a:r>
              <a:rPr lang="en-US" sz="2400" dirty="0"/>
              <a:t>to read lock F and write lock a record in F, such as x.  </a:t>
            </a:r>
            <a:endParaRPr lang="en-US" sz="2400" dirty="0" smtClean="0"/>
          </a:p>
          <a:p>
            <a:pPr marL="342900" indent="-342900">
              <a:buFont typeface="Arial" pitchFamily="34" charset="0"/>
              <a:buChar char="•"/>
            </a:pPr>
            <a:r>
              <a:rPr lang="en-US" sz="2400" dirty="0" smtClean="0"/>
              <a:t>Thus </a:t>
            </a:r>
            <a:r>
              <a:rPr lang="en-US" sz="2400" dirty="0"/>
              <a:t>T</a:t>
            </a:r>
            <a:r>
              <a:rPr lang="en-US" sz="2400" baseline="-25000" dirty="0"/>
              <a:t>1</a:t>
            </a:r>
            <a:r>
              <a:rPr lang="en-US" sz="2400" dirty="0"/>
              <a:t> would implicitly have a read lock on x that conflicts with T</a:t>
            </a:r>
            <a:r>
              <a:rPr lang="en-US" sz="2400" baseline="-25000" dirty="0"/>
              <a:t>2</a:t>
            </a:r>
            <a:r>
              <a:rPr lang="en-US" sz="2400" dirty="0"/>
              <a:t>’s write lock on x</a:t>
            </a:r>
            <a:r>
              <a:rPr lang="en-US" sz="2400" dirty="0" smtClean="0"/>
              <a:t>.</a:t>
            </a:r>
            <a:endParaRPr lang="en-US" sz="2400" b="1" dirty="0" smtClean="0"/>
          </a:p>
        </p:txBody>
      </p:sp>
    </p:spTree>
    <p:extLst>
      <p:ext uri="{BB962C8B-B14F-4D97-AF65-F5344CB8AC3E}">
        <p14:creationId xmlns:p14="http://schemas.microsoft.com/office/powerpoint/2010/main" val="3167709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228600" y="208497"/>
            <a:ext cx="8610600" cy="5632311"/>
          </a:xfrm>
          <a:prstGeom prst="rect">
            <a:avLst/>
          </a:prstGeom>
        </p:spPr>
        <p:txBody>
          <a:bodyPr wrap="square">
            <a:spAutoFit/>
          </a:bodyPr>
          <a:lstStyle/>
          <a:p>
            <a:pPr lvl="0"/>
            <a:r>
              <a:rPr lang="en-US" sz="2400" b="1" dirty="0" smtClean="0"/>
              <a:t>2.B. </a:t>
            </a:r>
            <a:r>
              <a:rPr lang="en-US" sz="2400" b="1" dirty="0"/>
              <a:t>Redo question </a:t>
            </a:r>
            <a:r>
              <a:rPr lang="en-US" sz="2400" b="1" dirty="0" smtClean="0"/>
              <a:t>(2.A), </a:t>
            </a:r>
            <a:r>
              <a:rPr lang="en-US" sz="2400" b="1" dirty="0"/>
              <a:t>replacing “</a:t>
            </a:r>
            <a:r>
              <a:rPr lang="en-US" sz="2400" b="1" i="1" dirty="0"/>
              <a:t>r</a:t>
            </a:r>
            <a:r>
              <a:rPr lang="en-US" sz="2400" b="1" dirty="0"/>
              <a:t> lock” by “</a:t>
            </a:r>
            <a:r>
              <a:rPr lang="en-US" sz="2400" b="1" i="1" dirty="0"/>
              <a:t>w</a:t>
            </a:r>
            <a:r>
              <a:rPr lang="en-US" sz="2400" b="1" dirty="0"/>
              <a:t> lock</a:t>
            </a:r>
            <a:r>
              <a:rPr lang="en-US" sz="2400" b="1" dirty="0" smtClean="0"/>
              <a:t>”.</a:t>
            </a:r>
          </a:p>
          <a:p>
            <a:endParaRPr lang="en-US" sz="2400" b="1" dirty="0" smtClean="0"/>
          </a:p>
          <a:p>
            <a:r>
              <a:rPr lang="en-US" sz="2400" b="1" dirty="0" smtClean="0"/>
              <a:t>Is </a:t>
            </a:r>
            <a:r>
              <a:rPr lang="en-US" sz="2400" b="1" dirty="0"/>
              <a:t>it correct for a transaction to hold an </a:t>
            </a:r>
            <a:r>
              <a:rPr lang="en-US" sz="2400" b="1" dirty="0">
                <a:solidFill>
                  <a:srgbClr val="FF0000"/>
                </a:solidFill>
              </a:rPr>
              <a:t>w</a:t>
            </a:r>
            <a:r>
              <a:rPr lang="en-US" sz="2400" b="1" dirty="0" smtClean="0">
                <a:solidFill>
                  <a:srgbClr val="FF0000"/>
                </a:solidFill>
              </a:rPr>
              <a:t> </a:t>
            </a:r>
            <a:r>
              <a:rPr lang="en-US" sz="2400" b="1" dirty="0">
                <a:solidFill>
                  <a:srgbClr val="FF0000"/>
                </a:solidFill>
              </a:rPr>
              <a:t>lock </a:t>
            </a:r>
            <a:r>
              <a:rPr lang="en-US" sz="2400" b="1" dirty="0"/>
              <a:t>on </a:t>
            </a:r>
            <a:r>
              <a:rPr lang="en-US" sz="2400" b="1" i="1" dirty="0"/>
              <a:t>x</a:t>
            </a:r>
            <a:r>
              <a:rPr lang="en-US" sz="2400" b="1" dirty="0"/>
              <a:t>’s parent instead? </a:t>
            </a:r>
          </a:p>
          <a:p>
            <a:pPr lvl="0"/>
            <a:endParaRPr lang="en-US" sz="2400" dirty="0"/>
          </a:p>
          <a:p>
            <a:pPr marL="342900" indent="-342900">
              <a:buFont typeface="Arial" pitchFamily="34" charset="0"/>
              <a:buChar char="•"/>
            </a:pPr>
            <a:r>
              <a:rPr lang="en-US" sz="2400" dirty="0"/>
              <a:t>Yes, it is correct. </a:t>
            </a:r>
            <a:endParaRPr lang="en-US" sz="2400" dirty="0" smtClean="0"/>
          </a:p>
          <a:p>
            <a:pPr marL="342900" indent="-342900">
              <a:buFont typeface="Arial" pitchFamily="34" charset="0"/>
              <a:buChar char="•"/>
            </a:pPr>
            <a:r>
              <a:rPr lang="en-US" sz="2400" dirty="0" smtClean="0"/>
              <a:t>Assuming </a:t>
            </a:r>
            <a:r>
              <a:rPr lang="en-US" sz="2400" dirty="0"/>
              <a:t>the given protocol is correct using </a:t>
            </a:r>
            <a:r>
              <a:rPr lang="en-US" sz="2400" i="1" dirty="0" err="1"/>
              <a:t>iw</a:t>
            </a:r>
            <a:r>
              <a:rPr lang="en-US" sz="2400" dirty="0"/>
              <a:t> locks, then </a:t>
            </a:r>
            <a:r>
              <a:rPr lang="en-US" sz="2400" i="1" dirty="0"/>
              <a:t>w</a:t>
            </a:r>
            <a:r>
              <a:rPr lang="en-US" sz="2400" dirty="0"/>
              <a:t> locks must work </a:t>
            </a:r>
            <a:r>
              <a:rPr lang="en-US" sz="2400" dirty="0" smtClean="0"/>
              <a:t>too</a:t>
            </a:r>
          </a:p>
          <a:p>
            <a:pPr marL="800100" lvl="1" indent="-342900">
              <a:buFont typeface="Arial" pitchFamily="34" charset="0"/>
              <a:buChar char="•"/>
            </a:pPr>
            <a:r>
              <a:rPr lang="en-US" sz="2400" i="1" dirty="0" smtClean="0"/>
              <a:t>w</a:t>
            </a:r>
            <a:r>
              <a:rPr lang="en-US" sz="2400" dirty="0" smtClean="0"/>
              <a:t> </a:t>
            </a:r>
            <a:r>
              <a:rPr lang="en-US" sz="2400" dirty="0"/>
              <a:t>lock is strictly stronger than an </a:t>
            </a:r>
            <a:r>
              <a:rPr lang="en-US" sz="2400" i="1" dirty="0" err="1"/>
              <a:t>iw</a:t>
            </a:r>
            <a:r>
              <a:rPr lang="en-US" sz="2400" dirty="0"/>
              <a:t> lock. </a:t>
            </a:r>
            <a:endParaRPr lang="en-US" sz="2400" dirty="0" smtClean="0"/>
          </a:p>
          <a:p>
            <a:pPr marL="342900" indent="-342900">
              <a:buFont typeface="Arial" pitchFamily="34" charset="0"/>
              <a:buChar char="•"/>
            </a:pPr>
            <a:r>
              <a:rPr lang="en-US" sz="2400" dirty="0" smtClean="0"/>
              <a:t>By “</a:t>
            </a:r>
            <a:r>
              <a:rPr lang="en-US" sz="2400" dirty="0"/>
              <a:t>stronger,” we mean that any lock type that conflicts with an </a:t>
            </a:r>
            <a:r>
              <a:rPr lang="en-US" sz="2400" i="1" dirty="0" err="1"/>
              <a:t>iw</a:t>
            </a:r>
            <a:r>
              <a:rPr lang="en-US" sz="2400" dirty="0"/>
              <a:t> lock also conflicts with a </a:t>
            </a:r>
            <a:r>
              <a:rPr lang="en-US" sz="2400" i="1" dirty="0"/>
              <a:t>w </a:t>
            </a:r>
            <a:r>
              <a:rPr lang="en-US" sz="2400" dirty="0"/>
              <a:t>lock. </a:t>
            </a:r>
            <a:endParaRPr lang="en-US" sz="2400" dirty="0" smtClean="0"/>
          </a:p>
          <a:p>
            <a:pPr marL="342900" indent="-342900">
              <a:buFont typeface="Arial" pitchFamily="34" charset="0"/>
              <a:buChar char="•"/>
            </a:pPr>
            <a:r>
              <a:rPr lang="en-US" sz="2400" dirty="0" smtClean="0"/>
              <a:t>You </a:t>
            </a:r>
            <a:r>
              <a:rPr lang="en-US" sz="2400" dirty="0"/>
              <a:t>might think it’s incorrect because it needlessly prevents certain operations from running. </a:t>
            </a:r>
            <a:endParaRPr lang="en-US" sz="2400" dirty="0" smtClean="0"/>
          </a:p>
          <a:p>
            <a:pPr marL="800100" lvl="1" indent="-342900">
              <a:buFont typeface="Arial" pitchFamily="34" charset="0"/>
              <a:buChar char="•"/>
            </a:pPr>
            <a:r>
              <a:rPr lang="en-US" sz="2400" dirty="0" smtClean="0"/>
              <a:t>This </a:t>
            </a:r>
            <a:r>
              <a:rPr lang="en-US" sz="2400" dirty="0"/>
              <a:t>is a performance problem, but not incorrect, in the sense of breaking a conflict or an ACID property</a:t>
            </a:r>
            <a:r>
              <a:rPr lang="en-US" sz="2400" dirty="0" smtClean="0"/>
              <a:t>.</a:t>
            </a:r>
            <a:endParaRPr lang="en-US" sz="2400" dirty="0"/>
          </a:p>
        </p:txBody>
      </p:sp>
    </p:spTree>
    <p:extLst>
      <p:ext uri="{BB962C8B-B14F-4D97-AF65-F5344CB8AC3E}">
        <p14:creationId xmlns:p14="http://schemas.microsoft.com/office/powerpoint/2010/main" val="3017220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304800" y="751344"/>
            <a:ext cx="8382000" cy="3416320"/>
          </a:xfrm>
          <a:prstGeom prst="rect">
            <a:avLst/>
          </a:prstGeom>
        </p:spPr>
        <p:txBody>
          <a:bodyPr wrap="square">
            <a:spAutoFit/>
          </a:bodyPr>
          <a:lstStyle/>
          <a:p>
            <a:pPr lvl="0"/>
            <a:r>
              <a:rPr lang="en-US" sz="2400" b="1" dirty="0" smtClean="0"/>
              <a:t>2.C.  Assuming </a:t>
            </a:r>
            <a:r>
              <a:rPr lang="en-US" sz="2400" b="1" dirty="0"/>
              <a:t>the lock graph is a tree, suggest a case where it would be useful to set such a </a:t>
            </a:r>
            <a:r>
              <a:rPr lang="en-US" sz="2400" b="1" i="1" dirty="0"/>
              <a:t>w</a:t>
            </a:r>
            <a:r>
              <a:rPr lang="en-US" sz="2400" b="1" dirty="0"/>
              <a:t> lock as in </a:t>
            </a:r>
            <a:r>
              <a:rPr lang="en-US" sz="2400" b="1" dirty="0" smtClean="0"/>
              <a:t>(2.B) </a:t>
            </a:r>
            <a:r>
              <a:rPr lang="en-US" sz="2400" b="1" dirty="0"/>
              <a:t>(whether or not it’s correct</a:t>
            </a:r>
            <a:r>
              <a:rPr lang="en-US" sz="2400" b="1" dirty="0" smtClean="0"/>
              <a:t>).</a:t>
            </a:r>
          </a:p>
          <a:p>
            <a:pPr lvl="0"/>
            <a:endParaRPr lang="en-US" sz="2400" dirty="0"/>
          </a:p>
          <a:p>
            <a:r>
              <a:rPr lang="en-US" sz="2400" dirty="0"/>
              <a:t>In cases where the data manager would escalate fine-grained </a:t>
            </a:r>
            <a:r>
              <a:rPr lang="en-US" sz="2400" i="1" dirty="0"/>
              <a:t>w</a:t>
            </a:r>
            <a:r>
              <a:rPr lang="en-US" sz="2400" dirty="0"/>
              <a:t> locks to coarse-grained locks, then using the coarse-grained </a:t>
            </a:r>
            <a:r>
              <a:rPr lang="en-US" sz="2400" i="1" dirty="0"/>
              <a:t>w</a:t>
            </a:r>
            <a:r>
              <a:rPr lang="en-US" sz="2400" dirty="0"/>
              <a:t> as parent will perform slightly better by avoiding the escalation cost and the cost of needlessly setting the fine-grained locks before escalating</a:t>
            </a:r>
            <a:r>
              <a:rPr lang="en-US" sz="2400" dirty="0" smtClean="0"/>
              <a:t>.</a:t>
            </a:r>
            <a:endParaRPr lang="en-US" sz="2400" dirty="0"/>
          </a:p>
        </p:txBody>
      </p:sp>
    </p:spTree>
    <p:extLst>
      <p:ext uri="{BB962C8B-B14F-4D97-AF65-F5344CB8AC3E}">
        <p14:creationId xmlns:p14="http://schemas.microsoft.com/office/powerpoint/2010/main" val="1871344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228600" y="76200"/>
            <a:ext cx="8763000" cy="5632311"/>
          </a:xfrm>
          <a:prstGeom prst="rect">
            <a:avLst/>
          </a:prstGeom>
        </p:spPr>
        <p:txBody>
          <a:bodyPr wrap="square">
            <a:spAutoFit/>
          </a:bodyPr>
          <a:lstStyle/>
          <a:p>
            <a:r>
              <a:rPr lang="en-US" sz="2400" b="1" dirty="0"/>
              <a:t>Problem 3</a:t>
            </a:r>
          </a:p>
          <a:p>
            <a:endParaRPr lang="en-US" sz="2400" dirty="0" smtClean="0"/>
          </a:p>
          <a:p>
            <a:r>
              <a:rPr lang="en-US" sz="2400" dirty="0"/>
              <a:t>Consider the following database table, which supports a </a:t>
            </a:r>
            <a:r>
              <a:rPr lang="en-US" sz="2400" dirty="0" err="1"/>
              <a:t>multiversion</a:t>
            </a:r>
            <a:r>
              <a:rPr lang="en-US" sz="2400" dirty="0"/>
              <a:t> concurrency control</a:t>
            </a:r>
            <a:r>
              <a:rPr lang="en-US" sz="2400" dirty="0" smtClean="0"/>
              <a:t>.</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smtClean="0"/>
          </a:p>
          <a:p>
            <a:r>
              <a:rPr lang="en-US" sz="2400" dirty="0"/>
              <a:t>Suppose the commit list contains {1,2,3,4,6} and there are no active transactions. </a:t>
            </a:r>
          </a:p>
        </p:txBody>
      </p:sp>
      <p:graphicFrame>
        <p:nvGraphicFramePr>
          <p:cNvPr id="17" name="Table 16"/>
          <p:cNvGraphicFramePr>
            <a:graphicFrameLocks noGrp="1"/>
          </p:cNvGraphicFramePr>
          <p:nvPr>
            <p:custDataLst>
              <p:tags r:id="rId2"/>
            </p:custDataLst>
            <p:extLst>
              <p:ext uri="{D42A27DB-BD31-4B8C-83A1-F6EECF244321}">
                <p14:modId xmlns:p14="http://schemas.microsoft.com/office/powerpoint/2010/main" val="1532202229"/>
              </p:ext>
            </p:extLst>
          </p:nvPr>
        </p:nvGraphicFramePr>
        <p:xfrm>
          <a:off x="2476499" y="2057400"/>
          <a:ext cx="4191001" cy="2221932"/>
        </p:xfrm>
        <a:graphic>
          <a:graphicData uri="http://schemas.openxmlformats.org/drawingml/2006/table">
            <a:tbl>
              <a:tblPr>
                <a:tableStyleId>{5C22544A-7EE6-4342-B048-85BDC9FD1C3A}</a:tableStyleId>
              </a:tblPr>
              <a:tblGrid>
                <a:gridCol w="598714"/>
                <a:gridCol w="1197429"/>
                <a:gridCol w="1197429"/>
                <a:gridCol w="1197429"/>
              </a:tblGrid>
              <a:tr h="393132">
                <a:tc>
                  <a:txBody>
                    <a:bodyPr/>
                    <a:lstStyle/>
                    <a:p>
                      <a:pPr marL="0" marR="0">
                        <a:spcBef>
                          <a:spcPts val="0"/>
                        </a:spcBef>
                        <a:spcAft>
                          <a:spcPts val="0"/>
                        </a:spcAft>
                      </a:pPr>
                      <a:r>
                        <a:rPr lang="en-US" sz="2000" b="1" dirty="0">
                          <a:effectLst/>
                        </a:rPr>
                        <a:t>TID</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err="1" smtClean="0">
                          <a:effectLst/>
                        </a:rPr>
                        <a:t>Prev</a:t>
                      </a:r>
                      <a:r>
                        <a:rPr lang="en-US" sz="2000" b="1" dirty="0" smtClean="0">
                          <a:effectLst/>
                        </a:rPr>
                        <a:t> </a:t>
                      </a:r>
                      <a:r>
                        <a:rPr lang="en-US" sz="2000" b="1" dirty="0">
                          <a:effectLst/>
                        </a:rPr>
                        <a:t>TID</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rPr>
                        <a:t>Account#</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rPr>
                        <a:t>Balance</a:t>
                      </a:r>
                      <a:endParaRPr lang="en-US" sz="2000" b="1" dirty="0">
                        <a:effectLst/>
                        <a:latin typeface="Times New Roman"/>
                        <a:ea typeface="Times New Roman"/>
                      </a:endParaRPr>
                    </a:p>
                  </a:txBody>
                  <a:tcPr marL="68580" marR="68580" marT="0" marB="0"/>
                </a:tc>
              </a:tr>
              <a:tr h="260013">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10</a:t>
                      </a:r>
                      <a:endParaRPr lang="en-US" sz="2000" dirty="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100</a:t>
                      </a:r>
                      <a:endParaRPr lang="en-US" sz="2000">
                        <a:effectLst/>
                        <a:latin typeface="Times New Roman"/>
                        <a:ea typeface="Times New Roman"/>
                      </a:endParaRPr>
                    </a:p>
                  </a:txBody>
                  <a:tcPr marL="68580" marR="68580" marT="0" marB="0"/>
                </a:tc>
              </a:tr>
              <a:tr h="260013">
                <a:tc>
                  <a:txBody>
                    <a:bodyPr/>
                    <a:lstStyle/>
                    <a:p>
                      <a:pPr marL="0" marR="0">
                        <a:spcBef>
                          <a:spcPts val="0"/>
                        </a:spcBef>
                        <a:spcAft>
                          <a:spcPts val="0"/>
                        </a:spcAft>
                      </a:pPr>
                      <a:r>
                        <a:rPr lang="en-US" sz="2000">
                          <a:effectLst/>
                        </a:rPr>
                        <a:t>3</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10</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200</a:t>
                      </a:r>
                      <a:endParaRPr lang="en-US" sz="2000">
                        <a:effectLst/>
                        <a:latin typeface="Times New Roman"/>
                        <a:ea typeface="Times New Roman"/>
                      </a:endParaRPr>
                    </a:p>
                  </a:txBody>
                  <a:tcPr marL="68580" marR="68580" marT="0" marB="0"/>
                </a:tc>
              </a:tr>
              <a:tr h="260013">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11</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dirty="0">
                          <a:effectLst/>
                        </a:rPr>
                        <a:t>300</a:t>
                      </a:r>
                      <a:endParaRPr lang="en-US" sz="2000" dirty="0">
                        <a:effectLst/>
                        <a:latin typeface="Times New Roman"/>
                        <a:ea typeface="Times New Roman"/>
                      </a:endParaRPr>
                    </a:p>
                  </a:txBody>
                  <a:tcPr marL="68580" marR="68580" marT="0" marB="0"/>
                </a:tc>
              </a:tr>
              <a:tr h="260013">
                <a:tc>
                  <a:txBody>
                    <a:bodyPr/>
                    <a:lstStyle/>
                    <a:p>
                      <a:pPr marL="0" marR="0">
                        <a:spcBef>
                          <a:spcPts val="0"/>
                        </a:spcBef>
                        <a:spcAft>
                          <a:spcPts val="0"/>
                        </a:spcAft>
                      </a:pPr>
                      <a:r>
                        <a:rPr lang="en-US" sz="2000">
                          <a:effectLst/>
                        </a:rPr>
                        <a:t>4</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11</a:t>
                      </a:r>
                      <a:endParaRPr lang="en-US" sz="2000" dirty="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dirty="0">
                          <a:effectLst/>
                        </a:rPr>
                        <a:t>400</a:t>
                      </a:r>
                      <a:endParaRPr lang="en-US" sz="2000" dirty="0">
                        <a:effectLst/>
                        <a:latin typeface="Times New Roman"/>
                        <a:ea typeface="Times New Roman"/>
                      </a:endParaRPr>
                    </a:p>
                  </a:txBody>
                  <a:tcPr marL="68580" marR="68580" marT="0" marB="0"/>
                </a:tc>
              </a:tr>
              <a:tr h="260013">
                <a:tc>
                  <a:txBody>
                    <a:bodyPr/>
                    <a:lstStyle/>
                    <a:p>
                      <a:pPr marL="0" marR="0">
                        <a:spcBef>
                          <a:spcPts val="0"/>
                        </a:spcBef>
                        <a:spcAft>
                          <a:spcPts val="0"/>
                        </a:spcAft>
                      </a:pPr>
                      <a:r>
                        <a:rPr lang="en-US" sz="2000">
                          <a:effectLst/>
                        </a:rPr>
                        <a:t>5</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4</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11</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350</a:t>
                      </a:r>
                      <a:endParaRPr lang="en-US" sz="2000">
                        <a:effectLst/>
                        <a:latin typeface="Times New Roman"/>
                        <a:ea typeface="Times New Roman"/>
                      </a:endParaRPr>
                    </a:p>
                  </a:txBody>
                  <a:tcPr marL="68580" marR="68580" marT="0" marB="0"/>
                </a:tc>
              </a:tr>
              <a:tr h="260013">
                <a:tc>
                  <a:txBody>
                    <a:bodyPr/>
                    <a:lstStyle/>
                    <a:p>
                      <a:pPr marL="0" marR="0">
                        <a:spcBef>
                          <a:spcPts val="0"/>
                        </a:spcBef>
                        <a:spcAft>
                          <a:spcPts val="0"/>
                        </a:spcAft>
                      </a:pPr>
                      <a:r>
                        <a:rPr lang="en-US" sz="2000">
                          <a:effectLst/>
                        </a:rPr>
                        <a:t>6</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12</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dirty="0">
                          <a:effectLst/>
                        </a:rPr>
                        <a:t>500</a:t>
                      </a:r>
                      <a:endParaRPr lang="en-US" sz="2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681557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457200" y="685800"/>
            <a:ext cx="8077200" cy="2308324"/>
          </a:xfrm>
          <a:prstGeom prst="rect">
            <a:avLst/>
          </a:prstGeom>
        </p:spPr>
        <p:txBody>
          <a:bodyPr wrap="square">
            <a:spAutoFit/>
          </a:bodyPr>
          <a:lstStyle/>
          <a:p>
            <a:pPr lvl="0"/>
            <a:r>
              <a:rPr lang="en-US" sz="2400" b="1" dirty="0" smtClean="0"/>
              <a:t>3.A.   </a:t>
            </a:r>
            <a:r>
              <a:rPr lang="en-US" sz="2400" b="1" dirty="0"/>
              <a:t>What is the state of the table after running the following transaction?: </a:t>
            </a:r>
            <a:br>
              <a:rPr lang="en-US" sz="2400" b="1" dirty="0"/>
            </a:br>
            <a:r>
              <a:rPr lang="en-US" sz="2400" b="1" dirty="0"/>
              <a:t>TID=8: Increment the balance of account 10 by 100; </a:t>
            </a:r>
            <a:br>
              <a:rPr lang="en-US" sz="2400" b="1" dirty="0"/>
            </a:br>
            <a:r>
              <a:rPr lang="en-US" sz="2400" b="1" dirty="0"/>
              <a:t>             Delete account 12; </a:t>
            </a:r>
            <a:br>
              <a:rPr lang="en-US" sz="2400" b="1" dirty="0"/>
            </a:br>
            <a:r>
              <a:rPr lang="en-US" sz="2400" b="1" dirty="0"/>
              <a:t>             Insert account 13 with balance 700.</a:t>
            </a:r>
            <a:br>
              <a:rPr lang="en-US" sz="2400" b="1" dirty="0"/>
            </a:br>
            <a:r>
              <a:rPr lang="en-US" sz="2400" dirty="0" smtClean="0"/>
              <a:t>The </a:t>
            </a:r>
            <a:r>
              <a:rPr lang="en-US" sz="2400" dirty="0"/>
              <a:t>database state after transaction 8 </a:t>
            </a:r>
            <a:r>
              <a:rPr lang="en-US" sz="2400" dirty="0" smtClean="0"/>
              <a:t>commits</a:t>
            </a:r>
            <a:endParaRPr lang="en-US" sz="2400" dirty="0"/>
          </a:p>
        </p:txBody>
      </p:sp>
      <p:graphicFrame>
        <p:nvGraphicFramePr>
          <p:cNvPr id="3" name="Table 2"/>
          <p:cNvGraphicFramePr>
            <a:graphicFrameLocks noGrp="1"/>
          </p:cNvGraphicFramePr>
          <p:nvPr>
            <p:custDataLst>
              <p:tags r:id="rId2"/>
            </p:custDataLst>
            <p:extLst>
              <p:ext uri="{D42A27DB-BD31-4B8C-83A1-F6EECF244321}">
                <p14:modId xmlns:p14="http://schemas.microsoft.com/office/powerpoint/2010/main" val="761433796"/>
              </p:ext>
            </p:extLst>
          </p:nvPr>
        </p:nvGraphicFramePr>
        <p:xfrm>
          <a:off x="4724400" y="3048000"/>
          <a:ext cx="3971677" cy="3124200"/>
        </p:xfrm>
        <a:graphic>
          <a:graphicData uri="http://schemas.openxmlformats.org/drawingml/2006/table">
            <a:tbl>
              <a:tblPr>
                <a:tableStyleId>{5C22544A-7EE6-4342-B048-85BDC9FD1C3A}</a:tableStyleId>
              </a:tblPr>
              <a:tblGrid>
                <a:gridCol w="617816"/>
                <a:gridCol w="1058584"/>
                <a:gridCol w="1236163"/>
                <a:gridCol w="1059114"/>
              </a:tblGrid>
              <a:tr h="381000">
                <a:tc>
                  <a:txBody>
                    <a:bodyPr/>
                    <a:lstStyle/>
                    <a:p>
                      <a:pPr marL="0" marR="0">
                        <a:spcBef>
                          <a:spcPts val="0"/>
                        </a:spcBef>
                        <a:spcAft>
                          <a:spcPts val="0"/>
                        </a:spcAft>
                      </a:pPr>
                      <a:r>
                        <a:rPr lang="en-US" sz="2000" b="1" dirty="0">
                          <a:effectLst/>
                        </a:rPr>
                        <a:t>TID</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err="1" smtClean="0">
                          <a:effectLst/>
                        </a:rPr>
                        <a:t>Prev</a:t>
                      </a:r>
                      <a:r>
                        <a:rPr lang="en-US" sz="2000" b="1" dirty="0" smtClean="0">
                          <a:effectLst/>
                        </a:rPr>
                        <a:t> </a:t>
                      </a:r>
                      <a:r>
                        <a:rPr lang="en-US" sz="2000" b="1" dirty="0">
                          <a:effectLst/>
                        </a:rPr>
                        <a:t>TID</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rPr>
                        <a:t>Account#</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rPr>
                        <a:t>Balance</a:t>
                      </a:r>
                      <a:endParaRPr lang="en-US" sz="2000" b="1" dirty="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10</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100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3</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10</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200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b="1" dirty="0">
                          <a:solidFill>
                            <a:srgbClr val="FF0000"/>
                          </a:solidFill>
                          <a:effectLst/>
                        </a:rPr>
                        <a:t>8</a:t>
                      </a:r>
                      <a:endParaRPr lang="en-US" sz="2000" b="1" dirty="0">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solidFill>
                            <a:srgbClr val="FF0000"/>
                          </a:solidFill>
                          <a:effectLst/>
                        </a:rPr>
                        <a:t>3</a:t>
                      </a:r>
                      <a:endParaRPr lang="en-US" sz="2000" b="1" dirty="0">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solidFill>
                            <a:srgbClr val="FF0000"/>
                          </a:solidFill>
                          <a:effectLst/>
                        </a:rPr>
                        <a:t>10</a:t>
                      </a:r>
                      <a:endParaRPr lang="en-US" sz="2000" b="1" dirty="0">
                        <a:solidFill>
                          <a:srgbClr val="FF0000"/>
                        </a:solidFill>
                        <a:effectLst/>
                        <a:latin typeface="Times New Roman"/>
                        <a:ea typeface="Times New Roman"/>
                      </a:endParaRPr>
                    </a:p>
                  </a:txBody>
                  <a:tcPr marL="68580" marR="68580" marT="0" marB="0"/>
                </a:tc>
                <a:tc>
                  <a:txBody>
                    <a:bodyPr/>
                    <a:lstStyle/>
                    <a:p>
                      <a:pPr marL="0" marR="0" algn="r">
                        <a:spcBef>
                          <a:spcPts val="0"/>
                        </a:spcBef>
                        <a:spcAft>
                          <a:spcPts val="0"/>
                        </a:spcAft>
                      </a:pPr>
                      <a:r>
                        <a:rPr lang="en-US" sz="2000" b="1" dirty="0">
                          <a:solidFill>
                            <a:srgbClr val="FF0000"/>
                          </a:solidFill>
                          <a:effectLst/>
                        </a:rPr>
                        <a:t>300</a:t>
                      </a:r>
                      <a:endParaRPr lang="en-US" sz="2000" b="1" dirty="0">
                        <a:solidFill>
                          <a:srgbClr val="FF0000"/>
                        </a:solidFill>
                        <a:effectLst/>
                        <a:latin typeface="Times New Roman"/>
                        <a:ea typeface="Times New Roman"/>
                      </a:endParaRPr>
                    </a:p>
                  </a:txBody>
                  <a:tcPr marL="68580" marR="68580" marT="0" marB="0"/>
                </a:tc>
              </a:tr>
              <a:tr h="304800">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11</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300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4</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11</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400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5</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4</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11</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350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6</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12</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500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b="1" dirty="0">
                          <a:solidFill>
                            <a:srgbClr val="FF0000"/>
                          </a:solidFill>
                          <a:effectLst/>
                        </a:rPr>
                        <a:t>8</a:t>
                      </a:r>
                      <a:endParaRPr lang="en-US" sz="2000" b="1" dirty="0">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solidFill>
                            <a:srgbClr val="FF0000"/>
                          </a:solidFill>
                          <a:effectLst/>
                        </a:rPr>
                        <a:t>6</a:t>
                      </a:r>
                      <a:endParaRPr lang="en-US" sz="2000" b="1" dirty="0">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a:solidFill>
                            <a:srgbClr val="FF0000"/>
                          </a:solidFill>
                          <a:effectLst/>
                        </a:rPr>
                        <a:t>12</a:t>
                      </a:r>
                      <a:endParaRPr lang="en-US" sz="2000" b="1">
                        <a:solidFill>
                          <a:srgbClr val="FF0000"/>
                        </a:solidFill>
                        <a:effectLst/>
                        <a:latin typeface="Times New Roman"/>
                        <a:ea typeface="Times New Roman"/>
                      </a:endParaRPr>
                    </a:p>
                  </a:txBody>
                  <a:tcPr marL="68580" marR="68580" marT="0" marB="0"/>
                </a:tc>
                <a:tc>
                  <a:txBody>
                    <a:bodyPr/>
                    <a:lstStyle/>
                    <a:p>
                      <a:pPr marL="0" marR="0" algn="r">
                        <a:spcBef>
                          <a:spcPts val="0"/>
                        </a:spcBef>
                        <a:spcAft>
                          <a:spcPts val="0"/>
                        </a:spcAft>
                      </a:pPr>
                      <a:r>
                        <a:rPr lang="en-US" sz="2000" b="1">
                          <a:solidFill>
                            <a:srgbClr val="FF0000"/>
                          </a:solidFill>
                          <a:effectLst/>
                        </a:rPr>
                        <a:t>deleted</a:t>
                      </a:r>
                      <a:endParaRPr lang="en-US" sz="2000" b="1">
                        <a:solidFill>
                          <a:srgbClr val="FF0000"/>
                        </a:solidFill>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b="1">
                          <a:solidFill>
                            <a:srgbClr val="FF0000"/>
                          </a:solidFill>
                          <a:effectLst/>
                        </a:rPr>
                        <a:t>8</a:t>
                      </a:r>
                      <a:endParaRPr lang="en-US" sz="2000" b="1">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solidFill>
                            <a:srgbClr val="FF0000"/>
                          </a:solidFill>
                          <a:effectLst/>
                        </a:rPr>
                        <a:t>Null</a:t>
                      </a:r>
                      <a:endParaRPr lang="en-US" sz="2000" b="1" dirty="0">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solidFill>
                            <a:srgbClr val="FF0000"/>
                          </a:solidFill>
                          <a:effectLst/>
                        </a:rPr>
                        <a:t>13</a:t>
                      </a:r>
                      <a:endParaRPr lang="en-US" sz="2000" b="1" dirty="0">
                        <a:solidFill>
                          <a:srgbClr val="FF0000"/>
                        </a:solidFill>
                        <a:effectLst/>
                        <a:latin typeface="Times New Roman"/>
                        <a:ea typeface="Times New Roman"/>
                      </a:endParaRPr>
                    </a:p>
                  </a:txBody>
                  <a:tcPr marL="68580" marR="68580" marT="0" marB="0"/>
                </a:tc>
                <a:tc>
                  <a:txBody>
                    <a:bodyPr/>
                    <a:lstStyle/>
                    <a:p>
                      <a:pPr marL="0" marR="0" algn="r">
                        <a:spcBef>
                          <a:spcPts val="0"/>
                        </a:spcBef>
                        <a:spcAft>
                          <a:spcPts val="0"/>
                        </a:spcAft>
                      </a:pPr>
                      <a:r>
                        <a:rPr lang="en-US" sz="2000" b="1" dirty="0">
                          <a:solidFill>
                            <a:srgbClr val="FF0000"/>
                          </a:solidFill>
                          <a:effectLst/>
                        </a:rPr>
                        <a:t>700</a:t>
                      </a:r>
                      <a:endParaRPr lang="en-US" sz="2000" b="1" dirty="0">
                        <a:solidFill>
                          <a:srgbClr val="FF0000"/>
                        </a:solidFill>
                        <a:effectLst/>
                        <a:latin typeface="Times New Roman"/>
                        <a:ea typeface="Times New Roman"/>
                      </a:endParaRPr>
                    </a:p>
                  </a:txBody>
                  <a:tcPr marL="68580" marR="68580" marT="0" marB="0"/>
                </a:tc>
              </a:tr>
            </a:tbl>
          </a:graphicData>
        </a:graphic>
      </p:graphicFrame>
      <p:graphicFrame>
        <p:nvGraphicFramePr>
          <p:cNvPr id="4" name="Table 3"/>
          <p:cNvGraphicFramePr>
            <a:graphicFrameLocks noGrp="1"/>
          </p:cNvGraphicFramePr>
          <p:nvPr>
            <p:custDataLst>
              <p:tags r:id="rId3"/>
            </p:custDataLst>
            <p:extLst>
              <p:ext uri="{D42A27DB-BD31-4B8C-83A1-F6EECF244321}">
                <p14:modId xmlns:p14="http://schemas.microsoft.com/office/powerpoint/2010/main" val="3831543238"/>
              </p:ext>
            </p:extLst>
          </p:nvPr>
        </p:nvGraphicFramePr>
        <p:xfrm>
          <a:off x="380999" y="3035868"/>
          <a:ext cx="4191001" cy="2221932"/>
        </p:xfrm>
        <a:graphic>
          <a:graphicData uri="http://schemas.openxmlformats.org/drawingml/2006/table">
            <a:tbl>
              <a:tblPr>
                <a:tableStyleId>{5C22544A-7EE6-4342-B048-85BDC9FD1C3A}</a:tableStyleId>
              </a:tblPr>
              <a:tblGrid>
                <a:gridCol w="598714"/>
                <a:gridCol w="1197429"/>
                <a:gridCol w="1197429"/>
                <a:gridCol w="1197429"/>
              </a:tblGrid>
              <a:tr h="393132">
                <a:tc>
                  <a:txBody>
                    <a:bodyPr/>
                    <a:lstStyle/>
                    <a:p>
                      <a:pPr marL="0" marR="0">
                        <a:spcBef>
                          <a:spcPts val="0"/>
                        </a:spcBef>
                        <a:spcAft>
                          <a:spcPts val="0"/>
                        </a:spcAft>
                      </a:pPr>
                      <a:r>
                        <a:rPr lang="en-US" sz="2000" b="1" dirty="0">
                          <a:effectLst/>
                        </a:rPr>
                        <a:t>TID</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err="1" smtClean="0">
                          <a:effectLst/>
                        </a:rPr>
                        <a:t>Prev</a:t>
                      </a:r>
                      <a:r>
                        <a:rPr lang="en-US" sz="2000" b="1" dirty="0" smtClean="0">
                          <a:effectLst/>
                        </a:rPr>
                        <a:t> </a:t>
                      </a:r>
                      <a:r>
                        <a:rPr lang="en-US" sz="2000" b="1" dirty="0">
                          <a:effectLst/>
                        </a:rPr>
                        <a:t>TID</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rPr>
                        <a:t>Account#</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rPr>
                        <a:t>Balance</a:t>
                      </a:r>
                      <a:endParaRPr lang="en-US" sz="2000" b="1" dirty="0">
                        <a:effectLst/>
                        <a:latin typeface="Times New Roman"/>
                        <a:ea typeface="Times New Roman"/>
                      </a:endParaRPr>
                    </a:p>
                  </a:txBody>
                  <a:tcPr marL="68580" marR="68580" marT="0" marB="0"/>
                </a:tc>
              </a:tr>
              <a:tr h="260013">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10</a:t>
                      </a:r>
                      <a:endParaRPr lang="en-US" sz="2000" dirty="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100</a:t>
                      </a:r>
                      <a:endParaRPr lang="en-US" sz="2000">
                        <a:effectLst/>
                        <a:latin typeface="Times New Roman"/>
                        <a:ea typeface="Times New Roman"/>
                      </a:endParaRPr>
                    </a:p>
                  </a:txBody>
                  <a:tcPr marL="68580" marR="68580" marT="0" marB="0"/>
                </a:tc>
              </a:tr>
              <a:tr h="260013">
                <a:tc>
                  <a:txBody>
                    <a:bodyPr/>
                    <a:lstStyle/>
                    <a:p>
                      <a:pPr marL="0" marR="0">
                        <a:spcBef>
                          <a:spcPts val="0"/>
                        </a:spcBef>
                        <a:spcAft>
                          <a:spcPts val="0"/>
                        </a:spcAft>
                      </a:pPr>
                      <a:r>
                        <a:rPr lang="en-US" sz="2000">
                          <a:effectLst/>
                        </a:rPr>
                        <a:t>3</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10</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200</a:t>
                      </a:r>
                      <a:endParaRPr lang="en-US" sz="2000">
                        <a:effectLst/>
                        <a:latin typeface="Times New Roman"/>
                        <a:ea typeface="Times New Roman"/>
                      </a:endParaRPr>
                    </a:p>
                  </a:txBody>
                  <a:tcPr marL="68580" marR="68580" marT="0" marB="0"/>
                </a:tc>
              </a:tr>
              <a:tr h="260013">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11</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dirty="0">
                          <a:effectLst/>
                        </a:rPr>
                        <a:t>300</a:t>
                      </a:r>
                      <a:endParaRPr lang="en-US" sz="2000" dirty="0">
                        <a:effectLst/>
                        <a:latin typeface="Times New Roman"/>
                        <a:ea typeface="Times New Roman"/>
                      </a:endParaRPr>
                    </a:p>
                  </a:txBody>
                  <a:tcPr marL="68580" marR="68580" marT="0" marB="0"/>
                </a:tc>
              </a:tr>
              <a:tr h="260013">
                <a:tc>
                  <a:txBody>
                    <a:bodyPr/>
                    <a:lstStyle/>
                    <a:p>
                      <a:pPr marL="0" marR="0">
                        <a:spcBef>
                          <a:spcPts val="0"/>
                        </a:spcBef>
                        <a:spcAft>
                          <a:spcPts val="0"/>
                        </a:spcAft>
                      </a:pPr>
                      <a:r>
                        <a:rPr lang="en-US" sz="2000">
                          <a:effectLst/>
                        </a:rPr>
                        <a:t>4</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11</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dirty="0">
                          <a:effectLst/>
                        </a:rPr>
                        <a:t>400</a:t>
                      </a:r>
                      <a:endParaRPr lang="en-US" sz="2000" dirty="0">
                        <a:effectLst/>
                        <a:latin typeface="Times New Roman"/>
                        <a:ea typeface="Times New Roman"/>
                      </a:endParaRPr>
                    </a:p>
                  </a:txBody>
                  <a:tcPr marL="68580" marR="68580" marT="0" marB="0"/>
                </a:tc>
              </a:tr>
              <a:tr h="260013">
                <a:tc>
                  <a:txBody>
                    <a:bodyPr/>
                    <a:lstStyle/>
                    <a:p>
                      <a:pPr marL="0" marR="0">
                        <a:spcBef>
                          <a:spcPts val="0"/>
                        </a:spcBef>
                        <a:spcAft>
                          <a:spcPts val="0"/>
                        </a:spcAft>
                      </a:pPr>
                      <a:r>
                        <a:rPr lang="en-US" sz="2000">
                          <a:effectLst/>
                        </a:rPr>
                        <a:t>5</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4</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11</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350</a:t>
                      </a:r>
                      <a:endParaRPr lang="en-US" sz="2000">
                        <a:effectLst/>
                        <a:latin typeface="Times New Roman"/>
                        <a:ea typeface="Times New Roman"/>
                      </a:endParaRPr>
                    </a:p>
                  </a:txBody>
                  <a:tcPr marL="68580" marR="68580" marT="0" marB="0"/>
                </a:tc>
              </a:tr>
              <a:tr h="260013">
                <a:tc>
                  <a:txBody>
                    <a:bodyPr/>
                    <a:lstStyle/>
                    <a:p>
                      <a:pPr marL="0" marR="0">
                        <a:spcBef>
                          <a:spcPts val="0"/>
                        </a:spcBef>
                        <a:spcAft>
                          <a:spcPts val="0"/>
                        </a:spcAft>
                      </a:pPr>
                      <a:r>
                        <a:rPr lang="en-US" sz="2000">
                          <a:effectLst/>
                        </a:rPr>
                        <a:t>6</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12</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dirty="0">
                          <a:effectLst/>
                        </a:rPr>
                        <a:t>500</a:t>
                      </a:r>
                      <a:endParaRPr lang="en-US" sz="2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704108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457200" y="685800"/>
            <a:ext cx="8077200" cy="2308324"/>
          </a:xfrm>
          <a:prstGeom prst="rect">
            <a:avLst/>
          </a:prstGeom>
        </p:spPr>
        <p:txBody>
          <a:bodyPr wrap="square">
            <a:spAutoFit/>
          </a:bodyPr>
          <a:lstStyle/>
          <a:p>
            <a:pPr lvl="0"/>
            <a:r>
              <a:rPr lang="en-US" sz="2400" b="1" dirty="0" smtClean="0"/>
              <a:t>3.B.  Suppose </a:t>
            </a:r>
            <a:r>
              <a:rPr lang="en-US" sz="2400" b="1" dirty="0"/>
              <a:t>a read-only query with TID=7 reads all the accounts. It starts executing before executing transaction 8 starts executing and finishes after transaction 8 commits (same transaction 8 as part (a)). Which versions of which rows does it read?</a:t>
            </a:r>
            <a:endParaRPr lang="en-US" sz="2400" dirty="0"/>
          </a:p>
          <a:p>
            <a:r>
              <a:rPr lang="en-US" sz="2400" dirty="0"/>
              <a:t> </a:t>
            </a:r>
          </a:p>
        </p:txBody>
      </p:sp>
    </p:spTree>
    <p:extLst>
      <p:ext uri="{BB962C8B-B14F-4D97-AF65-F5344CB8AC3E}">
        <p14:creationId xmlns:p14="http://schemas.microsoft.com/office/powerpoint/2010/main" val="3021064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457200" y="685800"/>
            <a:ext cx="8077200" cy="5632311"/>
          </a:xfrm>
          <a:prstGeom prst="rect">
            <a:avLst/>
          </a:prstGeom>
        </p:spPr>
        <p:txBody>
          <a:bodyPr wrap="square">
            <a:spAutoFit/>
          </a:bodyPr>
          <a:lstStyle/>
          <a:p>
            <a:pPr lvl="0"/>
            <a:r>
              <a:rPr lang="en-US" sz="2400" b="1" dirty="0" smtClean="0"/>
              <a:t>3.B. </a:t>
            </a:r>
          </a:p>
          <a:p>
            <a:endParaRPr lang="en-US" sz="2400" b="1" dirty="0"/>
          </a:p>
          <a:p>
            <a:endParaRPr lang="en-US" sz="2400" b="1" dirty="0" smtClean="0"/>
          </a:p>
          <a:p>
            <a:endParaRPr lang="en-US" sz="2400" b="1" dirty="0"/>
          </a:p>
          <a:p>
            <a:endParaRPr lang="en-US" sz="2400" b="1" dirty="0" smtClean="0"/>
          </a:p>
          <a:p>
            <a:endParaRPr lang="en-US" sz="2400" b="1" dirty="0"/>
          </a:p>
          <a:p>
            <a:endParaRPr lang="en-US" sz="2400" b="1" dirty="0" smtClean="0"/>
          </a:p>
          <a:p>
            <a:pPr marL="342900" indent="-342900">
              <a:buFont typeface="Arial" pitchFamily="34" charset="0"/>
              <a:buChar char="•"/>
            </a:pPr>
            <a:r>
              <a:rPr lang="en-US" sz="2400" dirty="0" smtClean="0"/>
              <a:t>When </a:t>
            </a:r>
            <a:r>
              <a:rPr lang="en-US" sz="2400" dirty="0"/>
              <a:t>it started executing, transaction 7 read the following commit list: {1,2,3,4,6}. </a:t>
            </a:r>
          </a:p>
          <a:p>
            <a:pPr marL="342900" indent="-342900">
              <a:buFont typeface="Arial" pitchFamily="34" charset="0"/>
              <a:buChar char="•"/>
            </a:pPr>
            <a:r>
              <a:rPr lang="en-US" sz="2400" dirty="0"/>
              <a:t>It read the following:</a:t>
            </a:r>
          </a:p>
          <a:p>
            <a:pPr marL="800100" lvl="1" indent="-342900">
              <a:buFont typeface="Arial" pitchFamily="34" charset="0"/>
              <a:buChar char="•"/>
            </a:pPr>
            <a:r>
              <a:rPr lang="en-US" sz="2400" dirty="0"/>
              <a:t>version TID 3 of Account 10, </a:t>
            </a:r>
          </a:p>
          <a:p>
            <a:pPr marL="800100" lvl="1" indent="-342900">
              <a:buFont typeface="Arial" pitchFamily="34" charset="0"/>
              <a:buChar char="•"/>
            </a:pPr>
            <a:r>
              <a:rPr lang="en-US" sz="2400" dirty="0"/>
              <a:t>version TID 4 of Account 11 (because 5 didn’t commit</a:t>
            </a:r>
            <a:r>
              <a:rPr lang="en-US" sz="2400" dirty="0" smtClean="0"/>
              <a:t>)</a:t>
            </a:r>
            <a:endParaRPr lang="en-US" sz="2400" dirty="0"/>
          </a:p>
          <a:p>
            <a:pPr marL="800100" lvl="1" indent="-342900">
              <a:buFont typeface="Arial" pitchFamily="34" charset="0"/>
              <a:buChar char="•"/>
            </a:pPr>
            <a:r>
              <a:rPr lang="en-US" sz="2400" dirty="0"/>
              <a:t>version TID 6 of account 12. </a:t>
            </a:r>
          </a:p>
          <a:p>
            <a:pPr marL="342900" indent="-342900">
              <a:buFont typeface="Arial" pitchFamily="34" charset="0"/>
              <a:buChar char="•"/>
            </a:pPr>
            <a:r>
              <a:rPr lang="en-US" sz="2400" dirty="0"/>
              <a:t>It does not see any of transaction 8’s updates because transaction 8 was not on the commit list when it started</a:t>
            </a:r>
            <a:r>
              <a:rPr lang="en-US" sz="2400" dirty="0" smtClean="0"/>
              <a:t>.</a:t>
            </a:r>
            <a:endParaRPr lang="en-US" sz="2400" dirty="0"/>
          </a:p>
        </p:txBody>
      </p:sp>
      <p:graphicFrame>
        <p:nvGraphicFramePr>
          <p:cNvPr id="3" name="Table 2"/>
          <p:cNvGraphicFramePr>
            <a:graphicFrameLocks noGrp="1"/>
          </p:cNvGraphicFramePr>
          <p:nvPr>
            <p:custDataLst>
              <p:tags r:id="rId2"/>
            </p:custDataLst>
            <p:extLst>
              <p:ext uri="{D42A27DB-BD31-4B8C-83A1-F6EECF244321}">
                <p14:modId xmlns:p14="http://schemas.microsoft.com/office/powerpoint/2010/main" val="4039291647"/>
              </p:ext>
            </p:extLst>
          </p:nvPr>
        </p:nvGraphicFramePr>
        <p:xfrm>
          <a:off x="4876800" y="76200"/>
          <a:ext cx="3971677" cy="3124200"/>
        </p:xfrm>
        <a:graphic>
          <a:graphicData uri="http://schemas.openxmlformats.org/drawingml/2006/table">
            <a:tbl>
              <a:tblPr>
                <a:tableStyleId>{5C22544A-7EE6-4342-B048-85BDC9FD1C3A}</a:tableStyleId>
              </a:tblPr>
              <a:tblGrid>
                <a:gridCol w="617816"/>
                <a:gridCol w="1058584"/>
                <a:gridCol w="1236163"/>
                <a:gridCol w="1059114"/>
              </a:tblGrid>
              <a:tr h="381000">
                <a:tc>
                  <a:txBody>
                    <a:bodyPr/>
                    <a:lstStyle/>
                    <a:p>
                      <a:pPr marL="0" marR="0">
                        <a:spcBef>
                          <a:spcPts val="0"/>
                        </a:spcBef>
                        <a:spcAft>
                          <a:spcPts val="0"/>
                        </a:spcAft>
                      </a:pPr>
                      <a:r>
                        <a:rPr lang="en-US" sz="2000" b="1" dirty="0">
                          <a:effectLst/>
                        </a:rPr>
                        <a:t>TID</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err="1" smtClean="0">
                          <a:effectLst/>
                        </a:rPr>
                        <a:t>Prev</a:t>
                      </a:r>
                      <a:r>
                        <a:rPr lang="en-US" sz="2000" b="1" dirty="0" smtClean="0">
                          <a:effectLst/>
                        </a:rPr>
                        <a:t> </a:t>
                      </a:r>
                      <a:r>
                        <a:rPr lang="en-US" sz="2000" b="1" dirty="0">
                          <a:effectLst/>
                        </a:rPr>
                        <a:t>TID</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rPr>
                        <a:t>Account#</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rPr>
                        <a:t>Balance</a:t>
                      </a:r>
                      <a:endParaRPr lang="en-US" sz="2000" b="1" dirty="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10</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100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3</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10</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200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b="1" dirty="0">
                          <a:solidFill>
                            <a:srgbClr val="FF0000"/>
                          </a:solidFill>
                          <a:effectLst/>
                        </a:rPr>
                        <a:t>8</a:t>
                      </a:r>
                      <a:endParaRPr lang="en-US" sz="2000" b="1" dirty="0">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solidFill>
                            <a:srgbClr val="FF0000"/>
                          </a:solidFill>
                          <a:effectLst/>
                        </a:rPr>
                        <a:t>3</a:t>
                      </a:r>
                      <a:endParaRPr lang="en-US" sz="2000" b="1" dirty="0">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solidFill>
                            <a:srgbClr val="FF0000"/>
                          </a:solidFill>
                          <a:effectLst/>
                        </a:rPr>
                        <a:t>10</a:t>
                      </a:r>
                      <a:endParaRPr lang="en-US" sz="2000" b="1" dirty="0">
                        <a:solidFill>
                          <a:srgbClr val="FF0000"/>
                        </a:solidFill>
                        <a:effectLst/>
                        <a:latin typeface="Times New Roman"/>
                        <a:ea typeface="Times New Roman"/>
                      </a:endParaRPr>
                    </a:p>
                  </a:txBody>
                  <a:tcPr marL="68580" marR="68580" marT="0" marB="0"/>
                </a:tc>
                <a:tc>
                  <a:txBody>
                    <a:bodyPr/>
                    <a:lstStyle/>
                    <a:p>
                      <a:pPr marL="0" marR="0" algn="r">
                        <a:spcBef>
                          <a:spcPts val="0"/>
                        </a:spcBef>
                        <a:spcAft>
                          <a:spcPts val="0"/>
                        </a:spcAft>
                      </a:pPr>
                      <a:r>
                        <a:rPr lang="en-US" sz="2000" b="1" dirty="0">
                          <a:solidFill>
                            <a:srgbClr val="FF0000"/>
                          </a:solidFill>
                          <a:effectLst/>
                        </a:rPr>
                        <a:t>300</a:t>
                      </a:r>
                      <a:endParaRPr lang="en-US" sz="2000" b="1" dirty="0">
                        <a:solidFill>
                          <a:srgbClr val="FF0000"/>
                        </a:solidFill>
                        <a:effectLst/>
                        <a:latin typeface="Times New Roman"/>
                        <a:ea typeface="Times New Roman"/>
                      </a:endParaRPr>
                    </a:p>
                  </a:txBody>
                  <a:tcPr marL="68580" marR="68580" marT="0" marB="0"/>
                </a:tc>
              </a:tr>
              <a:tr h="304800">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11</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300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4</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11</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400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5</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4</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11</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350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6</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12</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500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b="1" dirty="0">
                          <a:solidFill>
                            <a:srgbClr val="FF0000"/>
                          </a:solidFill>
                          <a:effectLst/>
                        </a:rPr>
                        <a:t>8</a:t>
                      </a:r>
                      <a:endParaRPr lang="en-US" sz="2000" b="1" dirty="0">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solidFill>
                            <a:srgbClr val="FF0000"/>
                          </a:solidFill>
                          <a:effectLst/>
                        </a:rPr>
                        <a:t>6</a:t>
                      </a:r>
                      <a:endParaRPr lang="en-US" sz="2000" b="1" dirty="0">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a:solidFill>
                            <a:srgbClr val="FF0000"/>
                          </a:solidFill>
                          <a:effectLst/>
                        </a:rPr>
                        <a:t>12</a:t>
                      </a:r>
                      <a:endParaRPr lang="en-US" sz="2000" b="1">
                        <a:solidFill>
                          <a:srgbClr val="FF0000"/>
                        </a:solidFill>
                        <a:effectLst/>
                        <a:latin typeface="Times New Roman"/>
                        <a:ea typeface="Times New Roman"/>
                      </a:endParaRPr>
                    </a:p>
                  </a:txBody>
                  <a:tcPr marL="68580" marR="68580" marT="0" marB="0"/>
                </a:tc>
                <a:tc>
                  <a:txBody>
                    <a:bodyPr/>
                    <a:lstStyle/>
                    <a:p>
                      <a:pPr marL="0" marR="0" algn="r">
                        <a:spcBef>
                          <a:spcPts val="0"/>
                        </a:spcBef>
                        <a:spcAft>
                          <a:spcPts val="0"/>
                        </a:spcAft>
                      </a:pPr>
                      <a:r>
                        <a:rPr lang="en-US" sz="2000" b="1">
                          <a:solidFill>
                            <a:srgbClr val="FF0000"/>
                          </a:solidFill>
                          <a:effectLst/>
                        </a:rPr>
                        <a:t>deleted</a:t>
                      </a:r>
                      <a:endParaRPr lang="en-US" sz="2000" b="1">
                        <a:solidFill>
                          <a:srgbClr val="FF0000"/>
                        </a:solidFill>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b="1">
                          <a:solidFill>
                            <a:srgbClr val="FF0000"/>
                          </a:solidFill>
                          <a:effectLst/>
                        </a:rPr>
                        <a:t>8</a:t>
                      </a:r>
                      <a:endParaRPr lang="en-US" sz="2000" b="1">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solidFill>
                            <a:srgbClr val="FF0000"/>
                          </a:solidFill>
                          <a:effectLst/>
                        </a:rPr>
                        <a:t>Null</a:t>
                      </a:r>
                      <a:endParaRPr lang="en-US" sz="2000" b="1" dirty="0">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solidFill>
                            <a:srgbClr val="FF0000"/>
                          </a:solidFill>
                          <a:effectLst/>
                        </a:rPr>
                        <a:t>13</a:t>
                      </a:r>
                      <a:endParaRPr lang="en-US" sz="2000" b="1" dirty="0">
                        <a:solidFill>
                          <a:srgbClr val="FF0000"/>
                        </a:solidFill>
                        <a:effectLst/>
                        <a:latin typeface="Times New Roman"/>
                        <a:ea typeface="Times New Roman"/>
                      </a:endParaRPr>
                    </a:p>
                  </a:txBody>
                  <a:tcPr marL="68580" marR="68580" marT="0" marB="0"/>
                </a:tc>
                <a:tc>
                  <a:txBody>
                    <a:bodyPr/>
                    <a:lstStyle/>
                    <a:p>
                      <a:pPr marL="0" marR="0" algn="r">
                        <a:spcBef>
                          <a:spcPts val="0"/>
                        </a:spcBef>
                        <a:spcAft>
                          <a:spcPts val="0"/>
                        </a:spcAft>
                      </a:pPr>
                      <a:r>
                        <a:rPr lang="en-US" sz="2000" b="1" dirty="0">
                          <a:solidFill>
                            <a:srgbClr val="FF0000"/>
                          </a:solidFill>
                          <a:effectLst/>
                        </a:rPr>
                        <a:t>700</a:t>
                      </a:r>
                      <a:endParaRPr lang="en-US" sz="2000" b="1" dirty="0">
                        <a:solidFill>
                          <a:srgbClr val="FF0000"/>
                        </a:solidFill>
                        <a:effectLst/>
                        <a:latin typeface="Times New Roman"/>
                        <a:ea typeface="Times New Roman"/>
                      </a:endParaRPr>
                    </a:p>
                  </a:txBody>
                  <a:tcPr marL="68580" marR="68580" marT="0" marB="0"/>
                </a:tc>
              </a:tr>
            </a:tbl>
          </a:graphicData>
        </a:graphic>
      </p:graphicFrame>
      <p:sp>
        <p:nvSpPr>
          <p:cNvPr id="4" name="Right Arrow 3"/>
          <p:cNvSpPr/>
          <p:nvPr>
            <p:custDataLst>
              <p:tags r:id="rId3"/>
            </p:custDataLst>
          </p:nvPr>
        </p:nvSpPr>
        <p:spPr>
          <a:xfrm>
            <a:off x="4267200" y="834556"/>
            <a:ext cx="616557"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Right Arrow 4"/>
          <p:cNvSpPr/>
          <p:nvPr>
            <p:custDataLst>
              <p:tags r:id="rId4"/>
            </p:custDataLst>
          </p:nvPr>
        </p:nvSpPr>
        <p:spPr>
          <a:xfrm>
            <a:off x="4267200" y="1752600"/>
            <a:ext cx="616557"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 name="Right Arrow 5"/>
          <p:cNvSpPr/>
          <p:nvPr>
            <p:custDataLst>
              <p:tags r:id="rId5"/>
            </p:custDataLst>
          </p:nvPr>
        </p:nvSpPr>
        <p:spPr>
          <a:xfrm>
            <a:off x="4260243" y="2362200"/>
            <a:ext cx="616557"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504817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457200" y="685800"/>
            <a:ext cx="8077200" cy="2677656"/>
          </a:xfrm>
          <a:prstGeom prst="rect">
            <a:avLst/>
          </a:prstGeom>
        </p:spPr>
        <p:txBody>
          <a:bodyPr wrap="square">
            <a:spAutoFit/>
          </a:bodyPr>
          <a:lstStyle/>
          <a:p>
            <a:pPr lvl="0"/>
            <a:r>
              <a:rPr lang="en-US" sz="2400" b="1" dirty="0" smtClean="0"/>
              <a:t>3.C.  After </a:t>
            </a:r>
            <a:r>
              <a:rPr lang="en-US" sz="2400" b="1" dirty="0"/>
              <a:t>transactions 7 and 8 have finished and no other transactions are active, suppose we garbage collect all of the versions that aren’t needed. Assuming transaction ids increase monotonically with respect time, what does the table look like after the garbage collection step?	</a:t>
            </a:r>
            <a:endParaRPr lang="en-US" sz="2400" dirty="0"/>
          </a:p>
          <a:p>
            <a:r>
              <a:rPr lang="en-US" sz="2400" dirty="0"/>
              <a:t>The garbage collector keeps the last committed update of each account:</a:t>
            </a:r>
          </a:p>
        </p:txBody>
      </p:sp>
      <p:graphicFrame>
        <p:nvGraphicFramePr>
          <p:cNvPr id="3" name="Table 2"/>
          <p:cNvGraphicFramePr>
            <a:graphicFrameLocks noGrp="1"/>
          </p:cNvGraphicFramePr>
          <p:nvPr>
            <p:custDataLst>
              <p:tags r:id="rId2"/>
            </p:custDataLst>
            <p:extLst>
              <p:ext uri="{D42A27DB-BD31-4B8C-83A1-F6EECF244321}">
                <p14:modId xmlns:p14="http://schemas.microsoft.com/office/powerpoint/2010/main" val="4049175902"/>
              </p:ext>
            </p:extLst>
          </p:nvPr>
        </p:nvGraphicFramePr>
        <p:xfrm>
          <a:off x="4800600" y="3429000"/>
          <a:ext cx="4191000" cy="1219200"/>
        </p:xfrm>
        <a:graphic>
          <a:graphicData uri="http://schemas.openxmlformats.org/drawingml/2006/table">
            <a:tbl>
              <a:tblPr>
                <a:tableStyleId>{5C22544A-7EE6-4342-B048-85BDC9FD1C3A}</a:tableStyleId>
              </a:tblPr>
              <a:tblGrid>
                <a:gridCol w="651933"/>
                <a:gridCol w="1117600"/>
                <a:gridCol w="1303867"/>
                <a:gridCol w="1117600"/>
              </a:tblGrid>
              <a:tr h="0">
                <a:tc>
                  <a:txBody>
                    <a:bodyPr/>
                    <a:lstStyle/>
                    <a:p>
                      <a:pPr marL="0" marR="0">
                        <a:spcBef>
                          <a:spcPts val="0"/>
                        </a:spcBef>
                        <a:spcAft>
                          <a:spcPts val="0"/>
                        </a:spcAft>
                      </a:pPr>
                      <a:r>
                        <a:rPr lang="en-US" sz="2000" b="1" dirty="0">
                          <a:effectLst/>
                        </a:rPr>
                        <a:t>TID</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err="1" smtClean="0">
                          <a:effectLst/>
                        </a:rPr>
                        <a:t>Prev</a:t>
                      </a:r>
                      <a:r>
                        <a:rPr lang="en-US" sz="2000" b="1" dirty="0" smtClean="0">
                          <a:effectLst/>
                        </a:rPr>
                        <a:t> TID</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rPr>
                        <a:t>Account#</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rPr>
                        <a:t>Balance</a:t>
                      </a:r>
                      <a:endParaRPr lang="en-US" sz="2000" b="1" dirty="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8</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10</a:t>
                      </a:r>
                      <a:endParaRPr lang="en-US" sz="2000" dirty="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300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4</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11</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400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8</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13</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dirty="0">
                          <a:effectLst/>
                        </a:rPr>
                        <a:t>700</a:t>
                      </a:r>
                      <a:endParaRPr lang="en-US" sz="2000" dirty="0">
                        <a:effectLst/>
                        <a:latin typeface="Times New Roman"/>
                        <a:ea typeface="Times New Roman"/>
                      </a:endParaRPr>
                    </a:p>
                  </a:txBody>
                  <a:tcPr marL="68580" marR="68580" marT="0" marB="0"/>
                </a:tc>
              </a:tr>
            </a:tbl>
          </a:graphicData>
        </a:graphic>
      </p:graphicFrame>
      <p:graphicFrame>
        <p:nvGraphicFramePr>
          <p:cNvPr id="4" name="Table 3"/>
          <p:cNvGraphicFramePr>
            <a:graphicFrameLocks noGrp="1"/>
          </p:cNvGraphicFramePr>
          <p:nvPr>
            <p:custDataLst>
              <p:tags r:id="rId3"/>
            </p:custDataLst>
            <p:extLst>
              <p:ext uri="{D42A27DB-BD31-4B8C-83A1-F6EECF244321}">
                <p14:modId xmlns:p14="http://schemas.microsoft.com/office/powerpoint/2010/main" val="3785575187"/>
              </p:ext>
            </p:extLst>
          </p:nvPr>
        </p:nvGraphicFramePr>
        <p:xfrm>
          <a:off x="609600" y="3429000"/>
          <a:ext cx="3971677" cy="3124200"/>
        </p:xfrm>
        <a:graphic>
          <a:graphicData uri="http://schemas.openxmlformats.org/drawingml/2006/table">
            <a:tbl>
              <a:tblPr>
                <a:tableStyleId>{5C22544A-7EE6-4342-B048-85BDC9FD1C3A}</a:tableStyleId>
              </a:tblPr>
              <a:tblGrid>
                <a:gridCol w="617816"/>
                <a:gridCol w="1058584"/>
                <a:gridCol w="1236163"/>
                <a:gridCol w="1059114"/>
              </a:tblGrid>
              <a:tr h="381000">
                <a:tc>
                  <a:txBody>
                    <a:bodyPr/>
                    <a:lstStyle/>
                    <a:p>
                      <a:pPr marL="0" marR="0">
                        <a:spcBef>
                          <a:spcPts val="0"/>
                        </a:spcBef>
                        <a:spcAft>
                          <a:spcPts val="0"/>
                        </a:spcAft>
                      </a:pPr>
                      <a:r>
                        <a:rPr lang="en-US" sz="2000" b="1" dirty="0">
                          <a:effectLst/>
                        </a:rPr>
                        <a:t>TID</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err="1" smtClean="0">
                          <a:effectLst/>
                        </a:rPr>
                        <a:t>Prev</a:t>
                      </a:r>
                      <a:r>
                        <a:rPr lang="en-US" sz="2000" b="1" dirty="0" smtClean="0">
                          <a:effectLst/>
                        </a:rPr>
                        <a:t> </a:t>
                      </a:r>
                      <a:r>
                        <a:rPr lang="en-US" sz="2000" b="1" dirty="0">
                          <a:effectLst/>
                        </a:rPr>
                        <a:t>TID</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rPr>
                        <a:t>Account#</a:t>
                      </a:r>
                      <a:endParaRPr lang="en-US" sz="2000" b="1"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rPr>
                        <a:t>Balance</a:t>
                      </a:r>
                      <a:endParaRPr lang="en-US" sz="2000" b="1" dirty="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10</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100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3</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10</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200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b="1" dirty="0">
                          <a:solidFill>
                            <a:srgbClr val="FF0000"/>
                          </a:solidFill>
                          <a:effectLst/>
                        </a:rPr>
                        <a:t>8</a:t>
                      </a:r>
                      <a:endParaRPr lang="en-US" sz="2000" b="1" dirty="0">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solidFill>
                            <a:srgbClr val="FF0000"/>
                          </a:solidFill>
                          <a:effectLst/>
                        </a:rPr>
                        <a:t>3</a:t>
                      </a:r>
                      <a:endParaRPr lang="en-US" sz="2000" b="1" dirty="0">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solidFill>
                            <a:srgbClr val="FF0000"/>
                          </a:solidFill>
                          <a:effectLst/>
                        </a:rPr>
                        <a:t>10</a:t>
                      </a:r>
                      <a:endParaRPr lang="en-US" sz="2000" b="1" dirty="0">
                        <a:solidFill>
                          <a:srgbClr val="FF0000"/>
                        </a:solidFill>
                        <a:effectLst/>
                        <a:latin typeface="Times New Roman"/>
                        <a:ea typeface="Times New Roman"/>
                      </a:endParaRPr>
                    </a:p>
                  </a:txBody>
                  <a:tcPr marL="68580" marR="68580" marT="0" marB="0"/>
                </a:tc>
                <a:tc>
                  <a:txBody>
                    <a:bodyPr/>
                    <a:lstStyle/>
                    <a:p>
                      <a:pPr marL="0" marR="0" algn="r">
                        <a:spcBef>
                          <a:spcPts val="0"/>
                        </a:spcBef>
                        <a:spcAft>
                          <a:spcPts val="0"/>
                        </a:spcAft>
                      </a:pPr>
                      <a:r>
                        <a:rPr lang="en-US" sz="2000" b="1" dirty="0">
                          <a:solidFill>
                            <a:srgbClr val="FF0000"/>
                          </a:solidFill>
                          <a:effectLst/>
                        </a:rPr>
                        <a:t>300</a:t>
                      </a:r>
                      <a:endParaRPr lang="en-US" sz="2000" b="1" dirty="0">
                        <a:solidFill>
                          <a:srgbClr val="FF0000"/>
                        </a:solidFill>
                        <a:effectLst/>
                        <a:latin typeface="Times New Roman"/>
                        <a:ea typeface="Times New Roman"/>
                      </a:endParaRPr>
                    </a:p>
                  </a:txBody>
                  <a:tcPr marL="68580" marR="68580" marT="0" marB="0"/>
                </a:tc>
              </a:tr>
              <a:tr h="304800">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11</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300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4</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11</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400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5</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4</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11</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350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a:effectLst/>
                        </a:rPr>
                        <a:t>6</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Null</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12</a:t>
                      </a:r>
                      <a:endParaRPr lang="en-US" sz="2000">
                        <a:effectLst/>
                        <a:latin typeface="Times New Roman"/>
                        <a:ea typeface="Times New Roman"/>
                      </a:endParaRPr>
                    </a:p>
                  </a:txBody>
                  <a:tcPr marL="68580" marR="68580" marT="0" marB="0"/>
                </a:tc>
                <a:tc>
                  <a:txBody>
                    <a:bodyPr/>
                    <a:lstStyle/>
                    <a:p>
                      <a:pPr marL="0" marR="0" algn="r">
                        <a:spcBef>
                          <a:spcPts val="0"/>
                        </a:spcBef>
                        <a:spcAft>
                          <a:spcPts val="0"/>
                        </a:spcAft>
                      </a:pPr>
                      <a:r>
                        <a:rPr lang="en-US" sz="2000">
                          <a:effectLst/>
                        </a:rPr>
                        <a:t>500</a:t>
                      </a:r>
                      <a:endParaRPr lang="en-US" sz="2000">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b="1" dirty="0">
                          <a:solidFill>
                            <a:srgbClr val="FF0000"/>
                          </a:solidFill>
                          <a:effectLst/>
                        </a:rPr>
                        <a:t>8</a:t>
                      </a:r>
                      <a:endParaRPr lang="en-US" sz="2000" b="1" dirty="0">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solidFill>
                            <a:srgbClr val="FF0000"/>
                          </a:solidFill>
                          <a:effectLst/>
                        </a:rPr>
                        <a:t>6</a:t>
                      </a:r>
                      <a:endParaRPr lang="en-US" sz="2000" b="1" dirty="0">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a:solidFill>
                            <a:srgbClr val="FF0000"/>
                          </a:solidFill>
                          <a:effectLst/>
                        </a:rPr>
                        <a:t>12</a:t>
                      </a:r>
                      <a:endParaRPr lang="en-US" sz="2000" b="1">
                        <a:solidFill>
                          <a:srgbClr val="FF0000"/>
                        </a:solidFill>
                        <a:effectLst/>
                        <a:latin typeface="Times New Roman"/>
                        <a:ea typeface="Times New Roman"/>
                      </a:endParaRPr>
                    </a:p>
                  </a:txBody>
                  <a:tcPr marL="68580" marR="68580" marT="0" marB="0"/>
                </a:tc>
                <a:tc>
                  <a:txBody>
                    <a:bodyPr/>
                    <a:lstStyle/>
                    <a:p>
                      <a:pPr marL="0" marR="0" algn="r">
                        <a:spcBef>
                          <a:spcPts val="0"/>
                        </a:spcBef>
                        <a:spcAft>
                          <a:spcPts val="0"/>
                        </a:spcAft>
                      </a:pPr>
                      <a:r>
                        <a:rPr lang="en-US" sz="2000" b="1">
                          <a:solidFill>
                            <a:srgbClr val="FF0000"/>
                          </a:solidFill>
                          <a:effectLst/>
                        </a:rPr>
                        <a:t>deleted</a:t>
                      </a:r>
                      <a:endParaRPr lang="en-US" sz="2000" b="1">
                        <a:solidFill>
                          <a:srgbClr val="FF0000"/>
                        </a:solidFill>
                        <a:effectLst/>
                        <a:latin typeface="Times New Roman"/>
                        <a:ea typeface="Times New Roman"/>
                      </a:endParaRPr>
                    </a:p>
                  </a:txBody>
                  <a:tcPr marL="68580" marR="68580" marT="0" marB="0"/>
                </a:tc>
              </a:tr>
              <a:tr h="0">
                <a:tc>
                  <a:txBody>
                    <a:bodyPr/>
                    <a:lstStyle/>
                    <a:p>
                      <a:pPr marL="0" marR="0">
                        <a:spcBef>
                          <a:spcPts val="0"/>
                        </a:spcBef>
                        <a:spcAft>
                          <a:spcPts val="0"/>
                        </a:spcAft>
                      </a:pPr>
                      <a:r>
                        <a:rPr lang="en-US" sz="2000" b="1">
                          <a:solidFill>
                            <a:srgbClr val="FF0000"/>
                          </a:solidFill>
                          <a:effectLst/>
                        </a:rPr>
                        <a:t>8</a:t>
                      </a:r>
                      <a:endParaRPr lang="en-US" sz="2000" b="1">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solidFill>
                            <a:srgbClr val="FF0000"/>
                          </a:solidFill>
                          <a:effectLst/>
                        </a:rPr>
                        <a:t>Null</a:t>
                      </a:r>
                      <a:endParaRPr lang="en-US" sz="2000" b="1" dirty="0">
                        <a:solidFill>
                          <a:srgbClr val="FF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solidFill>
                            <a:srgbClr val="FF0000"/>
                          </a:solidFill>
                          <a:effectLst/>
                        </a:rPr>
                        <a:t>13</a:t>
                      </a:r>
                      <a:endParaRPr lang="en-US" sz="2000" b="1" dirty="0">
                        <a:solidFill>
                          <a:srgbClr val="FF0000"/>
                        </a:solidFill>
                        <a:effectLst/>
                        <a:latin typeface="Times New Roman"/>
                        <a:ea typeface="Times New Roman"/>
                      </a:endParaRPr>
                    </a:p>
                  </a:txBody>
                  <a:tcPr marL="68580" marR="68580" marT="0" marB="0"/>
                </a:tc>
                <a:tc>
                  <a:txBody>
                    <a:bodyPr/>
                    <a:lstStyle/>
                    <a:p>
                      <a:pPr marL="0" marR="0" algn="r">
                        <a:spcBef>
                          <a:spcPts val="0"/>
                        </a:spcBef>
                        <a:spcAft>
                          <a:spcPts val="0"/>
                        </a:spcAft>
                      </a:pPr>
                      <a:r>
                        <a:rPr lang="en-US" sz="2000" b="1" dirty="0">
                          <a:solidFill>
                            <a:srgbClr val="FF0000"/>
                          </a:solidFill>
                          <a:effectLst/>
                        </a:rPr>
                        <a:t>700</a:t>
                      </a:r>
                      <a:endParaRPr lang="en-US" sz="2000" b="1" dirty="0">
                        <a:solidFill>
                          <a:srgbClr val="FF0000"/>
                        </a:solidFill>
                        <a:effectLst/>
                        <a:latin typeface="Times New Roman"/>
                        <a:ea typeface="Times New Roman"/>
                      </a:endParaRPr>
                    </a:p>
                  </a:txBody>
                  <a:tcPr marL="68580" marR="68580" marT="0" marB="0"/>
                </a:tc>
              </a:tr>
            </a:tbl>
          </a:graphicData>
        </a:graphic>
      </p:graphicFrame>
      <p:sp>
        <p:nvSpPr>
          <p:cNvPr id="5" name="Right Arrow 4"/>
          <p:cNvSpPr/>
          <p:nvPr>
            <p:custDataLst>
              <p:tags r:id="rId4"/>
            </p:custDataLst>
          </p:nvPr>
        </p:nvSpPr>
        <p:spPr>
          <a:xfrm>
            <a:off x="303060" y="4495800"/>
            <a:ext cx="308279"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 name="Right Arrow 6"/>
          <p:cNvSpPr/>
          <p:nvPr>
            <p:custDataLst>
              <p:tags r:id="rId5"/>
            </p:custDataLst>
          </p:nvPr>
        </p:nvSpPr>
        <p:spPr>
          <a:xfrm>
            <a:off x="300409" y="5029200"/>
            <a:ext cx="308279"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Right Arrow 7"/>
          <p:cNvSpPr/>
          <p:nvPr>
            <p:custDataLst>
              <p:tags r:id="rId6"/>
            </p:custDataLst>
          </p:nvPr>
        </p:nvSpPr>
        <p:spPr>
          <a:xfrm>
            <a:off x="300408" y="6324600"/>
            <a:ext cx="308279"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02106443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 name="WEBEXPORTGUID" val="df0859e4-2fdf-4c0b-807d-81878e95df03"/>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939</Words>
  <Application>Microsoft Office PowerPoint</Application>
  <PresentationFormat>On-screen Show (4:3)</PresentationFormat>
  <Paragraphs>292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Bernstein</dc:creator>
  <cp:lastModifiedBy>Fred Videon</cp:lastModifiedBy>
  <cp:revision>17</cp:revision>
  <dcterms:created xsi:type="dcterms:W3CDTF">2006-08-16T00:00:00Z</dcterms:created>
  <dcterms:modified xsi:type="dcterms:W3CDTF">2012-02-22T22:20:15Z</dcterms:modified>
</cp:coreProperties>
</file>