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83" r:id="rId3"/>
    <p:sldId id="284" r:id="rId4"/>
    <p:sldId id="257" r:id="rId5"/>
    <p:sldId id="258" r:id="rId6"/>
    <p:sldId id="279" r:id="rId7"/>
  </p:sldIdLst>
  <p:sldSz cx="9144000" cy="6858000" type="screen4x3"/>
  <p:notesSz cx="7010400" cy="92964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81" autoAdjust="0"/>
  </p:normalViewPr>
  <p:slideViewPr>
    <p:cSldViewPr>
      <p:cViewPr>
        <p:scale>
          <a:sx n="120" d="100"/>
          <a:sy n="120" d="100"/>
        </p:scale>
        <p:origin x="120"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2A71AAD-3F25-43A6-A9F7-11BF42D6A6B4}" type="datetimeFigureOut">
              <a:rPr lang="en-US" smtClean="0"/>
              <a:t>3/7/2012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11D2399-3F29-496C-A20B-52F45C4BE49C}" type="slidenum">
              <a:rPr lang="en-US" smtClean="0"/>
              <a:t>‹#›</a:t>
            </a:fld>
            <a:endParaRPr lang="en-US"/>
          </a:p>
        </p:txBody>
      </p:sp>
    </p:spTree>
    <p:extLst>
      <p:ext uri="{BB962C8B-B14F-4D97-AF65-F5344CB8AC3E}">
        <p14:creationId xmlns:p14="http://schemas.microsoft.com/office/powerpoint/2010/main" val="82579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DBE2A11-7380-4AB8-B0CF-8BC09DDA6C2E}" type="datetimeFigureOut">
              <a:rPr lang="en-US" smtClean="0"/>
              <a:t>3/7/2012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9AD55AB-87C6-467E-A2C9-B72E86A535E8}" type="slidenum">
              <a:rPr lang="en-US" smtClean="0"/>
              <a:t>‹#›</a:t>
            </a:fld>
            <a:endParaRPr lang="en-US"/>
          </a:p>
        </p:txBody>
      </p:sp>
    </p:spTree>
    <p:extLst>
      <p:ext uri="{BB962C8B-B14F-4D97-AF65-F5344CB8AC3E}">
        <p14:creationId xmlns:p14="http://schemas.microsoft.com/office/powerpoint/2010/main" val="4129116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14F13B-D951-4686-828D-31B13DF63D20}" type="datetime1">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8FE5B-CA4E-49A4-B23E-B0594555F7C1}" type="datetime1">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E903F-5307-472D-B1E0-5EF5A9E245CD}" type="datetime1">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2ABB2-56B7-4A6F-9D32-3B1630F2F175}" type="datetime1">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52EAE-D9E4-4288-9E88-FA45C526C543}" type="datetime1">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E97D6F-1B58-4B15-8E9C-6D231A7247BE}" type="datetime1">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E1D497-EB7A-4D59-8272-149B94430121}" type="datetime1">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AA62A4-2303-47B1-8516-480808606E50}" type="datetime1">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13012-A6B2-429B-9002-4CF36B9AAC85}" type="datetime1">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26A8B-237A-4750-8AF1-9F02FBBF30B8}" type="datetime1">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90343-F3D4-4BB9-91E0-5C7C88D7AC55}" type="datetime1">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4FEE1-5866-41CE-83AA-68CD48CD8FCF}" type="datetime1">
              <a:rPr lang="en-US" smtClean="0"/>
              <a:t>3/7/2012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04800" y="228600"/>
            <a:ext cx="8382000" cy="5970865"/>
          </a:xfrm>
          <a:prstGeom prst="rect">
            <a:avLst/>
          </a:prstGeom>
        </p:spPr>
        <p:txBody>
          <a:bodyPr wrap="square">
            <a:spAutoFit/>
          </a:bodyPr>
          <a:lstStyle/>
          <a:p>
            <a:r>
              <a:rPr lang="en-US" sz="2800" b="1" dirty="0"/>
              <a:t>Assignment </a:t>
            </a:r>
            <a:r>
              <a:rPr lang="en-US" sz="2800" b="1" dirty="0" smtClean="0"/>
              <a:t>8 </a:t>
            </a:r>
            <a:r>
              <a:rPr lang="en-US" sz="2800" b="1" dirty="0"/>
              <a:t>- Solution</a:t>
            </a:r>
          </a:p>
          <a:p>
            <a:r>
              <a:rPr lang="en-US" dirty="0"/>
              <a:t> </a:t>
            </a:r>
          </a:p>
          <a:p>
            <a:r>
              <a:rPr lang="en-US" sz="2400" b="1"/>
              <a:t>Problem </a:t>
            </a:r>
            <a:r>
              <a:rPr lang="en-US" sz="2400" b="1" smtClean="0"/>
              <a:t>1 - </a:t>
            </a:r>
            <a:r>
              <a:rPr lang="en-US" sz="2400" smtClean="0"/>
              <a:t>We </a:t>
            </a:r>
            <a:r>
              <a:rPr lang="en-US" sz="2400" dirty="0"/>
              <a:t>replicate database </a:t>
            </a:r>
            <a:r>
              <a:rPr lang="en-US" sz="2400" dirty="0" smtClean="0"/>
              <a:t>DB1.</a:t>
            </a:r>
          </a:p>
          <a:p>
            <a:pPr lvl="0"/>
            <a:r>
              <a:rPr lang="en-US" sz="2400" b="1" dirty="0" smtClean="0"/>
              <a:t>1.A.</a:t>
            </a:r>
            <a:r>
              <a:rPr lang="en-US" sz="2400" dirty="0" smtClean="0"/>
              <a:t> Assume </a:t>
            </a:r>
            <a:r>
              <a:rPr lang="en-US" sz="2400" dirty="0"/>
              <a:t>DB1 is a read-only database</a:t>
            </a:r>
            <a:r>
              <a:rPr lang="en-US" sz="2400" dirty="0" smtClean="0"/>
              <a:t>.</a:t>
            </a:r>
          </a:p>
          <a:p>
            <a:pPr lvl="0"/>
            <a:endParaRPr lang="en-US" sz="2400" dirty="0"/>
          </a:p>
          <a:p>
            <a:pPr marL="342900" indent="-342900">
              <a:buFont typeface="Arial" pitchFamily="34" charset="0"/>
              <a:buChar char="•"/>
            </a:pPr>
            <a:r>
              <a:rPr lang="en-US" sz="2400" b="1" dirty="0"/>
              <a:t>Could availability decrease due to replication? Why</a:t>
            </a:r>
            <a:r>
              <a:rPr lang="en-US" sz="2400" b="1" dirty="0" smtClean="0"/>
              <a:t>?</a:t>
            </a:r>
          </a:p>
          <a:p>
            <a:pPr marL="800100" lvl="2" indent="-342900">
              <a:buFont typeface="Arial" pitchFamily="34" charset="0"/>
              <a:buChar char="•"/>
            </a:pPr>
            <a:r>
              <a:rPr lang="en-US" sz="2400" dirty="0"/>
              <a:t>Every transaction accesses one copy only. </a:t>
            </a:r>
            <a:endParaRPr lang="en-US" sz="2400" dirty="0" smtClean="0"/>
          </a:p>
          <a:p>
            <a:pPr marL="800100" lvl="2" indent="-342900">
              <a:buFont typeface="Arial" pitchFamily="34" charset="0"/>
              <a:buChar char="•"/>
            </a:pPr>
            <a:r>
              <a:rPr lang="en-US" sz="2400" dirty="0" smtClean="0"/>
              <a:t>Therefore</a:t>
            </a:r>
            <a:r>
              <a:rPr lang="en-US" sz="2400" dirty="0"/>
              <a:t>, availability improves with more replicas</a:t>
            </a:r>
            <a:r>
              <a:rPr lang="en-US" sz="2400" dirty="0" smtClean="0"/>
              <a:t>.</a:t>
            </a:r>
          </a:p>
          <a:p>
            <a:pPr marL="457200" lvl="2"/>
            <a:endParaRPr lang="en-US" sz="2400" dirty="0"/>
          </a:p>
          <a:p>
            <a:pPr marL="342900" indent="-342900">
              <a:buFont typeface="Arial" pitchFamily="34" charset="0"/>
              <a:buChar char="•"/>
            </a:pPr>
            <a:r>
              <a:rPr lang="en-US" sz="2400" b="1" dirty="0"/>
              <a:t>Is there a bound on system throughput (read-only </a:t>
            </a:r>
            <a:r>
              <a:rPr lang="en-US" sz="2400" b="1" dirty="0" err="1" smtClean="0"/>
              <a:t>tx</a:t>
            </a:r>
            <a:r>
              <a:rPr lang="en-US" sz="2400" b="1" dirty="0" smtClean="0"/>
              <a:t>/sec) </a:t>
            </a:r>
            <a:r>
              <a:rPr lang="en-US" sz="2400" b="1" dirty="0"/>
              <a:t>as we increase the number of replicas</a:t>
            </a:r>
            <a:r>
              <a:rPr lang="en-US" sz="2400" b="1" dirty="0" smtClean="0"/>
              <a:t>?</a:t>
            </a:r>
          </a:p>
          <a:p>
            <a:pPr marL="800100" lvl="2" indent="-342900">
              <a:buFont typeface="Arial" pitchFamily="34" charset="0"/>
              <a:buChar char="•"/>
            </a:pPr>
            <a:r>
              <a:rPr lang="en-US" sz="2400" dirty="0"/>
              <a:t>There is no bound on system throughput insofar as the database system is concerned. </a:t>
            </a:r>
            <a:endParaRPr lang="en-US" sz="2400" dirty="0" smtClean="0"/>
          </a:p>
          <a:p>
            <a:pPr marL="800100" lvl="2" indent="-342900">
              <a:buFont typeface="Arial" pitchFamily="34" charset="0"/>
              <a:buChar char="•"/>
            </a:pPr>
            <a:r>
              <a:rPr lang="en-US" sz="2400" dirty="0" smtClean="0"/>
              <a:t>More </a:t>
            </a:r>
            <a:r>
              <a:rPr lang="en-US" sz="2400" dirty="0"/>
              <a:t>replicas give more throughput. </a:t>
            </a:r>
            <a:endParaRPr lang="en-US" sz="2400" dirty="0" smtClean="0"/>
          </a:p>
          <a:p>
            <a:pPr marL="800100" lvl="2" indent="-342900">
              <a:buFont typeface="Arial" pitchFamily="34" charset="0"/>
              <a:buChar char="•"/>
            </a:pPr>
            <a:r>
              <a:rPr lang="en-US" sz="2400" dirty="0" smtClean="0"/>
              <a:t>Network </a:t>
            </a:r>
            <a:r>
              <a:rPr lang="en-US" sz="2400" dirty="0"/>
              <a:t>may impose a bound, depending on the capacity of connections between clients and the database</a:t>
            </a:r>
            <a:r>
              <a:rPr lang="en-US" sz="2400" dirty="0" smtClean="0"/>
              <a:t>.</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800184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04800" y="228600"/>
            <a:ext cx="8382000" cy="4154984"/>
          </a:xfrm>
          <a:prstGeom prst="rect">
            <a:avLst/>
          </a:prstGeom>
        </p:spPr>
        <p:txBody>
          <a:bodyPr wrap="square">
            <a:spAutoFit/>
          </a:bodyPr>
          <a:lstStyle/>
          <a:p>
            <a:r>
              <a:rPr lang="en-US" sz="2400" b="1" dirty="0" smtClean="0"/>
              <a:t>Problem 1.B.1</a:t>
            </a:r>
            <a:endParaRPr lang="en-US" sz="2400" dirty="0"/>
          </a:p>
          <a:p>
            <a:pPr lvl="0"/>
            <a:r>
              <a:rPr lang="en-US" sz="2400" dirty="0" smtClean="0"/>
              <a:t>Assume </a:t>
            </a:r>
            <a:r>
              <a:rPr lang="en-US" sz="2400" dirty="0"/>
              <a:t>DB1 processes update-only transactions.</a:t>
            </a:r>
          </a:p>
          <a:p>
            <a:pPr marL="342900" indent="-342900">
              <a:buFont typeface="Arial" pitchFamily="34" charset="0"/>
              <a:buChar char="•"/>
            </a:pPr>
            <a:r>
              <a:rPr lang="en-US" sz="2400" b="1" dirty="0"/>
              <a:t>Describe a situation where availability is decreased</a:t>
            </a:r>
            <a:r>
              <a:rPr lang="en-US" sz="2400" b="1" dirty="0" smtClean="0"/>
              <a:t>.</a:t>
            </a:r>
          </a:p>
          <a:p>
            <a:pPr marL="800100" lvl="1" indent="-342900">
              <a:buFont typeface="Arial" pitchFamily="34" charset="0"/>
              <a:buChar char="•"/>
            </a:pPr>
            <a:r>
              <a:rPr lang="en-US" sz="2400" dirty="0"/>
              <a:t>There are several ways availability can be reduced. </a:t>
            </a:r>
            <a:endParaRPr lang="en-US" sz="2400" dirty="0" smtClean="0"/>
          </a:p>
          <a:p>
            <a:pPr marL="800100" lvl="1" indent="-342900">
              <a:buFont typeface="Arial" pitchFamily="34" charset="0"/>
              <a:buChar char="•"/>
            </a:pPr>
            <a:r>
              <a:rPr lang="en-US" sz="2400" dirty="0" smtClean="0"/>
              <a:t>For example, use an </a:t>
            </a:r>
            <a:r>
              <a:rPr lang="en-US" sz="2400" dirty="0"/>
              <a:t>algorithm that requires a transaction to update more than one replica to </a:t>
            </a:r>
            <a:r>
              <a:rPr lang="en-US" sz="2400" dirty="0" smtClean="0"/>
              <a:t>commit:</a:t>
            </a:r>
          </a:p>
          <a:p>
            <a:pPr marL="1257300" lvl="2" indent="-342900">
              <a:buFont typeface="Arial" pitchFamily="34" charset="0"/>
              <a:buChar char="•"/>
            </a:pPr>
            <a:r>
              <a:rPr lang="en-US" sz="2400" dirty="0" smtClean="0"/>
              <a:t>Replication </a:t>
            </a:r>
            <a:r>
              <a:rPr lang="en-US" sz="2400" dirty="0"/>
              <a:t>protocol </a:t>
            </a:r>
            <a:r>
              <a:rPr lang="en-US" sz="2400" dirty="0" smtClean="0"/>
              <a:t>specifies </a:t>
            </a:r>
            <a:r>
              <a:rPr lang="en-US" sz="2400" dirty="0"/>
              <a:t>that </a:t>
            </a:r>
            <a:r>
              <a:rPr lang="en-US" sz="2400" i="1" dirty="0"/>
              <a:t>all replicas</a:t>
            </a:r>
            <a:r>
              <a:rPr lang="en-US" sz="2400" dirty="0"/>
              <a:t> must be updated within the transaction. </a:t>
            </a:r>
            <a:endParaRPr lang="en-US" sz="2400" dirty="0" smtClean="0"/>
          </a:p>
          <a:p>
            <a:pPr marL="1257300" lvl="2" indent="-342900">
              <a:buFont typeface="Arial" pitchFamily="34" charset="0"/>
              <a:buChar char="•"/>
            </a:pPr>
            <a:r>
              <a:rPr lang="en-US" sz="2400" dirty="0" smtClean="0"/>
              <a:t>Failure </a:t>
            </a:r>
            <a:r>
              <a:rPr lang="en-US" sz="2400" dirty="0"/>
              <a:t>of one replica makes </a:t>
            </a:r>
            <a:r>
              <a:rPr lang="en-US" sz="2400" dirty="0" smtClean="0"/>
              <a:t>system unavailable. </a:t>
            </a:r>
          </a:p>
          <a:p>
            <a:pPr marL="1257300" lvl="2" indent="-342900">
              <a:buFont typeface="Arial" pitchFamily="34" charset="0"/>
              <a:buChar char="•"/>
            </a:pPr>
            <a:r>
              <a:rPr lang="en-US" sz="2400" dirty="0" smtClean="0"/>
              <a:t>The </a:t>
            </a:r>
            <a:r>
              <a:rPr lang="en-US" sz="2400" dirty="0"/>
              <a:t>more replicas, the higher the probability that one of them will fail</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439995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04800" y="228600"/>
            <a:ext cx="8382000" cy="6001643"/>
          </a:xfrm>
          <a:prstGeom prst="rect">
            <a:avLst/>
          </a:prstGeom>
        </p:spPr>
        <p:txBody>
          <a:bodyPr wrap="square">
            <a:spAutoFit/>
          </a:bodyPr>
          <a:lstStyle/>
          <a:p>
            <a:r>
              <a:rPr lang="en-US" sz="2400" b="1" dirty="0" smtClean="0"/>
              <a:t>Problem 1.B.2</a:t>
            </a:r>
            <a:endParaRPr lang="en-US" sz="2400" dirty="0"/>
          </a:p>
          <a:p>
            <a:pPr marL="342900" indent="-342900">
              <a:buFont typeface="Arial" pitchFamily="34" charset="0"/>
              <a:buChar char="•"/>
            </a:pPr>
            <a:r>
              <a:rPr lang="en-US" sz="2400" b="1" dirty="0" smtClean="0"/>
              <a:t>Assuming </a:t>
            </a:r>
            <a:r>
              <a:rPr lang="en-US" sz="2400" b="1" dirty="0"/>
              <a:t>infinite network bandwidth, what factor(s) bound the number of update-transactions per </a:t>
            </a:r>
            <a:r>
              <a:rPr lang="en-US" sz="2400" b="1" dirty="0" smtClean="0"/>
              <a:t>second?</a:t>
            </a:r>
          </a:p>
          <a:p>
            <a:pPr marL="342900" indent="-342900">
              <a:buFont typeface="Arial" pitchFamily="34" charset="0"/>
              <a:buChar char="•"/>
            </a:pPr>
            <a:r>
              <a:rPr lang="en-US" sz="2400" b="1" dirty="0" smtClean="0"/>
              <a:t>How </a:t>
            </a:r>
            <a:r>
              <a:rPr lang="en-US" sz="2400" b="1" dirty="0"/>
              <a:t>is each factor affected as the number of replicas increases</a:t>
            </a:r>
            <a:r>
              <a:rPr lang="en-US" sz="2400" b="1" dirty="0" smtClean="0"/>
              <a:t>?</a:t>
            </a:r>
          </a:p>
          <a:p>
            <a:pPr marL="800100" lvl="1" indent="-342900">
              <a:buFont typeface="Arial" pitchFamily="34" charset="0"/>
              <a:buChar char="•"/>
            </a:pPr>
            <a:r>
              <a:rPr lang="en-US" sz="2400" dirty="0"/>
              <a:t>System throughput is capped by the </a:t>
            </a:r>
            <a:r>
              <a:rPr lang="en-US" sz="2400" u="sng" dirty="0"/>
              <a:t>number of updates a single replica can perform</a:t>
            </a:r>
            <a:r>
              <a:rPr lang="en-US" sz="2400" dirty="0"/>
              <a:t> because updates are performed on all replicas. </a:t>
            </a:r>
            <a:endParaRPr lang="en-US" sz="2400" dirty="0" smtClean="0"/>
          </a:p>
          <a:p>
            <a:pPr marL="1257300" lvl="2" indent="-342900">
              <a:buFont typeface="Arial" pitchFamily="34" charset="0"/>
              <a:buChar char="•"/>
            </a:pPr>
            <a:r>
              <a:rPr lang="en-US" sz="2400" dirty="0" smtClean="0"/>
              <a:t>This </a:t>
            </a:r>
            <a:r>
              <a:rPr lang="en-US" sz="2400" dirty="0"/>
              <a:t>is an upper bound on system </a:t>
            </a:r>
            <a:r>
              <a:rPr lang="en-US" sz="2400" dirty="0" smtClean="0"/>
              <a:t>throughput. </a:t>
            </a:r>
          </a:p>
          <a:p>
            <a:pPr marL="800100" lvl="1" indent="-342900">
              <a:buFont typeface="Arial" pitchFamily="34" charset="0"/>
              <a:buChar char="•"/>
            </a:pPr>
            <a:r>
              <a:rPr lang="en-US" sz="2400" dirty="0" smtClean="0"/>
              <a:t>In </a:t>
            </a:r>
            <a:r>
              <a:rPr lang="en-US" sz="2400" dirty="0"/>
              <a:t>a primary-copy system with </a:t>
            </a:r>
            <a:r>
              <a:rPr lang="en-US" sz="2400" u="sng" dirty="0"/>
              <a:t>synchronous updates </a:t>
            </a:r>
            <a:r>
              <a:rPr lang="en-US" sz="2400" dirty="0"/>
              <a:t>of replicas, </a:t>
            </a:r>
            <a:r>
              <a:rPr lang="en-US" sz="2400" u="sng" dirty="0"/>
              <a:t>network latency </a:t>
            </a:r>
            <a:r>
              <a:rPr lang="en-US" sz="2400" dirty="0"/>
              <a:t>bounds the update rate, since each transaction must be acknowledged by (a quorum of) the replicas before committing at the primary. </a:t>
            </a:r>
            <a:endParaRPr lang="en-US" sz="2400" dirty="0" smtClean="0"/>
          </a:p>
          <a:p>
            <a:pPr marL="800100" lvl="1" indent="-342900">
              <a:buFont typeface="Arial" pitchFamily="34" charset="0"/>
              <a:buChar char="•"/>
            </a:pPr>
            <a:r>
              <a:rPr lang="en-US" sz="2400" u="sng" dirty="0" smtClean="0"/>
              <a:t>Two-phase </a:t>
            </a:r>
            <a:r>
              <a:rPr lang="en-US" sz="2400" u="sng" dirty="0"/>
              <a:t>commit</a:t>
            </a:r>
            <a:r>
              <a:rPr lang="en-US" sz="2400" dirty="0"/>
              <a:t> imposes another limit. </a:t>
            </a:r>
            <a:endParaRPr lang="en-US" sz="2400" dirty="0" smtClean="0"/>
          </a:p>
          <a:p>
            <a:pPr marL="800100" lvl="1" indent="-342900">
              <a:buFont typeface="Arial" pitchFamily="34" charset="0"/>
              <a:buChar char="•"/>
            </a:pPr>
            <a:r>
              <a:rPr lang="en-US" sz="2400" dirty="0" smtClean="0"/>
              <a:t>The </a:t>
            </a:r>
            <a:r>
              <a:rPr lang="en-US" sz="2400" dirty="0"/>
              <a:t>latter two factors reduce the maximum throughput as the number of replicas increase</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662158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28600" y="208497"/>
            <a:ext cx="8610600" cy="6001643"/>
          </a:xfrm>
          <a:prstGeom prst="rect">
            <a:avLst/>
          </a:prstGeom>
        </p:spPr>
        <p:txBody>
          <a:bodyPr wrap="square">
            <a:spAutoFit/>
          </a:bodyPr>
          <a:lstStyle/>
          <a:p>
            <a:pPr lvl="0"/>
            <a:r>
              <a:rPr lang="en-US" sz="2400" b="1" dirty="0" smtClean="0"/>
              <a:t>Problem 2</a:t>
            </a:r>
          </a:p>
          <a:p>
            <a:r>
              <a:rPr lang="en-US" sz="2400" b="1" dirty="0" smtClean="0"/>
              <a:t>A </a:t>
            </a:r>
            <a:r>
              <a:rPr lang="en-US" sz="2400" b="1" dirty="0"/>
              <a:t>database is replicated on two servers, server A and server B. Each transaction executes on one server using two phase locking and propagates its updates within the transaction boundary to the other server. Transactions commit using two phase commit.</a:t>
            </a:r>
          </a:p>
          <a:p>
            <a:r>
              <a:rPr lang="en-US" sz="2400" b="1" dirty="0"/>
              <a:t> </a:t>
            </a:r>
          </a:p>
          <a:p>
            <a:r>
              <a:rPr lang="en-US" sz="2400" b="1" dirty="0"/>
              <a:t>Does this replication protocol provide one-copy-serializability? If “yes”, provide  an argument, and if “no”, provide a history</a:t>
            </a:r>
            <a:r>
              <a:rPr lang="en-US" sz="2400" b="1" dirty="0" smtClean="0"/>
              <a:t>.</a:t>
            </a:r>
          </a:p>
          <a:p>
            <a:endParaRPr lang="en-US" sz="2400" b="1" dirty="0"/>
          </a:p>
          <a:p>
            <a:r>
              <a:rPr lang="en-US" sz="2400" dirty="0"/>
              <a:t>No. </a:t>
            </a:r>
            <a:r>
              <a:rPr lang="en-US" sz="2400" dirty="0" smtClean="0"/>
              <a:t>1SR </a:t>
            </a:r>
            <a:r>
              <a:rPr lang="en-US" sz="2400" dirty="0"/>
              <a:t>is not guaranteed even if each site uses 2PL (providing local serializability) and 2PC (providing atomic commitment). </a:t>
            </a:r>
            <a:endParaRPr lang="en-US" sz="2400" dirty="0" smtClean="0"/>
          </a:p>
          <a:p>
            <a:endParaRPr lang="en-US" sz="2400" dirty="0" smtClean="0"/>
          </a:p>
          <a:p>
            <a:r>
              <a:rPr lang="en-US" sz="2400" dirty="0" smtClean="0"/>
              <a:t>To </a:t>
            </a:r>
            <a:r>
              <a:rPr lang="en-US" sz="2400" dirty="0"/>
              <a:t>show this, suppose the database has two elements x and y and is replicated on two servers A and B.</a:t>
            </a:r>
          </a:p>
          <a:p>
            <a:r>
              <a:rPr lang="en-US" sz="2400" dirty="0" smtClean="0"/>
              <a:t>T</a:t>
            </a:r>
            <a:r>
              <a:rPr lang="en-US" sz="2400" baseline="-25000" dirty="0" smtClean="0"/>
              <a:t>1</a:t>
            </a:r>
            <a:r>
              <a:rPr lang="en-US" sz="2400" dirty="0" smtClean="0"/>
              <a:t> </a:t>
            </a:r>
            <a:r>
              <a:rPr lang="en-US" sz="2400" dirty="0"/>
              <a:t>= r</a:t>
            </a:r>
            <a:r>
              <a:rPr lang="en-US" sz="2400" baseline="-25000" dirty="0"/>
              <a:t>1</a:t>
            </a:r>
            <a:r>
              <a:rPr lang="en-US" sz="2400" dirty="0"/>
              <a:t>(x), w</a:t>
            </a:r>
            <a:r>
              <a:rPr lang="en-US" sz="2400" baseline="-25000" dirty="0"/>
              <a:t>1</a:t>
            </a:r>
            <a:r>
              <a:rPr lang="en-US" sz="2400" dirty="0"/>
              <a:t>(y)</a:t>
            </a:r>
          </a:p>
          <a:p>
            <a:r>
              <a:rPr lang="en-US" sz="2400" dirty="0"/>
              <a:t>T</a:t>
            </a:r>
            <a:r>
              <a:rPr lang="en-US" sz="2400" baseline="-25000" dirty="0"/>
              <a:t>2</a:t>
            </a:r>
            <a:r>
              <a:rPr lang="en-US" sz="2400" dirty="0"/>
              <a:t> = r</a:t>
            </a:r>
            <a:r>
              <a:rPr lang="en-US" sz="2400" baseline="-25000" dirty="0"/>
              <a:t>2</a:t>
            </a:r>
            <a:r>
              <a:rPr lang="en-US" sz="2400" dirty="0"/>
              <a:t>(y), </a:t>
            </a:r>
            <a:r>
              <a:rPr lang="en-US" sz="2400" dirty="0" smtClean="0"/>
              <a:t>w</a:t>
            </a:r>
            <a:r>
              <a:rPr lang="en-US" sz="2400" baseline="-25000" dirty="0" smtClean="0"/>
              <a:t>2</a:t>
            </a:r>
            <a:r>
              <a:rPr lang="en-US" sz="2400" dirty="0" smtClean="0"/>
              <a:t>(x)</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01722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304800" y="751344"/>
            <a:ext cx="8382000" cy="4893647"/>
          </a:xfrm>
          <a:prstGeom prst="rect">
            <a:avLst/>
          </a:prstGeom>
        </p:spPr>
        <p:txBody>
          <a:bodyPr wrap="square">
            <a:spAutoFit/>
          </a:bodyPr>
          <a:lstStyle/>
          <a:p>
            <a:r>
              <a:rPr lang="en-US" sz="2400" dirty="0"/>
              <a:t>T</a:t>
            </a:r>
            <a:r>
              <a:rPr lang="en-US" sz="2400" baseline="-25000" dirty="0"/>
              <a:t>1</a:t>
            </a:r>
            <a:r>
              <a:rPr lang="en-US" sz="2400" dirty="0"/>
              <a:t> = </a:t>
            </a:r>
            <a:r>
              <a:rPr lang="en-US" sz="2400" dirty="0" smtClean="0"/>
              <a:t>r</a:t>
            </a:r>
            <a:r>
              <a:rPr lang="en-US" sz="2400" baseline="-25000" dirty="0" smtClean="0"/>
              <a:t>1</a:t>
            </a:r>
            <a:r>
              <a:rPr lang="en-US" sz="2400" dirty="0" smtClean="0"/>
              <a:t>(x</a:t>
            </a:r>
            <a:r>
              <a:rPr lang="en-US" sz="2400" dirty="0"/>
              <a:t>), </a:t>
            </a:r>
            <a:r>
              <a:rPr lang="en-US" sz="2400" dirty="0" smtClean="0"/>
              <a:t>w</a:t>
            </a:r>
            <a:r>
              <a:rPr lang="en-US" sz="2400" baseline="-25000" dirty="0" smtClean="0"/>
              <a:t>1</a:t>
            </a:r>
            <a:r>
              <a:rPr lang="en-US" sz="2400" dirty="0" smtClean="0"/>
              <a:t>(y)</a:t>
            </a:r>
          </a:p>
          <a:p>
            <a:r>
              <a:rPr lang="en-US" sz="2400" dirty="0" smtClean="0"/>
              <a:t>T</a:t>
            </a:r>
            <a:r>
              <a:rPr lang="en-US" sz="2400" baseline="-25000" dirty="0" smtClean="0"/>
              <a:t>2</a:t>
            </a:r>
            <a:r>
              <a:rPr lang="en-US" sz="2400" dirty="0" smtClean="0"/>
              <a:t> </a:t>
            </a:r>
            <a:r>
              <a:rPr lang="en-US" sz="2400" dirty="0"/>
              <a:t>= r</a:t>
            </a:r>
            <a:r>
              <a:rPr lang="en-US" sz="2400" baseline="-25000" dirty="0"/>
              <a:t>2</a:t>
            </a:r>
            <a:r>
              <a:rPr lang="en-US" sz="2400" dirty="0"/>
              <a:t>(y), w</a:t>
            </a:r>
            <a:r>
              <a:rPr lang="en-US" sz="2400" baseline="-25000" dirty="0"/>
              <a:t>2</a:t>
            </a:r>
            <a:r>
              <a:rPr lang="en-US" sz="2400" dirty="0"/>
              <a:t>(x)</a:t>
            </a:r>
          </a:p>
          <a:p>
            <a:endParaRPr lang="en-US" sz="2400" dirty="0" smtClean="0"/>
          </a:p>
          <a:p>
            <a:endParaRPr lang="en-US" sz="2400" dirty="0" smtClean="0"/>
          </a:p>
          <a:p>
            <a:endParaRPr lang="en-US" sz="2400" dirty="0"/>
          </a:p>
          <a:p>
            <a:endParaRPr lang="en-US" sz="2400" dirty="0" smtClean="0"/>
          </a:p>
          <a:p>
            <a:r>
              <a:rPr lang="en-US" sz="2400" dirty="0"/>
              <a:t> </a:t>
            </a:r>
          </a:p>
          <a:p>
            <a:r>
              <a:rPr lang="en-US" sz="2400" dirty="0"/>
              <a:t>The </a:t>
            </a:r>
            <a:r>
              <a:rPr lang="en-US" sz="2400" u="sng" dirty="0"/>
              <a:t>execution is not 1SR </a:t>
            </a:r>
            <a:r>
              <a:rPr lang="en-US" sz="2400" dirty="0"/>
              <a:t>since in a serial execution on a one-copy database, one of the transactions would have read the other one’s output, which did not occur in this execution.</a:t>
            </a:r>
          </a:p>
          <a:p>
            <a:r>
              <a:rPr lang="en-US" sz="2400" dirty="0"/>
              <a:t> </a:t>
            </a:r>
          </a:p>
          <a:p>
            <a:r>
              <a:rPr lang="en-US" sz="2400" dirty="0"/>
              <a:t>The problem here is the </a:t>
            </a:r>
            <a:r>
              <a:rPr lang="en-US" sz="2400" u="sng" dirty="0"/>
              <a:t>early release of read locks</a:t>
            </a:r>
            <a:r>
              <a:rPr lang="en-US" sz="2400" dirty="0"/>
              <a:t>. If read locks were held until after commit, then the execution couldn’t arise.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66897779"/>
              </p:ext>
            </p:extLst>
          </p:nvPr>
        </p:nvGraphicFramePr>
        <p:xfrm>
          <a:off x="153332" y="1905000"/>
          <a:ext cx="8837336" cy="859512"/>
        </p:xfrm>
        <a:graphic>
          <a:graphicData uri="http://schemas.openxmlformats.org/drawingml/2006/table">
            <a:tbl>
              <a:tblPr firstRow="1" firstCol="1" bandRow="1">
                <a:tableStyleId>{5C22544A-7EE6-4342-B048-85BDC9FD1C3A}</a:tableStyleId>
              </a:tblPr>
              <a:tblGrid>
                <a:gridCol w="990599"/>
                <a:gridCol w="943610"/>
                <a:gridCol w="834231"/>
                <a:gridCol w="1006562"/>
                <a:gridCol w="934936"/>
                <a:gridCol w="977607"/>
                <a:gridCol w="1020157"/>
                <a:gridCol w="948529"/>
                <a:gridCol w="459330"/>
                <a:gridCol w="721775"/>
              </a:tblGrid>
              <a:tr h="429756">
                <a:tc>
                  <a:txBody>
                    <a:bodyPr/>
                    <a:lstStyle/>
                    <a:p>
                      <a:pPr marL="0" marR="0" algn="l">
                        <a:spcBef>
                          <a:spcPts val="0"/>
                        </a:spcBef>
                        <a:spcAft>
                          <a:spcPts val="0"/>
                        </a:spcAft>
                      </a:pPr>
                      <a:r>
                        <a:rPr lang="en-US" sz="2400" b="0" dirty="0">
                          <a:solidFill>
                            <a:schemeClr val="tx1"/>
                          </a:solidFill>
                          <a:effectLst/>
                        </a:rPr>
                        <a:t>Site </a:t>
                      </a:r>
                      <a:r>
                        <a:rPr lang="en-US" sz="2400" b="0" dirty="0" smtClean="0">
                          <a:solidFill>
                            <a:schemeClr val="tx1"/>
                          </a:solidFill>
                          <a:effectLst/>
                        </a:rPr>
                        <a:t>A:</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rl</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x</a:t>
                      </a:r>
                      <a:r>
                        <a:rPr lang="en-US" sz="2400" b="0" baseline="-25000" dirty="0" err="1">
                          <a:solidFill>
                            <a:srgbClr val="FF0000"/>
                          </a:solidFill>
                          <a:effectLst/>
                        </a:rPr>
                        <a:t>a</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r</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x</a:t>
                      </a:r>
                      <a:r>
                        <a:rPr lang="en-US" sz="2400" b="0" baseline="-25000" dirty="0" err="1">
                          <a:solidFill>
                            <a:srgbClr val="FF0000"/>
                          </a:solidFill>
                          <a:effectLst/>
                        </a:rPr>
                        <a:t>a</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wl</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y</a:t>
                      </a:r>
                      <a:r>
                        <a:rPr lang="en-US" sz="2400" b="0" baseline="-25000" dirty="0" err="1">
                          <a:solidFill>
                            <a:srgbClr val="FF0000"/>
                          </a:solidFill>
                          <a:effectLst/>
                        </a:rPr>
                        <a:t>a</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w</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y</a:t>
                      </a:r>
                      <a:r>
                        <a:rPr lang="en-US" sz="2400" b="0" baseline="-25000" dirty="0" err="1">
                          <a:solidFill>
                            <a:srgbClr val="FF0000"/>
                          </a:solidFill>
                          <a:effectLst/>
                        </a:rPr>
                        <a:t>a</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ru</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x</a:t>
                      </a:r>
                      <a:r>
                        <a:rPr lang="en-US" sz="2400" b="0" baseline="-25000" dirty="0" err="1">
                          <a:solidFill>
                            <a:srgbClr val="FF0000"/>
                          </a:solidFill>
                          <a:effectLst/>
                        </a:rPr>
                        <a:t>a</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chemeClr val="tx1"/>
                          </a:solidFill>
                          <a:effectLst/>
                        </a:rPr>
                        <a:t>wl</a:t>
                      </a:r>
                      <a:r>
                        <a:rPr lang="en-US" sz="2400" b="0" baseline="-25000" dirty="0">
                          <a:solidFill>
                            <a:schemeClr val="tx1"/>
                          </a:solidFill>
                          <a:effectLst/>
                        </a:rPr>
                        <a:t>2</a:t>
                      </a:r>
                      <a:r>
                        <a:rPr lang="en-US" sz="2400" b="0" dirty="0">
                          <a:solidFill>
                            <a:schemeClr val="tx1"/>
                          </a:solidFill>
                          <a:effectLst/>
                        </a:rPr>
                        <a:t>(</a:t>
                      </a:r>
                      <a:r>
                        <a:rPr lang="en-US" sz="2400" b="0" dirty="0" err="1">
                          <a:solidFill>
                            <a:schemeClr val="tx1"/>
                          </a:solidFill>
                          <a:effectLst/>
                        </a:rPr>
                        <a:t>x</a:t>
                      </a:r>
                      <a:r>
                        <a:rPr lang="en-US" sz="2400" b="0" baseline="-25000" dirty="0" err="1">
                          <a:solidFill>
                            <a:schemeClr val="tx1"/>
                          </a:solidFill>
                          <a:effectLst/>
                        </a:rPr>
                        <a:t>a</a:t>
                      </a:r>
                      <a:r>
                        <a:rPr lang="en-US" sz="2400" b="0" dirty="0">
                          <a:solidFill>
                            <a:schemeClr val="tx1"/>
                          </a:solidFill>
                          <a:effectLst/>
                        </a:rPr>
                        <a:t>)</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a:solidFill>
                            <a:schemeClr val="tx1"/>
                          </a:solidFill>
                          <a:effectLst/>
                        </a:rPr>
                        <a:t>w</a:t>
                      </a:r>
                      <a:r>
                        <a:rPr lang="en-US" sz="2400" b="0" baseline="-25000">
                          <a:solidFill>
                            <a:schemeClr val="tx1"/>
                          </a:solidFill>
                          <a:effectLst/>
                        </a:rPr>
                        <a:t>2</a:t>
                      </a:r>
                      <a:r>
                        <a:rPr lang="en-US" sz="2400" b="0">
                          <a:solidFill>
                            <a:schemeClr val="tx1"/>
                          </a:solidFill>
                          <a:effectLst/>
                        </a:rPr>
                        <a:t>(x</a:t>
                      </a:r>
                      <a:r>
                        <a:rPr lang="en-US" sz="2400" b="0" baseline="-25000">
                          <a:solidFill>
                            <a:schemeClr val="tx1"/>
                          </a:solidFill>
                          <a:effectLst/>
                        </a:rPr>
                        <a:t>a</a:t>
                      </a:r>
                      <a:r>
                        <a:rPr lang="en-US" sz="2400" b="0">
                          <a:solidFill>
                            <a:schemeClr val="tx1"/>
                          </a:solidFill>
                          <a:effectLst/>
                        </a:rPr>
                        <a:t>)</a:t>
                      </a:r>
                      <a:endParaRPr lang="en-US" sz="2400" b="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C</a:t>
                      </a:r>
                      <a:r>
                        <a:rPr lang="en-US" sz="2400" b="0" baseline="-25000" dirty="0">
                          <a:solidFill>
                            <a:srgbClr val="FF0000"/>
                          </a:solidFill>
                          <a:effectLst/>
                        </a:rPr>
                        <a:t>1</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a:solidFill>
                            <a:schemeClr val="tx1"/>
                          </a:solidFill>
                          <a:effectLst/>
                        </a:rPr>
                        <a:t>C</a:t>
                      </a:r>
                      <a:r>
                        <a:rPr lang="en-US" sz="2400" b="0" baseline="-25000">
                          <a:solidFill>
                            <a:schemeClr val="tx1"/>
                          </a:solidFill>
                          <a:effectLst/>
                        </a:rPr>
                        <a:t>2</a:t>
                      </a:r>
                      <a:endParaRPr lang="en-US" sz="2400" b="0">
                        <a:solidFill>
                          <a:schemeClr val="tx1"/>
                        </a:solidFill>
                        <a:effectLst/>
                        <a:latin typeface="Times New Roman"/>
                        <a:ea typeface="Times New Roman"/>
                      </a:endParaRPr>
                    </a:p>
                  </a:txBody>
                  <a:tcPr marL="68580" marR="68580" marT="0" marB="0" anchor="ctr">
                    <a:noFill/>
                  </a:tcPr>
                </a:tc>
              </a:tr>
              <a:tr h="429756">
                <a:tc>
                  <a:txBody>
                    <a:bodyPr/>
                    <a:lstStyle/>
                    <a:p>
                      <a:pPr marL="0" marR="0" algn="l">
                        <a:spcBef>
                          <a:spcPts val="0"/>
                        </a:spcBef>
                        <a:spcAft>
                          <a:spcPts val="0"/>
                        </a:spcAft>
                      </a:pPr>
                      <a:r>
                        <a:rPr lang="en-US" sz="2400" b="0" dirty="0">
                          <a:solidFill>
                            <a:schemeClr val="tx1"/>
                          </a:solidFill>
                          <a:effectLst/>
                        </a:rPr>
                        <a:t>Site </a:t>
                      </a:r>
                      <a:r>
                        <a:rPr lang="en-US" sz="2400" b="0" dirty="0" smtClean="0">
                          <a:solidFill>
                            <a:schemeClr val="tx1"/>
                          </a:solidFill>
                          <a:effectLst/>
                        </a:rPr>
                        <a:t>B:</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chemeClr val="tx1"/>
                          </a:solidFill>
                          <a:effectLst/>
                        </a:rPr>
                        <a:t>rl</a:t>
                      </a:r>
                      <a:r>
                        <a:rPr lang="en-US" sz="2400" b="0" baseline="-25000" dirty="0">
                          <a:solidFill>
                            <a:schemeClr val="tx1"/>
                          </a:solidFill>
                          <a:effectLst/>
                        </a:rPr>
                        <a:t>2</a:t>
                      </a:r>
                      <a:r>
                        <a:rPr lang="en-US" sz="2400" b="0" dirty="0">
                          <a:solidFill>
                            <a:schemeClr val="tx1"/>
                          </a:solidFill>
                          <a:effectLst/>
                        </a:rPr>
                        <a:t>(</a:t>
                      </a:r>
                      <a:r>
                        <a:rPr lang="en-US" sz="2400" b="0" dirty="0" err="1">
                          <a:solidFill>
                            <a:schemeClr val="tx1"/>
                          </a:solidFill>
                          <a:effectLst/>
                        </a:rPr>
                        <a:t>y</a:t>
                      </a:r>
                      <a:r>
                        <a:rPr lang="en-US" sz="2400" b="0" baseline="-25000" dirty="0" err="1">
                          <a:solidFill>
                            <a:schemeClr val="tx1"/>
                          </a:solidFill>
                          <a:effectLst/>
                        </a:rPr>
                        <a:t>b</a:t>
                      </a:r>
                      <a:r>
                        <a:rPr lang="en-US" sz="2400" b="0" dirty="0">
                          <a:solidFill>
                            <a:schemeClr val="tx1"/>
                          </a:solidFill>
                          <a:effectLst/>
                        </a:rPr>
                        <a:t>)</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chemeClr val="tx1"/>
                          </a:solidFill>
                          <a:effectLst/>
                        </a:rPr>
                        <a:t>r</a:t>
                      </a:r>
                      <a:r>
                        <a:rPr lang="en-US" sz="2400" b="0" baseline="-25000" dirty="0">
                          <a:solidFill>
                            <a:schemeClr val="tx1"/>
                          </a:solidFill>
                          <a:effectLst/>
                        </a:rPr>
                        <a:t>2</a:t>
                      </a:r>
                      <a:r>
                        <a:rPr lang="en-US" sz="2400" b="0" dirty="0">
                          <a:solidFill>
                            <a:schemeClr val="tx1"/>
                          </a:solidFill>
                          <a:effectLst/>
                        </a:rPr>
                        <a:t>(</a:t>
                      </a:r>
                      <a:r>
                        <a:rPr lang="en-US" sz="2400" b="0" dirty="0" err="1">
                          <a:solidFill>
                            <a:schemeClr val="tx1"/>
                          </a:solidFill>
                          <a:effectLst/>
                        </a:rPr>
                        <a:t>y</a:t>
                      </a:r>
                      <a:r>
                        <a:rPr lang="en-US" sz="2400" b="0" baseline="-25000" dirty="0" err="1">
                          <a:solidFill>
                            <a:schemeClr val="tx1"/>
                          </a:solidFill>
                          <a:effectLst/>
                        </a:rPr>
                        <a:t>b</a:t>
                      </a:r>
                      <a:r>
                        <a:rPr lang="en-US" sz="2400" b="0" dirty="0">
                          <a:solidFill>
                            <a:schemeClr val="tx1"/>
                          </a:solidFill>
                          <a:effectLst/>
                        </a:rPr>
                        <a:t>)</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smtClean="0">
                          <a:solidFill>
                            <a:schemeClr val="tx1"/>
                          </a:solidFill>
                          <a:effectLst/>
                        </a:rPr>
                        <a:t>wl</a:t>
                      </a:r>
                      <a:r>
                        <a:rPr lang="en-US" sz="2400" b="0" baseline="-25000" dirty="0" smtClean="0">
                          <a:solidFill>
                            <a:schemeClr val="tx1"/>
                          </a:solidFill>
                          <a:effectLst/>
                        </a:rPr>
                        <a:t>2</a:t>
                      </a:r>
                      <a:r>
                        <a:rPr lang="en-US" sz="2400" b="0" dirty="0" smtClean="0">
                          <a:solidFill>
                            <a:schemeClr val="tx1"/>
                          </a:solidFill>
                          <a:effectLst/>
                        </a:rPr>
                        <a:t>(</a:t>
                      </a:r>
                      <a:r>
                        <a:rPr lang="en-US" sz="2400" b="0" dirty="0" err="1" smtClean="0">
                          <a:solidFill>
                            <a:schemeClr val="tx1"/>
                          </a:solidFill>
                          <a:effectLst/>
                        </a:rPr>
                        <a:t>x</a:t>
                      </a:r>
                      <a:r>
                        <a:rPr lang="en-US" sz="2400" b="0" baseline="-25000" dirty="0" err="1" smtClean="0">
                          <a:solidFill>
                            <a:schemeClr val="tx1"/>
                          </a:solidFill>
                          <a:effectLst/>
                        </a:rPr>
                        <a:t>b</a:t>
                      </a:r>
                      <a:r>
                        <a:rPr lang="en-US" sz="2400" b="0" dirty="0" smtClean="0">
                          <a:solidFill>
                            <a:schemeClr val="tx1"/>
                          </a:solidFill>
                          <a:effectLst/>
                        </a:rPr>
                        <a:t>)</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smtClean="0">
                          <a:solidFill>
                            <a:schemeClr val="tx1"/>
                          </a:solidFill>
                          <a:effectLst/>
                        </a:rPr>
                        <a:t>w</a:t>
                      </a:r>
                      <a:r>
                        <a:rPr lang="en-US" sz="2400" b="0" baseline="-25000" dirty="0" smtClean="0">
                          <a:solidFill>
                            <a:schemeClr val="tx1"/>
                          </a:solidFill>
                          <a:effectLst/>
                        </a:rPr>
                        <a:t>2</a:t>
                      </a:r>
                      <a:r>
                        <a:rPr lang="en-US" sz="2400" b="0" dirty="0" smtClean="0">
                          <a:solidFill>
                            <a:schemeClr val="tx1"/>
                          </a:solidFill>
                          <a:effectLst/>
                        </a:rPr>
                        <a:t>(</a:t>
                      </a:r>
                      <a:r>
                        <a:rPr lang="en-US" sz="2400" b="0" dirty="0" err="1" smtClean="0">
                          <a:solidFill>
                            <a:schemeClr val="tx1"/>
                          </a:solidFill>
                          <a:effectLst/>
                        </a:rPr>
                        <a:t>x</a:t>
                      </a:r>
                      <a:r>
                        <a:rPr lang="en-US" sz="2400" b="0" baseline="-25000" dirty="0" err="1" smtClean="0">
                          <a:solidFill>
                            <a:schemeClr val="tx1"/>
                          </a:solidFill>
                          <a:effectLst/>
                        </a:rPr>
                        <a:t>b</a:t>
                      </a:r>
                      <a:r>
                        <a:rPr lang="en-US" sz="2400" b="0" dirty="0" smtClean="0">
                          <a:solidFill>
                            <a:schemeClr val="tx1"/>
                          </a:solidFill>
                          <a:effectLst/>
                        </a:rPr>
                        <a:t>)</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smtClean="0">
                          <a:solidFill>
                            <a:schemeClr val="tx1"/>
                          </a:solidFill>
                          <a:effectLst/>
                        </a:rPr>
                        <a:t>ru</a:t>
                      </a:r>
                      <a:r>
                        <a:rPr lang="en-US" sz="2400" b="0" baseline="-25000" dirty="0" smtClean="0">
                          <a:solidFill>
                            <a:schemeClr val="tx1"/>
                          </a:solidFill>
                          <a:effectLst/>
                        </a:rPr>
                        <a:t>2</a:t>
                      </a:r>
                      <a:r>
                        <a:rPr lang="en-US" sz="2400" b="0" dirty="0" smtClean="0">
                          <a:solidFill>
                            <a:schemeClr val="tx1"/>
                          </a:solidFill>
                          <a:effectLst/>
                        </a:rPr>
                        <a:t>(</a:t>
                      </a:r>
                      <a:r>
                        <a:rPr lang="en-US" sz="2400" b="0" smtClean="0">
                          <a:solidFill>
                            <a:schemeClr val="tx1"/>
                          </a:solidFill>
                          <a:effectLst/>
                        </a:rPr>
                        <a:t>y</a:t>
                      </a:r>
                      <a:r>
                        <a:rPr lang="en-US" sz="2400" b="0" baseline="-25000" smtClean="0">
                          <a:solidFill>
                            <a:schemeClr val="tx1"/>
                          </a:solidFill>
                          <a:effectLst/>
                        </a:rPr>
                        <a:t>b</a:t>
                      </a:r>
                      <a:r>
                        <a:rPr lang="en-US" sz="2400" b="0" dirty="0" smtClean="0">
                          <a:solidFill>
                            <a:schemeClr val="tx1"/>
                          </a:solidFill>
                          <a:effectLst/>
                        </a:rPr>
                        <a:t>)</a:t>
                      </a:r>
                      <a:endParaRPr lang="en-US" sz="2400" b="0" dirty="0">
                        <a:solidFill>
                          <a:schemeClr val="tx1"/>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wl</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y</a:t>
                      </a:r>
                      <a:r>
                        <a:rPr lang="en-US" sz="2400" b="0" baseline="-25000" dirty="0" err="1">
                          <a:solidFill>
                            <a:srgbClr val="FF0000"/>
                          </a:solidFill>
                          <a:effectLst/>
                        </a:rPr>
                        <a:t>b</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w</a:t>
                      </a:r>
                      <a:r>
                        <a:rPr lang="en-US" sz="2400" b="0" baseline="-25000" dirty="0">
                          <a:solidFill>
                            <a:srgbClr val="FF0000"/>
                          </a:solidFill>
                          <a:effectLst/>
                        </a:rPr>
                        <a:t>1</a:t>
                      </a:r>
                      <a:r>
                        <a:rPr lang="en-US" sz="2400" b="0" dirty="0">
                          <a:solidFill>
                            <a:srgbClr val="FF0000"/>
                          </a:solidFill>
                          <a:effectLst/>
                        </a:rPr>
                        <a:t>(</a:t>
                      </a:r>
                      <a:r>
                        <a:rPr lang="en-US" sz="2400" b="0" dirty="0" err="1">
                          <a:solidFill>
                            <a:srgbClr val="FF0000"/>
                          </a:solidFill>
                          <a:effectLst/>
                        </a:rPr>
                        <a:t>y</a:t>
                      </a:r>
                      <a:r>
                        <a:rPr lang="en-US" sz="2400" b="0" baseline="-25000" dirty="0" err="1">
                          <a:solidFill>
                            <a:srgbClr val="FF0000"/>
                          </a:solidFill>
                          <a:effectLst/>
                        </a:rPr>
                        <a:t>b</a:t>
                      </a:r>
                      <a:r>
                        <a:rPr lang="en-US" sz="2400" b="0" dirty="0">
                          <a:solidFill>
                            <a:srgbClr val="FF0000"/>
                          </a:solidFill>
                          <a:effectLst/>
                        </a:rPr>
                        <a:t>)</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rgbClr val="FF0000"/>
                          </a:solidFill>
                          <a:effectLst/>
                        </a:rPr>
                        <a:t>C</a:t>
                      </a:r>
                      <a:r>
                        <a:rPr lang="en-US" sz="2400" b="0" baseline="-25000" dirty="0">
                          <a:solidFill>
                            <a:srgbClr val="FF0000"/>
                          </a:solidFill>
                          <a:effectLst/>
                        </a:rPr>
                        <a:t>1</a:t>
                      </a:r>
                      <a:endParaRPr lang="en-US" sz="2400" b="0" dirty="0">
                        <a:solidFill>
                          <a:srgbClr val="FF0000"/>
                        </a:solidFill>
                        <a:effectLst/>
                        <a:latin typeface="Times New Roman"/>
                        <a:ea typeface="Times New Roman"/>
                      </a:endParaRPr>
                    </a:p>
                  </a:txBody>
                  <a:tcPr marL="68580" marR="68580" marT="0" marB="0" anchor="ctr">
                    <a:noFill/>
                  </a:tcPr>
                </a:tc>
                <a:tc>
                  <a:txBody>
                    <a:bodyPr/>
                    <a:lstStyle/>
                    <a:p>
                      <a:pPr marL="0" marR="0" algn="l">
                        <a:spcBef>
                          <a:spcPts val="0"/>
                        </a:spcBef>
                        <a:spcAft>
                          <a:spcPts val="0"/>
                        </a:spcAft>
                      </a:pPr>
                      <a:r>
                        <a:rPr lang="en-US" sz="2400" b="0" dirty="0">
                          <a:solidFill>
                            <a:schemeClr val="tx1"/>
                          </a:solidFill>
                          <a:effectLst/>
                        </a:rPr>
                        <a:t>C</a:t>
                      </a:r>
                      <a:r>
                        <a:rPr lang="en-US" sz="2400" b="0" baseline="-25000" dirty="0">
                          <a:solidFill>
                            <a:schemeClr val="tx1"/>
                          </a:solidFill>
                          <a:effectLst/>
                        </a:rPr>
                        <a:t>2</a:t>
                      </a:r>
                      <a:endParaRPr lang="en-US" sz="2400" b="0" dirty="0">
                        <a:solidFill>
                          <a:schemeClr val="tx1"/>
                        </a:solidFill>
                        <a:effectLst/>
                        <a:latin typeface="Times New Roman"/>
                        <a:ea typeface="Times New Roman"/>
                      </a:endParaRPr>
                    </a:p>
                  </a:txBody>
                  <a:tcPr marL="68580" marR="68580" marT="0" marB="0" anchor="ctr">
                    <a:noFill/>
                  </a:tcPr>
                </a:tc>
              </a:tr>
            </a:tbl>
          </a:graphicData>
        </a:graphic>
      </p:graphicFrame>
    </p:spTree>
    <p:extLst>
      <p:ext uri="{BB962C8B-B14F-4D97-AF65-F5344CB8AC3E}">
        <p14:creationId xmlns:p14="http://schemas.microsoft.com/office/powerpoint/2010/main" val="1871344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5632311"/>
          </a:xfrm>
          <a:prstGeom prst="rect">
            <a:avLst/>
          </a:prstGeom>
        </p:spPr>
        <p:txBody>
          <a:bodyPr wrap="square">
            <a:spAutoFit/>
          </a:bodyPr>
          <a:lstStyle/>
          <a:p>
            <a:r>
              <a:rPr lang="en-US" sz="2400" b="1" dirty="0"/>
              <a:t>Problem </a:t>
            </a:r>
            <a:r>
              <a:rPr lang="en-US" sz="2400" b="1" dirty="0" smtClean="0"/>
              <a:t>3.</a:t>
            </a:r>
            <a:r>
              <a:rPr lang="en-US" sz="2400" dirty="0"/>
              <a:t> </a:t>
            </a:r>
            <a:endParaRPr lang="en-US" sz="2400" dirty="0" smtClean="0"/>
          </a:p>
          <a:p>
            <a:r>
              <a:rPr lang="en-US" sz="2400" dirty="0" smtClean="0"/>
              <a:t>A </a:t>
            </a:r>
            <a:r>
              <a:rPr lang="en-US" sz="2400" dirty="0"/>
              <a:t>database is replicated on two servers. Transactions run serially at both servers. Updates are propagated by executing each transaction on both servers. </a:t>
            </a:r>
            <a:endParaRPr lang="en-US" sz="2400" dirty="0" smtClean="0"/>
          </a:p>
          <a:p>
            <a:endParaRPr lang="en-US" sz="2400" dirty="0" smtClean="0"/>
          </a:p>
          <a:p>
            <a:r>
              <a:rPr lang="en-US" sz="2400" dirty="0" smtClean="0"/>
              <a:t>Suppose </a:t>
            </a:r>
            <a:r>
              <a:rPr lang="en-US" sz="2400" dirty="0"/>
              <a:t>the system executes the </a:t>
            </a:r>
            <a:r>
              <a:rPr lang="en-US" sz="2400" dirty="0" smtClean="0"/>
              <a:t>transaction </a:t>
            </a:r>
            <a:r>
              <a:rPr lang="en-US" sz="2400" dirty="0"/>
              <a:t>program:</a:t>
            </a:r>
          </a:p>
          <a:p>
            <a:r>
              <a:rPr lang="en-US" sz="2400" b="1" dirty="0"/>
              <a:t>T = { read x; read y; write z = x + y; </a:t>
            </a:r>
            <a:r>
              <a:rPr lang="en-US" sz="2400" b="1" dirty="0">
                <a:solidFill>
                  <a:srgbClr val="FF0000"/>
                </a:solidFill>
              </a:rPr>
              <a:t>write w = </a:t>
            </a:r>
            <a:r>
              <a:rPr lang="en-US" sz="2400" b="1" dirty="0" err="1">
                <a:solidFill>
                  <a:srgbClr val="FF0000"/>
                </a:solidFill>
              </a:rPr>
              <a:t>time.now</a:t>
            </a:r>
            <a:r>
              <a:rPr lang="en-US" sz="2400" b="1" dirty="0">
                <a:solidFill>
                  <a:srgbClr val="FF0000"/>
                </a:solidFill>
              </a:rPr>
              <a:t>()</a:t>
            </a:r>
            <a:r>
              <a:rPr lang="en-US" sz="2400" b="1" dirty="0"/>
              <a:t>}</a:t>
            </a:r>
          </a:p>
          <a:p>
            <a:r>
              <a:rPr lang="en-US" sz="2400" dirty="0"/>
              <a:t>Where </a:t>
            </a:r>
            <a:r>
              <a:rPr lang="en-US" sz="2400" dirty="0" err="1"/>
              <a:t>time.now</a:t>
            </a:r>
            <a:r>
              <a:rPr lang="en-US" sz="2400" dirty="0"/>
              <a:t>() is a database function that returns the current time.</a:t>
            </a:r>
          </a:p>
          <a:p>
            <a:endParaRPr lang="en-US" sz="2400" b="1" dirty="0" smtClean="0"/>
          </a:p>
          <a:p>
            <a:r>
              <a:rPr lang="en-US" sz="2400" b="1" dirty="0" smtClean="0"/>
              <a:t>What </a:t>
            </a:r>
            <a:r>
              <a:rPr lang="en-US" sz="2400" b="1" dirty="0"/>
              <a:t>could go wrong using this approach? </a:t>
            </a:r>
            <a:endParaRPr lang="en-US" sz="2400" b="1" dirty="0" smtClean="0"/>
          </a:p>
          <a:p>
            <a:r>
              <a:rPr lang="en-US" sz="2400" u="sng" dirty="0" smtClean="0"/>
              <a:t>T </a:t>
            </a:r>
            <a:r>
              <a:rPr lang="en-US" sz="2400" u="sng" dirty="0"/>
              <a:t>is non-deterministic,</a:t>
            </a:r>
            <a:r>
              <a:rPr lang="en-US" sz="2400" dirty="0"/>
              <a:t> writing different values with each execution. </a:t>
            </a:r>
          </a:p>
          <a:p>
            <a:r>
              <a:rPr lang="en-US" sz="2400" dirty="0" smtClean="0"/>
              <a:t>If </a:t>
            </a:r>
            <a:r>
              <a:rPr lang="en-US" sz="2400" dirty="0"/>
              <a:t>T is used for update propagation, replicas will contain different values for data item w.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0900151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EBEXPORTGUID" val="760e8e50-e69c-4909-be70-50f92b27da97"/>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413</Words>
  <Application>Microsoft Office PowerPoint</Application>
  <PresentationFormat>On-screen Show (4:3)</PresentationFormat>
  <Paragraphs>85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Bernstein</dc:creator>
  <cp:lastModifiedBy>samehe</cp:lastModifiedBy>
  <cp:revision>35</cp:revision>
  <cp:lastPrinted>2012-03-05T00:49:14Z</cp:lastPrinted>
  <dcterms:created xsi:type="dcterms:W3CDTF">2006-08-16T00:00:00Z</dcterms:created>
  <dcterms:modified xsi:type="dcterms:W3CDTF">2012-03-08T02:13:15Z</dcterms:modified>
</cp:coreProperties>
</file>