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.xml" ContentType="application/vnd.openxmlformats-officedocument.drawingml.chart+xml"/>
  <Override PartName="/ppt/tags/tag19.xml" ContentType="application/vnd.openxmlformats-officedocument.presentationml.tags+xml"/>
  <Override PartName="/ppt/notesSlides/notesSlide34.xml" ContentType="application/vnd.openxmlformats-officedocument.presentationml.notesSlide+xml"/>
  <Override PartName="/ppt/tags/tag20.xml" ContentType="application/vnd.openxmlformats-officedocument.presentationml.tags+xml"/>
  <Override PartName="/ppt/notesSlides/notesSlide35.xml" ContentType="application/vnd.openxmlformats-officedocument.presentationml.notesSlide+xml"/>
  <Override PartName="/ppt/tags/tag21.xml" ContentType="application/vnd.openxmlformats-officedocument.presentationml.tags+xml"/>
  <Override PartName="/ppt/notesSlides/notesSlide36.xml" ContentType="application/vnd.openxmlformats-officedocument.presentationml.notesSlide+xml"/>
  <Override PartName="/ppt/tags/tag22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charts/chart3.xml" ContentType="application/vnd.openxmlformats-officedocument.drawingml.chart+xml"/>
  <Override PartName="/ppt/notesSlides/notesSlide5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ags/tag23.xml" ContentType="application/vnd.openxmlformats-officedocument.presentationml.tags+xml"/>
  <Override PartName="/ppt/notesSlides/notesSlide52.xml" ContentType="application/vnd.openxmlformats-officedocument.presentationml.notesSlide+xml"/>
  <Override PartName="/ppt/tags/tag24.xml" ContentType="application/vnd.openxmlformats-officedocument.presentationml.tags+xml"/>
  <Override PartName="/ppt/notesSlides/notesSlide53.xml" ContentType="application/vnd.openxmlformats-officedocument.presentationml.notesSlide+xml"/>
  <Override PartName="/ppt/tags/tag25.xml" ContentType="application/vnd.openxmlformats-officedocument.presentationml.tags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tags/tag26.xml" ContentType="application/vnd.openxmlformats-officedocument.presentationml.tags+xml"/>
  <Override PartName="/ppt/notesSlides/notesSlide56.xml" ContentType="application/vnd.openxmlformats-officedocument.presentationml.notesSlide+xml"/>
  <Override PartName="/ppt/tags/tag27.xml" ContentType="application/vnd.openxmlformats-officedocument.presentationml.tags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tags/tag28.xml" ContentType="application/vnd.openxmlformats-officedocument.presentationml.tags+xml"/>
  <Override PartName="/ppt/notesSlides/notesSlide64.xml" ContentType="application/vnd.openxmlformats-officedocument.presentationml.notesSlide+xml"/>
  <Override PartName="/ppt/tags/tag29.xml" ContentType="application/vnd.openxmlformats-officedocument.presentationml.tags+xml"/>
  <Override PartName="/ppt/notesSlides/notesSlide65.xml" ContentType="application/vnd.openxmlformats-officedocument.presentationml.notesSlide+xml"/>
  <Override PartName="/ppt/tags/tag30.xml" ContentType="application/vnd.openxmlformats-officedocument.presentationml.tags+xml"/>
  <Override PartName="/ppt/notesSlides/notesSlide66.xml" ContentType="application/vnd.openxmlformats-officedocument.presentationml.notesSlide+xml"/>
  <Override PartName="/ppt/tags/tag31.xml" ContentType="application/vnd.openxmlformats-officedocument.presentationml.tags+xml"/>
  <Override PartName="/ppt/notesSlides/notesSlide67.xml" ContentType="application/vnd.openxmlformats-officedocument.presentationml.notesSlide+xml"/>
  <Override PartName="/ppt/tags/tag32.xml" ContentType="application/vnd.openxmlformats-officedocument.presentationml.tags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charts/chart6.xml" ContentType="application/vnd.openxmlformats-officedocument.drawingml.chart+xml"/>
  <Override PartName="/ppt/notesSlides/notesSlide70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655" r:id="rId2"/>
    <p:sldId id="487" r:id="rId3"/>
    <p:sldId id="484" r:id="rId4"/>
    <p:sldId id="494" r:id="rId5"/>
    <p:sldId id="656" r:id="rId6"/>
    <p:sldId id="492" r:id="rId7"/>
    <p:sldId id="560" r:id="rId8"/>
    <p:sldId id="660" r:id="rId9"/>
    <p:sldId id="495" r:id="rId10"/>
    <p:sldId id="575" r:id="rId11"/>
    <p:sldId id="651" r:id="rId12"/>
    <p:sldId id="597" r:id="rId13"/>
    <p:sldId id="686" r:id="rId14"/>
    <p:sldId id="654" r:id="rId15"/>
    <p:sldId id="657" r:id="rId16"/>
    <p:sldId id="658" r:id="rId17"/>
    <p:sldId id="659" r:id="rId18"/>
    <p:sldId id="625" r:id="rId19"/>
    <p:sldId id="496" r:id="rId20"/>
    <p:sldId id="652" r:id="rId21"/>
    <p:sldId id="455" r:id="rId22"/>
    <p:sldId id="456" r:id="rId23"/>
    <p:sldId id="661" r:id="rId24"/>
    <p:sldId id="457" r:id="rId25"/>
    <p:sldId id="662" r:id="rId26"/>
    <p:sldId id="663" r:id="rId27"/>
    <p:sldId id="666" r:id="rId28"/>
    <p:sldId id="458" r:id="rId29"/>
    <p:sldId id="664" r:id="rId30"/>
    <p:sldId id="459" r:id="rId31"/>
    <p:sldId id="463" r:id="rId32"/>
    <p:sldId id="665" r:id="rId33"/>
    <p:sldId id="538" r:id="rId34"/>
    <p:sldId id="477" r:id="rId35"/>
    <p:sldId id="592" r:id="rId36"/>
    <p:sldId id="528" r:id="rId37"/>
    <p:sldId id="667" r:id="rId38"/>
    <p:sldId id="605" r:id="rId39"/>
    <p:sldId id="606" r:id="rId40"/>
    <p:sldId id="668" r:id="rId41"/>
    <p:sldId id="607" r:id="rId42"/>
    <p:sldId id="669" r:id="rId43"/>
    <p:sldId id="608" r:id="rId44"/>
    <p:sldId id="609" r:id="rId45"/>
    <p:sldId id="610" r:id="rId46"/>
    <p:sldId id="670" r:id="rId47"/>
    <p:sldId id="685" r:id="rId48"/>
    <p:sldId id="671" r:id="rId49"/>
    <p:sldId id="611" r:id="rId50"/>
    <p:sldId id="552" r:id="rId51"/>
    <p:sldId id="612" r:id="rId52"/>
    <p:sldId id="672" r:id="rId53"/>
    <p:sldId id="687" r:id="rId54"/>
    <p:sldId id="688" r:id="rId55"/>
    <p:sldId id="598" r:id="rId56"/>
    <p:sldId id="616" r:id="rId57"/>
    <p:sldId id="679" r:id="rId58"/>
    <p:sldId id="617" r:id="rId59"/>
    <p:sldId id="618" r:id="rId60"/>
    <p:sldId id="683" r:id="rId61"/>
    <p:sldId id="684" r:id="rId62"/>
    <p:sldId id="680" r:id="rId63"/>
    <p:sldId id="681" r:id="rId64"/>
    <p:sldId id="682" r:id="rId65"/>
    <p:sldId id="619" r:id="rId66"/>
    <p:sldId id="675" r:id="rId67"/>
    <p:sldId id="676" r:id="rId68"/>
    <p:sldId id="677" r:id="rId69"/>
    <p:sldId id="678" r:id="rId70"/>
    <p:sldId id="689" r:id="rId71"/>
    <p:sldId id="690" r:id="rId72"/>
    <p:sldId id="615" r:id="rId73"/>
    <p:sldId id="626" r:id="rId74"/>
  </p:sldIdLst>
  <p:sldSz cx="9144000" cy="6858000" type="screen4x3"/>
  <p:notesSz cx="7099300" cy="10234613"/>
  <p:custDataLst>
    <p:tags r:id="rId7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3333FF"/>
    <a:srgbClr val="CCFFFF"/>
    <a:srgbClr val="FF6464"/>
    <a:srgbClr val="8F8FFF"/>
    <a:srgbClr val="B7B7FF"/>
    <a:srgbClr val="6464FF"/>
    <a:srgbClr val="993366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21" autoAdjust="0"/>
    <p:restoredTop sz="53361" autoAdjust="0"/>
  </p:normalViewPr>
  <p:slideViewPr>
    <p:cSldViewPr>
      <p:cViewPr>
        <p:scale>
          <a:sx n="80" d="100"/>
          <a:sy n="80" d="100"/>
        </p:scale>
        <p:origin x="-2076" y="-1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143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Z\jobtalk\jobtalk0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Z\jobtalk\jobtalk0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Z\jobtalk\jobtalk0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Z\jobtalk\jobtalk0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Z\jobtalk\jobtalk0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Z\jobtalk\jobtalk0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Z\jobtalk\jobtalk0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Z\jobtalk\jobtalk0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TPS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999FF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99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Sheet1!$A$19:$A$23</c:f>
              <c:strCache>
                <c:ptCount val="5"/>
                <c:pt idx="0">
                  <c:v>Single</c:v>
                </c:pt>
                <c:pt idx="1">
                  <c:v>Base</c:v>
                </c:pt>
                <c:pt idx="2">
                  <c:v>United</c:v>
                </c:pt>
                <c:pt idx="3">
                  <c:v>MALB</c:v>
                </c:pt>
                <c:pt idx="4">
                  <c:v>UF</c:v>
                </c:pt>
              </c:strCache>
            </c:strRef>
          </c:cat>
          <c:val>
            <c:numRef>
              <c:f>Sheet1!$B$19:$B$23</c:f>
              <c:numCache>
                <c:formatCode>General</c:formatCode>
                <c:ptCount val="5"/>
                <c:pt idx="0">
                  <c:v>3</c:v>
                </c:pt>
                <c:pt idx="1">
                  <c:v>22</c:v>
                </c:pt>
                <c:pt idx="2">
                  <c:v>37</c:v>
                </c:pt>
                <c:pt idx="3">
                  <c:v>76</c:v>
                </c:pt>
                <c:pt idx="4">
                  <c:v>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5033728"/>
        <c:axId val="175035520"/>
      </c:barChart>
      <c:catAx>
        <c:axId val="175033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 sz="2000"/>
            </a:pPr>
            <a:endParaRPr lang="en-US"/>
          </a:p>
        </c:txPr>
        <c:crossAx val="175035520"/>
        <c:crosses val="autoZero"/>
        <c:auto val="1"/>
        <c:lblAlgn val="ctr"/>
        <c:lblOffset val="100"/>
        <c:noMultiLvlLbl val="0"/>
      </c:catAx>
      <c:valAx>
        <c:axId val="175035520"/>
        <c:scaling>
          <c:orientation val="minMax"/>
          <c:max val="1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2000"/>
            </a:pPr>
            <a:endParaRPr lang="en-US"/>
          </a:p>
        </c:txPr>
        <c:crossAx val="175033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TPS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999FF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99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Sheet1!$A$19:$A$23</c:f>
              <c:strCache>
                <c:ptCount val="5"/>
                <c:pt idx="0">
                  <c:v>Single</c:v>
                </c:pt>
                <c:pt idx="1">
                  <c:v>Base</c:v>
                </c:pt>
                <c:pt idx="2">
                  <c:v>United</c:v>
                </c:pt>
                <c:pt idx="3">
                  <c:v>MALB</c:v>
                </c:pt>
                <c:pt idx="4">
                  <c:v>UF</c:v>
                </c:pt>
              </c:strCache>
            </c:strRef>
          </c:cat>
          <c:val>
            <c:numRef>
              <c:f>Sheet1!$B$19:$B$23</c:f>
              <c:numCache>
                <c:formatCode>General</c:formatCode>
                <c:ptCount val="5"/>
                <c:pt idx="0">
                  <c:v>3</c:v>
                </c:pt>
                <c:pt idx="1">
                  <c:v>22</c:v>
                </c:pt>
                <c:pt idx="2">
                  <c:v>37</c:v>
                </c:pt>
                <c:pt idx="3">
                  <c:v>76</c:v>
                </c:pt>
                <c:pt idx="4">
                  <c:v>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6974080"/>
        <c:axId val="176984064"/>
      </c:barChart>
      <c:catAx>
        <c:axId val="176974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 sz="2000"/>
            </a:pPr>
            <a:endParaRPr lang="en-US"/>
          </a:p>
        </c:txPr>
        <c:crossAx val="176984064"/>
        <c:crosses val="autoZero"/>
        <c:auto val="1"/>
        <c:lblAlgn val="ctr"/>
        <c:lblOffset val="100"/>
        <c:noMultiLvlLbl val="0"/>
      </c:catAx>
      <c:valAx>
        <c:axId val="176984064"/>
        <c:scaling>
          <c:orientation val="minMax"/>
          <c:max val="4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2000"/>
            </a:pPr>
            <a:endParaRPr lang="en-US"/>
          </a:p>
        </c:txPr>
        <c:crossAx val="176974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TPS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999FF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99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Sheet1!$A$19:$A$23</c:f>
              <c:strCache>
                <c:ptCount val="5"/>
                <c:pt idx="0">
                  <c:v>Single</c:v>
                </c:pt>
                <c:pt idx="1">
                  <c:v>Base</c:v>
                </c:pt>
                <c:pt idx="2">
                  <c:v>United</c:v>
                </c:pt>
                <c:pt idx="3">
                  <c:v>MALB</c:v>
                </c:pt>
                <c:pt idx="4">
                  <c:v>UF</c:v>
                </c:pt>
              </c:strCache>
            </c:strRef>
          </c:cat>
          <c:val>
            <c:numRef>
              <c:f>Sheet1!$B$19:$B$23</c:f>
              <c:numCache>
                <c:formatCode>General</c:formatCode>
                <c:ptCount val="5"/>
                <c:pt idx="0">
                  <c:v>3</c:v>
                </c:pt>
                <c:pt idx="1">
                  <c:v>22</c:v>
                </c:pt>
                <c:pt idx="2">
                  <c:v>37</c:v>
                </c:pt>
                <c:pt idx="3">
                  <c:v>76</c:v>
                </c:pt>
                <c:pt idx="4">
                  <c:v>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7578368"/>
        <c:axId val="177579904"/>
      </c:barChart>
      <c:catAx>
        <c:axId val="177578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 sz="2000"/>
            </a:pPr>
            <a:endParaRPr lang="en-US"/>
          </a:p>
        </c:txPr>
        <c:crossAx val="177579904"/>
        <c:crosses val="autoZero"/>
        <c:auto val="1"/>
        <c:lblAlgn val="ctr"/>
        <c:lblOffset val="100"/>
        <c:noMultiLvlLbl val="0"/>
      </c:catAx>
      <c:valAx>
        <c:axId val="177579904"/>
        <c:scaling>
          <c:orientation val="minMax"/>
          <c:max val="1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2000"/>
            </a:pPr>
            <a:endParaRPr lang="en-US"/>
          </a:p>
        </c:txPr>
        <c:crossAx val="177578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TPS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93366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Sheet1!$A$21:$A$22</c:f>
              <c:strCache>
                <c:ptCount val="2"/>
                <c:pt idx="0">
                  <c:v>United</c:v>
                </c:pt>
                <c:pt idx="1">
                  <c:v>MALB</c:v>
                </c:pt>
              </c:strCache>
            </c:strRef>
          </c:cat>
          <c:val>
            <c:numRef>
              <c:f>Sheet1!$D$21:$D$22</c:f>
              <c:numCache>
                <c:formatCode>General</c:formatCode>
                <c:ptCount val="2"/>
                <c:pt idx="0">
                  <c:v>1</c:v>
                </c:pt>
                <c:pt idx="1">
                  <c:v>0.28000000000000008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7632384"/>
        <c:axId val="177633920"/>
      </c:barChart>
      <c:catAx>
        <c:axId val="177632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77633920"/>
        <c:crosses val="autoZero"/>
        <c:auto val="1"/>
        <c:lblAlgn val="ctr"/>
        <c:lblOffset val="100"/>
        <c:noMultiLvlLbl val="0"/>
      </c:catAx>
      <c:valAx>
        <c:axId val="177633920"/>
        <c:scaling>
          <c:orientation val="minMax"/>
          <c:max val="1"/>
          <c:min val="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77632384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2000" b="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TPS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999FF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99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Sheet1!$A$19:$A$23</c:f>
              <c:strCache>
                <c:ptCount val="5"/>
                <c:pt idx="0">
                  <c:v>Single</c:v>
                </c:pt>
                <c:pt idx="1">
                  <c:v>Base</c:v>
                </c:pt>
                <c:pt idx="2">
                  <c:v>United</c:v>
                </c:pt>
                <c:pt idx="3">
                  <c:v>MALB</c:v>
                </c:pt>
                <c:pt idx="4">
                  <c:v>UF</c:v>
                </c:pt>
              </c:strCache>
            </c:strRef>
          </c:cat>
          <c:val>
            <c:numRef>
              <c:f>Sheet1!$B$19:$B$23</c:f>
              <c:numCache>
                <c:formatCode>General</c:formatCode>
                <c:ptCount val="5"/>
                <c:pt idx="0">
                  <c:v>3</c:v>
                </c:pt>
                <c:pt idx="1">
                  <c:v>22</c:v>
                </c:pt>
                <c:pt idx="2">
                  <c:v>37</c:v>
                </c:pt>
                <c:pt idx="3">
                  <c:v>76</c:v>
                </c:pt>
                <c:pt idx="4">
                  <c:v>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7676288"/>
        <c:axId val="177677824"/>
      </c:barChart>
      <c:catAx>
        <c:axId val="177676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 sz="2000"/>
            </a:pPr>
            <a:endParaRPr lang="en-US"/>
          </a:p>
        </c:txPr>
        <c:crossAx val="177677824"/>
        <c:crosses val="autoZero"/>
        <c:auto val="1"/>
        <c:lblAlgn val="ctr"/>
        <c:lblOffset val="100"/>
        <c:noMultiLvlLbl val="0"/>
      </c:catAx>
      <c:valAx>
        <c:axId val="177677824"/>
        <c:scaling>
          <c:orientation val="minMax"/>
          <c:max val="1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2000"/>
            </a:pPr>
            <a:endParaRPr lang="en-US"/>
          </a:p>
        </c:txPr>
        <c:crossAx val="177676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TPS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999FF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99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Sheet1!$A$19:$A$23</c:f>
              <c:strCache>
                <c:ptCount val="5"/>
                <c:pt idx="0">
                  <c:v>Single</c:v>
                </c:pt>
                <c:pt idx="1">
                  <c:v>Base</c:v>
                </c:pt>
                <c:pt idx="2">
                  <c:v>United</c:v>
                </c:pt>
                <c:pt idx="3">
                  <c:v>MALB</c:v>
                </c:pt>
                <c:pt idx="4">
                  <c:v>UF</c:v>
                </c:pt>
              </c:strCache>
            </c:strRef>
          </c:cat>
          <c:val>
            <c:numRef>
              <c:f>Sheet1!$B$19:$B$23</c:f>
              <c:numCache>
                <c:formatCode>General</c:formatCode>
                <c:ptCount val="5"/>
                <c:pt idx="0">
                  <c:v>3</c:v>
                </c:pt>
                <c:pt idx="1">
                  <c:v>22</c:v>
                </c:pt>
                <c:pt idx="2">
                  <c:v>37</c:v>
                </c:pt>
                <c:pt idx="3">
                  <c:v>76</c:v>
                </c:pt>
                <c:pt idx="4">
                  <c:v>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9514368"/>
        <c:axId val="179516160"/>
      </c:barChart>
      <c:catAx>
        <c:axId val="179514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 sz="2000"/>
            </a:pPr>
            <a:endParaRPr lang="en-US"/>
          </a:p>
        </c:txPr>
        <c:crossAx val="179516160"/>
        <c:crosses val="autoZero"/>
        <c:auto val="1"/>
        <c:lblAlgn val="ctr"/>
        <c:lblOffset val="100"/>
        <c:noMultiLvlLbl val="0"/>
      </c:catAx>
      <c:valAx>
        <c:axId val="179516160"/>
        <c:scaling>
          <c:orientation val="minMax"/>
          <c:max val="1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2000"/>
            </a:pPr>
            <a:endParaRPr lang="en-US"/>
          </a:p>
        </c:txPr>
        <c:crossAx val="179514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TPS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99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339966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Sheet1!$A$22:$A$23</c:f>
              <c:strCache>
                <c:ptCount val="2"/>
                <c:pt idx="0">
                  <c:v>MALB</c:v>
                </c:pt>
                <c:pt idx="1">
                  <c:v>UF</c:v>
                </c:pt>
              </c:strCache>
            </c:strRef>
          </c:cat>
          <c:val>
            <c:numRef>
              <c:f>Sheet1!$C$22:$C$23</c:f>
              <c:numCache>
                <c:formatCode>General</c:formatCode>
                <c:ptCount val="2"/>
                <c:pt idx="0">
                  <c:v>15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9554560"/>
        <c:axId val="180158464"/>
      </c:barChart>
      <c:catAx>
        <c:axId val="179554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 sz="2000" b="1"/>
            </a:pPr>
            <a:endParaRPr lang="en-US"/>
          </a:p>
        </c:txPr>
        <c:crossAx val="180158464"/>
        <c:crosses val="autoZero"/>
        <c:auto val="1"/>
        <c:lblAlgn val="ctr"/>
        <c:lblOffset val="100"/>
        <c:noMultiLvlLbl val="0"/>
      </c:catAx>
      <c:valAx>
        <c:axId val="180158464"/>
        <c:scaling>
          <c:orientation val="minMax"/>
          <c:max val="1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2000" b="1"/>
            </a:pPr>
            <a:endParaRPr lang="en-US"/>
          </a:p>
        </c:txPr>
        <c:crossAx val="179554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TPS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999FF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99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Sheet1!$A$19:$A$23</c:f>
              <c:strCache>
                <c:ptCount val="5"/>
                <c:pt idx="0">
                  <c:v>Single</c:v>
                </c:pt>
                <c:pt idx="1">
                  <c:v>Base</c:v>
                </c:pt>
                <c:pt idx="2">
                  <c:v>United</c:v>
                </c:pt>
                <c:pt idx="3">
                  <c:v>MALB</c:v>
                </c:pt>
                <c:pt idx="4">
                  <c:v>UF</c:v>
                </c:pt>
              </c:strCache>
            </c:strRef>
          </c:cat>
          <c:val>
            <c:numRef>
              <c:f>Sheet1!$B$19:$B$23</c:f>
              <c:numCache>
                <c:formatCode>General</c:formatCode>
                <c:ptCount val="5"/>
                <c:pt idx="0">
                  <c:v>3</c:v>
                </c:pt>
                <c:pt idx="1">
                  <c:v>22</c:v>
                </c:pt>
                <c:pt idx="2">
                  <c:v>37</c:v>
                </c:pt>
                <c:pt idx="3">
                  <c:v>76</c:v>
                </c:pt>
                <c:pt idx="4">
                  <c:v>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0188288"/>
        <c:axId val="180189824"/>
      </c:barChart>
      <c:catAx>
        <c:axId val="180188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 sz="2000"/>
            </a:pPr>
            <a:endParaRPr lang="en-US"/>
          </a:p>
        </c:txPr>
        <c:crossAx val="180189824"/>
        <c:crosses val="autoZero"/>
        <c:auto val="1"/>
        <c:lblAlgn val="ctr"/>
        <c:lblOffset val="100"/>
        <c:noMultiLvlLbl val="0"/>
      </c:catAx>
      <c:valAx>
        <c:axId val="180189824"/>
        <c:scaling>
          <c:orientation val="minMax"/>
          <c:max val="1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2000"/>
            </a:pPr>
            <a:endParaRPr lang="en-US"/>
          </a:p>
        </c:txPr>
        <c:crossAx val="180188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6916" cy="51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2" tIns="46841" rIns="93682" bIns="46841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727" y="2"/>
            <a:ext cx="3076916" cy="51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2" tIns="46841" rIns="93682" bIns="46841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921"/>
            <a:ext cx="3076916" cy="51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2" tIns="46841" rIns="93682" bIns="46841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727" y="9720921"/>
            <a:ext cx="3076916" cy="51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2" tIns="46841" rIns="93682" bIns="4684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C3F37AF-60B0-4524-ACBA-51A46E340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46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6916" cy="51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2" tIns="46841" rIns="93682" bIns="46841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727" y="2"/>
            <a:ext cx="3076916" cy="51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2" tIns="46841" rIns="93682" bIns="46841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5175"/>
            <a:ext cx="5116512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2098"/>
            <a:ext cx="5679440" cy="46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2" tIns="46841" rIns="93682" bIns="46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921"/>
            <a:ext cx="3076916" cy="51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2" tIns="46841" rIns="93682" bIns="46841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727" y="9720921"/>
            <a:ext cx="3076916" cy="51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2" tIns="46841" rIns="93682" bIns="4684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A91EC5-8BE2-4F27-88DE-C1C175FB6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4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FB2A7-4CB5-49EB-B10E-C5A48FEC5CFE}" type="slidenum">
              <a:rPr lang="en-US"/>
              <a:pPr/>
              <a:t>2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r>
              <a:rPr lang="en-US" baseline="0" dirty="0" smtClean="0"/>
              <a:t> want to follow this model of replicating over a cluster: </a:t>
            </a:r>
            <a:r>
              <a:rPr lang="en-US" baseline="0" dirty="0" err="1" smtClean="0"/>
              <a:t>Webservers</a:t>
            </a:r>
            <a:r>
              <a:rPr lang="en-US" baseline="0" dirty="0" smtClean="0"/>
              <a:t>, search engines,</a:t>
            </a:r>
            <a:endParaRPr lang="en-US" dirty="0" smtClean="0"/>
          </a:p>
          <a:p>
            <a:r>
              <a:rPr lang="en-US" dirty="0" smtClean="0"/>
              <a:t>Replication is hard and</a:t>
            </a:r>
            <a:r>
              <a:rPr lang="en-US" baseline="0" dirty="0" smtClean="0"/>
              <a:t> I have important results that I want to share with you today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However </a:t>
            </a:r>
            <a:r>
              <a:rPr lang="en-US" dirty="0"/>
              <a:t>database is typically the scalability bottleneck in these environments. It is the hardest component to scale. And this is widely seen in academic circles as well as in industry.</a:t>
            </a:r>
          </a:p>
          <a:p>
            <a:endParaRPr lang="en-US" dirty="0"/>
          </a:p>
          <a:p>
            <a:r>
              <a:rPr lang="en-US" dirty="0"/>
              <a:t>I will show you just two quotes about this.</a:t>
            </a:r>
          </a:p>
          <a:p>
            <a:endParaRPr lang="en-US" dirty="0"/>
          </a:p>
          <a:p>
            <a:r>
              <a:rPr lang="en-US" dirty="0"/>
              <a:t>The first one is from a paper in VLDB 2004, which is a top database conference. It says that: telecom and financial institutions were </a:t>
            </a:r>
            <a:r>
              <a:rPr lang="en-US" dirty="0" err="1"/>
              <a:t>disappoited</a:t>
            </a:r>
            <a:r>
              <a:rPr lang="en-US" dirty="0"/>
              <a:t> with the </a:t>
            </a:r>
            <a:r>
              <a:rPr lang="en-US" dirty="0" err="1"/>
              <a:t>datbase</a:t>
            </a:r>
            <a:r>
              <a:rPr lang="en-US" dirty="0"/>
              <a:t> technology. The they had to cancel projects all </a:t>
            </a:r>
            <a:r>
              <a:rPr lang="en-US" dirty="0" err="1"/>
              <a:t>togather</a:t>
            </a:r>
            <a:r>
              <a:rPr lang="en-US" dirty="0"/>
              <a:t> or </a:t>
            </a:r>
            <a:r>
              <a:rPr lang="en-US" dirty="0" err="1"/>
              <a:t>substancilly</a:t>
            </a:r>
            <a:r>
              <a:rPr lang="en-US" dirty="0"/>
              <a:t> scale down their deployment.</a:t>
            </a:r>
          </a:p>
          <a:p>
            <a:endParaRPr lang="en-US" dirty="0"/>
          </a:p>
          <a:p>
            <a:r>
              <a:rPr lang="en-US" dirty="0"/>
              <a:t>The second one is from Werner </a:t>
            </a:r>
            <a:r>
              <a:rPr lang="en-US" dirty="0" err="1"/>
              <a:t>Vogesl</a:t>
            </a:r>
            <a:r>
              <a:rPr lang="en-US" dirty="0"/>
              <a:t>, who is the CTO of amazon.com. He is saying that they have problems </a:t>
            </a:r>
            <a:r>
              <a:rPr lang="en-US" dirty="0" err="1"/>
              <a:t>storeing</a:t>
            </a:r>
            <a:r>
              <a:rPr lang="en-US" dirty="0"/>
              <a:t> the clients’ shopping carts in the database  because it is not </a:t>
            </a:r>
            <a:r>
              <a:rPr lang="en-US" dirty="0" err="1"/>
              <a:t>scalalbe</a:t>
            </a:r>
            <a:r>
              <a:rPr lang="en-US" dirty="0"/>
              <a:t> </a:t>
            </a:r>
            <a:r>
              <a:rPr lang="en-US" dirty="0" err="1"/>
              <a:t>enoguh</a:t>
            </a:r>
            <a:r>
              <a:rPr lang="en-US" dirty="0"/>
              <a:t>. ???</a:t>
            </a:r>
          </a:p>
          <a:p>
            <a:endParaRPr lang="en-US" dirty="0"/>
          </a:p>
          <a:p>
            <a:r>
              <a:rPr lang="en-US" dirty="0"/>
              <a:t>So we need to improve the performance of databases to support these </a:t>
            </a:r>
            <a:r>
              <a:rPr lang="en-US" dirty="0" err="1"/>
              <a:t>emergin</a:t>
            </a:r>
            <a:r>
              <a:rPr lang="en-US" dirty="0"/>
              <a:t> applications. I am not talking here about 1- or 20 % performance improvement. We need two or three orders of </a:t>
            </a:r>
            <a:r>
              <a:rPr lang="en-US" dirty="0" err="1"/>
              <a:t>magintude</a:t>
            </a:r>
            <a:r>
              <a:rPr lang="en-US" dirty="0"/>
              <a:t> to support such applications.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11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endParaRPr 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12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marL="0" lvl="1" defTabSz="990478" eaLnBrk="1" hangingPunct="1">
              <a:defRPr/>
            </a:pPr>
            <a:r>
              <a:rPr lang="en-US" b="1" dirty="0" smtClean="0"/>
              <a:t>Fundamental </a:t>
            </a:r>
            <a:r>
              <a:rPr lang="en-US" dirty="0" smtClean="0"/>
              <a:t>scalability bottleneck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0" lvl="1" defTabSz="990478" eaLnBrk="1" hangingPunct="1">
              <a:defRPr/>
            </a:pPr>
            <a:r>
              <a:rPr lang="en-US" b="1" dirty="0" smtClean="0"/>
              <a:t>Synergistic </a:t>
            </a:r>
            <a:r>
              <a:rPr lang="en-US" b="0" dirty="0" smtClean="0"/>
              <a:t>technique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13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Slice</a:t>
            </a:r>
            <a:r>
              <a:rPr lang="en-US" baseline="0" dirty="0" smtClean="0">
                <a:latin typeface="Arial" charset="0"/>
                <a:cs typeface="Arial" charset="0"/>
              </a:rPr>
              <a:t> them into three for presentation purposes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14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15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16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17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011AD-9441-4064-BDA4-CFFB3CB7E136}" type="slidenum">
              <a:rPr lang="en-US"/>
              <a:pPr/>
              <a:t>18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Outline line, I solved these</a:t>
            </a:r>
            <a:r>
              <a:rPr lang="en-US" baseline="0" dirty="0" smtClean="0"/>
              <a:t> performance problems.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19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1E980D-47AF-497A-B7F9-D9BA100ABD7C}" type="slidenum">
              <a:rPr lang="en-US" smtClean="0">
                <a:latin typeface="Arial" charset="0"/>
                <a:cs typeface="Arial" charset="0"/>
              </a:rPr>
              <a:pPr/>
              <a:t>20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860D7-C865-42ED-8F9B-393C02059229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Standalone</a:t>
            </a:r>
          </a:p>
          <a:p>
            <a:endParaRPr lang="en-US" b="0" dirty="0" smtClean="0"/>
          </a:p>
          <a:p>
            <a:r>
              <a:rPr lang="en-US" b="0" dirty="0" smtClean="0"/>
              <a:t>Database </a:t>
            </a:r>
            <a:r>
              <a:rPr lang="en-US" b="0" dirty="0"/>
              <a:t>replication is </a:t>
            </a:r>
            <a:r>
              <a:rPr lang="en-US" b="0" dirty="0" err="1"/>
              <a:t>techniqe</a:t>
            </a:r>
            <a:r>
              <a:rPr lang="en-US" b="0" dirty="0"/>
              <a:t> that </a:t>
            </a:r>
            <a:r>
              <a:rPr lang="en-US" b="0" dirty="0" err="1"/>
              <a:t>addesses</a:t>
            </a:r>
            <a:r>
              <a:rPr lang="en-US" b="0" dirty="0"/>
              <a:t> this bottleneck. It has the potential of </a:t>
            </a:r>
            <a:r>
              <a:rPr lang="en-US" b="0" dirty="0" err="1"/>
              <a:t>inceading</a:t>
            </a:r>
            <a:r>
              <a:rPr lang="en-US" b="0" dirty="0"/>
              <a:t> the performance.</a:t>
            </a:r>
          </a:p>
          <a:p>
            <a:r>
              <a:rPr lang="en-US" b="0" dirty="0"/>
              <a:t>So </a:t>
            </a:r>
            <a:r>
              <a:rPr lang="en-US" b="0" dirty="0" err="1"/>
              <a:t>intsead</a:t>
            </a:r>
            <a:r>
              <a:rPr lang="en-US" b="0" dirty="0"/>
              <a:t> of using a single database, we replicate it and use several replicas. Here I am showing your three replicas.</a:t>
            </a:r>
          </a:p>
          <a:p>
            <a:r>
              <a:rPr lang="en-US" b="0" dirty="0"/>
              <a:t>Database replication is not easy. The database service is a </a:t>
            </a:r>
            <a:r>
              <a:rPr lang="en-US" b="0" dirty="0" err="1"/>
              <a:t>stateful</a:t>
            </a:r>
            <a:r>
              <a:rPr lang="en-US" b="0" dirty="0"/>
              <a:t> service.</a:t>
            </a:r>
          </a:p>
          <a:p>
            <a:r>
              <a:rPr lang="en-US" b="0" dirty="0"/>
              <a:t>The database state is large, sometimes it does not fit in the main memory of hosts and we have to store it one disk. </a:t>
            </a:r>
          </a:p>
          <a:p>
            <a:r>
              <a:rPr lang="en-US" b="0" dirty="0"/>
              <a:t>It also has to accessed in a transactional fashion.</a:t>
            </a:r>
          </a:p>
          <a:p>
            <a:r>
              <a:rPr lang="en-US" b="0" dirty="0"/>
              <a:t>It is </a:t>
            </a:r>
            <a:r>
              <a:rPr lang="en-US" b="0" dirty="0" err="1"/>
              <a:t>persistnet</a:t>
            </a:r>
            <a:r>
              <a:rPr lang="en-US" b="0" dirty="0"/>
              <a:t>: so we have to log changes to disk to make the effects of transactions durable.</a:t>
            </a:r>
          </a:p>
          <a:p>
            <a:endParaRPr lang="en-US" b="0" dirty="0"/>
          </a:p>
          <a:p>
            <a:r>
              <a:rPr lang="en-US" b="0" dirty="0"/>
              <a:t>When we design a replicated database system, the first challenge we face is who to maintain consistency among these replicas. This is the subject of may works on database replication.</a:t>
            </a:r>
          </a:p>
          <a:p>
            <a:r>
              <a:rPr lang="en-US" b="0" dirty="0"/>
              <a:t>Next, when you actually build the system. You face more challenges. The database is part of a complex IT environment. Therefore you have to make this replication transparent to applications: applications should not be modified to use a replicated database. These applications are complicated and it is not easy to change them. </a:t>
            </a:r>
          </a:p>
          <a:p>
            <a:r>
              <a:rPr lang="en-US" b="0" dirty="0"/>
              <a:t>And databases themselves are complex pieces of software. We do not want to change the </a:t>
            </a:r>
            <a:r>
              <a:rPr lang="en-US" b="0" dirty="0" err="1"/>
              <a:t>interals</a:t>
            </a:r>
            <a:r>
              <a:rPr lang="en-US" b="0" dirty="0"/>
              <a:t> of </a:t>
            </a:r>
            <a:r>
              <a:rPr lang="en-US" b="0" dirty="0" err="1"/>
              <a:t>databses</a:t>
            </a:r>
            <a:r>
              <a:rPr lang="en-US" b="0" dirty="0"/>
              <a:t> to perform replication. This motives use a pure-replication middleware where all the replication </a:t>
            </a:r>
            <a:r>
              <a:rPr lang="en-US" b="0" dirty="0" err="1"/>
              <a:t>loginc</a:t>
            </a:r>
            <a:r>
              <a:rPr lang="en-US" b="0" dirty="0"/>
              <a:t> is performed in </a:t>
            </a:r>
            <a:r>
              <a:rPr lang="en-US" b="0" dirty="0" err="1"/>
              <a:t>themdidlwaer</a:t>
            </a:r>
            <a:r>
              <a:rPr lang="en-US" b="0" dirty="0"/>
              <a:t> and databases are not changes.</a:t>
            </a:r>
          </a:p>
          <a:p>
            <a:endParaRPr lang="en-US" b="0" dirty="0"/>
          </a:p>
          <a:p>
            <a:r>
              <a:rPr lang="en-US" b="0" dirty="0"/>
              <a:t>We took on these challenges and build a database cluster.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5FC64C-AEE4-4C99-83AB-1883CF4CE881}" type="slidenum">
              <a:rPr lang="en-US"/>
              <a:pPr/>
              <a:t>21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 am interested in replicated databases where you can submit update transactions to any replica.</a:t>
            </a:r>
          </a:p>
          <a:p>
            <a:pPr eaLnBrk="1" hangingPunct="1"/>
            <a:r>
              <a:rPr lang="en-US" smtClean="0"/>
              <a:t>Here I am showing you three replicas and assume that we have transactions A and B</a:t>
            </a:r>
          </a:p>
          <a:p>
            <a:pPr eaLnBrk="1" hangingPunct="1"/>
            <a:r>
              <a:rPr lang="en-US" smtClean="0"/>
              <a:t>I want these updates to be reflected in the same order at all replicas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 all replicas agree on which update transactions commit and on their commit order</a:t>
            </a:r>
          </a:p>
          <a:p>
            <a:pPr eaLnBrk="1" hangingPunct="1"/>
            <a:r>
              <a:rPr lang="en-US" smtClean="0"/>
              <a:t>These are pretty basic assumptions. If they are violated, the final state of the replicas may not be the same and they will diverge.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other words, there is a total order on the updates.</a:t>
            </a:r>
          </a:p>
          <a:p>
            <a:pPr eaLnBrk="1" hangingPunct="1"/>
            <a:r>
              <a:rPr lang="en-US" smtClean="0"/>
              <a:t>This order cannot be determined by any one replica; we don’t have a master database here. </a:t>
            </a:r>
          </a:p>
          <a:p>
            <a:pPr eaLnBrk="1" hangingPunct="1"/>
            <a:r>
              <a:rPr lang="en-US" smtClean="0"/>
              <a:t>So the global order is determined by an external entity, the replication middleware.</a:t>
            </a:r>
          </a:p>
          <a:p>
            <a:pPr eaLnBrk="1" hangingPunct="1"/>
            <a:r>
              <a:rPr lang="en-US" smtClean="0"/>
              <a:t>------------------------------------------  How did ordering and durability become separated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87DFA-AB82-4BB0-85E6-3940CA10A2B7}" type="slidenum">
              <a:rPr lang="en-US"/>
              <a:pPr/>
              <a:t>22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They send update information to get an order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Look, durability is maintained in the database and ordering is determined by the middleware. </a:t>
            </a:r>
          </a:p>
          <a:p>
            <a:pPr eaLnBrk="1" hangingPunct="1"/>
            <a:r>
              <a:rPr lang="en-US" smtClean="0"/>
              <a:t>They are SEPARATED!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this talk I will show you that this separation is a problem and I will discuss how to unite durability and ordering.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87DFA-AB82-4BB0-85E6-3940CA10A2B7}" type="slidenum">
              <a:rPr lang="en-US"/>
              <a:pPr/>
              <a:t>23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They send update information to get an order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Look, durability is maintained in the database and ordering is determined by the middleware. </a:t>
            </a:r>
          </a:p>
          <a:p>
            <a:pPr eaLnBrk="1" hangingPunct="1"/>
            <a:r>
              <a:rPr lang="en-US" smtClean="0"/>
              <a:t>They are SEPARATED!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this talk I will show you that this separation is a problem and I will discuss how to unite durability and ordering.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D797F2-D93F-49ED-B70D-5634BE63D70C}" type="slidenum">
              <a:rPr lang="en-US"/>
              <a:pPr/>
              <a:t>24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D797F2-D93F-49ED-B70D-5634BE63D70C}" type="slidenum">
              <a:rPr lang="en-US"/>
              <a:pPr/>
              <a:t>25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D797F2-D93F-49ED-B70D-5634BE63D70C}" type="slidenum">
              <a:rPr lang="en-US"/>
              <a:pPr/>
              <a:t>26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16586C-CC1A-493A-830B-DAECCF81B2A4}" type="slidenum">
              <a:rPr lang="en-US"/>
              <a:pPr/>
              <a:t>27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16586C-CC1A-493A-830B-DAECCF81B2A4}" type="slidenum">
              <a:rPr lang="en-US"/>
              <a:pPr/>
              <a:t>28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6AE85-544B-43BD-B97B-6787DE2D0089}" type="slidenum">
              <a:rPr lang="en-US"/>
              <a:pPr/>
              <a:t>29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Here they are separated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6AE85-544B-43BD-B97B-6787DE2D0089}" type="slidenum">
              <a:rPr lang="en-US"/>
              <a:pPr/>
              <a:t>30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Here they are separated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6BE6B-746C-4F80-8984-BCFB3944A9CB}" type="slidenum">
              <a:rPr lang="en-US"/>
              <a:pPr/>
              <a:t>31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Nanoseconds ops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6BE6B-746C-4F80-8984-BCFB3944A9CB}" type="slidenum">
              <a:rPr lang="en-US"/>
              <a:pPr/>
              <a:t>32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Nanoseconds ops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7E121C-23FC-4CB7-8FD0-B15DDC1FC391}" type="slidenum">
              <a:rPr lang="en-US"/>
              <a:pPr/>
              <a:t>33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54C8A9-9D57-430C-A4B0-9A337CCDB1EC}" type="slidenum">
              <a:rPr lang="en-US"/>
              <a:pPr/>
              <a:t>34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35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36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37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73F89-AF2C-4724-A9B5-3594B8880100}" type="slidenum">
              <a:rPr lang="en-US" smtClean="0">
                <a:latin typeface="Arial" charset="0"/>
                <a:cs typeface="Arial" charset="0"/>
              </a:rPr>
              <a:pPr/>
              <a:t>38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I will assume memory</a:t>
            </a:r>
            <a:r>
              <a:rPr lang="en-US" baseline="0" dirty="0" smtClean="0">
                <a:latin typeface="Arial" charset="0"/>
                <a:cs typeface="Arial" charset="0"/>
              </a:rPr>
              <a:t> can fit only 2 tables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663E9-8480-4BAC-929A-402F03FF0675}" type="slidenum">
              <a:rPr lang="en-US" smtClean="0">
                <a:latin typeface="Arial" charset="0"/>
                <a:cs typeface="Arial" charset="0"/>
              </a:rPr>
              <a:pPr/>
              <a:t>39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problem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663E9-8480-4BAC-929A-402F03FF0675}" type="slidenum">
              <a:rPr lang="en-US" smtClean="0">
                <a:latin typeface="Arial" charset="0"/>
                <a:cs typeface="Arial" charset="0"/>
              </a:rPr>
              <a:pPr/>
              <a:t>40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problem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663E9-8480-4BAC-929A-402F03FF0675}" type="slidenum">
              <a:rPr lang="en-US" smtClean="0">
                <a:latin typeface="Arial" charset="0"/>
                <a:cs typeface="Arial" charset="0"/>
              </a:rPr>
              <a:pPr/>
              <a:t>41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2" y="4861784"/>
            <a:ext cx="5678824" cy="4606253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Fantastic performance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err="1" smtClean="0">
                <a:latin typeface="Arial" charset="0"/>
                <a:cs typeface="Arial" charset="0"/>
              </a:rPr>
              <a:t>Emph</a:t>
            </a:r>
            <a:r>
              <a:rPr lang="en-US" dirty="0" smtClean="0">
                <a:latin typeface="Arial" charset="0"/>
                <a:cs typeface="Arial" charset="0"/>
              </a:rPr>
              <a:t>: </a:t>
            </a:r>
            <a:r>
              <a:rPr lang="en-US" dirty="0" err="1" smtClean="0">
                <a:latin typeface="Arial" charset="0"/>
                <a:cs typeface="Arial" charset="0"/>
              </a:rPr>
              <a:t>malb</a:t>
            </a:r>
            <a:r>
              <a:rPr lang="en-US" dirty="0" smtClean="0">
                <a:latin typeface="Arial" charset="0"/>
                <a:cs typeface="Arial" charset="0"/>
              </a:rPr>
              <a:t> has </a:t>
            </a:r>
            <a:r>
              <a:rPr lang="en-US" dirty="0" err="1" smtClean="0">
                <a:latin typeface="Arial" charset="0"/>
                <a:cs typeface="Arial" charset="0"/>
              </a:rPr>
              <a:t>mem</a:t>
            </a:r>
            <a:r>
              <a:rPr lang="en-US" dirty="0" smtClean="0">
                <a:latin typeface="Arial" charset="0"/>
                <a:cs typeface="Arial" charset="0"/>
              </a:rPr>
              <a:t> info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Rosy Picture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663E9-8480-4BAC-929A-402F03FF0675}" type="slidenum">
              <a:rPr lang="en-US" smtClean="0">
                <a:latin typeface="Arial" charset="0"/>
                <a:cs typeface="Arial" charset="0"/>
              </a:rPr>
              <a:pPr/>
              <a:t>42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2" y="4861784"/>
            <a:ext cx="5678824" cy="4606253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Fantastic performance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err="1" smtClean="0">
                <a:latin typeface="Arial" charset="0"/>
                <a:cs typeface="Arial" charset="0"/>
              </a:rPr>
              <a:t>Emph</a:t>
            </a:r>
            <a:r>
              <a:rPr lang="en-US" dirty="0" smtClean="0">
                <a:latin typeface="Arial" charset="0"/>
                <a:cs typeface="Arial" charset="0"/>
              </a:rPr>
              <a:t>: </a:t>
            </a:r>
            <a:r>
              <a:rPr lang="en-US" dirty="0" err="1" smtClean="0">
                <a:latin typeface="Arial" charset="0"/>
                <a:cs typeface="Arial" charset="0"/>
              </a:rPr>
              <a:t>malb</a:t>
            </a:r>
            <a:r>
              <a:rPr lang="en-US" dirty="0" smtClean="0">
                <a:latin typeface="Arial" charset="0"/>
                <a:cs typeface="Arial" charset="0"/>
              </a:rPr>
              <a:t> has </a:t>
            </a:r>
            <a:r>
              <a:rPr lang="en-US" dirty="0" err="1" smtClean="0">
                <a:latin typeface="Arial" charset="0"/>
                <a:cs typeface="Arial" charset="0"/>
              </a:rPr>
              <a:t>mem</a:t>
            </a:r>
            <a:r>
              <a:rPr lang="en-US" dirty="0" smtClean="0">
                <a:latin typeface="Arial" charset="0"/>
                <a:cs typeface="Arial" charset="0"/>
              </a:rPr>
              <a:t> info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Rosy Picture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DB5EE-83CF-40EA-AF4B-4E5F0B80D285}" type="slidenum">
              <a:rPr lang="en-US" smtClean="0">
                <a:latin typeface="Arial" charset="0"/>
                <a:cs typeface="Arial" charset="0"/>
              </a:rPr>
              <a:pPr/>
              <a:t>43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How</a:t>
            </a:r>
            <a:r>
              <a:rPr lang="en-US" baseline="0" dirty="0" smtClean="0">
                <a:latin typeface="Arial" charset="0"/>
                <a:cs typeface="Arial" charset="0"/>
              </a:rPr>
              <a:t> we do it</a:t>
            </a:r>
          </a:p>
          <a:p>
            <a:pPr eaLnBrk="1" hangingPunct="1"/>
            <a:r>
              <a:rPr lang="en-US" baseline="0" dirty="0" smtClean="0">
                <a:latin typeface="Arial" charset="0"/>
                <a:cs typeface="Arial" charset="0"/>
              </a:rPr>
              <a:t>Working set are dominated by tables and </a:t>
            </a:r>
            <a:r>
              <a:rPr lang="en-US" baseline="0" dirty="0" err="1" smtClean="0">
                <a:latin typeface="Arial" charset="0"/>
                <a:cs typeface="Arial" charset="0"/>
              </a:rPr>
              <a:t>indecis</a:t>
            </a:r>
            <a:endParaRPr lang="en-US" baseline="0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baseline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baseline="0" dirty="0" smtClean="0">
                <a:latin typeface="Arial" charset="0"/>
                <a:cs typeface="Arial" charset="0"/>
              </a:rPr>
              <a:t>Working set: we define it loosely as the </a:t>
            </a:r>
            <a:r>
              <a:rPr lang="en-US" baseline="0" dirty="0" err="1" smtClean="0">
                <a:latin typeface="Arial" charset="0"/>
                <a:cs typeface="Arial" charset="0"/>
              </a:rPr>
              <a:t>aggregrate</a:t>
            </a:r>
            <a:r>
              <a:rPr lang="en-US" baseline="0" dirty="0" smtClean="0">
                <a:latin typeface="Arial" charset="0"/>
                <a:cs typeface="Arial" charset="0"/>
              </a:rPr>
              <a:t> memory needed when we send instances of a transaction over and over to the database system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1E980D-47AF-497A-B7F9-D9BA100ABD7C}" type="slidenum">
              <a:rPr lang="en-US" smtClean="0">
                <a:latin typeface="Arial" charset="0"/>
                <a:cs typeface="Arial" charset="0"/>
              </a:rPr>
              <a:pPr/>
              <a:t>44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Map</a:t>
            </a:r>
            <a:r>
              <a:rPr lang="en-US" baseline="0" dirty="0" smtClean="0">
                <a:latin typeface="Arial" charset="0"/>
                <a:cs typeface="Arial" charset="0"/>
              </a:rPr>
              <a:t> problem to </a:t>
            </a:r>
            <a:r>
              <a:rPr lang="en-US" b="1" u="sng" dirty="0" smtClean="0"/>
              <a:t>Bin packing: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663E9-8480-4BAC-929A-402F03FF0675}" type="slidenum">
              <a:rPr lang="en-US" smtClean="0">
                <a:latin typeface="Arial" charset="0"/>
                <a:cs typeface="Arial" charset="0"/>
              </a:rPr>
              <a:pPr/>
              <a:t>45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2" y="4861784"/>
            <a:ext cx="5678824" cy="4606253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Take home</a:t>
            </a:r>
          </a:p>
          <a:p>
            <a:pPr eaLnBrk="1" hangingPunct="1"/>
            <a:endParaRPr lang="en-US" b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&gt;&gt;Before</a:t>
            </a:r>
            <a:r>
              <a:rPr lang="en-US" b="1" baseline="0" dirty="0" smtClean="0">
                <a:latin typeface="Arial" charset="0"/>
                <a:cs typeface="Arial" charset="0"/>
              </a:rPr>
              <a:t> UF</a:t>
            </a:r>
          </a:p>
          <a:p>
            <a:pPr eaLnBrk="1" hangingPunct="1"/>
            <a:r>
              <a:rPr lang="en-US" b="1" baseline="0" dirty="0" smtClean="0">
                <a:latin typeface="Arial" charset="0"/>
                <a:cs typeface="Arial" charset="0"/>
              </a:rPr>
              <a:t>&gt;&gt;Summarize MALB</a:t>
            </a:r>
            <a:endParaRPr 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663E9-8480-4BAC-929A-402F03FF0675}" type="slidenum">
              <a:rPr lang="en-US" smtClean="0">
                <a:latin typeface="Arial" charset="0"/>
                <a:cs typeface="Arial" charset="0"/>
              </a:rPr>
              <a:pPr/>
              <a:t>46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2" y="4861784"/>
            <a:ext cx="5678824" cy="4606253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Take home</a:t>
            </a:r>
          </a:p>
          <a:p>
            <a:pPr eaLnBrk="1" hangingPunct="1"/>
            <a:endParaRPr lang="en-US" b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&gt;&gt;Before</a:t>
            </a:r>
            <a:r>
              <a:rPr lang="en-US" b="1" baseline="0" dirty="0" smtClean="0">
                <a:latin typeface="Arial" charset="0"/>
                <a:cs typeface="Arial" charset="0"/>
              </a:rPr>
              <a:t> UF</a:t>
            </a:r>
          </a:p>
          <a:p>
            <a:pPr eaLnBrk="1" hangingPunct="1"/>
            <a:r>
              <a:rPr lang="en-US" b="1" baseline="0" dirty="0" smtClean="0">
                <a:latin typeface="Arial" charset="0"/>
                <a:cs typeface="Arial" charset="0"/>
              </a:rPr>
              <a:t>&gt;&gt;Summarize MALB</a:t>
            </a:r>
            <a:endParaRPr 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663E9-8480-4BAC-929A-402F03FF0675}" type="slidenum">
              <a:rPr lang="en-US" smtClean="0">
                <a:latin typeface="Arial" charset="0"/>
                <a:cs typeface="Arial" charset="0"/>
              </a:rPr>
              <a:pPr/>
              <a:t>47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2" y="4861784"/>
            <a:ext cx="5678824" cy="4606253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Take home</a:t>
            </a:r>
          </a:p>
          <a:p>
            <a:pPr eaLnBrk="1" hangingPunct="1"/>
            <a:endParaRPr lang="en-US" b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&gt;&gt;Before</a:t>
            </a:r>
            <a:r>
              <a:rPr lang="en-US" b="1" baseline="0" dirty="0" smtClean="0">
                <a:latin typeface="Arial" charset="0"/>
                <a:cs typeface="Arial" charset="0"/>
              </a:rPr>
              <a:t> UF</a:t>
            </a:r>
          </a:p>
          <a:p>
            <a:pPr eaLnBrk="1" hangingPunct="1"/>
            <a:r>
              <a:rPr lang="en-US" b="1" baseline="0" dirty="0" smtClean="0">
                <a:latin typeface="Arial" charset="0"/>
                <a:cs typeface="Arial" charset="0"/>
              </a:rPr>
              <a:t>&gt;&gt;Summarize MALB</a:t>
            </a:r>
            <a:endParaRPr 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663E9-8480-4BAC-929A-402F03FF0675}" type="slidenum">
              <a:rPr lang="en-US" smtClean="0">
                <a:latin typeface="Arial" charset="0"/>
                <a:cs typeface="Arial" charset="0"/>
              </a:rPr>
              <a:pPr/>
              <a:t>48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2" y="4861784"/>
            <a:ext cx="5678824" cy="4606253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Take home</a:t>
            </a:r>
          </a:p>
          <a:p>
            <a:pPr eaLnBrk="1" hangingPunct="1"/>
            <a:endParaRPr lang="en-US" b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&gt;&gt;Before</a:t>
            </a:r>
            <a:r>
              <a:rPr lang="en-US" b="1" baseline="0" dirty="0" smtClean="0">
                <a:latin typeface="Arial" charset="0"/>
                <a:cs typeface="Arial" charset="0"/>
              </a:rPr>
              <a:t> UF</a:t>
            </a:r>
          </a:p>
          <a:p>
            <a:pPr eaLnBrk="1" hangingPunct="1"/>
            <a:r>
              <a:rPr lang="en-US" b="1" baseline="0" dirty="0" smtClean="0">
                <a:latin typeface="Arial" charset="0"/>
                <a:cs typeface="Arial" charset="0"/>
              </a:rPr>
              <a:t>&gt;&gt;Summarize MALB</a:t>
            </a:r>
            <a:endParaRPr 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1E980D-47AF-497A-B7F9-D9BA100ABD7C}" type="slidenum">
              <a:rPr lang="en-US" smtClean="0">
                <a:latin typeface="Arial" charset="0"/>
                <a:cs typeface="Arial" charset="0"/>
              </a:rPr>
              <a:pPr/>
              <a:t>49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2" y="4861784"/>
            <a:ext cx="5678824" cy="4606253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Let us switch gears 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And talk about update propagation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D4BF6-A05F-42B7-A826-929CD6701ABD}" type="slidenum">
              <a:rPr lang="en-US" smtClean="0">
                <a:latin typeface="Arial" charset="0"/>
                <a:cs typeface="Arial" charset="0"/>
              </a:rPr>
              <a:pPr/>
              <a:t>50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2" y="4861784"/>
            <a:ext cx="5678824" cy="4606253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8E50D-65CA-4D89-A77F-404EC6727736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defTabSz="990478" eaLnBrk="1" hangingPunct="1">
              <a:defRPr/>
            </a:pPr>
            <a:r>
              <a:rPr lang="en-US" sz="1300" b="1" kern="0" dirty="0" smtClean="0"/>
              <a:t>Graph I shown you before</a:t>
            </a:r>
          </a:p>
          <a:p>
            <a:pPr defTabSz="990478" eaLnBrk="1" hangingPunct="1">
              <a:defRPr/>
            </a:pPr>
            <a:r>
              <a:rPr lang="en-US" sz="1300" b="1" kern="0" dirty="0" smtClean="0"/>
              <a:t>In memory execution, </a:t>
            </a:r>
          </a:p>
          <a:p>
            <a:pPr defTabSz="990478" eaLnBrk="1" hangingPunct="1">
              <a:defRPr/>
            </a:pPr>
            <a:r>
              <a:rPr lang="en-US" sz="1300" b="1" kern="0" dirty="0" err="1" smtClean="0"/>
              <a:t>superlienar</a:t>
            </a:r>
            <a:r>
              <a:rPr lang="en-US" sz="1300" b="1" kern="0" dirty="0" smtClean="0"/>
              <a:t> speedup</a:t>
            </a:r>
            <a:endParaRPr lang="en-US" sz="1300" b="1" dirty="0" smtClean="0"/>
          </a:p>
          <a:p>
            <a:pPr eaLnBrk="1" hangingPunct="1"/>
            <a:r>
              <a:rPr lang="en-US" dirty="0" smtClean="0"/>
              <a:t>Make 111% improvement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8E50D-65CA-4D89-A77F-404EC6727736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defTabSz="990478" eaLnBrk="1" hangingPunct="1">
              <a:defRPr/>
            </a:pPr>
            <a:r>
              <a:rPr lang="en-US" sz="1300" b="1" kern="0" dirty="0" smtClean="0"/>
              <a:t>Graph I shown you before</a:t>
            </a:r>
          </a:p>
          <a:p>
            <a:pPr defTabSz="990478" eaLnBrk="1" hangingPunct="1">
              <a:defRPr/>
            </a:pPr>
            <a:r>
              <a:rPr lang="en-US" sz="1300" b="1" kern="0" dirty="0" smtClean="0"/>
              <a:t>In memory execution, </a:t>
            </a:r>
          </a:p>
          <a:p>
            <a:pPr defTabSz="990478" eaLnBrk="1" hangingPunct="1">
              <a:defRPr/>
            </a:pPr>
            <a:r>
              <a:rPr lang="en-US" sz="1300" b="1" kern="0" dirty="0" err="1" smtClean="0"/>
              <a:t>superlienar</a:t>
            </a:r>
            <a:r>
              <a:rPr lang="en-US" sz="1300" b="1" kern="0" dirty="0" smtClean="0"/>
              <a:t> speedup</a:t>
            </a:r>
            <a:endParaRPr lang="en-US" sz="1300" b="1" dirty="0" smtClean="0"/>
          </a:p>
          <a:p>
            <a:pPr eaLnBrk="1" hangingPunct="1"/>
            <a:r>
              <a:rPr lang="en-US" dirty="0" smtClean="0"/>
              <a:t>Make 111% improvement</a:t>
            </a: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4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82" tIns="46841" rIns="93682" bIns="46841" anchor="b"/>
          <a:lstStyle/>
          <a:p>
            <a:pPr algn="r"/>
            <a:fld id="{1CB530B1-BBCC-4314-8909-B961AA216E86}" type="slidenum">
              <a:rPr lang="en-US" sz="1200"/>
              <a:pPr algn="r"/>
              <a:t>53</a:t>
            </a:fld>
            <a:endParaRPr lang="en-US" sz="1200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Top right</a:t>
            </a:r>
          </a:p>
          <a:p>
            <a:pPr eaLnBrk="1" hangingPunct="1"/>
            <a:r>
              <a:rPr lang="en-US" b="1" dirty="0" smtClean="0"/>
              <a:t>Bottom  right</a:t>
            </a:r>
          </a:p>
          <a:p>
            <a:pPr eaLnBrk="1" hangingPunct="1"/>
            <a:r>
              <a:rPr lang="en-US" b="1" dirty="0" smtClean="0"/>
              <a:t>Top Left</a:t>
            </a:r>
          </a:p>
          <a:p>
            <a:pPr eaLnBrk="1" hangingPunct="1"/>
            <a:r>
              <a:rPr lang="en-US" dirty="0" smtClean="0"/>
              <a:t>I want you to</a:t>
            </a:r>
            <a:r>
              <a:rPr lang="en-US" baseline="0" dirty="0" smtClean="0"/>
              <a:t> take a few points from this graph</a:t>
            </a:r>
          </a:p>
          <a:p>
            <a:pPr eaLnBrk="1" hangingPunct="1"/>
            <a:r>
              <a:rPr lang="en-US" baseline="0" dirty="0" smtClean="0"/>
              <a:t>1- MALB gives big performance gain</a:t>
            </a:r>
          </a:p>
          <a:p>
            <a:pPr eaLnBrk="1" hangingPunct="1"/>
            <a:r>
              <a:rPr lang="en-US" baseline="0" dirty="0" smtClean="0"/>
              <a:t>In many cases</a:t>
            </a:r>
          </a:p>
          <a:p>
            <a:pPr eaLnBrk="1" hangingPunct="1"/>
            <a:r>
              <a:rPr lang="en-US" baseline="0" dirty="0" smtClean="0"/>
              <a:t>2- it does not hurt performance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4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82" tIns="46841" rIns="93682" bIns="46841" anchor="b"/>
          <a:lstStyle/>
          <a:p>
            <a:pPr algn="r"/>
            <a:fld id="{1CB530B1-BBCC-4314-8909-B961AA216E86}" type="slidenum">
              <a:rPr lang="en-US" sz="1200"/>
              <a:pPr algn="r"/>
              <a:t>54</a:t>
            </a:fld>
            <a:endParaRPr lang="en-US" sz="1200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Top right</a:t>
            </a:r>
          </a:p>
          <a:p>
            <a:pPr eaLnBrk="1" hangingPunct="1"/>
            <a:r>
              <a:rPr lang="en-US" b="1" dirty="0" smtClean="0"/>
              <a:t>Bottom  right</a:t>
            </a:r>
          </a:p>
          <a:p>
            <a:pPr eaLnBrk="1" hangingPunct="1"/>
            <a:r>
              <a:rPr lang="en-US" b="1" dirty="0" smtClean="0"/>
              <a:t>Top Left</a:t>
            </a:r>
          </a:p>
          <a:p>
            <a:pPr eaLnBrk="1" hangingPunct="1"/>
            <a:r>
              <a:rPr lang="en-US" dirty="0" smtClean="0"/>
              <a:t>I want you to</a:t>
            </a:r>
            <a:r>
              <a:rPr lang="en-US" baseline="0" dirty="0" smtClean="0"/>
              <a:t> take a few points from this graph</a:t>
            </a:r>
          </a:p>
          <a:p>
            <a:pPr eaLnBrk="1" hangingPunct="1"/>
            <a:r>
              <a:rPr lang="en-US" baseline="0" dirty="0" smtClean="0"/>
              <a:t>1- MALB gives big performance gain</a:t>
            </a:r>
          </a:p>
          <a:p>
            <a:pPr eaLnBrk="1" hangingPunct="1"/>
            <a:r>
              <a:rPr lang="en-US" baseline="0" dirty="0" smtClean="0"/>
              <a:t>In many cases</a:t>
            </a:r>
          </a:p>
          <a:p>
            <a:pPr eaLnBrk="1" hangingPunct="1"/>
            <a:r>
              <a:rPr lang="en-US" baseline="0" dirty="0" smtClean="0"/>
              <a:t>2- it does not hurt performance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55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1E980D-47AF-497A-B7F9-D9BA100ABD7C}" type="slidenum">
              <a:rPr lang="en-US" smtClean="0">
                <a:latin typeface="Arial" charset="0"/>
                <a:cs typeface="Arial" charset="0"/>
              </a:rPr>
              <a:pPr/>
              <a:t>56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marL="0" lvl="1" defTabSz="990478" eaLnBrk="1" hangingPunct="1">
              <a:defRPr/>
            </a:pPr>
            <a:r>
              <a:rPr lang="en-US" b="1" dirty="0" smtClean="0"/>
              <a:t>Fundamental </a:t>
            </a:r>
            <a:r>
              <a:rPr lang="en-US" dirty="0" smtClean="0"/>
              <a:t>scalability bottleneck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0" lvl="1" defTabSz="990478" eaLnBrk="1" hangingPunct="1">
              <a:defRPr/>
            </a:pPr>
            <a:r>
              <a:rPr lang="en-US" b="1" dirty="0" smtClean="0"/>
              <a:t>Synergistic </a:t>
            </a:r>
            <a:r>
              <a:rPr lang="en-US" b="0" dirty="0" smtClean="0"/>
              <a:t>technique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dirty="0" smtClean="0"/>
              <a:t>Reduce propagated updates</a:t>
            </a:r>
          </a:p>
          <a:p>
            <a:pPr lvl="1" eaLnBrk="1" hangingPunct="1">
              <a:defRPr/>
            </a:pPr>
            <a:r>
              <a:rPr lang="en-US" dirty="0" smtClean="0"/>
              <a:t>Replicas do less work</a:t>
            </a:r>
          </a:p>
          <a:p>
            <a:pPr lvl="1" eaLnBrk="1" hangingPunct="1">
              <a:defRPr/>
            </a:pPr>
            <a:r>
              <a:rPr lang="en-US" dirty="0" smtClean="0"/>
              <a:t>Transparently without affecting consistency</a:t>
            </a:r>
          </a:p>
          <a:p>
            <a:pPr lvl="1" eaLnBrk="1" hangingPunct="1">
              <a:defRPr/>
            </a:pPr>
            <a:r>
              <a:rPr lang="en-US" dirty="0" smtClean="0"/>
              <a:t>Synergistic optimization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82" tIns="46841" rIns="93682" bIns="46841" anchor="b"/>
          <a:lstStyle/>
          <a:p>
            <a:pPr algn="r"/>
            <a:fld id="{14F67B52-A090-4506-B922-EF212AD27FFA}" type="slidenum">
              <a:rPr lang="en-US" sz="1200"/>
              <a:pPr algn="r"/>
              <a:t>57</a:t>
            </a:fld>
            <a:endParaRPr lang="en-US" sz="1200" dirty="0"/>
          </a:p>
        </p:txBody>
      </p:sp>
      <p:sp>
        <p:nvSpPr>
          <p:cNvPr id="284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Apply updates only for the used tables</a:t>
            </a: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82" tIns="46841" rIns="93682" bIns="46841" anchor="b"/>
          <a:lstStyle/>
          <a:p>
            <a:pPr algn="r"/>
            <a:fld id="{14F67B52-A090-4506-B922-EF212AD27FFA}" type="slidenum">
              <a:rPr lang="en-US" sz="1200"/>
              <a:pPr algn="r"/>
              <a:t>58</a:t>
            </a:fld>
            <a:endParaRPr lang="en-US" sz="1200" dirty="0"/>
          </a:p>
        </p:txBody>
      </p:sp>
      <p:sp>
        <p:nvSpPr>
          <p:cNvPr id="284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Apply updates only for the used tables</a:t>
            </a: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82" tIns="46841" rIns="93682" bIns="46841" anchor="b"/>
          <a:lstStyle/>
          <a:p>
            <a:pPr algn="r"/>
            <a:fld id="{A1726864-FAC2-4375-B82E-6C5A487CF36A}" type="slidenum">
              <a:rPr lang="en-US" sz="1200"/>
              <a:pPr algn="r"/>
              <a:t>59</a:t>
            </a:fld>
            <a:endParaRPr lang="en-US" sz="1200" dirty="0"/>
          </a:p>
        </p:txBody>
      </p:sp>
      <p:sp>
        <p:nvSpPr>
          <p:cNvPr id="286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b="1" dirty="0" smtClean="0"/>
              <a:t>point here</a:t>
            </a:r>
            <a:r>
              <a:rPr lang="en-US" dirty="0" smtClean="0"/>
              <a:t> is that </a:t>
            </a:r>
          </a:p>
          <a:p>
            <a:pPr eaLnBrk="1" hangingPunct="1"/>
            <a:r>
              <a:rPr lang="en-US" dirty="0" smtClean="0"/>
              <a:t>Apply updates only for the used tables</a:t>
            </a: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82" tIns="46841" rIns="93682" bIns="46841" anchor="b"/>
          <a:lstStyle/>
          <a:p>
            <a:pPr algn="r"/>
            <a:fld id="{A1726864-FAC2-4375-B82E-6C5A487CF36A}" type="slidenum">
              <a:rPr lang="en-US" sz="1200"/>
              <a:pPr algn="r"/>
              <a:t>60</a:t>
            </a:fld>
            <a:endParaRPr lang="en-US" sz="1200" dirty="0"/>
          </a:p>
        </p:txBody>
      </p:sp>
      <p:sp>
        <p:nvSpPr>
          <p:cNvPr id="286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b="1" dirty="0" smtClean="0"/>
              <a:t>point here</a:t>
            </a:r>
            <a:r>
              <a:rPr lang="en-US" dirty="0" smtClean="0"/>
              <a:t> is that </a:t>
            </a:r>
          </a:p>
          <a:p>
            <a:pPr eaLnBrk="1" hangingPunct="1"/>
            <a:r>
              <a:rPr lang="en-US" dirty="0" smtClean="0"/>
              <a:t>Apply updates only for the used tables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defTabSz="990478" eaLnBrk="1" hangingPunct="1">
              <a:defRPr/>
            </a:pPr>
            <a:endParaRPr 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82" tIns="46841" rIns="93682" bIns="46841" anchor="b"/>
          <a:lstStyle/>
          <a:p>
            <a:pPr algn="r"/>
            <a:fld id="{A1726864-FAC2-4375-B82E-6C5A487CF36A}" type="slidenum">
              <a:rPr lang="en-US" sz="1200"/>
              <a:pPr algn="r"/>
              <a:t>61</a:t>
            </a:fld>
            <a:endParaRPr lang="en-US" sz="1200" dirty="0"/>
          </a:p>
        </p:txBody>
      </p:sp>
      <p:sp>
        <p:nvSpPr>
          <p:cNvPr id="286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b="1" dirty="0" smtClean="0"/>
              <a:t>point here</a:t>
            </a:r>
            <a:r>
              <a:rPr lang="en-US" dirty="0" smtClean="0"/>
              <a:t> is that </a:t>
            </a:r>
          </a:p>
          <a:p>
            <a:pPr eaLnBrk="1" hangingPunct="1"/>
            <a:r>
              <a:rPr lang="en-US" dirty="0" smtClean="0"/>
              <a:t>Apply updates only for the used tables</a:t>
            </a: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82" tIns="46841" rIns="93682" bIns="46841" anchor="b"/>
          <a:lstStyle/>
          <a:p>
            <a:pPr algn="r"/>
            <a:fld id="{A1726864-FAC2-4375-B82E-6C5A487CF36A}" type="slidenum">
              <a:rPr lang="en-US" sz="1200"/>
              <a:pPr algn="r"/>
              <a:t>62</a:t>
            </a:fld>
            <a:endParaRPr lang="en-US" sz="1200" dirty="0"/>
          </a:p>
        </p:txBody>
      </p:sp>
      <p:sp>
        <p:nvSpPr>
          <p:cNvPr id="286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b="1" dirty="0" smtClean="0"/>
              <a:t>point here</a:t>
            </a:r>
            <a:r>
              <a:rPr lang="en-US" dirty="0" smtClean="0"/>
              <a:t> is that </a:t>
            </a:r>
          </a:p>
          <a:p>
            <a:pPr eaLnBrk="1" hangingPunct="1"/>
            <a:r>
              <a:rPr lang="en-US" dirty="0" smtClean="0"/>
              <a:t>Apply updates only for the used tables</a:t>
            </a: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82" tIns="46841" rIns="93682" bIns="46841" anchor="b"/>
          <a:lstStyle/>
          <a:p>
            <a:pPr algn="r"/>
            <a:fld id="{A1726864-FAC2-4375-B82E-6C5A487CF36A}" type="slidenum">
              <a:rPr lang="en-US" sz="1200"/>
              <a:pPr algn="r"/>
              <a:t>63</a:t>
            </a:fld>
            <a:endParaRPr lang="en-US" sz="1200" dirty="0"/>
          </a:p>
        </p:txBody>
      </p:sp>
      <p:sp>
        <p:nvSpPr>
          <p:cNvPr id="286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b="1" dirty="0" smtClean="0"/>
              <a:t>point here</a:t>
            </a:r>
            <a:r>
              <a:rPr lang="en-US" dirty="0" smtClean="0"/>
              <a:t> is that </a:t>
            </a:r>
          </a:p>
          <a:p>
            <a:pPr eaLnBrk="1" hangingPunct="1"/>
            <a:r>
              <a:rPr lang="en-US" dirty="0" smtClean="0"/>
              <a:t>Apply updates only for the used tables</a:t>
            </a: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82" tIns="46841" rIns="93682" bIns="46841" anchor="b"/>
          <a:lstStyle/>
          <a:p>
            <a:pPr algn="r"/>
            <a:fld id="{A1726864-FAC2-4375-B82E-6C5A487CF36A}" type="slidenum">
              <a:rPr lang="en-US" sz="1200"/>
              <a:pPr algn="r"/>
              <a:t>64</a:t>
            </a:fld>
            <a:endParaRPr lang="en-US" sz="1200" dirty="0"/>
          </a:p>
        </p:txBody>
      </p:sp>
      <p:sp>
        <p:nvSpPr>
          <p:cNvPr id="286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b="1" dirty="0" smtClean="0"/>
              <a:t>point here</a:t>
            </a:r>
            <a:r>
              <a:rPr lang="en-US" dirty="0" smtClean="0"/>
              <a:t> is that </a:t>
            </a:r>
          </a:p>
          <a:p>
            <a:pPr eaLnBrk="1" hangingPunct="1"/>
            <a:r>
              <a:rPr lang="en-US" dirty="0" smtClean="0"/>
              <a:t>Apply updates only for the used tables</a:t>
            </a: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89" tIns="46845" rIns="93689" bIns="46845" anchor="b"/>
          <a:lstStyle/>
          <a:p>
            <a:pPr algn="r"/>
            <a:fld id="{C27CF321-5897-4F2F-BE62-A54316708200}" type="slidenum">
              <a:rPr lang="en-US" sz="1200"/>
              <a:pPr algn="r"/>
              <a:t>65</a:t>
            </a:fld>
            <a:endParaRPr lang="en-US" sz="1200" dirty="0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Pause</a:t>
            </a:r>
            <a:r>
              <a:rPr lang="en-US" dirty="0" smtClean="0"/>
              <a:t> and let them see</a:t>
            </a:r>
          </a:p>
          <a:p>
            <a:pPr eaLnBrk="1" hangingPunct="1"/>
            <a:r>
              <a:rPr lang="en-US" b="1" dirty="0" smtClean="0"/>
              <a:t>Less work</a:t>
            </a: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89" tIns="46845" rIns="93689" bIns="46845" anchor="b"/>
          <a:lstStyle/>
          <a:p>
            <a:pPr algn="r"/>
            <a:fld id="{C27CF321-5897-4F2F-BE62-A54316708200}" type="slidenum">
              <a:rPr lang="en-US" sz="1200"/>
              <a:pPr algn="r"/>
              <a:t>66</a:t>
            </a:fld>
            <a:endParaRPr lang="en-US" sz="1200" dirty="0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Pause</a:t>
            </a:r>
            <a:r>
              <a:rPr lang="en-US" dirty="0" smtClean="0"/>
              <a:t> and let them see</a:t>
            </a:r>
          </a:p>
          <a:p>
            <a:pPr eaLnBrk="1" hangingPunct="1"/>
            <a:r>
              <a:rPr lang="en-US" b="1" dirty="0" smtClean="0"/>
              <a:t>Less work</a:t>
            </a: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89" tIns="46845" rIns="93689" bIns="46845" anchor="b"/>
          <a:lstStyle/>
          <a:p>
            <a:pPr algn="r"/>
            <a:fld id="{C27CF321-5897-4F2F-BE62-A54316708200}" type="slidenum">
              <a:rPr lang="en-US" sz="1200"/>
              <a:pPr algn="r"/>
              <a:t>67</a:t>
            </a:fld>
            <a:endParaRPr lang="en-US" sz="1200" dirty="0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Pause</a:t>
            </a:r>
            <a:r>
              <a:rPr lang="en-US" dirty="0" smtClean="0"/>
              <a:t> and let them see</a:t>
            </a:r>
          </a:p>
          <a:p>
            <a:pPr eaLnBrk="1" hangingPunct="1"/>
            <a:r>
              <a:rPr lang="en-US" b="1" dirty="0" smtClean="0"/>
              <a:t>Less work</a:t>
            </a: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89" tIns="46845" rIns="93689" bIns="46845" anchor="b"/>
          <a:lstStyle/>
          <a:p>
            <a:pPr algn="r"/>
            <a:fld id="{C27CF321-5897-4F2F-BE62-A54316708200}" type="slidenum">
              <a:rPr lang="en-US" sz="1200"/>
              <a:pPr algn="r"/>
              <a:t>68</a:t>
            </a:fld>
            <a:endParaRPr lang="en-US" sz="1200" dirty="0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Pause</a:t>
            </a:r>
            <a:r>
              <a:rPr lang="en-US" dirty="0" smtClean="0"/>
              <a:t> and let them see</a:t>
            </a:r>
          </a:p>
          <a:p>
            <a:pPr eaLnBrk="1" hangingPunct="1"/>
            <a:r>
              <a:rPr lang="en-US" b="1" dirty="0" smtClean="0"/>
              <a:t>Less work</a:t>
            </a: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89" tIns="46845" rIns="93689" bIns="46845" anchor="b"/>
          <a:lstStyle/>
          <a:p>
            <a:pPr algn="r"/>
            <a:fld id="{C27CF321-5897-4F2F-BE62-A54316708200}" type="slidenum">
              <a:rPr lang="en-US" sz="1200"/>
              <a:pPr algn="r"/>
              <a:t>69</a:t>
            </a:fld>
            <a:endParaRPr lang="en-US" sz="1200" dirty="0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Pause</a:t>
            </a:r>
            <a:r>
              <a:rPr lang="en-US" dirty="0" smtClean="0"/>
              <a:t> and let them see</a:t>
            </a:r>
          </a:p>
          <a:p>
            <a:pPr eaLnBrk="1" hangingPunct="1"/>
            <a:r>
              <a:rPr lang="en-US" b="1" dirty="0" smtClean="0"/>
              <a:t>Less work</a:t>
            </a: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8E50D-65CA-4D89-A77F-404EC6727736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defTabSz="990478" eaLnBrk="1" hangingPunct="1">
              <a:defRPr/>
            </a:pPr>
            <a:r>
              <a:rPr lang="en-US" sz="1300" b="1" kern="0" dirty="0"/>
              <a:t>Selective update propagation</a:t>
            </a:r>
            <a:r>
              <a:rPr lang="en-US" sz="1300" b="1" dirty="0"/>
              <a:t> </a:t>
            </a:r>
          </a:p>
          <a:p>
            <a:pPr defTabSz="990478" eaLnBrk="1" hangingPunct="1">
              <a:defRPr/>
            </a:pPr>
            <a:r>
              <a:rPr lang="en-US" sz="1300" b="1" dirty="0"/>
              <a:t>less work</a:t>
            </a:r>
          </a:p>
          <a:p>
            <a:pPr eaLnBrk="1" hangingPunct="1"/>
            <a:r>
              <a:rPr lang="en-US" dirty="0" smtClean="0"/>
              <a:t>Best way to explain</a:t>
            </a:r>
          </a:p>
          <a:p>
            <a:pPr eaLnBrk="1" hangingPunct="1"/>
            <a:r>
              <a:rPr lang="en-US" dirty="0" smtClean="0"/>
              <a:t>50% improvement</a:t>
            </a:r>
          </a:p>
          <a:p>
            <a:pPr defTabSz="990478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defTabSz="990478" eaLnBrk="1" hangingPunct="1">
              <a:defRPr/>
            </a:pPr>
            <a:endParaRPr 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8E50D-65CA-4D89-A77F-404EC6727736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pPr defTabSz="990478" eaLnBrk="1" hangingPunct="1">
              <a:defRPr/>
            </a:pPr>
            <a:r>
              <a:rPr lang="en-US" sz="1300" b="1" kern="0" dirty="0"/>
              <a:t>Selective update propagation</a:t>
            </a:r>
            <a:r>
              <a:rPr lang="en-US" sz="1300" b="1" dirty="0"/>
              <a:t> </a:t>
            </a:r>
          </a:p>
          <a:p>
            <a:pPr defTabSz="990478" eaLnBrk="1" hangingPunct="1">
              <a:defRPr/>
            </a:pPr>
            <a:r>
              <a:rPr lang="en-US" sz="1300" b="1" dirty="0"/>
              <a:t>less work</a:t>
            </a:r>
          </a:p>
          <a:p>
            <a:pPr eaLnBrk="1" hangingPunct="1"/>
            <a:r>
              <a:rPr lang="en-US" dirty="0" smtClean="0"/>
              <a:t>Best way to explain</a:t>
            </a:r>
          </a:p>
          <a:p>
            <a:pPr eaLnBrk="1" hangingPunct="1"/>
            <a:r>
              <a:rPr lang="en-US" dirty="0" smtClean="0"/>
              <a:t>50% improvement</a:t>
            </a:r>
          </a:p>
          <a:p>
            <a:pPr defTabSz="990478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7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73" tIns="46836" rIns="93673" bIns="46836" anchor="b"/>
          <a:lstStyle/>
          <a:p>
            <a:pPr algn="r"/>
            <a:fld id="{C32EC7E0-D77D-420D-BA31-D64C4840036C}" type="slidenum">
              <a:rPr lang="en-US" sz="1200"/>
              <a:pPr algn="r"/>
              <a:t>72</a:t>
            </a:fld>
            <a:endParaRPr lang="en-US" sz="1200" dirty="0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7353"/>
          </a:xfrm>
          <a:noFill/>
          <a:ln/>
        </p:spPr>
        <p:txBody>
          <a:bodyPr/>
          <a:lstStyle/>
          <a:p>
            <a:r>
              <a:rPr lang="en-US" dirty="0" smtClean="0"/>
              <a:t>UF is effective</a:t>
            </a:r>
            <a:r>
              <a:rPr lang="en-US" baseline="0" dirty="0" smtClean="0"/>
              <a:t> when many updates, </a:t>
            </a:r>
          </a:p>
          <a:p>
            <a:r>
              <a:rPr lang="en-US" b="1" baseline="0" dirty="0" smtClean="0"/>
              <a:t>interesting case</a:t>
            </a:r>
            <a:r>
              <a:rPr lang="en-US" dirty="0" smtClean="0"/>
              <a:t> </a:t>
            </a:r>
          </a:p>
          <a:p>
            <a:r>
              <a:rPr lang="en-US" dirty="0" smtClean="0"/>
              <a:t>Less agile</a:t>
            </a: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011AD-9441-4064-BDA4-CFFB3CB7E136}" type="slidenum">
              <a:rPr lang="en-US"/>
              <a:pPr/>
              <a:t>73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Outline line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Issues: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Propagate updates everywhere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Order updates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Balance load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F3EFD-51C2-4738-95EF-807B16D8C790}" type="slidenum">
              <a:rPr lang="en-US" smtClean="0">
                <a:latin typeface="Arial" charset="0"/>
                <a:cs typeface="Arial" charset="0"/>
              </a:rPr>
              <a:pPr/>
              <a:t>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6512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1" y="4861783"/>
            <a:ext cx="5678824" cy="4606253"/>
          </a:xfrm>
          <a:noFill/>
          <a:ln/>
        </p:spPr>
        <p:txBody>
          <a:bodyPr/>
          <a:lstStyle/>
          <a:p>
            <a:pPr eaLnBrk="1" hangingPunct="1"/>
            <a:r>
              <a:rPr lang="en-US" b="1" baseline="0" dirty="0" smtClean="0">
                <a:latin typeface="Arial" charset="0"/>
                <a:cs typeface="Arial" charset="0"/>
              </a:rPr>
              <a:t>Update propagation</a:t>
            </a:r>
          </a:p>
          <a:p>
            <a:pPr eaLnBrk="1" hangingPunct="1"/>
            <a:endParaRPr 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F0323-4E4D-4382-8054-273C72446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8C972-DF8C-458A-816D-170D5867B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BA251-129E-4061-B043-A78CDD59A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0D66E-C909-48E9-B9DC-AEF424CCB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41D4E-DCF5-4F92-9AC4-69F291808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8051C-2F43-48AC-834C-283489C8F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465BB-086D-4B80-A6FE-55C78A629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7C19D-FBD8-4199-8EE5-0991E1335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CB28-E506-449A-9955-2EF3BE942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F23C-EB64-4E29-B24D-9404C55CA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23E98-45D4-49A8-BEB6-5B7C3C8BB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32B1584-7C17-43E8-8297-FB1508A81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2.xls"/><Relationship Id="rId3" Type="http://schemas.openxmlformats.org/officeDocument/2006/relationships/notesSlide" Target="../notesSlides/notesSlide7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6449" y="1590675"/>
            <a:ext cx="7331102" cy="1838325"/>
          </a:xfrm>
        </p:spPr>
        <p:txBody>
          <a:bodyPr/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Database Replication in Tashkent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29393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CSEP 545 Transaction Processing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Sameh Elnikety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0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3990975" y="4775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" name="AutoShape 21"/>
          <p:cNvCxnSpPr>
            <a:cxnSpLocks noChangeShapeType="1"/>
            <a:endCxn id="19471" idx="1"/>
          </p:cNvCxnSpPr>
          <p:nvPr/>
        </p:nvCxnSpPr>
        <p:spPr bwMode="auto">
          <a:xfrm rot="16200000" flipH="1">
            <a:off x="2726532" y="4180682"/>
            <a:ext cx="1736724" cy="792162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Oval 6"/>
          <p:cNvSpPr>
            <a:spLocks noChangeArrowheads="1"/>
          </p:cNvSpPr>
          <p:nvPr/>
        </p:nvSpPr>
        <p:spPr bwMode="auto">
          <a:xfrm>
            <a:off x="6858000" y="2971800"/>
            <a:ext cx="1828800" cy="13716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/>
              <a:t>Ordering</a:t>
            </a:r>
          </a:p>
          <a:p>
            <a:pPr algn="ctr"/>
            <a:endParaRPr lang="en-US" b="1" dirty="0"/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Update </a:t>
            </a:r>
            <a:r>
              <a:rPr lang="en-US" b="1" dirty="0" err="1" smtClean="0">
                <a:solidFill>
                  <a:srgbClr val="000099"/>
                </a:solidFill>
              </a:rPr>
              <a:t>Tx</a:t>
            </a:r>
            <a:r>
              <a:rPr lang="en-US" b="1" dirty="0" smtClean="0">
                <a:solidFill>
                  <a:srgbClr val="000099"/>
                </a:solidFill>
              </a:rPr>
              <a:t>   2/2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984625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984625" y="30988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2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984625" y="12573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984625" y="13335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1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3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cxnSp>
        <p:nvCxnSpPr>
          <p:cNvPr id="19477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21"/>
          <p:cNvCxnSpPr>
            <a:cxnSpLocks noChangeShapeType="1"/>
          </p:cNvCxnSpPr>
          <p:nvPr/>
        </p:nvCxnSpPr>
        <p:spPr bwMode="auto">
          <a:xfrm>
            <a:off x="3124200" y="3733800"/>
            <a:ext cx="838200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Arial" charset="0"/>
              </a:rPr>
              <a:t>Load </a:t>
            </a:r>
          </a:p>
          <a:p>
            <a:pPr algn="ctr"/>
            <a:r>
              <a:rPr lang="en-US" sz="2400" b="1" dirty="0">
                <a:latin typeface="Arial" charset="0"/>
              </a:rPr>
              <a:t>Balancer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383149" y="3581400"/>
            <a:ext cx="546100" cy="523220"/>
          </a:xfrm>
          <a:prstGeom prst="rect">
            <a:avLst/>
          </a:prstGeom>
          <a:solidFill>
            <a:srgbClr val="FF646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19" name="Text Box 67"/>
          <p:cNvSpPr txBox="1">
            <a:spLocks noChangeArrowheads="1"/>
          </p:cNvSpPr>
          <p:nvPr/>
        </p:nvSpPr>
        <p:spPr bwMode="auto">
          <a:xfrm>
            <a:off x="6477000" y="1066800"/>
            <a:ext cx="2362200" cy="138499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/>
              <a:t>Update </a:t>
            </a:r>
            <a:r>
              <a:rPr lang="en-US" sz="2800" dirty="0" err="1" smtClean="0"/>
              <a:t>tx</a:t>
            </a:r>
            <a:r>
              <a:rPr lang="en-US" sz="2800" dirty="0" smtClean="0"/>
              <a:t> </a:t>
            </a:r>
            <a:r>
              <a:rPr lang="en-US" sz="2800" b="1" u="sng" dirty="0" smtClean="0"/>
              <a:t>changes</a:t>
            </a:r>
          </a:p>
          <a:p>
            <a:pPr>
              <a:defRPr/>
            </a:pPr>
            <a:r>
              <a:rPr lang="en-US" sz="2800" dirty="0" smtClean="0"/>
              <a:t>DB state</a:t>
            </a:r>
            <a:endParaRPr lang="en-US" sz="2800" dirty="0"/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4435502" y="5349903"/>
            <a:ext cx="546100" cy="523220"/>
          </a:xfrm>
          <a:prstGeom prst="rect">
            <a:avLst/>
          </a:prstGeom>
          <a:solidFill>
            <a:srgbClr val="8F8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34" name="Oval 33"/>
          <p:cNvSpPr/>
          <p:nvPr/>
        </p:nvSpPr>
        <p:spPr>
          <a:xfrm>
            <a:off x="5486400" y="3505200"/>
            <a:ext cx="685800" cy="381000"/>
          </a:xfrm>
          <a:prstGeom prst="ellipse">
            <a:avLst/>
          </a:prstGeom>
          <a:solidFill>
            <a:srgbClr val="FF646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Oval 35"/>
          <p:cNvSpPr/>
          <p:nvPr/>
        </p:nvSpPr>
        <p:spPr>
          <a:xfrm>
            <a:off x="5486400" y="5562600"/>
            <a:ext cx="685800" cy="381000"/>
          </a:xfrm>
          <a:prstGeom prst="ellipse">
            <a:avLst/>
          </a:prstGeom>
          <a:solidFill>
            <a:srgbClr val="8F8FFF">
              <a:alpha val="9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val 24"/>
          <p:cNvSpPr/>
          <p:nvPr/>
        </p:nvSpPr>
        <p:spPr>
          <a:xfrm>
            <a:off x="7086600" y="3657600"/>
            <a:ext cx="685800" cy="381000"/>
          </a:xfrm>
          <a:prstGeom prst="ellipse">
            <a:avLst/>
          </a:prstGeom>
          <a:solidFill>
            <a:srgbClr val="FF6464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Oval 28"/>
          <p:cNvSpPr/>
          <p:nvPr/>
        </p:nvSpPr>
        <p:spPr>
          <a:xfrm>
            <a:off x="7848600" y="3657600"/>
            <a:ext cx="685800" cy="381000"/>
          </a:xfrm>
          <a:prstGeom prst="ellipse">
            <a:avLst/>
          </a:prstGeom>
          <a:solidFill>
            <a:srgbClr val="8F8FFF">
              <a:alpha val="9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Oval 30"/>
          <p:cNvSpPr/>
          <p:nvPr/>
        </p:nvSpPr>
        <p:spPr>
          <a:xfrm>
            <a:off x="5486400" y="5181600"/>
            <a:ext cx="685800" cy="381000"/>
          </a:xfrm>
          <a:prstGeom prst="ellipse">
            <a:avLst/>
          </a:prstGeom>
          <a:solidFill>
            <a:srgbClr val="FF6464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Oval 31"/>
          <p:cNvSpPr/>
          <p:nvPr/>
        </p:nvSpPr>
        <p:spPr>
          <a:xfrm>
            <a:off x="5486400" y="3886200"/>
            <a:ext cx="685800" cy="381000"/>
          </a:xfrm>
          <a:prstGeom prst="ellipse">
            <a:avLst/>
          </a:prstGeom>
          <a:solidFill>
            <a:srgbClr val="8F8FFF">
              <a:alpha val="9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Oval 34"/>
          <p:cNvSpPr/>
          <p:nvPr/>
        </p:nvSpPr>
        <p:spPr>
          <a:xfrm>
            <a:off x="5486400" y="1676400"/>
            <a:ext cx="685800" cy="381000"/>
          </a:xfrm>
          <a:prstGeom prst="ellipse">
            <a:avLst/>
          </a:prstGeom>
          <a:solidFill>
            <a:srgbClr val="FF646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Oval 36"/>
          <p:cNvSpPr/>
          <p:nvPr/>
        </p:nvSpPr>
        <p:spPr>
          <a:xfrm>
            <a:off x="5486400" y="2057400"/>
            <a:ext cx="685800" cy="381000"/>
          </a:xfrm>
          <a:prstGeom prst="ellipse">
            <a:avLst/>
          </a:prstGeom>
          <a:solidFill>
            <a:srgbClr val="8F8FFF">
              <a:alpha val="9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3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6324600" y="4953000"/>
            <a:ext cx="27432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 smtClean="0"/>
              <a:t>Example:</a:t>
            </a:r>
          </a:p>
          <a:p>
            <a:pPr algn="ctr">
              <a:defRPr/>
            </a:pPr>
            <a:r>
              <a:rPr lang="en-US" sz="2800" b="1" dirty="0" smtClean="0"/>
              <a:t>T1</a:t>
            </a:r>
            <a:r>
              <a:rPr lang="en-US" sz="2800" dirty="0" smtClean="0"/>
              <a:t>: { set x = 1 }</a:t>
            </a:r>
            <a:br>
              <a:rPr lang="en-US" sz="2800" dirty="0" smtClean="0"/>
            </a:br>
            <a:r>
              <a:rPr lang="en-US" sz="2800" b="1" dirty="0" smtClean="0"/>
              <a:t>T2</a:t>
            </a:r>
            <a:r>
              <a:rPr lang="en-US" sz="2800" dirty="0" smtClean="0"/>
              <a:t>: { set x = 7 }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152400" y="1255693"/>
            <a:ext cx="358140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/>
              <a:t>Commit updates</a:t>
            </a:r>
            <a:br>
              <a:rPr lang="en-US" sz="2800" b="1" dirty="0" smtClean="0"/>
            </a:br>
            <a:r>
              <a:rPr lang="en-US" sz="2800" b="1" dirty="0" smtClean="0"/>
              <a:t> in order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3990975" y="4775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" name="AutoShape 21"/>
          <p:cNvCxnSpPr>
            <a:cxnSpLocks noChangeShapeType="1"/>
            <a:endCxn id="19471" idx="1"/>
          </p:cNvCxnSpPr>
          <p:nvPr/>
        </p:nvCxnSpPr>
        <p:spPr bwMode="auto">
          <a:xfrm rot="16200000" flipH="1">
            <a:off x="2726532" y="4180682"/>
            <a:ext cx="1736724" cy="792162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Oval 6"/>
          <p:cNvSpPr>
            <a:spLocks noChangeArrowheads="1"/>
          </p:cNvSpPr>
          <p:nvPr/>
        </p:nvSpPr>
        <p:spPr bwMode="auto">
          <a:xfrm>
            <a:off x="6858000" y="2971800"/>
            <a:ext cx="1828800" cy="13716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/>
              <a:t>Ordering</a:t>
            </a:r>
          </a:p>
          <a:p>
            <a:pPr algn="ctr"/>
            <a:endParaRPr lang="en-US" b="1" dirty="0"/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Sub-linear Scalability Wall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984625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984625" y="30988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2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984625" y="12573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984625" y="13335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1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3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cxnSp>
        <p:nvCxnSpPr>
          <p:cNvPr id="19477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21"/>
          <p:cNvCxnSpPr>
            <a:cxnSpLocks noChangeShapeType="1"/>
          </p:cNvCxnSpPr>
          <p:nvPr/>
        </p:nvCxnSpPr>
        <p:spPr bwMode="auto">
          <a:xfrm>
            <a:off x="3124200" y="3733800"/>
            <a:ext cx="838200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Arial" charset="0"/>
              </a:rPr>
              <a:t>Load </a:t>
            </a:r>
          </a:p>
          <a:p>
            <a:pPr algn="ctr"/>
            <a:r>
              <a:rPr lang="en-US" sz="2400" b="1" dirty="0">
                <a:latin typeface="Arial" charset="0"/>
              </a:rPr>
              <a:t>Balancer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383149" y="3581400"/>
            <a:ext cx="546100" cy="523220"/>
          </a:xfrm>
          <a:prstGeom prst="rect">
            <a:avLst/>
          </a:prstGeom>
          <a:solidFill>
            <a:srgbClr val="FF646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4435502" y="5349903"/>
            <a:ext cx="546100" cy="523220"/>
          </a:xfrm>
          <a:prstGeom prst="rect">
            <a:avLst/>
          </a:prstGeom>
          <a:solidFill>
            <a:srgbClr val="8F8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34" name="Oval 33"/>
          <p:cNvSpPr/>
          <p:nvPr/>
        </p:nvSpPr>
        <p:spPr>
          <a:xfrm>
            <a:off x="5486400" y="3505200"/>
            <a:ext cx="685800" cy="381000"/>
          </a:xfrm>
          <a:prstGeom prst="ellipse">
            <a:avLst/>
          </a:prstGeom>
          <a:solidFill>
            <a:srgbClr val="FF646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Oval 35"/>
          <p:cNvSpPr/>
          <p:nvPr/>
        </p:nvSpPr>
        <p:spPr>
          <a:xfrm>
            <a:off x="5486400" y="5562600"/>
            <a:ext cx="685800" cy="381000"/>
          </a:xfrm>
          <a:prstGeom prst="ellipse">
            <a:avLst/>
          </a:prstGeom>
          <a:solidFill>
            <a:srgbClr val="8F8FFF">
              <a:alpha val="9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val 24"/>
          <p:cNvSpPr/>
          <p:nvPr/>
        </p:nvSpPr>
        <p:spPr>
          <a:xfrm>
            <a:off x="7086600" y="3657600"/>
            <a:ext cx="685800" cy="381000"/>
          </a:xfrm>
          <a:prstGeom prst="ellipse">
            <a:avLst/>
          </a:prstGeom>
          <a:solidFill>
            <a:srgbClr val="FF6464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Oval 28"/>
          <p:cNvSpPr/>
          <p:nvPr/>
        </p:nvSpPr>
        <p:spPr>
          <a:xfrm>
            <a:off x="7848600" y="3657600"/>
            <a:ext cx="685800" cy="381000"/>
          </a:xfrm>
          <a:prstGeom prst="ellipse">
            <a:avLst/>
          </a:prstGeom>
          <a:solidFill>
            <a:srgbClr val="8F8FFF">
              <a:alpha val="9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Oval 30"/>
          <p:cNvSpPr/>
          <p:nvPr/>
        </p:nvSpPr>
        <p:spPr>
          <a:xfrm>
            <a:off x="5486400" y="5181600"/>
            <a:ext cx="685800" cy="381000"/>
          </a:xfrm>
          <a:prstGeom prst="ellipse">
            <a:avLst/>
          </a:prstGeom>
          <a:solidFill>
            <a:srgbClr val="FF6464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Oval 31"/>
          <p:cNvSpPr/>
          <p:nvPr/>
        </p:nvSpPr>
        <p:spPr>
          <a:xfrm>
            <a:off x="5486400" y="3886200"/>
            <a:ext cx="685800" cy="381000"/>
          </a:xfrm>
          <a:prstGeom prst="ellipse">
            <a:avLst/>
          </a:prstGeom>
          <a:solidFill>
            <a:srgbClr val="8F8FFF">
              <a:alpha val="9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Oval 34"/>
          <p:cNvSpPr/>
          <p:nvPr/>
        </p:nvSpPr>
        <p:spPr>
          <a:xfrm>
            <a:off x="5486400" y="1676400"/>
            <a:ext cx="685800" cy="381000"/>
          </a:xfrm>
          <a:prstGeom prst="ellipse">
            <a:avLst/>
          </a:prstGeom>
          <a:solidFill>
            <a:srgbClr val="FF646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Oval 36"/>
          <p:cNvSpPr/>
          <p:nvPr/>
        </p:nvSpPr>
        <p:spPr>
          <a:xfrm>
            <a:off x="5486400" y="2057400"/>
            <a:ext cx="685800" cy="381000"/>
          </a:xfrm>
          <a:prstGeom prst="ellipse">
            <a:avLst/>
          </a:prstGeom>
          <a:solidFill>
            <a:srgbClr val="8F8FFF">
              <a:alpha val="9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3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1143000" y="4800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1143000" y="4876800"/>
            <a:ext cx="21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</a:t>
            </a:r>
            <a:r>
              <a:rPr lang="en-US" sz="2400" b="1" dirty="0" smtClean="0">
                <a:latin typeface="Arial" charset="0"/>
              </a:rPr>
              <a:t>4</a:t>
            </a:r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6"/>
          <p:cNvSpPr txBox="1">
            <a:spLocks noChangeArrowheads="1"/>
          </p:cNvSpPr>
          <p:nvPr/>
        </p:nvSpPr>
        <p:spPr bwMode="auto">
          <a:xfrm>
            <a:off x="304800" y="1219200"/>
            <a:ext cx="8458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smtClean="0"/>
              <a:t>General scaling techniques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800" kern="0" dirty="0" smtClean="0"/>
              <a:t>Address fundamental bottlenecks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800" kern="0" dirty="0" smtClean="0"/>
              <a:t>Synergistic, implemented in middleware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800" kern="0" dirty="0" smtClean="0"/>
              <a:t>Evaluated experimentally</a:t>
            </a:r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This Talk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Super-linear Scalability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762000" y="1295400"/>
          <a:ext cx="7619998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647" y="3055203"/>
            <a:ext cx="615553" cy="8309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b="1" dirty="0" smtClean="0"/>
              <a:t>TPS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71828" y="3881735"/>
            <a:ext cx="83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/>
              <a:t>12 X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5767228" y="2586335"/>
            <a:ext cx="10145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25 X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7062628" y="1295400"/>
            <a:ext cx="10145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/>
              <a:t>37 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5100935"/>
            <a:ext cx="83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/>
              <a:t>1 </a:t>
            </a:r>
            <a:r>
              <a:rPr lang="en-US" b="1" dirty="0"/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24200" y="4419600"/>
            <a:ext cx="83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/>
              <a:t>7 X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6977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Big Picture: Let’s Oversimplify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3095625" y="1250732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095625" y="1295400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Standalone</a:t>
            </a:r>
          </a:p>
          <a:p>
            <a:r>
              <a:rPr lang="en-US" sz="2400" b="1" dirty="0" smtClean="0">
                <a:latin typeface="Arial" charset="0"/>
              </a:rPr>
              <a:t>DBMS</a:t>
            </a:r>
            <a:endParaRPr lang="en-US" sz="2400" b="1" dirty="0">
              <a:latin typeface="Arial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8" idx="3"/>
            <a:endCxn id="43" idx="1"/>
          </p:cNvCxnSpPr>
          <p:nvPr/>
        </p:nvCxnSpPr>
        <p:spPr bwMode="auto">
          <a:xfrm>
            <a:off x="685800" y="1678633"/>
            <a:ext cx="2409825" cy="32266"/>
          </a:xfrm>
          <a:prstGeom prst="straightConnector1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</p:cxnSp>
      <p:cxnSp>
        <p:nvCxnSpPr>
          <p:cNvPr id="15" name="AutoShape 21"/>
          <p:cNvCxnSpPr>
            <a:cxnSpLocks noChangeShapeType="1"/>
            <a:stCxn id="25" idx="3"/>
          </p:cNvCxnSpPr>
          <p:nvPr/>
        </p:nvCxnSpPr>
        <p:spPr bwMode="auto">
          <a:xfrm>
            <a:off x="685800" y="2207568"/>
            <a:ext cx="2438400" cy="2232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18" name="TextBox 17"/>
          <p:cNvSpPr txBox="1"/>
          <p:nvPr/>
        </p:nvSpPr>
        <p:spPr>
          <a:xfrm>
            <a:off x="228600" y="1447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CC00"/>
                </a:solidFill>
              </a:rPr>
              <a:t>R</a:t>
            </a:r>
            <a:endParaRPr lang="en-GB" b="1" dirty="0">
              <a:solidFill>
                <a:srgbClr val="00CC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4000" y="1371600"/>
            <a:ext cx="2514600" cy="381000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reading</a:t>
            </a:r>
            <a:endParaRPr lang="en-GB" sz="2200" b="1" dirty="0"/>
          </a:p>
        </p:txBody>
      </p:sp>
      <p:sp>
        <p:nvSpPr>
          <p:cNvPr id="20" name="Rectangle 19"/>
          <p:cNvSpPr/>
          <p:nvPr/>
        </p:nvSpPr>
        <p:spPr>
          <a:xfrm>
            <a:off x="5334000" y="1828800"/>
            <a:ext cx="25146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update</a:t>
            </a:r>
            <a:endParaRPr lang="en-GB" sz="2200" b="1" dirty="0"/>
          </a:p>
        </p:txBody>
      </p:sp>
      <p:sp>
        <p:nvSpPr>
          <p:cNvPr id="23" name="Rectangle 22"/>
          <p:cNvSpPr/>
          <p:nvPr/>
        </p:nvSpPr>
        <p:spPr>
          <a:xfrm>
            <a:off x="5334000" y="2286000"/>
            <a:ext cx="25146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logging</a:t>
            </a:r>
            <a:endParaRPr lang="en-GB" sz="2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" y="1976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U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5334000" y="3124200"/>
            <a:ext cx="2514600" cy="381000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reading</a:t>
            </a:r>
            <a:endParaRPr lang="en-GB" sz="2200" b="1" dirty="0"/>
          </a:p>
        </p:txBody>
      </p:sp>
      <p:sp>
        <p:nvSpPr>
          <p:cNvPr id="28" name="Rectangle 27"/>
          <p:cNvSpPr/>
          <p:nvPr/>
        </p:nvSpPr>
        <p:spPr>
          <a:xfrm>
            <a:off x="5334000" y="3581400"/>
            <a:ext cx="38100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update</a:t>
            </a:r>
            <a:endParaRPr lang="en-GB" sz="2200" b="1" dirty="0"/>
          </a:p>
        </p:txBody>
      </p:sp>
      <p:sp>
        <p:nvSpPr>
          <p:cNvPr id="31" name="Rectangle 30"/>
          <p:cNvSpPr/>
          <p:nvPr/>
        </p:nvSpPr>
        <p:spPr>
          <a:xfrm>
            <a:off x="5334000" y="4038600"/>
            <a:ext cx="38100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logging</a:t>
            </a:r>
            <a:endParaRPr lang="en-GB" sz="2200" b="1" dirty="0"/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Big Picture: Let’s Oversimplify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117850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3117850" y="3098800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Arial" charset="0"/>
              </a:rPr>
              <a:t>Replica 1/N (traditional)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3095625" y="1250732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095625" y="1295400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Standalone</a:t>
            </a:r>
          </a:p>
          <a:p>
            <a:r>
              <a:rPr lang="en-US" sz="2400" b="1" dirty="0" smtClean="0">
                <a:latin typeface="Arial" charset="0"/>
              </a:rPr>
              <a:t>DBMS</a:t>
            </a:r>
            <a:endParaRPr lang="en-US" sz="2400" b="1" dirty="0">
              <a:latin typeface="Arial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8" idx="3"/>
            <a:endCxn id="43" idx="1"/>
          </p:cNvCxnSpPr>
          <p:nvPr/>
        </p:nvCxnSpPr>
        <p:spPr bwMode="auto">
          <a:xfrm>
            <a:off x="685800" y="1678633"/>
            <a:ext cx="2409825" cy="32266"/>
          </a:xfrm>
          <a:prstGeom prst="straightConnector1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</p:cxnSp>
      <p:cxnSp>
        <p:nvCxnSpPr>
          <p:cNvPr id="15" name="AutoShape 21"/>
          <p:cNvCxnSpPr>
            <a:cxnSpLocks noChangeShapeType="1"/>
            <a:stCxn id="25" idx="3"/>
          </p:cNvCxnSpPr>
          <p:nvPr/>
        </p:nvCxnSpPr>
        <p:spPr bwMode="auto">
          <a:xfrm>
            <a:off x="685800" y="2207568"/>
            <a:ext cx="2438400" cy="2232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18" name="TextBox 17"/>
          <p:cNvSpPr txBox="1"/>
          <p:nvPr/>
        </p:nvSpPr>
        <p:spPr>
          <a:xfrm>
            <a:off x="228600" y="1447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CC00"/>
                </a:solidFill>
              </a:rPr>
              <a:t>R</a:t>
            </a:r>
            <a:endParaRPr lang="en-GB" b="1" dirty="0">
              <a:solidFill>
                <a:srgbClr val="00CC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4000" y="1371600"/>
            <a:ext cx="2514600" cy="381000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reading</a:t>
            </a:r>
            <a:endParaRPr lang="en-GB" sz="2200" b="1" dirty="0"/>
          </a:p>
        </p:txBody>
      </p:sp>
      <p:sp>
        <p:nvSpPr>
          <p:cNvPr id="20" name="Rectangle 19"/>
          <p:cNvSpPr/>
          <p:nvPr/>
        </p:nvSpPr>
        <p:spPr>
          <a:xfrm>
            <a:off x="5334000" y="1828800"/>
            <a:ext cx="25146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update</a:t>
            </a:r>
            <a:endParaRPr lang="en-GB" sz="2200" b="1" dirty="0"/>
          </a:p>
        </p:txBody>
      </p:sp>
      <p:sp>
        <p:nvSpPr>
          <p:cNvPr id="23" name="Rectangle 22"/>
          <p:cNvSpPr/>
          <p:nvPr/>
        </p:nvSpPr>
        <p:spPr>
          <a:xfrm>
            <a:off x="5334000" y="2286000"/>
            <a:ext cx="25146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logging</a:t>
            </a:r>
            <a:endParaRPr lang="en-GB" sz="2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" y="1976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U</a:t>
            </a:r>
            <a:endParaRPr lang="en-GB" b="1" dirty="0">
              <a:solidFill>
                <a:srgbClr val="C00000"/>
              </a:solidFill>
            </a:endParaRPr>
          </a:p>
        </p:txBody>
      </p:sp>
      <p:cxnSp>
        <p:nvCxnSpPr>
          <p:cNvPr id="36" name="AutoShape 21"/>
          <p:cNvCxnSpPr>
            <a:cxnSpLocks noChangeShapeType="1"/>
          </p:cNvCxnSpPr>
          <p:nvPr/>
        </p:nvCxnSpPr>
        <p:spPr bwMode="auto">
          <a:xfrm>
            <a:off x="898525" y="3421797"/>
            <a:ext cx="473075" cy="1588"/>
          </a:xfrm>
          <a:prstGeom prst="straightConnector1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</p:cxnSp>
      <p:cxnSp>
        <p:nvCxnSpPr>
          <p:cNvPr id="37" name="AutoShape 21"/>
          <p:cNvCxnSpPr>
            <a:cxnSpLocks noChangeShapeType="1"/>
          </p:cNvCxnSpPr>
          <p:nvPr/>
        </p:nvCxnSpPr>
        <p:spPr bwMode="auto">
          <a:xfrm>
            <a:off x="898525" y="3960812"/>
            <a:ext cx="473075" cy="1588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38" name="TextBox 37"/>
          <p:cNvSpPr txBox="1"/>
          <p:nvPr/>
        </p:nvSpPr>
        <p:spPr>
          <a:xfrm>
            <a:off x="152400" y="3200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CC00"/>
                </a:solidFill>
              </a:rPr>
              <a:t>N.R</a:t>
            </a:r>
            <a:endParaRPr lang="en-GB" b="1" dirty="0">
              <a:solidFill>
                <a:srgbClr val="00CC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2400" y="3729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N.U</a:t>
            </a:r>
            <a:endParaRPr lang="en-GB" b="1" dirty="0">
              <a:solidFill>
                <a:srgbClr val="C00000"/>
              </a:solidFill>
            </a:endParaRPr>
          </a:p>
        </p:txBody>
      </p:sp>
      <p:cxnSp>
        <p:nvCxnSpPr>
          <p:cNvPr id="40" name="AutoShape 21"/>
          <p:cNvCxnSpPr>
            <a:cxnSpLocks noChangeShapeType="1"/>
          </p:cNvCxnSpPr>
          <p:nvPr/>
        </p:nvCxnSpPr>
        <p:spPr bwMode="auto">
          <a:xfrm flipV="1">
            <a:off x="1600200" y="3429000"/>
            <a:ext cx="1524000" cy="1"/>
          </a:xfrm>
          <a:prstGeom prst="straightConnector1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</p:cxnSp>
      <p:cxnSp>
        <p:nvCxnSpPr>
          <p:cNvPr id="41" name="AutoShape 21"/>
          <p:cNvCxnSpPr>
            <a:cxnSpLocks noChangeShapeType="1"/>
          </p:cNvCxnSpPr>
          <p:nvPr/>
        </p:nvCxnSpPr>
        <p:spPr bwMode="auto">
          <a:xfrm>
            <a:off x="1447800" y="3962400"/>
            <a:ext cx="1676400" cy="1588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45" name="TextBox 44"/>
          <p:cNvSpPr txBox="1"/>
          <p:nvPr/>
        </p:nvSpPr>
        <p:spPr>
          <a:xfrm>
            <a:off x="1752600" y="2971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CC00"/>
                </a:solidFill>
              </a:rPr>
              <a:t>   R</a:t>
            </a:r>
            <a:endParaRPr lang="en-GB" b="1" dirty="0">
              <a:solidFill>
                <a:srgbClr val="00CC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81200" y="3505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U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752600" y="3588603"/>
            <a:ext cx="137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 smtClean="0">
              <a:solidFill>
                <a:srgbClr val="C00000"/>
              </a:solidFill>
            </a:endParaRPr>
          </a:p>
          <a:p>
            <a:r>
              <a:rPr lang="en-GB" b="1" dirty="0" smtClean="0">
                <a:solidFill>
                  <a:srgbClr val="C00000"/>
                </a:solidFill>
              </a:rPr>
              <a:t>(N-1).</a:t>
            </a:r>
            <a:r>
              <a:rPr lang="en-GB" b="1" dirty="0" err="1" smtClean="0">
                <a:solidFill>
                  <a:srgbClr val="C00000"/>
                </a:solidFill>
              </a:rPr>
              <a:t>ws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1295400" y="2971800"/>
            <a:ext cx="457200" cy="16002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7684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5334000" y="4876800"/>
            <a:ext cx="1219200" cy="381000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reading</a:t>
            </a:r>
            <a:endParaRPr lang="en-GB" sz="2200" b="1" dirty="0"/>
          </a:p>
        </p:txBody>
      </p:sp>
      <p:sp>
        <p:nvSpPr>
          <p:cNvPr id="33" name="Rectangle 32"/>
          <p:cNvSpPr/>
          <p:nvPr/>
        </p:nvSpPr>
        <p:spPr>
          <a:xfrm>
            <a:off x="5334000" y="5334000"/>
            <a:ext cx="12192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update</a:t>
            </a:r>
            <a:endParaRPr lang="en-GB" sz="2200" b="1" dirty="0"/>
          </a:p>
        </p:txBody>
      </p:sp>
      <p:sp>
        <p:nvSpPr>
          <p:cNvPr id="34" name="Rectangle 33"/>
          <p:cNvSpPr/>
          <p:nvPr/>
        </p:nvSpPr>
        <p:spPr>
          <a:xfrm>
            <a:off x="5334000" y="5791200"/>
            <a:ext cx="12192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logging</a:t>
            </a:r>
            <a:endParaRPr lang="en-GB" sz="2200" b="1" dirty="0"/>
          </a:p>
        </p:txBody>
      </p:sp>
      <p:sp>
        <p:nvSpPr>
          <p:cNvPr id="26" name="Rectangle 25"/>
          <p:cNvSpPr/>
          <p:nvPr/>
        </p:nvSpPr>
        <p:spPr>
          <a:xfrm>
            <a:off x="5334000" y="3124200"/>
            <a:ext cx="2514600" cy="381000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reading</a:t>
            </a:r>
            <a:endParaRPr lang="en-GB" sz="2200" b="1" dirty="0"/>
          </a:p>
        </p:txBody>
      </p:sp>
      <p:sp>
        <p:nvSpPr>
          <p:cNvPr id="28" name="Rectangle 27"/>
          <p:cNvSpPr/>
          <p:nvPr/>
        </p:nvSpPr>
        <p:spPr>
          <a:xfrm>
            <a:off x="5334000" y="3581400"/>
            <a:ext cx="38100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update</a:t>
            </a:r>
            <a:endParaRPr lang="en-GB" sz="2200" b="1" dirty="0"/>
          </a:p>
        </p:txBody>
      </p:sp>
      <p:sp>
        <p:nvSpPr>
          <p:cNvPr id="31" name="Rectangle 30"/>
          <p:cNvSpPr/>
          <p:nvPr/>
        </p:nvSpPr>
        <p:spPr>
          <a:xfrm>
            <a:off x="5334000" y="4038600"/>
            <a:ext cx="38100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logging</a:t>
            </a:r>
            <a:endParaRPr lang="en-GB" sz="2200" b="1" dirty="0"/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Big Picture: Let’s Oversimplify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117850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3117850" y="3098800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Arial" charset="0"/>
              </a:rPr>
              <a:t>Replica 1/N (traditional)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124200" y="4775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3124200" y="4851400"/>
            <a:ext cx="2133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Arial" charset="0"/>
              </a:rPr>
              <a:t>Replica 1/N (optimized)</a:t>
            </a:r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3095625" y="1250732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095625" y="1295400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Standalone</a:t>
            </a:r>
          </a:p>
          <a:p>
            <a:r>
              <a:rPr lang="en-US" sz="2400" b="1" dirty="0" smtClean="0">
                <a:latin typeface="Arial" charset="0"/>
              </a:rPr>
              <a:t>DBMS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cxnSp>
        <p:nvCxnSpPr>
          <p:cNvPr id="13" name="AutoShape 21"/>
          <p:cNvCxnSpPr>
            <a:cxnSpLocks noChangeShapeType="1"/>
            <a:stCxn id="18" idx="3"/>
            <a:endCxn id="43" idx="1"/>
          </p:cNvCxnSpPr>
          <p:nvPr/>
        </p:nvCxnSpPr>
        <p:spPr bwMode="auto">
          <a:xfrm>
            <a:off x="685800" y="1678633"/>
            <a:ext cx="2409825" cy="32266"/>
          </a:xfrm>
          <a:prstGeom prst="straightConnector1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</p:cxnSp>
      <p:cxnSp>
        <p:nvCxnSpPr>
          <p:cNvPr id="15" name="AutoShape 21"/>
          <p:cNvCxnSpPr>
            <a:cxnSpLocks noChangeShapeType="1"/>
            <a:stCxn id="25" idx="3"/>
          </p:cNvCxnSpPr>
          <p:nvPr/>
        </p:nvCxnSpPr>
        <p:spPr bwMode="auto">
          <a:xfrm>
            <a:off x="685800" y="2207568"/>
            <a:ext cx="2438400" cy="2232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18" name="TextBox 17"/>
          <p:cNvSpPr txBox="1"/>
          <p:nvPr/>
        </p:nvSpPr>
        <p:spPr>
          <a:xfrm>
            <a:off x="228600" y="1447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CC00"/>
                </a:solidFill>
              </a:rPr>
              <a:t>R</a:t>
            </a:r>
            <a:endParaRPr lang="en-GB" b="1" dirty="0">
              <a:solidFill>
                <a:srgbClr val="00CC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4000" y="1371600"/>
            <a:ext cx="2514600" cy="381000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reading</a:t>
            </a:r>
            <a:endParaRPr lang="en-GB" sz="2200" b="1" dirty="0"/>
          </a:p>
        </p:txBody>
      </p:sp>
      <p:sp>
        <p:nvSpPr>
          <p:cNvPr id="20" name="Rectangle 19"/>
          <p:cNvSpPr/>
          <p:nvPr/>
        </p:nvSpPr>
        <p:spPr>
          <a:xfrm>
            <a:off x="5334000" y="1828800"/>
            <a:ext cx="25146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update</a:t>
            </a:r>
            <a:endParaRPr lang="en-GB" sz="2200" b="1" dirty="0"/>
          </a:p>
        </p:txBody>
      </p:sp>
      <p:sp>
        <p:nvSpPr>
          <p:cNvPr id="23" name="Rectangle 22"/>
          <p:cNvSpPr/>
          <p:nvPr/>
        </p:nvSpPr>
        <p:spPr>
          <a:xfrm>
            <a:off x="5334000" y="2286000"/>
            <a:ext cx="25146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logging</a:t>
            </a:r>
            <a:endParaRPr lang="en-GB" sz="2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" y="1976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U</a:t>
            </a:r>
            <a:endParaRPr lang="en-GB" b="1" dirty="0">
              <a:solidFill>
                <a:srgbClr val="C00000"/>
              </a:solidFill>
            </a:endParaRPr>
          </a:p>
        </p:txBody>
      </p:sp>
      <p:cxnSp>
        <p:nvCxnSpPr>
          <p:cNvPr id="36" name="AutoShape 21"/>
          <p:cNvCxnSpPr>
            <a:cxnSpLocks noChangeShapeType="1"/>
          </p:cNvCxnSpPr>
          <p:nvPr/>
        </p:nvCxnSpPr>
        <p:spPr bwMode="auto">
          <a:xfrm>
            <a:off x="898525" y="3421797"/>
            <a:ext cx="473075" cy="1588"/>
          </a:xfrm>
          <a:prstGeom prst="straightConnector1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</p:cxnSp>
      <p:cxnSp>
        <p:nvCxnSpPr>
          <p:cNvPr id="37" name="AutoShape 21"/>
          <p:cNvCxnSpPr>
            <a:cxnSpLocks noChangeShapeType="1"/>
          </p:cNvCxnSpPr>
          <p:nvPr/>
        </p:nvCxnSpPr>
        <p:spPr bwMode="auto">
          <a:xfrm>
            <a:off x="898525" y="3960812"/>
            <a:ext cx="473075" cy="1588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38" name="TextBox 37"/>
          <p:cNvSpPr txBox="1"/>
          <p:nvPr/>
        </p:nvSpPr>
        <p:spPr>
          <a:xfrm>
            <a:off x="152400" y="3200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CC00"/>
                </a:solidFill>
              </a:rPr>
              <a:t>N.R</a:t>
            </a:r>
            <a:endParaRPr lang="en-GB" b="1" dirty="0">
              <a:solidFill>
                <a:srgbClr val="00CC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2400" y="3729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N.U</a:t>
            </a:r>
            <a:endParaRPr lang="en-GB" b="1" dirty="0">
              <a:solidFill>
                <a:srgbClr val="C00000"/>
              </a:solidFill>
            </a:endParaRPr>
          </a:p>
        </p:txBody>
      </p:sp>
      <p:cxnSp>
        <p:nvCxnSpPr>
          <p:cNvPr id="40" name="AutoShape 21"/>
          <p:cNvCxnSpPr>
            <a:cxnSpLocks noChangeShapeType="1"/>
          </p:cNvCxnSpPr>
          <p:nvPr/>
        </p:nvCxnSpPr>
        <p:spPr bwMode="auto">
          <a:xfrm flipV="1">
            <a:off x="1600200" y="3429000"/>
            <a:ext cx="1524000" cy="1"/>
          </a:xfrm>
          <a:prstGeom prst="straightConnector1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</p:cxnSp>
      <p:cxnSp>
        <p:nvCxnSpPr>
          <p:cNvPr id="41" name="AutoShape 21"/>
          <p:cNvCxnSpPr>
            <a:cxnSpLocks noChangeShapeType="1"/>
          </p:cNvCxnSpPr>
          <p:nvPr/>
        </p:nvCxnSpPr>
        <p:spPr bwMode="auto">
          <a:xfrm>
            <a:off x="1447800" y="3962400"/>
            <a:ext cx="1676400" cy="1588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45" name="TextBox 44"/>
          <p:cNvSpPr txBox="1"/>
          <p:nvPr/>
        </p:nvSpPr>
        <p:spPr>
          <a:xfrm>
            <a:off x="1752600" y="2971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CC00"/>
                </a:solidFill>
              </a:rPr>
              <a:t>   R</a:t>
            </a:r>
            <a:endParaRPr lang="en-GB" b="1" dirty="0">
              <a:solidFill>
                <a:srgbClr val="00CC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81200" y="3505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U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752600" y="3588603"/>
            <a:ext cx="137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 smtClean="0">
              <a:solidFill>
                <a:srgbClr val="C00000"/>
              </a:solidFill>
            </a:endParaRPr>
          </a:p>
          <a:p>
            <a:r>
              <a:rPr lang="en-GB" b="1" dirty="0" smtClean="0">
                <a:solidFill>
                  <a:srgbClr val="C00000"/>
                </a:solidFill>
              </a:rPr>
              <a:t>(N-1).</a:t>
            </a:r>
            <a:r>
              <a:rPr lang="en-GB" b="1" dirty="0" err="1" smtClean="0">
                <a:solidFill>
                  <a:srgbClr val="C00000"/>
                </a:solidFill>
              </a:rPr>
              <a:t>ws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1295400" y="2971800"/>
            <a:ext cx="457200" cy="16002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cxnSp>
        <p:nvCxnSpPr>
          <p:cNvPr id="57" name="AutoShape 21"/>
          <p:cNvCxnSpPr>
            <a:cxnSpLocks noChangeShapeType="1"/>
          </p:cNvCxnSpPr>
          <p:nvPr/>
        </p:nvCxnSpPr>
        <p:spPr bwMode="auto">
          <a:xfrm>
            <a:off x="898525" y="5250597"/>
            <a:ext cx="473075" cy="1588"/>
          </a:xfrm>
          <a:prstGeom prst="straightConnector1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</p:cxnSp>
      <p:cxnSp>
        <p:nvCxnSpPr>
          <p:cNvPr id="58" name="AutoShape 21"/>
          <p:cNvCxnSpPr>
            <a:cxnSpLocks noChangeShapeType="1"/>
          </p:cNvCxnSpPr>
          <p:nvPr/>
        </p:nvCxnSpPr>
        <p:spPr bwMode="auto">
          <a:xfrm>
            <a:off x="898525" y="5789612"/>
            <a:ext cx="473075" cy="1588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59" name="TextBox 58"/>
          <p:cNvSpPr txBox="1"/>
          <p:nvPr/>
        </p:nvSpPr>
        <p:spPr>
          <a:xfrm>
            <a:off x="152400" y="5029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CC00"/>
                </a:solidFill>
              </a:rPr>
              <a:t>N.R</a:t>
            </a:r>
            <a:endParaRPr lang="en-GB" b="1" dirty="0">
              <a:solidFill>
                <a:srgbClr val="00CC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2400" y="55581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N.U</a:t>
            </a:r>
            <a:endParaRPr lang="en-GB" b="1" dirty="0">
              <a:solidFill>
                <a:srgbClr val="C00000"/>
              </a:solidFill>
            </a:endParaRPr>
          </a:p>
        </p:txBody>
      </p:sp>
      <p:cxnSp>
        <p:nvCxnSpPr>
          <p:cNvPr id="61" name="AutoShape 21"/>
          <p:cNvCxnSpPr>
            <a:cxnSpLocks noChangeShapeType="1"/>
          </p:cNvCxnSpPr>
          <p:nvPr/>
        </p:nvCxnSpPr>
        <p:spPr bwMode="auto">
          <a:xfrm flipV="1">
            <a:off x="1600200" y="5257800"/>
            <a:ext cx="1524000" cy="1"/>
          </a:xfrm>
          <a:prstGeom prst="straightConnector1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</p:cxnSp>
      <p:cxnSp>
        <p:nvCxnSpPr>
          <p:cNvPr id="62" name="AutoShape 21"/>
          <p:cNvCxnSpPr>
            <a:cxnSpLocks noChangeShapeType="1"/>
          </p:cNvCxnSpPr>
          <p:nvPr/>
        </p:nvCxnSpPr>
        <p:spPr bwMode="auto">
          <a:xfrm>
            <a:off x="1447800" y="5791200"/>
            <a:ext cx="1676400" cy="1588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63" name="TextBox 62"/>
          <p:cNvSpPr txBox="1"/>
          <p:nvPr/>
        </p:nvSpPr>
        <p:spPr>
          <a:xfrm>
            <a:off x="1752600" y="4800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CC00"/>
                </a:solidFill>
              </a:rPr>
              <a:t>   R*</a:t>
            </a:r>
            <a:endParaRPr lang="en-GB" b="1" dirty="0">
              <a:solidFill>
                <a:srgbClr val="00CC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81200" y="533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U*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676400" y="5417403"/>
            <a:ext cx="152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 smtClean="0">
              <a:solidFill>
                <a:srgbClr val="C00000"/>
              </a:solidFill>
            </a:endParaRPr>
          </a:p>
          <a:p>
            <a:r>
              <a:rPr lang="en-GB" b="1" dirty="0" smtClean="0">
                <a:solidFill>
                  <a:srgbClr val="C00000"/>
                </a:solidFill>
              </a:rPr>
              <a:t>(N-1).</a:t>
            </a:r>
            <a:r>
              <a:rPr lang="en-GB" b="1" dirty="0" err="1" smtClean="0">
                <a:solidFill>
                  <a:srgbClr val="C00000"/>
                </a:solidFill>
              </a:rPr>
              <a:t>ws</a:t>
            </a:r>
            <a:r>
              <a:rPr lang="en-GB" b="1" dirty="0" smtClean="0">
                <a:solidFill>
                  <a:srgbClr val="C00000"/>
                </a:solidFill>
              </a:rPr>
              <a:t>*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66" name="Oval 6"/>
          <p:cNvSpPr>
            <a:spLocks noChangeArrowheads="1"/>
          </p:cNvSpPr>
          <p:nvPr/>
        </p:nvSpPr>
        <p:spPr bwMode="auto">
          <a:xfrm>
            <a:off x="1295400" y="4800600"/>
            <a:ext cx="457200" cy="16002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7684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5334000" y="4876800"/>
            <a:ext cx="1219200" cy="381000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reading</a:t>
            </a:r>
            <a:endParaRPr lang="en-GB" sz="2200" b="1" dirty="0"/>
          </a:p>
        </p:txBody>
      </p:sp>
      <p:sp>
        <p:nvSpPr>
          <p:cNvPr id="33" name="Rectangle 32"/>
          <p:cNvSpPr/>
          <p:nvPr/>
        </p:nvSpPr>
        <p:spPr>
          <a:xfrm>
            <a:off x="5334000" y="5334000"/>
            <a:ext cx="12192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update</a:t>
            </a:r>
            <a:endParaRPr lang="en-GB" sz="2200" b="1" dirty="0"/>
          </a:p>
        </p:txBody>
      </p:sp>
      <p:sp>
        <p:nvSpPr>
          <p:cNvPr id="34" name="Rectangle 33"/>
          <p:cNvSpPr/>
          <p:nvPr/>
        </p:nvSpPr>
        <p:spPr>
          <a:xfrm>
            <a:off x="5334000" y="5791200"/>
            <a:ext cx="12192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logging</a:t>
            </a:r>
            <a:endParaRPr lang="en-GB" sz="2200" b="1" dirty="0"/>
          </a:p>
        </p:txBody>
      </p:sp>
      <p:sp>
        <p:nvSpPr>
          <p:cNvPr id="26" name="Rectangle 25"/>
          <p:cNvSpPr/>
          <p:nvPr/>
        </p:nvSpPr>
        <p:spPr>
          <a:xfrm>
            <a:off x="5334000" y="3124200"/>
            <a:ext cx="2514600" cy="381000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reading</a:t>
            </a:r>
            <a:endParaRPr lang="en-GB" sz="2200" b="1" dirty="0"/>
          </a:p>
        </p:txBody>
      </p:sp>
      <p:sp>
        <p:nvSpPr>
          <p:cNvPr id="28" name="Rectangle 27"/>
          <p:cNvSpPr/>
          <p:nvPr/>
        </p:nvSpPr>
        <p:spPr>
          <a:xfrm>
            <a:off x="5334000" y="3581400"/>
            <a:ext cx="38100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update</a:t>
            </a:r>
            <a:endParaRPr lang="en-GB" sz="2200" b="1" dirty="0"/>
          </a:p>
        </p:txBody>
      </p:sp>
      <p:sp>
        <p:nvSpPr>
          <p:cNvPr id="31" name="Rectangle 30"/>
          <p:cNvSpPr/>
          <p:nvPr/>
        </p:nvSpPr>
        <p:spPr>
          <a:xfrm>
            <a:off x="5334000" y="4038600"/>
            <a:ext cx="38100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logging</a:t>
            </a:r>
            <a:endParaRPr lang="en-GB" sz="2200" b="1" dirty="0"/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Big Picture: Let’s Oversimplify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117850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3117850" y="3098800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Arial" charset="0"/>
              </a:rPr>
              <a:t>Replica 1/N (traditional)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124200" y="4775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3124200" y="4851400"/>
            <a:ext cx="2133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Arial" charset="0"/>
              </a:rPr>
              <a:t>Replica 1/N (optimized)</a:t>
            </a:r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3095625" y="1250732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095625" y="1295400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Standalone</a:t>
            </a:r>
          </a:p>
          <a:p>
            <a:r>
              <a:rPr lang="en-US" sz="2400" b="1" dirty="0" smtClean="0">
                <a:latin typeface="Arial" charset="0"/>
              </a:rPr>
              <a:t>DBMS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cxnSp>
        <p:nvCxnSpPr>
          <p:cNvPr id="13" name="AutoShape 21"/>
          <p:cNvCxnSpPr>
            <a:cxnSpLocks noChangeShapeType="1"/>
            <a:stCxn id="18" idx="3"/>
            <a:endCxn id="43" idx="1"/>
          </p:cNvCxnSpPr>
          <p:nvPr/>
        </p:nvCxnSpPr>
        <p:spPr bwMode="auto">
          <a:xfrm>
            <a:off x="685800" y="1678633"/>
            <a:ext cx="2409825" cy="32266"/>
          </a:xfrm>
          <a:prstGeom prst="straightConnector1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</p:cxnSp>
      <p:cxnSp>
        <p:nvCxnSpPr>
          <p:cNvPr id="15" name="AutoShape 21"/>
          <p:cNvCxnSpPr>
            <a:cxnSpLocks noChangeShapeType="1"/>
            <a:stCxn id="25" idx="3"/>
          </p:cNvCxnSpPr>
          <p:nvPr/>
        </p:nvCxnSpPr>
        <p:spPr bwMode="auto">
          <a:xfrm>
            <a:off x="685800" y="2207568"/>
            <a:ext cx="2438400" cy="2232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18" name="TextBox 17"/>
          <p:cNvSpPr txBox="1"/>
          <p:nvPr/>
        </p:nvSpPr>
        <p:spPr>
          <a:xfrm>
            <a:off x="228600" y="1447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CC00"/>
                </a:solidFill>
              </a:rPr>
              <a:t>R</a:t>
            </a:r>
            <a:endParaRPr lang="en-GB" b="1" dirty="0">
              <a:solidFill>
                <a:srgbClr val="00CC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4000" y="1371600"/>
            <a:ext cx="2514600" cy="381000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reading</a:t>
            </a:r>
            <a:endParaRPr lang="en-GB" sz="2200" b="1" dirty="0"/>
          </a:p>
        </p:txBody>
      </p:sp>
      <p:sp>
        <p:nvSpPr>
          <p:cNvPr id="20" name="Rectangle 19"/>
          <p:cNvSpPr/>
          <p:nvPr/>
        </p:nvSpPr>
        <p:spPr>
          <a:xfrm>
            <a:off x="5334000" y="1828800"/>
            <a:ext cx="25146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update</a:t>
            </a:r>
            <a:endParaRPr lang="en-GB" sz="2200" b="1" dirty="0"/>
          </a:p>
        </p:txBody>
      </p:sp>
      <p:sp>
        <p:nvSpPr>
          <p:cNvPr id="23" name="Rectangle 22"/>
          <p:cNvSpPr/>
          <p:nvPr/>
        </p:nvSpPr>
        <p:spPr>
          <a:xfrm>
            <a:off x="5334000" y="2286000"/>
            <a:ext cx="2514600" cy="381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/>
              <a:t>logging</a:t>
            </a:r>
            <a:endParaRPr lang="en-GB" sz="2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" y="1976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U</a:t>
            </a:r>
            <a:endParaRPr lang="en-GB" b="1" dirty="0">
              <a:solidFill>
                <a:srgbClr val="C00000"/>
              </a:solidFill>
            </a:endParaRPr>
          </a:p>
        </p:txBody>
      </p:sp>
      <p:cxnSp>
        <p:nvCxnSpPr>
          <p:cNvPr id="36" name="AutoShape 21"/>
          <p:cNvCxnSpPr>
            <a:cxnSpLocks noChangeShapeType="1"/>
          </p:cNvCxnSpPr>
          <p:nvPr/>
        </p:nvCxnSpPr>
        <p:spPr bwMode="auto">
          <a:xfrm>
            <a:off x="898525" y="3421797"/>
            <a:ext cx="473075" cy="1588"/>
          </a:xfrm>
          <a:prstGeom prst="straightConnector1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</p:cxnSp>
      <p:cxnSp>
        <p:nvCxnSpPr>
          <p:cNvPr id="37" name="AutoShape 21"/>
          <p:cNvCxnSpPr>
            <a:cxnSpLocks noChangeShapeType="1"/>
          </p:cNvCxnSpPr>
          <p:nvPr/>
        </p:nvCxnSpPr>
        <p:spPr bwMode="auto">
          <a:xfrm>
            <a:off x="898525" y="3960812"/>
            <a:ext cx="473075" cy="1588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38" name="TextBox 37"/>
          <p:cNvSpPr txBox="1"/>
          <p:nvPr/>
        </p:nvSpPr>
        <p:spPr>
          <a:xfrm>
            <a:off x="152400" y="3200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CC00"/>
                </a:solidFill>
              </a:rPr>
              <a:t>N.R</a:t>
            </a:r>
            <a:endParaRPr lang="en-GB" b="1" dirty="0">
              <a:solidFill>
                <a:srgbClr val="00CC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2400" y="3729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N.U</a:t>
            </a:r>
            <a:endParaRPr lang="en-GB" b="1" dirty="0">
              <a:solidFill>
                <a:srgbClr val="C00000"/>
              </a:solidFill>
            </a:endParaRPr>
          </a:p>
        </p:txBody>
      </p:sp>
      <p:cxnSp>
        <p:nvCxnSpPr>
          <p:cNvPr id="40" name="AutoShape 21"/>
          <p:cNvCxnSpPr>
            <a:cxnSpLocks noChangeShapeType="1"/>
          </p:cNvCxnSpPr>
          <p:nvPr/>
        </p:nvCxnSpPr>
        <p:spPr bwMode="auto">
          <a:xfrm flipV="1">
            <a:off x="1600200" y="3429000"/>
            <a:ext cx="1524000" cy="1"/>
          </a:xfrm>
          <a:prstGeom prst="straightConnector1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</p:cxnSp>
      <p:cxnSp>
        <p:nvCxnSpPr>
          <p:cNvPr id="41" name="AutoShape 21"/>
          <p:cNvCxnSpPr>
            <a:cxnSpLocks noChangeShapeType="1"/>
          </p:cNvCxnSpPr>
          <p:nvPr/>
        </p:nvCxnSpPr>
        <p:spPr bwMode="auto">
          <a:xfrm>
            <a:off x="1447800" y="3962400"/>
            <a:ext cx="1676400" cy="1588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45" name="TextBox 44"/>
          <p:cNvSpPr txBox="1"/>
          <p:nvPr/>
        </p:nvSpPr>
        <p:spPr>
          <a:xfrm>
            <a:off x="1752600" y="2971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CC00"/>
                </a:solidFill>
              </a:rPr>
              <a:t>   R</a:t>
            </a:r>
            <a:endParaRPr lang="en-GB" b="1" dirty="0">
              <a:solidFill>
                <a:srgbClr val="00CC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81200" y="3505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U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752600" y="3588603"/>
            <a:ext cx="137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 smtClean="0">
              <a:solidFill>
                <a:srgbClr val="C00000"/>
              </a:solidFill>
            </a:endParaRPr>
          </a:p>
          <a:p>
            <a:r>
              <a:rPr lang="en-GB" b="1" dirty="0" smtClean="0">
                <a:solidFill>
                  <a:srgbClr val="C00000"/>
                </a:solidFill>
              </a:rPr>
              <a:t>(N-1).</a:t>
            </a:r>
            <a:r>
              <a:rPr lang="en-GB" b="1" dirty="0" err="1" smtClean="0">
                <a:solidFill>
                  <a:srgbClr val="C00000"/>
                </a:solidFill>
              </a:rPr>
              <a:t>ws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1295400" y="2971800"/>
            <a:ext cx="457200" cy="16002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cxnSp>
        <p:nvCxnSpPr>
          <p:cNvPr id="57" name="AutoShape 21"/>
          <p:cNvCxnSpPr>
            <a:cxnSpLocks noChangeShapeType="1"/>
          </p:cNvCxnSpPr>
          <p:nvPr/>
        </p:nvCxnSpPr>
        <p:spPr bwMode="auto">
          <a:xfrm>
            <a:off x="898525" y="5250597"/>
            <a:ext cx="473075" cy="1588"/>
          </a:xfrm>
          <a:prstGeom prst="straightConnector1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</p:cxnSp>
      <p:cxnSp>
        <p:nvCxnSpPr>
          <p:cNvPr id="58" name="AutoShape 21"/>
          <p:cNvCxnSpPr>
            <a:cxnSpLocks noChangeShapeType="1"/>
          </p:cNvCxnSpPr>
          <p:nvPr/>
        </p:nvCxnSpPr>
        <p:spPr bwMode="auto">
          <a:xfrm>
            <a:off x="898525" y="5789612"/>
            <a:ext cx="473075" cy="1588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59" name="TextBox 58"/>
          <p:cNvSpPr txBox="1"/>
          <p:nvPr/>
        </p:nvSpPr>
        <p:spPr>
          <a:xfrm>
            <a:off x="152400" y="5029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CC00"/>
                </a:solidFill>
              </a:rPr>
              <a:t>N.R</a:t>
            </a:r>
            <a:endParaRPr lang="en-GB" b="1" dirty="0">
              <a:solidFill>
                <a:srgbClr val="00CC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2400" y="55581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N.U</a:t>
            </a:r>
            <a:endParaRPr lang="en-GB" b="1" dirty="0">
              <a:solidFill>
                <a:srgbClr val="C00000"/>
              </a:solidFill>
            </a:endParaRPr>
          </a:p>
        </p:txBody>
      </p:sp>
      <p:cxnSp>
        <p:nvCxnSpPr>
          <p:cNvPr id="61" name="AutoShape 21"/>
          <p:cNvCxnSpPr>
            <a:cxnSpLocks noChangeShapeType="1"/>
          </p:cNvCxnSpPr>
          <p:nvPr/>
        </p:nvCxnSpPr>
        <p:spPr bwMode="auto">
          <a:xfrm flipV="1">
            <a:off x="1600200" y="5257800"/>
            <a:ext cx="1524000" cy="1"/>
          </a:xfrm>
          <a:prstGeom prst="straightConnector1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</p:cxnSp>
      <p:cxnSp>
        <p:nvCxnSpPr>
          <p:cNvPr id="62" name="AutoShape 21"/>
          <p:cNvCxnSpPr>
            <a:cxnSpLocks noChangeShapeType="1"/>
          </p:cNvCxnSpPr>
          <p:nvPr/>
        </p:nvCxnSpPr>
        <p:spPr bwMode="auto">
          <a:xfrm>
            <a:off x="1447800" y="5791200"/>
            <a:ext cx="1676400" cy="1588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63" name="TextBox 62"/>
          <p:cNvSpPr txBox="1"/>
          <p:nvPr/>
        </p:nvSpPr>
        <p:spPr>
          <a:xfrm>
            <a:off x="1752600" y="4800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CC00"/>
                </a:solidFill>
              </a:rPr>
              <a:t>   R*</a:t>
            </a:r>
            <a:endParaRPr lang="en-GB" b="1" dirty="0">
              <a:solidFill>
                <a:srgbClr val="00CC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81200" y="533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U*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676400" y="5417403"/>
            <a:ext cx="152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 smtClean="0">
              <a:solidFill>
                <a:srgbClr val="C00000"/>
              </a:solidFill>
            </a:endParaRPr>
          </a:p>
          <a:p>
            <a:r>
              <a:rPr lang="en-GB" b="1" dirty="0" smtClean="0">
                <a:solidFill>
                  <a:srgbClr val="C00000"/>
                </a:solidFill>
              </a:rPr>
              <a:t>(N-1).</a:t>
            </a:r>
            <a:r>
              <a:rPr lang="en-GB" b="1" dirty="0" err="1" smtClean="0">
                <a:solidFill>
                  <a:srgbClr val="C00000"/>
                </a:solidFill>
              </a:rPr>
              <a:t>ws</a:t>
            </a:r>
            <a:r>
              <a:rPr lang="en-GB" b="1" dirty="0" smtClean="0">
                <a:solidFill>
                  <a:srgbClr val="C00000"/>
                </a:solidFill>
              </a:rPr>
              <a:t>*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66" name="Oval 6"/>
          <p:cNvSpPr>
            <a:spLocks noChangeArrowheads="1"/>
          </p:cNvSpPr>
          <p:nvPr/>
        </p:nvSpPr>
        <p:spPr bwMode="auto">
          <a:xfrm>
            <a:off x="1295400" y="4800600"/>
            <a:ext cx="457200" cy="16002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67" name="Text Box 33"/>
          <p:cNvSpPr txBox="1">
            <a:spLocks noChangeArrowheads="1"/>
          </p:cNvSpPr>
          <p:nvPr/>
        </p:nvSpPr>
        <p:spPr bwMode="auto">
          <a:xfrm>
            <a:off x="6553200" y="4876800"/>
            <a:ext cx="2590800" cy="129266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noFill/>
            <a:prstDash val="sys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dirty="0" smtClean="0"/>
              <a:t>MALB</a:t>
            </a:r>
          </a:p>
          <a:p>
            <a:pPr>
              <a:defRPr/>
            </a:pPr>
            <a:r>
              <a:rPr lang="en-US" sz="2600" dirty="0" smtClean="0"/>
              <a:t>Update Filtering</a:t>
            </a:r>
          </a:p>
          <a:p>
            <a:pPr>
              <a:defRPr/>
            </a:pPr>
            <a:r>
              <a:rPr lang="en-US" sz="2600" dirty="0" smtClean="0"/>
              <a:t>Uniting O &amp; 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8835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/>
          <a:lstStyle/>
          <a:p>
            <a:pPr>
              <a:tabLst>
                <a:tab pos="5313363" algn="l"/>
              </a:tabLst>
            </a:pPr>
            <a:r>
              <a:rPr lang="en-US" b="1" dirty="0" smtClean="0">
                <a:solidFill>
                  <a:srgbClr val="000099"/>
                </a:solidFill>
              </a:rPr>
              <a:t>Key Points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18" name="Rectangle 2"/>
          <p:cNvSpPr txBox="1">
            <a:spLocks noRot="1" noChangeArrowheads="1"/>
          </p:cNvSpPr>
          <p:nvPr/>
        </p:nvSpPr>
        <p:spPr bwMode="auto">
          <a:xfrm>
            <a:off x="228600" y="1104900"/>
            <a:ext cx="868680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b="1" kern="0" dirty="0" smtClean="0"/>
              <a:t>Commit updates in order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 dirty="0" smtClean="0">
                <a:solidFill>
                  <a:srgbClr val="C00000"/>
                </a:solidFill>
              </a:rPr>
              <a:t>Perform serial synchronous disk writes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 dirty="0" smtClean="0">
                <a:solidFill>
                  <a:srgbClr val="3333FF"/>
                </a:solidFill>
              </a:rPr>
              <a:t>Unite ordering and durability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b="1" kern="0" dirty="0" smtClean="0"/>
              <a:t>Load balancing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 dirty="0" smtClean="0">
                <a:solidFill>
                  <a:srgbClr val="C00000"/>
                </a:solidFill>
              </a:rPr>
              <a:t>Optimize for equal load: memory contention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 dirty="0" smtClean="0">
                <a:solidFill>
                  <a:srgbClr val="3333FF"/>
                </a:solidFill>
              </a:rPr>
              <a:t>MALB: optimize for in-memory execution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b="1" kern="0" dirty="0" smtClean="0"/>
              <a:t>Update propagation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 dirty="0" smtClean="0">
                <a:solidFill>
                  <a:srgbClr val="C00000"/>
                </a:solidFill>
              </a:rPr>
              <a:t>Propagate updates everywhere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 dirty="0" smtClean="0">
                <a:solidFill>
                  <a:srgbClr val="3333FF"/>
                </a:solidFill>
              </a:rPr>
              <a:t>Update filtering: propagate to where needed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0" y="990600"/>
            <a:ext cx="4953000" cy="56388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  <a:alpha val="10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953000" y="990600"/>
            <a:ext cx="4191000" cy="56388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  <a:alpha val="1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5133975" y="11811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Tx A</a:t>
            </a:r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Roadmap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984625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984625" y="30988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2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984625" y="12573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984625" y="13335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1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990975" y="4775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3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Arial" charset="0"/>
              </a:rPr>
              <a:t>Load </a:t>
            </a:r>
          </a:p>
          <a:p>
            <a:pPr algn="ctr"/>
            <a:r>
              <a:rPr lang="en-US" sz="2400" b="1" dirty="0">
                <a:latin typeface="Arial" charset="0"/>
              </a:rPr>
              <a:t>Balancer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10400" y="990600"/>
            <a:ext cx="114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</a:t>
            </a:r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47800" y="990600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2, 3</a:t>
            </a:r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Oval 6"/>
          <p:cNvSpPr>
            <a:spLocks noChangeArrowheads="1"/>
          </p:cNvSpPr>
          <p:nvPr/>
        </p:nvSpPr>
        <p:spPr bwMode="auto">
          <a:xfrm>
            <a:off x="6858000" y="2971800"/>
            <a:ext cx="1828800" cy="13716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/>
              <a:t>Ordering</a:t>
            </a:r>
            <a:endParaRPr lang="en-US" b="1" dirty="0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152400" y="5383887"/>
            <a:ext cx="358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noFill/>
            <a:prstDash val="sys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/>
              <a:t>Load balancing</a:t>
            </a: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152400" y="6029980"/>
            <a:ext cx="358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noFill/>
            <a:prstDash val="sys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/>
              <a:t>Update propagation</a:t>
            </a:r>
            <a:endParaRPr lang="en-US" b="1" dirty="0"/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6400800" y="5181600"/>
            <a:ext cx="25146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noFill/>
            <a:prstDash val="sys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/>
              <a:t>Commit updates in order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Replication for Performance</a:t>
            </a:r>
            <a:endParaRPr lang="en-US" sz="4800" b="1" dirty="0">
              <a:solidFill>
                <a:srgbClr val="000099"/>
              </a:solidFill>
            </a:endParaRPr>
          </a:p>
        </p:txBody>
      </p:sp>
      <p:pic>
        <p:nvPicPr>
          <p:cNvPr id="86018" name="Picture 2" descr="D:\Users\elnikety\AppData\Local\Microsoft\Windows\Temporary Internet Files\Content.IE5\RK7666FJ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200400"/>
            <a:ext cx="914400" cy="914400"/>
          </a:xfrm>
          <a:prstGeom prst="rect">
            <a:avLst/>
          </a:prstGeom>
          <a:noFill/>
        </p:spPr>
      </p:pic>
      <p:pic>
        <p:nvPicPr>
          <p:cNvPr id="11" name="Picture 2" descr="D:\Users\elnikety\AppData\Local\Microsoft\Windows\Temporary Internet Files\Content.IE5\RK7666FJ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5486400"/>
            <a:ext cx="914400" cy="914400"/>
          </a:xfrm>
          <a:prstGeom prst="rect">
            <a:avLst/>
          </a:prstGeom>
          <a:noFill/>
        </p:spPr>
      </p:pic>
      <p:pic>
        <p:nvPicPr>
          <p:cNvPr id="12" name="Picture 2" descr="D:\Users\elnikety\AppData\Local\Microsoft\Windows\Temporary Internet Files\Content.IE5\RK7666FJ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5486400"/>
            <a:ext cx="914400" cy="914400"/>
          </a:xfrm>
          <a:prstGeom prst="rect">
            <a:avLst/>
          </a:prstGeom>
          <a:noFill/>
        </p:spPr>
      </p:pic>
      <p:pic>
        <p:nvPicPr>
          <p:cNvPr id="13" name="Picture 2" descr="D:\Users\elnikety\AppData\Local\Microsoft\Windows\Temporary Internet Files\Content.IE5\RK7666FJ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486400"/>
            <a:ext cx="914400" cy="914400"/>
          </a:xfrm>
          <a:prstGeom prst="rect">
            <a:avLst/>
          </a:prstGeom>
          <a:noFill/>
        </p:spPr>
      </p:pic>
      <p:pic>
        <p:nvPicPr>
          <p:cNvPr id="14" name="Picture 2" descr="D:\Users\elnikety\AppData\Local\Microsoft\Windows\Temporary Internet Files\Content.IE5\RK7666FJ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5486400"/>
            <a:ext cx="914400" cy="914400"/>
          </a:xfrm>
          <a:prstGeom prst="rect">
            <a:avLst/>
          </a:prstGeom>
          <a:noFill/>
        </p:spPr>
      </p:pic>
      <p:pic>
        <p:nvPicPr>
          <p:cNvPr id="15" name="Picture 2" descr="D:\Users\elnikety\AppData\Local\Microsoft\Windows\Temporary Internet Files\Content.IE5\RK7666FJ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5486400"/>
            <a:ext cx="914400" cy="914400"/>
          </a:xfrm>
          <a:prstGeom prst="rect">
            <a:avLst/>
          </a:prstGeom>
          <a:noFill/>
        </p:spPr>
      </p:pic>
      <p:pic>
        <p:nvPicPr>
          <p:cNvPr id="16" name="Picture 2" descr="D:\Users\elnikety\AppData\Local\Microsoft\Windows\Temporary Internet Files\Content.IE5\RK7666FJ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5486400"/>
            <a:ext cx="914400" cy="914400"/>
          </a:xfrm>
          <a:prstGeom prst="rect">
            <a:avLst/>
          </a:prstGeom>
          <a:noFill/>
        </p:spPr>
      </p:pic>
      <p:cxnSp>
        <p:nvCxnSpPr>
          <p:cNvPr id="20" name="Straight Arrow Connector 19"/>
          <p:cNvCxnSpPr>
            <a:stCxn id="86018" idx="3"/>
          </p:cNvCxnSpPr>
          <p:nvPr/>
        </p:nvCxnSpPr>
        <p:spPr>
          <a:xfrm flipV="1">
            <a:off x="1447800" y="2057400"/>
            <a:ext cx="2667000" cy="1600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6018" idx="3"/>
          </p:cNvCxnSpPr>
          <p:nvPr/>
        </p:nvCxnSpPr>
        <p:spPr>
          <a:xfrm>
            <a:off x="1447800" y="3657600"/>
            <a:ext cx="1371600" cy="1828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4" descr="D:\Users\elnikety\AppData\Local\Microsoft\Windows\Temporary Internet Files\Content.IE5\904E2PZS\MCj019743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990600"/>
            <a:ext cx="2646483" cy="3733800"/>
          </a:xfrm>
          <a:prstGeom prst="rect">
            <a:avLst/>
          </a:prstGeom>
          <a:noFill/>
        </p:spPr>
      </p:pic>
      <p:pic>
        <p:nvPicPr>
          <p:cNvPr id="36" name="Picture 2" descr="D:\Users\elnikety\AppData\Local\Microsoft\Windows\Temporary Internet Files\Content.IE5\RK7666FJ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486400"/>
            <a:ext cx="914400" cy="914400"/>
          </a:xfrm>
          <a:prstGeom prst="rect">
            <a:avLst/>
          </a:prstGeom>
          <a:noFill/>
        </p:spPr>
      </p:pic>
      <p:pic>
        <p:nvPicPr>
          <p:cNvPr id="129025" name="Picture 1" descr="D:\Users\elnikety\AppData\Local\Microsoft\Windows\Temporary Internet Files\Content.IE5\HTJBUAU8\MCj0242017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1371600"/>
            <a:ext cx="1814513" cy="1709737"/>
          </a:xfrm>
          <a:prstGeom prst="rect">
            <a:avLst/>
          </a:prstGeom>
          <a:noFill/>
        </p:spPr>
      </p:pic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228600" y="1371600"/>
            <a:ext cx="327660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/>
              <a:t>Expensive</a:t>
            </a:r>
          </a:p>
          <a:p>
            <a:pPr>
              <a:defRPr/>
            </a:pPr>
            <a:r>
              <a:rPr lang="en-US" sz="2800" dirty="0" smtClean="0"/>
              <a:t>Limited scalability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686800" cy="5651500"/>
          </a:xfrm>
        </p:spPr>
        <p:txBody>
          <a:bodyPr/>
          <a:lstStyle/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b="1" dirty="0" smtClean="0"/>
              <a:t>Traditionally: </a:t>
            </a:r>
          </a:p>
          <a:p>
            <a:pPr lvl="1" eaLnBrk="1" hangingPunct="1">
              <a:defRPr/>
            </a:pPr>
            <a:r>
              <a:rPr lang="en-US" dirty="0" smtClean="0"/>
              <a:t>Commit ordering and durability are separated</a:t>
            </a:r>
          </a:p>
          <a:p>
            <a:pPr eaLnBrk="1" hangingPunct="1">
              <a:defRPr/>
            </a:pPr>
            <a:endParaRPr lang="en-US" b="1" u="sng" dirty="0" smtClean="0">
              <a:solidFill>
                <a:srgbClr val="3333FF"/>
              </a:solidFill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rgbClr val="3333FF"/>
                </a:solidFill>
              </a:rPr>
              <a:t>Key idea: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3333FF"/>
                </a:solidFill>
              </a:rPr>
              <a:t>Unite commit ordering and durability</a:t>
            </a:r>
          </a:p>
          <a:p>
            <a:pPr eaLnBrk="1" hangingPunct="1">
              <a:buNone/>
              <a:defRPr/>
            </a:pPr>
            <a:endParaRPr lang="en-US" dirty="0" smtClean="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Key Idea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noFill/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All Replicas Must Agree</a:t>
            </a:r>
          </a:p>
        </p:txBody>
      </p:sp>
      <p:sp>
        <p:nvSpPr>
          <p:cNvPr id="142369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3657600" y="1066800"/>
            <a:ext cx="5257800" cy="5638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All replicas agree on</a:t>
            </a:r>
          </a:p>
          <a:p>
            <a:pPr lvl="1" eaLnBrk="1" hangingPunct="1"/>
            <a:r>
              <a:rPr lang="en-US" dirty="0" smtClean="0"/>
              <a:t>which update </a:t>
            </a:r>
            <a:r>
              <a:rPr lang="en-US" dirty="0" err="1" smtClean="0"/>
              <a:t>tx</a:t>
            </a:r>
            <a:r>
              <a:rPr lang="en-US" dirty="0" smtClean="0"/>
              <a:t> commit</a:t>
            </a:r>
          </a:p>
          <a:p>
            <a:pPr lvl="1" eaLnBrk="1" hangingPunct="1"/>
            <a:r>
              <a:rPr lang="en-US" dirty="0" smtClean="0"/>
              <a:t>their commit order</a:t>
            </a:r>
          </a:p>
          <a:p>
            <a:pPr eaLnBrk="1" hangingPunct="1"/>
            <a:r>
              <a:rPr lang="en-US" dirty="0" smtClean="0"/>
              <a:t>Total order </a:t>
            </a:r>
          </a:p>
          <a:p>
            <a:pPr lvl="1" eaLnBrk="1" hangingPunct="1"/>
            <a:r>
              <a:rPr lang="en-US" dirty="0" smtClean="0"/>
              <a:t>Determined by middleware </a:t>
            </a:r>
          </a:p>
          <a:p>
            <a:pPr lvl="1" eaLnBrk="1" hangingPunct="1"/>
            <a:r>
              <a:rPr lang="en-US" dirty="0" smtClean="0"/>
              <a:t>Followed by each replica</a:t>
            </a:r>
          </a:p>
        </p:txBody>
      </p:sp>
      <p:sp>
        <p:nvSpPr>
          <p:cNvPr id="10246" name="Rectangle 52"/>
          <p:cNvSpPr>
            <a:spLocks noChangeArrowheads="1"/>
          </p:cNvSpPr>
          <p:nvPr/>
        </p:nvSpPr>
        <p:spPr bwMode="auto">
          <a:xfrm>
            <a:off x="1301750" y="51054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AutoShape 53"/>
          <p:cNvSpPr>
            <a:spLocks noChangeArrowheads="1"/>
          </p:cNvSpPr>
          <p:nvPr/>
        </p:nvSpPr>
        <p:spPr bwMode="auto">
          <a:xfrm>
            <a:off x="2139950" y="5715000"/>
            <a:ext cx="1066800" cy="8382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durability</a:t>
            </a:r>
          </a:p>
          <a:p>
            <a:pPr algn="ctr"/>
            <a:endParaRPr lang="en-US" sz="1800" b="1"/>
          </a:p>
        </p:txBody>
      </p:sp>
      <p:sp>
        <p:nvSpPr>
          <p:cNvPr id="10248" name="Text Box 54"/>
          <p:cNvSpPr txBox="1">
            <a:spLocks noChangeArrowheads="1"/>
          </p:cNvSpPr>
          <p:nvPr/>
        </p:nvSpPr>
        <p:spPr bwMode="auto">
          <a:xfrm>
            <a:off x="1301750" y="5181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3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142392" name="Text Box 56"/>
          <p:cNvSpPr txBox="1">
            <a:spLocks noChangeArrowheads="1"/>
          </p:cNvSpPr>
          <p:nvPr/>
        </p:nvSpPr>
        <p:spPr bwMode="auto">
          <a:xfrm>
            <a:off x="228600" y="13716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Tx A</a:t>
            </a:r>
          </a:p>
        </p:txBody>
      </p:sp>
      <p:sp>
        <p:nvSpPr>
          <p:cNvPr id="142393" name="Text Box 57"/>
          <p:cNvSpPr txBox="1">
            <a:spLocks noChangeArrowheads="1"/>
          </p:cNvSpPr>
          <p:nvPr/>
        </p:nvSpPr>
        <p:spPr bwMode="auto">
          <a:xfrm>
            <a:off x="228600" y="34290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Tx B</a:t>
            </a:r>
          </a:p>
        </p:txBody>
      </p:sp>
      <p:cxnSp>
        <p:nvCxnSpPr>
          <p:cNvPr id="142394" name="AutoShape 58"/>
          <p:cNvCxnSpPr>
            <a:cxnSpLocks noChangeShapeType="1"/>
          </p:cNvCxnSpPr>
          <p:nvPr/>
        </p:nvCxnSpPr>
        <p:spPr bwMode="auto">
          <a:xfrm>
            <a:off x="228600" y="3886200"/>
            <a:ext cx="1066800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2395" name="AutoShape 59"/>
          <p:cNvCxnSpPr>
            <a:cxnSpLocks noChangeShapeType="1"/>
          </p:cNvCxnSpPr>
          <p:nvPr/>
        </p:nvCxnSpPr>
        <p:spPr bwMode="auto">
          <a:xfrm>
            <a:off x="152400" y="1828800"/>
            <a:ext cx="1143000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3" name="Rectangle 60"/>
          <p:cNvSpPr>
            <a:spLocks noChangeArrowheads="1"/>
          </p:cNvSpPr>
          <p:nvPr/>
        </p:nvSpPr>
        <p:spPr bwMode="auto">
          <a:xfrm>
            <a:off x="1295400" y="3124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AutoShape 61"/>
          <p:cNvSpPr>
            <a:spLocks noChangeArrowheads="1"/>
          </p:cNvSpPr>
          <p:nvPr/>
        </p:nvSpPr>
        <p:spPr bwMode="auto">
          <a:xfrm>
            <a:off x="2133600" y="3733800"/>
            <a:ext cx="1066800" cy="8382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durability</a:t>
            </a:r>
          </a:p>
          <a:p>
            <a:pPr algn="ctr"/>
            <a:endParaRPr lang="en-US" sz="1800" b="1"/>
          </a:p>
        </p:txBody>
      </p:sp>
      <p:sp>
        <p:nvSpPr>
          <p:cNvPr id="10255" name="Text Box 62"/>
          <p:cNvSpPr txBox="1">
            <a:spLocks noChangeArrowheads="1"/>
          </p:cNvSpPr>
          <p:nvPr/>
        </p:nvSpPr>
        <p:spPr bwMode="auto">
          <a:xfrm>
            <a:off x="1295400" y="32004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2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10256" name="Rectangle 64"/>
          <p:cNvSpPr>
            <a:spLocks noChangeArrowheads="1"/>
          </p:cNvSpPr>
          <p:nvPr/>
        </p:nvSpPr>
        <p:spPr bwMode="auto">
          <a:xfrm>
            <a:off x="1295400" y="10668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AutoShape 65"/>
          <p:cNvSpPr>
            <a:spLocks noChangeArrowheads="1"/>
          </p:cNvSpPr>
          <p:nvPr/>
        </p:nvSpPr>
        <p:spPr bwMode="auto">
          <a:xfrm>
            <a:off x="2133600" y="1676400"/>
            <a:ext cx="1066800" cy="8382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durability</a:t>
            </a:r>
          </a:p>
          <a:p>
            <a:pPr algn="ctr"/>
            <a:endParaRPr lang="en-US" sz="1800" b="1"/>
          </a:p>
        </p:txBody>
      </p:sp>
      <p:sp>
        <p:nvSpPr>
          <p:cNvPr id="10258" name="Text Box 66"/>
          <p:cNvSpPr txBox="1">
            <a:spLocks noChangeArrowheads="1"/>
          </p:cNvSpPr>
          <p:nvPr/>
        </p:nvSpPr>
        <p:spPr bwMode="auto">
          <a:xfrm>
            <a:off x="1295400" y="11430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1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3962400" y="27432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Tx B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301750" y="51054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AutoShape 4"/>
          <p:cNvSpPr>
            <a:spLocks noChangeArrowheads="1"/>
          </p:cNvSpPr>
          <p:nvPr/>
        </p:nvSpPr>
        <p:spPr bwMode="auto">
          <a:xfrm>
            <a:off x="2139950" y="5715000"/>
            <a:ext cx="1066800" cy="8382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durability</a:t>
            </a:r>
          </a:p>
          <a:p>
            <a:pPr algn="ctr"/>
            <a:endParaRPr lang="en-US" sz="1800" b="1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1301750" y="5181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3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11271" name="Oval 6"/>
          <p:cNvSpPr>
            <a:spLocks noChangeArrowheads="1"/>
          </p:cNvSpPr>
          <p:nvPr/>
        </p:nvSpPr>
        <p:spPr bwMode="auto">
          <a:xfrm>
            <a:off x="5029200" y="2895600"/>
            <a:ext cx="3352800" cy="19050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smtClean="0"/>
              <a:t>Ordering</a:t>
            </a:r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7004050" y="14478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Tx A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noFill/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Order Outside DBMS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28600" y="13716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Tx A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28600" y="34290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Tx B</a:t>
            </a:r>
          </a:p>
        </p:txBody>
      </p:sp>
      <p:cxnSp>
        <p:nvCxnSpPr>
          <p:cNvPr id="211983" name="AutoShape 15"/>
          <p:cNvCxnSpPr>
            <a:cxnSpLocks noChangeShapeType="1"/>
            <a:stCxn id="11290" idx="0"/>
            <a:endCxn id="11271" idx="7"/>
          </p:cNvCxnSpPr>
          <p:nvPr/>
        </p:nvCxnSpPr>
        <p:spPr bwMode="auto">
          <a:xfrm rot="5400000" flipV="1">
            <a:off x="4110832" y="-605632"/>
            <a:ext cx="2032000" cy="5529263"/>
          </a:xfrm>
          <a:prstGeom prst="curvedConnector3">
            <a:avLst>
              <a:gd name="adj1" fmla="val 5153"/>
            </a:avLst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1984" name="AutoShape 16"/>
          <p:cNvCxnSpPr>
            <a:cxnSpLocks noChangeShapeType="1"/>
            <a:stCxn id="11286" idx="0"/>
            <a:endCxn id="11271" idx="1"/>
          </p:cNvCxnSpPr>
          <p:nvPr/>
        </p:nvCxnSpPr>
        <p:spPr bwMode="auto">
          <a:xfrm flipV="1">
            <a:off x="2362200" y="3175000"/>
            <a:ext cx="3157538" cy="2540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82" name="AutoShape 18"/>
          <p:cNvCxnSpPr>
            <a:cxnSpLocks noChangeShapeType="1"/>
          </p:cNvCxnSpPr>
          <p:nvPr/>
        </p:nvCxnSpPr>
        <p:spPr bwMode="auto">
          <a:xfrm>
            <a:off x="228600" y="3886200"/>
            <a:ext cx="1066800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83" name="AutoShape 19"/>
          <p:cNvCxnSpPr>
            <a:cxnSpLocks noChangeShapeType="1"/>
            <a:endCxn id="11288" idx="1"/>
          </p:cNvCxnSpPr>
          <p:nvPr/>
        </p:nvCxnSpPr>
        <p:spPr bwMode="auto">
          <a:xfrm>
            <a:off x="152400" y="1828800"/>
            <a:ext cx="1143000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295400" y="3124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2133600" y="3733800"/>
            <a:ext cx="1066800" cy="8382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durability</a:t>
            </a:r>
          </a:p>
          <a:p>
            <a:pPr algn="ctr"/>
            <a:endParaRPr lang="en-US" sz="1800" b="1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295400" y="32004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2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1295400" y="10668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AutoShape 25"/>
          <p:cNvSpPr>
            <a:spLocks noChangeArrowheads="1"/>
          </p:cNvSpPr>
          <p:nvPr/>
        </p:nvSpPr>
        <p:spPr bwMode="auto">
          <a:xfrm>
            <a:off x="2133600" y="1676400"/>
            <a:ext cx="1066800" cy="8382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durability</a:t>
            </a:r>
          </a:p>
          <a:p>
            <a:pPr algn="ctr"/>
            <a:endParaRPr lang="en-US" sz="1800" b="1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1295400" y="11430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1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3962400" y="27432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Tx B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301750" y="51054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AutoShape 4"/>
          <p:cNvSpPr>
            <a:spLocks noChangeArrowheads="1"/>
          </p:cNvSpPr>
          <p:nvPr/>
        </p:nvSpPr>
        <p:spPr bwMode="auto">
          <a:xfrm>
            <a:off x="2139950" y="5715000"/>
            <a:ext cx="1066800" cy="8382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durability</a:t>
            </a:r>
          </a:p>
          <a:p>
            <a:pPr algn="ctr"/>
            <a:endParaRPr lang="en-US" sz="1800" b="1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1301750" y="5181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3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11271" name="Oval 6"/>
          <p:cNvSpPr>
            <a:spLocks noChangeArrowheads="1"/>
          </p:cNvSpPr>
          <p:nvPr/>
        </p:nvSpPr>
        <p:spPr bwMode="auto">
          <a:xfrm>
            <a:off x="5029200" y="2895600"/>
            <a:ext cx="3352800" cy="19050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smtClean="0"/>
              <a:t>Ordering</a:t>
            </a:r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7004050" y="14478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Tx A</a:t>
            </a:r>
          </a:p>
        </p:txBody>
      </p:sp>
      <p:sp>
        <p:nvSpPr>
          <p:cNvPr id="211976" name="Text Box 8"/>
          <p:cNvSpPr txBox="1">
            <a:spLocks noChangeArrowheads="1"/>
          </p:cNvSpPr>
          <p:nvPr/>
        </p:nvSpPr>
        <p:spPr bwMode="auto">
          <a:xfrm>
            <a:off x="6324600" y="4191000"/>
            <a:ext cx="1092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 </a:t>
            </a:r>
            <a:r>
              <a:rPr lang="en-US" b="1">
                <a:sym typeface="Wingdings" pitchFamily="2" charset="2"/>
              </a:rPr>
              <a:t> B</a:t>
            </a:r>
            <a:endParaRPr lang="en-US" b="1"/>
          </a:p>
        </p:txBody>
      </p:sp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4087813" y="5699125"/>
            <a:ext cx="941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6600"/>
                </a:solidFill>
              </a:rPr>
              <a:t>A </a:t>
            </a:r>
            <a:r>
              <a:rPr lang="en-US" sz="2000" b="1">
                <a:solidFill>
                  <a:srgbClr val="FF6600"/>
                </a:solidFill>
                <a:sym typeface="Wingdings" pitchFamily="2" charset="2"/>
              </a:rPr>
              <a:t> B</a:t>
            </a:r>
            <a:endParaRPr lang="en-US" sz="2000" b="1">
              <a:solidFill>
                <a:srgbClr val="FF6600"/>
              </a:solidFill>
            </a:endParaRP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noFill/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Order Outside DBMS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28600" y="13716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Tx A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28600" y="34290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Tx B</a:t>
            </a:r>
          </a:p>
        </p:txBody>
      </p:sp>
      <p:cxnSp>
        <p:nvCxnSpPr>
          <p:cNvPr id="211983" name="AutoShape 15"/>
          <p:cNvCxnSpPr>
            <a:cxnSpLocks noChangeShapeType="1"/>
            <a:stCxn id="11290" idx="0"/>
            <a:endCxn id="11271" idx="7"/>
          </p:cNvCxnSpPr>
          <p:nvPr/>
        </p:nvCxnSpPr>
        <p:spPr bwMode="auto">
          <a:xfrm rot="5400000" flipV="1">
            <a:off x="4110832" y="-605632"/>
            <a:ext cx="2032000" cy="5529263"/>
          </a:xfrm>
          <a:prstGeom prst="curvedConnector3">
            <a:avLst>
              <a:gd name="adj1" fmla="val 5153"/>
            </a:avLst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1984" name="AutoShape 16"/>
          <p:cNvCxnSpPr>
            <a:cxnSpLocks noChangeShapeType="1"/>
            <a:stCxn id="11286" idx="0"/>
            <a:endCxn id="11271" idx="1"/>
          </p:cNvCxnSpPr>
          <p:nvPr/>
        </p:nvCxnSpPr>
        <p:spPr bwMode="auto">
          <a:xfrm flipV="1">
            <a:off x="2362200" y="3175000"/>
            <a:ext cx="3157538" cy="2540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1985" name="AutoShape 17"/>
          <p:cNvCxnSpPr>
            <a:cxnSpLocks noChangeShapeType="1"/>
            <a:stCxn id="11271" idx="4"/>
            <a:endCxn id="11270" idx="3"/>
          </p:cNvCxnSpPr>
          <p:nvPr/>
        </p:nvCxnSpPr>
        <p:spPr bwMode="auto">
          <a:xfrm rot="5400000">
            <a:off x="4583112" y="3652838"/>
            <a:ext cx="974725" cy="3270250"/>
          </a:xfrm>
          <a:prstGeom prst="curvedConnector2">
            <a:avLst/>
          </a:prstGeom>
          <a:noFill/>
          <a:ln w="76200">
            <a:solidFill>
              <a:srgbClr val="FF7C80"/>
            </a:solidFill>
            <a:round/>
            <a:headEnd/>
            <a:tailEnd type="triangle" w="med" len="med"/>
          </a:ln>
        </p:spPr>
      </p:cxnSp>
      <p:cxnSp>
        <p:nvCxnSpPr>
          <p:cNvPr id="11282" name="AutoShape 18"/>
          <p:cNvCxnSpPr>
            <a:cxnSpLocks noChangeShapeType="1"/>
          </p:cNvCxnSpPr>
          <p:nvPr/>
        </p:nvCxnSpPr>
        <p:spPr bwMode="auto">
          <a:xfrm>
            <a:off x="228600" y="3886200"/>
            <a:ext cx="1066800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83" name="AutoShape 19"/>
          <p:cNvCxnSpPr>
            <a:cxnSpLocks noChangeShapeType="1"/>
            <a:endCxn id="11288" idx="1"/>
          </p:cNvCxnSpPr>
          <p:nvPr/>
        </p:nvCxnSpPr>
        <p:spPr bwMode="auto">
          <a:xfrm>
            <a:off x="152400" y="1828800"/>
            <a:ext cx="1143000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295400" y="3124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2133600" y="3733800"/>
            <a:ext cx="1066800" cy="8382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durability</a:t>
            </a:r>
          </a:p>
          <a:p>
            <a:pPr algn="ctr"/>
            <a:endParaRPr lang="en-US" sz="1800" b="1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295400" y="32004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2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11991" name="Text Box 23"/>
          <p:cNvSpPr txBox="1">
            <a:spLocks noChangeArrowheads="1"/>
          </p:cNvSpPr>
          <p:nvPr/>
        </p:nvSpPr>
        <p:spPr bwMode="auto">
          <a:xfrm>
            <a:off x="2333625" y="4191000"/>
            <a:ext cx="714375" cy="3048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 </a:t>
            </a:r>
            <a:r>
              <a:rPr lang="en-US" sz="1400" b="1">
                <a:sym typeface="Wingdings" pitchFamily="2" charset="2"/>
              </a:rPr>
              <a:t> B</a:t>
            </a:r>
            <a:endParaRPr lang="en-US" sz="1400" b="1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1295400" y="10668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AutoShape 25"/>
          <p:cNvSpPr>
            <a:spLocks noChangeArrowheads="1"/>
          </p:cNvSpPr>
          <p:nvPr/>
        </p:nvSpPr>
        <p:spPr bwMode="auto">
          <a:xfrm>
            <a:off x="2133600" y="1676400"/>
            <a:ext cx="1066800" cy="8382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durability</a:t>
            </a:r>
          </a:p>
          <a:p>
            <a:pPr algn="ctr"/>
            <a:endParaRPr lang="en-US" sz="1800" b="1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1295400" y="11430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1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11996" name="Text Box 28"/>
          <p:cNvSpPr txBox="1">
            <a:spLocks noChangeArrowheads="1"/>
          </p:cNvSpPr>
          <p:nvPr/>
        </p:nvSpPr>
        <p:spPr bwMode="auto">
          <a:xfrm>
            <a:off x="3859213" y="4038600"/>
            <a:ext cx="941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6600"/>
                </a:solidFill>
              </a:rPr>
              <a:t>A </a:t>
            </a:r>
            <a:r>
              <a:rPr lang="en-US" sz="2000" b="1">
                <a:solidFill>
                  <a:srgbClr val="FF6600"/>
                </a:solidFill>
                <a:sym typeface="Wingdings" pitchFamily="2" charset="2"/>
              </a:rPr>
              <a:t> B</a:t>
            </a:r>
            <a:endParaRPr lang="en-US" sz="2000" b="1">
              <a:solidFill>
                <a:srgbClr val="FF6600"/>
              </a:solidFill>
            </a:endParaRPr>
          </a:p>
        </p:txBody>
      </p:sp>
      <p:cxnSp>
        <p:nvCxnSpPr>
          <p:cNvPr id="211997" name="AutoShape 29"/>
          <p:cNvCxnSpPr>
            <a:cxnSpLocks noChangeShapeType="1"/>
            <a:stCxn id="11271" idx="2"/>
            <a:endCxn id="11286" idx="3"/>
          </p:cNvCxnSpPr>
          <p:nvPr/>
        </p:nvCxnSpPr>
        <p:spPr bwMode="auto">
          <a:xfrm flipH="1" flipV="1">
            <a:off x="3429000" y="3794125"/>
            <a:ext cx="1600200" cy="53975"/>
          </a:xfrm>
          <a:prstGeom prst="straightConnector1">
            <a:avLst/>
          </a:prstGeom>
          <a:noFill/>
          <a:ln w="76200">
            <a:solidFill>
              <a:srgbClr val="FF7C80"/>
            </a:solidFill>
            <a:round/>
            <a:headEnd/>
            <a:tailEnd type="triangle" w="med" len="med"/>
          </a:ln>
        </p:spPr>
      </p:cxnSp>
      <p:sp>
        <p:nvSpPr>
          <p:cNvPr id="211998" name="Text Box 30"/>
          <p:cNvSpPr txBox="1">
            <a:spLocks noChangeArrowheads="1"/>
          </p:cNvSpPr>
          <p:nvPr/>
        </p:nvSpPr>
        <p:spPr bwMode="auto">
          <a:xfrm>
            <a:off x="4572000" y="2041525"/>
            <a:ext cx="941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6600"/>
                </a:solidFill>
              </a:rPr>
              <a:t>A </a:t>
            </a:r>
            <a:r>
              <a:rPr lang="en-US" sz="2000" b="1">
                <a:solidFill>
                  <a:srgbClr val="FF6600"/>
                </a:solidFill>
                <a:sym typeface="Wingdings" pitchFamily="2" charset="2"/>
              </a:rPr>
              <a:t> B</a:t>
            </a:r>
            <a:endParaRPr lang="en-US" sz="2000" b="1">
              <a:solidFill>
                <a:srgbClr val="FF6600"/>
              </a:solidFill>
            </a:endParaRPr>
          </a:p>
        </p:txBody>
      </p:sp>
      <p:cxnSp>
        <p:nvCxnSpPr>
          <p:cNvPr id="211999" name="AutoShape 31"/>
          <p:cNvCxnSpPr>
            <a:cxnSpLocks noChangeShapeType="1"/>
            <a:stCxn id="11271" idx="0"/>
            <a:endCxn id="11290" idx="3"/>
          </p:cNvCxnSpPr>
          <p:nvPr/>
        </p:nvCxnSpPr>
        <p:spPr bwMode="auto">
          <a:xfrm rot="5400000" flipH="1">
            <a:off x="4487862" y="677863"/>
            <a:ext cx="1158875" cy="3276600"/>
          </a:xfrm>
          <a:prstGeom prst="curvedConnector2">
            <a:avLst/>
          </a:prstGeom>
          <a:noFill/>
          <a:ln w="76200">
            <a:solidFill>
              <a:srgbClr val="FF7C80"/>
            </a:solidFill>
            <a:round/>
            <a:headEnd/>
            <a:tailEnd type="triangle" w="med" len="med"/>
          </a:ln>
        </p:spPr>
      </p:cxnSp>
      <p:sp>
        <p:nvSpPr>
          <p:cNvPr id="212000" name="Text Box 32"/>
          <p:cNvSpPr txBox="1">
            <a:spLocks noChangeArrowheads="1"/>
          </p:cNvSpPr>
          <p:nvPr/>
        </p:nvSpPr>
        <p:spPr bwMode="auto">
          <a:xfrm>
            <a:off x="2333625" y="6172200"/>
            <a:ext cx="714375" cy="3048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 </a:t>
            </a:r>
            <a:r>
              <a:rPr lang="en-US" sz="1400" b="1">
                <a:sym typeface="Wingdings" pitchFamily="2" charset="2"/>
              </a:rPr>
              <a:t> B</a:t>
            </a:r>
            <a:endParaRPr lang="en-US" sz="1400" b="1"/>
          </a:p>
        </p:txBody>
      </p:sp>
      <p:sp>
        <p:nvSpPr>
          <p:cNvPr id="212001" name="Text Box 33"/>
          <p:cNvSpPr txBox="1">
            <a:spLocks noChangeArrowheads="1"/>
          </p:cNvSpPr>
          <p:nvPr/>
        </p:nvSpPr>
        <p:spPr bwMode="auto">
          <a:xfrm>
            <a:off x="2333625" y="2133600"/>
            <a:ext cx="714375" cy="3048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 </a:t>
            </a:r>
            <a:r>
              <a:rPr lang="en-US" sz="1400" b="1">
                <a:sym typeface="Wingdings" pitchFamily="2" charset="2"/>
              </a:rPr>
              <a:t> B</a:t>
            </a:r>
            <a:endParaRPr lang="en-US" sz="1400" b="1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0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41"/>
          <p:cNvSpPr>
            <a:spLocks noChangeArrowheads="1"/>
          </p:cNvSpPr>
          <p:nvPr/>
        </p:nvSpPr>
        <p:spPr bwMode="auto">
          <a:xfrm>
            <a:off x="0" y="1066800"/>
            <a:ext cx="2209800" cy="17526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Ordering</a:t>
            </a:r>
          </a:p>
          <a:p>
            <a:pPr algn="ctr">
              <a:defRPr/>
            </a:pP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>A </a:t>
            </a:r>
            <a:r>
              <a:rPr lang="en-US" sz="1800" b="1" dirty="0">
                <a:sym typeface="Wingdings" pitchFamily="2" charset="2"/>
              </a:rPr>
              <a:t> B</a:t>
            </a:r>
            <a:endParaRPr lang="en-US" sz="1800" dirty="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2057400" y="1600200"/>
            <a:ext cx="6958013" cy="4572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53013" y="1828800"/>
            <a:ext cx="3733800" cy="4114800"/>
            <a:chOff x="2688" y="1152"/>
            <a:chExt cx="2352" cy="2592"/>
          </a:xfrm>
        </p:grpSpPr>
        <p:sp>
          <p:nvSpPr>
            <p:cNvPr id="12328" name="AutoShape 6"/>
            <p:cNvSpPr>
              <a:spLocks noChangeArrowheads="1"/>
            </p:cNvSpPr>
            <p:nvPr/>
          </p:nvSpPr>
          <p:spPr bwMode="auto">
            <a:xfrm>
              <a:off x="2688" y="1152"/>
              <a:ext cx="2352" cy="2592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146439" name="Text Box 7"/>
            <p:cNvSpPr txBox="1">
              <a:spLocks noChangeArrowheads="1"/>
            </p:cNvSpPr>
            <p:nvPr/>
          </p:nvSpPr>
          <p:spPr bwMode="auto">
            <a:xfrm>
              <a:off x="3585" y="1200"/>
              <a:ext cx="6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DBMS</a:t>
              </a:r>
              <a:endParaRPr lang="en-US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2294" name="AutoShape 8"/>
          <p:cNvSpPr>
            <a:spLocks noChangeArrowheads="1"/>
          </p:cNvSpPr>
          <p:nvPr/>
        </p:nvSpPr>
        <p:spPr bwMode="auto">
          <a:xfrm>
            <a:off x="6805613" y="4343400"/>
            <a:ext cx="1752600" cy="13716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durability</a:t>
            </a:r>
          </a:p>
          <a:p>
            <a:pPr algn="ctr"/>
            <a:endParaRPr lang="en-US" b="1"/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2081213" y="1603375"/>
            <a:ext cx="22108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smtClean="0"/>
              <a:t>Replica 3</a:t>
            </a:r>
            <a:endParaRPr lang="en-US" sz="3600" b="1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690813" y="2590800"/>
            <a:ext cx="1371600" cy="3048000"/>
            <a:chOff x="1200" y="1632"/>
            <a:chExt cx="864" cy="1920"/>
          </a:xfrm>
        </p:grpSpPr>
        <p:sp>
          <p:nvSpPr>
            <p:cNvPr id="12326" name="AutoShape 11"/>
            <p:cNvSpPr>
              <a:spLocks noChangeArrowheads="1"/>
            </p:cNvSpPr>
            <p:nvPr/>
          </p:nvSpPr>
          <p:spPr bwMode="auto">
            <a:xfrm>
              <a:off x="1200" y="1632"/>
              <a:ext cx="864" cy="1920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4" name="Text Box 12"/>
            <p:cNvSpPr txBox="1">
              <a:spLocks noChangeArrowheads="1"/>
            </p:cNvSpPr>
            <p:nvPr/>
          </p:nvSpPr>
          <p:spPr bwMode="auto">
            <a:xfrm>
              <a:off x="1296" y="1680"/>
              <a:ext cx="650" cy="288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Proxy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85813" y="3657600"/>
            <a:ext cx="1905000" cy="457200"/>
            <a:chOff x="0" y="2304"/>
            <a:chExt cx="1200" cy="288"/>
          </a:xfrm>
        </p:grpSpPr>
        <p:sp>
          <p:nvSpPr>
            <p:cNvPr id="12324" name="Text Box 14"/>
            <p:cNvSpPr txBox="1">
              <a:spLocks noChangeArrowheads="1"/>
            </p:cNvSpPr>
            <p:nvPr/>
          </p:nvSpPr>
          <p:spPr bwMode="auto">
            <a:xfrm>
              <a:off x="0" y="2304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Tx A</a:t>
              </a:r>
            </a:p>
          </p:txBody>
        </p:sp>
        <p:sp>
          <p:nvSpPr>
            <p:cNvPr id="12325" name="AutoShape 15"/>
            <p:cNvSpPr>
              <a:spLocks noChangeArrowheads="1"/>
            </p:cNvSpPr>
            <p:nvPr/>
          </p:nvSpPr>
          <p:spPr bwMode="auto">
            <a:xfrm>
              <a:off x="624" y="2352"/>
              <a:ext cx="576" cy="192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85813" y="4267200"/>
            <a:ext cx="1905000" cy="457200"/>
            <a:chOff x="0" y="2688"/>
            <a:chExt cx="1200" cy="288"/>
          </a:xfrm>
        </p:grpSpPr>
        <p:sp>
          <p:nvSpPr>
            <p:cNvPr id="12322" name="Text Box 17"/>
            <p:cNvSpPr txBox="1">
              <a:spLocks noChangeArrowheads="1"/>
            </p:cNvSpPr>
            <p:nvPr/>
          </p:nvSpPr>
          <p:spPr bwMode="auto">
            <a:xfrm>
              <a:off x="0" y="2688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Tx B</a:t>
              </a:r>
            </a:p>
          </p:txBody>
        </p:sp>
        <p:sp>
          <p:nvSpPr>
            <p:cNvPr id="12323" name="AutoShape 18"/>
            <p:cNvSpPr>
              <a:spLocks noChangeArrowheads="1"/>
            </p:cNvSpPr>
            <p:nvPr/>
          </p:nvSpPr>
          <p:spPr bwMode="auto">
            <a:xfrm>
              <a:off x="624" y="2736"/>
              <a:ext cx="576" cy="192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451" name="AutoShape 19"/>
          <p:cNvSpPr>
            <a:spLocks noChangeArrowheads="1"/>
          </p:cNvSpPr>
          <p:nvPr/>
        </p:nvSpPr>
        <p:spPr bwMode="auto">
          <a:xfrm>
            <a:off x="3910013" y="3733800"/>
            <a:ext cx="1295400" cy="304800"/>
          </a:xfrm>
          <a:prstGeom prst="rightArrow">
            <a:avLst>
              <a:gd name="adj1" fmla="val 50000"/>
              <a:gd name="adj2" fmla="val 10625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6452" name="AutoShape 20"/>
          <p:cNvSpPr>
            <a:spLocks noChangeArrowheads="1"/>
          </p:cNvSpPr>
          <p:nvPr/>
        </p:nvSpPr>
        <p:spPr bwMode="auto">
          <a:xfrm>
            <a:off x="3910013" y="4343400"/>
            <a:ext cx="1295400" cy="304800"/>
          </a:xfrm>
          <a:prstGeom prst="rightArrow">
            <a:avLst>
              <a:gd name="adj1" fmla="val 50000"/>
              <a:gd name="adj2" fmla="val 10625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5205413" y="2895600"/>
            <a:ext cx="534987" cy="2362200"/>
            <a:chOff x="2784" y="1824"/>
            <a:chExt cx="337" cy="1488"/>
          </a:xfrm>
        </p:grpSpPr>
        <p:sp>
          <p:nvSpPr>
            <p:cNvPr id="12320" name="AutoShape 22"/>
            <p:cNvSpPr>
              <a:spLocks noChangeArrowheads="1"/>
            </p:cNvSpPr>
            <p:nvPr/>
          </p:nvSpPr>
          <p:spPr bwMode="auto">
            <a:xfrm>
              <a:off x="2784" y="1824"/>
              <a:ext cx="336" cy="14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12321" name="Text Box 23"/>
            <p:cNvSpPr txBox="1">
              <a:spLocks noChangeArrowheads="1"/>
            </p:cNvSpPr>
            <p:nvPr/>
          </p:nvSpPr>
          <p:spPr bwMode="auto">
            <a:xfrm>
              <a:off x="2832" y="2016"/>
              <a:ext cx="289" cy="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r>
                <a:rPr lang="en-US" sz="1800" b="1"/>
                <a:t>SQL interface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5734050" y="2667000"/>
            <a:ext cx="1681163" cy="1138238"/>
            <a:chOff x="3117" y="1680"/>
            <a:chExt cx="1059" cy="717"/>
          </a:xfrm>
        </p:grpSpPr>
        <p:sp>
          <p:nvSpPr>
            <p:cNvPr id="146457" name="Cloud"/>
            <p:cNvSpPr>
              <a:spLocks noChangeAspect="1" noEditPoints="1" noChangeArrowheads="1"/>
            </p:cNvSpPr>
            <p:nvPr/>
          </p:nvSpPr>
          <p:spPr bwMode="auto">
            <a:xfrm>
              <a:off x="3312" y="1680"/>
              <a:ext cx="864" cy="57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sz="1800" b="1"/>
                <a:t>Task A</a:t>
              </a:r>
            </a:p>
          </p:txBody>
        </p:sp>
        <p:sp>
          <p:nvSpPr>
            <p:cNvPr id="12319" name="Freeform 26"/>
            <p:cNvSpPr>
              <a:spLocks/>
            </p:cNvSpPr>
            <p:nvPr/>
          </p:nvSpPr>
          <p:spPr bwMode="auto">
            <a:xfrm>
              <a:off x="3117" y="2064"/>
              <a:ext cx="483" cy="333"/>
            </a:xfrm>
            <a:custGeom>
              <a:avLst/>
              <a:gdLst>
                <a:gd name="T0" fmla="*/ 0 w 483"/>
                <a:gd name="T1" fmla="*/ 333 h 333"/>
                <a:gd name="T2" fmla="*/ 339 w 483"/>
                <a:gd name="T3" fmla="*/ 240 h 333"/>
                <a:gd name="T4" fmla="*/ 483 w 483"/>
                <a:gd name="T5" fmla="*/ 0 h 333"/>
                <a:gd name="T6" fmla="*/ 0 60000 65536"/>
                <a:gd name="T7" fmla="*/ 0 60000 65536"/>
                <a:gd name="T8" fmla="*/ 0 60000 65536"/>
                <a:gd name="T9" fmla="*/ 0 w 483"/>
                <a:gd name="T10" fmla="*/ 0 h 333"/>
                <a:gd name="T11" fmla="*/ 483 w 483"/>
                <a:gd name="T12" fmla="*/ 333 h 3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3" h="333">
                  <a:moveTo>
                    <a:pt x="0" y="333"/>
                  </a:moveTo>
                  <a:cubicBezTo>
                    <a:pt x="55" y="318"/>
                    <a:pt x="259" y="296"/>
                    <a:pt x="339" y="240"/>
                  </a:cubicBezTo>
                  <a:cubicBezTo>
                    <a:pt x="419" y="184"/>
                    <a:pt x="447" y="92"/>
                    <a:pt x="483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5734050" y="3200400"/>
            <a:ext cx="2976563" cy="1209675"/>
            <a:chOff x="3117" y="2016"/>
            <a:chExt cx="1875" cy="762"/>
          </a:xfrm>
        </p:grpSpPr>
        <p:sp>
          <p:nvSpPr>
            <p:cNvPr id="146461" name="Cloud"/>
            <p:cNvSpPr>
              <a:spLocks noChangeAspect="1" noEditPoints="1" noChangeArrowheads="1"/>
            </p:cNvSpPr>
            <p:nvPr/>
          </p:nvSpPr>
          <p:spPr bwMode="auto">
            <a:xfrm>
              <a:off x="4128" y="2016"/>
              <a:ext cx="864" cy="57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sz="1800" b="1" dirty="0"/>
                <a:t>Task B</a:t>
              </a:r>
            </a:p>
          </p:txBody>
        </p:sp>
        <p:sp>
          <p:nvSpPr>
            <p:cNvPr id="12317" name="Freeform 30"/>
            <p:cNvSpPr>
              <a:spLocks/>
            </p:cNvSpPr>
            <p:nvPr/>
          </p:nvSpPr>
          <p:spPr bwMode="auto">
            <a:xfrm>
              <a:off x="3117" y="2363"/>
              <a:ext cx="1008" cy="415"/>
            </a:xfrm>
            <a:custGeom>
              <a:avLst/>
              <a:gdLst>
                <a:gd name="T0" fmla="*/ 0 w 1008"/>
                <a:gd name="T1" fmla="*/ 415 h 415"/>
                <a:gd name="T2" fmla="*/ 475 w 1008"/>
                <a:gd name="T3" fmla="*/ 144 h 415"/>
                <a:gd name="T4" fmla="*/ 1008 w 1008"/>
                <a:gd name="T5" fmla="*/ 0 h 415"/>
                <a:gd name="T6" fmla="*/ 0 60000 65536"/>
                <a:gd name="T7" fmla="*/ 0 60000 65536"/>
                <a:gd name="T8" fmla="*/ 0 60000 65536"/>
                <a:gd name="T9" fmla="*/ 0 w 1008"/>
                <a:gd name="T10" fmla="*/ 0 h 415"/>
                <a:gd name="T11" fmla="*/ 1008 w 1008"/>
                <a:gd name="T12" fmla="*/ 415 h 4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415">
                  <a:moveTo>
                    <a:pt x="0" y="415"/>
                  </a:moveTo>
                  <a:cubicBezTo>
                    <a:pt x="81" y="370"/>
                    <a:pt x="307" y="213"/>
                    <a:pt x="475" y="144"/>
                  </a:cubicBezTo>
                  <a:cubicBezTo>
                    <a:pt x="643" y="75"/>
                    <a:pt x="897" y="30"/>
                    <a:pt x="1008" y="0"/>
                  </a:cubicBezTo>
                </a:path>
              </a:pathLst>
            </a:custGeom>
            <a:noFill/>
            <a:ln w="50800">
              <a:solidFill>
                <a:schemeClr val="bg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0" name="Rectangle 41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Enforce External Commit Order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41"/>
          <p:cNvSpPr>
            <a:spLocks noChangeArrowheads="1"/>
          </p:cNvSpPr>
          <p:nvPr/>
        </p:nvSpPr>
        <p:spPr bwMode="auto">
          <a:xfrm>
            <a:off x="0" y="1066800"/>
            <a:ext cx="2209800" cy="17526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Ordering</a:t>
            </a:r>
          </a:p>
          <a:p>
            <a:pPr algn="ctr">
              <a:defRPr/>
            </a:pP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>A </a:t>
            </a:r>
            <a:r>
              <a:rPr lang="en-US" sz="1800" b="1" dirty="0">
                <a:sym typeface="Wingdings" pitchFamily="2" charset="2"/>
              </a:rPr>
              <a:t> B</a:t>
            </a:r>
            <a:endParaRPr lang="en-US" sz="1800" dirty="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2057400" y="1600200"/>
            <a:ext cx="6958013" cy="4572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53013" y="1828800"/>
            <a:ext cx="3733800" cy="4114800"/>
            <a:chOff x="2688" y="1152"/>
            <a:chExt cx="2352" cy="2592"/>
          </a:xfrm>
        </p:grpSpPr>
        <p:sp>
          <p:nvSpPr>
            <p:cNvPr id="12328" name="AutoShape 6"/>
            <p:cNvSpPr>
              <a:spLocks noChangeArrowheads="1"/>
            </p:cNvSpPr>
            <p:nvPr/>
          </p:nvSpPr>
          <p:spPr bwMode="auto">
            <a:xfrm>
              <a:off x="2688" y="1152"/>
              <a:ext cx="2352" cy="2592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146439" name="Text Box 7"/>
            <p:cNvSpPr txBox="1">
              <a:spLocks noChangeArrowheads="1"/>
            </p:cNvSpPr>
            <p:nvPr/>
          </p:nvSpPr>
          <p:spPr bwMode="auto">
            <a:xfrm>
              <a:off x="3585" y="1200"/>
              <a:ext cx="6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DBMS</a:t>
              </a:r>
              <a:endParaRPr lang="en-US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2294" name="AutoShape 8"/>
          <p:cNvSpPr>
            <a:spLocks noChangeArrowheads="1"/>
          </p:cNvSpPr>
          <p:nvPr/>
        </p:nvSpPr>
        <p:spPr bwMode="auto">
          <a:xfrm>
            <a:off x="6805613" y="4343400"/>
            <a:ext cx="1752600" cy="13716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durability</a:t>
            </a:r>
          </a:p>
          <a:p>
            <a:pPr algn="ctr"/>
            <a:endParaRPr lang="en-US" b="1"/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2081213" y="1603375"/>
            <a:ext cx="22108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smtClean="0"/>
              <a:t>Replica 3</a:t>
            </a:r>
            <a:endParaRPr lang="en-US" sz="3600" b="1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690813" y="2590800"/>
            <a:ext cx="1371600" cy="3048000"/>
            <a:chOff x="1200" y="1632"/>
            <a:chExt cx="864" cy="1920"/>
          </a:xfrm>
        </p:grpSpPr>
        <p:sp>
          <p:nvSpPr>
            <p:cNvPr id="12326" name="AutoShape 11"/>
            <p:cNvSpPr>
              <a:spLocks noChangeArrowheads="1"/>
            </p:cNvSpPr>
            <p:nvPr/>
          </p:nvSpPr>
          <p:spPr bwMode="auto">
            <a:xfrm>
              <a:off x="1200" y="1632"/>
              <a:ext cx="864" cy="1920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4" name="Text Box 12"/>
            <p:cNvSpPr txBox="1">
              <a:spLocks noChangeArrowheads="1"/>
            </p:cNvSpPr>
            <p:nvPr/>
          </p:nvSpPr>
          <p:spPr bwMode="auto">
            <a:xfrm>
              <a:off x="1296" y="1680"/>
              <a:ext cx="650" cy="288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Proxy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85813" y="3657600"/>
            <a:ext cx="1905000" cy="457200"/>
            <a:chOff x="0" y="2304"/>
            <a:chExt cx="1200" cy="288"/>
          </a:xfrm>
        </p:grpSpPr>
        <p:sp>
          <p:nvSpPr>
            <p:cNvPr id="12324" name="Text Box 14"/>
            <p:cNvSpPr txBox="1">
              <a:spLocks noChangeArrowheads="1"/>
            </p:cNvSpPr>
            <p:nvPr/>
          </p:nvSpPr>
          <p:spPr bwMode="auto">
            <a:xfrm>
              <a:off x="0" y="2304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Tx A</a:t>
              </a:r>
            </a:p>
          </p:txBody>
        </p:sp>
        <p:sp>
          <p:nvSpPr>
            <p:cNvPr id="12325" name="AutoShape 15"/>
            <p:cNvSpPr>
              <a:spLocks noChangeArrowheads="1"/>
            </p:cNvSpPr>
            <p:nvPr/>
          </p:nvSpPr>
          <p:spPr bwMode="auto">
            <a:xfrm>
              <a:off x="624" y="2352"/>
              <a:ext cx="576" cy="192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85813" y="4267200"/>
            <a:ext cx="1905000" cy="457200"/>
            <a:chOff x="0" y="2688"/>
            <a:chExt cx="1200" cy="288"/>
          </a:xfrm>
        </p:grpSpPr>
        <p:sp>
          <p:nvSpPr>
            <p:cNvPr id="12322" name="Text Box 17"/>
            <p:cNvSpPr txBox="1">
              <a:spLocks noChangeArrowheads="1"/>
            </p:cNvSpPr>
            <p:nvPr/>
          </p:nvSpPr>
          <p:spPr bwMode="auto">
            <a:xfrm>
              <a:off x="0" y="2688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Tx B</a:t>
              </a:r>
            </a:p>
          </p:txBody>
        </p:sp>
        <p:sp>
          <p:nvSpPr>
            <p:cNvPr id="12323" name="AutoShape 18"/>
            <p:cNvSpPr>
              <a:spLocks noChangeArrowheads="1"/>
            </p:cNvSpPr>
            <p:nvPr/>
          </p:nvSpPr>
          <p:spPr bwMode="auto">
            <a:xfrm>
              <a:off x="624" y="2736"/>
              <a:ext cx="576" cy="192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451" name="AutoShape 19"/>
          <p:cNvSpPr>
            <a:spLocks noChangeArrowheads="1"/>
          </p:cNvSpPr>
          <p:nvPr/>
        </p:nvSpPr>
        <p:spPr bwMode="auto">
          <a:xfrm>
            <a:off x="3910013" y="3733800"/>
            <a:ext cx="1295400" cy="304800"/>
          </a:xfrm>
          <a:prstGeom prst="rightArrow">
            <a:avLst>
              <a:gd name="adj1" fmla="val 50000"/>
              <a:gd name="adj2" fmla="val 10625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6452" name="AutoShape 20"/>
          <p:cNvSpPr>
            <a:spLocks noChangeArrowheads="1"/>
          </p:cNvSpPr>
          <p:nvPr/>
        </p:nvSpPr>
        <p:spPr bwMode="auto">
          <a:xfrm>
            <a:off x="3910013" y="4343400"/>
            <a:ext cx="1295400" cy="304800"/>
          </a:xfrm>
          <a:prstGeom prst="rightArrow">
            <a:avLst>
              <a:gd name="adj1" fmla="val 50000"/>
              <a:gd name="adj2" fmla="val 10625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5205413" y="2895600"/>
            <a:ext cx="534987" cy="2362200"/>
            <a:chOff x="2784" y="1824"/>
            <a:chExt cx="337" cy="1488"/>
          </a:xfrm>
        </p:grpSpPr>
        <p:sp>
          <p:nvSpPr>
            <p:cNvPr id="12320" name="AutoShape 22"/>
            <p:cNvSpPr>
              <a:spLocks noChangeArrowheads="1"/>
            </p:cNvSpPr>
            <p:nvPr/>
          </p:nvSpPr>
          <p:spPr bwMode="auto">
            <a:xfrm>
              <a:off x="2784" y="1824"/>
              <a:ext cx="336" cy="14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12321" name="Text Box 23"/>
            <p:cNvSpPr txBox="1">
              <a:spLocks noChangeArrowheads="1"/>
            </p:cNvSpPr>
            <p:nvPr/>
          </p:nvSpPr>
          <p:spPr bwMode="auto">
            <a:xfrm>
              <a:off x="2832" y="2016"/>
              <a:ext cx="289" cy="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r>
                <a:rPr lang="en-US" sz="1800" b="1"/>
                <a:t>SQL interface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5734050" y="2667000"/>
            <a:ext cx="1681163" cy="1138238"/>
            <a:chOff x="3117" y="1680"/>
            <a:chExt cx="1059" cy="717"/>
          </a:xfrm>
        </p:grpSpPr>
        <p:sp>
          <p:nvSpPr>
            <p:cNvPr id="146457" name="Cloud"/>
            <p:cNvSpPr>
              <a:spLocks noChangeAspect="1" noEditPoints="1" noChangeArrowheads="1"/>
            </p:cNvSpPr>
            <p:nvPr/>
          </p:nvSpPr>
          <p:spPr bwMode="auto">
            <a:xfrm>
              <a:off x="3312" y="1680"/>
              <a:ext cx="864" cy="57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sz="1800" b="1"/>
                <a:t>Task A</a:t>
              </a:r>
            </a:p>
          </p:txBody>
        </p:sp>
        <p:sp>
          <p:nvSpPr>
            <p:cNvPr id="12319" name="Freeform 26"/>
            <p:cNvSpPr>
              <a:spLocks/>
            </p:cNvSpPr>
            <p:nvPr/>
          </p:nvSpPr>
          <p:spPr bwMode="auto">
            <a:xfrm>
              <a:off x="3117" y="2064"/>
              <a:ext cx="483" cy="333"/>
            </a:xfrm>
            <a:custGeom>
              <a:avLst/>
              <a:gdLst>
                <a:gd name="T0" fmla="*/ 0 w 483"/>
                <a:gd name="T1" fmla="*/ 333 h 333"/>
                <a:gd name="T2" fmla="*/ 339 w 483"/>
                <a:gd name="T3" fmla="*/ 240 h 333"/>
                <a:gd name="T4" fmla="*/ 483 w 483"/>
                <a:gd name="T5" fmla="*/ 0 h 333"/>
                <a:gd name="T6" fmla="*/ 0 60000 65536"/>
                <a:gd name="T7" fmla="*/ 0 60000 65536"/>
                <a:gd name="T8" fmla="*/ 0 60000 65536"/>
                <a:gd name="T9" fmla="*/ 0 w 483"/>
                <a:gd name="T10" fmla="*/ 0 h 333"/>
                <a:gd name="T11" fmla="*/ 483 w 483"/>
                <a:gd name="T12" fmla="*/ 333 h 3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3" h="333">
                  <a:moveTo>
                    <a:pt x="0" y="333"/>
                  </a:moveTo>
                  <a:cubicBezTo>
                    <a:pt x="55" y="318"/>
                    <a:pt x="259" y="296"/>
                    <a:pt x="339" y="240"/>
                  </a:cubicBezTo>
                  <a:cubicBezTo>
                    <a:pt x="419" y="184"/>
                    <a:pt x="447" y="92"/>
                    <a:pt x="483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459" name="Freeform 27"/>
          <p:cNvSpPr>
            <a:spLocks/>
          </p:cNvSpPr>
          <p:nvPr/>
        </p:nvSpPr>
        <p:spPr bwMode="auto">
          <a:xfrm>
            <a:off x="6729413" y="3335338"/>
            <a:ext cx="444500" cy="981075"/>
          </a:xfrm>
          <a:custGeom>
            <a:avLst/>
            <a:gdLst>
              <a:gd name="T0" fmla="*/ 0 w 280"/>
              <a:gd name="T1" fmla="*/ 0 h 618"/>
              <a:gd name="T2" fmla="*/ 208 w 280"/>
              <a:gd name="T3" fmla="*/ 312 h 618"/>
              <a:gd name="T4" fmla="*/ 280 w 280"/>
              <a:gd name="T5" fmla="*/ 618 h 618"/>
              <a:gd name="T6" fmla="*/ 0 60000 65536"/>
              <a:gd name="T7" fmla="*/ 0 60000 65536"/>
              <a:gd name="T8" fmla="*/ 0 60000 65536"/>
              <a:gd name="T9" fmla="*/ 0 w 280"/>
              <a:gd name="T10" fmla="*/ 0 h 618"/>
              <a:gd name="T11" fmla="*/ 280 w 280"/>
              <a:gd name="T12" fmla="*/ 618 h 6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0" h="618">
                <a:moveTo>
                  <a:pt x="0" y="0"/>
                </a:moveTo>
                <a:cubicBezTo>
                  <a:pt x="35" y="52"/>
                  <a:pt x="161" y="209"/>
                  <a:pt x="208" y="312"/>
                </a:cubicBezTo>
                <a:cubicBezTo>
                  <a:pt x="255" y="415"/>
                  <a:pt x="265" y="554"/>
                  <a:pt x="280" y="618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5734050" y="3200400"/>
            <a:ext cx="2976563" cy="1209675"/>
            <a:chOff x="3117" y="2016"/>
            <a:chExt cx="1875" cy="762"/>
          </a:xfrm>
        </p:grpSpPr>
        <p:sp>
          <p:nvSpPr>
            <p:cNvPr id="146461" name="Cloud"/>
            <p:cNvSpPr>
              <a:spLocks noChangeAspect="1" noEditPoints="1" noChangeArrowheads="1"/>
            </p:cNvSpPr>
            <p:nvPr/>
          </p:nvSpPr>
          <p:spPr bwMode="auto">
            <a:xfrm>
              <a:off x="4128" y="2016"/>
              <a:ext cx="864" cy="57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sz="1800" b="1" dirty="0"/>
                <a:t>Task B</a:t>
              </a:r>
            </a:p>
          </p:txBody>
        </p:sp>
        <p:sp>
          <p:nvSpPr>
            <p:cNvPr id="12317" name="Freeform 30"/>
            <p:cNvSpPr>
              <a:spLocks/>
            </p:cNvSpPr>
            <p:nvPr/>
          </p:nvSpPr>
          <p:spPr bwMode="auto">
            <a:xfrm>
              <a:off x="3117" y="2363"/>
              <a:ext cx="1008" cy="415"/>
            </a:xfrm>
            <a:custGeom>
              <a:avLst/>
              <a:gdLst>
                <a:gd name="T0" fmla="*/ 0 w 1008"/>
                <a:gd name="T1" fmla="*/ 415 h 415"/>
                <a:gd name="T2" fmla="*/ 475 w 1008"/>
                <a:gd name="T3" fmla="*/ 144 h 415"/>
                <a:gd name="T4" fmla="*/ 1008 w 1008"/>
                <a:gd name="T5" fmla="*/ 0 h 415"/>
                <a:gd name="T6" fmla="*/ 0 60000 65536"/>
                <a:gd name="T7" fmla="*/ 0 60000 65536"/>
                <a:gd name="T8" fmla="*/ 0 60000 65536"/>
                <a:gd name="T9" fmla="*/ 0 w 1008"/>
                <a:gd name="T10" fmla="*/ 0 h 415"/>
                <a:gd name="T11" fmla="*/ 1008 w 1008"/>
                <a:gd name="T12" fmla="*/ 415 h 4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415">
                  <a:moveTo>
                    <a:pt x="0" y="415"/>
                  </a:moveTo>
                  <a:cubicBezTo>
                    <a:pt x="81" y="370"/>
                    <a:pt x="307" y="213"/>
                    <a:pt x="475" y="144"/>
                  </a:cubicBezTo>
                  <a:cubicBezTo>
                    <a:pt x="643" y="75"/>
                    <a:pt x="897" y="30"/>
                    <a:pt x="1008" y="0"/>
                  </a:cubicBezTo>
                </a:path>
              </a:pathLst>
            </a:custGeom>
            <a:noFill/>
            <a:ln w="50800">
              <a:solidFill>
                <a:schemeClr val="bg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463" name="Freeform 31"/>
          <p:cNvSpPr>
            <a:spLocks/>
          </p:cNvSpPr>
          <p:nvPr/>
        </p:nvSpPr>
        <p:spPr bwMode="auto">
          <a:xfrm>
            <a:off x="8177213" y="3810000"/>
            <a:ext cx="446087" cy="550863"/>
          </a:xfrm>
          <a:custGeom>
            <a:avLst/>
            <a:gdLst>
              <a:gd name="T0" fmla="*/ 0 w 281"/>
              <a:gd name="T1" fmla="*/ 0 h 347"/>
              <a:gd name="T2" fmla="*/ 271 w 281"/>
              <a:gd name="T3" fmla="*/ 178 h 347"/>
              <a:gd name="T4" fmla="*/ 60 w 281"/>
              <a:gd name="T5" fmla="*/ 347 h 347"/>
              <a:gd name="T6" fmla="*/ 0 60000 65536"/>
              <a:gd name="T7" fmla="*/ 0 60000 65536"/>
              <a:gd name="T8" fmla="*/ 0 60000 65536"/>
              <a:gd name="T9" fmla="*/ 0 w 281"/>
              <a:gd name="T10" fmla="*/ 0 h 347"/>
              <a:gd name="T11" fmla="*/ 281 w 281"/>
              <a:gd name="T12" fmla="*/ 347 h 3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47">
                <a:moveTo>
                  <a:pt x="0" y="0"/>
                </a:moveTo>
                <a:cubicBezTo>
                  <a:pt x="45" y="30"/>
                  <a:pt x="261" y="120"/>
                  <a:pt x="271" y="178"/>
                </a:cubicBezTo>
                <a:cubicBezTo>
                  <a:pt x="281" y="236"/>
                  <a:pt x="104" y="312"/>
                  <a:pt x="60" y="347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6464" name="Text Box 32"/>
          <p:cNvSpPr txBox="1">
            <a:spLocks noChangeArrowheads="1"/>
          </p:cNvSpPr>
          <p:nvPr/>
        </p:nvSpPr>
        <p:spPr bwMode="auto">
          <a:xfrm>
            <a:off x="6958013" y="51054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7339013" y="5105400"/>
            <a:ext cx="862012" cy="457200"/>
            <a:chOff x="4128" y="3216"/>
            <a:chExt cx="543" cy="288"/>
          </a:xfrm>
        </p:grpSpPr>
        <p:sp>
          <p:nvSpPr>
            <p:cNvPr id="12314" name="Text Box 34"/>
            <p:cNvSpPr txBox="1">
              <a:spLocks noChangeArrowheads="1"/>
            </p:cNvSpPr>
            <p:nvPr/>
          </p:nvSpPr>
          <p:spPr bwMode="auto">
            <a:xfrm>
              <a:off x="4416" y="321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12315" name="Text Box 35"/>
            <p:cNvSpPr txBox="1">
              <a:spLocks noChangeArrowheads="1"/>
            </p:cNvSpPr>
            <p:nvPr/>
          </p:nvSpPr>
          <p:spPr bwMode="auto">
            <a:xfrm>
              <a:off x="4128" y="3216"/>
              <a:ext cx="3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ym typeface="Wingdings" pitchFamily="2" charset="2"/>
                </a:rPr>
                <a:t></a:t>
              </a:r>
              <a:endParaRPr lang="en-US" b="1"/>
            </a:p>
          </p:txBody>
        </p:sp>
      </p:grpSp>
      <p:sp>
        <p:nvSpPr>
          <p:cNvPr id="12310" name="Rectangle 41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Enforce External Commit Order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41"/>
          <p:cNvSpPr>
            <a:spLocks noChangeArrowheads="1"/>
          </p:cNvSpPr>
          <p:nvPr/>
        </p:nvSpPr>
        <p:spPr bwMode="auto">
          <a:xfrm>
            <a:off x="0" y="1066800"/>
            <a:ext cx="2209800" cy="17526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Ordering</a:t>
            </a:r>
          </a:p>
          <a:p>
            <a:pPr algn="ctr">
              <a:defRPr/>
            </a:pP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>A </a:t>
            </a:r>
            <a:r>
              <a:rPr lang="en-US" sz="1800" b="1" dirty="0">
                <a:sym typeface="Wingdings" pitchFamily="2" charset="2"/>
              </a:rPr>
              <a:t> B</a:t>
            </a:r>
            <a:endParaRPr lang="en-US" sz="1800" dirty="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2057400" y="1600200"/>
            <a:ext cx="6958013" cy="4572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53013" y="1828800"/>
            <a:ext cx="3733800" cy="4114800"/>
            <a:chOff x="2688" y="1152"/>
            <a:chExt cx="2352" cy="2592"/>
          </a:xfrm>
        </p:grpSpPr>
        <p:sp>
          <p:nvSpPr>
            <p:cNvPr id="12328" name="AutoShape 6"/>
            <p:cNvSpPr>
              <a:spLocks noChangeArrowheads="1"/>
            </p:cNvSpPr>
            <p:nvPr/>
          </p:nvSpPr>
          <p:spPr bwMode="auto">
            <a:xfrm>
              <a:off x="2688" y="1152"/>
              <a:ext cx="2352" cy="2592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146439" name="Text Box 7"/>
            <p:cNvSpPr txBox="1">
              <a:spLocks noChangeArrowheads="1"/>
            </p:cNvSpPr>
            <p:nvPr/>
          </p:nvSpPr>
          <p:spPr bwMode="auto">
            <a:xfrm>
              <a:off x="3585" y="1200"/>
              <a:ext cx="6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DBMS</a:t>
              </a:r>
              <a:endParaRPr lang="en-US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2294" name="AutoShape 8"/>
          <p:cNvSpPr>
            <a:spLocks noChangeArrowheads="1"/>
          </p:cNvSpPr>
          <p:nvPr/>
        </p:nvSpPr>
        <p:spPr bwMode="auto">
          <a:xfrm>
            <a:off x="6805613" y="4343400"/>
            <a:ext cx="1752600" cy="13716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durability</a:t>
            </a:r>
          </a:p>
          <a:p>
            <a:pPr algn="ctr"/>
            <a:endParaRPr lang="en-US" b="1"/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2081213" y="1603375"/>
            <a:ext cx="22108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smtClean="0"/>
              <a:t>Replica 3</a:t>
            </a:r>
            <a:endParaRPr lang="en-US" sz="3600" b="1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690813" y="2590800"/>
            <a:ext cx="1371600" cy="3048000"/>
            <a:chOff x="1200" y="1632"/>
            <a:chExt cx="864" cy="1920"/>
          </a:xfrm>
        </p:grpSpPr>
        <p:sp>
          <p:nvSpPr>
            <p:cNvPr id="12326" name="AutoShape 11"/>
            <p:cNvSpPr>
              <a:spLocks noChangeArrowheads="1"/>
            </p:cNvSpPr>
            <p:nvPr/>
          </p:nvSpPr>
          <p:spPr bwMode="auto">
            <a:xfrm>
              <a:off x="1200" y="1632"/>
              <a:ext cx="864" cy="1920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4" name="Text Box 12"/>
            <p:cNvSpPr txBox="1">
              <a:spLocks noChangeArrowheads="1"/>
            </p:cNvSpPr>
            <p:nvPr/>
          </p:nvSpPr>
          <p:spPr bwMode="auto">
            <a:xfrm>
              <a:off x="1296" y="1680"/>
              <a:ext cx="650" cy="288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Proxy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85813" y="3657600"/>
            <a:ext cx="1905000" cy="457200"/>
            <a:chOff x="0" y="2304"/>
            <a:chExt cx="1200" cy="288"/>
          </a:xfrm>
        </p:grpSpPr>
        <p:sp>
          <p:nvSpPr>
            <p:cNvPr id="12324" name="Text Box 14"/>
            <p:cNvSpPr txBox="1">
              <a:spLocks noChangeArrowheads="1"/>
            </p:cNvSpPr>
            <p:nvPr/>
          </p:nvSpPr>
          <p:spPr bwMode="auto">
            <a:xfrm>
              <a:off x="0" y="2304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Tx A</a:t>
              </a:r>
            </a:p>
          </p:txBody>
        </p:sp>
        <p:sp>
          <p:nvSpPr>
            <p:cNvPr id="12325" name="AutoShape 15"/>
            <p:cNvSpPr>
              <a:spLocks noChangeArrowheads="1"/>
            </p:cNvSpPr>
            <p:nvPr/>
          </p:nvSpPr>
          <p:spPr bwMode="auto">
            <a:xfrm>
              <a:off x="624" y="2352"/>
              <a:ext cx="576" cy="192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85813" y="4267200"/>
            <a:ext cx="1905000" cy="457200"/>
            <a:chOff x="0" y="2688"/>
            <a:chExt cx="1200" cy="288"/>
          </a:xfrm>
        </p:grpSpPr>
        <p:sp>
          <p:nvSpPr>
            <p:cNvPr id="12322" name="Text Box 17"/>
            <p:cNvSpPr txBox="1">
              <a:spLocks noChangeArrowheads="1"/>
            </p:cNvSpPr>
            <p:nvPr/>
          </p:nvSpPr>
          <p:spPr bwMode="auto">
            <a:xfrm>
              <a:off x="0" y="2688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Tx B</a:t>
              </a:r>
            </a:p>
          </p:txBody>
        </p:sp>
        <p:sp>
          <p:nvSpPr>
            <p:cNvPr id="12323" name="AutoShape 18"/>
            <p:cNvSpPr>
              <a:spLocks noChangeArrowheads="1"/>
            </p:cNvSpPr>
            <p:nvPr/>
          </p:nvSpPr>
          <p:spPr bwMode="auto">
            <a:xfrm>
              <a:off x="624" y="2736"/>
              <a:ext cx="576" cy="192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451" name="AutoShape 19"/>
          <p:cNvSpPr>
            <a:spLocks noChangeArrowheads="1"/>
          </p:cNvSpPr>
          <p:nvPr/>
        </p:nvSpPr>
        <p:spPr bwMode="auto">
          <a:xfrm>
            <a:off x="3910013" y="3733800"/>
            <a:ext cx="1295400" cy="304800"/>
          </a:xfrm>
          <a:prstGeom prst="rightArrow">
            <a:avLst>
              <a:gd name="adj1" fmla="val 50000"/>
              <a:gd name="adj2" fmla="val 10625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6452" name="AutoShape 20"/>
          <p:cNvSpPr>
            <a:spLocks noChangeArrowheads="1"/>
          </p:cNvSpPr>
          <p:nvPr/>
        </p:nvSpPr>
        <p:spPr bwMode="auto">
          <a:xfrm>
            <a:off x="3910013" y="4343400"/>
            <a:ext cx="1295400" cy="304800"/>
          </a:xfrm>
          <a:prstGeom prst="rightArrow">
            <a:avLst>
              <a:gd name="adj1" fmla="val 50000"/>
              <a:gd name="adj2" fmla="val 10625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5205413" y="2895600"/>
            <a:ext cx="534987" cy="2362200"/>
            <a:chOff x="2784" y="1824"/>
            <a:chExt cx="337" cy="1488"/>
          </a:xfrm>
        </p:grpSpPr>
        <p:sp>
          <p:nvSpPr>
            <p:cNvPr id="12320" name="AutoShape 22"/>
            <p:cNvSpPr>
              <a:spLocks noChangeArrowheads="1"/>
            </p:cNvSpPr>
            <p:nvPr/>
          </p:nvSpPr>
          <p:spPr bwMode="auto">
            <a:xfrm>
              <a:off x="2784" y="1824"/>
              <a:ext cx="336" cy="14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12321" name="Text Box 23"/>
            <p:cNvSpPr txBox="1">
              <a:spLocks noChangeArrowheads="1"/>
            </p:cNvSpPr>
            <p:nvPr/>
          </p:nvSpPr>
          <p:spPr bwMode="auto">
            <a:xfrm>
              <a:off x="2832" y="2016"/>
              <a:ext cx="289" cy="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r>
                <a:rPr lang="en-US" sz="1800" b="1"/>
                <a:t>SQL interface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5734050" y="2667000"/>
            <a:ext cx="1681163" cy="1138238"/>
            <a:chOff x="3117" y="1680"/>
            <a:chExt cx="1059" cy="717"/>
          </a:xfrm>
        </p:grpSpPr>
        <p:sp>
          <p:nvSpPr>
            <p:cNvPr id="146457" name="Cloud"/>
            <p:cNvSpPr>
              <a:spLocks noChangeAspect="1" noEditPoints="1" noChangeArrowheads="1"/>
            </p:cNvSpPr>
            <p:nvPr/>
          </p:nvSpPr>
          <p:spPr bwMode="auto">
            <a:xfrm>
              <a:off x="3312" y="1680"/>
              <a:ext cx="864" cy="57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sz="1800" b="1"/>
                <a:t>Task A</a:t>
              </a:r>
            </a:p>
          </p:txBody>
        </p:sp>
        <p:sp>
          <p:nvSpPr>
            <p:cNvPr id="12319" name="Freeform 26"/>
            <p:cNvSpPr>
              <a:spLocks/>
            </p:cNvSpPr>
            <p:nvPr/>
          </p:nvSpPr>
          <p:spPr bwMode="auto">
            <a:xfrm>
              <a:off x="3117" y="2064"/>
              <a:ext cx="483" cy="333"/>
            </a:xfrm>
            <a:custGeom>
              <a:avLst/>
              <a:gdLst>
                <a:gd name="T0" fmla="*/ 0 w 483"/>
                <a:gd name="T1" fmla="*/ 333 h 333"/>
                <a:gd name="T2" fmla="*/ 339 w 483"/>
                <a:gd name="T3" fmla="*/ 240 h 333"/>
                <a:gd name="T4" fmla="*/ 483 w 483"/>
                <a:gd name="T5" fmla="*/ 0 h 333"/>
                <a:gd name="T6" fmla="*/ 0 60000 65536"/>
                <a:gd name="T7" fmla="*/ 0 60000 65536"/>
                <a:gd name="T8" fmla="*/ 0 60000 65536"/>
                <a:gd name="T9" fmla="*/ 0 w 483"/>
                <a:gd name="T10" fmla="*/ 0 h 333"/>
                <a:gd name="T11" fmla="*/ 483 w 483"/>
                <a:gd name="T12" fmla="*/ 333 h 3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3" h="333">
                  <a:moveTo>
                    <a:pt x="0" y="333"/>
                  </a:moveTo>
                  <a:cubicBezTo>
                    <a:pt x="55" y="318"/>
                    <a:pt x="259" y="296"/>
                    <a:pt x="339" y="240"/>
                  </a:cubicBezTo>
                  <a:cubicBezTo>
                    <a:pt x="419" y="184"/>
                    <a:pt x="447" y="92"/>
                    <a:pt x="483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459" name="Freeform 27"/>
          <p:cNvSpPr>
            <a:spLocks/>
          </p:cNvSpPr>
          <p:nvPr/>
        </p:nvSpPr>
        <p:spPr bwMode="auto">
          <a:xfrm>
            <a:off x="6729413" y="3335338"/>
            <a:ext cx="444500" cy="981075"/>
          </a:xfrm>
          <a:custGeom>
            <a:avLst/>
            <a:gdLst>
              <a:gd name="T0" fmla="*/ 0 w 280"/>
              <a:gd name="T1" fmla="*/ 0 h 618"/>
              <a:gd name="T2" fmla="*/ 208 w 280"/>
              <a:gd name="T3" fmla="*/ 312 h 618"/>
              <a:gd name="T4" fmla="*/ 280 w 280"/>
              <a:gd name="T5" fmla="*/ 618 h 618"/>
              <a:gd name="T6" fmla="*/ 0 60000 65536"/>
              <a:gd name="T7" fmla="*/ 0 60000 65536"/>
              <a:gd name="T8" fmla="*/ 0 60000 65536"/>
              <a:gd name="T9" fmla="*/ 0 w 280"/>
              <a:gd name="T10" fmla="*/ 0 h 618"/>
              <a:gd name="T11" fmla="*/ 280 w 280"/>
              <a:gd name="T12" fmla="*/ 618 h 6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0" h="618">
                <a:moveTo>
                  <a:pt x="0" y="0"/>
                </a:moveTo>
                <a:cubicBezTo>
                  <a:pt x="35" y="52"/>
                  <a:pt x="161" y="209"/>
                  <a:pt x="208" y="312"/>
                </a:cubicBezTo>
                <a:cubicBezTo>
                  <a:pt x="255" y="415"/>
                  <a:pt x="265" y="554"/>
                  <a:pt x="280" y="618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5734050" y="3200400"/>
            <a:ext cx="2976563" cy="1209675"/>
            <a:chOff x="3117" y="2016"/>
            <a:chExt cx="1875" cy="762"/>
          </a:xfrm>
        </p:grpSpPr>
        <p:sp>
          <p:nvSpPr>
            <p:cNvPr id="146461" name="Cloud"/>
            <p:cNvSpPr>
              <a:spLocks noChangeAspect="1" noEditPoints="1" noChangeArrowheads="1"/>
            </p:cNvSpPr>
            <p:nvPr/>
          </p:nvSpPr>
          <p:spPr bwMode="auto">
            <a:xfrm>
              <a:off x="4128" y="2016"/>
              <a:ext cx="864" cy="57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sz="1800" b="1" dirty="0"/>
                <a:t>Task B</a:t>
              </a:r>
            </a:p>
          </p:txBody>
        </p:sp>
        <p:sp>
          <p:nvSpPr>
            <p:cNvPr id="12317" name="Freeform 30"/>
            <p:cNvSpPr>
              <a:spLocks/>
            </p:cNvSpPr>
            <p:nvPr/>
          </p:nvSpPr>
          <p:spPr bwMode="auto">
            <a:xfrm>
              <a:off x="3117" y="2363"/>
              <a:ext cx="1008" cy="415"/>
            </a:xfrm>
            <a:custGeom>
              <a:avLst/>
              <a:gdLst>
                <a:gd name="T0" fmla="*/ 0 w 1008"/>
                <a:gd name="T1" fmla="*/ 415 h 415"/>
                <a:gd name="T2" fmla="*/ 475 w 1008"/>
                <a:gd name="T3" fmla="*/ 144 h 415"/>
                <a:gd name="T4" fmla="*/ 1008 w 1008"/>
                <a:gd name="T5" fmla="*/ 0 h 415"/>
                <a:gd name="T6" fmla="*/ 0 60000 65536"/>
                <a:gd name="T7" fmla="*/ 0 60000 65536"/>
                <a:gd name="T8" fmla="*/ 0 60000 65536"/>
                <a:gd name="T9" fmla="*/ 0 w 1008"/>
                <a:gd name="T10" fmla="*/ 0 h 415"/>
                <a:gd name="T11" fmla="*/ 1008 w 1008"/>
                <a:gd name="T12" fmla="*/ 415 h 4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415">
                  <a:moveTo>
                    <a:pt x="0" y="415"/>
                  </a:moveTo>
                  <a:cubicBezTo>
                    <a:pt x="81" y="370"/>
                    <a:pt x="307" y="213"/>
                    <a:pt x="475" y="144"/>
                  </a:cubicBezTo>
                  <a:cubicBezTo>
                    <a:pt x="643" y="75"/>
                    <a:pt x="897" y="30"/>
                    <a:pt x="1008" y="0"/>
                  </a:cubicBezTo>
                </a:path>
              </a:pathLst>
            </a:custGeom>
            <a:noFill/>
            <a:ln w="50800">
              <a:solidFill>
                <a:schemeClr val="bg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463" name="Freeform 31"/>
          <p:cNvSpPr>
            <a:spLocks/>
          </p:cNvSpPr>
          <p:nvPr/>
        </p:nvSpPr>
        <p:spPr bwMode="auto">
          <a:xfrm>
            <a:off x="8177213" y="3810000"/>
            <a:ext cx="446087" cy="550863"/>
          </a:xfrm>
          <a:custGeom>
            <a:avLst/>
            <a:gdLst>
              <a:gd name="T0" fmla="*/ 0 w 281"/>
              <a:gd name="T1" fmla="*/ 0 h 347"/>
              <a:gd name="T2" fmla="*/ 271 w 281"/>
              <a:gd name="T3" fmla="*/ 178 h 347"/>
              <a:gd name="T4" fmla="*/ 60 w 281"/>
              <a:gd name="T5" fmla="*/ 347 h 347"/>
              <a:gd name="T6" fmla="*/ 0 60000 65536"/>
              <a:gd name="T7" fmla="*/ 0 60000 65536"/>
              <a:gd name="T8" fmla="*/ 0 60000 65536"/>
              <a:gd name="T9" fmla="*/ 0 w 281"/>
              <a:gd name="T10" fmla="*/ 0 h 347"/>
              <a:gd name="T11" fmla="*/ 281 w 281"/>
              <a:gd name="T12" fmla="*/ 347 h 3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47">
                <a:moveTo>
                  <a:pt x="0" y="0"/>
                </a:moveTo>
                <a:cubicBezTo>
                  <a:pt x="45" y="30"/>
                  <a:pt x="261" y="120"/>
                  <a:pt x="271" y="178"/>
                </a:cubicBezTo>
                <a:cubicBezTo>
                  <a:pt x="281" y="236"/>
                  <a:pt x="104" y="312"/>
                  <a:pt x="60" y="347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6464" name="Text Box 32"/>
          <p:cNvSpPr txBox="1">
            <a:spLocks noChangeArrowheads="1"/>
          </p:cNvSpPr>
          <p:nvPr/>
        </p:nvSpPr>
        <p:spPr bwMode="auto">
          <a:xfrm>
            <a:off x="6958013" y="51054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7339013" y="5105400"/>
            <a:ext cx="862012" cy="457200"/>
            <a:chOff x="4128" y="3216"/>
            <a:chExt cx="543" cy="288"/>
          </a:xfrm>
        </p:grpSpPr>
        <p:sp>
          <p:nvSpPr>
            <p:cNvPr id="12314" name="Text Box 34"/>
            <p:cNvSpPr txBox="1">
              <a:spLocks noChangeArrowheads="1"/>
            </p:cNvSpPr>
            <p:nvPr/>
          </p:nvSpPr>
          <p:spPr bwMode="auto">
            <a:xfrm>
              <a:off x="4416" y="321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12315" name="Text Box 35"/>
            <p:cNvSpPr txBox="1">
              <a:spLocks noChangeArrowheads="1"/>
            </p:cNvSpPr>
            <p:nvPr/>
          </p:nvSpPr>
          <p:spPr bwMode="auto">
            <a:xfrm>
              <a:off x="4128" y="3216"/>
              <a:ext cx="3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ym typeface="Wingdings" pitchFamily="2" charset="2"/>
                </a:rPr>
                <a:t></a:t>
              </a:r>
              <a:endParaRPr lang="en-US" b="1"/>
            </a:p>
          </p:txBody>
        </p: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7491413" y="3962400"/>
            <a:ext cx="403225" cy="2306638"/>
            <a:chOff x="4176" y="2400"/>
            <a:chExt cx="254" cy="1453"/>
          </a:xfrm>
        </p:grpSpPr>
        <p:sp>
          <p:nvSpPr>
            <p:cNvPr id="12312" name="Rectangle 37"/>
            <p:cNvSpPr>
              <a:spLocks noChangeArrowheads="1"/>
            </p:cNvSpPr>
            <p:nvPr/>
          </p:nvSpPr>
          <p:spPr bwMode="auto">
            <a:xfrm rot="-2639340">
              <a:off x="4190" y="2413"/>
              <a:ext cx="240" cy="1440"/>
            </a:xfrm>
            <a:prstGeom prst="rect">
              <a:avLst/>
            </a:prstGeom>
            <a:solidFill>
              <a:srgbClr val="FF0000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Rectangle 38"/>
            <p:cNvSpPr>
              <a:spLocks noChangeArrowheads="1"/>
            </p:cNvSpPr>
            <p:nvPr/>
          </p:nvSpPr>
          <p:spPr bwMode="auto">
            <a:xfrm rot="2669837">
              <a:off x="4176" y="2400"/>
              <a:ext cx="240" cy="1440"/>
            </a:xfrm>
            <a:prstGeom prst="rect">
              <a:avLst/>
            </a:prstGeom>
            <a:solidFill>
              <a:srgbClr val="FF0000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471" name="Text Box 39"/>
          <p:cNvSpPr txBox="1">
            <a:spLocks noChangeArrowheads="1"/>
          </p:cNvSpPr>
          <p:nvPr/>
        </p:nvSpPr>
        <p:spPr bwMode="auto">
          <a:xfrm>
            <a:off x="304800" y="61722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Cannot commit A &amp; B concurrently!</a:t>
            </a:r>
          </a:p>
        </p:txBody>
      </p:sp>
      <p:sp>
        <p:nvSpPr>
          <p:cNvPr id="12310" name="Rectangle 41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Enforce External Commit Order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69" name="Oval 41"/>
          <p:cNvSpPr>
            <a:spLocks noChangeArrowheads="1"/>
          </p:cNvSpPr>
          <p:nvPr/>
        </p:nvSpPr>
        <p:spPr bwMode="auto">
          <a:xfrm>
            <a:off x="0" y="1066800"/>
            <a:ext cx="2209800" cy="17526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Ordering</a:t>
            </a:r>
          </a:p>
          <a:p>
            <a:pPr algn="ctr">
              <a:defRPr/>
            </a:pP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>A </a:t>
            </a:r>
            <a:r>
              <a:rPr lang="en-US" sz="1800" b="1" dirty="0">
                <a:sym typeface="Wingdings" pitchFamily="2" charset="2"/>
              </a:rPr>
              <a:t> B</a:t>
            </a:r>
            <a:endParaRPr lang="en-US" sz="1800" dirty="0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2057400" y="1600200"/>
            <a:ext cx="6934200" cy="4572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AutoShape 4"/>
          <p:cNvSpPr>
            <a:spLocks noChangeArrowheads="1"/>
          </p:cNvSpPr>
          <p:nvPr/>
        </p:nvSpPr>
        <p:spPr bwMode="auto">
          <a:xfrm>
            <a:off x="5029200" y="1828800"/>
            <a:ext cx="3733800" cy="4114800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6781800" y="4343400"/>
            <a:ext cx="1752600" cy="13716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durability</a:t>
            </a:r>
          </a:p>
          <a:p>
            <a:pPr algn="ctr"/>
            <a:endParaRPr lang="en-US" b="1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057400" y="1603375"/>
            <a:ext cx="22108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smtClean="0"/>
              <a:t>Replica 3</a:t>
            </a:r>
            <a:endParaRPr lang="en-US" sz="3600" b="1" dirty="0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67000" y="2590800"/>
            <a:ext cx="1371600" cy="3048000"/>
            <a:chOff x="1200" y="1632"/>
            <a:chExt cx="864" cy="1920"/>
          </a:xfrm>
        </p:grpSpPr>
        <p:sp>
          <p:nvSpPr>
            <p:cNvPr id="13346" name="AutoShape 9"/>
            <p:cNvSpPr>
              <a:spLocks noChangeArrowheads="1"/>
            </p:cNvSpPr>
            <p:nvPr/>
          </p:nvSpPr>
          <p:spPr bwMode="auto">
            <a:xfrm>
              <a:off x="1200" y="1632"/>
              <a:ext cx="864" cy="1920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38" name="Text Box 10"/>
            <p:cNvSpPr txBox="1">
              <a:spLocks noChangeArrowheads="1"/>
            </p:cNvSpPr>
            <p:nvPr/>
          </p:nvSpPr>
          <p:spPr bwMode="auto">
            <a:xfrm>
              <a:off x="1296" y="1680"/>
              <a:ext cx="650" cy="288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Proxy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62000" y="3657600"/>
            <a:ext cx="1905000" cy="457200"/>
            <a:chOff x="0" y="2304"/>
            <a:chExt cx="1200" cy="288"/>
          </a:xfrm>
        </p:grpSpPr>
        <p:sp>
          <p:nvSpPr>
            <p:cNvPr id="13344" name="Text Box 12"/>
            <p:cNvSpPr txBox="1">
              <a:spLocks noChangeArrowheads="1"/>
            </p:cNvSpPr>
            <p:nvPr/>
          </p:nvSpPr>
          <p:spPr bwMode="auto">
            <a:xfrm>
              <a:off x="0" y="2304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Tx A</a:t>
              </a:r>
            </a:p>
          </p:txBody>
        </p:sp>
        <p:sp>
          <p:nvSpPr>
            <p:cNvPr id="13345" name="AutoShape 13"/>
            <p:cNvSpPr>
              <a:spLocks noChangeArrowheads="1"/>
            </p:cNvSpPr>
            <p:nvPr/>
          </p:nvSpPr>
          <p:spPr bwMode="auto">
            <a:xfrm>
              <a:off x="624" y="2352"/>
              <a:ext cx="576" cy="192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762000" y="4267200"/>
            <a:ext cx="1905000" cy="457200"/>
            <a:chOff x="0" y="2688"/>
            <a:chExt cx="1200" cy="288"/>
          </a:xfrm>
        </p:grpSpPr>
        <p:sp>
          <p:nvSpPr>
            <p:cNvPr id="13342" name="Text Box 15"/>
            <p:cNvSpPr txBox="1">
              <a:spLocks noChangeArrowheads="1"/>
            </p:cNvSpPr>
            <p:nvPr/>
          </p:nvSpPr>
          <p:spPr bwMode="auto">
            <a:xfrm>
              <a:off x="0" y="2688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Tx B</a:t>
              </a:r>
            </a:p>
          </p:txBody>
        </p:sp>
        <p:sp>
          <p:nvSpPr>
            <p:cNvPr id="13343" name="AutoShape 16"/>
            <p:cNvSpPr>
              <a:spLocks noChangeArrowheads="1"/>
            </p:cNvSpPr>
            <p:nvPr/>
          </p:nvSpPr>
          <p:spPr bwMode="auto">
            <a:xfrm>
              <a:off x="624" y="2736"/>
              <a:ext cx="576" cy="192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0545" name="AutoShape 17"/>
          <p:cNvSpPr>
            <a:spLocks noChangeArrowheads="1"/>
          </p:cNvSpPr>
          <p:nvPr/>
        </p:nvSpPr>
        <p:spPr bwMode="auto">
          <a:xfrm>
            <a:off x="3886200" y="3733800"/>
            <a:ext cx="1295400" cy="304800"/>
          </a:xfrm>
          <a:prstGeom prst="rightArrow">
            <a:avLst>
              <a:gd name="adj1" fmla="val 50000"/>
              <a:gd name="adj2" fmla="val 10625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0546" name="AutoShape 18"/>
          <p:cNvSpPr>
            <a:spLocks noChangeArrowheads="1"/>
          </p:cNvSpPr>
          <p:nvPr/>
        </p:nvSpPr>
        <p:spPr bwMode="auto">
          <a:xfrm>
            <a:off x="3886200" y="4343400"/>
            <a:ext cx="1295400" cy="304800"/>
          </a:xfrm>
          <a:prstGeom prst="rightArrow">
            <a:avLst>
              <a:gd name="adj1" fmla="val 50000"/>
              <a:gd name="adj2" fmla="val 10625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181600" y="2895600"/>
            <a:ext cx="534988" cy="2362200"/>
            <a:chOff x="2784" y="1824"/>
            <a:chExt cx="337" cy="1488"/>
          </a:xfrm>
        </p:grpSpPr>
        <p:sp>
          <p:nvSpPr>
            <p:cNvPr id="13340" name="AutoShape 20"/>
            <p:cNvSpPr>
              <a:spLocks noChangeArrowheads="1"/>
            </p:cNvSpPr>
            <p:nvPr/>
          </p:nvSpPr>
          <p:spPr bwMode="auto">
            <a:xfrm>
              <a:off x="2784" y="1824"/>
              <a:ext cx="336" cy="14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13341" name="Text Box 21"/>
            <p:cNvSpPr txBox="1">
              <a:spLocks noChangeArrowheads="1"/>
            </p:cNvSpPr>
            <p:nvPr/>
          </p:nvSpPr>
          <p:spPr bwMode="auto">
            <a:xfrm>
              <a:off x="2832" y="2016"/>
              <a:ext cx="289" cy="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r>
                <a:rPr lang="en-US" sz="1800" b="1"/>
                <a:t>SQL  interface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710238" y="2667000"/>
            <a:ext cx="1681162" cy="1138238"/>
            <a:chOff x="3117" y="1680"/>
            <a:chExt cx="1059" cy="717"/>
          </a:xfrm>
        </p:grpSpPr>
        <p:sp>
          <p:nvSpPr>
            <p:cNvPr id="150551" name="Cloud"/>
            <p:cNvSpPr>
              <a:spLocks noChangeAspect="1" noEditPoints="1" noChangeArrowheads="1"/>
            </p:cNvSpPr>
            <p:nvPr/>
          </p:nvSpPr>
          <p:spPr bwMode="auto">
            <a:xfrm>
              <a:off x="3312" y="1680"/>
              <a:ext cx="864" cy="57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sz="1800" b="1"/>
                <a:t>Task A</a:t>
              </a:r>
            </a:p>
          </p:txBody>
        </p:sp>
        <p:sp>
          <p:nvSpPr>
            <p:cNvPr id="13339" name="Freeform 24"/>
            <p:cNvSpPr>
              <a:spLocks/>
            </p:cNvSpPr>
            <p:nvPr/>
          </p:nvSpPr>
          <p:spPr bwMode="auto">
            <a:xfrm>
              <a:off x="3117" y="2064"/>
              <a:ext cx="483" cy="333"/>
            </a:xfrm>
            <a:custGeom>
              <a:avLst/>
              <a:gdLst>
                <a:gd name="T0" fmla="*/ 0 w 483"/>
                <a:gd name="T1" fmla="*/ 333 h 333"/>
                <a:gd name="T2" fmla="*/ 339 w 483"/>
                <a:gd name="T3" fmla="*/ 240 h 333"/>
                <a:gd name="T4" fmla="*/ 483 w 483"/>
                <a:gd name="T5" fmla="*/ 0 h 333"/>
                <a:gd name="T6" fmla="*/ 0 60000 65536"/>
                <a:gd name="T7" fmla="*/ 0 60000 65536"/>
                <a:gd name="T8" fmla="*/ 0 60000 65536"/>
                <a:gd name="T9" fmla="*/ 0 w 483"/>
                <a:gd name="T10" fmla="*/ 0 h 333"/>
                <a:gd name="T11" fmla="*/ 483 w 483"/>
                <a:gd name="T12" fmla="*/ 333 h 3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3" h="333">
                  <a:moveTo>
                    <a:pt x="0" y="333"/>
                  </a:moveTo>
                  <a:cubicBezTo>
                    <a:pt x="55" y="318"/>
                    <a:pt x="259" y="296"/>
                    <a:pt x="339" y="240"/>
                  </a:cubicBezTo>
                  <a:cubicBezTo>
                    <a:pt x="419" y="184"/>
                    <a:pt x="447" y="92"/>
                    <a:pt x="483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0553" name="Freeform 25"/>
          <p:cNvSpPr>
            <a:spLocks/>
          </p:cNvSpPr>
          <p:nvPr/>
        </p:nvSpPr>
        <p:spPr bwMode="auto">
          <a:xfrm>
            <a:off x="6705600" y="3335338"/>
            <a:ext cx="444500" cy="981075"/>
          </a:xfrm>
          <a:custGeom>
            <a:avLst/>
            <a:gdLst>
              <a:gd name="T0" fmla="*/ 0 w 280"/>
              <a:gd name="T1" fmla="*/ 0 h 618"/>
              <a:gd name="T2" fmla="*/ 208 w 280"/>
              <a:gd name="T3" fmla="*/ 312 h 618"/>
              <a:gd name="T4" fmla="*/ 280 w 280"/>
              <a:gd name="T5" fmla="*/ 618 h 618"/>
              <a:gd name="T6" fmla="*/ 0 60000 65536"/>
              <a:gd name="T7" fmla="*/ 0 60000 65536"/>
              <a:gd name="T8" fmla="*/ 0 60000 65536"/>
              <a:gd name="T9" fmla="*/ 0 w 280"/>
              <a:gd name="T10" fmla="*/ 0 h 618"/>
              <a:gd name="T11" fmla="*/ 280 w 280"/>
              <a:gd name="T12" fmla="*/ 618 h 6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0" h="618">
                <a:moveTo>
                  <a:pt x="0" y="0"/>
                </a:moveTo>
                <a:cubicBezTo>
                  <a:pt x="35" y="52"/>
                  <a:pt x="161" y="209"/>
                  <a:pt x="208" y="312"/>
                </a:cubicBezTo>
                <a:cubicBezTo>
                  <a:pt x="255" y="415"/>
                  <a:pt x="265" y="554"/>
                  <a:pt x="280" y="618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5710238" y="3200400"/>
            <a:ext cx="2976562" cy="1209675"/>
            <a:chOff x="3117" y="2016"/>
            <a:chExt cx="1875" cy="762"/>
          </a:xfrm>
        </p:grpSpPr>
        <p:sp>
          <p:nvSpPr>
            <p:cNvPr id="150555" name="Cloud"/>
            <p:cNvSpPr>
              <a:spLocks noChangeAspect="1" noEditPoints="1" noChangeArrowheads="1"/>
            </p:cNvSpPr>
            <p:nvPr/>
          </p:nvSpPr>
          <p:spPr bwMode="auto">
            <a:xfrm>
              <a:off x="4128" y="2016"/>
              <a:ext cx="864" cy="57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sz="1800" b="1"/>
                <a:t>Task B</a:t>
              </a:r>
            </a:p>
          </p:txBody>
        </p:sp>
        <p:sp>
          <p:nvSpPr>
            <p:cNvPr id="13337" name="Freeform 28"/>
            <p:cNvSpPr>
              <a:spLocks/>
            </p:cNvSpPr>
            <p:nvPr/>
          </p:nvSpPr>
          <p:spPr bwMode="auto">
            <a:xfrm>
              <a:off x="3117" y="2363"/>
              <a:ext cx="1008" cy="415"/>
            </a:xfrm>
            <a:custGeom>
              <a:avLst/>
              <a:gdLst>
                <a:gd name="T0" fmla="*/ 0 w 1008"/>
                <a:gd name="T1" fmla="*/ 415 h 415"/>
                <a:gd name="T2" fmla="*/ 475 w 1008"/>
                <a:gd name="T3" fmla="*/ 144 h 415"/>
                <a:gd name="T4" fmla="*/ 1008 w 1008"/>
                <a:gd name="T5" fmla="*/ 0 h 415"/>
                <a:gd name="T6" fmla="*/ 0 60000 65536"/>
                <a:gd name="T7" fmla="*/ 0 60000 65536"/>
                <a:gd name="T8" fmla="*/ 0 60000 65536"/>
                <a:gd name="T9" fmla="*/ 0 w 1008"/>
                <a:gd name="T10" fmla="*/ 0 h 415"/>
                <a:gd name="T11" fmla="*/ 1008 w 1008"/>
                <a:gd name="T12" fmla="*/ 415 h 4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415">
                  <a:moveTo>
                    <a:pt x="0" y="415"/>
                  </a:moveTo>
                  <a:cubicBezTo>
                    <a:pt x="81" y="370"/>
                    <a:pt x="307" y="213"/>
                    <a:pt x="475" y="144"/>
                  </a:cubicBezTo>
                  <a:cubicBezTo>
                    <a:pt x="643" y="75"/>
                    <a:pt x="897" y="30"/>
                    <a:pt x="1008" y="0"/>
                  </a:cubicBezTo>
                </a:path>
              </a:pathLst>
            </a:custGeom>
            <a:noFill/>
            <a:ln w="50800">
              <a:solidFill>
                <a:schemeClr val="bg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0558" name="Text Box 30"/>
          <p:cNvSpPr txBox="1">
            <a:spLocks noChangeArrowheads="1"/>
          </p:cNvSpPr>
          <p:nvPr/>
        </p:nvSpPr>
        <p:spPr bwMode="auto">
          <a:xfrm>
            <a:off x="6934200" y="5105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13335" name="Text Box 33"/>
          <p:cNvSpPr txBox="1">
            <a:spLocks noChangeArrowheads="1"/>
          </p:cNvSpPr>
          <p:nvPr/>
        </p:nvSpPr>
        <p:spPr bwMode="auto">
          <a:xfrm>
            <a:off x="7315196" y="5105406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 dirty="0"/>
          </a:p>
        </p:txBody>
      </p:sp>
      <p:sp>
        <p:nvSpPr>
          <p:cNvPr id="13332" name="Rectangle 38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Enforce Order = Serial Commit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6477000" y="1905000"/>
            <a:ext cx="10919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DBMS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2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69" name="Oval 41"/>
          <p:cNvSpPr>
            <a:spLocks noChangeArrowheads="1"/>
          </p:cNvSpPr>
          <p:nvPr/>
        </p:nvSpPr>
        <p:spPr bwMode="auto">
          <a:xfrm>
            <a:off x="0" y="1066800"/>
            <a:ext cx="2209800" cy="17526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Ordering</a:t>
            </a:r>
          </a:p>
          <a:p>
            <a:pPr algn="ctr">
              <a:defRPr/>
            </a:pP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>A </a:t>
            </a:r>
            <a:r>
              <a:rPr lang="en-US" sz="1800" b="1" dirty="0">
                <a:sym typeface="Wingdings" pitchFamily="2" charset="2"/>
              </a:rPr>
              <a:t> B</a:t>
            </a:r>
            <a:endParaRPr lang="en-US" sz="1800" dirty="0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2057400" y="1600200"/>
            <a:ext cx="6934200" cy="4572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AutoShape 4"/>
          <p:cNvSpPr>
            <a:spLocks noChangeArrowheads="1"/>
          </p:cNvSpPr>
          <p:nvPr/>
        </p:nvSpPr>
        <p:spPr bwMode="auto">
          <a:xfrm>
            <a:off x="5029200" y="1828800"/>
            <a:ext cx="3733800" cy="4114800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6781800" y="4343400"/>
            <a:ext cx="1752600" cy="13716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durability</a:t>
            </a:r>
          </a:p>
          <a:p>
            <a:pPr algn="ctr"/>
            <a:endParaRPr lang="en-US" b="1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057400" y="1603375"/>
            <a:ext cx="22108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smtClean="0"/>
              <a:t>Replica 3</a:t>
            </a:r>
            <a:endParaRPr lang="en-US" sz="3600" b="1" dirty="0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67000" y="2590800"/>
            <a:ext cx="1371600" cy="3048000"/>
            <a:chOff x="1200" y="1632"/>
            <a:chExt cx="864" cy="1920"/>
          </a:xfrm>
        </p:grpSpPr>
        <p:sp>
          <p:nvSpPr>
            <p:cNvPr id="13346" name="AutoShape 9"/>
            <p:cNvSpPr>
              <a:spLocks noChangeArrowheads="1"/>
            </p:cNvSpPr>
            <p:nvPr/>
          </p:nvSpPr>
          <p:spPr bwMode="auto">
            <a:xfrm>
              <a:off x="1200" y="1632"/>
              <a:ext cx="864" cy="1920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38" name="Text Box 10"/>
            <p:cNvSpPr txBox="1">
              <a:spLocks noChangeArrowheads="1"/>
            </p:cNvSpPr>
            <p:nvPr/>
          </p:nvSpPr>
          <p:spPr bwMode="auto">
            <a:xfrm>
              <a:off x="1296" y="1680"/>
              <a:ext cx="650" cy="288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Proxy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62000" y="3657600"/>
            <a:ext cx="1905000" cy="457200"/>
            <a:chOff x="0" y="2304"/>
            <a:chExt cx="1200" cy="288"/>
          </a:xfrm>
        </p:grpSpPr>
        <p:sp>
          <p:nvSpPr>
            <p:cNvPr id="13344" name="Text Box 12"/>
            <p:cNvSpPr txBox="1">
              <a:spLocks noChangeArrowheads="1"/>
            </p:cNvSpPr>
            <p:nvPr/>
          </p:nvSpPr>
          <p:spPr bwMode="auto">
            <a:xfrm>
              <a:off x="0" y="2304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Tx A</a:t>
              </a:r>
            </a:p>
          </p:txBody>
        </p:sp>
        <p:sp>
          <p:nvSpPr>
            <p:cNvPr id="13345" name="AutoShape 13"/>
            <p:cNvSpPr>
              <a:spLocks noChangeArrowheads="1"/>
            </p:cNvSpPr>
            <p:nvPr/>
          </p:nvSpPr>
          <p:spPr bwMode="auto">
            <a:xfrm>
              <a:off x="624" y="2352"/>
              <a:ext cx="576" cy="192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762000" y="4267200"/>
            <a:ext cx="1905000" cy="457200"/>
            <a:chOff x="0" y="2688"/>
            <a:chExt cx="1200" cy="288"/>
          </a:xfrm>
        </p:grpSpPr>
        <p:sp>
          <p:nvSpPr>
            <p:cNvPr id="13342" name="Text Box 15"/>
            <p:cNvSpPr txBox="1">
              <a:spLocks noChangeArrowheads="1"/>
            </p:cNvSpPr>
            <p:nvPr/>
          </p:nvSpPr>
          <p:spPr bwMode="auto">
            <a:xfrm>
              <a:off x="0" y="2688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Tx B</a:t>
              </a:r>
            </a:p>
          </p:txBody>
        </p:sp>
        <p:sp>
          <p:nvSpPr>
            <p:cNvPr id="13343" name="AutoShape 16"/>
            <p:cNvSpPr>
              <a:spLocks noChangeArrowheads="1"/>
            </p:cNvSpPr>
            <p:nvPr/>
          </p:nvSpPr>
          <p:spPr bwMode="auto">
            <a:xfrm>
              <a:off x="624" y="2736"/>
              <a:ext cx="576" cy="192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0545" name="AutoShape 17"/>
          <p:cNvSpPr>
            <a:spLocks noChangeArrowheads="1"/>
          </p:cNvSpPr>
          <p:nvPr/>
        </p:nvSpPr>
        <p:spPr bwMode="auto">
          <a:xfrm>
            <a:off x="3886200" y="3733800"/>
            <a:ext cx="1295400" cy="304800"/>
          </a:xfrm>
          <a:prstGeom prst="rightArrow">
            <a:avLst>
              <a:gd name="adj1" fmla="val 50000"/>
              <a:gd name="adj2" fmla="val 10625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0546" name="AutoShape 18"/>
          <p:cNvSpPr>
            <a:spLocks noChangeArrowheads="1"/>
          </p:cNvSpPr>
          <p:nvPr/>
        </p:nvSpPr>
        <p:spPr bwMode="auto">
          <a:xfrm>
            <a:off x="3886200" y="4343400"/>
            <a:ext cx="1295400" cy="304800"/>
          </a:xfrm>
          <a:prstGeom prst="rightArrow">
            <a:avLst>
              <a:gd name="adj1" fmla="val 50000"/>
              <a:gd name="adj2" fmla="val 10625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181600" y="2895600"/>
            <a:ext cx="534988" cy="2362200"/>
            <a:chOff x="2784" y="1824"/>
            <a:chExt cx="337" cy="1488"/>
          </a:xfrm>
        </p:grpSpPr>
        <p:sp>
          <p:nvSpPr>
            <p:cNvPr id="13340" name="AutoShape 20"/>
            <p:cNvSpPr>
              <a:spLocks noChangeArrowheads="1"/>
            </p:cNvSpPr>
            <p:nvPr/>
          </p:nvSpPr>
          <p:spPr bwMode="auto">
            <a:xfrm>
              <a:off x="2784" y="1824"/>
              <a:ext cx="336" cy="14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13341" name="Text Box 21"/>
            <p:cNvSpPr txBox="1">
              <a:spLocks noChangeArrowheads="1"/>
            </p:cNvSpPr>
            <p:nvPr/>
          </p:nvSpPr>
          <p:spPr bwMode="auto">
            <a:xfrm>
              <a:off x="2832" y="2016"/>
              <a:ext cx="289" cy="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r>
                <a:rPr lang="en-US" sz="1800" b="1"/>
                <a:t>SQL  interface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710238" y="2667000"/>
            <a:ext cx="1681162" cy="1138238"/>
            <a:chOff x="3117" y="1680"/>
            <a:chExt cx="1059" cy="717"/>
          </a:xfrm>
        </p:grpSpPr>
        <p:sp>
          <p:nvSpPr>
            <p:cNvPr id="150551" name="Cloud"/>
            <p:cNvSpPr>
              <a:spLocks noChangeAspect="1" noEditPoints="1" noChangeArrowheads="1"/>
            </p:cNvSpPr>
            <p:nvPr/>
          </p:nvSpPr>
          <p:spPr bwMode="auto">
            <a:xfrm>
              <a:off x="3312" y="1680"/>
              <a:ext cx="864" cy="57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sz="1800" b="1"/>
                <a:t>Task A</a:t>
              </a:r>
            </a:p>
          </p:txBody>
        </p:sp>
        <p:sp>
          <p:nvSpPr>
            <p:cNvPr id="13339" name="Freeform 24"/>
            <p:cNvSpPr>
              <a:spLocks/>
            </p:cNvSpPr>
            <p:nvPr/>
          </p:nvSpPr>
          <p:spPr bwMode="auto">
            <a:xfrm>
              <a:off x="3117" y="2064"/>
              <a:ext cx="483" cy="333"/>
            </a:xfrm>
            <a:custGeom>
              <a:avLst/>
              <a:gdLst>
                <a:gd name="T0" fmla="*/ 0 w 483"/>
                <a:gd name="T1" fmla="*/ 333 h 333"/>
                <a:gd name="T2" fmla="*/ 339 w 483"/>
                <a:gd name="T3" fmla="*/ 240 h 333"/>
                <a:gd name="T4" fmla="*/ 483 w 483"/>
                <a:gd name="T5" fmla="*/ 0 h 333"/>
                <a:gd name="T6" fmla="*/ 0 60000 65536"/>
                <a:gd name="T7" fmla="*/ 0 60000 65536"/>
                <a:gd name="T8" fmla="*/ 0 60000 65536"/>
                <a:gd name="T9" fmla="*/ 0 w 483"/>
                <a:gd name="T10" fmla="*/ 0 h 333"/>
                <a:gd name="T11" fmla="*/ 483 w 483"/>
                <a:gd name="T12" fmla="*/ 333 h 3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3" h="333">
                  <a:moveTo>
                    <a:pt x="0" y="333"/>
                  </a:moveTo>
                  <a:cubicBezTo>
                    <a:pt x="55" y="318"/>
                    <a:pt x="259" y="296"/>
                    <a:pt x="339" y="240"/>
                  </a:cubicBezTo>
                  <a:cubicBezTo>
                    <a:pt x="419" y="184"/>
                    <a:pt x="447" y="92"/>
                    <a:pt x="483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0553" name="Freeform 25"/>
          <p:cNvSpPr>
            <a:spLocks/>
          </p:cNvSpPr>
          <p:nvPr/>
        </p:nvSpPr>
        <p:spPr bwMode="auto">
          <a:xfrm>
            <a:off x="6705600" y="3335338"/>
            <a:ext cx="444500" cy="981075"/>
          </a:xfrm>
          <a:custGeom>
            <a:avLst/>
            <a:gdLst>
              <a:gd name="T0" fmla="*/ 0 w 280"/>
              <a:gd name="T1" fmla="*/ 0 h 618"/>
              <a:gd name="T2" fmla="*/ 208 w 280"/>
              <a:gd name="T3" fmla="*/ 312 h 618"/>
              <a:gd name="T4" fmla="*/ 280 w 280"/>
              <a:gd name="T5" fmla="*/ 618 h 618"/>
              <a:gd name="T6" fmla="*/ 0 60000 65536"/>
              <a:gd name="T7" fmla="*/ 0 60000 65536"/>
              <a:gd name="T8" fmla="*/ 0 60000 65536"/>
              <a:gd name="T9" fmla="*/ 0 w 280"/>
              <a:gd name="T10" fmla="*/ 0 h 618"/>
              <a:gd name="T11" fmla="*/ 280 w 280"/>
              <a:gd name="T12" fmla="*/ 618 h 6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0" h="618">
                <a:moveTo>
                  <a:pt x="0" y="0"/>
                </a:moveTo>
                <a:cubicBezTo>
                  <a:pt x="35" y="52"/>
                  <a:pt x="161" y="209"/>
                  <a:pt x="208" y="312"/>
                </a:cubicBezTo>
                <a:cubicBezTo>
                  <a:pt x="255" y="415"/>
                  <a:pt x="265" y="554"/>
                  <a:pt x="280" y="618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5710238" y="3200400"/>
            <a:ext cx="2976562" cy="1209675"/>
            <a:chOff x="3117" y="2016"/>
            <a:chExt cx="1875" cy="762"/>
          </a:xfrm>
        </p:grpSpPr>
        <p:sp>
          <p:nvSpPr>
            <p:cNvPr id="150555" name="Cloud"/>
            <p:cNvSpPr>
              <a:spLocks noChangeAspect="1" noEditPoints="1" noChangeArrowheads="1"/>
            </p:cNvSpPr>
            <p:nvPr/>
          </p:nvSpPr>
          <p:spPr bwMode="auto">
            <a:xfrm>
              <a:off x="4128" y="2016"/>
              <a:ext cx="864" cy="57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sz="1800" b="1"/>
                <a:t>Task B</a:t>
              </a:r>
            </a:p>
          </p:txBody>
        </p:sp>
        <p:sp>
          <p:nvSpPr>
            <p:cNvPr id="13337" name="Freeform 28"/>
            <p:cNvSpPr>
              <a:spLocks/>
            </p:cNvSpPr>
            <p:nvPr/>
          </p:nvSpPr>
          <p:spPr bwMode="auto">
            <a:xfrm>
              <a:off x="3117" y="2363"/>
              <a:ext cx="1008" cy="415"/>
            </a:xfrm>
            <a:custGeom>
              <a:avLst/>
              <a:gdLst>
                <a:gd name="T0" fmla="*/ 0 w 1008"/>
                <a:gd name="T1" fmla="*/ 415 h 415"/>
                <a:gd name="T2" fmla="*/ 475 w 1008"/>
                <a:gd name="T3" fmla="*/ 144 h 415"/>
                <a:gd name="T4" fmla="*/ 1008 w 1008"/>
                <a:gd name="T5" fmla="*/ 0 h 415"/>
                <a:gd name="T6" fmla="*/ 0 60000 65536"/>
                <a:gd name="T7" fmla="*/ 0 60000 65536"/>
                <a:gd name="T8" fmla="*/ 0 60000 65536"/>
                <a:gd name="T9" fmla="*/ 0 w 1008"/>
                <a:gd name="T10" fmla="*/ 0 h 415"/>
                <a:gd name="T11" fmla="*/ 1008 w 1008"/>
                <a:gd name="T12" fmla="*/ 415 h 4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415">
                  <a:moveTo>
                    <a:pt x="0" y="415"/>
                  </a:moveTo>
                  <a:cubicBezTo>
                    <a:pt x="81" y="370"/>
                    <a:pt x="307" y="213"/>
                    <a:pt x="475" y="144"/>
                  </a:cubicBezTo>
                  <a:cubicBezTo>
                    <a:pt x="643" y="75"/>
                    <a:pt x="897" y="30"/>
                    <a:pt x="1008" y="0"/>
                  </a:cubicBezTo>
                </a:path>
              </a:pathLst>
            </a:custGeom>
            <a:noFill/>
            <a:ln w="50800">
              <a:solidFill>
                <a:schemeClr val="bg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0557" name="Freeform 29"/>
          <p:cNvSpPr>
            <a:spLocks/>
          </p:cNvSpPr>
          <p:nvPr/>
        </p:nvSpPr>
        <p:spPr bwMode="auto">
          <a:xfrm>
            <a:off x="8153400" y="3810000"/>
            <a:ext cx="446088" cy="550863"/>
          </a:xfrm>
          <a:custGeom>
            <a:avLst/>
            <a:gdLst>
              <a:gd name="T0" fmla="*/ 0 w 281"/>
              <a:gd name="T1" fmla="*/ 0 h 347"/>
              <a:gd name="T2" fmla="*/ 271 w 281"/>
              <a:gd name="T3" fmla="*/ 178 h 347"/>
              <a:gd name="T4" fmla="*/ 60 w 281"/>
              <a:gd name="T5" fmla="*/ 347 h 347"/>
              <a:gd name="T6" fmla="*/ 0 60000 65536"/>
              <a:gd name="T7" fmla="*/ 0 60000 65536"/>
              <a:gd name="T8" fmla="*/ 0 60000 65536"/>
              <a:gd name="T9" fmla="*/ 0 w 281"/>
              <a:gd name="T10" fmla="*/ 0 h 347"/>
              <a:gd name="T11" fmla="*/ 281 w 281"/>
              <a:gd name="T12" fmla="*/ 347 h 3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47">
                <a:moveTo>
                  <a:pt x="0" y="0"/>
                </a:moveTo>
                <a:cubicBezTo>
                  <a:pt x="45" y="30"/>
                  <a:pt x="261" y="120"/>
                  <a:pt x="271" y="178"/>
                </a:cubicBezTo>
                <a:cubicBezTo>
                  <a:pt x="281" y="236"/>
                  <a:pt x="104" y="312"/>
                  <a:pt x="60" y="347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0558" name="Text Box 30"/>
          <p:cNvSpPr txBox="1">
            <a:spLocks noChangeArrowheads="1"/>
          </p:cNvSpPr>
          <p:nvPr/>
        </p:nvSpPr>
        <p:spPr bwMode="auto">
          <a:xfrm>
            <a:off x="6934200" y="5105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7315200" y="5105400"/>
            <a:ext cx="862013" cy="457200"/>
            <a:chOff x="4128" y="3216"/>
            <a:chExt cx="543" cy="288"/>
          </a:xfrm>
        </p:grpSpPr>
        <p:sp>
          <p:nvSpPr>
            <p:cNvPr id="13334" name="Text Box 32"/>
            <p:cNvSpPr txBox="1">
              <a:spLocks noChangeArrowheads="1"/>
            </p:cNvSpPr>
            <p:nvPr/>
          </p:nvSpPr>
          <p:spPr bwMode="auto">
            <a:xfrm>
              <a:off x="4416" y="321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13335" name="Text Box 33"/>
            <p:cNvSpPr txBox="1">
              <a:spLocks noChangeArrowheads="1"/>
            </p:cNvSpPr>
            <p:nvPr/>
          </p:nvSpPr>
          <p:spPr bwMode="auto">
            <a:xfrm>
              <a:off x="4128" y="3216"/>
              <a:ext cx="3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ym typeface="Wingdings" pitchFamily="2" charset="2"/>
                </a:rPr>
                <a:t></a:t>
              </a:r>
              <a:endParaRPr lang="en-US" b="1"/>
            </a:p>
          </p:txBody>
        </p:sp>
      </p:grpSp>
      <p:sp>
        <p:nvSpPr>
          <p:cNvPr id="13332" name="Rectangle 38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Enforce Order = Serial Commit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6477000" y="1905000"/>
            <a:ext cx="10919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DBMS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6"/>
          <p:cNvSpPr>
            <a:spLocks noChangeArrowheads="1"/>
          </p:cNvSpPr>
          <p:nvPr/>
        </p:nvSpPr>
        <p:spPr bwMode="auto">
          <a:xfrm>
            <a:off x="76200" y="2514600"/>
            <a:ext cx="2133600" cy="40386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Commit Serialization is Slow</a:t>
            </a:r>
          </a:p>
        </p:txBody>
      </p:sp>
      <p:sp>
        <p:nvSpPr>
          <p:cNvPr id="152583" name="AutoShape 7"/>
          <p:cNvSpPr>
            <a:spLocks noChangeArrowheads="1"/>
          </p:cNvSpPr>
          <p:nvPr/>
        </p:nvSpPr>
        <p:spPr bwMode="auto">
          <a:xfrm>
            <a:off x="3352800" y="5257800"/>
            <a:ext cx="1447800" cy="11430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Durability</a:t>
            </a:r>
            <a:br>
              <a:rPr lang="en-US" sz="1800" b="1"/>
            </a:br>
            <a:r>
              <a:rPr lang="en-US" sz="1800" b="1"/>
              <a:t>A</a:t>
            </a:r>
            <a:r>
              <a:rPr lang="en-US" sz="1800"/>
              <a:t> </a:t>
            </a:r>
            <a:endParaRPr lang="en-US" sz="1800" b="1">
              <a:sym typeface="Wingdings" pitchFamily="2" charset="2"/>
            </a:endParaRPr>
          </a:p>
        </p:txBody>
      </p:sp>
      <p:sp>
        <p:nvSpPr>
          <p:cNvPr id="152604" name="Oval 28"/>
          <p:cNvSpPr>
            <a:spLocks noChangeArrowheads="1"/>
          </p:cNvSpPr>
          <p:nvPr/>
        </p:nvSpPr>
        <p:spPr bwMode="auto">
          <a:xfrm>
            <a:off x="152400" y="2743200"/>
            <a:ext cx="1981200" cy="1143000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Proxy</a:t>
            </a:r>
          </a:p>
        </p:txBody>
      </p:sp>
      <p:sp>
        <p:nvSpPr>
          <p:cNvPr id="152606" name="AutoShape 30"/>
          <p:cNvSpPr>
            <a:spLocks noChangeArrowheads="1"/>
          </p:cNvSpPr>
          <p:nvPr/>
        </p:nvSpPr>
        <p:spPr bwMode="auto">
          <a:xfrm>
            <a:off x="228600" y="4114800"/>
            <a:ext cx="1828800" cy="2286000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DBMS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345" name="AutoShape 32"/>
          <p:cNvSpPr>
            <a:spLocks noChangeArrowheads="1"/>
          </p:cNvSpPr>
          <p:nvPr/>
        </p:nvSpPr>
        <p:spPr bwMode="auto">
          <a:xfrm>
            <a:off x="1066800" y="5562600"/>
            <a:ext cx="838200" cy="6858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durability</a:t>
            </a:r>
          </a:p>
        </p:txBody>
      </p:sp>
      <p:sp>
        <p:nvSpPr>
          <p:cNvPr id="152611" name="Text Box 35"/>
          <p:cNvSpPr txBox="1">
            <a:spLocks noChangeArrowheads="1"/>
          </p:cNvSpPr>
          <p:nvPr/>
        </p:nvSpPr>
        <p:spPr bwMode="auto">
          <a:xfrm>
            <a:off x="2819400" y="5257800"/>
            <a:ext cx="511175" cy="2746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</a:rPr>
              <a:t>CPU</a:t>
            </a:r>
          </a:p>
        </p:txBody>
      </p:sp>
      <p:sp>
        <p:nvSpPr>
          <p:cNvPr id="152612" name="Line 36"/>
          <p:cNvSpPr>
            <a:spLocks noChangeShapeType="1"/>
          </p:cNvSpPr>
          <p:nvPr/>
        </p:nvSpPr>
        <p:spPr bwMode="auto">
          <a:xfrm>
            <a:off x="2819400" y="3276600"/>
            <a:ext cx="0" cy="1981200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14" name="Oval 38"/>
          <p:cNvSpPr>
            <a:spLocks noChangeArrowheads="1"/>
          </p:cNvSpPr>
          <p:nvPr/>
        </p:nvSpPr>
        <p:spPr bwMode="auto">
          <a:xfrm>
            <a:off x="152400" y="990600"/>
            <a:ext cx="1981200" cy="12954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Ordering</a:t>
            </a:r>
          </a:p>
          <a:p>
            <a:pPr algn="ctr">
              <a:defRPr/>
            </a:pPr>
            <a:r>
              <a:rPr lang="en-US" sz="1600" b="1" dirty="0" smtClean="0"/>
              <a:t>A </a:t>
            </a:r>
            <a:r>
              <a:rPr lang="en-US" sz="1600" b="1" dirty="0">
                <a:sym typeface="Wingdings" pitchFamily="2" charset="2"/>
              </a:rPr>
              <a:t></a:t>
            </a:r>
            <a:r>
              <a:rPr lang="en-US" sz="1600" dirty="0"/>
              <a:t> </a:t>
            </a:r>
            <a:r>
              <a:rPr lang="en-US" sz="1600" b="1" dirty="0"/>
              <a:t>B </a:t>
            </a:r>
            <a:r>
              <a:rPr lang="en-US" sz="1600" b="1" dirty="0">
                <a:sym typeface="Wingdings" pitchFamily="2" charset="2"/>
              </a:rPr>
              <a:t></a:t>
            </a:r>
            <a:r>
              <a:rPr lang="en-US" sz="1600" dirty="0"/>
              <a:t> </a:t>
            </a:r>
            <a:r>
              <a:rPr lang="en-US" sz="1600" b="1" dirty="0"/>
              <a:t>C</a:t>
            </a:r>
            <a:r>
              <a:rPr lang="en-US" sz="1600" dirty="0"/>
              <a:t> </a:t>
            </a:r>
          </a:p>
        </p:txBody>
      </p:sp>
      <p:sp>
        <p:nvSpPr>
          <p:cNvPr id="152618" name="Rectangle 42"/>
          <p:cNvSpPr>
            <a:spLocks noChangeArrowheads="1"/>
          </p:cNvSpPr>
          <p:nvPr/>
        </p:nvSpPr>
        <p:spPr bwMode="auto">
          <a:xfrm>
            <a:off x="2660650" y="1828800"/>
            <a:ext cx="168275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Commit order</a:t>
            </a:r>
            <a:br>
              <a:rPr lang="en-US" sz="1800" b="1"/>
            </a:br>
            <a:r>
              <a:rPr lang="en-US" sz="1800" b="1"/>
              <a:t>A </a:t>
            </a:r>
            <a:r>
              <a:rPr lang="en-US" sz="1800" b="1">
                <a:sym typeface="Wingdings" pitchFamily="2" charset="2"/>
              </a:rPr>
              <a:t></a:t>
            </a:r>
            <a:r>
              <a:rPr lang="en-US" sz="1800"/>
              <a:t> </a:t>
            </a:r>
            <a:r>
              <a:rPr lang="en-US" sz="1800" b="1"/>
              <a:t>B </a:t>
            </a:r>
            <a:r>
              <a:rPr lang="en-US" sz="1800" b="1">
                <a:sym typeface="Wingdings" pitchFamily="2" charset="2"/>
              </a:rPr>
              <a:t></a:t>
            </a:r>
            <a:r>
              <a:rPr lang="en-US" sz="1800"/>
              <a:t> </a:t>
            </a:r>
            <a:r>
              <a:rPr lang="en-US" sz="1800" b="1"/>
              <a:t>C</a:t>
            </a:r>
            <a:r>
              <a:rPr lang="en-US" sz="1800"/>
              <a:t> </a:t>
            </a:r>
          </a:p>
        </p:txBody>
      </p:sp>
      <p:sp>
        <p:nvSpPr>
          <p:cNvPr id="14350" name="Line 43"/>
          <p:cNvSpPr>
            <a:spLocks noChangeShapeType="1"/>
          </p:cNvSpPr>
          <p:nvPr/>
        </p:nvSpPr>
        <p:spPr bwMode="auto">
          <a:xfrm>
            <a:off x="2133600" y="16002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Line 44"/>
          <p:cNvSpPr>
            <a:spLocks noChangeShapeType="1"/>
          </p:cNvSpPr>
          <p:nvPr/>
        </p:nvSpPr>
        <p:spPr bwMode="auto">
          <a:xfrm>
            <a:off x="2133600" y="32766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45"/>
          <p:cNvSpPr>
            <a:spLocks noChangeShapeType="1"/>
          </p:cNvSpPr>
          <p:nvPr/>
        </p:nvSpPr>
        <p:spPr bwMode="auto">
          <a:xfrm>
            <a:off x="2057400" y="52578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623" name="Line 47"/>
          <p:cNvSpPr>
            <a:spLocks noChangeShapeType="1"/>
          </p:cNvSpPr>
          <p:nvPr/>
        </p:nvSpPr>
        <p:spPr bwMode="auto">
          <a:xfrm flipH="1" flipV="1">
            <a:off x="4724400" y="3276600"/>
            <a:ext cx="0" cy="1981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25" name="AutoShape 49"/>
          <p:cNvSpPr>
            <a:spLocks noChangeArrowheads="1"/>
          </p:cNvSpPr>
          <p:nvPr/>
        </p:nvSpPr>
        <p:spPr bwMode="auto">
          <a:xfrm>
            <a:off x="5410200" y="5257800"/>
            <a:ext cx="1447800" cy="11430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800" b="1"/>
              <a:t>Durability</a:t>
            </a:r>
            <a:br>
              <a:rPr lang="en-US" sz="1800" b="1"/>
            </a:br>
            <a:r>
              <a:rPr lang="en-US" sz="1800" b="1"/>
              <a:t>A </a:t>
            </a:r>
            <a:r>
              <a:rPr lang="en-US" sz="1800" b="1">
                <a:sym typeface="Wingdings" pitchFamily="2" charset="2"/>
              </a:rPr>
              <a:t> B</a:t>
            </a:r>
          </a:p>
        </p:txBody>
      </p:sp>
      <p:sp>
        <p:nvSpPr>
          <p:cNvPr id="152626" name="Text Box 50"/>
          <p:cNvSpPr txBox="1">
            <a:spLocks noChangeArrowheads="1"/>
          </p:cNvSpPr>
          <p:nvPr/>
        </p:nvSpPr>
        <p:spPr bwMode="auto">
          <a:xfrm>
            <a:off x="4876800" y="5257800"/>
            <a:ext cx="511175" cy="2746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CPU</a:t>
            </a:r>
          </a:p>
        </p:txBody>
      </p:sp>
      <p:sp>
        <p:nvSpPr>
          <p:cNvPr id="152627" name="Line 51"/>
          <p:cNvSpPr>
            <a:spLocks noChangeShapeType="1"/>
          </p:cNvSpPr>
          <p:nvPr/>
        </p:nvSpPr>
        <p:spPr bwMode="auto">
          <a:xfrm>
            <a:off x="4876800" y="3276600"/>
            <a:ext cx="0" cy="1981200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28" name="Line 52"/>
          <p:cNvSpPr>
            <a:spLocks noChangeShapeType="1"/>
          </p:cNvSpPr>
          <p:nvPr/>
        </p:nvSpPr>
        <p:spPr bwMode="auto">
          <a:xfrm flipH="1" flipV="1">
            <a:off x="6781800" y="3276600"/>
            <a:ext cx="0" cy="1981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29" name="AutoShape 53"/>
          <p:cNvSpPr>
            <a:spLocks noChangeArrowheads="1"/>
          </p:cNvSpPr>
          <p:nvPr/>
        </p:nvSpPr>
        <p:spPr bwMode="auto">
          <a:xfrm>
            <a:off x="7467600" y="5257800"/>
            <a:ext cx="1447800" cy="11430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/>
              <a:t>Durability</a:t>
            </a:r>
            <a:br>
              <a:rPr lang="en-US" sz="1800" b="1" dirty="0"/>
            </a:br>
            <a:r>
              <a:rPr lang="en-US" sz="1800" b="1" dirty="0"/>
              <a:t>A</a:t>
            </a:r>
            <a:r>
              <a:rPr lang="en-US" sz="1800" dirty="0"/>
              <a:t> </a:t>
            </a:r>
            <a:r>
              <a:rPr lang="en-US" sz="1800" b="1" dirty="0">
                <a:sym typeface="Wingdings" pitchFamily="2" charset="2"/>
              </a:rPr>
              <a:t> B  C</a:t>
            </a:r>
          </a:p>
        </p:txBody>
      </p:sp>
      <p:sp>
        <p:nvSpPr>
          <p:cNvPr id="152630" name="Text Box 54"/>
          <p:cNvSpPr txBox="1">
            <a:spLocks noChangeArrowheads="1"/>
          </p:cNvSpPr>
          <p:nvPr/>
        </p:nvSpPr>
        <p:spPr bwMode="auto">
          <a:xfrm>
            <a:off x="6934200" y="5257800"/>
            <a:ext cx="511175" cy="2746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CPU</a:t>
            </a:r>
          </a:p>
        </p:txBody>
      </p:sp>
      <p:sp>
        <p:nvSpPr>
          <p:cNvPr id="152631" name="Line 55"/>
          <p:cNvSpPr>
            <a:spLocks noChangeShapeType="1"/>
          </p:cNvSpPr>
          <p:nvPr/>
        </p:nvSpPr>
        <p:spPr bwMode="auto">
          <a:xfrm>
            <a:off x="6934200" y="3276600"/>
            <a:ext cx="0" cy="1981200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32" name="Line 56"/>
          <p:cNvSpPr>
            <a:spLocks noChangeShapeType="1"/>
          </p:cNvSpPr>
          <p:nvPr/>
        </p:nvSpPr>
        <p:spPr bwMode="auto">
          <a:xfrm flipH="1" flipV="1">
            <a:off x="8839200" y="3276600"/>
            <a:ext cx="0" cy="1981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33" name="Rectangle 57"/>
          <p:cNvSpPr>
            <a:spLocks noChangeArrowheads="1"/>
          </p:cNvSpPr>
          <p:nvPr/>
        </p:nvSpPr>
        <p:spPr bwMode="auto">
          <a:xfrm rot="5400000">
            <a:off x="2397919" y="4334669"/>
            <a:ext cx="13827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66"/>
                </a:solidFill>
              </a:rPr>
              <a:t>Commit A</a:t>
            </a:r>
          </a:p>
        </p:txBody>
      </p:sp>
      <p:sp>
        <p:nvSpPr>
          <p:cNvPr id="152634" name="Rectangle 58"/>
          <p:cNvSpPr>
            <a:spLocks noChangeArrowheads="1"/>
          </p:cNvSpPr>
          <p:nvPr/>
        </p:nvSpPr>
        <p:spPr bwMode="auto">
          <a:xfrm rot="5400000">
            <a:off x="4469606" y="4334669"/>
            <a:ext cx="13827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66"/>
                </a:solidFill>
              </a:rPr>
              <a:t>Commit B</a:t>
            </a:r>
          </a:p>
        </p:txBody>
      </p:sp>
      <p:sp>
        <p:nvSpPr>
          <p:cNvPr id="152635" name="Rectangle 59"/>
          <p:cNvSpPr>
            <a:spLocks noChangeArrowheads="1"/>
          </p:cNvSpPr>
          <p:nvPr/>
        </p:nvSpPr>
        <p:spPr bwMode="auto">
          <a:xfrm rot="5400000">
            <a:off x="6527006" y="4334669"/>
            <a:ext cx="13827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66"/>
                </a:solidFill>
              </a:rPr>
              <a:t>Commit C</a:t>
            </a:r>
          </a:p>
        </p:txBody>
      </p:sp>
      <p:sp>
        <p:nvSpPr>
          <p:cNvPr id="152636" name="Rectangle 60"/>
          <p:cNvSpPr>
            <a:spLocks noChangeArrowheads="1"/>
          </p:cNvSpPr>
          <p:nvPr/>
        </p:nvSpPr>
        <p:spPr bwMode="auto">
          <a:xfrm rot="-5400000">
            <a:off x="4005263" y="3683000"/>
            <a:ext cx="9048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Ack A</a:t>
            </a:r>
          </a:p>
        </p:txBody>
      </p:sp>
      <p:sp>
        <p:nvSpPr>
          <p:cNvPr id="152637" name="Rectangle 61"/>
          <p:cNvSpPr>
            <a:spLocks noChangeArrowheads="1"/>
          </p:cNvSpPr>
          <p:nvPr/>
        </p:nvSpPr>
        <p:spPr bwMode="auto">
          <a:xfrm rot="-5400000">
            <a:off x="6064250" y="3681413"/>
            <a:ext cx="9048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Ack B</a:t>
            </a:r>
          </a:p>
        </p:txBody>
      </p:sp>
      <p:sp>
        <p:nvSpPr>
          <p:cNvPr id="152638" name="Rectangle 62"/>
          <p:cNvSpPr>
            <a:spLocks noChangeArrowheads="1"/>
          </p:cNvSpPr>
          <p:nvPr/>
        </p:nvSpPr>
        <p:spPr bwMode="auto">
          <a:xfrm rot="-5400000">
            <a:off x="8121650" y="3687763"/>
            <a:ext cx="9048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Ack C</a:t>
            </a:r>
          </a:p>
        </p:txBody>
      </p:sp>
      <p:sp>
        <p:nvSpPr>
          <p:cNvPr id="152639" name="Line 63"/>
          <p:cNvSpPr>
            <a:spLocks noChangeShapeType="1"/>
          </p:cNvSpPr>
          <p:nvPr/>
        </p:nvSpPr>
        <p:spPr bwMode="auto">
          <a:xfrm>
            <a:off x="2362200" y="16002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40" name="Line 64"/>
          <p:cNvSpPr>
            <a:spLocks noChangeShapeType="1"/>
          </p:cNvSpPr>
          <p:nvPr/>
        </p:nvSpPr>
        <p:spPr bwMode="auto">
          <a:xfrm>
            <a:off x="2667000" y="16002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41" name="Line 65"/>
          <p:cNvSpPr>
            <a:spLocks noChangeShapeType="1"/>
          </p:cNvSpPr>
          <p:nvPr/>
        </p:nvSpPr>
        <p:spPr bwMode="auto">
          <a:xfrm>
            <a:off x="2514600" y="16002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  <a:noFill/>
          <a:ln/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DB Replication is Challenging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3281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257800"/>
          </a:xfrm>
          <a:noFill/>
          <a:ln/>
        </p:spPr>
        <p:txBody>
          <a:bodyPr/>
          <a:lstStyle/>
          <a:p>
            <a:r>
              <a:rPr lang="en-US" dirty="0" smtClean="0"/>
              <a:t>Single database system</a:t>
            </a:r>
          </a:p>
          <a:p>
            <a:pPr lvl="1"/>
            <a:r>
              <a:rPr lang="en-US" dirty="0" smtClean="0"/>
              <a:t>Large, persistent state</a:t>
            </a:r>
          </a:p>
          <a:p>
            <a:pPr lvl="1"/>
            <a:r>
              <a:rPr lang="en-US" dirty="0" smtClean="0"/>
              <a:t>Transactions</a:t>
            </a:r>
          </a:p>
          <a:p>
            <a:pPr lvl="1"/>
            <a:r>
              <a:rPr lang="en-US" dirty="0" smtClean="0"/>
              <a:t>Complex software</a:t>
            </a:r>
          </a:p>
          <a:p>
            <a:r>
              <a:rPr lang="en-US" dirty="0" smtClean="0"/>
              <a:t>Replication challenges</a:t>
            </a:r>
            <a:endParaRPr lang="en-US" dirty="0"/>
          </a:p>
          <a:p>
            <a:pPr lvl="1"/>
            <a:r>
              <a:rPr lang="en-US" dirty="0" smtClean="0"/>
              <a:t>Maintain consistency </a:t>
            </a:r>
          </a:p>
          <a:p>
            <a:pPr lvl="1"/>
            <a:r>
              <a:rPr lang="en-US" dirty="0" smtClean="0"/>
              <a:t>Middleware replication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>
              <a:solidFill>
                <a:srgbClr val="CC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6"/>
          <p:cNvSpPr>
            <a:spLocks noChangeArrowheads="1"/>
          </p:cNvSpPr>
          <p:nvPr/>
        </p:nvSpPr>
        <p:spPr bwMode="auto">
          <a:xfrm>
            <a:off x="76200" y="2514600"/>
            <a:ext cx="2133600" cy="40386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</a:rPr>
              <a:t>Commit Serialization is Slow</a:t>
            </a:r>
          </a:p>
        </p:txBody>
      </p:sp>
      <p:sp>
        <p:nvSpPr>
          <p:cNvPr id="152583" name="AutoShape 7"/>
          <p:cNvSpPr>
            <a:spLocks noChangeArrowheads="1"/>
          </p:cNvSpPr>
          <p:nvPr/>
        </p:nvSpPr>
        <p:spPr bwMode="auto">
          <a:xfrm>
            <a:off x="3352800" y="5257800"/>
            <a:ext cx="1447800" cy="11430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Durability</a:t>
            </a:r>
            <a:br>
              <a:rPr lang="en-US" sz="1800" b="1"/>
            </a:br>
            <a:r>
              <a:rPr lang="en-US" sz="1800" b="1"/>
              <a:t>A</a:t>
            </a:r>
            <a:r>
              <a:rPr lang="en-US" sz="1800"/>
              <a:t> </a:t>
            </a:r>
            <a:endParaRPr lang="en-US" sz="1800" b="1">
              <a:sym typeface="Wingdings" pitchFamily="2" charset="2"/>
            </a:endParaRPr>
          </a:p>
        </p:txBody>
      </p:sp>
      <p:sp>
        <p:nvSpPr>
          <p:cNvPr id="152604" name="Oval 28"/>
          <p:cNvSpPr>
            <a:spLocks noChangeArrowheads="1"/>
          </p:cNvSpPr>
          <p:nvPr/>
        </p:nvSpPr>
        <p:spPr bwMode="auto">
          <a:xfrm>
            <a:off x="152400" y="2743200"/>
            <a:ext cx="1981200" cy="1143000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Proxy</a:t>
            </a:r>
          </a:p>
        </p:txBody>
      </p:sp>
      <p:sp>
        <p:nvSpPr>
          <p:cNvPr id="152606" name="AutoShape 30"/>
          <p:cNvSpPr>
            <a:spLocks noChangeArrowheads="1"/>
          </p:cNvSpPr>
          <p:nvPr/>
        </p:nvSpPr>
        <p:spPr bwMode="auto">
          <a:xfrm>
            <a:off x="228600" y="4114800"/>
            <a:ext cx="1828800" cy="2286000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DBMS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345" name="AutoShape 32"/>
          <p:cNvSpPr>
            <a:spLocks noChangeArrowheads="1"/>
          </p:cNvSpPr>
          <p:nvPr/>
        </p:nvSpPr>
        <p:spPr bwMode="auto">
          <a:xfrm>
            <a:off x="1066800" y="5562600"/>
            <a:ext cx="838200" cy="6858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durability</a:t>
            </a:r>
          </a:p>
        </p:txBody>
      </p:sp>
      <p:sp>
        <p:nvSpPr>
          <p:cNvPr id="152611" name="Text Box 35"/>
          <p:cNvSpPr txBox="1">
            <a:spLocks noChangeArrowheads="1"/>
          </p:cNvSpPr>
          <p:nvPr/>
        </p:nvSpPr>
        <p:spPr bwMode="auto">
          <a:xfrm>
            <a:off x="2819400" y="5257800"/>
            <a:ext cx="511175" cy="2746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</a:rPr>
              <a:t>CPU</a:t>
            </a:r>
          </a:p>
        </p:txBody>
      </p:sp>
      <p:sp>
        <p:nvSpPr>
          <p:cNvPr id="152612" name="Line 36"/>
          <p:cNvSpPr>
            <a:spLocks noChangeShapeType="1"/>
          </p:cNvSpPr>
          <p:nvPr/>
        </p:nvSpPr>
        <p:spPr bwMode="auto">
          <a:xfrm>
            <a:off x="2819400" y="3276600"/>
            <a:ext cx="0" cy="1981200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14" name="Oval 38"/>
          <p:cNvSpPr>
            <a:spLocks noChangeArrowheads="1"/>
          </p:cNvSpPr>
          <p:nvPr/>
        </p:nvSpPr>
        <p:spPr bwMode="auto">
          <a:xfrm>
            <a:off x="152400" y="990600"/>
            <a:ext cx="1981200" cy="12954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Ordering</a:t>
            </a:r>
          </a:p>
          <a:p>
            <a:pPr algn="ctr">
              <a:defRPr/>
            </a:pPr>
            <a:r>
              <a:rPr lang="en-US" sz="1600" b="1" dirty="0" smtClean="0"/>
              <a:t>A </a:t>
            </a:r>
            <a:r>
              <a:rPr lang="en-US" sz="1600" b="1" dirty="0">
                <a:sym typeface="Wingdings" pitchFamily="2" charset="2"/>
              </a:rPr>
              <a:t></a:t>
            </a:r>
            <a:r>
              <a:rPr lang="en-US" sz="1600" dirty="0"/>
              <a:t> </a:t>
            </a:r>
            <a:r>
              <a:rPr lang="en-US" sz="1600" b="1" dirty="0"/>
              <a:t>B </a:t>
            </a:r>
            <a:r>
              <a:rPr lang="en-US" sz="1600" b="1" dirty="0">
                <a:sym typeface="Wingdings" pitchFamily="2" charset="2"/>
              </a:rPr>
              <a:t></a:t>
            </a:r>
            <a:r>
              <a:rPr lang="en-US" sz="1600" dirty="0"/>
              <a:t> </a:t>
            </a:r>
            <a:r>
              <a:rPr lang="en-US" sz="1600" b="1" dirty="0"/>
              <a:t>C</a:t>
            </a:r>
            <a:r>
              <a:rPr lang="en-US" sz="1600" dirty="0"/>
              <a:t> </a:t>
            </a:r>
          </a:p>
        </p:txBody>
      </p:sp>
      <p:sp>
        <p:nvSpPr>
          <p:cNvPr id="152618" name="Rectangle 42"/>
          <p:cNvSpPr>
            <a:spLocks noChangeArrowheads="1"/>
          </p:cNvSpPr>
          <p:nvPr/>
        </p:nvSpPr>
        <p:spPr bwMode="auto">
          <a:xfrm>
            <a:off x="2660650" y="1828800"/>
            <a:ext cx="168275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Commit order</a:t>
            </a:r>
            <a:br>
              <a:rPr lang="en-US" sz="1800" b="1"/>
            </a:br>
            <a:r>
              <a:rPr lang="en-US" sz="1800" b="1"/>
              <a:t>A </a:t>
            </a:r>
            <a:r>
              <a:rPr lang="en-US" sz="1800" b="1">
                <a:sym typeface="Wingdings" pitchFamily="2" charset="2"/>
              </a:rPr>
              <a:t></a:t>
            </a:r>
            <a:r>
              <a:rPr lang="en-US" sz="1800"/>
              <a:t> </a:t>
            </a:r>
            <a:r>
              <a:rPr lang="en-US" sz="1800" b="1"/>
              <a:t>B </a:t>
            </a:r>
            <a:r>
              <a:rPr lang="en-US" sz="1800" b="1">
                <a:sym typeface="Wingdings" pitchFamily="2" charset="2"/>
              </a:rPr>
              <a:t></a:t>
            </a:r>
            <a:r>
              <a:rPr lang="en-US" sz="1800"/>
              <a:t> </a:t>
            </a:r>
            <a:r>
              <a:rPr lang="en-US" sz="1800" b="1"/>
              <a:t>C</a:t>
            </a:r>
            <a:r>
              <a:rPr lang="en-US" sz="1800"/>
              <a:t> </a:t>
            </a:r>
          </a:p>
        </p:txBody>
      </p:sp>
      <p:sp>
        <p:nvSpPr>
          <p:cNvPr id="14350" name="Line 43"/>
          <p:cNvSpPr>
            <a:spLocks noChangeShapeType="1"/>
          </p:cNvSpPr>
          <p:nvPr/>
        </p:nvSpPr>
        <p:spPr bwMode="auto">
          <a:xfrm>
            <a:off x="2133600" y="16002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Line 44"/>
          <p:cNvSpPr>
            <a:spLocks noChangeShapeType="1"/>
          </p:cNvSpPr>
          <p:nvPr/>
        </p:nvSpPr>
        <p:spPr bwMode="auto">
          <a:xfrm>
            <a:off x="2133600" y="32766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45"/>
          <p:cNvSpPr>
            <a:spLocks noChangeShapeType="1"/>
          </p:cNvSpPr>
          <p:nvPr/>
        </p:nvSpPr>
        <p:spPr bwMode="auto">
          <a:xfrm>
            <a:off x="2057400" y="52578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623" name="Line 47"/>
          <p:cNvSpPr>
            <a:spLocks noChangeShapeType="1"/>
          </p:cNvSpPr>
          <p:nvPr/>
        </p:nvSpPr>
        <p:spPr bwMode="auto">
          <a:xfrm flipH="1" flipV="1">
            <a:off x="4724400" y="3276600"/>
            <a:ext cx="0" cy="1981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25" name="AutoShape 49"/>
          <p:cNvSpPr>
            <a:spLocks noChangeArrowheads="1"/>
          </p:cNvSpPr>
          <p:nvPr/>
        </p:nvSpPr>
        <p:spPr bwMode="auto">
          <a:xfrm>
            <a:off x="5410200" y="5257800"/>
            <a:ext cx="1447800" cy="11430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800" b="1"/>
              <a:t>Durability</a:t>
            </a:r>
            <a:br>
              <a:rPr lang="en-US" sz="1800" b="1"/>
            </a:br>
            <a:r>
              <a:rPr lang="en-US" sz="1800" b="1"/>
              <a:t>A </a:t>
            </a:r>
            <a:r>
              <a:rPr lang="en-US" sz="1800" b="1">
                <a:sym typeface="Wingdings" pitchFamily="2" charset="2"/>
              </a:rPr>
              <a:t> B</a:t>
            </a:r>
          </a:p>
        </p:txBody>
      </p:sp>
      <p:sp>
        <p:nvSpPr>
          <p:cNvPr id="152626" name="Text Box 50"/>
          <p:cNvSpPr txBox="1">
            <a:spLocks noChangeArrowheads="1"/>
          </p:cNvSpPr>
          <p:nvPr/>
        </p:nvSpPr>
        <p:spPr bwMode="auto">
          <a:xfrm>
            <a:off x="4876800" y="5257800"/>
            <a:ext cx="511175" cy="2746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CPU</a:t>
            </a:r>
          </a:p>
        </p:txBody>
      </p:sp>
      <p:sp>
        <p:nvSpPr>
          <p:cNvPr id="152627" name="Line 51"/>
          <p:cNvSpPr>
            <a:spLocks noChangeShapeType="1"/>
          </p:cNvSpPr>
          <p:nvPr/>
        </p:nvSpPr>
        <p:spPr bwMode="auto">
          <a:xfrm>
            <a:off x="4876800" y="3276600"/>
            <a:ext cx="0" cy="1981200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28" name="Line 52"/>
          <p:cNvSpPr>
            <a:spLocks noChangeShapeType="1"/>
          </p:cNvSpPr>
          <p:nvPr/>
        </p:nvSpPr>
        <p:spPr bwMode="auto">
          <a:xfrm flipH="1" flipV="1">
            <a:off x="6781800" y="3276600"/>
            <a:ext cx="0" cy="1981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29" name="AutoShape 53"/>
          <p:cNvSpPr>
            <a:spLocks noChangeArrowheads="1"/>
          </p:cNvSpPr>
          <p:nvPr/>
        </p:nvSpPr>
        <p:spPr bwMode="auto">
          <a:xfrm>
            <a:off x="7467600" y="5257800"/>
            <a:ext cx="1447800" cy="11430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/>
              <a:t>Durability</a:t>
            </a:r>
            <a:br>
              <a:rPr lang="en-US" sz="1800" b="1" dirty="0"/>
            </a:br>
            <a:r>
              <a:rPr lang="en-US" sz="1800" b="1" dirty="0"/>
              <a:t>A</a:t>
            </a:r>
            <a:r>
              <a:rPr lang="en-US" sz="1800" dirty="0"/>
              <a:t> </a:t>
            </a:r>
            <a:r>
              <a:rPr lang="en-US" sz="1800" b="1" dirty="0">
                <a:sym typeface="Wingdings" pitchFamily="2" charset="2"/>
              </a:rPr>
              <a:t> B  C</a:t>
            </a:r>
          </a:p>
        </p:txBody>
      </p:sp>
      <p:sp>
        <p:nvSpPr>
          <p:cNvPr id="152630" name="Text Box 54"/>
          <p:cNvSpPr txBox="1">
            <a:spLocks noChangeArrowheads="1"/>
          </p:cNvSpPr>
          <p:nvPr/>
        </p:nvSpPr>
        <p:spPr bwMode="auto">
          <a:xfrm>
            <a:off x="6934200" y="5257800"/>
            <a:ext cx="511175" cy="2746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CPU</a:t>
            </a:r>
          </a:p>
        </p:txBody>
      </p:sp>
      <p:sp>
        <p:nvSpPr>
          <p:cNvPr id="152631" name="Line 55"/>
          <p:cNvSpPr>
            <a:spLocks noChangeShapeType="1"/>
          </p:cNvSpPr>
          <p:nvPr/>
        </p:nvSpPr>
        <p:spPr bwMode="auto">
          <a:xfrm>
            <a:off x="6934200" y="3276600"/>
            <a:ext cx="0" cy="1981200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32" name="Line 56"/>
          <p:cNvSpPr>
            <a:spLocks noChangeShapeType="1"/>
          </p:cNvSpPr>
          <p:nvPr/>
        </p:nvSpPr>
        <p:spPr bwMode="auto">
          <a:xfrm flipH="1" flipV="1">
            <a:off x="8839200" y="3276600"/>
            <a:ext cx="0" cy="1981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33" name="Rectangle 57"/>
          <p:cNvSpPr>
            <a:spLocks noChangeArrowheads="1"/>
          </p:cNvSpPr>
          <p:nvPr/>
        </p:nvSpPr>
        <p:spPr bwMode="auto">
          <a:xfrm rot="5400000">
            <a:off x="2397919" y="4334669"/>
            <a:ext cx="13827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66"/>
                </a:solidFill>
              </a:rPr>
              <a:t>Commit A</a:t>
            </a:r>
          </a:p>
        </p:txBody>
      </p:sp>
      <p:sp>
        <p:nvSpPr>
          <p:cNvPr id="152634" name="Rectangle 58"/>
          <p:cNvSpPr>
            <a:spLocks noChangeArrowheads="1"/>
          </p:cNvSpPr>
          <p:nvPr/>
        </p:nvSpPr>
        <p:spPr bwMode="auto">
          <a:xfrm rot="5400000">
            <a:off x="4469606" y="4334669"/>
            <a:ext cx="13827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66"/>
                </a:solidFill>
              </a:rPr>
              <a:t>Commit B</a:t>
            </a:r>
          </a:p>
        </p:txBody>
      </p:sp>
      <p:sp>
        <p:nvSpPr>
          <p:cNvPr id="152635" name="Rectangle 59"/>
          <p:cNvSpPr>
            <a:spLocks noChangeArrowheads="1"/>
          </p:cNvSpPr>
          <p:nvPr/>
        </p:nvSpPr>
        <p:spPr bwMode="auto">
          <a:xfrm rot="5400000">
            <a:off x="6527006" y="4334669"/>
            <a:ext cx="13827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66"/>
                </a:solidFill>
              </a:rPr>
              <a:t>Commit C</a:t>
            </a:r>
          </a:p>
        </p:txBody>
      </p:sp>
      <p:sp>
        <p:nvSpPr>
          <p:cNvPr id="152636" name="Rectangle 60"/>
          <p:cNvSpPr>
            <a:spLocks noChangeArrowheads="1"/>
          </p:cNvSpPr>
          <p:nvPr/>
        </p:nvSpPr>
        <p:spPr bwMode="auto">
          <a:xfrm rot="-5400000">
            <a:off x="4005263" y="3683000"/>
            <a:ext cx="9048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Ack A</a:t>
            </a:r>
          </a:p>
        </p:txBody>
      </p:sp>
      <p:sp>
        <p:nvSpPr>
          <p:cNvPr id="152637" name="Rectangle 61"/>
          <p:cNvSpPr>
            <a:spLocks noChangeArrowheads="1"/>
          </p:cNvSpPr>
          <p:nvPr/>
        </p:nvSpPr>
        <p:spPr bwMode="auto">
          <a:xfrm rot="-5400000">
            <a:off x="6064250" y="3681413"/>
            <a:ext cx="9048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Ack B</a:t>
            </a:r>
          </a:p>
        </p:txBody>
      </p:sp>
      <p:sp>
        <p:nvSpPr>
          <p:cNvPr id="152638" name="Rectangle 62"/>
          <p:cNvSpPr>
            <a:spLocks noChangeArrowheads="1"/>
          </p:cNvSpPr>
          <p:nvPr/>
        </p:nvSpPr>
        <p:spPr bwMode="auto">
          <a:xfrm rot="-5400000">
            <a:off x="8121650" y="3687763"/>
            <a:ext cx="9048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Ack C</a:t>
            </a:r>
          </a:p>
        </p:txBody>
      </p:sp>
      <p:sp>
        <p:nvSpPr>
          <p:cNvPr id="152639" name="Line 63"/>
          <p:cNvSpPr>
            <a:spLocks noChangeShapeType="1"/>
          </p:cNvSpPr>
          <p:nvPr/>
        </p:nvSpPr>
        <p:spPr bwMode="auto">
          <a:xfrm>
            <a:off x="2362200" y="16002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40" name="Line 64"/>
          <p:cNvSpPr>
            <a:spLocks noChangeShapeType="1"/>
          </p:cNvSpPr>
          <p:nvPr/>
        </p:nvSpPr>
        <p:spPr bwMode="auto">
          <a:xfrm>
            <a:off x="2667000" y="16002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41" name="Line 65"/>
          <p:cNvSpPr>
            <a:spLocks noChangeShapeType="1"/>
          </p:cNvSpPr>
          <p:nvPr/>
        </p:nvSpPr>
        <p:spPr bwMode="auto">
          <a:xfrm>
            <a:off x="2514600" y="16002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643" name="Text Box 67"/>
          <p:cNvSpPr txBox="1">
            <a:spLocks noChangeArrowheads="1"/>
          </p:cNvSpPr>
          <p:nvPr/>
        </p:nvSpPr>
        <p:spPr bwMode="auto">
          <a:xfrm>
            <a:off x="0" y="3816350"/>
            <a:ext cx="9144000" cy="98425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/>
              <a:t>    </a:t>
            </a:r>
            <a:r>
              <a:rPr lang="en-US" sz="2800" b="1" u="sng" dirty="0" smtClean="0"/>
              <a:t>Problem:</a:t>
            </a:r>
            <a:endParaRPr lang="en-US" sz="2800" b="1" u="sng" dirty="0"/>
          </a:p>
          <a:p>
            <a:pPr>
              <a:defRPr/>
            </a:pPr>
            <a:r>
              <a:rPr lang="en-US" sz="2800" dirty="0"/>
              <a:t>    Durability &amp; ordering separated </a:t>
            </a:r>
            <a:r>
              <a:rPr lang="en-US" sz="2800" dirty="0" smtClean="0"/>
              <a:t>→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>
                <a:sym typeface="Wingdings" pitchFamily="2" charset="2"/>
              </a:rPr>
              <a:t>serial disk writes</a:t>
            </a:r>
            <a:endParaRPr lang="en-US" sz="2800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76200" y="2514600"/>
            <a:ext cx="2133600" cy="40386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 rot="5400000">
            <a:off x="3899694" y="4410869"/>
            <a:ext cx="13827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66"/>
                </a:solidFill>
              </a:rPr>
              <a:t>Commit A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 rot="5400000">
            <a:off x="4737894" y="4410869"/>
            <a:ext cx="13827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66"/>
                </a:solidFill>
              </a:rPr>
              <a:t>Commit B</a:t>
            </a: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 rot="5400000">
            <a:off x="5603081" y="4410869"/>
            <a:ext cx="13827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66"/>
                </a:solidFill>
              </a:rPr>
              <a:t>Commit C</a:t>
            </a:r>
          </a:p>
        </p:txBody>
      </p:sp>
      <p:sp>
        <p:nvSpPr>
          <p:cNvPr id="231430" name="Rectangle 6"/>
          <p:cNvSpPr>
            <a:spLocks noChangeArrowheads="1"/>
          </p:cNvSpPr>
          <p:nvPr/>
        </p:nvSpPr>
        <p:spPr bwMode="auto">
          <a:xfrm rot="-5400000">
            <a:off x="4424363" y="3533775"/>
            <a:ext cx="9048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Ack A</a:t>
            </a:r>
          </a:p>
        </p:txBody>
      </p:sp>
      <p:sp>
        <p:nvSpPr>
          <p:cNvPr id="231431" name="Rectangle 7"/>
          <p:cNvSpPr>
            <a:spLocks noChangeArrowheads="1"/>
          </p:cNvSpPr>
          <p:nvPr/>
        </p:nvSpPr>
        <p:spPr bwMode="auto">
          <a:xfrm rot="-5400000">
            <a:off x="5286375" y="3532188"/>
            <a:ext cx="9048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Ack B</a:t>
            </a:r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 rot="-5400000">
            <a:off x="6130925" y="3538538"/>
            <a:ext cx="9048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Ack C</a:t>
            </a:r>
          </a:p>
        </p:txBody>
      </p:sp>
      <p:sp>
        <p:nvSpPr>
          <p:cNvPr id="18442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Unite D. &amp; O. in Middleware</a:t>
            </a:r>
          </a:p>
        </p:txBody>
      </p:sp>
      <p:sp>
        <p:nvSpPr>
          <p:cNvPr id="231435" name="Oval 11"/>
          <p:cNvSpPr>
            <a:spLocks noChangeArrowheads="1"/>
          </p:cNvSpPr>
          <p:nvPr/>
        </p:nvSpPr>
        <p:spPr bwMode="auto">
          <a:xfrm>
            <a:off x="152400" y="2743200"/>
            <a:ext cx="1981200" cy="1143000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Proxy</a:t>
            </a:r>
          </a:p>
        </p:txBody>
      </p:sp>
      <p:sp>
        <p:nvSpPr>
          <p:cNvPr id="231436" name="AutoShape 12"/>
          <p:cNvSpPr>
            <a:spLocks noChangeArrowheads="1"/>
          </p:cNvSpPr>
          <p:nvPr/>
        </p:nvSpPr>
        <p:spPr bwMode="auto">
          <a:xfrm>
            <a:off x="228600" y="4114800"/>
            <a:ext cx="1828800" cy="2286000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DBMS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1437" name="Text Box 13"/>
          <p:cNvSpPr txBox="1">
            <a:spLocks noChangeArrowheads="1"/>
          </p:cNvSpPr>
          <p:nvPr/>
        </p:nvSpPr>
        <p:spPr bwMode="auto">
          <a:xfrm>
            <a:off x="4495800" y="5257800"/>
            <a:ext cx="511175" cy="2746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CPU</a:t>
            </a:r>
          </a:p>
        </p:txBody>
      </p:sp>
      <p:sp>
        <p:nvSpPr>
          <p:cNvPr id="231438" name="Line 14"/>
          <p:cNvSpPr>
            <a:spLocks noChangeShapeType="1"/>
          </p:cNvSpPr>
          <p:nvPr/>
        </p:nvSpPr>
        <p:spPr bwMode="auto">
          <a:xfrm>
            <a:off x="4419600" y="3276600"/>
            <a:ext cx="0" cy="1981200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439" name="Oval 15"/>
          <p:cNvSpPr>
            <a:spLocks noChangeArrowheads="1"/>
          </p:cNvSpPr>
          <p:nvPr/>
        </p:nvSpPr>
        <p:spPr bwMode="auto">
          <a:xfrm>
            <a:off x="152400" y="990600"/>
            <a:ext cx="1981200" cy="12954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Ordering</a:t>
            </a:r>
          </a:p>
          <a:p>
            <a:pPr algn="ctr">
              <a:defRPr/>
            </a:pPr>
            <a:r>
              <a:rPr lang="en-US" sz="1600" b="1" dirty="0" smtClean="0"/>
              <a:t>A </a:t>
            </a:r>
            <a:r>
              <a:rPr lang="en-US" sz="1600" b="1" dirty="0">
                <a:sym typeface="Wingdings" pitchFamily="2" charset="2"/>
              </a:rPr>
              <a:t></a:t>
            </a:r>
            <a:r>
              <a:rPr lang="en-US" sz="1600" dirty="0"/>
              <a:t> </a:t>
            </a:r>
            <a:r>
              <a:rPr lang="en-US" sz="1600" b="1" dirty="0"/>
              <a:t>B </a:t>
            </a:r>
            <a:r>
              <a:rPr lang="en-US" sz="1600" b="1" dirty="0">
                <a:sym typeface="Wingdings" pitchFamily="2" charset="2"/>
              </a:rPr>
              <a:t></a:t>
            </a:r>
            <a:r>
              <a:rPr lang="en-US" sz="1600" dirty="0"/>
              <a:t> </a:t>
            </a:r>
            <a:r>
              <a:rPr lang="en-US" sz="1600" b="1" dirty="0"/>
              <a:t>C</a:t>
            </a:r>
            <a:r>
              <a:rPr lang="en-US" sz="1600" dirty="0"/>
              <a:t> </a:t>
            </a:r>
          </a:p>
        </p:txBody>
      </p:sp>
      <p:sp>
        <p:nvSpPr>
          <p:cNvPr id="231440" name="Rectangle 16"/>
          <p:cNvSpPr>
            <a:spLocks noChangeArrowheads="1"/>
          </p:cNvSpPr>
          <p:nvPr/>
        </p:nvSpPr>
        <p:spPr bwMode="auto">
          <a:xfrm>
            <a:off x="4248150" y="1803400"/>
            <a:ext cx="184785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Commit order</a:t>
            </a:r>
            <a:br>
              <a:rPr lang="en-US" sz="2000" b="1"/>
            </a:br>
            <a:r>
              <a:rPr lang="en-US" sz="2000" b="1"/>
              <a:t>A </a:t>
            </a:r>
            <a:r>
              <a:rPr lang="en-US" sz="2000" b="1">
                <a:sym typeface="Wingdings" pitchFamily="2" charset="2"/>
              </a:rPr>
              <a:t></a:t>
            </a:r>
            <a:r>
              <a:rPr lang="en-US" sz="2000"/>
              <a:t> </a:t>
            </a:r>
            <a:r>
              <a:rPr lang="en-US" sz="2000" b="1"/>
              <a:t>B </a:t>
            </a:r>
            <a:r>
              <a:rPr lang="en-US" sz="2000" b="1">
                <a:sym typeface="Wingdings" pitchFamily="2" charset="2"/>
              </a:rPr>
              <a:t></a:t>
            </a:r>
            <a:r>
              <a:rPr lang="en-US" sz="2000"/>
              <a:t> </a:t>
            </a:r>
            <a:r>
              <a:rPr lang="en-US" sz="2000" b="1"/>
              <a:t>C</a:t>
            </a:r>
            <a:r>
              <a:rPr lang="en-US" sz="2000"/>
              <a:t> </a:t>
            </a:r>
          </a:p>
        </p:txBody>
      </p:sp>
      <p:sp>
        <p:nvSpPr>
          <p:cNvPr id="18450" name="Line 17"/>
          <p:cNvSpPr>
            <a:spLocks noChangeShapeType="1"/>
          </p:cNvSpPr>
          <p:nvPr/>
        </p:nvSpPr>
        <p:spPr bwMode="auto">
          <a:xfrm>
            <a:off x="2133600" y="16002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Line 18"/>
          <p:cNvSpPr>
            <a:spLocks noChangeShapeType="1"/>
          </p:cNvSpPr>
          <p:nvPr/>
        </p:nvSpPr>
        <p:spPr bwMode="auto">
          <a:xfrm>
            <a:off x="2133600" y="32766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Line 19"/>
          <p:cNvSpPr>
            <a:spLocks noChangeShapeType="1"/>
          </p:cNvSpPr>
          <p:nvPr/>
        </p:nvSpPr>
        <p:spPr bwMode="auto">
          <a:xfrm>
            <a:off x="2057400" y="52578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44" name="Line 20"/>
          <p:cNvSpPr>
            <a:spLocks noChangeShapeType="1"/>
          </p:cNvSpPr>
          <p:nvPr/>
        </p:nvSpPr>
        <p:spPr bwMode="auto">
          <a:xfrm flipH="1" flipV="1">
            <a:off x="5083175" y="3276600"/>
            <a:ext cx="0" cy="1981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445" name="Text Box 21"/>
          <p:cNvSpPr txBox="1">
            <a:spLocks noChangeArrowheads="1"/>
          </p:cNvSpPr>
          <p:nvPr/>
        </p:nvSpPr>
        <p:spPr bwMode="auto">
          <a:xfrm>
            <a:off x="5311775" y="5257800"/>
            <a:ext cx="511175" cy="2746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CPU</a:t>
            </a:r>
          </a:p>
        </p:txBody>
      </p:sp>
      <p:sp>
        <p:nvSpPr>
          <p:cNvPr id="231446" name="Line 22"/>
          <p:cNvSpPr>
            <a:spLocks noChangeShapeType="1"/>
          </p:cNvSpPr>
          <p:nvPr/>
        </p:nvSpPr>
        <p:spPr bwMode="auto">
          <a:xfrm>
            <a:off x="5235575" y="3276600"/>
            <a:ext cx="0" cy="1981200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447" name="Line 23"/>
          <p:cNvSpPr>
            <a:spLocks noChangeShapeType="1"/>
          </p:cNvSpPr>
          <p:nvPr/>
        </p:nvSpPr>
        <p:spPr bwMode="auto">
          <a:xfrm flipH="1" flipV="1">
            <a:off x="5943600" y="3276600"/>
            <a:ext cx="0" cy="1981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448" name="AutoShape 24"/>
          <p:cNvSpPr>
            <a:spLocks noChangeArrowheads="1"/>
          </p:cNvSpPr>
          <p:nvPr/>
        </p:nvSpPr>
        <p:spPr bwMode="auto">
          <a:xfrm>
            <a:off x="2362200" y="1600200"/>
            <a:ext cx="1447800" cy="11430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Durability</a:t>
            </a:r>
            <a:br>
              <a:rPr lang="en-US" sz="1800" b="1"/>
            </a:br>
            <a:r>
              <a:rPr lang="en-US" sz="1800" b="1"/>
              <a:t>A</a:t>
            </a:r>
            <a:r>
              <a:rPr lang="en-US" sz="1800"/>
              <a:t> </a:t>
            </a:r>
            <a:r>
              <a:rPr lang="en-US" sz="1800" b="1">
                <a:sym typeface="Wingdings" pitchFamily="2" charset="2"/>
              </a:rPr>
              <a:t> B  C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180138" y="5257800"/>
            <a:ext cx="511175" cy="2746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CPU</a:t>
            </a:r>
          </a:p>
        </p:txBody>
      </p:sp>
      <p:sp>
        <p:nvSpPr>
          <p:cNvPr id="231450" name="Line 26"/>
          <p:cNvSpPr>
            <a:spLocks noChangeShapeType="1"/>
          </p:cNvSpPr>
          <p:nvPr/>
        </p:nvSpPr>
        <p:spPr bwMode="auto">
          <a:xfrm>
            <a:off x="6096000" y="3276600"/>
            <a:ext cx="0" cy="1981200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451" name="Line 27"/>
          <p:cNvSpPr>
            <a:spLocks noChangeShapeType="1"/>
          </p:cNvSpPr>
          <p:nvPr/>
        </p:nvSpPr>
        <p:spPr bwMode="auto">
          <a:xfrm flipH="1" flipV="1">
            <a:off x="6767513" y="3276600"/>
            <a:ext cx="0" cy="1981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452" name="Line 28"/>
          <p:cNvSpPr>
            <a:spLocks noChangeShapeType="1"/>
          </p:cNvSpPr>
          <p:nvPr/>
        </p:nvSpPr>
        <p:spPr bwMode="auto">
          <a:xfrm>
            <a:off x="3943350" y="16002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453" name="Line 29"/>
          <p:cNvSpPr>
            <a:spLocks noChangeShapeType="1"/>
          </p:cNvSpPr>
          <p:nvPr/>
        </p:nvSpPr>
        <p:spPr bwMode="auto">
          <a:xfrm>
            <a:off x="4254500" y="16002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454" name="Line 30"/>
          <p:cNvSpPr>
            <a:spLocks noChangeShapeType="1"/>
          </p:cNvSpPr>
          <p:nvPr/>
        </p:nvSpPr>
        <p:spPr bwMode="auto">
          <a:xfrm>
            <a:off x="4095750" y="16002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4" name="AutoShape 31"/>
          <p:cNvSpPr>
            <a:spLocks noChangeArrowheads="1"/>
          </p:cNvSpPr>
          <p:nvPr/>
        </p:nvSpPr>
        <p:spPr bwMode="auto">
          <a:xfrm>
            <a:off x="1066800" y="5486400"/>
            <a:ext cx="838200" cy="685800"/>
          </a:xfrm>
          <a:prstGeom prst="flowChartMagneticDisk">
            <a:avLst/>
          </a:prstGeom>
          <a:solidFill>
            <a:srgbClr val="C0C0C0"/>
          </a:solidFill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durability</a:t>
            </a:r>
          </a:p>
          <a:p>
            <a:pPr algn="ctr"/>
            <a:r>
              <a:rPr lang="en-US" sz="1000" b="1" i="1"/>
              <a:t>OFF</a:t>
            </a:r>
          </a:p>
        </p:txBody>
      </p:sp>
      <p:sp>
        <p:nvSpPr>
          <p:cNvPr id="18465" name="AutoShape 32"/>
          <p:cNvSpPr>
            <a:spLocks noChangeArrowheads="1"/>
          </p:cNvSpPr>
          <p:nvPr/>
        </p:nvSpPr>
        <p:spPr bwMode="auto">
          <a:xfrm>
            <a:off x="304800" y="1905000"/>
            <a:ext cx="762000" cy="533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durability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76200" y="2514600"/>
            <a:ext cx="2133600" cy="40386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 rot="5400000">
            <a:off x="3899694" y="4410869"/>
            <a:ext cx="13827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66"/>
                </a:solidFill>
              </a:rPr>
              <a:t>Commit A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 rot="5400000">
            <a:off x="4737894" y="4410869"/>
            <a:ext cx="13827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66"/>
                </a:solidFill>
              </a:rPr>
              <a:t>Commit B</a:t>
            </a: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 rot="5400000">
            <a:off x="5603081" y="4410869"/>
            <a:ext cx="13827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66"/>
                </a:solidFill>
              </a:rPr>
              <a:t>Commit C</a:t>
            </a:r>
          </a:p>
        </p:txBody>
      </p:sp>
      <p:sp>
        <p:nvSpPr>
          <p:cNvPr id="231430" name="Rectangle 6"/>
          <p:cNvSpPr>
            <a:spLocks noChangeArrowheads="1"/>
          </p:cNvSpPr>
          <p:nvPr/>
        </p:nvSpPr>
        <p:spPr bwMode="auto">
          <a:xfrm rot="-5400000">
            <a:off x="4424363" y="3533775"/>
            <a:ext cx="9048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Ack A</a:t>
            </a:r>
          </a:p>
        </p:txBody>
      </p:sp>
      <p:sp>
        <p:nvSpPr>
          <p:cNvPr id="231431" name="Rectangle 7"/>
          <p:cNvSpPr>
            <a:spLocks noChangeArrowheads="1"/>
          </p:cNvSpPr>
          <p:nvPr/>
        </p:nvSpPr>
        <p:spPr bwMode="auto">
          <a:xfrm rot="-5400000">
            <a:off x="5286375" y="3532188"/>
            <a:ext cx="9048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Ack B</a:t>
            </a:r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 rot="-5400000">
            <a:off x="6130925" y="3538538"/>
            <a:ext cx="9048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Ack C</a:t>
            </a:r>
          </a:p>
        </p:txBody>
      </p:sp>
      <p:sp>
        <p:nvSpPr>
          <p:cNvPr id="18442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Unite D. &amp; O. in Middleware</a:t>
            </a:r>
          </a:p>
        </p:txBody>
      </p:sp>
      <p:sp>
        <p:nvSpPr>
          <p:cNvPr id="231435" name="Oval 11"/>
          <p:cNvSpPr>
            <a:spLocks noChangeArrowheads="1"/>
          </p:cNvSpPr>
          <p:nvPr/>
        </p:nvSpPr>
        <p:spPr bwMode="auto">
          <a:xfrm>
            <a:off x="152400" y="2743200"/>
            <a:ext cx="1981200" cy="1143000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Proxy</a:t>
            </a:r>
          </a:p>
        </p:txBody>
      </p:sp>
      <p:sp>
        <p:nvSpPr>
          <p:cNvPr id="231436" name="AutoShape 12"/>
          <p:cNvSpPr>
            <a:spLocks noChangeArrowheads="1"/>
          </p:cNvSpPr>
          <p:nvPr/>
        </p:nvSpPr>
        <p:spPr bwMode="auto">
          <a:xfrm>
            <a:off x="228600" y="4114800"/>
            <a:ext cx="1828800" cy="2286000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DBMS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1437" name="Text Box 13"/>
          <p:cNvSpPr txBox="1">
            <a:spLocks noChangeArrowheads="1"/>
          </p:cNvSpPr>
          <p:nvPr/>
        </p:nvSpPr>
        <p:spPr bwMode="auto">
          <a:xfrm>
            <a:off x="4495800" y="5257800"/>
            <a:ext cx="511175" cy="2746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CPU</a:t>
            </a:r>
          </a:p>
        </p:txBody>
      </p:sp>
      <p:sp>
        <p:nvSpPr>
          <p:cNvPr id="231438" name="Line 14"/>
          <p:cNvSpPr>
            <a:spLocks noChangeShapeType="1"/>
          </p:cNvSpPr>
          <p:nvPr/>
        </p:nvSpPr>
        <p:spPr bwMode="auto">
          <a:xfrm>
            <a:off x="4419600" y="3276600"/>
            <a:ext cx="0" cy="1981200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439" name="Oval 15"/>
          <p:cNvSpPr>
            <a:spLocks noChangeArrowheads="1"/>
          </p:cNvSpPr>
          <p:nvPr/>
        </p:nvSpPr>
        <p:spPr bwMode="auto">
          <a:xfrm>
            <a:off x="152400" y="990600"/>
            <a:ext cx="1981200" cy="12954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Ordering</a:t>
            </a:r>
          </a:p>
          <a:p>
            <a:pPr algn="ctr">
              <a:defRPr/>
            </a:pPr>
            <a:r>
              <a:rPr lang="en-US" sz="1600" b="1" dirty="0" smtClean="0"/>
              <a:t>A </a:t>
            </a:r>
            <a:r>
              <a:rPr lang="en-US" sz="1600" b="1" dirty="0">
                <a:sym typeface="Wingdings" pitchFamily="2" charset="2"/>
              </a:rPr>
              <a:t></a:t>
            </a:r>
            <a:r>
              <a:rPr lang="en-US" sz="1600" dirty="0"/>
              <a:t> </a:t>
            </a:r>
            <a:r>
              <a:rPr lang="en-US" sz="1600" b="1" dirty="0"/>
              <a:t>B </a:t>
            </a:r>
            <a:r>
              <a:rPr lang="en-US" sz="1600" b="1" dirty="0">
                <a:sym typeface="Wingdings" pitchFamily="2" charset="2"/>
              </a:rPr>
              <a:t></a:t>
            </a:r>
            <a:r>
              <a:rPr lang="en-US" sz="1600" dirty="0"/>
              <a:t> </a:t>
            </a:r>
            <a:r>
              <a:rPr lang="en-US" sz="1600" b="1" dirty="0"/>
              <a:t>C</a:t>
            </a:r>
            <a:r>
              <a:rPr lang="en-US" sz="1600" dirty="0"/>
              <a:t> </a:t>
            </a:r>
          </a:p>
        </p:txBody>
      </p:sp>
      <p:sp>
        <p:nvSpPr>
          <p:cNvPr id="231440" name="Rectangle 16"/>
          <p:cNvSpPr>
            <a:spLocks noChangeArrowheads="1"/>
          </p:cNvSpPr>
          <p:nvPr/>
        </p:nvSpPr>
        <p:spPr bwMode="auto">
          <a:xfrm>
            <a:off x="4248150" y="1803400"/>
            <a:ext cx="184785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Commit order</a:t>
            </a:r>
            <a:br>
              <a:rPr lang="en-US" sz="2000" b="1"/>
            </a:br>
            <a:r>
              <a:rPr lang="en-US" sz="2000" b="1"/>
              <a:t>A </a:t>
            </a:r>
            <a:r>
              <a:rPr lang="en-US" sz="2000" b="1">
                <a:sym typeface="Wingdings" pitchFamily="2" charset="2"/>
              </a:rPr>
              <a:t></a:t>
            </a:r>
            <a:r>
              <a:rPr lang="en-US" sz="2000"/>
              <a:t> </a:t>
            </a:r>
            <a:r>
              <a:rPr lang="en-US" sz="2000" b="1"/>
              <a:t>B </a:t>
            </a:r>
            <a:r>
              <a:rPr lang="en-US" sz="2000" b="1">
                <a:sym typeface="Wingdings" pitchFamily="2" charset="2"/>
              </a:rPr>
              <a:t></a:t>
            </a:r>
            <a:r>
              <a:rPr lang="en-US" sz="2000"/>
              <a:t> </a:t>
            </a:r>
            <a:r>
              <a:rPr lang="en-US" sz="2000" b="1"/>
              <a:t>C</a:t>
            </a:r>
            <a:r>
              <a:rPr lang="en-US" sz="2000"/>
              <a:t> </a:t>
            </a:r>
          </a:p>
        </p:txBody>
      </p:sp>
      <p:sp>
        <p:nvSpPr>
          <p:cNvPr id="18450" name="Line 17"/>
          <p:cNvSpPr>
            <a:spLocks noChangeShapeType="1"/>
          </p:cNvSpPr>
          <p:nvPr/>
        </p:nvSpPr>
        <p:spPr bwMode="auto">
          <a:xfrm>
            <a:off x="2133600" y="16002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Line 18"/>
          <p:cNvSpPr>
            <a:spLocks noChangeShapeType="1"/>
          </p:cNvSpPr>
          <p:nvPr/>
        </p:nvSpPr>
        <p:spPr bwMode="auto">
          <a:xfrm>
            <a:off x="2133600" y="32766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Line 19"/>
          <p:cNvSpPr>
            <a:spLocks noChangeShapeType="1"/>
          </p:cNvSpPr>
          <p:nvPr/>
        </p:nvSpPr>
        <p:spPr bwMode="auto">
          <a:xfrm>
            <a:off x="2057400" y="52578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44" name="Line 20"/>
          <p:cNvSpPr>
            <a:spLocks noChangeShapeType="1"/>
          </p:cNvSpPr>
          <p:nvPr/>
        </p:nvSpPr>
        <p:spPr bwMode="auto">
          <a:xfrm flipH="1" flipV="1">
            <a:off x="5083175" y="3276600"/>
            <a:ext cx="0" cy="1981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445" name="Text Box 21"/>
          <p:cNvSpPr txBox="1">
            <a:spLocks noChangeArrowheads="1"/>
          </p:cNvSpPr>
          <p:nvPr/>
        </p:nvSpPr>
        <p:spPr bwMode="auto">
          <a:xfrm>
            <a:off x="5311775" y="5257800"/>
            <a:ext cx="511175" cy="2746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CPU</a:t>
            </a:r>
          </a:p>
        </p:txBody>
      </p:sp>
      <p:sp>
        <p:nvSpPr>
          <p:cNvPr id="231446" name="Line 22"/>
          <p:cNvSpPr>
            <a:spLocks noChangeShapeType="1"/>
          </p:cNvSpPr>
          <p:nvPr/>
        </p:nvSpPr>
        <p:spPr bwMode="auto">
          <a:xfrm>
            <a:off x="5235575" y="3276600"/>
            <a:ext cx="0" cy="1981200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447" name="Line 23"/>
          <p:cNvSpPr>
            <a:spLocks noChangeShapeType="1"/>
          </p:cNvSpPr>
          <p:nvPr/>
        </p:nvSpPr>
        <p:spPr bwMode="auto">
          <a:xfrm flipH="1" flipV="1">
            <a:off x="5943600" y="3276600"/>
            <a:ext cx="0" cy="1981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448" name="AutoShape 24"/>
          <p:cNvSpPr>
            <a:spLocks noChangeArrowheads="1"/>
          </p:cNvSpPr>
          <p:nvPr/>
        </p:nvSpPr>
        <p:spPr bwMode="auto">
          <a:xfrm>
            <a:off x="2362200" y="1600200"/>
            <a:ext cx="1447800" cy="11430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Durability</a:t>
            </a:r>
            <a:br>
              <a:rPr lang="en-US" sz="1800" b="1"/>
            </a:br>
            <a:r>
              <a:rPr lang="en-US" sz="1800" b="1"/>
              <a:t>A</a:t>
            </a:r>
            <a:r>
              <a:rPr lang="en-US" sz="1800"/>
              <a:t> </a:t>
            </a:r>
            <a:r>
              <a:rPr lang="en-US" sz="1800" b="1">
                <a:sym typeface="Wingdings" pitchFamily="2" charset="2"/>
              </a:rPr>
              <a:t> B  C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180138" y="5257800"/>
            <a:ext cx="511175" cy="2746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CPU</a:t>
            </a:r>
          </a:p>
        </p:txBody>
      </p:sp>
      <p:sp>
        <p:nvSpPr>
          <p:cNvPr id="231450" name="Line 26"/>
          <p:cNvSpPr>
            <a:spLocks noChangeShapeType="1"/>
          </p:cNvSpPr>
          <p:nvPr/>
        </p:nvSpPr>
        <p:spPr bwMode="auto">
          <a:xfrm>
            <a:off x="6096000" y="3276600"/>
            <a:ext cx="0" cy="1981200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451" name="Line 27"/>
          <p:cNvSpPr>
            <a:spLocks noChangeShapeType="1"/>
          </p:cNvSpPr>
          <p:nvPr/>
        </p:nvSpPr>
        <p:spPr bwMode="auto">
          <a:xfrm flipH="1" flipV="1">
            <a:off x="6767513" y="3276600"/>
            <a:ext cx="0" cy="1981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452" name="Line 28"/>
          <p:cNvSpPr>
            <a:spLocks noChangeShapeType="1"/>
          </p:cNvSpPr>
          <p:nvPr/>
        </p:nvSpPr>
        <p:spPr bwMode="auto">
          <a:xfrm>
            <a:off x="3943350" y="16002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453" name="Line 29"/>
          <p:cNvSpPr>
            <a:spLocks noChangeShapeType="1"/>
          </p:cNvSpPr>
          <p:nvPr/>
        </p:nvSpPr>
        <p:spPr bwMode="auto">
          <a:xfrm>
            <a:off x="4254500" y="16002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1454" name="Line 30"/>
          <p:cNvSpPr>
            <a:spLocks noChangeShapeType="1"/>
          </p:cNvSpPr>
          <p:nvPr/>
        </p:nvSpPr>
        <p:spPr bwMode="auto">
          <a:xfrm>
            <a:off x="4095750" y="16002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4" name="AutoShape 31"/>
          <p:cNvSpPr>
            <a:spLocks noChangeArrowheads="1"/>
          </p:cNvSpPr>
          <p:nvPr/>
        </p:nvSpPr>
        <p:spPr bwMode="auto">
          <a:xfrm>
            <a:off x="1066800" y="5486400"/>
            <a:ext cx="838200" cy="685800"/>
          </a:xfrm>
          <a:prstGeom prst="flowChartMagneticDisk">
            <a:avLst/>
          </a:prstGeom>
          <a:solidFill>
            <a:srgbClr val="C0C0C0"/>
          </a:solidFill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durability</a:t>
            </a:r>
          </a:p>
          <a:p>
            <a:pPr algn="ctr"/>
            <a:r>
              <a:rPr lang="en-US" sz="1000" b="1" i="1"/>
              <a:t>OFF</a:t>
            </a:r>
          </a:p>
        </p:txBody>
      </p:sp>
      <p:sp>
        <p:nvSpPr>
          <p:cNvPr id="18465" name="AutoShape 32"/>
          <p:cNvSpPr>
            <a:spLocks noChangeArrowheads="1"/>
          </p:cNvSpPr>
          <p:nvPr/>
        </p:nvSpPr>
        <p:spPr bwMode="auto">
          <a:xfrm>
            <a:off x="304800" y="1905000"/>
            <a:ext cx="762000" cy="533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durability</a:t>
            </a:r>
          </a:p>
        </p:txBody>
      </p:sp>
      <p:sp>
        <p:nvSpPr>
          <p:cNvPr id="231457" name="Text Box 33"/>
          <p:cNvSpPr txBox="1">
            <a:spLocks noChangeArrowheads="1"/>
          </p:cNvSpPr>
          <p:nvPr/>
        </p:nvSpPr>
        <p:spPr bwMode="auto">
          <a:xfrm>
            <a:off x="0" y="3568005"/>
            <a:ext cx="9144000" cy="138499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/>
              <a:t>    </a:t>
            </a:r>
            <a:r>
              <a:rPr lang="en-US" sz="2800" b="1" u="sng" dirty="0" smtClean="0"/>
              <a:t>Solution: </a:t>
            </a:r>
          </a:p>
          <a:p>
            <a:pPr>
              <a:defRPr/>
            </a:pPr>
            <a:r>
              <a:rPr lang="en-US" sz="2800" dirty="0" smtClean="0"/>
              <a:t>    Move </a:t>
            </a:r>
            <a:r>
              <a:rPr lang="en-US" sz="2800" dirty="0"/>
              <a:t>durability to MW</a:t>
            </a:r>
          </a:p>
          <a:p>
            <a:pPr>
              <a:defRPr/>
            </a:pPr>
            <a:r>
              <a:rPr lang="en-US" sz="2800" dirty="0"/>
              <a:t>    Durability &amp; ordering in middleware </a:t>
            </a:r>
            <a:r>
              <a:rPr lang="en-US" sz="2800" dirty="0" smtClean="0"/>
              <a:t>→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/>
              <a:t>group commit 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Middleware logs </a:t>
            </a:r>
            <a:r>
              <a:rPr lang="en-US" dirty="0" err="1" smtClean="0"/>
              <a:t>tx</a:t>
            </a:r>
            <a:r>
              <a:rPr lang="en-US" dirty="0" smtClean="0"/>
              <a:t> effects</a:t>
            </a:r>
          </a:p>
          <a:p>
            <a:pPr lvl="1" eaLnBrk="1" hangingPunct="1"/>
            <a:r>
              <a:rPr lang="en-US" dirty="0" smtClean="0"/>
              <a:t>Durability of update </a:t>
            </a:r>
            <a:r>
              <a:rPr lang="en-US" dirty="0" err="1" smtClean="0"/>
              <a:t>tx</a:t>
            </a:r>
            <a:endParaRPr lang="en-US" dirty="0" smtClean="0"/>
          </a:p>
          <a:p>
            <a:pPr lvl="2" eaLnBrk="1" hangingPunct="1"/>
            <a:r>
              <a:rPr lang="en-US" dirty="0" smtClean="0"/>
              <a:t>Guaranteed in middleware</a:t>
            </a:r>
          </a:p>
          <a:p>
            <a:pPr lvl="2" eaLnBrk="1" hangingPunct="1"/>
            <a:r>
              <a:rPr lang="en-US" dirty="0" smtClean="0"/>
              <a:t>Turn durability off at database</a:t>
            </a:r>
          </a:p>
          <a:p>
            <a:pPr eaLnBrk="1" hangingPunct="1"/>
            <a:r>
              <a:rPr lang="en-US" dirty="0" smtClean="0"/>
              <a:t>Middleware performs durability &amp; ordering</a:t>
            </a:r>
          </a:p>
          <a:p>
            <a:pPr lvl="1" eaLnBrk="1" hangingPunct="1"/>
            <a:r>
              <a:rPr lang="en-US" dirty="0" smtClean="0"/>
              <a:t>United 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 group commit →  fast</a:t>
            </a:r>
          </a:p>
          <a:p>
            <a:pPr eaLnBrk="1" hangingPunct="1"/>
            <a:r>
              <a:rPr lang="en-US" dirty="0" smtClean="0"/>
              <a:t>Database commits update </a:t>
            </a:r>
            <a:r>
              <a:rPr lang="en-US" dirty="0" err="1" smtClean="0"/>
              <a:t>tx</a:t>
            </a:r>
            <a:r>
              <a:rPr lang="en-US" dirty="0" smtClean="0"/>
              <a:t> serially</a:t>
            </a:r>
          </a:p>
          <a:p>
            <a:pPr lvl="1" eaLnBrk="1" hangingPunct="1"/>
            <a:r>
              <a:rPr lang="en-US" dirty="0" smtClean="0"/>
              <a:t>Commit = quick main memory operation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99"/>
                </a:solidFill>
              </a:rPr>
              <a:t>Implementation: Uniting D &amp; O in 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Uniting Improves Throughput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28600" y="1066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Metric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Throughput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Workload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TPC-W Ordering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kern="0" dirty="0" smtClean="0">
                <a:latin typeface="+mn-lt"/>
                <a:cs typeface="+mn-cs"/>
              </a:rPr>
              <a:t>   (50% updates)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Linux cluster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PostgreSQL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800" kern="0" dirty="0" smtClean="0">
                <a:latin typeface="+mn-lt"/>
                <a:cs typeface="+mn-cs"/>
              </a:rPr>
              <a:t>16 replicas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Serializable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exec.</a:t>
            </a:r>
          </a:p>
        </p:txBody>
      </p:sp>
      <p:graphicFrame>
        <p:nvGraphicFramePr>
          <p:cNvPr id="15" name="Chart 14"/>
          <p:cNvGraphicFramePr/>
          <p:nvPr/>
        </p:nvGraphicFramePr>
        <p:xfrm>
          <a:off x="4800600" y="1295400"/>
          <a:ext cx="6781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477367" y="6172200"/>
            <a:ext cx="1529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TPC-W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4876800"/>
            <a:ext cx="9239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1 X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924800" y="1428750"/>
            <a:ext cx="9239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12 X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702028" y="2971800"/>
            <a:ext cx="9239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7 X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419600" y="3055203"/>
            <a:ext cx="615553" cy="8309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b="1" dirty="0" smtClean="0"/>
              <a:t>TPS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0" y="990600"/>
            <a:ext cx="4953000" cy="56388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  <a:alpha val="10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953000" y="990600"/>
            <a:ext cx="4191000" cy="56388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  <a:alpha val="1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5133975" y="11811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Tx A</a:t>
            </a:r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Roadmap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984625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984625" y="30988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2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984625" y="12573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984625" y="13335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1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990975" y="4775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3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Arial" charset="0"/>
              </a:rPr>
              <a:t>Load </a:t>
            </a:r>
          </a:p>
          <a:p>
            <a:pPr algn="ctr"/>
            <a:r>
              <a:rPr lang="en-US" sz="2400" b="1" dirty="0">
                <a:latin typeface="Arial" charset="0"/>
              </a:rPr>
              <a:t>Balancer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10400" y="990600"/>
            <a:ext cx="114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</a:t>
            </a:r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Oval 6"/>
          <p:cNvSpPr>
            <a:spLocks noChangeArrowheads="1"/>
          </p:cNvSpPr>
          <p:nvPr/>
        </p:nvSpPr>
        <p:spPr bwMode="auto">
          <a:xfrm>
            <a:off x="6858000" y="2971800"/>
            <a:ext cx="1828800" cy="13716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/>
              <a:t>Ordering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447800" y="990600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2, 3</a:t>
            </a:r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152400" y="5383887"/>
            <a:ext cx="358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noFill/>
            <a:prstDash val="sys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/>
              <a:t>Load balancing</a:t>
            </a: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152400" y="6029980"/>
            <a:ext cx="358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noFill/>
            <a:prstDash val="sys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/>
              <a:t>Update propagation</a:t>
            </a:r>
            <a:endParaRPr lang="en-US" b="1" dirty="0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6400800" y="5168205"/>
            <a:ext cx="25146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noFill/>
            <a:prstDash val="sys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/>
              <a:t>Commit updates in order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Key Idea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930900" y="9906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930900" y="990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1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6248400" y="14478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/>
              <a:t>Mem</a:t>
            </a:r>
            <a:endParaRPr lang="en-US" b="1" dirty="0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6248400" y="23622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5930900" y="38100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5930900" y="3810000"/>
            <a:ext cx="21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</a:t>
            </a:r>
            <a:r>
              <a:rPr lang="en-US" sz="2400" b="1" dirty="0" smtClean="0">
                <a:latin typeface="Arial" charset="0"/>
              </a:rPr>
              <a:t>2</a:t>
            </a:r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6248400" y="42672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/>
              <a:t>Mem</a:t>
            </a:r>
            <a:endParaRPr lang="en-US" b="1" dirty="0"/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>
            <a:off x="6248400" y="51816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cxnSp>
        <p:nvCxnSpPr>
          <p:cNvPr id="37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Arial" charset="0"/>
              </a:rPr>
              <a:t>Load </a:t>
            </a:r>
          </a:p>
          <a:p>
            <a:pPr algn="ctr"/>
            <a:r>
              <a:rPr lang="en-US" sz="2400" b="1" dirty="0">
                <a:latin typeface="Arial" charset="0"/>
              </a:rPr>
              <a:t>Balancer</a:t>
            </a:r>
          </a:p>
        </p:txBody>
      </p:sp>
      <p:cxnSp>
        <p:nvCxnSpPr>
          <p:cNvPr id="22" name="AutoShape 19"/>
          <p:cNvCxnSpPr>
            <a:cxnSpLocks noChangeShapeType="1"/>
          </p:cNvCxnSpPr>
          <p:nvPr/>
        </p:nvCxnSpPr>
        <p:spPr bwMode="auto">
          <a:xfrm rot="16200000" flipH="1">
            <a:off x="3742730" y="3403004"/>
            <a:ext cx="1385107" cy="3003934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12"/>
          <p:cNvCxnSpPr>
            <a:cxnSpLocks noChangeShapeType="1"/>
          </p:cNvCxnSpPr>
          <p:nvPr/>
        </p:nvCxnSpPr>
        <p:spPr bwMode="auto">
          <a:xfrm rot="5400000" flipH="1" flipV="1">
            <a:off x="3622079" y="895562"/>
            <a:ext cx="1620058" cy="2997584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304800" y="1447800"/>
            <a:ext cx="2819400" cy="1077218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Equal load </a:t>
            </a:r>
            <a:b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on replicas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Key Idea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930900" y="9906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930900" y="990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1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6248400" y="14478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/>
              <a:t>Mem</a:t>
            </a:r>
            <a:endParaRPr lang="en-US" b="1" dirty="0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6248400" y="23622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5930900" y="38100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5930900" y="3810000"/>
            <a:ext cx="21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</a:t>
            </a:r>
            <a:r>
              <a:rPr lang="en-US" sz="2400" b="1" dirty="0" smtClean="0">
                <a:latin typeface="Arial" charset="0"/>
              </a:rPr>
              <a:t>2</a:t>
            </a:r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6248400" y="42672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/>
              <a:t>Mem</a:t>
            </a:r>
            <a:endParaRPr lang="en-US" b="1" dirty="0"/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>
            <a:off x="6248400" y="51816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cxnSp>
        <p:nvCxnSpPr>
          <p:cNvPr id="37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Arial" charset="0"/>
              </a:rPr>
              <a:t>Load </a:t>
            </a:r>
          </a:p>
          <a:p>
            <a:pPr algn="ctr"/>
            <a:r>
              <a:rPr lang="en-US" sz="2400" b="1" dirty="0">
                <a:latin typeface="Arial" charset="0"/>
              </a:rPr>
              <a:t>Balancer</a:t>
            </a:r>
          </a:p>
        </p:txBody>
      </p:sp>
      <p:cxnSp>
        <p:nvCxnSpPr>
          <p:cNvPr id="22" name="AutoShape 19"/>
          <p:cNvCxnSpPr>
            <a:cxnSpLocks noChangeShapeType="1"/>
          </p:cNvCxnSpPr>
          <p:nvPr/>
        </p:nvCxnSpPr>
        <p:spPr bwMode="auto">
          <a:xfrm rot="16200000" flipH="1">
            <a:off x="3742730" y="3403004"/>
            <a:ext cx="1385107" cy="3003934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12"/>
          <p:cNvCxnSpPr>
            <a:cxnSpLocks noChangeShapeType="1"/>
          </p:cNvCxnSpPr>
          <p:nvPr/>
        </p:nvCxnSpPr>
        <p:spPr bwMode="auto">
          <a:xfrm rot="5400000" flipH="1" flipV="1">
            <a:off x="3622079" y="895562"/>
            <a:ext cx="1620058" cy="2997584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304800" y="1447800"/>
            <a:ext cx="2819400" cy="1077218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Equal load </a:t>
            </a:r>
            <a:b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on replicas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304800" y="4983540"/>
            <a:ext cx="6324600" cy="156966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MALB: </a:t>
            </a:r>
          </a:p>
          <a:p>
            <a:pPr>
              <a:defRPr/>
            </a:pP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(Memory-Aware Load Balancing)</a:t>
            </a:r>
            <a:b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Optimize for in-memory execution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6097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970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How Does MALB Work?</a:t>
            </a:r>
          </a:p>
        </p:txBody>
      </p:sp>
      <p:sp>
        <p:nvSpPr>
          <p:cNvPr id="361486" name="Text Box 14"/>
          <p:cNvSpPr txBox="1">
            <a:spLocks noChangeArrowheads="1"/>
          </p:cNvSpPr>
          <p:nvPr/>
        </p:nvSpPr>
        <p:spPr bwMode="auto">
          <a:xfrm>
            <a:off x="779463" y="1305581"/>
            <a:ext cx="1814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charset="0"/>
              </a:rPr>
              <a:t>Database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38" name="Flowchart: Internal Storage 37"/>
          <p:cNvSpPr/>
          <p:nvPr/>
        </p:nvSpPr>
        <p:spPr>
          <a:xfrm>
            <a:off x="4343400" y="1295400"/>
            <a:ext cx="533400" cy="6096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Flowchart: Internal Storage 38"/>
          <p:cNvSpPr/>
          <p:nvPr/>
        </p:nvSpPr>
        <p:spPr>
          <a:xfrm>
            <a:off x="3657600" y="1295400"/>
            <a:ext cx="533400" cy="6096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Flowchart: Internal Storage 41"/>
          <p:cNvSpPr/>
          <p:nvPr/>
        </p:nvSpPr>
        <p:spPr>
          <a:xfrm>
            <a:off x="5029200" y="1295400"/>
            <a:ext cx="533400" cy="6096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775944" y="2829579"/>
            <a:ext cx="57010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Workload           	A</a:t>
            </a:r>
            <a:r>
              <a:rPr lang="en-US" sz="2800" dirty="0" smtClean="0"/>
              <a:t> →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			B → 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657600" y="5105400"/>
            <a:ext cx="1295400" cy="1143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/>
              <a:t>Mem</a:t>
            </a:r>
            <a:endParaRPr lang="en-US" b="1" dirty="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75944" y="5257800"/>
            <a:ext cx="5701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Memory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5" name="Flowchart: Internal Storage 14"/>
          <p:cNvSpPr/>
          <p:nvPr/>
        </p:nvSpPr>
        <p:spPr>
          <a:xfrm>
            <a:off x="3733800" y="5562600"/>
            <a:ext cx="533400" cy="609600"/>
          </a:xfrm>
          <a:prstGeom prst="flowChartInternalStorag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Flowchart: Internal Storage 15"/>
          <p:cNvSpPr/>
          <p:nvPr/>
        </p:nvSpPr>
        <p:spPr>
          <a:xfrm>
            <a:off x="4343400" y="5562600"/>
            <a:ext cx="533400" cy="609600"/>
          </a:xfrm>
          <a:prstGeom prst="flowChartInternalStorag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Flowchart: Internal Storage 16"/>
          <p:cNvSpPr/>
          <p:nvPr/>
        </p:nvSpPr>
        <p:spPr>
          <a:xfrm>
            <a:off x="5181600" y="2819400"/>
            <a:ext cx="533400" cy="6096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lowchart: Internal Storage 17"/>
          <p:cNvSpPr/>
          <p:nvPr/>
        </p:nvSpPr>
        <p:spPr>
          <a:xfrm>
            <a:off x="4495800" y="2819400"/>
            <a:ext cx="533400" cy="6096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lowchart: Internal Storage 18"/>
          <p:cNvSpPr/>
          <p:nvPr/>
        </p:nvSpPr>
        <p:spPr>
          <a:xfrm>
            <a:off x="4495800" y="3657600"/>
            <a:ext cx="533400" cy="6096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Flowchart: Internal Storage 19"/>
          <p:cNvSpPr/>
          <p:nvPr/>
        </p:nvSpPr>
        <p:spPr>
          <a:xfrm>
            <a:off x="5181600" y="3657600"/>
            <a:ext cx="533400" cy="6096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6006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2" name="Text Box 24"/>
          <p:cNvSpPr txBox="1">
            <a:spLocks noChangeArrowheads="1"/>
          </p:cNvSpPr>
          <p:nvPr/>
        </p:nvSpPr>
        <p:spPr bwMode="auto">
          <a:xfrm rot="781109">
            <a:off x="3733800" y="5391090"/>
            <a:ext cx="134216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A, B, A, B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 rot="20428962">
            <a:off x="3762077" y="1444582"/>
            <a:ext cx="1342163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A, B, A, B</a:t>
            </a:r>
          </a:p>
        </p:txBody>
      </p:sp>
      <p:sp>
        <p:nvSpPr>
          <p:cNvPr id="371722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Read Data From Disk</a:t>
            </a:r>
          </a:p>
        </p:txBody>
      </p:sp>
      <p:sp>
        <p:nvSpPr>
          <p:cNvPr id="371723" name="Text Box 11"/>
          <p:cNvSpPr txBox="1">
            <a:spLocks noChangeArrowheads="1"/>
          </p:cNvSpPr>
          <p:nvPr/>
        </p:nvSpPr>
        <p:spPr bwMode="auto">
          <a:xfrm>
            <a:off x="89872" y="2895600"/>
            <a:ext cx="13421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A, B, A, B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27660" name="AutoShape 12"/>
          <p:cNvCxnSpPr>
            <a:cxnSpLocks noChangeShapeType="1"/>
            <a:endCxn id="27666" idx="1"/>
          </p:cNvCxnSpPr>
          <p:nvPr/>
        </p:nvCxnSpPr>
        <p:spPr bwMode="auto">
          <a:xfrm rot="5400000" flipH="1" flipV="1">
            <a:off x="3622079" y="895562"/>
            <a:ext cx="1620058" cy="2997584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5930900" y="9906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930900" y="990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1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cxnSp>
        <p:nvCxnSpPr>
          <p:cNvPr id="27667" name="AutoShape 19"/>
          <p:cNvCxnSpPr>
            <a:cxnSpLocks noChangeShapeType="1"/>
          </p:cNvCxnSpPr>
          <p:nvPr/>
        </p:nvCxnSpPr>
        <p:spPr bwMode="auto">
          <a:xfrm rot="16200000" flipH="1">
            <a:off x="3742730" y="3403004"/>
            <a:ext cx="1385107" cy="3003934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6248400" y="14478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/>
              <a:t>Mem</a:t>
            </a:r>
            <a:endParaRPr lang="en-US" b="1" dirty="0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6248400" y="23622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26" name="Flowchart: Internal Storage 25"/>
          <p:cNvSpPr/>
          <p:nvPr/>
        </p:nvSpPr>
        <p:spPr>
          <a:xfrm>
            <a:off x="7467600" y="31242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Flowchart: Internal Storage 26"/>
          <p:cNvSpPr/>
          <p:nvPr/>
        </p:nvSpPr>
        <p:spPr>
          <a:xfrm>
            <a:off x="7010400" y="31242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Flowchart: Internal Storage 27"/>
          <p:cNvSpPr/>
          <p:nvPr/>
        </p:nvSpPr>
        <p:spPr>
          <a:xfrm>
            <a:off x="7924800" y="31242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5930900" y="38100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5930900" y="3810000"/>
            <a:ext cx="21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</a:t>
            </a:r>
            <a:r>
              <a:rPr lang="en-US" sz="2400" b="1" dirty="0" smtClean="0">
                <a:latin typeface="Arial" charset="0"/>
              </a:rPr>
              <a:t>2</a:t>
            </a:r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248400" y="42672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/>
              <a:t>Mem</a:t>
            </a:r>
            <a:endParaRPr lang="en-US" b="1" dirty="0"/>
          </a:p>
        </p:txBody>
      </p:sp>
      <p:sp>
        <p:nvSpPr>
          <p:cNvPr id="45" name="AutoShape 6"/>
          <p:cNvSpPr>
            <a:spLocks noChangeArrowheads="1"/>
          </p:cNvSpPr>
          <p:nvPr/>
        </p:nvSpPr>
        <p:spPr bwMode="auto">
          <a:xfrm>
            <a:off x="6248400" y="51816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46" name="Flowchart: Internal Storage 45"/>
          <p:cNvSpPr/>
          <p:nvPr/>
        </p:nvSpPr>
        <p:spPr>
          <a:xfrm>
            <a:off x="7467600" y="59436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Flowchart: Internal Storage 46"/>
          <p:cNvSpPr/>
          <p:nvPr/>
        </p:nvSpPr>
        <p:spPr>
          <a:xfrm>
            <a:off x="7010400" y="59436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Flowchart: Internal Storage 47"/>
          <p:cNvSpPr/>
          <p:nvPr/>
        </p:nvSpPr>
        <p:spPr>
          <a:xfrm>
            <a:off x="7924800" y="59436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Arial" charset="0"/>
              </a:rPr>
              <a:t>Least</a:t>
            </a:r>
            <a:endParaRPr lang="en-US" sz="2400" b="1" dirty="0">
              <a:latin typeface="Arial" charset="0"/>
            </a:endParaRPr>
          </a:p>
          <a:p>
            <a:pPr algn="ctr"/>
            <a:r>
              <a:rPr lang="en-US" sz="2400" b="1" dirty="0" smtClean="0">
                <a:latin typeface="Arial" charset="0"/>
              </a:rPr>
              <a:t>Loaded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25" name="Flowchart: Internal Storage 24"/>
          <p:cNvSpPr/>
          <p:nvPr/>
        </p:nvSpPr>
        <p:spPr>
          <a:xfrm>
            <a:off x="7924800" y="31242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Flowchart: Internal Storage 29"/>
          <p:cNvSpPr/>
          <p:nvPr/>
        </p:nvSpPr>
        <p:spPr>
          <a:xfrm>
            <a:off x="7010400" y="31242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38200" y="1265872"/>
            <a:ext cx="1828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A </a:t>
            </a:r>
            <a:r>
              <a:rPr lang="en-US" dirty="0" smtClean="0"/>
              <a:t>→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000" b="1" dirty="0" smtClean="0"/>
          </a:p>
          <a:p>
            <a:pPr>
              <a:defRPr/>
            </a:pPr>
            <a:r>
              <a:rPr lang="en-US" b="1" dirty="0" smtClean="0"/>
              <a:t>B →</a:t>
            </a:r>
          </a:p>
          <a:p>
            <a:pPr>
              <a:defRPr/>
            </a:pPr>
            <a:endParaRPr lang="en-US" sz="1800" b="1" dirty="0" smtClean="0"/>
          </a:p>
        </p:txBody>
      </p:sp>
      <p:sp>
        <p:nvSpPr>
          <p:cNvPr id="67" name="Flowchart: Internal Storage 66"/>
          <p:cNvSpPr/>
          <p:nvPr/>
        </p:nvSpPr>
        <p:spPr>
          <a:xfrm>
            <a:off x="2057400" y="12954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Flowchart: Internal Storage 67"/>
          <p:cNvSpPr/>
          <p:nvPr/>
        </p:nvSpPr>
        <p:spPr>
          <a:xfrm>
            <a:off x="1600200" y="12954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Flowchart: Internal Storage 69"/>
          <p:cNvSpPr/>
          <p:nvPr/>
        </p:nvSpPr>
        <p:spPr>
          <a:xfrm>
            <a:off x="1600200" y="18288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Flowchart: Internal Storage 71"/>
          <p:cNvSpPr/>
          <p:nvPr/>
        </p:nvSpPr>
        <p:spPr>
          <a:xfrm>
            <a:off x="2057400" y="18288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Background</a:t>
            </a: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3984625" y="12573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3984625" y="13335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1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3978166" y="1250732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962400" y="1295400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Standalone</a:t>
            </a:r>
          </a:p>
          <a:p>
            <a:r>
              <a:rPr lang="en-US" sz="2400" b="1" dirty="0" smtClean="0">
                <a:latin typeface="Arial" charset="0"/>
              </a:rPr>
              <a:t>DBMS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2" name="Text Box 24"/>
          <p:cNvSpPr txBox="1">
            <a:spLocks noChangeArrowheads="1"/>
          </p:cNvSpPr>
          <p:nvPr/>
        </p:nvSpPr>
        <p:spPr bwMode="auto">
          <a:xfrm rot="781109">
            <a:off x="3733800" y="5391090"/>
            <a:ext cx="134216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A, B, A, B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 rot="20428962">
            <a:off x="3762077" y="1444582"/>
            <a:ext cx="1342163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A, B, A, B</a:t>
            </a:r>
          </a:p>
        </p:txBody>
      </p:sp>
      <p:sp>
        <p:nvSpPr>
          <p:cNvPr id="371722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Read Data From Disk</a:t>
            </a:r>
          </a:p>
        </p:txBody>
      </p:sp>
      <p:sp>
        <p:nvSpPr>
          <p:cNvPr id="371723" name="Text Box 11"/>
          <p:cNvSpPr txBox="1">
            <a:spLocks noChangeArrowheads="1"/>
          </p:cNvSpPr>
          <p:nvPr/>
        </p:nvSpPr>
        <p:spPr bwMode="auto">
          <a:xfrm>
            <a:off x="89872" y="2895600"/>
            <a:ext cx="13421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A, B, A, B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27660" name="AutoShape 12"/>
          <p:cNvCxnSpPr>
            <a:cxnSpLocks noChangeShapeType="1"/>
            <a:endCxn id="27666" idx="1"/>
          </p:cNvCxnSpPr>
          <p:nvPr/>
        </p:nvCxnSpPr>
        <p:spPr bwMode="auto">
          <a:xfrm rot="5400000" flipH="1" flipV="1">
            <a:off x="3622079" y="895562"/>
            <a:ext cx="1620058" cy="2997584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5930900" y="9906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930900" y="990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1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cxnSp>
        <p:nvCxnSpPr>
          <p:cNvPr id="27667" name="AutoShape 19"/>
          <p:cNvCxnSpPr>
            <a:cxnSpLocks noChangeShapeType="1"/>
          </p:cNvCxnSpPr>
          <p:nvPr/>
        </p:nvCxnSpPr>
        <p:spPr bwMode="auto">
          <a:xfrm rot="16200000" flipH="1">
            <a:off x="3742730" y="3403004"/>
            <a:ext cx="1385107" cy="3003934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6248400" y="14478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/>
              <a:t>Mem</a:t>
            </a:r>
            <a:endParaRPr lang="en-US" b="1" dirty="0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6248400" y="23622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26" name="Flowchart: Internal Storage 25"/>
          <p:cNvSpPr/>
          <p:nvPr/>
        </p:nvSpPr>
        <p:spPr>
          <a:xfrm>
            <a:off x="7467600" y="31242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Flowchart: Internal Storage 26"/>
          <p:cNvSpPr/>
          <p:nvPr/>
        </p:nvSpPr>
        <p:spPr>
          <a:xfrm>
            <a:off x="7010400" y="31242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Flowchart: Internal Storage 27"/>
          <p:cNvSpPr/>
          <p:nvPr/>
        </p:nvSpPr>
        <p:spPr>
          <a:xfrm>
            <a:off x="7924800" y="31242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5930900" y="38100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5930900" y="3810000"/>
            <a:ext cx="21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</a:t>
            </a:r>
            <a:r>
              <a:rPr lang="en-US" sz="2400" b="1" dirty="0" smtClean="0">
                <a:latin typeface="Arial" charset="0"/>
              </a:rPr>
              <a:t>2</a:t>
            </a:r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248400" y="42672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/>
              <a:t>Mem</a:t>
            </a:r>
            <a:endParaRPr lang="en-US" b="1" dirty="0"/>
          </a:p>
        </p:txBody>
      </p:sp>
      <p:sp>
        <p:nvSpPr>
          <p:cNvPr id="45" name="AutoShape 6"/>
          <p:cNvSpPr>
            <a:spLocks noChangeArrowheads="1"/>
          </p:cNvSpPr>
          <p:nvPr/>
        </p:nvSpPr>
        <p:spPr bwMode="auto">
          <a:xfrm>
            <a:off x="6248400" y="51816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46" name="Flowchart: Internal Storage 45"/>
          <p:cNvSpPr/>
          <p:nvPr/>
        </p:nvSpPr>
        <p:spPr>
          <a:xfrm>
            <a:off x="7467600" y="59436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Flowchart: Internal Storage 46"/>
          <p:cNvSpPr/>
          <p:nvPr/>
        </p:nvSpPr>
        <p:spPr>
          <a:xfrm>
            <a:off x="7010400" y="59436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Flowchart: Internal Storage 47"/>
          <p:cNvSpPr/>
          <p:nvPr/>
        </p:nvSpPr>
        <p:spPr>
          <a:xfrm>
            <a:off x="7924800" y="59436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Arial" charset="0"/>
              </a:rPr>
              <a:t>Least</a:t>
            </a:r>
            <a:endParaRPr lang="en-US" sz="2400" b="1" dirty="0">
              <a:latin typeface="Arial" charset="0"/>
            </a:endParaRPr>
          </a:p>
          <a:p>
            <a:pPr algn="ctr"/>
            <a:r>
              <a:rPr lang="en-US" sz="2400" b="1" dirty="0" smtClean="0">
                <a:latin typeface="Arial" charset="0"/>
              </a:rPr>
              <a:t>Loaded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25" name="Flowchart: Internal Storage 24"/>
          <p:cNvSpPr/>
          <p:nvPr/>
        </p:nvSpPr>
        <p:spPr>
          <a:xfrm>
            <a:off x="7924800" y="31242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Flowchart: Internal Storage 29"/>
          <p:cNvSpPr/>
          <p:nvPr/>
        </p:nvSpPr>
        <p:spPr>
          <a:xfrm>
            <a:off x="7010400" y="31242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4114800" y="2286000"/>
            <a:ext cx="1524000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Slow</a:t>
            </a: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114800" y="4368225"/>
            <a:ext cx="1524000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Slow</a:t>
            </a:r>
          </a:p>
        </p:txBody>
      </p:sp>
      <p:sp>
        <p:nvSpPr>
          <p:cNvPr id="66" name="Rectangle 65"/>
          <p:cNvSpPr/>
          <p:nvPr/>
        </p:nvSpPr>
        <p:spPr>
          <a:xfrm>
            <a:off x="838200" y="1265872"/>
            <a:ext cx="1828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A </a:t>
            </a:r>
            <a:r>
              <a:rPr lang="en-US" dirty="0" smtClean="0"/>
              <a:t>→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000" b="1" dirty="0" smtClean="0"/>
          </a:p>
          <a:p>
            <a:pPr>
              <a:defRPr/>
            </a:pPr>
            <a:r>
              <a:rPr lang="en-US" b="1" dirty="0" smtClean="0"/>
              <a:t>B →</a:t>
            </a:r>
          </a:p>
          <a:p>
            <a:pPr>
              <a:defRPr/>
            </a:pPr>
            <a:endParaRPr lang="en-US" sz="1800" b="1" dirty="0" smtClean="0"/>
          </a:p>
        </p:txBody>
      </p:sp>
      <p:sp>
        <p:nvSpPr>
          <p:cNvPr id="67" name="Flowchart: Internal Storage 66"/>
          <p:cNvSpPr/>
          <p:nvPr/>
        </p:nvSpPr>
        <p:spPr>
          <a:xfrm>
            <a:off x="2057400" y="12954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Flowchart: Internal Storage 67"/>
          <p:cNvSpPr/>
          <p:nvPr/>
        </p:nvSpPr>
        <p:spPr>
          <a:xfrm>
            <a:off x="1600200" y="12954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Flowchart: Internal Storage 69"/>
          <p:cNvSpPr/>
          <p:nvPr/>
        </p:nvSpPr>
        <p:spPr>
          <a:xfrm>
            <a:off x="1600200" y="18288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Flowchart: Internal Storage 71"/>
          <p:cNvSpPr/>
          <p:nvPr/>
        </p:nvSpPr>
        <p:spPr>
          <a:xfrm>
            <a:off x="2057400" y="18288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3" name="Flowchart: Internal Storage 52"/>
          <p:cNvSpPr/>
          <p:nvPr/>
        </p:nvSpPr>
        <p:spPr>
          <a:xfrm>
            <a:off x="6553200" y="18288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Flowchart: Internal Storage 53"/>
          <p:cNvSpPr/>
          <p:nvPr/>
        </p:nvSpPr>
        <p:spPr>
          <a:xfrm>
            <a:off x="6096000" y="18288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Flowchart: Internal Storage 54"/>
          <p:cNvSpPr/>
          <p:nvPr/>
        </p:nvSpPr>
        <p:spPr>
          <a:xfrm>
            <a:off x="7010400" y="18288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Flowchart: Internal Storage 55"/>
          <p:cNvSpPr/>
          <p:nvPr/>
        </p:nvSpPr>
        <p:spPr>
          <a:xfrm>
            <a:off x="7010400" y="18288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Flowchart: Internal Storage 56"/>
          <p:cNvSpPr/>
          <p:nvPr/>
        </p:nvSpPr>
        <p:spPr>
          <a:xfrm>
            <a:off x="6096000" y="18288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Flowchart: Internal Storage 57"/>
          <p:cNvSpPr/>
          <p:nvPr/>
        </p:nvSpPr>
        <p:spPr>
          <a:xfrm>
            <a:off x="6553200" y="46482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Flowchart: Internal Storage 58"/>
          <p:cNvSpPr/>
          <p:nvPr/>
        </p:nvSpPr>
        <p:spPr>
          <a:xfrm>
            <a:off x="6096000" y="46482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Flowchart: Internal Storage 59"/>
          <p:cNvSpPr/>
          <p:nvPr/>
        </p:nvSpPr>
        <p:spPr>
          <a:xfrm>
            <a:off x="7010400" y="46482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Flowchart: Internal Storage 60"/>
          <p:cNvSpPr/>
          <p:nvPr/>
        </p:nvSpPr>
        <p:spPr>
          <a:xfrm>
            <a:off x="7010400" y="46482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Flowchart: Internal Storage 61"/>
          <p:cNvSpPr/>
          <p:nvPr/>
        </p:nvSpPr>
        <p:spPr>
          <a:xfrm>
            <a:off x="6096000" y="46482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1527285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Callout 36"/>
          <p:cNvSpPr/>
          <p:nvPr/>
        </p:nvSpPr>
        <p:spPr>
          <a:xfrm>
            <a:off x="304800" y="990600"/>
            <a:ext cx="2971800" cy="1600200"/>
          </a:xfrm>
          <a:prstGeom prst="wedgeEllipseCallout">
            <a:avLst>
              <a:gd name="adj1" fmla="val 6533"/>
              <a:gd name="adj2" fmla="val 76105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US" b="1" dirty="0" smtClean="0"/>
          </a:p>
        </p:txBody>
      </p:sp>
      <p:sp>
        <p:nvSpPr>
          <p:cNvPr id="371722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1066800"/>
          </a:xfrm>
        </p:spPr>
        <p:txBody>
          <a:bodyPr/>
          <a:lstStyle/>
          <a:p>
            <a:pPr eaLnBrk="1" hangingPunct="1">
              <a:tabLst>
                <a:tab pos="3776663" algn="l"/>
              </a:tabLst>
              <a:defRPr/>
            </a:pPr>
            <a:r>
              <a:rPr lang="en-US" b="1" dirty="0" smtClean="0">
                <a:solidFill>
                  <a:srgbClr val="000099"/>
                </a:solidFill>
              </a:rPr>
              <a:t>Data Fits in Memory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5930900" y="9906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930900" y="990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1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6248400" y="14478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/>
              <a:t>Mem</a:t>
            </a:r>
            <a:endParaRPr lang="en-US" b="1" dirty="0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6248400" y="23622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26" name="Flowchart: Internal Storage 25"/>
          <p:cNvSpPr/>
          <p:nvPr/>
        </p:nvSpPr>
        <p:spPr>
          <a:xfrm>
            <a:off x="7467600" y="31242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Flowchart: Internal Storage 26"/>
          <p:cNvSpPr/>
          <p:nvPr/>
        </p:nvSpPr>
        <p:spPr>
          <a:xfrm>
            <a:off x="7010400" y="31242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Flowchart: Internal Storage 27"/>
          <p:cNvSpPr/>
          <p:nvPr/>
        </p:nvSpPr>
        <p:spPr>
          <a:xfrm>
            <a:off x="7924800" y="31242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5930900" y="38100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5930900" y="3810000"/>
            <a:ext cx="21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</a:t>
            </a:r>
            <a:r>
              <a:rPr lang="en-US" sz="2400" b="1" dirty="0" smtClean="0">
                <a:latin typeface="Arial" charset="0"/>
              </a:rPr>
              <a:t>2</a:t>
            </a:r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248400" y="42672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/>
              <a:t>Mem</a:t>
            </a:r>
            <a:endParaRPr lang="en-US" b="1" dirty="0"/>
          </a:p>
        </p:txBody>
      </p:sp>
      <p:sp>
        <p:nvSpPr>
          <p:cNvPr id="45" name="AutoShape 6"/>
          <p:cNvSpPr>
            <a:spLocks noChangeArrowheads="1"/>
          </p:cNvSpPr>
          <p:nvPr/>
        </p:nvSpPr>
        <p:spPr bwMode="auto">
          <a:xfrm>
            <a:off x="6248400" y="51816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46" name="Flowchart: Internal Storage 45"/>
          <p:cNvSpPr/>
          <p:nvPr/>
        </p:nvSpPr>
        <p:spPr>
          <a:xfrm>
            <a:off x="7467600" y="59436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Flowchart: Internal Storage 46"/>
          <p:cNvSpPr/>
          <p:nvPr/>
        </p:nvSpPr>
        <p:spPr>
          <a:xfrm>
            <a:off x="7010400" y="59436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Flowchart: Internal Storage 47"/>
          <p:cNvSpPr/>
          <p:nvPr/>
        </p:nvSpPr>
        <p:spPr>
          <a:xfrm>
            <a:off x="7924800" y="59436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rgbClr val="FFC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Arial" charset="0"/>
              </a:rPr>
              <a:t>MALB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38200" y="1265872"/>
            <a:ext cx="1828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A </a:t>
            </a:r>
            <a:r>
              <a:rPr lang="en-US" dirty="0" smtClean="0"/>
              <a:t>→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000" b="1" dirty="0" smtClean="0"/>
          </a:p>
          <a:p>
            <a:pPr>
              <a:defRPr/>
            </a:pPr>
            <a:r>
              <a:rPr lang="en-US" b="1" dirty="0" smtClean="0"/>
              <a:t>B →</a:t>
            </a:r>
          </a:p>
          <a:p>
            <a:pPr>
              <a:defRPr/>
            </a:pPr>
            <a:endParaRPr lang="en-US" sz="1800" b="1" dirty="0" smtClean="0"/>
          </a:p>
        </p:txBody>
      </p:sp>
      <p:sp>
        <p:nvSpPr>
          <p:cNvPr id="39" name="Flowchart: Internal Storage 38"/>
          <p:cNvSpPr/>
          <p:nvPr/>
        </p:nvSpPr>
        <p:spPr>
          <a:xfrm>
            <a:off x="2057400" y="12954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Flowchart: Internal Storage 52"/>
          <p:cNvSpPr/>
          <p:nvPr/>
        </p:nvSpPr>
        <p:spPr>
          <a:xfrm>
            <a:off x="1600200" y="12954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Flowchart: Internal Storage 53"/>
          <p:cNvSpPr/>
          <p:nvPr/>
        </p:nvSpPr>
        <p:spPr>
          <a:xfrm>
            <a:off x="1600200" y="18288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Flowchart: Internal Storage 54"/>
          <p:cNvSpPr/>
          <p:nvPr/>
        </p:nvSpPr>
        <p:spPr>
          <a:xfrm>
            <a:off x="2057400" y="18288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 rot="20428962">
            <a:off x="3762077" y="1444582"/>
            <a:ext cx="1342163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A, A, A, A</a:t>
            </a:r>
          </a:p>
        </p:txBody>
      </p:sp>
      <p:cxnSp>
        <p:nvCxnSpPr>
          <p:cNvPr id="27660" name="AutoShape 12"/>
          <p:cNvCxnSpPr>
            <a:cxnSpLocks noChangeShapeType="1"/>
            <a:stCxn id="32" idx="7"/>
            <a:endCxn id="27666" idx="1"/>
          </p:cNvCxnSpPr>
          <p:nvPr/>
        </p:nvCxnSpPr>
        <p:spPr bwMode="auto">
          <a:xfrm rot="5400000" flipH="1" flipV="1">
            <a:off x="3622079" y="895562"/>
            <a:ext cx="1620058" cy="2997584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" name="Text Box 24"/>
          <p:cNvSpPr txBox="1">
            <a:spLocks noChangeArrowheads="1"/>
          </p:cNvSpPr>
          <p:nvPr/>
        </p:nvSpPr>
        <p:spPr bwMode="auto">
          <a:xfrm rot="781109">
            <a:off x="3733800" y="5391090"/>
            <a:ext cx="134216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B, B, B, B</a:t>
            </a:r>
          </a:p>
        </p:txBody>
      </p:sp>
      <p:cxnSp>
        <p:nvCxnSpPr>
          <p:cNvPr id="27667" name="AutoShape 19"/>
          <p:cNvCxnSpPr>
            <a:cxnSpLocks noChangeShapeType="1"/>
            <a:stCxn id="32" idx="5"/>
          </p:cNvCxnSpPr>
          <p:nvPr/>
        </p:nvCxnSpPr>
        <p:spPr bwMode="auto">
          <a:xfrm rot="16200000" flipH="1">
            <a:off x="3742730" y="3403004"/>
            <a:ext cx="1385107" cy="3003934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89872" y="2895600"/>
            <a:ext cx="13421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A, B, A, B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Callout 36"/>
          <p:cNvSpPr/>
          <p:nvPr/>
        </p:nvSpPr>
        <p:spPr>
          <a:xfrm>
            <a:off x="304800" y="990600"/>
            <a:ext cx="2971800" cy="1600200"/>
          </a:xfrm>
          <a:prstGeom prst="wedgeEllipseCallout">
            <a:avLst>
              <a:gd name="adj1" fmla="val 6533"/>
              <a:gd name="adj2" fmla="val 76105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US" b="1" dirty="0" smtClean="0"/>
          </a:p>
        </p:txBody>
      </p:sp>
      <p:sp>
        <p:nvSpPr>
          <p:cNvPr id="371722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1066800"/>
          </a:xfrm>
        </p:spPr>
        <p:txBody>
          <a:bodyPr/>
          <a:lstStyle/>
          <a:p>
            <a:pPr eaLnBrk="1" hangingPunct="1">
              <a:tabLst>
                <a:tab pos="3776663" algn="l"/>
              </a:tabLst>
              <a:defRPr/>
            </a:pPr>
            <a:r>
              <a:rPr lang="en-US" b="1" dirty="0" smtClean="0">
                <a:solidFill>
                  <a:srgbClr val="000099"/>
                </a:solidFill>
              </a:rPr>
              <a:t>Data Fits in Memory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5930900" y="9906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930900" y="990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1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6248400" y="14478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/>
              <a:t>Mem</a:t>
            </a:r>
            <a:endParaRPr lang="en-US" b="1" dirty="0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6248400" y="23622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26" name="Flowchart: Internal Storage 25"/>
          <p:cNvSpPr/>
          <p:nvPr/>
        </p:nvSpPr>
        <p:spPr>
          <a:xfrm>
            <a:off x="7467600" y="31242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Flowchart: Internal Storage 26"/>
          <p:cNvSpPr/>
          <p:nvPr/>
        </p:nvSpPr>
        <p:spPr>
          <a:xfrm>
            <a:off x="7010400" y="31242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Flowchart: Internal Storage 27"/>
          <p:cNvSpPr/>
          <p:nvPr/>
        </p:nvSpPr>
        <p:spPr>
          <a:xfrm>
            <a:off x="7924800" y="31242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Flowchart: Internal Storage 28"/>
          <p:cNvSpPr/>
          <p:nvPr/>
        </p:nvSpPr>
        <p:spPr>
          <a:xfrm>
            <a:off x="6781800" y="18288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Flowchart: Internal Storage 29"/>
          <p:cNvSpPr/>
          <p:nvPr/>
        </p:nvSpPr>
        <p:spPr>
          <a:xfrm>
            <a:off x="6324600" y="18288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5930900" y="38100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5930900" y="3810000"/>
            <a:ext cx="21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</a:t>
            </a:r>
            <a:r>
              <a:rPr lang="en-US" sz="2400" b="1" dirty="0" smtClean="0">
                <a:latin typeface="Arial" charset="0"/>
              </a:rPr>
              <a:t>2</a:t>
            </a:r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248400" y="42672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/>
              <a:t>Mem</a:t>
            </a:r>
            <a:endParaRPr lang="en-US" b="1" dirty="0"/>
          </a:p>
        </p:txBody>
      </p:sp>
      <p:sp>
        <p:nvSpPr>
          <p:cNvPr id="45" name="AutoShape 6"/>
          <p:cNvSpPr>
            <a:spLocks noChangeArrowheads="1"/>
          </p:cNvSpPr>
          <p:nvPr/>
        </p:nvSpPr>
        <p:spPr bwMode="auto">
          <a:xfrm>
            <a:off x="6248400" y="51816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46" name="Flowchart: Internal Storage 45"/>
          <p:cNvSpPr/>
          <p:nvPr/>
        </p:nvSpPr>
        <p:spPr>
          <a:xfrm>
            <a:off x="7467600" y="59436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Flowchart: Internal Storage 46"/>
          <p:cNvSpPr/>
          <p:nvPr/>
        </p:nvSpPr>
        <p:spPr>
          <a:xfrm>
            <a:off x="7010400" y="59436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Flowchart: Internal Storage 47"/>
          <p:cNvSpPr/>
          <p:nvPr/>
        </p:nvSpPr>
        <p:spPr>
          <a:xfrm>
            <a:off x="7924800" y="59436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Flowchart: Internal Storage 48"/>
          <p:cNvSpPr/>
          <p:nvPr/>
        </p:nvSpPr>
        <p:spPr>
          <a:xfrm>
            <a:off x="6781800" y="46482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Flowchart: Internal Storage 49"/>
          <p:cNvSpPr/>
          <p:nvPr/>
        </p:nvSpPr>
        <p:spPr>
          <a:xfrm>
            <a:off x="6324600" y="46482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rgbClr val="FFC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Arial" charset="0"/>
              </a:rPr>
              <a:t>MALB</a:t>
            </a:r>
          </a:p>
        </p:txBody>
      </p: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4114800" y="2286000"/>
            <a:ext cx="1524000" cy="58477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Fast</a:t>
            </a:r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4114800" y="4368225"/>
            <a:ext cx="1524000" cy="58477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Fast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38200" y="1265872"/>
            <a:ext cx="1828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A </a:t>
            </a:r>
            <a:r>
              <a:rPr lang="en-US" dirty="0" smtClean="0"/>
              <a:t>→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000" b="1" dirty="0" smtClean="0"/>
          </a:p>
          <a:p>
            <a:pPr>
              <a:defRPr/>
            </a:pPr>
            <a:r>
              <a:rPr lang="en-US" b="1" dirty="0" smtClean="0"/>
              <a:t>B →</a:t>
            </a:r>
          </a:p>
          <a:p>
            <a:pPr>
              <a:defRPr/>
            </a:pPr>
            <a:endParaRPr lang="en-US" sz="1800" b="1" dirty="0" smtClean="0"/>
          </a:p>
        </p:txBody>
      </p:sp>
      <p:sp>
        <p:nvSpPr>
          <p:cNvPr id="39" name="Flowchart: Internal Storage 38"/>
          <p:cNvSpPr/>
          <p:nvPr/>
        </p:nvSpPr>
        <p:spPr>
          <a:xfrm>
            <a:off x="2057400" y="12954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Flowchart: Internal Storage 52"/>
          <p:cNvSpPr/>
          <p:nvPr/>
        </p:nvSpPr>
        <p:spPr>
          <a:xfrm>
            <a:off x="1600200" y="12954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Flowchart: Internal Storage 53"/>
          <p:cNvSpPr/>
          <p:nvPr/>
        </p:nvSpPr>
        <p:spPr>
          <a:xfrm>
            <a:off x="1600200" y="18288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Flowchart: Internal Storage 54"/>
          <p:cNvSpPr/>
          <p:nvPr/>
        </p:nvSpPr>
        <p:spPr>
          <a:xfrm>
            <a:off x="2057400" y="18288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 rot="20428962">
            <a:off x="3762077" y="1444582"/>
            <a:ext cx="1342163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A, A, A, A</a:t>
            </a:r>
          </a:p>
        </p:txBody>
      </p:sp>
      <p:cxnSp>
        <p:nvCxnSpPr>
          <p:cNvPr id="27660" name="AutoShape 12"/>
          <p:cNvCxnSpPr>
            <a:cxnSpLocks noChangeShapeType="1"/>
            <a:stCxn id="32" idx="7"/>
            <a:endCxn id="27666" idx="1"/>
          </p:cNvCxnSpPr>
          <p:nvPr/>
        </p:nvCxnSpPr>
        <p:spPr bwMode="auto">
          <a:xfrm rot="5400000" flipH="1" flipV="1">
            <a:off x="3622079" y="895562"/>
            <a:ext cx="1620058" cy="2997584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" name="Text Box 24"/>
          <p:cNvSpPr txBox="1">
            <a:spLocks noChangeArrowheads="1"/>
          </p:cNvSpPr>
          <p:nvPr/>
        </p:nvSpPr>
        <p:spPr bwMode="auto">
          <a:xfrm rot="781109">
            <a:off x="3733800" y="5391090"/>
            <a:ext cx="134216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B, B, B, B</a:t>
            </a:r>
          </a:p>
        </p:txBody>
      </p:sp>
      <p:cxnSp>
        <p:nvCxnSpPr>
          <p:cNvPr id="27667" name="AutoShape 19"/>
          <p:cNvCxnSpPr>
            <a:cxnSpLocks noChangeShapeType="1"/>
            <a:stCxn id="32" idx="5"/>
          </p:cNvCxnSpPr>
          <p:nvPr/>
        </p:nvCxnSpPr>
        <p:spPr bwMode="auto">
          <a:xfrm rot="16200000" flipH="1">
            <a:off x="3742730" y="3403004"/>
            <a:ext cx="1385107" cy="3003934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228600" y="5171182"/>
            <a:ext cx="4495800" cy="1077218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Memory info?</a:t>
            </a:r>
          </a:p>
          <a:p>
            <a:pPr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Many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tx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and replicas?</a:t>
            </a: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89872" y="2895600"/>
            <a:ext cx="13421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A, B, A, B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10575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686800" cy="56515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Exploit </a:t>
            </a:r>
            <a:r>
              <a:rPr lang="en-US" b="1" dirty="0" err="1" smtClean="0"/>
              <a:t>tx</a:t>
            </a:r>
            <a:r>
              <a:rPr lang="en-US" b="1" dirty="0" smtClean="0"/>
              <a:t> execution plan</a:t>
            </a:r>
          </a:p>
          <a:p>
            <a:pPr lvl="1" eaLnBrk="1" hangingPunct="1">
              <a:defRPr/>
            </a:pPr>
            <a:r>
              <a:rPr lang="en-US" dirty="0" smtClean="0"/>
              <a:t>Which tables &amp; indices are accessed</a:t>
            </a:r>
          </a:p>
          <a:p>
            <a:pPr lvl="1" eaLnBrk="1" hangingPunct="1">
              <a:defRPr/>
            </a:pPr>
            <a:r>
              <a:rPr lang="en-US" dirty="0" smtClean="0"/>
              <a:t>Their access pattern</a:t>
            </a:r>
          </a:p>
          <a:p>
            <a:pPr lvl="2" eaLnBrk="1" hangingPunct="1">
              <a:defRPr/>
            </a:pPr>
            <a:r>
              <a:rPr lang="en-US" dirty="0" smtClean="0"/>
              <a:t>Linear scan, direct access</a:t>
            </a:r>
          </a:p>
          <a:p>
            <a:pPr eaLnBrk="1" hangingPunct="1">
              <a:defRPr/>
            </a:pPr>
            <a:r>
              <a:rPr lang="en-US" b="1" dirty="0" smtClean="0"/>
              <a:t>Metadata from database</a:t>
            </a:r>
          </a:p>
          <a:p>
            <a:pPr lvl="1" eaLnBrk="1" hangingPunct="1">
              <a:defRPr/>
            </a:pPr>
            <a:r>
              <a:rPr lang="en-US" dirty="0" smtClean="0"/>
              <a:t>Sizes of tables and indices</a:t>
            </a:r>
          </a:p>
          <a:p>
            <a:pPr lvl="2" eaLnBrk="1" hangingPunct="1">
              <a:defRPr/>
            </a:pPr>
            <a:endParaRPr lang="en-US" dirty="0" smtClean="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Estimate </a:t>
            </a:r>
            <a:r>
              <a:rPr lang="en-US" b="1" dirty="0" err="1" smtClean="0">
                <a:solidFill>
                  <a:srgbClr val="000099"/>
                </a:solidFill>
              </a:rPr>
              <a:t>Tx</a:t>
            </a:r>
            <a:r>
              <a:rPr lang="en-US" b="1" dirty="0" smtClean="0">
                <a:solidFill>
                  <a:srgbClr val="000099"/>
                </a:solidFill>
              </a:rPr>
              <a:t> Memory Needs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ransition advTm="34804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686800" cy="56515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Objective</a:t>
            </a:r>
          </a:p>
          <a:p>
            <a:pPr lvl="1" eaLnBrk="1" hangingPunct="1">
              <a:defRPr/>
            </a:pPr>
            <a:r>
              <a:rPr lang="en-US" dirty="0" smtClean="0"/>
              <a:t>Construct </a:t>
            </a:r>
            <a:r>
              <a:rPr lang="en-US" dirty="0" err="1" smtClean="0"/>
              <a:t>tx</a:t>
            </a:r>
            <a:r>
              <a:rPr lang="en-US" dirty="0" smtClean="0"/>
              <a:t> groups that fit together in memory</a:t>
            </a:r>
          </a:p>
          <a:p>
            <a:pPr eaLnBrk="1" hangingPunct="1">
              <a:defRPr/>
            </a:pPr>
            <a:r>
              <a:rPr lang="en-US" b="1" dirty="0" smtClean="0"/>
              <a:t>Bin packing</a:t>
            </a:r>
          </a:p>
          <a:p>
            <a:pPr lvl="1" eaLnBrk="1" hangingPunct="1">
              <a:defRPr/>
            </a:pPr>
            <a:r>
              <a:rPr lang="en-US" u="sng" dirty="0" smtClean="0"/>
              <a:t>Item: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r>
              <a:rPr lang="en-US" dirty="0" smtClean="0"/>
              <a:t> memory needs</a:t>
            </a:r>
          </a:p>
          <a:p>
            <a:pPr lvl="1" eaLnBrk="1" hangingPunct="1">
              <a:defRPr/>
            </a:pPr>
            <a:r>
              <a:rPr lang="en-US" u="sng" dirty="0" smtClean="0"/>
              <a:t>Bin:</a:t>
            </a:r>
            <a:r>
              <a:rPr lang="en-US" dirty="0" smtClean="0"/>
              <a:t> memory of replica</a:t>
            </a:r>
          </a:p>
          <a:p>
            <a:pPr lvl="1" eaLnBrk="1" hangingPunct="1">
              <a:defRPr/>
            </a:pPr>
            <a:r>
              <a:rPr lang="en-US" u="sng" dirty="0" smtClean="0"/>
              <a:t>Heuristic:</a:t>
            </a:r>
            <a:r>
              <a:rPr lang="en-US" dirty="0" smtClean="0"/>
              <a:t> Best Fit Decreasing</a:t>
            </a:r>
          </a:p>
          <a:p>
            <a:pPr eaLnBrk="1" hangingPunct="1">
              <a:defRPr/>
            </a:pPr>
            <a:r>
              <a:rPr lang="en-US" b="1" dirty="0" smtClean="0"/>
              <a:t>Allocate replicas to </a:t>
            </a:r>
            <a:r>
              <a:rPr lang="en-US" b="1" dirty="0" err="1" smtClean="0"/>
              <a:t>tx</a:t>
            </a:r>
            <a:r>
              <a:rPr lang="en-US" b="1" dirty="0" smtClean="0"/>
              <a:t> groups</a:t>
            </a:r>
          </a:p>
          <a:p>
            <a:pPr lvl="1" eaLnBrk="1" hangingPunct="1">
              <a:defRPr/>
            </a:pPr>
            <a:r>
              <a:rPr lang="en-US" dirty="0" smtClean="0"/>
              <a:t>Adjust for group loads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Grouping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ransition advTm="56878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22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1066800"/>
          </a:xfrm>
        </p:spPr>
        <p:txBody>
          <a:bodyPr/>
          <a:lstStyle/>
          <a:p>
            <a:pPr eaLnBrk="1" hangingPunct="1">
              <a:tabLst>
                <a:tab pos="3776663" algn="l"/>
              </a:tabLst>
              <a:defRPr/>
            </a:pPr>
            <a:r>
              <a:rPr lang="en-US" b="1" dirty="0" smtClean="0">
                <a:solidFill>
                  <a:srgbClr val="000099"/>
                </a:solidFill>
              </a:rPr>
              <a:t>MALB in Action</a:t>
            </a:r>
          </a:p>
        </p:txBody>
      </p:sp>
      <p:sp>
        <p:nvSpPr>
          <p:cNvPr id="371723" name="Text Box 11"/>
          <p:cNvSpPr txBox="1">
            <a:spLocks noChangeArrowheads="1"/>
          </p:cNvSpPr>
          <p:nvPr/>
        </p:nvSpPr>
        <p:spPr bwMode="auto">
          <a:xfrm>
            <a:off x="304800" y="2971800"/>
            <a:ext cx="112242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</a:rPr>
              <a:t>A  </a:t>
            </a:r>
            <a:r>
              <a:rPr lang="en-US" sz="2000" b="1" dirty="0">
                <a:latin typeface="Arial" charset="0"/>
              </a:rPr>
              <a:t>B  </a:t>
            </a:r>
            <a:r>
              <a:rPr lang="en-US" sz="2000" b="1" dirty="0" smtClean="0">
                <a:latin typeface="Arial" charset="0"/>
              </a:rPr>
              <a:t>C</a:t>
            </a:r>
            <a:br>
              <a:rPr lang="en-US" sz="2000" b="1" dirty="0" smtClean="0">
                <a:latin typeface="Arial" charset="0"/>
              </a:rPr>
            </a:br>
            <a:r>
              <a:rPr lang="en-US" sz="2000" b="1" dirty="0" smtClean="0">
                <a:latin typeface="Arial" charset="0"/>
              </a:rPr>
              <a:t>D  E  F  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32" name="AutoShape 21"/>
          <p:cNvCxnSpPr>
            <a:cxnSpLocks noChangeShapeType="1"/>
          </p:cNvCxnSpPr>
          <p:nvPr/>
        </p:nvCxnSpPr>
        <p:spPr bwMode="auto">
          <a:xfrm>
            <a:off x="457200" y="3732212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rgbClr val="FFC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Arial" charset="0"/>
              </a:rPr>
              <a:t>MALB</a:t>
            </a: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Callout 33"/>
          <p:cNvSpPr/>
          <p:nvPr/>
        </p:nvSpPr>
        <p:spPr>
          <a:xfrm>
            <a:off x="304800" y="990600"/>
            <a:ext cx="2971800" cy="1600200"/>
          </a:xfrm>
          <a:prstGeom prst="wedgeEllipseCallout">
            <a:avLst>
              <a:gd name="adj1" fmla="val 6533"/>
              <a:gd name="adj2" fmla="val 76105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US" b="1" dirty="0" smtClean="0"/>
          </a:p>
        </p:txBody>
      </p:sp>
      <p:sp>
        <p:nvSpPr>
          <p:cNvPr id="371722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1066800"/>
          </a:xfrm>
        </p:spPr>
        <p:txBody>
          <a:bodyPr/>
          <a:lstStyle/>
          <a:p>
            <a:pPr eaLnBrk="1" hangingPunct="1">
              <a:tabLst>
                <a:tab pos="3776663" algn="l"/>
              </a:tabLst>
              <a:defRPr/>
            </a:pPr>
            <a:r>
              <a:rPr lang="en-US" b="1" dirty="0" smtClean="0">
                <a:solidFill>
                  <a:srgbClr val="000099"/>
                </a:solidFill>
              </a:rPr>
              <a:t>MALB in Action</a:t>
            </a:r>
          </a:p>
        </p:txBody>
      </p:sp>
      <p:sp>
        <p:nvSpPr>
          <p:cNvPr id="371723" name="Text Box 11"/>
          <p:cNvSpPr txBox="1">
            <a:spLocks noChangeArrowheads="1"/>
          </p:cNvSpPr>
          <p:nvPr/>
        </p:nvSpPr>
        <p:spPr bwMode="auto">
          <a:xfrm>
            <a:off x="304800" y="2971800"/>
            <a:ext cx="112242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</a:rPr>
              <a:t>A  </a:t>
            </a:r>
            <a:r>
              <a:rPr lang="en-US" sz="2000" b="1" dirty="0">
                <a:latin typeface="Arial" charset="0"/>
              </a:rPr>
              <a:t>B  </a:t>
            </a:r>
            <a:r>
              <a:rPr lang="en-US" sz="2000" b="1" dirty="0" smtClean="0">
                <a:latin typeface="Arial" charset="0"/>
              </a:rPr>
              <a:t>C</a:t>
            </a:r>
            <a:br>
              <a:rPr lang="en-US" sz="2000" b="1" dirty="0" smtClean="0">
                <a:latin typeface="Arial" charset="0"/>
              </a:rPr>
            </a:br>
            <a:r>
              <a:rPr lang="en-US" sz="2000" b="1" dirty="0" smtClean="0">
                <a:latin typeface="Arial" charset="0"/>
              </a:rPr>
              <a:t>D  E  F  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32" name="AutoShape 21"/>
          <p:cNvCxnSpPr>
            <a:cxnSpLocks noChangeShapeType="1"/>
          </p:cNvCxnSpPr>
          <p:nvPr/>
        </p:nvCxnSpPr>
        <p:spPr bwMode="auto">
          <a:xfrm>
            <a:off x="457200" y="3732212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rgbClr val="FFC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Arial" charset="0"/>
              </a:rPr>
              <a:t>MALB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1000" y="1371600"/>
            <a:ext cx="281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Memory needs for</a:t>
            </a:r>
          </a:p>
          <a:p>
            <a:pPr>
              <a:defRPr/>
            </a:pPr>
            <a:r>
              <a:rPr lang="en-US" b="1" dirty="0" smtClean="0"/>
              <a:t>A, B, C, D, E, F</a:t>
            </a: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65516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Callout 33"/>
          <p:cNvSpPr/>
          <p:nvPr/>
        </p:nvSpPr>
        <p:spPr>
          <a:xfrm>
            <a:off x="304800" y="990600"/>
            <a:ext cx="2971800" cy="1600200"/>
          </a:xfrm>
          <a:prstGeom prst="wedgeEllipseCallout">
            <a:avLst>
              <a:gd name="adj1" fmla="val 6533"/>
              <a:gd name="adj2" fmla="val 76105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US" b="1" dirty="0" smtClean="0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071859" y="1276290"/>
            <a:ext cx="1262141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Group A </a:t>
            </a:r>
          </a:p>
        </p:txBody>
      </p:sp>
      <p:sp>
        <p:nvSpPr>
          <p:cNvPr id="371722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1066800"/>
          </a:xfrm>
        </p:spPr>
        <p:txBody>
          <a:bodyPr/>
          <a:lstStyle/>
          <a:p>
            <a:pPr eaLnBrk="1" hangingPunct="1">
              <a:tabLst>
                <a:tab pos="3776663" algn="l"/>
              </a:tabLst>
              <a:defRPr/>
            </a:pPr>
            <a:r>
              <a:rPr lang="en-US" b="1" dirty="0" smtClean="0">
                <a:solidFill>
                  <a:srgbClr val="000099"/>
                </a:solidFill>
              </a:rPr>
              <a:t>MALB in Action</a:t>
            </a:r>
          </a:p>
        </p:txBody>
      </p:sp>
      <p:sp>
        <p:nvSpPr>
          <p:cNvPr id="371723" name="Text Box 11"/>
          <p:cNvSpPr txBox="1">
            <a:spLocks noChangeArrowheads="1"/>
          </p:cNvSpPr>
          <p:nvPr/>
        </p:nvSpPr>
        <p:spPr bwMode="auto">
          <a:xfrm>
            <a:off x="304800" y="2971800"/>
            <a:ext cx="112242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</a:rPr>
              <a:t>A  </a:t>
            </a:r>
            <a:r>
              <a:rPr lang="en-US" sz="2000" b="1" dirty="0">
                <a:latin typeface="Arial" charset="0"/>
              </a:rPr>
              <a:t>B  </a:t>
            </a:r>
            <a:r>
              <a:rPr lang="en-US" sz="2000" b="1" dirty="0" smtClean="0">
                <a:latin typeface="Arial" charset="0"/>
              </a:rPr>
              <a:t>C</a:t>
            </a:r>
            <a:br>
              <a:rPr lang="en-US" sz="2000" b="1" dirty="0" smtClean="0">
                <a:latin typeface="Arial" charset="0"/>
              </a:rPr>
            </a:br>
            <a:r>
              <a:rPr lang="en-US" sz="2000" b="1" dirty="0" smtClean="0">
                <a:latin typeface="Arial" charset="0"/>
              </a:rPr>
              <a:t>D  E  F  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27661" name="AutoShape 13"/>
          <p:cNvCxnSpPr>
            <a:cxnSpLocks noChangeShapeType="1"/>
            <a:stCxn id="33" idx="6"/>
          </p:cNvCxnSpPr>
          <p:nvPr/>
        </p:nvCxnSpPr>
        <p:spPr bwMode="auto">
          <a:xfrm flipV="1">
            <a:off x="3198813" y="3686265"/>
            <a:ext cx="2732087" cy="22136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4038600" y="3257490"/>
            <a:ext cx="146706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Group B C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3962400" y="4876800"/>
            <a:ext cx="168026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Group D E F</a:t>
            </a:r>
          </a:p>
        </p:txBody>
      </p:sp>
      <p:cxnSp>
        <p:nvCxnSpPr>
          <p:cNvPr id="30" name="AutoShape 12"/>
          <p:cNvCxnSpPr>
            <a:cxnSpLocks noChangeShapeType="1"/>
            <a:stCxn id="33" idx="7"/>
          </p:cNvCxnSpPr>
          <p:nvPr/>
        </p:nvCxnSpPr>
        <p:spPr bwMode="auto">
          <a:xfrm rot="5400000" flipH="1" flipV="1">
            <a:off x="3622079" y="895562"/>
            <a:ext cx="1620058" cy="2997584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19"/>
          <p:cNvCxnSpPr>
            <a:cxnSpLocks noChangeShapeType="1"/>
            <a:stCxn id="33" idx="5"/>
          </p:cNvCxnSpPr>
          <p:nvPr/>
        </p:nvCxnSpPr>
        <p:spPr bwMode="auto">
          <a:xfrm rot="16200000" flipH="1">
            <a:off x="3742730" y="3403004"/>
            <a:ext cx="1385107" cy="3003934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" name="AutoShape 21"/>
          <p:cNvCxnSpPr>
            <a:cxnSpLocks noChangeShapeType="1"/>
          </p:cNvCxnSpPr>
          <p:nvPr/>
        </p:nvCxnSpPr>
        <p:spPr bwMode="auto">
          <a:xfrm>
            <a:off x="457200" y="3732212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rgbClr val="FFC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Arial" charset="0"/>
              </a:rPr>
              <a:t>MALB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1000" y="1371600"/>
            <a:ext cx="281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Memory needs for</a:t>
            </a:r>
          </a:p>
          <a:p>
            <a:pPr>
              <a:defRPr/>
            </a:pPr>
            <a:r>
              <a:rPr lang="en-US" b="1" dirty="0" smtClean="0"/>
              <a:t>A, B, C, D, E, F</a:t>
            </a: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71577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Callout 33"/>
          <p:cNvSpPr/>
          <p:nvPr/>
        </p:nvSpPr>
        <p:spPr>
          <a:xfrm>
            <a:off x="304800" y="990600"/>
            <a:ext cx="2971800" cy="1600200"/>
          </a:xfrm>
          <a:prstGeom prst="wedgeEllipseCallout">
            <a:avLst>
              <a:gd name="adj1" fmla="val 6533"/>
              <a:gd name="adj2" fmla="val 76105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US" b="1" dirty="0" smtClean="0"/>
          </a:p>
        </p:txBody>
      </p:sp>
      <p:sp>
        <p:nvSpPr>
          <p:cNvPr id="371715" name="Rectangle 3"/>
          <p:cNvSpPr>
            <a:spLocks noChangeArrowheads="1"/>
          </p:cNvSpPr>
          <p:nvPr/>
        </p:nvSpPr>
        <p:spPr bwMode="auto">
          <a:xfrm>
            <a:off x="6248400" y="1295400"/>
            <a:ext cx="2209800" cy="1524000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1716" name="Rectangle 4"/>
          <p:cNvSpPr>
            <a:spLocks noChangeArrowheads="1"/>
          </p:cNvSpPr>
          <p:nvPr/>
        </p:nvSpPr>
        <p:spPr bwMode="auto">
          <a:xfrm>
            <a:off x="6096000" y="5181600"/>
            <a:ext cx="2209800" cy="1524000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096000" y="3200400"/>
            <a:ext cx="2209800" cy="1524000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096000" y="1143000"/>
            <a:ext cx="2209800" cy="1524000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071859" y="1276290"/>
            <a:ext cx="1262141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Group A </a:t>
            </a:r>
          </a:p>
        </p:txBody>
      </p:sp>
      <p:sp>
        <p:nvSpPr>
          <p:cNvPr id="371722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1066800"/>
          </a:xfrm>
        </p:spPr>
        <p:txBody>
          <a:bodyPr/>
          <a:lstStyle/>
          <a:p>
            <a:pPr eaLnBrk="1" hangingPunct="1">
              <a:tabLst>
                <a:tab pos="3776663" algn="l"/>
              </a:tabLst>
              <a:defRPr/>
            </a:pPr>
            <a:r>
              <a:rPr lang="en-US" b="1" dirty="0" smtClean="0">
                <a:solidFill>
                  <a:srgbClr val="000099"/>
                </a:solidFill>
              </a:rPr>
              <a:t>MALB in Action</a:t>
            </a:r>
          </a:p>
        </p:txBody>
      </p:sp>
      <p:sp>
        <p:nvSpPr>
          <p:cNvPr id="371723" name="Text Box 11"/>
          <p:cNvSpPr txBox="1">
            <a:spLocks noChangeArrowheads="1"/>
          </p:cNvSpPr>
          <p:nvPr/>
        </p:nvSpPr>
        <p:spPr bwMode="auto">
          <a:xfrm>
            <a:off x="304800" y="2971800"/>
            <a:ext cx="112242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</a:rPr>
              <a:t>A  </a:t>
            </a:r>
            <a:r>
              <a:rPr lang="en-US" sz="2000" b="1" dirty="0">
                <a:latin typeface="Arial" charset="0"/>
              </a:rPr>
              <a:t>B  </a:t>
            </a:r>
            <a:r>
              <a:rPr lang="en-US" sz="2000" b="1" dirty="0" smtClean="0">
                <a:latin typeface="Arial" charset="0"/>
              </a:rPr>
              <a:t>C</a:t>
            </a:r>
            <a:br>
              <a:rPr lang="en-US" sz="2000" b="1" dirty="0" smtClean="0">
                <a:latin typeface="Arial" charset="0"/>
              </a:rPr>
            </a:br>
            <a:r>
              <a:rPr lang="en-US" sz="2000" b="1" dirty="0" smtClean="0">
                <a:latin typeface="Arial" charset="0"/>
              </a:rPr>
              <a:t>D  E  F  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27661" name="AutoShape 13"/>
          <p:cNvCxnSpPr>
            <a:cxnSpLocks noChangeShapeType="1"/>
            <a:stCxn id="33" idx="6"/>
            <a:endCxn id="27664" idx="1"/>
          </p:cNvCxnSpPr>
          <p:nvPr/>
        </p:nvCxnSpPr>
        <p:spPr bwMode="auto">
          <a:xfrm flipV="1">
            <a:off x="3198813" y="3686265"/>
            <a:ext cx="2732087" cy="22136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5943600" y="3048000"/>
            <a:ext cx="2209800" cy="1524000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5930900" y="3086100"/>
            <a:ext cx="21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5930900" y="990600"/>
            <a:ext cx="2209800" cy="1524000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930900" y="1066800"/>
            <a:ext cx="21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5937250" y="5003800"/>
            <a:ext cx="2209800" cy="1524000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5937250" y="5080000"/>
            <a:ext cx="21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4038600" y="3257490"/>
            <a:ext cx="146706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Group B C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6019799" y="1600200"/>
            <a:ext cx="838201" cy="400110"/>
          </a:xfrm>
          <a:prstGeom prst="rect">
            <a:avLst/>
          </a:prstGeom>
          <a:solidFill>
            <a:srgbClr val="00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</a:rPr>
              <a:t>A 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3962400" y="4876800"/>
            <a:ext cx="168026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Group D E F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6019799" y="3619500"/>
            <a:ext cx="838201" cy="400110"/>
          </a:xfrm>
          <a:prstGeom prst="rect">
            <a:avLst/>
          </a:prstGeom>
          <a:solidFill>
            <a:srgbClr val="00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</a:rPr>
              <a:t>B C 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6007099" y="5613400"/>
            <a:ext cx="849694" cy="400110"/>
          </a:xfrm>
          <a:prstGeom prst="rect">
            <a:avLst/>
          </a:prstGeom>
          <a:solidFill>
            <a:srgbClr val="00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</a:rPr>
              <a:t>D E F  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30" name="AutoShape 12"/>
          <p:cNvCxnSpPr>
            <a:cxnSpLocks noChangeShapeType="1"/>
            <a:stCxn id="33" idx="7"/>
          </p:cNvCxnSpPr>
          <p:nvPr/>
        </p:nvCxnSpPr>
        <p:spPr bwMode="auto">
          <a:xfrm rot="5400000" flipH="1" flipV="1">
            <a:off x="3622079" y="895562"/>
            <a:ext cx="1620058" cy="2997584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19"/>
          <p:cNvCxnSpPr>
            <a:cxnSpLocks noChangeShapeType="1"/>
            <a:stCxn id="33" idx="5"/>
          </p:cNvCxnSpPr>
          <p:nvPr/>
        </p:nvCxnSpPr>
        <p:spPr bwMode="auto">
          <a:xfrm rot="16200000" flipH="1">
            <a:off x="3742730" y="3403004"/>
            <a:ext cx="1385107" cy="3003934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" name="AutoShape 21"/>
          <p:cNvCxnSpPr>
            <a:cxnSpLocks noChangeShapeType="1"/>
          </p:cNvCxnSpPr>
          <p:nvPr/>
        </p:nvCxnSpPr>
        <p:spPr bwMode="auto">
          <a:xfrm>
            <a:off x="457200" y="3732212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rgbClr val="FFC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Arial" charset="0"/>
              </a:rPr>
              <a:t>MALB</a:t>
            </a:r>
          </a:p>
        </p:txBody>
      </p:sp>
      <p:sp>
        <p:nvSpPr>
          <p:cNvPr id="35" name="AutoShape 6"/>
          <p:cNvSpPr>
            <a:spLocks noChangeArrowheads="1"/>
          </p:cNvSpPr>
          <p:nvPr/>
        </p:nvSpPr>
        <p:spPr bwMode="auto">
          <a:xfrm>
            <a:off x="6934200" y="1828800"/>
            <a:ext cx="1143000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36" name="AutoShape 6"/>
          <p:cNvSpPr>
            <a:spLocks noChangeArrowheads="1"/>
          </p:cNvSpPr>
          <p:nvPr/>
        </p:nvSpPr>
        <p:spPr bwMode="auto">
          <a:xfrm>
            <a:off x="6934200" y="3810000"/>
            <a:ext cx="1143000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r>
              <a:rPr lang="en-US" b="1" dirty="0"/>
              <a:t>Disk</a:t>
            </a:r>
          </a:p>
        </p:txBody>
      </p:sp>
      <p:sp>
        <p:nvSpPr>
          <p:cNvPr id="37" name="AutoShape 6"/>
          <p:cNvSpPr>
            <a:spLocks noChangeArrowheads="1"/>
          </p:cNvSpPr>
          <p:nvPr/>
        </p:nvSpPr>
        <p:spPr bwMode="auto">
          <a:xfrm>
            <a:off x="6934200" y="5791200"/>
            <a:ext cx="1143000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1000" y="1371600"/>
            <a:ext cx="281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Memory needs for</a:t>
            </a:r>
          </a:p>
          <a:p>
            <a:pPr>
              <a:defRPr/>
            </a:pPr>
            <a:r>
              <a:rPr lang="en-US" b="1" dirty="0" smtClean="0"/>
              <a:t>A, B, C, D, E, F</a:t>
            </a: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65516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686800" cy="56515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Objective</a:t>
            </a:r>
          </a:p>
          <a:p>
            <a:pPr lvl="1" eaLnBrk="1" hangingPunct="1">
              <a:defRPr/>
            </a:pPr>
            <a:r>
              <a:rPr lang="en-US" dirty="0" smtClean="0"/>
              <a:t>Optimize for in-memory execution</a:t>
            </a:r>
          </a:p>
          <a:p>
            <a:pPr eaLnBrk="1" hangingPunct="1">
              <a:defRPr/>
            </a:pPr>
            <a:r>
              <a:rPr lang="en-US" b="1" dirty="0" smtClean="0"/>
              <a:t>Method</a:t>
            </a:r>
          </a:p>
          <a:p>
            <a:pPr lvl="1" eaLnBrk="1" hangingPunct="1">
              <a:defRPr/>
            </a:pPr>
            <a:r>
              <a:rPr lang="en-US" dirty="0" smtClean="0"/>
              <a:t>Estimate </a:t>
            </a:r>
            <a:r>
              <a:rPr lang="en-US" dirty="0" err="1" smtClean="0"/>
              <a:t>tx</a:t>
            </a:r>
            <a:r>
              <a:rPr lang="en-US" dirty="0" smtClean="0"/>
              <a:t> memory needs</a:t>
            </a:r>
          </a:p>
          <a:p>
            <a:pPr lvl="1" eaLnBrk="1" hangingPunct="1">
              <a:defRPr/>
            </a:pPr>
            <a:r>
              <a:rPr lang="en-US" dirty="0" smtClean="0"/>
              <a:t>Construct </a:t>
            </a:r>
            <a:r>
              <a:rPr lang="en-US" dirty="0" err="1" smtClean="0"/>
              <a:t>tx</a:t>
            </a:r>
            <a:r>
              <a:rPr lang="en-US" dirty="0" smtClean="0"/>
              <a:t> groups</a:t>
            </a:r>
          </a:p>
          <a:p>
            <a:pPr lvl="1" eaLnBrk="1" hangingPunct="1">
              <a:defRPr/>
            </a:pPr>
            <a:r>
              <a:rPr lang="en-US" dirty="0" smtClean="0"/>
              <a:t>Allocate replicas to </a:t>
            </a:r>
            <a:r>
              <a:rPr lang="en-US" dirty="0" err="1" smtClean="0"/>
              <a:t>tx</a:t>
            </a:r>
            <a:r>
              <a:rPr lang="en-US" dirty="0" smtClean="0"/>
              <a:t> groups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MALB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ransition advTm="2781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Background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984625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3984625" y="30988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2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3984625" y="12573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3984625" y="13335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1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990975" y="4775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3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44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Arial" charset="0"/>
              </a:rPr>
              <a:t>Load </a:t>
            </a:r>
          </a:p>
          <a:p>
            <a:pPr algn="ctr"/>
            <a:r>
              <a:rPr lang="en-US" sz="2400" b="1" dirty="0">
                <a:latin typeface="Arial" charset="0"/>
              </a:rPr>
              <a:t>Balancer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7137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686800" cy="56515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Implementation</a:t>
            </a:r>
          </a:p>
          <a:p>
            <a:pPr lvl="1" eaLnBrk="1" hangingPunct="1">
              <a:defRPr/>
            </a:pPr>
            <a:r>
              <a:rPr lang="en-US" dirty="0" smtClean="0"/>
              <a:t>No change in consistency </a:t>
            </a:r>
          </a:p>
          <a:p>
            <a:pPr lvl="1" eaLnBrk="1" hangingPunct="1">
              <a:defRPr/>
            </a:pPr>
            <a:r>
              <a:rPr lang="en-US" dirty="0" smtClean="0"/>
              <a:t>Still middleware</a:t>
            </a:r>
          </a:p>
          <a:p>
            <a:pPr eaLnBrk="1" hangingPunct="1">
              <a:defRPr/>
            </a:pPr>
            <a:r>
              <a:rPr lang="en-US" b="1" dirty="0" smtClean="0"/>
              <a:t>Compare</a:t>
            </a:r>
          </a:p>
          <a:p>
            <a:pPr lvl="1" eaLnBrk="1" hangingPunct="1">
              <a:defRPr/>
            </a:pPr>
            <a:r>
              <a:rPr lang="en-US" b="1" u="sng" dirty="0" smtClean="0"/>
              <a:t>United</a:t>
            </a:r>
            <a:r>
              <a:rPr lang="en-US" u="sng" dirty="0" smtClean="0"/>
              <a:t>:</a:t>
            </a:r>
            <a:r>
              <a:rPr lang="en-US" dirty="0" smtClean="0"/>
              <a:t> efficient baseline system</a:t>
            </a:r>
          </a:p>
          <a:p>
            <a:pPr lvl="1" eaLnBrk="1" hangingPunct="1">
              <a:defRPr/>
            </a:pPr>
            <a:r>
              <a:rPr lang="en-US" b="1" u="sng" dirty="0" smtClean="0"/>
              <a:t>MALB</a:t>
            </a:r>
            <a:r>
              <a:rPr lang="en-US" u="sng" dirty="0" smtClean="0"/>
              <a:t>:</a:t>
            </a:r>
            <a:r>
              <a:rPr lang="en-US" dirty="0" smtClean="0"/>
              <a:t> exploits working set information</a:t>
            </a:r>
          </a:p>
          <a:p>
            <a:pPr eaLnBrk="1" hangingPunct="1">
              <a:defRPr/>
            </a:pPr>
            <a:r>
              <a:rPr lang="en-US" b="1" dirty="0" smtClean="0"/>
              <a:t>Same environment</a:t>
            </a:r>
          </a:p>
          <a:p>
            <a:pPr lvl="1" eaLnBrk="1" hangingPunct="1">
              <a:defRPr/>
            </a:pPr>
            <a:r>
              <a:rPr lang="en-US" dirty="0" smtClean="0"/>
              <a:t>Linux cluster running </a:t>
            </a:r>
            <a:r>
              <a:rPr lang="en-US" dirty="0" err="1" smtClean="0"/>
              <a:t>PostgreSQL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Workload: TPC-W Ordering (50% update </a:t>
            </a:r>
            <a:r>
              <a:rPr lang="en-US" dirty="0" err="1" smtClean="0"/>
              <a:t>txs</a:t>
            </a:r>
            <a:r>
              <a:rPr lang="en-US" dirty="0" smtClean="0"/>
              <a:t>)</a:t>
            </a:r>
          </a:p>
          <a:p>
            <a:pPr lvl="1" eaLnBrk="1" hangingPunct="1">
              <a:buNone/>
              <a:defRPr/>
            </a:pPr>
            <a:endParaRPr lang="en-US" dirty="0" smtClean="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Experimental Evaluation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144000" cy="122872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MALB Doubles Throughput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1600" y="1295400"/>
            <a:ext cx="11430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2"/>
          <p:cNvSpPr txBox="1">
            <a:spLocks noRot="1" noChangeArrowheads="1"/>
          </p:cNvSpPr>
          <p:nvPr/>
        </p:nvSpPr>
        <p:spPr bwMode="auto">
          <a:xfrm>
            <a:off x="6477000" y="1600200"/>
            <a:ext cx="2362200" cy="1905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/>
              <a:t>TPC-W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/>
              <a:t>Ordering</a:t>
            </a:r>
            <a:endParaRPr lang="en-US" sz="3200" dirty="0"/>
          </a:p>
          <a:p>
            <a:pPr marL="342900" indent="-342900">
              <a:spcBef>
                <a:spcPct val="20000"/>
              </a:spcBef>
            </a:pPr>
            <a:r>
              <a:rPr lang="en-US" sz="3200" b="1" dirty="0"/>
              <a:t>16 replicas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graphicFrame>
        <p:nvGraphicFramePr>
          <p:cNvPr id="29" name="Chart 28"/>
          <p:cNvGraphicFramePr/>
          <p:nvPr/>
        </p:nvGraphicFramePr>
        <p:xfrm>
          <a:off x="386953" y="1371600"/>
          <a:ext cx="6013847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0" y="3055203"/>
            <a:ext cx="615553" cy="8309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b="1" dirty="0" smtClean="0"/>
              <a:t>TPS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81600" y="1295400"/>
            <a:ext cx="11430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Bent Arrow 32"/>
          <p:cNvSpPr/>
          <p:nvPr/>
        </p:nvSpPr>
        <p:spPr>
          <a:xfrm>
            <a:off x="3549868" y="2895600"/>
            <a:ext cx="838200" cy="1508234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14600" y="2590800"/>
            <a:ext cx="12330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105%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76600" y="3962400"/>
            <a:ext cx="83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/>
              <a:t>12 X</a:t>
            </a:r>
          </a:p>
        </p:txBody>
      </p:sp>
      <p:sp>
        <p:nvSpPr>
          <p:cNvPr id="36" name="TextBox 35"/>
          <p:cNvSpPr txBox="1"/>
          <p:nvPr/>
        </p:nvSpPr>
        <p:spPr bwMode="auto">
          <a:xfrm>
            <a:off x="4243228" y="2662535"/>
            <a:ext cx="10145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25 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95400" y="5177135"/>
            <a:ext cx="83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/>
              <a:t>1 </a:t>
            </a:r>
            <a:r>
              <a:rPr lang="en-US" b="1" dirty="0"/>
              <a:t>X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09800" y="4491335"/>
            <a:ext cx="83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/>
              <a:t>7 </a:t>
            </a:r>
            <a:r>
              <a:rPr lang="en-US" b="1" dirty="0"/>
              <a:t>X</a:t>
            </a:r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144000" cy="122872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MALB Doubles Throughput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graphicFrame>
        <p:nvGraphicFramePr>
          <p:cNvPr id="22" name="Chart 21"/>
          <p:cNvGraphicFramePr/>
          <p:nvPr/>
        </p:nvGraphicFramePr>
        <p:xfrm>
          <a:off x="6248400" y="1295400"/>
          <a:ext cx="2667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24"/>
          <p:cNvGraphicFramePr/>
          <p:nvPr/>
        </p:nvGraphicFramePr>
        <p:xfrm>
          <a:off x="386953" y="1371600"/>
          <a:ext cx="6013847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3055203"/>
            <a:ext cx="615553" cy="8309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b="1" dirty="0" smtClean="0"/>
              <a:t>TPS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81600" y="1295400"/>
            <a:ext cx="11430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638800" y="1836004"/>
            <a:ext cx="615553" cy="38789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800" b="1" dirty="0" smtClean="0"/>
              <a:t>Read I/O, normalized</a:t>
            </a:r>
          </a:p>
        </p:txBody>
      </p:sp>
      <p:sp>
        <p:nvSpPr>
          <p:cNvPr id="29" name="Bent Arrow 28"/>
          <p:cNvSpPr/>
          <p:nvPr/>
        </p:nvSpPr>
        <p:spPr>
          <a:xfrm>
            <a:off x="3549868" y="2895600"/>
            <a:ext cx="838200" cy="1508234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14600" y="2590800"/>
            <a:ext cx="12330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105%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76600" y="3962400"/>
            <a:ext cx="83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/>
              <a:t>12 X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4243228" y="2662535"/>
            <a:ext cx="10145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25 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95400" y="5177135"/>
            <a:ext cx="83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/>
              <a:t>1 </a:t>
            </a:r>
            <a:r>
              <a:rPr lang="en-US" b="1" dirty="0"/>
              <a:t>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09800" y="4491335"/>
            <a:ext cx="83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/>
              <a:t>7 </a:t>
            </a:r>
            <a:r>
              <a:rPr lang="en-US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912649205"/>
      </p:ext>
    </p:extLst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33"/>
          <p:cNvSpPr>
            <a:spLocks noChangeArrowheads="1"/>
          </p:cNvSpPr>
          <p:nvPr/>
        </p:nvSpPr>
        <p:spPr bwMode="auto">
          <a:xfrm>
            <a:off x="1346200" y="1277938"/>
            <a:ext cx="6337300" cy="4648200"/>
          </a:xfrm>
          <a:prstGeom prst="rect">
            <a:avLst/>
          </a:prstGeom>
          <a:solidFill>
            <a:srgbClr val="FEE27A">
              <a:alpha val="1098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1384300" y="1277938"/>
            <a:ext cx="6299200" cy="4648200"/>
            <a:chOff x="872" y="805"/>
            <a:chExt cx="3968" cy="2928"/>
          </a:xfrm>
        </p:grpSpPr>
        <p:grpSp>
          <p:nvGrpSpPr>
            <p:cNvPr id="3" name="Group 84"/>
            <p:cNvGrpSpPr>
              <a:grpSpLocks/>
            </p:cNvGrpSpPr>
            <p:nvPr/>
          </p:nvGrpSpPr>
          <p:grpSpPr bwMode="auto">
            <a:xfrm>
              <a:off x="872" y="854"/>
              <a:ext cx="3968" cy="2709"/>
              <a:chOff x="872" y="854"/>
              <a:chExt cx="3919" cy="2709"/>
            </a:xfrm>
          </p:grpSpPr>
          <p:grpSp>
            <p:nvGrpSpPr>
              <p:cNvPr id="4" name="Group 73"/>
              <p:cNvGrpSpPr>
                <a:grpSpLocks/>
              </p:cNvGrpSpPr>
              <p:nvPr/>
            </p:nvGrpSpPr>
            <p:grpSpPr bwMode="auto">
              <a:xfrm rot="5400000">
                <a:off x="2493" y="1264"/>
                <a:ext cx="678" cy="3919"/>
                <a:chOff x="1041" y="805"/>
                <a:chExt cx="678" cy="2928"/>
              </a:xfrm>
            </p:grpSpPr>
            <p:sp>
              <p:nvSpPr>
                <p:cNvPr id="282692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104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93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121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94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380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95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154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96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71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73"/>
              <p:cNvGrpSpPr>
                <a:grpSpLocks/>
              </p:cNvGrpSpPr>
              <p:nvPr/>
            </p:nvGrpSpPr>
            <p:grpSpPr bwMode="auto">
              <a:xfrm rot="5400000">
                <a:off x="2493" y="418"/>
                <a:ext cx="678" cy="3919"/>
                <a:chOff x="1041" y="805"/>
                <a:chExt cx="678" cy="2928"/>
              </a:xfrm>
            </p:grpSpPr>
            <p:sp>
              <p:nvSpPr>
                <p:cNvPr id="282687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104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88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121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89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380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90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154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91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71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73"/>
              <p:cNvGrpSpPr>
                <a:grpSpLocks/>
              </p:cNvGrpSpPr>
              <p:nvPr/>
            </p:nvGrpSpPr>
            <p:grpSpPr bwMode="auto">
              <a:xfrm rot="5400000">
                <a:off x="2493" y="-429"/>
                <a:ext cx="678" cy="3919"/>
                <a:chOff x="1041" y="805"/>
                <a:chExt cx="678" cy="2928"/>
              </a:xfrm>
            </p:grpSpPr>
            <p:sp>
              <p:nvSpPr>
                <p:cNvPr id="282682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104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83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121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84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380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85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154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86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71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2680" name="Line 77"/>
              <p:cNvSpPr>
                <a:spLocks noChangeShapeType="1"/>
              </p:cNvSpPr>
              <p:nvPr/>
            </p:nvSpPr>
            <p:spPr bwMode="auto">
              <a:xfrm rot="5400000" flipV="1">
                <a:off x="2832" y="-1106"/>
                <a:ext cx="0" cy="3919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681" name="Line 78"/>
              <p:cNvSpPr>
                <a:spLocks noChangeShapeType="1"/>
              </p:cNvSpPr>
              <p:nvPr/>
            </p:nvSpPr>
            <p:spPr bwMode="auto">
              <a:xfrm rot="5400000" flipV="1">
                <a:off x="2832" y="-936"/>
                <a:ext cx="0" cy="3919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05"/>
            <p:cNvGrpSpPr>
              <a:grpSpLocks/>
            </p:cNvGrpSpPr>
            <p:nvPr/>
          </p:nvGrpSpPr>
          <p:grpSpPr bwMode="auto">
            <a:xfrm>
              <a:off x="1041" y="805"/>
              <a:ext cx="3726" cy="2928"/>
              <a:chOff x="1041" y="805"/>
              <a:chExt cx="3726" cy="2928"/>
            </a:xfrm>
          </p:grpSpPr>
          <p:grpSp>
            <p:nvGrpSpPr>
              <p:cNvPr id="8" name="Group 48"/>
              <p:cNvGrpSpPr>
                <a:grpSpLocks/>
              </p:cNvGrpSpPr>
              <p:nvPr/>
            </p:nvGrpSpPr>
            <p:grpSpPr bwMode="auto">
              <a:xfrm>
                <a:off x="1041" y="805"/>
                <a:ext cx="678" cy="2928"/>
                <a:chOff x="1041" y="805"/>
                <a:chExt cx="678" cy="2928"/>
              </a:xfrm>
            </p:grpSpPr>
            <p:sp>
              <p:nvSpPr>
                <p:cNvPr id="282672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104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73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121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74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380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75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154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76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171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55"/>
              <p:cNvGrpSpPr>
                <a:grpSpLocks/>
              </p:cNvGrpSpPr>
              <p:nvPr/>
            </p:nvGrpSpPr>
            <p:grpSpPr bwMode="auto">
              <a:xfrm>
                <a:off x="1887" y="805"/>
                <a:ext cx="678" cy="2928"/>
                <a:chOff x="1041" y="805"/>
                <a:chExt cx="678" cy="2928"/>
              </a:xfrm>
            </p:grpSpPr>
            <p:sp>
              <p:nvSpPr>
                <p:cNvPr id="282667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04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68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21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69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1380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70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54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71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71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1"/>
              <p:cNvGrpSpPr>
                <a:grpSpLocks/>
              </p:cNvGrpSpPr>
              <p:nvPr/>
            </p:nvGrpSpPr>
            <p:grpSpPr bwMode="auto">
              <a:xfrm>
                <a:off x="2734" y="805"/>
                <a:ext cx="678" cy="2928"/>
                <a:chOff x="1041" y="805"/>
                <a:chExt cx="678" cy="2928"/>
              </a:xfrm>
            </p:grpSpPr>
            <p:sp>
              <p:nvSpPr>
                <p:cNvPr id="282662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04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63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21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64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1380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65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154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66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171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67"/>
              <p:cNvGrpSpPr>
                <a:grpSpLocks/>
              </p:cNvGrpSpPr>
              <p:nvPr/>
            </p:nvGrpSpPr>
            <p:grpSpPr bwMode="auto">
              <a:xfrm>
                <a:off x="3581" y="805"/>
                <a:ext cx="678" cy="2928"/>
                <a:chOff x="1041" y="805"/>
                <a:chExt cx="678" cy="2928"/>
              </a:xfrm>
            </p:grpSpPr>
            <p:sp>
              <p:nvSpPr>
                <p:cNvPr id="282657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104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5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121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59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1380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60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154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61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171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2654" name="Line 68"/>
              <p:cNvSpPr>
                <a:spLocks noChangeShapeType="1"/>
              </p:cNvSpPr>
              <p:nvPr/>
            </p:nvSpPr>
            <p:spPr bwMode="auto">
              <a:xfrm flipV="1">
                <a:off x="4428" y="805"/>
                <a:ext cx="0" cy="2928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655" name="Line 69"/>
              <p:cNvSpPr>
                <a:spLocks noChangeShapeType="1"/>
              </p:cNvSpPr>
              <p:nvPr/>
            </p:nvSpPr>
            <p:spPr bwMode="auto">
              <a:xfrm flipV="1">
                <a:off x="4598" y="805"/>
                <a:ext cx="0" cy="2928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656" name="Line 70"/>
              <p:cNvSpPr>
                <a:spLocks noChangeShapeType="1"/>
              </p:cNvSpPr>
              <p:nvPr/>
            </p:nvSpPr>
            <p:spPr bwMode="auto">
              <a:xfrm flipV="1">
                <a:off x="4767" y="805"/>
                <a:ext cx="0" cy="2928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8933" name="Freeform 53"/>
          <p:cNvSpPr>
            <a:spLocks/>
          </p:cNvSpPr>
          <p:nvPr/>
        </p:nvSpPr>
        <p:spPr bwMode="auto">
          <a:xfrm>
            <a:off x="1384300" y="1319213"/>
            <a:ext cx="6208713" cy="4606925"/>
          </a:xfrm>
          <a:custGeom>
            <a:avLst/>
            <a:gdLst>
              <a:gd name="T0" fmla="*/ 0 w 3911"/>
              <a:gd name="T1" fmla="*/ 2902 h 2902"/>
              <a:gd name="T2" fmla="*/ 1053 w 3911"/>
              <a:gd name="T3" fmla="*/ 0 h 2902"/>
              <a:gd name="T4" fmla="*/ 3911 w 3911"/>
              <a:gd name="T5" fmla="*/ 7 h 2902"/>
              <a:gd name="T6" fmla="*/ 3911 w 3911"/>
              <a:gd name="T7" fmla="*/ 2027 h 2902"/>
              <a:gd name="T8" fmla="*/ 0 w 3911"/>
              <a:gd name="T9" fmla="*/ 2902 h 29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11"/>
              <a:gd name="T16" fmla="*/ 0 h 2902"/>
              <a:gd name="T17" fmla="*/ 3911 w 3911"/>
              <a:gd name="T18" fmla="*/ 2902 h 29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11" h="2902">
                <a:moveTo>
                  <a:pt x="0" y="2902"/>
                </a:moveTo>
                <a:lnTo>
                  <a:pt x="1053" y="0"/>
                </a:lnTo>
                <a:lnTo>
                  <a:pt x="3911" y="7"/>
                </a:lnTo>
                <a:lnTo>
                  <a:pt x="3911" y="2027"/>
                </a:lnTo>
                <a:lnTo>
                  <a:pt x="0" y="2902"/>
                </a:lnTo>
                <a:close/>
              </a:path>
            </a:pathLst>
          </a:custGeom>
          <a:solidFill>
            <a:srgbClr val="0000FF">
              <a:alpha val="49019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5954712" y="6040438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Big</a:t>
            </a:r>
            <a:endParaRPr lang="en-US" sz="1600"/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2051050" y="6040438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Small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388938" y="2057400"/>
            <a:ext cx="67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Big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31775" y="47244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Small</a:t>
            </a:r>
          </a:p>
        </p:txBody>
      </p:sp>
      <p:sp>
        <p:nvSpPr>
          <p:cNvPr id="282632" name="Text Box 4"/>
          <p:cNvSpPr txBox="1">
            <a:spLocks noChangeArrowheads="1"/>
          </p:cNvSpPr>
          <p:nvPr/>
        </p:nvSpPr>
        <p:spPr bwMode="auto">
          <a:xfrm>
            <a:off x="7848600" y="5195888"/>
            <a:ext cx="12362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err="1" smtClean="0"/>
              <a:t>Mem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Size</a:t>
            </a:r>
            <a:endParaRPr lang="en-US" sz="3600" b="1" dirty="0"/>
          </a:p>
        </p:txBody>
      </p:sp>
      <p:sp>
        <p:nvSpPr>
          <p:cNvPr id="282633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11079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/>
              <a:t>DB</a:t>
            </a:r>
          </a:p>
          <a:p>
            <a:pPr algn="ctr"/>
            <a:r>
              <a:rPr lang="en-US" sz="3600" b="1" dirty="0" smtClean="0"/>
              <a:t>Size</a:t>
            </a:r>
            <a:endParaRPr lang="en-US" sz="3600" b="1" dirty="0"/>
          </a:p>
        </p:txBody>
      </p:sp>
      <p:sp>
        <p:nvSpPr>
          <p:cNvPr id="282634" name="Rectangle 13"/>
          <p:cNvSpPr>
            <a:spLocks noChangeArrowheads="1"/>
          </p:cNvSpPr>
          <p:nvPr/>
        </p:nvSpPr>
        <p:spPr bwMode="auto">
          <a:xfrm>
            <a:off x="1371600" y="1524000"/>
            <a:ext cx="6019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26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1600"/>
            <a:ext cx="9144000" cy="990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Big Gains with MALB</a:t>
            </a:r>
          </a:p>
        </p:txBody>
      </p:sp>
      <p:sp>
        <p:nvSpPr>
          <p:cNvPr id="282637" name="Line 16"/>
          <p:cNvSpPr>
            <a:spLocks noChangeShapeType="1"/>
          </p:cNvSpPr>
          <p:nvPr/>
        </p:nvSpPr>
        <p:spPr bwMode="auto">
          <a:xfrm flipV="1">
            <a:off x="1371600" y="1066800"/>
            <a:ext cx="0" cy="487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2638" name="Line 17"/>
          <p:cNvSpPr>
            <a:spLocks noChangeShapeType="1"/>
          </p:cNvSpPr>
          <p:nvPr/>
        </p:nvSpPr>
        <p:spPr bwMode="auto">
          <a:xfrm flipV="1">
            <a:off x="1371600" y="5943600"/>
            <a:ext cx="647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5628" name="Oval 156"/>
          <p:cNvSpPr>
            <a:spLocks noChangeArrowheads="1"/>
          </p:cNvSpPr>
          <p:nvPr/>
        </p:nvSpPr>
        <p:spPr bwMode="auto">
          <a:xfrm>
            <a:off x="5821363" y="4752975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4%</a:t>
            </a:r>
          </a:p>
        </p:txBody>
      </p:sp>
      <p:sp>
        <p:nvSpPr>
          <p:cNvPr id="105627" name="Oval 155"/>
          <p:cNvSpPr>
            <a:spLocks noChangeArrowheads="1"/>
          </p:cNvSpPr>
          <p:nvPr/>
        </p:nvSpPr>
        <p:spPr bwMode="auto">
          <a:xfrm>
            <a:off x="3687763" y="4754563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0%</a:t>
            </a:r>
          </a:p>
        </p:txBody>
      </p:sp>
      <p:sp>
        <p:nvSpPr>
          <p:cNvPr id="105625" name="Oval 153"/>
          <p:cNvSpPr>
            <a:spLocks noChangeArrowheads="1"/>
          </p:cNvSpPr>
          <p:nvPr/>
        </p:nvSpPr>
        <p:spPr bwMode="auto">
          <a:xfrm>
            <a:off x="1652588" y="4752975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29%</a:t>
            </a:r>
          </a:p>
        </p:txBody>
      </p:sp>
      <p:sp>
        <p:nvSpPr>
          <p:cNvPr id="105631" name="Oval 159"/>
          <p:cNvSpPr>
            <a:spLocks noChangeArrowheads="1"/>
          </p:cNvSpPr>
          <p:nvPr/>
        </p:nvSpPr>
        <p:spPr bwMode="auto">
          <a:xfrm>
            <a:off x="5821363" y="3189288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48%</a:t>
            </a:r>
          </a:p>
        </p:txBody>
      </p:sp>
      <p:sp>
        <p:nvSpPr>
          <p:cNvPr id="105630" name="Oval 158"/>
          <p:cNvSpPr>
            <a:spLocks noChangeArrowheads="1"/>
          </p:cNvSpPr>
          <p:nvPr/>
        </p:nvSpPr>
        <p:spPr bwMode="auto">
          <a:xfrm>
            <a:off x="3687763" y="3187700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105%</a:t>
            </a:r>
          </a:p>
        </p:txBody>
      </p:sp>
      <p:sp>
        <p:nvSpPr>
          <p:cNvPr id="105629" name="Oval 157"/>
          <p:cNvSpPr>
            <a:spLocks noChangeArrowheads="1"/>
          </p:cNvSpPr>
          <p:nvPr/>
        </p:nvSpPr>
        <p:spPr bwMode="auto">
          <a:xfrm>
            <a:off x="1652588" y="3189288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45%</a:t>
            </a:r>
          </a:p>
        </p:txBody>
      </p:sp>
      <p:sp>
        <p:nvSpPr>
          <p:cNvPr id="105632" name="Oval 160"/>
          <p:cNvSpPr>
            <a:spLocks noChangeArrowheads="1"/>
          </p:cNvSpPr>
          <p:nvPr/>
        </p:nvSpPr>
        <p:spPr bwMode="auto">
          <a:xfrm>
            <a:off x="5819775" y="1624013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182%</a:t>
            </a:r>
          </a:p>
        </p:txBody>
      </p:sp>
      <p:sp>
        <p:nvSpPr>
          <p:cNvPr id="105633" name="Oval 161"/>
          <p:cNvSpPr>
            <a:spLocks noChangeArrowheads="1"/>
          </p:cNvSpPr>
          <p:nvPr/>
        </p:nvSpPr>
        <p:spPr bwMode="auto">
          <a:xfrm>
            <a:off x="3687763" y="1624013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75%</a:t>
            </a:r>
          </a:p>
        </p:txBody>
      </p:sp>
      <p:sp>
        <p:nvSpPr>
          <p:cNvPr id="105635" name="Oval 163"/>
          <p:cNvSpPr>
            <a:spLocks noChangeArrowheads="1"/>
          </p:cNvSpPr>
          <p:nvPr/>
        </p:nvSpPr>
        <p:spPr bwMode="auto">
          <a:xfrm>
            <a:off x="1652588" y="1624013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12%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4943791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33"/>
          <p:cNvSpPr>
            <a:spLocks noChangeArrowheads="1"/>
          </p:cNvSpPr>
          <p:nvPr/>
        </p:nvSpPr>
        <p:spPr bwMode="auto">
          <a:xfrm>
            <a:off x="1346200" y="1277938"/>
            <a:ext cx="6337300" cy="4648200"/>
          </a:xfrm>
          <a:prstGeom prst="rect">
            <a:avLst/>
          </a:prstGeom>
          <a:solidFill>
            <a:srgbClr val="FEE27A">
              <a:alpha val="1098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1384300" y="1277938"/>
            <a:ext cx="6299200" cy="4648200"/>
            <a:chOff x="872" y="805"/>
            <a:chExt cx="3968" cy="2928"/>
          </a:xfrm>
        </p:grpSpPr>
        <p:grpSp>
          <p:nvGrpSpPr>
            <p:cNvPr id="3" name="Group 84"/>
            <p:cNvGrpSpPr>
              <a:grpSpLocks/>
            </p:cNvGrpSpPr>
            <p:nvPr/>
          </p:nvGrpSpPr>
          <p:grpSpPr bwMode="auto">
            <a:xfrm>
              <a:off x="872" y="854"/>
              <a:ext cx="3968" cy="2709"/>
              <a:chOff x="872" y="854"/>
              <a:chExt cx="3919" cy="2709"/>
            </a:xfrm>
          </p:grpSpPr>
          <p:grpSp>
            <p:nvGrpSpPr>
              <p:cNvPr id="4" name="Group 73"/>
              <p:cNvGrpSpPr>
                <a:grpSpLocks/>
              </p:cNvGrpSpPr>
              <p:nvPr/>
            </p:nvGrpSpPr>
            <p:grpSpPr bwMode="auto">
              <a:xfrm rot="5400000">
                <a:off x="2493" y="1264"/>
                <a:ext cx="678" cy="3919"/>
                <a:chOff x="1041" y="805"/>
                <a:chExt cx="678" cy="2928"/>
              </a:xfrm>
            </p:grpSpPr>
            <p:sp>
              <p:nvSpPr>
                <p:cNvPr id="282692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104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93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121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94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380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95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154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96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71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73"/>
              <p:cNvGrpSpPr>
                <a:grpSpLocks/>
              </p:cNvGrpSpPr>
              <p:nvPr/>
            </p:nvGrpSpPr>
            <p:grpSpPr bwMode="auto">
              <a:xfrm rot="5400000">
                <a:off x="2493" y="418"/>
                <a:ext cx="678" cy="3919"/>
                <a:chOff x="1041" y="805"/>
                <a:chExt cx="678" cy="2928"/>
              </a:xfrm>
            </p:grpSpPr>
            <p:sp>
              <p:nvSpPr>
                <p:cNvPr id="282687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104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88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121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89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380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90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154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91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71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73"/>
              <p:cNvGrpSpPr>
                <a:grpSpLocks/>
              </p:cNvGrpSpPr>
              <p:nvPr/>
            </p:nvGrpSpPr>
            <p:grpSpPr bwMode="auto">
              <a:xfrm rot="5400000">
                <a:off x="2493" y="-429"/>
                <a:ext cx="678" cy="3919"/>
                <a:chOff x="1041" y="805"/>
                <a:chExt cx="678" cy="2928"/>
              </a:xfrm>
            </p:grpSpPr>
            <p:sp>
              <p:nvSpPr>
                <p:cNvPr id="282682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104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83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121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84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380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85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154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86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71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2680" name="Line 77"/>
              <p:cNvSpPr>
                <a:spLocks noChangeShapeType="1"/>
              </p:cNvSpPr>
              <p:nvPr/>
            </p:nvSpPr>
            <p:spPr bwMode="auto">
              <a:xfrm rot="5400000" flipV="1">
                <a:off x="2832" y="-1106"/>
                <a:ext cx="0" cy="3919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681" name="Line 78"/>
              <p:cNvSpPr>
                <a:spLocks noChangeShapeType="1"/>
              </p:cNvSpPr>
              <p:nvPr/>
            </p:nvSpPr>
            <p:spPr bwMode="auto">
              <a:xfrm rot="5400000" flipV="1">
                <a:off x="2832" y="-936"/>
                <a:ext cx="0" cy="3919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05"/>
            <p:cNvGrpSpPr>
              <a:grpSpLocks/>
            </p:cNvGrpSpPr>
            <p:nvPr/>
          </p:nvGrpSpPr>
          <p:grpSpPr bwMode="auto">
            <a:xfrm>
              <a:off x="1041" y="805"/>
              <a:ext cx="3726" cy="2928"/>
              <a:chOff x="1041" y="805"/>
              <a:chExt cx="3726" cy="2928"/>
            </a:xfrm>
          </p:grpSpPr>
          <p:grpSp>
            <p:nvGrpSpPr>
              <p:cNvPr id="8" name="Group 48"/>
              <p:cNvGrpSpPr>
                <a:grpSpLocks/>
              </p:cNvGrpSpPr>
              <p:nvPr/>
            </p:nvGrpSpPr>
            <p:grpSpPr bwMode="auto">
              <a:xfrm>
                <a:off x="1041" y="805"/>
                <a:ext cx="678" cy="2928"/>
                <a:chOff x="1041" y="805"/>
                <a:chExt cx="678" cy="2928"/>
              </a:xfrm>
            </p:grpSpPr>
            <p:sp>
              <p:nvSpPr>
                <p:cNvPr id="282672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104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73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121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74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380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75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154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76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171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55"/>
              <p:cNvGrpSpPr>
                <a:grpSpLocks/>
              </p:cNvGrpSpPr>
              <p:nvPr/>
            </p:nvGrpSpPr>
            <p:grpSpPr bwMode="auto">
              <a:xfrm>
                <a:off x="1887" y="805"/>
                <a:ext cx="678" cy="2928"/>
                <a:chOff x="1041" y="805"/>
                <a:chExt cx="678" cy="2928"/>
              </a:xfrm>
            </p:grpSpPr>
            <p:sp>
              <p:nvSpPr>
                <p:cNvPr id="282667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04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68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21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69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1380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70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54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71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71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1"/>
              <p:cNvGrpSpPr>
                <a:grpSpLocks/>
              </p:cNvGrpSpPr>
              <p:nvPr/>
            </p:nvGrpSpPr>
            <p:grpSpPr bwMode="auto">
              <a:xfrm>
                <a:off x="2734" y="805"/>
                <a:ext cx="678" cy="2928"/>
                <a:chOff x="1041" y="805"/>
                <a:chExt cx="678" cy="2928"/>
              </a:xfrm>
            </p:grpSpPr>
            <p:sp>
              <p:nvSpPr>
                <p:cNvPr id="282662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04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63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21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64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1380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65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154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66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171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67"/>
              <p:cNvGrpSpPr>
                <a:grpSpLocks/>
              </p:cNvGrpSpPr>
              <p:nvPr/>
            </p:nvGrpSpPr>
            <p:grpSpPr bwMode="auto">
              <a:xfrm>
                <a:off x="3581" y="805"/>
                <a:ext cx="678" cy="2928"/>
                <a:chOff x="1041" y="805"/>
                <a:chExt cx="678" cy="2928"/>
              </a:xfrm>
            </p:grpSpPr>
            <p:sp>
              <p:nvSpPr>
                <p:cNvPr id="282657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104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5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1211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59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1380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60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154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661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1719" y="805"/>
                  <a:ext cx="0" cy="292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2654" name="Line 68"/>
              <p:cNvSpPr>
                <a:spLocks noChangeShapeType="1"/>
              </p:cNvSpPr>
              <p:nvPr/>
            </p:nvSpPr>
            <p:spPr bwMode="auto">
              <a:xfrm flipV="1">
                <a:off x="4428" y="805"/>
                <a:ext cx="0" cy="2928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655" name="Line 69"/>
              <p:cNvSpPr>
                <a:spLocks noChangeShapeType="1"/>
              </p:cNvSpPr>
              <p:nvPr/>
            </p:nvSpPr>
            <p:spPr bwMode="auto">
              <a:xfrm flipV="1">
                <a:off x="4598" y="805"/>
                <a:ext cx="0" cy="2928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656" name="Line 70"/>
              <p:cNvSpPr>
                <a:spLocks noChangeShapeType="1"/>
              </p:cNvSpPr>
              <p:nvPr/>
            </p:nvSpPr>
            <p:spPr bwMode="auto">
              <a:xfrm flipV="1">
                <a:off x="4767" y="805"/>
                <a:ext cx="0" cy="2928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8933" name="Freeform 53"/>
          <p:cNvSpPr>
            <a:spLocks/>
          </p:cNvSpPr>
          <p:nvPr/>
        </p:nvSpPr>
        <p:spPr bwMode="auto">
          <a:xfrm>
            <a:off x="1384300" y="1319213"/>
            <a:ext cx="6208713" cy="4606925"/>
          </a:xfrm>
          <a:custGeom>
            <a:avLst/>
            <a:gdLst>
              <a:gd name="T0" fmla="*/ 0 w 3911"/>
              <a:gd name="T1" fmla="*/ 2902 h 2902"/>
              <a:gd name="T2" fmla="*/ 1053 w 3911"/>
              <a:gd name="T3" fmla="*/ 0 h 2902"/>
              <a:gd name="T4" fmla="*/ 3911 w 3911"/>
              <a:gd name="T5" fmla="*/ 7 h 2902"/>
              <a:gd name="T6" fmla="*/ 3911 w 3911"/>
              <a:gd name="T7" fmla="*/ 2027 h 2902"/>
              <a:gd name="T8" fmla="*/ 0 w 3911"/>
              <a:gd name="T9" fmla="*/ 2902 h 29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11"/>
              <a:gd name="T16" fmla="*/ 0 h 2902"/>
              <a:gd name="T17" fmla="*/ 3911 w 3911"/>
              <a:gd name="T18" fmla="*/ 2902 h 29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11" h="2902">
                <a:moveTo>
                  <a:pt x="0" y="2902"/>
                </a:moveTo>
                <a:lnTo>
                  <a:pt x="1053" y="0"/>
                </a:lnTo>
                <a:lnTo>
                  <a:pt x="3911" y="7"/>
                </a:lnTo>
                <a:lnTo>
                  <a:pt x="3911" y="2027"/>
                </a:lnTo>
                <a:lnTo>
                  <a:pt x="0" y="2902"/>
                </a:lnTo>
                <a:close/>
              </a:path>
            </a:pathLst>
          </a:custGeom>
          <a:solidFill>
            <a:srgbClr val="0000FF">
              <a:alpha val="49019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5954712" y="6040438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Big</a:t>
            </a:r>
            <a:endParaRPr lang="en-US" sz="1600"/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2051050" y="6040438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Small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388938" y="2057400"/>
            <a:ext cx="67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Big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31775" y="47244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Small</a:t>
            </a:r>
          </a:p>
        </p:txBody>
      </p:sp>
      <p:sp>
        <p:nvSpPr>
          <p:cNvPr id="282632" name="Text Box 4"/>
          <p:cNvSpPr txBox="1">
            <a:spLocks noChangeArrowheads="1"/>
          </p:cNvSpPr>
          <p:nvPr/>
        </p:nvSpPr>
        <p:spPr bwMode="auto">
          <a:xfrm>
            <a:off x="7848600" y="5195888"/>
            <a:ext cx="12362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err="1" smtClean="0"/>
              <a:t>Mem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Size</a:t>
            </a:r>
            <a:endParaRPr lang="en-US" sz="3600" b="1" dirty="0"/>
          </a:p>
        </p:txBody>
      </p:sp>
      <p:sp>
        <p:nvSpPr>
          <p:cNvPr id="282633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11079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/>
              <a:t>DB</a:t>
            </a:r>
          </a:p>
          <a:p>
            <a:pPr algn="ctr"/>
            <a:r>
              <a:rPr lang="en-US" sz="3600" b="1" dirty="0" smtClean="0"/>
              <a:t>Size</a:t>
            </a:r>
            <a:endParaRPr lang="en-US" sz="3600" b="1" dirty="0"/>
          </a:p>
        </p:txBody>
      </p:sp>
      <p:sp>
        <p:nvSpPr>
          <p:cNvPr id="282634" name="Rectangle 13"/>
          <p:cNvSpPr>
            <a:spLocks noChangeArrowheads="1"/>
          </p:cNvSpPr>
          <p:nvPr/>
        </p:nvSpPr>
        <p:spPr bwMode="auto">
          <a:xfrm>
            <a:off x="1371600" y="1524000"/>
            <a:ext cx="6019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26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1600"/>
            <a:ext cx="9144000" cy="990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Big Gains with MALB</a:t>
            </a:r>
          </a:p>
        </p:txBody>
      </p:sp>
      <p:sp>
        <p:nvSpPr>
          <p:cNvPr id="282637" name="Line 16"/>
          <p:cNvSpPr>
            <a:spLocks noChangeShapeType="1"/>
          </p:cNvSpPr>
          <p:nvPr/>
        </p:nvSpPr>
        <p:spPr bwMode="auto">
          <a:xfrm flipV="1">
            <a:off x="1371600" y="1066800"/>
            <a:ext cx="0" cy="487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2638" name="Line 17"/>
          <p:cNvSpPr>
            <a:spLocks noChangeShapeType="1"/>
          </p:cNvSpPr>
          <p:nvPr/>
        </p:nvSpPr>
        <p:spPr bwMode="auto">
          <a:xfrm flipV="1">
            <a:off x="1371600" y="5943600"/>
            <a:ext cx="647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5628" name="Oval 156"/>
          <p:cNvSpPr>
            <a:spLocks noChangeArrowheads="1"/>
          </p:cNvSpPr>
          <p:nvPr/>
        </p:nvSpPr>
        <p:spPr bwMode="auto">
          <a:xfrm>
            <a:off x="5821363" y="4752975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4%</a:t>
            </a:r>
          </a:p>
        </p:txBody>
      </p:sp>
      <p:sp>
        <p:nvSpPr>
          <p:cNvPr id="105627" name="Oval 155"/>
          <p:cNvSpPr>
            <a:spLocks noChangeArrowheads="1"/>
          </p:cNvSpPr>
          <p:nvPr/>
        </p:nvSpPr>
        <p:spPr bwMode="auto">
          <a:xfrm>
            <a:off x="3687763" y="4754563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0%</a:t>
            </a:r>
          </a:p>
        </p:txBody>
      </p:sp>
      <p:sp>
        <p:nvSpPr>
          <p:cNvPr id="105625" name="Oval 153"/>
          <p:cNvSpPr>
            <a:spLocks noChangeArrowheads="1"/>
          </p:cNvSpPr>
          <p:nvPr/>
        </p:nvSpPr>
        <p:spPr bwMode="auto">
          <a:xfrm>
            <a:off x="1652588" y="4752975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29%</a:t>
            </a:r>
          </a:p>
        </p:txBody>
      </p:sp>
      <p:sp>
        <p:nvSpPr>
          <p:cNvPr id="105631" name="Oval 159"/>
          <p:cNvSpPr>
            <a:spLocks noChangeArrowheads="1"/>
          </p:cNvSpPr>
          <p:nvPr/>
        </p:nvSpPr>
        <p:spPr bwMode="auto">
          <a:xfrm>
            <a:off x="5821363" y="3189288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48%</a:t>
            </a:r>
          </a:p>
        </p:txBody>
      </p:sp>
      <p:sp>
        <p:nvSpPr>
          <p:cNvPr id="105630" name="Oval 158"/>
          <p:cNvSpPr>
            <a:spLocks noChangeArrowheads="1"/>
          </p:cNvSpPr>
          <p:nvPr/>
        </p:nvSpPr>
        <p:spPr bwMode="auto">
          <a:xfrm>
            <a:off x="3687763" y="3187700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105%</a:t>
            </a:r>
          </a:p>
        </p:txBody>
      </p:sp>
      <p:sp>
        <p:nvSpPr>
          <p:cNvPr id="105629" name="Oval 157"/>
          <p:cNvSpPr>
            <a:spLocks noChangeArrowheads="1"/>
          </p:cNvSpPr>
          <p:nvPr/>
        </p:nvSpPr>
        <p:spPr bwMode="auto">
          <a:xfrm>
            <a:off x="1652588" y="3189288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45%</a:t>
            </a:r>
          </a:p>
        </p:txBody>
      </p:sp>
      <p:sp>
        <p:nvSpPr>
          <p:cNvPr id="105632" name="Oval 160"/>
          <p:cNvSpPr>
            <a:spLocks noChangeArrowheads="1"/>
          </p:cNvSpPr>
          <p:nvPr/>
        </p:nvSpPr>
        <p:spPr bwMode="auto">
          <a:xfrm>
            <a:off x="5819775" y="1624013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182%</a:t>
            </a:r>
          </a:p>
        </p:txBody>
      </p:sp>
      <p:sp>
        <p:nvSpPr>
          <p:cNvPr id="105633" name="Oval 161"/>
          <p:cNvSpPr>
            <a:spLocks noChangeArrowheads="1"/>
          </p:cNvSpPr>
          <p:nvPr/>
        </p:nvSpPr>
        <p:spPr bwMode="auto">
          <a:xfrm>
            <a:off x="3687763" y="1624013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75%</a:t>
            </a:r>
          </a:p>
        </p:txBody>
      </p:sp>
      <p:sp>
        <p:nvSpPr>
          <p:cNvPr id="105635" name="Oval 163"/>
          <p:cNvSpPr>
            <a:spLocks noChangeArrowheads="1"/>
          </p:cNvSpPr>
          <p:nvPr/>
        </p:nvSpPr>
        <p:spPr bwMode="auto">
          <a:xfrm>
            <a:off x="1652588" y="1624013"/>
            <a:ext cx="1304925" cy="768350"/>
          </a:xfrm>
          <a:prstGeom prst="ellipse">
            <a:avLst/>
          </a:prstGeom>
          <a:solidFill>
            <a:srgbClr val="FFCC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27000" dir="2945137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12%</a:t>
            </a:r>
          </a:p>
        </p:txBody>
      </p:sp>
      <p:sp>
        <p:nvSpPr>
          <p:cNvPr id="75" name="Text Box 25"/>
          <p:cNvSpPr txBox="1">
            <a:spLocks noChangeArrowheads="1"/>
          </p:cNvSpPr>
          <p:nvPr/>
        </p:nvSpPr>
        <p:spPr bwMode="auto">
          <a:xfrm>
            <a:off x="3886200" y="5114846"/>
            <a:ext cx="37338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00FF"/>
                </a:solidFill>
              </a:rPr>
              <a:t>Run from memory</a:t>
            </a:r>
          </a:p>
        </p:txBody>
      </p:sp>
      <p:sp>
        <p:nvSpPr>
          <p:cNvPr id="76" name="Text Box 25"/>
          <p:cNvSpPr txBox="1">
            <a:spLocks noChangeArrowheads="1"/>
          </p:cNvSpPr>
          <p:nvPr/>
        </p:nvSpPr>
        <p:spPr bwMode="auto">
          <a:xfrm>
            <a:off x="1470015" y="1295400"/>
            <a:ext cx="1257419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00FF"/>
                </a:solidFill>
              </a:rPr>
              <a:t>Run from disk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4943791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0" y="990600"/>
            <a:ext cx="4953000" cy="56388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  <a:alpha val="10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953000" y="990600"/>
            <a:ext cx="4191000" cy="56388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  <a:alpha val="1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5133975" y="11811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Tx A</a:t>
            </a:r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Roadmap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984625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984625" y="30988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2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984625" y="12573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984625" y="13335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1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990975" y="4775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3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Arial" charset="0"/>
              </a:rPr>
              <a:t>Load </a:t>
            </a:r>
          </a:p>
          <a:p>
            <a:pPr algn="ctr"/>
            <a:r>
              <a:rPr lang="en-US" sz="2400" b="1" dirty="0">
                <a:latin typeface="Arial" charset="0"/>
              </a:rPr>
              <a:t>Balancer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10400" y="990600"/>
            <a:ext cx="114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</a:t>
            </a:r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Oval 6"/>
          <p:cNvSpPr>
            <a:spLocks noChangeArrowheads="1"/>
          </p:cNvSpPr>
          <p:nvPr/>
        </p:nvSpPr>
        <p:spPr bwMode="auto">
          <a:xfrm>
            <a:off x="6858000" y="2971800"/>
            <a:ext cx="1828800" cy="13716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/>
              <a:t>Ordering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447800" y="990600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2, 3</a:t>
            </a:r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152400" y="5383887"/>
            <a:ext cx="358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noFill/>
            <a:prstDash val="sys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/>
              <a:t>Load balancing</a:t>
            </a: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152400" y="6029980"/>
            <a:ext cx="358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noFill/>
            <a:prstDash val="sys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/>
              <a:t>Update propagation</a:t>
            </a:r>
            <a:endParaRPr lang="en-US" b="1" dirty="0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6400800" y="5168205"/>
            <a:ext cx="25146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noFill/>
            <a:prstDash val="sys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/>
              <a:t>Commit updates in order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04900"/>
            <a:ext cx="8686800" cy="5651500"/>
          </a:xfrm>
        </p:spPr>
        <p:txBody>
          <a:bodyPr/>
          <a:lstStyle/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b="1" dirty="0" smtClean="0"/>
              <a:t>Traditional: </a:t>
            </a:r>
          </a:p>
          <a:p>
            <a:pPr lvl="1" eaLnBrk="1" hangingPunct="1">
              <a:defRPr/>
            </a:pPr>
            <a:r>
              <a:rPr lang="en-US" dirty="0" smtClean="0"/>
              <a:t>Propagate updates everywhere</a:t>
            </a:r>
          </a:p>
          <a:p>
            <a:pPr eaLnBrk="1" hangingPunct="1">
              <a:defRPr/>
            </a:pPr>
            <a:endParaRPr lang="en-US" b="1" u="sng" dirty="0" smtClean="0">
              <a:solidFill>
                <a:srgbClr val="3333FF"/>
              </a:solidFill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rgbClr val="3333FF"/>
                </a:solidFill>
              </a:rPr>
              <a:t>Update Filtering: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3333FF"/>
                </a:solidFill>
              </a:rPr>
              <a:t>Propagate updates to where they are needed</a:t>
            </a:r>
          </a:p>
          <a:p>
            <a:pPr eaLnBrk="1" hangingPunct="1">
              <a:buNone/>
              <a:defRPr/>
            </a:pPr>
            <a:endParaRPr lang="en-US" dirty="0" smtClean="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Key Idea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Callout 34"/>
          <p:cNvSpPr/>
          <p:nvPr/>
        </p:nvSpPr>
        <p:spPr>
          <a:xfrm>
            <a:off x="304800" y="990600"/>
            <a:ext cx="2971800" cy="1600200"/>
          </a:xfrm>
          <a:prstGeom prst="wedgeEllipseCallout">
            <a:avLst>
              <a:gd name="adj1" fmla="val 6533"/>
              <a:gd name="adj2" fmla="val 76105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US" b="1" dirty="0" smtClean="0"/>
          </a:p>
        </p:txBody>
      </p:sp>
      <p:sp>
        <p:nvSpPr>
          <p:cNvPr id="283657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Update Filtering Example</a:t>
            </a:r>
          </a:p>
        </p:txBody>
      </p:sp>
      <p:cxnSp>
        <p:nvCxnSpPr>
          <p:cNvPr id="283658" name="AutoShape 12"/>
          <p:cNvCxnSpPr>
            <a:cxnSpLocks noChangeShapeType="1"/>
            <a:stCxn id="283680" idx="7"/>
            <a:endCxn id="283660" idx="1"/>
          </p:cNvCxnSpPr>
          <p:nvPr/>
        </p:nvCxnSpPr>
        <p:spPr bwMode="auto">
          <a:xfrm rot="5400000" flipH="1" flipV="1">
            <a:off x="3621881" y="896144"/>
            <a:ext cx="1620838" cy="2997200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3659" name="Rectangle 17"/>
          <p:cNvSpPr>
            <a:spLocks noChangeArrowheads="1"/>
          </p:cNvSpPr>
          <p:nvPr/>
        </p:nvSpPr>
        <p:spPr bwMode="auto">
          <a:xfrm>
            <a:off x="5930900" y="9906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60" name="Text Box 18"/>
          <p:cNvSpPr txBox="1">
            <a:spLocks noChangeArrowheads="1"/>
          </p:cNvSpPr>
          <p:nvPr/>
        </p:nvSpPr>
        <p:spPr bwMode="auto">
          <a:xfrm>
            <a:off x="5930900" y="990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1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83663" name="Rectangle 7"/>
          <p:cNvSpPr>
            <a:spLocks noChangeArrowheads="1"/>
          </p:cNvSpPr>
          <p:nvPr/>
        </p:nvSpPr>
        <p:spPr bwMode="auto">
          <a:xfrm>
            <a:off x="6248400" y="14478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Mem</a:t>
            </a:r>
          </a:p>
        </p:txBody>
      </p:sp>
      <p:sp>
        <p:nvSpPr>
          <p:cNvPr id="283664" name="AutoShape 6"/>
          <p:cNvSpPr>
            <a:spLocks noChangeArrowheads="1"/>
          </p:cNvSpPr>
          <p:nvPr/>
        </p:nvSpPr>
        <p:spPr bwMode="auto">
          <a:xfrm>
            <a:off x="6248400" y="23622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26" name="Flowchart: Internal Storage 25"/>
          <p:cNvSpPr>
            <a:spLocks noChangeArrowheads="1"/>
          </p:cNvSpPr>
          <p:nvPr/>
        </p:nvSpPr>
        <p:spPr bwMode="auto">
          <a:xfrm>
            <a:off x="7467600" y="31242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27" name="Flowchart: Internal Storage 26"/>
          <p:cNvSpPr>
            <a:spLocks noChangeArrowheads="1"/>
          </p:cNvSpPr>
          <p:nvPr/>
        </p:nvSpPr>
        <p:spPr bwMode="auto">
          <a:xfrm>
            <a:off x="7010400" y="31242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8" name="Flowchart: Internal Storage 27"/>
          <p:cNvSpPr>
            <a:spLocks noChangeArrowheads="1"/>
          </p:cNvSpPr>
          <p:nvPr/>
        </p:nvSpPr>
        <p:spPr bwMode="auto">
          <a:xfrm>
            <a:off x="7924800" y="31242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283670" name="Rectangle 17"/>
          <p:cNvSpPr>
            <a:spLocks noChangeArrowheads="1"/>
          </p:cNvSpPr>
          <p:nvPr/>
        </p:nvSpPr>
        <p:spPr bwMode="auto">
          <a:xfrm>
            <a:off x="5930900" y="38100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71" name="Text Box 18"/>
          <p:cNvSpPr txBox="1">
            <a:spLocks noChangeArrowheads="1"/>
          </p:cNvSpPr>
          <p:nvPr/>
        </p:nvSpPr>
        <p:spPr bwMode="auto">
          <a:xfrm>
            <a:off x="5930900" y="3810000"/>
            <a:ext cx="2133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2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83672" name="Rectangle 7"/>
          <p:cNvSpPr>
            <a:spLocks noChangeArrowheads="1"/>
          </p:cNvSpPr>
          <p:nvPr/>
        </p:nvSpPr>
        <p:spPr bwMode="auto">
          <a:xfrm>
            <a:off x="6248400" y="42672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Mem</a:t>
            </a:r>
          </a:p>
        </p:txBody>
      </p:sp>
      <p:sp>
        <p:nvSpPr>
          <p:cNvPr id="283673" name="AutoShape 6"/>
          <p:cNvSpPr>
            <a:spLocks noChangeArrowheads="1"/>
          </p:cNvSpPr>
          <p:nvPr/>
        </p:nvSpPr>
        <p:spPr bwMode="auto">
          <a:xfrm>
            <a:off x="6248400" y="51816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46" name="Flowchart: Internal Storage 45"/>
          <p:cNvSpPr>
            <a:spLocks noChangeArrowheads="1"/>
          </p:cNvSpPr>
          <p:nvPr/>
        </p:nvSpPr>
        <p:spPr bwMode="auto">
          <a:xfrm>
            <a:off x="7467600" y="59436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47" name="Flowchart: Internal Storage 46"/>
          <p:cNvSpPr>
            <a:spLocks noChangeArrowheads="1"/>
          </p:cNvSpPr>
          <p:nvPr/>
        </p:nvSpPr>
        <p:spPr bwMode="auto">
          <a:xfrm>
            <a:off x="7010400" y="59436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48" name="Flowchart: Internal Storage 47"/>
          <p:cNvSpPr>
            <a:spLocks noChangeArrowheads="1"/>
          </p:cNvSpPr>
          <p:nvPr/>
        </p:nvSpPr>
        <p:spPr bwMode="auto">
          <a:xfrm>
            <a:off x="7924800" y="59436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cxnSp>
        <p:nvCxnSpPr>
          <p:cNvPr id="283679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3680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rgbClr val="FFC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MALB</a:t>
            </a:r>
          </a:p>
          <a:p>
            <a:pPr algn="ctr"/>
            <a:r>
              <a:rPr lang="en-US" b="1" dirty="0" smtClean="0"/>
              <a:t>UF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838200" y="1265872"/>
            <a:ext cx="1828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A </a:t>
            </a:r>
            <a:r>
              <a:rPr lang="en-US" dirty="0" smtClean="0"/>
              <a:t>→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000" b="1" dirty="0" smtClean="0"/>
          </a:p>
          <a:p>
            <a:pPr>
              <a:defRPr/>
            </a:pPr>
            <a:r>
              <a:rPr lang="en-US" b="1" dirty="0" smtClean="0"/>
              <a:t>B →</a:t>
            </a:r>
          </a:p>
          <a:p>
            <a:pPr>
              <a:defRPr/>
            </a:pPr>
            <a:endParaRPr lang="en-US" sz="1800" b="1" dirty="0" smtClean="0"/>
          </a:p>
        </p:txBody>
      </p:sp>
      <p:sp>
        <p:nvSpPr>
          <p:cNvPr id="40" name="Flowchart: Internal Storage 39"/>
          <p:cNvSpPr/>
          <p:nvPr/>
        </p:nvSpPr>
        <p:spPr>
          <a:xfrm>
            <a:off x="2057400" y="12954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Flowchart: Internal Storage 40"/>
          <p:cNvSpPr/>
          <p:nvPr/>
        </p:nvSpPr>
        <p:spPr>
          <a:xfrm>
            <a:off x="1600200" y="12954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Flowchart: Internal Storage 41"/>
          <p:cNvSpPr/>
          <p:nvPr/>
        </p:nvSpPr>
        <p:spPr>
          <a:xfrm>
            <a:off x="1600200" y="18288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Flowchart: Internal Storage 42"/>
          <p:cNvSpPr/>
          <p:nvPr/>
        </p:nvSpPr>
        <p:spPr>
          <a:xfrm>
            <a:off x="2057400" y="18288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3661" name="AutoShape 19"/>
          <p:cNvCxnSpPr>
            <a:cxnSpLocks noChangeShapeType="1"/>
            <a:stCxn id="283680" idx="5"/>
          </p:cNvCxnSpPr>
          <p:nvPr/>
        </p:nvCxnSpPr>
        <p:spPr bwMode="auto">
          <a:xfrm rot="16200000" flipH="1">
            <a:off x="3742531" y="3402807"/>
            <a:ext cx="1385887" cy="3003550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89872" y="2895600"/>
            <a:ext cx="13421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A, B, A, B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7CB28-E506-449A-9955-2EF3BE942F5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0255639"/>
      </p:ext>
    </p:extLst>
  </p:cSld>
  <p:clrMapOvr>
    <a:masterClrMapping/>
  </p:clrMapOvr>
  <p:transition advTm="26535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Callout 34"/>
          <p:cNvSpPr/>
          <p:nvPr/>
        </p:nvSpPr>
        <p:spPr>
          <a:xfrm>
            <a:off x="304800" y="990600"/>
            <a:ext cx="2971800" cy="1600200"/>
          </a:xfrm>
          <a:prstGeom prst="wedgeEllipseCallout">
            <a:avLst>
              <a:gd name="adj1" fmla="val 6533"/>
              <a:gd name="adj2" fmla="val 76105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US" b="1" dirty="0" smtClean="0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900488" y="1248102"/>
            <a:ext cx="140275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/>
              <a:t>Group A</a:t>
            </a:r>
          </a:p>
        </p:txBody>
      </p:sp>
      <p:sp>
        <p:nvSpPr>
          <p:cNvPr id="283657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Update Filtering Example</a:t>
            </a:r>
          </a:p>
        </p:txBody>
      </p:sp>
      <p:cxnSp>
        <p:nvCxnSpPr>
          <p:cNvPr id="283658" name="AutoShape 12"/>
          <p:cNvCxnSpPr>
            <a:cxnSpLocks noChangeShapeType="1"/>
            <a:stCxn id="283680" idx="7"/>
            <a:endCxn id="283660" idx="1"/>
          </p:cNvCxnSpPr>
          <p:nvPr/>
        </p:nvCxnSpPr>
        <p:spPr bwMode="auto">
          <a:xfrm rot="5400000" flipH="1" flipV="1">
            <a:off x="3621881" y="896144"/>
            <a:ext cx="1620838" cy="2997200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3659" name="Rectangle 17"/>
          <p:cNvSpPr>
            <a:spLocks noChangeArrowheads="1"/>
          </p:cNvSpPr>
          <p:nvPr/>
        </p:nvSpPr>
        <p:spPr bwMode="auto">
          <a:xfrm>
            <a:off x="5930900" y="9906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60" name="Text Box 18"/>
          <p:cNvSpPr txBox="1">
            <a:spLocks noChangeArrowheads="1"/>
          </p:cNvSpPr>
          <p:nvPr/>
        </p:nvSpPr>
        <p:spPr bwMode="auto">
          <a:xfrm>
            <a:off x="5930900" y="990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1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3900488" y="5486400"/>
            <a:ext cx="141417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Group B</a:t>
            </a:r>
          </a:p>
        </p:txBody>
      </p:sp>
      <p:sp>
        <p:nvSpPr>
          <p:cNvPr id="283663" name="Rectangle 7"/>
          <p:cNvSpPr>
            <a:spLocks noChangeArrowheads="1"/>
          </p:cNvSpPr>
          <p:nvPr/>
        </p:nvSpPr>
        <p:spPr bwMode="auto">
          <a:xfrm>
            <a:off x="6248400" y="14478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Mem</a:t>
            </a:r>
          </a:p>
        </p:txBody>
      </p:sp>
      <p:sp>
        <p:nvSpPr>
          <p:cNvPr id="283664" name="AutoShape 6"/>
          <p:cNvSpPr>
            <a:spLocks noChangeArrowheads="1"/>
          </p:cNvSpPr>
          <p:nvPr/>
        </p:nvSpPr>
        <p:spPr bwMode="auto">
          <a:xfrm>
            <a:off x="6248400" y="23622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26" name="Flowchart: Internal Storage 25"/>
          <p:cNvSpPr>
            <a:spLocks noChangeArrowheads="1"/>
          </p:cNvSpPr>
          <p:nvPr/>
        </p:nvSpPr>
        <p:spPr bwMode="auto">
          <a:xfrm>
            <a:off x="7467600" y="31242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27" name="Flowchart: Internal Storage 26"/>
          <p:cNvSpPr>
            <a:spLocks noChangeArrowheads="1"/>
          </p:cNvSpPr>
          <p:nvPr/>
        </p:nvSpPr>
        <p:spPr bwMode="auto">
          <a:xfrm>
            <a:off x="7010400" y="31242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8" name="Flowchart: Internal Storage 27"/>
          <p:cNvSpPr>
            <a:spLocks noChangeArrowheads="1"/>
          </p:cNvSpPr>
          <p:nvPr/>
        </p:nvSpPr>
        <p:spPr bwMode="auto">
          <a:xfrm>
            <a:off x="7924800" y="31242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29" name="Flowchart: Internal Storage 28"/>
          <p:cNvSpPr>
            <a:spLocks noChangeArrowheads="1"/>
          </p:cNvSpPr>
          <p:nvPr/>
        </p:nvSpPr>
        <p:spPr bwMode="auto">
          <a:xfrm>
            <a:off x="6781800" y="18288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30" name="Flowchart: Internal Storage 29"/>
          <p:cNvSpPr>
            <a:spLocks noChangeArrowheads="1"/>
          </p:cNvSpPr>
          <p:nvPr/>
        </p:nvSpPr>
        <p:spPr bwMode="auto">
          <a:xfrm>
            <a:off x="6324600" y="18288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83670" name="Rectangle 17"/>
          <p:cNvSpPr>
            <a:spLocks noChangeArrowheads="1"/>
          </p:cNvSpPr>
          <p:nvPr/>
        </p:nvSpPr>
        <p:spPr bwMode="auto">
          <a:xfrm>
            <a:off x="5930900" y="38100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71" name="Text Box 18"/>
          <p:cNvSpPr txBox="1">
            <a:spLocks noChangeArrowheads="1"/>
          </p:cNvSpPr>
          <p:nvPr/>
        </p:nvSpPr>
        <p:spPr bwMode="auto">
          <a:xfrm>
            <a:off x="5930900" y="3810000"/>
            <a:ext cx="2133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2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83672" name="Rectangle 7"/>
          <p:cNvSpPr>
            <a:spLocks noChangeArrowheads="1"/>
          </p:cNvSpPr>
          <p:nvPr/>
        </p:nvSpPr>
        <p:spPr bwMode="auto">
          <a:xfrm>
            <a:off x="6248400" y="42672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Mem</a:t>
            </a:r>
          </a:p>
        </p:txBody>
      </p:sp>
      <p:sp>
        <p:nvSpPr>
          <p:cNvPr id="283673" name="AutoShape 6"/>
          <p:cNvSpPr>
            <a:spLocks noChangeArrowheads="1"/>
          </p:cNvSpPr>
          <p:nvPr/>
        </p:nvSpPr>
        <p:spPr bwMode="auto">
          <a:xfrm>
            <a:off x="6248400" y="51816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46" name="Flowchart: Internal Storage 45"/>
          <p:cNvSpPr>
            <a:spLocks noChangeArrowheads="1"/>
          </p:cNvSpPr>
          <p:nvPr/>
        </p:nvSpPr>
        <p:spPr bwMode="auto">
          <a:xfrm>
            <a:off x="7467600" y="59436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47" name="Flowchart: Internal Storage 46"/>
          <p:cNvSpPr>
            <a:spLocks noChangeArrowheads="1"/>
          </p:cNvSpPr>
          <p:nvPr/>
        </p:nvSpPr>
        <p:spPr bwMode="auto">
          <a:xfrm>
            <a:off x="7010400" y="59436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48" name="Flowchart: Internal Storage 47"/>
          <p:cNvSpPr>
            <a:spLocks noChangeArrowheads="1"/>
          </p:cNvSpPr>
          <p:nvPr/>
        </p:nvSpPr>
        <p:spPr bwMode="auto">
          <a:xfrm>
            <a:off x="7924800" y="59436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49" name="Flowchart: Internal Storage 48"/>
          <p:cNvSpPr>
            <a:spLocks noChangeArrowheads="1"/>
          </p:cNvSpPr>
          <p:nvPr/>
        </p:nvSpPr>
        <p:spPr bwMode="auto">
          <a:xfrm>
            <a:off x="6781800" y="46482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50" name="Flowchart: Internal Storage 49"/>
          <p:cNvSpPr>
            <a:spLocks noChangeArrowheads="1"/>
          </p:cNvSpPr>
          <p:nvPr/>
        </p:nvSpPr>
        <p:spPr bwMode="auto">
          <a:xfrm>
            <a:off x="6324600" y="46482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cxnSp>
        <p:nvCxnSpPr>
          <p:cNvPr id="283679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3680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rgbClr val="FFC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MALB</a:t>
            </a:r>
          </a:p>
          <a:p>
            <a:pPr algn="ctr"/>
            <a:r>
              <a:rPr lang="en-US" b="1" dirty="0" smtClean="0"/>
              <a:t>UF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838200" y="1265872"/>
            <a:ext cx="1828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A </a:t>
            </a:r>
            <a:r>
              <a:rPr lang="en-US" dirty="0" smtClean="0"/>
              <a:t>→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000" b="1" dirty="0" smtClean="0"/>
          </a:p>
          <a:p>
            <a:pPr>
              <a:defRPr/>
            </a:pPr>
            <a:r>
              <a:rPr lang="en-US" b="1" dirty="0" smtClean="0"/>
              <a:t>B →</a:t>
            </a:r>
          </a:p>
          <a:p>
            <a:pPr>
              <a:defRPr/>
            </a:pPr>
            <a:endParaRPr lang="en-US" sz="1800" b="1" dirty="0" smtClean="0"/>
          </a:p>
        </p:txBody>
      </p:sp>
      <p:sp>
        <p:nvSpPr>
          <p:cNvPr id="40" name="Flowchart: Internal Storage 39"/>
          <p:cNvSpPr/>
          <p:nvPr/>
        </p:nvSpPr>
        <p:spPr>
          <a:xfrm>
            <a:off x="2057400" y="12954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Flowchart: Internal Storage 40"/>
          <p:cNvSpPr/>
          <p:nvPr/>
        </p:nvSpPr>
        <p:spPr>
          <a:xfrm>
            <a:off x="1600200" y="12954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Flowchart: Internal Storage 41"/>
          <p:cNvSpPr/>
          <p:nvPr/>
        </p:nvSpPr>
        <p:spPr>
          <a:xfrm>
            <a:off x="1600200" y="18288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Flowchart: Internal Storage 42"/>
          <p:cNvSpPr/>
          <p:nvPr/>
        </p:nvSpPr>
        <p:spPr>
          <a:xfrm>
            <a:off x="2057400" y="18288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3661" name="AutoShape 19"/>
          <p:cNvCxnSpPr>
            <a:cxnSpLocks noChangeShapeType="1"/>
            <a:stCxn id="283680" idx="5"/>
          </p:cNvCxnSpPr>
          <p:nvPr/>
        </p:nvCxnSpPr>
        <p:spPr bwMode="auto">
          <a:xfrm rot="16200000" flipH="1">
            <a:off x="3742531" y="3402807"/>
            <a:ext cx="1385887" cy="3003550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89872" y="2895600"/>
            <a:ext cx="13421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A, B, A, B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7CB28-E506-449A-9955-2EF3BE942F5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6535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900488" y="1248102"/>
            <a:ext cx="140275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/>
              <a:t>Group A</a:t>
            </a:r>
          </a:p>
        </p:txBody>
      </p:sp>
      <p:sp>
        <p:nvSpPr>
          <p:cNvPr id="285705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Update Filtering Example</a:t>
            </a:r>
          </a:p>
        </p:txBody>
      </p:sp>
      <p:sp>
        <p:nvSpPr>
          <p:cNvPr id="285706" name="Rectangle 17"/>
          <p:cNvSpPr>
            <a:spLocks noChangeArrowheads="1"/>
          </p:cNvSpPr>
          <p:nvPr/>
        </p:nvSpPr>
        <p:spPr bwMode="auto">
          <a:xfrm>
            <a:off x="5930900" y="9906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utoShape 6"/>
          <p:cNvSpPr>
            <a:spLocks noChangeArrowheads="1"/>
          </p:cNvSpPr>
          <p:nvPr/>
        </p:nvSpPr>
        <p:spPr bwMode="auto">
          <a:xfrm>
            <a:off x="6248400" y="23622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285707" name="Text Box 18"/>
          <p:cNvSpPr txBox="1">
            <a:spLocks noChangeArrowheads="1"/>
          </p:cNvSpPr>
          <p:nvPr/>
        </p:nvSpPr>
        <p:spPr bwMode="auto">
          <a:xfrm>
            <a:off x="5930900" y="990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1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3900488" y="5486400"/>
            <a:ext cx="141417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/>
              <a:t>Group </a:t>
            </a:r>
            <a:r>
              <a:rPr lang="en-US" b="1" dirty="0"/>
              <a:t>B</a:t>
            </a:r>
          </a:p>
        </p:txBody>
      </p:sp>
      <p:sp>
        <p:nvSpPr>
          <p:cNvPr id="285709" name="Rectangle 7"/>
          <p:cNvSpPr>
            <a:spLocks noChangeArrowheads="1"/>
          </p:cNvSpPr>
          <p:nvPr/>
        </p:nvSpPr>
        <p:spPr bwMode="auto">
          <a:xfrm>
            <a:off x="6248400" y="14478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Mem</a:t>
            </a:r>
          </a:p>
        </p:txBody>
      </p:sp>
      <p:sp>
        <p:nvSpPr>
          <p:cNvPr id="26" name="Flowchart: Internal Storage 25"/>
          <p:cNvSpPr>
            <a:spLocks noChangeArrowheads="1"/>
          </p:cNvSpPr>
          <p:nvPr/>
        </p:nvSpPr>
        <p:spPr bwMode="auto">
          <a:xfrm>
            <a:off x="7467600" y="31242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27" name="Flowchart: Internal Storage 26"/>
          <p:cNvSpPr>
            <a:spLocks noChangeArrowheads="1"/>
          </p:cNvSpPr>
          <p:nvPr/>
        </p:nvSpPr>
        <p:spPr bwMode="auto">
          <a:xfrm>
            <a:off x="7010400" y="31242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9" name="Flowchart: Internal Storage 28"/>
          <p:cNvSpPr>
            <a:spLocks noChangeArrowheads="1"/>
          </p:cNvSpPr>
          <p:nvPr/>
        </p:nvSpPr>
        <p:spPr bwMode="auto">
          <a:xfrm>
            <a:off x="6781800" y="18288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30" name="Flowchart: Internal Storage 29"/>
          <p:cNvSpPr>
            <a:spLocks noChangeArrowheads="1"/>
          </p:cNvSpPr>
          <p:nvPr/>
        </p:nvSpPr>
        <p:spPr bwMode="auto">
          <a:xfrm>
            <a:off x="6003925" y="1443990"/>
            <a:ext cx="701675" cy="84201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85716" name="Rectangle 17"/>
          <p:cNvSpPr>
            <a:spLocks noChangeArrowheads="1"/>
          </p:cNvSpPr>
          <p:nvPr/>
        </p:nvSpPr>
        <p:spPr bwMode="auto">
          <a:xfrm>
            <a:off x="5930900" y="38100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17" name="Text Box 18"/>
          <p:cNvSpPr txBox="1">
            <a:spLocks noChangeArrowheads="1"/>
          </p:cNvSpPr>
          <p:nvPr/>
        </p:nvSpPr>
        <p:spPr bwMode="auto">
          <a:xfrm>
            <a:off x="5930900" y="3810000"/>
            <a:ext cx="2133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2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85718" name="Rectangle 7"/>
          <p:cNvSpPr>
            <a:spLocks noChangeArrowheads="1"/>
          </p:cNvSpPr>
          <p:nvPr/>
        </p:nvSpPr>
        <p:spPr bwMode="auto">
          <a:xfrm>
            <a:off x="6248400" y="42672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Mem</a:t>
            </a:r>
          </a:p>
        </p:txBody>
      </p:sp>
      <p:sp>
        <p:nvSpPr>
          <p:cNvPr id="285719" name="AutoShape 6"/>
          <p:cNvSpPr>
            <a:spLocks noChangeArrowheads="1"/>
          </p:cNvSpPr>
          <p:nvPr/>
        </p:nvSpPr>
        <p:spPr bwMode="auto">
          <a:xfrm>
            <a:off x="6248400" y="51816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46" name="Flowchart: Internal Storage 45"/>
          <p:cNvSpPr>
            <a:spLocks noChangeArrowheads="1"/>
          </p:cNvSpPr>
          <p:nvPr/>
        </p:nvSpPr>
        <p:spPr bwMode="auto">
          <a:xfrm>
            <a:off x="7467600" y="59436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47" name="Flowchart: Internal Storage 46"/>
          <p:cNvSpPr>
            <a:spLocks noChangeArrowheads="1"/>
          </p:cNvSpPr>
          <p:nvPr/>
        </p:nvSpPr>
        <p:spPr bwMode="auto">
          <a:xfrm>
            <a:off x="7010400" y="59436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48" name="Flowchart: Internal Storage 47"/>
          <p:cNvSpPr>
            <a:spLocks noChangeArrowheads="1"/>
          </p:cNvSpPr>
          <p:nvPr/>
        </p:nvSpPr>
        <p:spPr bwMode="auto">
          <a:xfrm>
            <a:off x="7924800" y="59436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50" name="Flowchart: Internal Storage 49"/>
          <p:cNvSpPr>
            <a:spLocks noChangeArrowheads="1"/>
          </p:cNvSpPr>
          <p:nvPr/>
        </p:nvSpPr>
        <p:spPr bwMode="auto">
          <a:xfrm>
            <a:off x="6324600" y="46482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cxnSp>
        <p:nvCxnSpPr>
          <p:cNvPr id="285724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5725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rgbClr val="FFC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MALB</a:t>
            </a:r>
          </a:p>
          <a:p>
            <a:pPr algn="ctr"/>
            <a:r>
              <a:rPr lang="en-US" b="1" dirty="0" smtClean="0"/>
              <a:t>UF</a:t>
            </a:r>
            <a:endParaRPr lang="en-US" b="1" dirty="0"/>
          </a:p>
        </p:txBody>
      </p:sp>
      <p:sp>
        <p:nvSpPr>
          <p:cNvPr id="285732" name="Freeform 36"/>
          <p:cNvSpPr>
            <a:spLocks/>
          </p:cNvSpPr>
          <p:nvPr/>
        </p:nvSpPr>
        <p:spPr bwMode="auto">
          <a:xfrm>
            <a:off x="2882900" y="1598613"/>
            <a:ext cx="3121025" cy="1547812"/>
          </a:xfrm>
          <a:custGeom>
            <a:avLst/>
            <a:gdLst>
              <a:gd name="T0" fmla="*/ 0 w 1966"/>
              <a:gd name="T1" fmla="*/ 975 h 975"/>
              <a:gd name="T2" fmla="*/ 241 w 1966"/>
              <a:gd name="T3" fmla="*/ 624 h 975"/>
              <a:gd name="T4" fmla="*/ 578 w 1966"/>
              <a:gd name="T5" fmla="*/ 354 h 975"/>
              <a:gd name="T6" fmla="*/ 989 w 1966"/>
              <a:gd name="T7" fmla="*/ 160 h 975"/>
              <a:gd name="T8" fmla="*/ 1423 w 1966"/>
              <a:gd name="T9" fmla="*/ 63 h 975"/>
              <a:gd name="T10" fmla="*/ 1966 w 1966"/>
              <a:gd name="T11" fmla="*/ 0 h 9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66"/>
              <a:gd name="T19" fmla="*/ 0 h 975"/>
              <a:gd name="T20" fmla="*/ 1966 w 1966"/>
              <a:gd name="T21" fmla="*/ 975 h 9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66" h="975">
                <a:moveTo>
                  <a:pt x="0" y="975"/>
                </a:moveTo>
                <a:cubicBezTo>
                  <a:pt x="40" y="917"/>
                  <a:pt x="145" y="727"/>
                  <a:pt x="241" y="624"/>
                </a:cubicBezTo>
                <a:cubicBezTo>
                  <a:pt x="337" y="521"/>
                  <a:pt x="453" y="431"/>
                  <a:pt x="578" y="354"/>
                </a:cubicBezTo>
                <a:cubicBezTo>
                  <a:pt x="703" y="277"/>
                  <a:pt x="848" y="208"/>
                  <a:pt x="989" y="160"/>
                </a:cubicBezTo>
                <a:cubicBezTo>
                  <a:pt x="1130" y="112"/>
                  <a:pt x="1260" y="90"/>
                  <a:pt x="1423" y="63"/>
                </a:cubicBezTo>
                <a:cubicBezTo>
                  <a:pt x="1586" y="36"/>
                  <a:pt x="1853" y="13"/>
                  <a:pt x="1966" y="0"/>
                </a:cubicBezTo>
              </a:path>
            </a:pathLst>
          </a:custGeom>
          <a:noFill/>
          <a:ln w="1143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5734" name="Text Box 38"/>
          <p:cNvSpPr txBox="1">
            <a:spLocks noChangeArrowheads="1"/>
          </p:cNvSpPr>
          <p:nvPr/>
        </p:nvSpPr>
        <p:spPr bwMode="auto">
          <a:xfrm>
            <a:off x="3727450" y="2200275"/>
            <a:ext cx="1217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00"/>
                </a:solidFill>
              </a:rPr>
              <a:t>Update</a:t>
            </a:r>
          </a:p>
          <a:p>
            <a:r>
              <a:rPr lang="en-US" b="1">
                <a:solidFill>
                  <a:srgbClr val="CC0000"/>
                </a:solidFill>
              </a:rPr>
              <a:t>table 1</a:t>
            </a:r>
          </a:p>
        </p:txBody>
      </p:sp>
      <p:sp>
        <p:nvSpPr>
          <p:cNvPr id="49" name="Flowchart: Internal Storage 48"/>
          <p:cNvSpPr>
            <a:spLocks noChangeArrowheads="1"/>
          </p:cNvSpPr>
          <p:nvPr/>
        </p:nvSpPr>
        <p:spPr bwMode="auto">
          <a:xfrm>
            <a:off x="6781800" y="46482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28" name="Flowchart: Internal Storage 27"/>
          <p:cNvSpPr>
            <a:spLocks noChangeArrowheads="1"/>
          </p:cNvSpPr>
          <p:nvPr/>
        </p:nvSpPr>
        <p:spPr bwMode="auto">
          <a:xfrm>
            <a:off x="7924800" y="31242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51" name="Oval Callout 50"/>
          <p:cNvSpPr/>
          <p:nvPr/>
        </p:nvSpPr>
        <p:spPr>
          <a:xfrm>
            <a:off x="304800" y="990600"/>
            <a:ext cx="2971800" cy="1600200"/>
          </a:xfrm>
          <a:prstGeom prst="wedgeEllipseCallout">
            <a:avLst>
              <a:gd name="adj1" fmla="val 6533"/>
              <a:gd name="adj2" fmla="val 76105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US" b="1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838200" y="1265872"/>
            <a:ext cx="1828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A </a:t>
            </a:r>
            <a:r>
              <a:rPr lang="en-US" dirty="0" smtClean="0"/>
              <a:t>→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000" b="1" dirty="0" smtClean="0"/>
          </a:p>
          <a:p>
            <a:pPr>
              <a:defRPr/>
            </a:pPr>
            <a:r>
              <a:rPr lang="en-US" b="1" dirty="0" smtClean="0"/>
              <a:t>B →</a:t>
            </a:r>
          </a:p>
          <a:p>
            <a:pPr>
              <a:defRPr/>
            </a:pPr>
            <a:endParaRPr lang="en-US" sz="1800" b="1" dirty="0" smtClean="0"/>
          </a:p>
        </p:txBody>
      </p:sp>
      <p:sp>
        <p:nvSpPr>
          <p:cNvPr id="53" name="Flowchart: Internal Storage 52"/>
          <p:cNvSpPr/>
          <p:nvPr/>
        </p:nvSpPr>
        <p:spPr>
          <a:xfrm>
            <a:off x="2057400" y="12954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Flowchart: Internal Storage 53"/>
          <p:cNvSpPr/>
          <p:nvPr/>
        </p:nvSpPr>
        <p:spPr>
          <a:xfrm>
            <a:off x="1600200" y="12954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Flowchart: Internal Storage 54"/>
          <p:cNvSpPr/>
          <p:nvPr/>
        </p:nvSpPr>
        <p:spPr>
          <a:xfrm>
            <a:off x="1600200" y="18288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Flowchart: Internal Storage 55"/>
          <p:cNvSpPr/>
          <p:nvPr/>
        </p:nvSpPr>
        <p:spPr>
          <a:xfrm>
            <a:off x="2057400" y="18288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89872" y="2895600"/>
            <a:ext cx="13421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A, B, A, B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7CB28-E506-449A-9955-2EF3BE942F5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Read </a:t>
            </a:r>
            <a:r>
              <a:rPr lang="en-US" b="1" dirty="0" err="1" smtClean="0">
                <a:solidFill>
                  <a:srgbClr val="000099"/>
                </a:solidFill>
              </a:rPr>
              <a:t>Tx</a:t>
            </a:r>
            <a:endParaRPr lang="en-US" b="1" dirty="0" smtClean="0">
              <a:solidFill>
                <a:srgbClr val="000099"/>
              </a:solidFill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984625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984625" y="30988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2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984625" y="12573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984625" y="13335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1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990975" y="4775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3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cxnSp>
        <p:nvCxnSpPr>
          <p:cNvPr id="19477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21"/>
          <p:cNvCxnSpPr>
            <a:cxnSpLocks noChangeShapeType="1"/>
            <a:stCxn id="19459" idx="6"/>
            <a:endCxn id="19468" idx="1"/>
          </p:cNvCxnSpPr>
          <p:nvPr/>
        </p:nvCxnSpPr>
        <p:spPr bwMode="auto">
          <a:xfrm flipV="1">
            <a:off x="3198813" y="1927225"/>
            <a:ext cx="785812" cy="1781176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Arial" charset="0"/>
              </a:rPr>
              <a:t>Load </a:t>
            </a:r>
          </a:p>
          <a:p>
            <a:pPr algn="ctr"/>
            <a:r>
              <a:rPr lang="en-US" sz="2400" b="1" dirty="0">
                <a:latin typeface="Arial" charset="0"/>
              </a:rPr>
              <a:t>Balancer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96900" y="3124200"/>
            <a:ext cx="546100" cy="523220"/>
          </a:xfrm>
          <a:prstGeom prst="rect">
            <a:avLst/>
          </a:prstGeom>
          <a:solidFill>
            <a:srgbClr val="FF646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15" name="Text Box 67"/>
          <p:cNvSpPr txBox="1">
            <a:spLocks noChangeArrowheads="1"/>
          </p:cNvSpPr>
          <p:nvPr/>
        </p:nvSpPr>
        <p:spPr bwMode="auto">
          <a:xfrm>
            <a:off x="6477000" y="1066800"/>
            <a:ext cx="2362200" cy="138499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/>
              <a:t>Read </a:t>
            </a:r>
            <a:r>
              <a:rPr lang="en-US" sz="2800" dirty="0" err="1" smtClean="0"/>
              <a:t>tx</a:t>
            </a:r>
            <a:r>
              <a:rPr lang="en-US" sz="2800" dirty="0" smtClean="0"/>
              <a:t> does </a:t>
            </a:r>
            <a:r>
              <a:rPr lang="en-US" sz="2800" b="1" u="sng" dirty="0" smtClean="0"/>
              <a:t>not</a:t>
            </a:r>
            <a:r>
              <a:rPr lang="en-US" sz="2800" dirty="0" smtClean="0"/>
              <a:t> change DB state</a:t>
            </a:r>
            <a:endParaRPr lang="en-US" sz="28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900488" y="1248102"/>
            <a:ext cx="140275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/>
              <a:t>Group A</a:t>
            </a:r>
          </a:p>
        </p:txBody>
      </p:sp>
      <p:sp>
        <p:nvSpPr>
          <p:cNvPr id="285705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Update Filtering Example</a:t>
            </a:r>
          </a:p>
        </p:txBody>
      </p:sp>
      <p:sp>
        <p:nvSpPr>
          <p:cNvPr id="285706" name="Rectangle 17"/>
          <p:cNvSpPr>
            <a:spLocks noChangeArrowheads="1"/>
          </p:cNvSpPr>
          <p:nvPr/>
        </p:nvSpPr>
        <p:spPr bwMode="auto">
          <a:xfrm>
            <a:off x="5930900" y="9906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utoShape 6"/>
          <p:cNvSpPr>
            <a:spLocks noChangeArrowheads="1"/>
          </p:cNvSpPr>
          <p:nvPr/>
        </p:nvSpPr>
        <p:spPr bwMode="auto">
          <a:xfrm>
            <a:off x="6248400" y="23622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285707" name="Text Box 18"/>
          <p:cNvSpPr txBox="1">
            <a:spLocks noChangeArrowheads="1"/>
          </p:cNvSpPr>
          <p:nvPr/>
        </p:nvSpPr>
        <p:spPr bwMode="auto">
          <a:xfrm>
            <a:off x="5930900" y="990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1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3900488" y="5486400"/>
            <a:ext cx="141417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/>
              <a:t>Group </a:t>
            </a:r>
            <a:r>
              <a:rPr lang="en-US" b="1" dirty="0"/>
              <a:t>B</a:t>
            </a:r>
          </a:p>
        </p:txBody>
      </p:sp>
      <p:sp>
        <p:nvSpPr>
          <p:cNvPr id="285709" name="Rectangle 7"/>
          <p:cNvSpPr>
            <a:spLocks noChangeArrowheads="1"/>
          </p:cNvSpPr>
          <p:nvPr/>
        </p:nvSpPr>
        <p:spPr bwMode="auto">
          <a:xfrm>
            <a:off x="6248400" y="14478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Mem</a:t>
            </a:r>
          </a:p>
        </p:txBody>
      </p:sp>
      <p:sp>
        <p:nvSpPr>
          <p:cNvPr id="26" name="Flowchart: Internal Storage 25"/>
          <p:cNvSpPr>
            <a:spLocks noChangeArrowheads="1"/>
          </p:cNvSpPr>
          <p:nvPr/>
        </p:nvSpPr>
        <p:spPr bwMode="auto">
          <a:xfrm>
            <a:off x="7467600" y="31242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27" name="Flowchart: Internal Storage 26"/>
          <p:cNvSpPr>
            <a:spLocks noChangeArrowheads="1"/>
          </p:cNvSpPr>
          <p:nvPr/>
        </p:nvSpPr>
        <p:spPr bwMode="auto">
          <a:xfrm>
            <a:off x="7010400" y="31242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9" name="Flowchart: Internal Storage 28"/>
          <p:cNvSpPr>
            <a:spLocks noChangeArrowheads="1"/>
          </p:cNvSpPr>
          <p:nvPr/>
        </p:nvSpPr>
        <p:spPr bwMode="auto">
          <a:xfrm>
            <a:off x="6781800" y="18288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30" name="Flowchart: Internal Storage 29"/>
          <p:cNvSpPr>
            <a:spLocks noChangeArrowheads="1"/>
          </p:cNvSpPr>
          <p:nvPr/>
        </p:nvSpPr>
        <p:spPr bwMode="auto">
          <a:xfrm>
            <a:off x="6003925" y="1443990"/>
            <a:ext cx="701675" cy="84201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85716" name="Rectangle 17"/>
          <p:cNvSpPr>
            <a:spLocks noChangeArrowheads="1"/>
          </p:cNvSpPr>
          <p:nvPr/>
        </p:nvSpPr>
        <p:spPr bwMode="auto">
          <a:xfrm>
            <a:off x="5930900" y="38100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17" name="Text Box 18"/>
          <p:cNvSpPr txBox="1">
            <a:spLocks noChangeArrowheads="1"/>
          </p:cNvSpPr>
          <p:nvPr/>
        </p:nvSpPr>
        <p:spPr bwMode="auto">
          <a:xfrm>
            <a:off x="5930900" y="3810000"/>
            <a:ext cx="2133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2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85718" name="Rectangle 7"/>
          <p:cNvSpPr>
            <a:spLocks noChangeArrowheads="1"/>
          </p:cNvSpPr>
          <p:nvPr/>
        </p:nvSpPr>
        <p:spPr bwMode="auto">
          <a:xfrm>
            <a:off x="6248400" y="42672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Mem</a:t>
            </a:r>
          </a:p>
        </p:txBody>
      </p:sp>
      <p:sp>
        <p:nvSpPr>
          <p:cNvPr id="285719" name="AutoShape 6"/>
          <p:cNvSpPr>
            <a:spLocks noChangeArrowheads="1"/>
          </p:cNvSpPr>
          <p:nvPr/>
        </p:nvSpPr>
        <p:spPr bwMode="auto">
          <a:xfrm>
            <a:off x="6248400" y="51816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46" name="Flowchart: Internal Storage 45"/>
          <p:cNvSpPr>
            <a:spLocks noChangeArrowheads="1"/>
          </p:cNvSpPr>
          <p:nvPr/>
        </p:nvSpPr>
        <p:spPr bwMode="auto">
          <a:xfrm>
            <a:off x="7467600" y="59436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47" name="Flowchart: Internal Storage 46"/>
          <p:cNvSpPr>
            <a:spLocks noChangeArrowheads="1"/>
          </p:cNvSpPr>
          <p:nvPr/>
        </p:nvSpPr>
        <p:spPr bwMode="auto">
          <a:xfrm>
            <a:off x="6629400" y="5486400"/>
            <a:ext cx="762000" cy="9144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48" name="Flowchart: Internal Storage 47"/>
          <p:cNvSpPr>
            <a:spLocks noChangeArrowheads="1"/>
          </p:cNvSpPr>
          <p:nvPr/>
        </p:nvSpPr>
        <p:spPr bwMode="auto">
          <a:xfrm>
            <a:off x="7924800" y="59436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50" name="Flowchart: Internal Storage 49"/>
          <p:cNvSpPr>
            <a:spLocks noChangeArrowheads="1"/>
          </p:cNvSpPr>
          <p:nvPr/>
        </p:nvSpPr>
        <p:spPr bwMode="auto">
          <a:xfrm>
            <a:off x="6324600" y="46482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cxnSp>
        <p:nvCxnSpPr>
          <p:cNvPr id="285724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5725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rgbClr val="FFC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MALB</a:t>
            </a:r>
          </a:p>
          <a:p>
            <a:pPr algn="ctr"/>
            <a:r>
              <a:rPr lang="en-US" b="1" dirty="0" smtClean="0"/>
              <a:t>UF</a:t>
            </a:r>
            <a:endParaRPr lang="en-US" b="1" dirty="0"/>
          </a:p>
        </p:txBody>
      </p:sp>
      <p:sp>
        <p:nvSpPr>
          <p:cNvPr id="285732" name="Freeform 36"/>
          <p:cNvSpPr>
            <a:spLocks/>
          </p:cNvSpPr>
          <p:nvPr/>
        </p:nvSpPr>
        <p:spPr bwMode="auto">
          <a:xfrm>
            <a:off x="2882900" y="1598613"/>
            <a:ext cx="3121025" cy="1547812"/>
          </a:xfrm>
          <a:custGeom>
            <a:avLst/>
            <a:gdLst>
              <a:gd name="T0" fmla="*/ 0 w 1966"/>
              <a:gd name="T1" fmla="*/ 975 h 975"/>
              <a:gd name="T2" fmla="*/ 241 w 1966"/>
              <a:gd name="T3" fmla="*/ 624 h 975"/>
              <a:gd name="T4" fmla="*/ 578 w 1966"/>
              <a:gd name="T5" fmla="*/ 354 h 975"/>
              <a:gd name="T6" fmla="*/ 989 w 1966"/>
              <a:gd name="T7" fmla="*/ 160 h 975"/>
              <a:gd name="T8" fmla="*/ 1423 w 1966"/>
              <a:gd name="T9" fmla="*/ 63 h 975"/>
              <a:gd name="T10" fmla="*/ 1966 w 1966"/>
              <a:gd name="T11" fmla="*/ 0 h 9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66"/>
              <a:gd name="T19" fmla="*/ 0 h 975"/>
              <a:gd name="T20" fmla="*/ 1966 w 1966"/>
              <a:gd name="T21" fmla="*/ 975 h 9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66" h="975">
                <a:moveTo>
                  <a:pt x="0" y="975"/>
                </a:moveTo>
                <a:cubicBezTo>
                  <a:pt x="40" y="917"/>
                  <a:pt x="145" y="727"/>
                  <a:pt x="241" y="624"/>
                </a:cubicBezTo>
                <a:cubicBezTo>
                  <a:pt x="337" y="521"/>
                  <a:pt x="453" y="431"/>
                  <a:pt x="578" y="354"/>
                </a:cubicBezTo>
                <a:cubicBezTo>
                  <a:pt x="703" y="277"/>
                  <a:pt x="848" y="208"/>
                  <a:pt x="989" y="160"/>
                </a:cubicBezTo>
                <a:cubicBezTo>
                  <a:pt x="1130" y="112"/>
                  <a:pt x="1260" y="90"/>
                  <a:pt x="1423" y="63"/>
                </a:cubicBezTo>
                <a:cubicBezTo>
                  <a:pt x="1586" y="36"/>
                  <a:pt x="1853" y="13"/>
                  <a:pt x="1966" y="0"/>
                </a:cubicBezTo>
              </a:path>
            </a:pathLst>
          </a:custGeom>
          <a:noFill/>
          <a:ln w="1143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5734" name="Text Box 38"/>
          <p:cNvSpPr txBox="1">
            <a:spLocks noChangeArrowheads="1"/>
          </p:cNvSpPr>
          <p:nvPr/>
        </p:nvSpPr>
        <p:spPr bwMode="auto">
          <a:xfrm>
            <a:off x="3727450" y="2200275"/>
            <a:ext cx="1217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00"/>
                </a:solidFill>
              </a:rPr>
              <a:t>Update</a:t>
            </a:r>
          </a:p>
          <a:p>
            <a:r>
              <a:rPr lang="en-US" b="1">
                <a:solidFill>
                  <a:srgbClr val="CC0000"/>
                </a:solidFill>
              </a:rPr>
              <a:t>table 1</a:t>
            </a:r>
          </a:p>
        </p:txBody>
      </p:sp>
      <p:sp>
        <p:nvSpPr>
          <p:cNvPr id="49" name="Flowchart: Internal Storage 48"/>
          <p:cNvSpPr>
            <a:spLocks noChangeArrowheads="1"/>
          </p:cNvSpPr>
          <p:nvPr/>
        </p:nvSpPr>
        <p:spPr bwMode="auto">
          <a:xfrm>
            <a:off x="6781800" y="46482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28" name="Flowchart: Internal Storage 27"/>
          <p:cNvSpPr>
            <a:spLocks noChangeArrowheads="1"/>
          </p:cNvSpPr>
          <p:nvPr/>
        </p:nvSpPr>
        <p:spPr bwMode="auto">
          <a:xfrm>
            <a:off x="7924800" y="31242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51" name="Oval Callout 50"/>
          <p:cNvSpPr/>
          <p:nvPr/>
        </p:nvSpPr>
        <p:spPr>
          <a:xfrm>
            <a:off x="304800" y="990600"/>
            <a:ext cx="2971800" cy="1600200"/>
          </a:xfrm>
          <a:prstGeom prst="wedgeEllipseCallout">
            <a:avLst>
              <a:gd name="adj1" fmla="val 6533"/>
              <a:gd name="adj2" fmla="val 76105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US" b="1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838200" y="1265872"/>
            <a:ext cx="1828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A </a:t>
            </a:r>
            <a:r>
              <a:rPr lang="en-US" dirty="0" smtClean="0"/>
              <a:t>→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000" b="1" dirty="0" smtClean="0"/>
          </a:p>
          <a:p>
            <a:pPr>
              <a:defRPr/>
            </a:pPr>
            <a:r>
              <a:rPr lang="en-US" b="1" dirty="0" smtClean="0"/>
              <a:t>B →</a:t>
            </a:r>
          </a:p>
          <a:p>
            <a:pPr>
              <a:defRPr/>
            </a:pPr>
            <a:endParaRPr lang="en-US" sz="1800" b="1" dirty="0" smtClean="0"/>
          </a:p>
        </p:txBody>
      </p:sp>
      <p:sp>
        <p:nvSpPr>
          <p:cNvPr id="53" name="Flowchart: Internal Storage 52"/>
          <p:cNvSpPr/>
          <p:nvPr/>
        </p:nvSpPr>
        <p:spPr>
          <a:xfrm>
            <a:off x="2057400" y="12954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Flowchart: Internal Storage 53"/>
          <p:cNvSpPr/>
          <p:nvPr/>
        </p:nvSpPr>
        <p:spPr>
          <a:xfrm>
            <a:off x="1600200" y="12954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Flowchart: Internal Storage 54"/>
          <p:cNvSpPr/>
          <p:nvPr/>
        </p:nvSpPr>
        <p:spPr>
          <a:xfrm>
            <a:off x="1600200" y="18288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Flowchart: Internal Storage 55"/>
          <p:cNvSpPr/>
          <p:nvPr/>
        </p:nvSpPr>
        <p:spPr>
          <a:xfrm>
            <a:off x="2057400" y="18288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89872" y="2895600"/>
            <a:ext cx="13421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A, B, A, B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7CB28-E506-449A-9955-2EF3BE942F5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35" name="Freeform 37"/>
          <p:cNvSpPr>
            <a:spLocks/>
          </p:cNvSpPr>
          <p:nvPr/>
        </p:nvSpPr>
        <p:spPr bwMode="auto">
          <a:xfrm>
            <a:off x="5175250" y="1970088"/>
            <a:ext cx="1511300" cy="3706812"/>
          </a:xfrm>
          <a:custGeom>
            <a:avLst/>
            <a:gdLst>
              <a:gd name="T0" fmla="*/ 467 w 952"/>
              <a:gd name="T1" fmla="*/ 0 h 2335"/>
              <a:gd name="T2" fmla="*/ 121 w 952"/>
              <a:gd name="T3" fmla="*/ 435 h 2335"/>
              <a:gd name="T4" fmla="*/ 9 w 952"/>
              <a:gd name="T5" fmla="*/ 1220 h 2335"/>
              <a:gd name="T6" fmla="*/ 174 w 952"/>
              <a:gd name="T7" fmla="*/ 1751 h 2335"/>
              <a:gd name="T8" fmla="*/ 488 w 952"/>
              <a:gd name="T9" fmla="*/ 2080 h 2335"/>
              <a:gd name="T10" fmla="*/ 952 w 952"/>
              <a:gd name="T11" fmla="*/ 2335 h 23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52"/>
              <a:gd name="T19" fmla="*/ 0 h 2335"/>
              <a:gd name="T20" fmla="*/ 952 w 952"/>
              <a:gd name="T21" fmla="*/ 2335 h 23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52" h="2335">
                <a:moveTo>
                  <a:pt x="467" y="0"/>
                </a:moveTo>
                <a:cubicBezTo>
                  <a:pt x="409" y="72"/>
                  <a:pt x="197" y="232"/>
                  <a:pt x="121" y="435"/>
                </a:cubicBezTo>
                <a:cubicBezTo>
                  <a:pt x="45" y="638"/>
                  <a:pt x="0" y="1001"/>
                  <a:pt x="9" y="1220"/>
                </a:cubicBezTo>
                <a:cubicBezTo>
                  <a:pt x="18" y="1439"/>
                  <a:pt x="94" y="1608"/>
                  <a:pt x="174" y="1751"/>
                </a:cubicBezTo>
                <a:cubicBezTo>
                  <a:pt x="254" y="1894"/>
                  <a:pt x="358" y="1983"/>
                  <a:pt x="488" y="2080"/>
                </a:cubicBezTo>
                <a:cubicBezTo>
                  <a:pt x="618" y="2177"/>
                  <a:pt x="855" y="2282"/>
                  <a:pt x="952" y="2335"/>
                </a:cubicBezTo>
              </a:path>
            </a:pathLst>
          </a:custGeom>
          <a:noFill/>
          <a:ln w="1143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0921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900488" y="1248102"/>
            <a:ext cx="140275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/>
              <a:t>Group A</a:t>
            </a:r>
          </a:p>
        </p:txBody>
      </p:sp>
      <p:sp>
        <p:nvSpPr>
          <p:cNvPr id="285705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Update Filtering Example</a:t>
            </a:r>
          </a:p>
        </p:txBody>
      </p:sp>
      <p:sp>
        <p:nvSpPr>
          <p:cNvPr id="285706" name="Rectangle 17"/>
          <p:cNvSpPr>
            <a:spLocks noChangeArrowheads="1"/>
          </p:cNvSpPr>
          <p:nvPr/>
        </p:nvSpPr>
        <p:spPr bwMode="auto">
          <a:xfrm>
            <a:off x="5930900" y="9906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utoShape 6"/>
          <p:cNvSpPr>
            <a:spLocks noChangeArrowheads="1"/>
          </p:cNvSpPr>
          <p:nvPr/>
        </p:nvSpPr>
        <p:spPr bwMode="auto">
          <a:xfrm>
            <a:off x="6248400" y="23622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285707" name="Text Box 18"/>
          <p:cNvSpPr txBox="1">
            <a:spLocks noChangeArrowheads="1"/>
          </p:cNvSpPr>
          <p:nvPr/>
        </p:nvSpPr>
        <p:spPr bwMode="auto">
          <a:xfrm>
            <a:off x="5930900" y="990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1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3900488" y="5486400"/>
            <a:ext cx="141417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/>
              <a:t>Group </a:t>
            </a:r>
            <a:r>
              <a:rPr lang="en-US" b="1" dirty="0"/>
              <a:t>B</a:t>
            </a:r>
          </a:p>
        </p:txBody>
      </p:sp>
      <p:sp>
        <p:nvSpPr>
          <p:cNvPr id="285709" name="Rectangle 7"/>
          <p:cNvSpPr>
            <a:spLocks noChangeArrowheads="1"/>
          </p:cNvSpPr>
          <p:nvPr/>
        </p:nvSpPr>
        <p:spPr bwMode="auto">
          <a:xfrm>
            <a:off x="6248400" y="14478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Mem</a:t>
            </a:r>
          </a:p>
        </p:txBody>
      </p:sp>
      <p:sp>
        <p:nvSpPr>
          <p:cNvPr id="26" name="Flowchart: Internal Storage 25"/>
          <p:cNvSpPr>
            <a:spLocks noChangeArrowheads="1"/>
          </p:cNvSpPr>
          <p:nvPr/>
        </p:nvSpPr>
        <p:spPr bwMode="auto">
          <a:xfrm>
            <a:off x="7467600" y="31242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27" name="Flowchart: Internal Storage 26"/>
          <p:cNvSpPr>
            <a:spLocks noChangeArrowheads="1"/>
          </p:cNvSpPr>
          <p:nvPr/>
        </p:nvSpPr>
        <p:spPr bwMode="auto">
          <a:xfrm>
            <a:off x="7010400" y="31242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9" name="Flowchart: Internal Storage 28"/>
          <p:cNvSpPr>
            <a:spLocks noChangeArrowheads="1"/>
          </p:cNvSpPr>
          <p:nvPr/>
        </p:nvSpPr>
        <p:spPr bwMode="auto">
          <a:xfrm>
            <a:off x="6781800" y="18288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30" name="Flowchart: Internal Storage 29"/>
          <p:cNvSpPr>
            <a:spLocks noChangeArrowheads="1"/>
          </p:cNvSpPr>
          <p:nvPr/>
        </p:nvSpPr>
        <p:spPr bwMode="auto">
          <a:xfrm>
            <a:off x="6003925" y="1443990"/>
            <a:ext cx="701675" cy="84201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85716" name="Rectangle 17"/>
          <p:cNvSpPr>
            <a:spLocks noChangeArrowheads="1"/>
          </p:cNvSpPr>
          <p:nvPr/>
        </p:nvSpPr>
        <p:spPr bwMode="auto">
          <a:xfrm>
            <a:off x="5930900" y="38100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17" name="Text Box 18"/>
          <p:cNvSpPr txBox="1">
            <a:spLocks noChangeArrowheads="1"/>
          </p:cNvSpPr>
          <p:nvPr/>
        </p:nvSpPr>
        <p:spPr bwMode="auto">
          <a:xfrm>
            <a:off x="5930900" y="3810000"/>
            <a:ext cx="2133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2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85718" name="Rectangle 7"/>
          <p:cNvSpPr>
            <a:spLocks noChangeArrowheads="1"/>
          </p:cNvSpPr>
          <p:nvPr/>
        </p:nvSpPr>
        <p:spPr bwMode="auto">
          <a:xfrm>
            <a:off x="6248400" y="42672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Mem</a:t>
            </a:r>
          </a:p>
        </p:txBody>
      </p:sp>
      <p:sp>
        <p:nvSpPr>
          <p:cNvPr id="285719" name="AutoShape 6"/>
          <p:cNvSpPr>
            <a:spLocks noChangeArrowheads="1"/>
          </p:cNvSpPr>
          <p:nvPr/>
        </p:nvSpPr>
        <p:spPr bwMode="auto">
          <a:xfrm>
            <a:off x="6248400" y="51816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46" name="Flowchart: Internal Storage 45"/>
          <p:cNvSpPr>
            <a:spLocks noChangeArrowheads="1"/>
          </p:cNvSpPr>
          <p:nvPr/>
        </p:nvSpPr>
        <p:spPr bwMode="auto">
          <a:xfrm>
            <a:off x="7467600" y="59436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48" name="Flowchart: Internal Storage 47"/>
          <p:cNvSpPr>
            <a:spLocks noChangeArrowheads="1"/>
          </p:cNvSpPr>
          <p:nvPr/>
        </p:nvSpPr>
        <p:spPr bwMode="auto">
          <a:xfrm>
            <a:off x="7924800" y="59436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50" name="Flowchart: Internal Storage 49"/>
          <p:cNvSpPr>
            <a:spLocks noChangeArrowheads="1"/>
          </p:cNvSpPr>
          <p:nvPr/>
        </p:nvSpPr>
        <p:spPr bwMode="auto">
          <a:xfrm>
            <a:off x="6324600" y="46482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cxnSp>
        <p:nvCxnSpPr>
          <p:cNvPr id="285724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5725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rgbClr val="FFC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MALB</a:t>
            </a:r>
          </a:p>
          <a:p>
            <a:pPr algn="ctr"/>
            <a:r>
              <a:rPr lang="en-US" b="1" dirty="0" smtClean="0"/>
              <a:t>UF</a:t>
            </a:r>
            <a:endParaRPr lang="en-US" b="1" dirty="0"/>
          </a:p>
        </p:txBody>
      </p:sp>
      <p:sp>
        <p:nvSpPr>
          <p:cNvPr id="285732" name="Freeform 36"/>
          <p:cNvSpPr>
            <a:spLocks/>
          </p:cNvSpPr>
          <p:nvPr/>
        </p:nvSpPr>
        <p:spPr bwMode="auto">
          <a:xfrm>
            <a:off x="2882900" y="1598613"/>
            <a:ext cx="3121025" cy="1547812"/>
          </a:xfrm>
          <a:custGeom>
            <a:avLst/>
            <a:gdLst>
              <a:gd name="T0" fmla="*/ 0 w 1966"/>
              <a:gd name="T1" fmla="*/ 975 h 975"/>
              <a:gd name="T2" fmla="*/ 241 w 1966"/>
              <a:gd name="T3" fmla="*/ 624 h 975"/>
              <a:gd name="T4" fmla="*/ 578 w 1966"/>
              <a:gd name="T5" fmla="*/ 354 h 975"/>
              <a:gd name="T6" fmla="*/ 989 w 1966"/>
              <a:gd name="T7" fmla="*/ 160 h 975"/>
              <a:gd name="T8" fmla="*/ 1423 w 1966"/>
              <a:gd name="T9" fmla="*/ 63 h 975"/>
              <a:gd name="T10" fmla="*/ 1966 w 1966"/>
              <a:gd name="T11" fmla="*/ 0 h 9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66"/>
              <a:gd name="T19" fmla="*/ 0 h 975"/>
              <a:gd name="T20" fmla="*/ 1966 w 1966"/>
              <a:gd name="T21" fmla="*/ 975 h 9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66" h="975">
                <a:moveTo>
                  <a:pt x="0" y="975"/>
                </a:moveTo>
                <a:cubicBezTo>
                  <a:pt x="40" y="917"/>
                  <a:pt x="145" y="727"/>
                  <a:pt x="241" y="624"/>
                </a:cubicBezTo>
                <a:cubicBezTo>
                  <a:pt x="337" y="521"/>
                  <a:pt x="453" y="431"/>
                  <a:pt x="578" y="354"/>
                </a:cubicBezTo>
                <a:cubicBezTo>
                  <a:pt x="703" y="277"/>
                  <a:pt x="848" y="208"/>
                  <a:pt x="989" y="160"/>
                </a:cubicBezTo>
                <a:cubicBezTo>
                  <a:pt x="1130" y="112"/>
                  <a:pt x="1260" y="90"/>
                  <a:pt x="1423" y="63"/>
                </a:cubicBezTo>
                <a:cubicBezTo>
                  <a:pt x="1586" y="36"/>
                  <a:pt x="1853" y="13"/>
                  <a:pt x="1966" y="0"/>
                </a:cubicBezTo>
              </a:path>
            </a:pathLst>
          </a:custGeom>
          <a:noFill/>
          <a:ln w="1143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5734" name="Text Box 38"/>
          <p:cNvSpPr txBox="1">
            <a:spLocks noChangeArrowheads="1"/>
          </p:cNvSpPr>
          <p:nvPr/>
        </p:nvSpPr>
        <p:spPr bwMode="auto">
          <a:xfrm>
            <a:off x="3727450" y="2200275"/>
            <a:ext cx="1217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00"/>
                </a:solidFill>
              </a:rPr>
              <a:t>Update</a:t>
            </a:r>
          </a:p>
          <a:p>
            <a:r>
              <a:rPr lang="en-US" b="1">
                <a:solidFill>
                  <a:srgbClr val="CC0000"/>
                </a:solidFill>
              </a:rPr>
              <a:t>table 1</a:t>
            </a:r>
          </a:p>
        </p:txBody>
      </p:sp>
      <p:sp>
        <p:nvSpPr>
          <p:cNvPr id="49" name="Flowchart: Internal Storage 48"/>
          <p:cNvSpPr>
            <a:spLocks noChangeArrowheads="1"/>
          </p:cNvSpPr>
          <p:nvPr/>
        </p:nvSpPr>
        <p:spPr bwMode="auto">
          <a:xfrm>
            <a:off x="6781800" y="46482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28" name="Flowchart: Internal Storage 27"/>
          <p:cNvSpPr>
            <a:spLocks noChangeArrowheads="1"/>
          </p:cNvSpPr>
          <p:nvPr/>
        </p:nvSpPr>
        <p:spPr bwMode="auto">
          <a:xfrm>
            <a:off x="7924800" y="31242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51" name="Oval Callout 50"/>
          <p:cNvSpPr/>
          <p:nvPr/>
        </p:nvSpPr>
        <p:spPr>
          <a:xfrm>
            <a:off x="304800" y="990600"/>
            <a:ext cx="2971800" cy="1600200"/>
          </a:xfrm>
          <a:prstGeom prst="wedgeEllipseCallout">
            <a:avLst>
              <a:gd name="adj1" fmla="val 6533"/>
              <a:gd name="adj2" fmla="val 76105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US" b="1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838200" y="1265872"/>
            <a:ext cx="1828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A </a:t>
            </a:r>
            <a:r>
              <a:rPr lang="en-US" dirty="0" smtClean="0"/>
              <a:t>→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000" b="1" dirty="0" smtClean="0"/>
          </a:p>
          <a:p>
            <a:pPr>
              <a:defRPr/>
            </a:pPr>
            <a:r>
              <a:rPr lang="en-US" b="1" dirty="0" smtClean="0"/>
              <a:t>B →</a:t>
            </a:r>
          </a:p>
          <a:p>
            <a:pPr>
              <a:defRPr/>
            </a:pPr>
            <a:endParaRPr lang="en-US" sz="1800" b="1" dirty="0" smtClean="0"/>
          </a:p>
        </p:txBody>
      </p:sp>
      <p:sp>
        <p:nvSpPr>
          <p:cNvPr id="53" name="Flowchart: Internal Storage 52"/>
          <p:cNvSpPr/>
          <p:nvPr/>
        </p:nvSpPr>
        <p:spPr>
          <a:xfrm>
            <a:off x="2057400" y="12954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Flowchart: Internal Storage 53"/>
          <p:cNvSpPr/>
          <p:nvPr/>
        </p:nvSpPr>
        <p:spPr>
          <a:xfrm>
            <a:off x="1600200" y="12954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Flowchart: Internal Storage 54"/>
          <p:cNvSpPr/>
          <p:nvPr/>
        </p:nvSpPr>
        <p:spPr>
          <a:xfrm>
            <a:off x="1600200" y="18288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Flowchart: Internal Storage 55"/>
          <p:cNvSpPr/>
          <p:nvPr/>
        </p:nvSpPr>
        <p:spPr>
          <a:xfrm>
            <a:off x="2057400" y="18288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89872" y="2895600"/>
            <a:ext cx="13421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A, B, A, B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7CB28-E506-449A-9955-2EF3BE942F5D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36" name="Flowchart: Internal Storage 35"/>
          <p:cNvSpPr>
            <a:spLocks noChangeArrowheads="1"/>
          </p:cNvSpPr>
          <p:nvPr/>
        </p:nvSpPr>
        <p:spPr bwMode="auto">
          <a:xfrm>
            <a:off x="7010400" y="59436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cxnSp>
        <p:nvCxnSpPr>
          <p:cNvPr id="37" name="Straight Connector 36"/>
          <p:cNvCxnSpPr/>
          <p:nvPr/>
        </p:nvCxnSpPr>
        <p:spPr>
          <a:xfrm rot="5400000" flipH="1" flipV="1">
            <a:off x="6934200" y="5943600"/>
            <a:ext cx="457200" cy="457200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730129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900488" y="1248102"/>
            <a:ext cx="140275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/>
              <a:t>Group A</a:t>
            </a:r>
          </a:p>
        </p:txBody>
      </p:sp>
      <p:sp>
        <p:nvSpPr>
          <p:cNvPr id="285705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Update Filtering Example</a:t>
            </a:r>
          </a:p>
        </p:txBody>
      </p:sp>
      <p:sp>
        <p:nvSpPr>
          <p:cNvPr id="285706" name="Rectangle 17"/>
          <p:cNvSpPr>
            <a:spLocks noChangeArrowheads="1"/>
          </p:cNvSpPr>
          <p:nvPr/>
        </p:nvSpPr>
        <p:spPr bwMode="auto">
          <a:xfrm>
            <a:off x="5930900" y="9906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utoShape 6"/>
          <p:cNvSpPr>
            <a:spLocks noChangeArrowheads="1"/>
          </p:cNvSpPr>
          <p:nvPr/>
        </p:nvSpPr>
        <p:spPr bwMode="auto">
          <a:xfrm>
            <a:off x="6248400" y="23622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285707" name="Text Box 18"/>
          <p:cNvSpPr txBox="1">
            <a:spLocks noChangeArrowheads="1"/>
          </p:cNvSpPr>
          <p:nvPr/>
        </p:nvSpPr>
        <p:spPr bwMode="auto">
          <a:xfrm>
            <a:off x="5930900" y="990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1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3900488" y="5486400"/>
            <a:ext cx="141417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/>
              <a:t>Group </a:t>
            </a:r>
            <a:r>
              <a:rPr lang="en-US" b="1" dirty="0"/>
              <a:t>B</a:t>
            </a:r>
          </a:p>
        </p:txBody>
      </p:sp>
      <p:sp>
        <p:nvSpPr>
          <p:cNvPr id="285709" name="Rectangle 7"/>
          <p:cNvSpPr>
            <a:spLocks noChangeArrowheads="1"/>
          </p:cNvSpPr>
          <p:nvPr/>
        </p:nvSpPr>
        <p:spPr bwMode="auto">
          <a:xfrm>
            <a:off x="6248400" y="14478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Mem</a:t>
            </a:r>
          </a:p>
        </p:txBody>
      </p:sp>
      <p:sp>
        <p:nvSpPr>
          <p:cNvPr id="26" name="Flowchart: Internal Storage 25"/>
          <p:cNvSpPr>
            <a:spLocks noChangeArrowheads="1"/>
          </p:cNvSpPr>
          <p:nvPr/>
        </p:nvSpPr>
        <p:spPr bwMode="auto">
          <a:xfrm>
            <a:off x="7467600" y="31242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27" name="Flowchart: Internal Storage 26"/>
          <p:cNvSpPr>
            <a:spLocks noChangeArrowheads="1"/>
          </p:cNvSpPr>
          <p:nvPr/>
        </p:nvSpPr>
        <p:spPr bwMode="auto">
          <a:xfrm>
            <a:off x="7010400" y="31242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9" name="Flowchart: Internal Storage 28"/>
          <p:cNvSpPr>
            <a:spLocks noChangeArrowheads="1"/>
          </p:cNvSpPr>
          <p:nvPr/>
        </p:nvSpPr>
        <p:spPr bwMode="auto">
          <a:xfrm>
            <a:off x="6781800" y="18288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30" name="Flowchart: Internal Storage 29"/>
          <p:cNvSpPr>
            <a:spLocks noChangeArrowheads="1"/>
          </p:cNvSpPr>
          <p:nvPr/>
        </p:nvSpPr>
        <p:spPr bwMode="auto">
          <a:xfrm>
            <a:off x="6324600" y="18288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85716" name="Rectangle 17"/>
          <p:cNvSpPr>
            <a:spLocks noChangeArrowheads="1"/>
          </p:cNvSpPr>
          <p:nvPr/>
        </p:nvSpPr>
        <p:spPr bwMode="auto">
          <a:xfrm>
            <a:off x="5930900" y="38100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17" name="Text Box 18"/>
          <p:cNvSpPr txBox="1">
            <a:spLocks noChangeArrowheads="1"/>
          </p:cNvSpPr>
          <p:nvPr/>
        </p:nvSpPr>
        <p:spPr bwMode="auto">
          <a:xfrm>
            <a:off x="5930900" y="3810000"/>
            <a:ext cx="2133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2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85718" name="Rectangle 7"/>
          <p:cNvSpPr>
            <a:spLocks noChangeArrowheads="1"/>
          </p:cNvSpPr>
          <p:nvPr/>
        </p:nvSpPr>
        <p:spPr bwMode="auto">
          <a:xfrm>
            <a:off x="6248400" y="42672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Mem</a:t>
            </a:r>
          </a:p>
        </p:txBody>
      </p:sp>
      <p:sp>
        <p:nvSpPr>
          <p:cNvPr id="285719" name="AutoShape 6"/>
          <p:cNvSpPr>
            <a:spLocks noChangeArrowheads="1"/>
          </p:cNvSpPr>
          <p:nvPr/>
        </p:nvSpPr>
        <p:spPr bwMode="auto">
          <a:xfrm>
            <a:off x="6248400" y="51816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46" name="Flowchart: Internal Storage 45"/>
          <p:cNvSpPr>
            <a:spLocks noChangeArrowheads="1"/>
          </p:cNvSpPr>
          <p:nvPr/>
        </p:nvSpPr>
        <p:spPr bwMode="auto">
          <a:xfrm>
            <a:off x="7467600" y="59436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47" name="Flowchart: Internal Storage 46"/>
          <p:cNvSpPr>
            <a:spLocks noChangeArrowheads="1"/>
          </p:cNvSpPr>
          <p:nvPr/>
        </p:nvSpPr>
        <p:spPr bwMode="auto">
          <a:xfrm>
            <a:off x="7010400" y="59436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48" name="Flowchart: Internal Storage 47"/>
          <p:cNvSpPr>
            <a:spLocks noChangeArrowheads="1"/>
          </p:cNvSpPr>
          <p:nvPr/>
        </p:nvSpPr>
        <p:spPr bwMode="auto">
          <a:xfrm>
            <a:off x="7924800" y="59436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50" name="Flowchart: Internal Storage 49"/>
          <p:cNvSpPr>
            <a:spLocks noChangeArrowheads="1"/>
          </p:cNvSpPr>
          <p:nvPr/>
        </p:nvSpPr>
        <p:spPr bwMode="auto">
          <a:xfrm>
            <a:off x="6324600" y="46482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cxnSp>
        <p:nvCxnSpPr>
          <p:cNvPr id="285724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5725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rgbClr val="FFC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MALB</a:t>
            </a:r>
          </a:p>
          <a:p>
            <a:pPr algn="ctr"/>
            <a:r>
              <a:rPr lang="en-US" b="1" dirty="0" smtClean="0"/>
              <a:t>UF</a:t>
            </a:r>
            <a:endParaRPr lang="en-US" b="1" dirty="0"/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6934200" y="5943600"/>
            <a:ext cx="457200" cy="457200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732" name="Freeform 36"/>
          <p:cNvSpPr>
            <a:spLocks/>
          </p:cNvSpPr>
          <p:nvPr/>
        </p:nvSpPr>
        <p:spPr bwMode="auto">
          <a:xfrm>
            <a:off x="2882900" y="1598613"/>
            <a:ext cx="3121025" cy="1547812"/>
          </a:xfrm>
          <a:custGeom>
            <a:avLst/>
            <a:gdLst>
              <a:gd name="T0" fmla="*/ 0 w 1966"/>
              <a:gd name="T1" fmla="*/ 975 h 975"/>
              <a:gd name="T2" fmla="*/ 241 w 1966"/>
              <a:gd name="T3" fmla="*/ 624 h 975"/>
              <a:gd name="T4" fmla="*/ 578 w 1966"/>
              <a:gd name="T5" fmla="*/ 354 h 975"/>
              <a:gd name="T6" fmla="*/ 989 w 1966"/>
              <a:gd name="T7" fmla="*/ 160 h 975"/>
              <a:gd name="T8" fmla="*/ 1423 w 1966"/>
              <a:gd name="T9" fmla="*/ 63 h 975"/>
              <a:gd name="T10" fmla="*/ 1966 w 1966"/>
              <a:gd name="T11" fmla="*/ 0 h 9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66"/>
              <a:gd name="T19" fmla="*/ 0 h 975"/>
              <a:gd name="T20" fmla="*/ 1966 w 1966"/>
              <a:gd name="T21" fmla="*/ 975 h 9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66" h="975">
                <a:moveTo>
                  <a:pt x="0" y="975"/>
                </a:moveTo>
                <a:cubicBezTo>
                  <a:pt x="40" y="917"/>
                  <a:pt x="145" y="727"/>
                  <a:pt x="241" y="624"/>
                </a:cubicBezTo>
                <a:cubicBezTo>
                  <a:pt x="337" y="521"/>
                  <a:pt x="453" y="431"/>
                  <a:pt x="578" y="354"/>
                </a:cubicBezTo>
                <a:cubicBezTo>
                  <a:pt x="703" y="277"/>
                  <a:pt x="848" y="208"/>
                  <a:pt x="989" y="160"/>
                </a:cubicBezTo>
                <a:cubicBezTo>
                  <a:pt x="1130" y="112"/>
                  <a:pt x="1260" y="90"/>
                  <a:pt x="1423" y="63"/>
                </a:cubicBezTo>
                <a:cubicBezTo>
                  <a:pt x="1586" y="36"/>
                  <a:pt x="1853" y="13"/>
                  <a:pt x="1966" y="0"/>
                </a:cubicBezTo>
              </a:path>
            </a:pathLst>
          </a:custGeom>
          <a:noFill/>
          <a:ln w="1143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5734" name="Text Box 38"/>
          <p:cNvSpPr txBox="1">
            <a:spLocks noChangeArrowheads="1"/>
          </p:cNvSpPr>
          <p:nvPr/>
        </p:nvSpPr>
        <p:spPr bwMode="auto">
          <a:xfrm>
            <a:off x="3727450" y="2200275"/>
            <a:ext cx="1217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00"/>
                </a:solidFill>
              </a:rPr>
              <a:t>Update</a:t>
            </a:r>
          </a:p>
          <a:p>
            <a:r>
              <a:rPr lang="en-US" b="1">
                <a:solidFill>
                  <a:srgbClr val="CC0000"/>
                </a:solidFill>
              </a:rPr>
              <a:t>table 1</a:t>
            </a:r>
          </a:p>
        </p:txBody>
      </p:sp>
      <p:sp>
        <p:nvSpPr>
          <p:cNvPr id="49" name="Flowchart: Internal Storage 48"/>
          <p:cNvSpPr>
            <a:spLocks noChangeArrowheads="1"/>
          </p:cNvSpPr>
          <p:nvPr/>
        </p:nvSpPr>
        <p:spPr bwMode="auto">
          <a:xfrm>
            <a:off x="6781800" y="46482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285735" name="Freeform 39"/>
          <p:cNvSpPr>
            <a:spLocks/>
          </p:cNvSpPr>
          <p:nvPr/>
        </p:nvSpPr>
        <p:spPr bwMode="auto">
          <a:xfrm>
            <a:off x="2882900" y="4273550"/>
            <a:ext cx="3802063" cy="717550"/>
          </a:xfrm>
          <a:custGeom>
            <a:avLst/>
            <a:gdLst>
              <a:gd name="T0" fmla="*/ 0 w 2395"/>
              <a:gd name="T1" fmla="*/ 0 h 452"/>
              <a:gd name="T2" fmla="*/ 436 w 2395"/>
              <a:gd name="T3" fmla="*/ 267 h 452"/>
              <a:gd name="T4" fmla="*/ 1452 w 2395"/>
              <a:gd name="T5" fmla="*/ 436 h 452"/>
              <a:gd name="T6" fmla="*/ 2395 w 2395"/>
              <a:gd name="T7" fmla="*/ 363 h 452"/>
              <a:gd name="T8" fmla="*/ 0 60000 65536"/>
              <a:gd name="T9" fmla="*/ 0 60000 65536"/>
              <a:gd name="T10" fmla="*/ 0 60000 65536"/>
              <a:gd name="T11" fmla="*/ 0 60000 65536"/>
              <a:gd name="T12" fmla="*/ 0 w 2395"/>
              <a:gd name="T13" fmla="*/ 0 h 452"/>
              <a:gd name="T14" fmla="*/ 2395 w 2395"/>
              <a:gd name="T15" fmla="*/ 452 h 4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95" h="452">
                <a:moveTo>
                  <a:pt x="0" y="0"/>
                </a:moveTo>
                <a:cubicBezTo>
                  <a:pt x="97" y="97"/>
                  <a:pt x="194" y="194"/>
                  <a:pt x="436" y="267"/>
                </a:cubicBezTo>
                <a:cubicBezTo>
                  <a:pt x="678" y="340"/>
                  <a:pt x="1126" y="420"/>
                  <a:pt x="1452" y="436"/>
                </a:cubicBezTo>
                <a:cubicBezTo>
                  <a:pt x="1778" y="452"/>
                  <a:pt x="2086" y="407"/>
                  <a:pt x="2395" y="363"/>
                </a:cubicBezTo>
              </a:path>
            </a:pathLst>
          </a:custGeom>
          <a:noFill/>
          <a:ln w="1143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5737" name="Text Box 41"/>
          <p:cNvSpPr txBox="1">
            <a:spLocks noChangeArrowheads="1"/>
          </p:cNvSpPr>
          <p:nvPr/>
        </p:nvSpPr>
        <p:spPr bwMode="auto">
          <a:xfrm>
            <a:off x="3689350" y="3775075"/>
            <a:ext cx="1217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00"/>
                </a:solidFill>
              </a:rPr>
              <a:t>Update</a:t>
            </a:r>
          </a:p>
          <a:p>
            <a:r>
              <a:rPr lang="en-US" b="1">
                <a:solidFill>
                  <a:srgbClr val="008000"/>
                </a:solidFill>
              </a:rPr>
              <a:t>table 3</a:t>
            </a:r>
          </a:p>
        </p:txBody>
      </p:sp>
      <p:sp>
        <p:nvSpPr>
          <p:cNvPr id="28" name="Flowchart: Internal Storage 27"/>
          <p:cNvSpPr>
            <a:spLocks noChangeArrowheads="1"/>
          </p:cNvSpPr>
          <p:nvPr/>
        </p:nvSpPr>
        <p:spPr bwMode="auto">
          <a:xfrm>
            <a:off x="7924800" y="31242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51" name="Oval Callout 50"/>
          <p:cNvSpPr/>
          <p:nvPr/>
        </p:nvSpPr>
        <p:spPr>
          <a:xfrm>
            <a:off x="304800" y="990600"/>
            <a:ext cx="2971800" cy="1600200"/>
          </a:xfrm>
          <a:prstGeom prst="wedgeEllipseCallout">
            <a:avLst>
              <a:gd name="adj1" fmla="val 6533"/>
              <a:gd name="adj2" fmla="val 76105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US" b="1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838200" y="1265872"/>
            <a:ext cx="1828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A </a:t>
            </a:r>
            <a:r>
              <a:rPr lang="en-US" dirty="0" smtClean="0"/>
              <a:t>→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000" b="1" dirty="0" smtClean="0"/>
          </a:p>
          <a:p>
            <a:pPr>
              <a:defRPr/>
            </a:pPr>
            <a:r>
              <a:rPr lang="en-US" b="1" dirty="0" smtClean="0"/>
              <a:t>B →</a:t>
            </a:r>
          </a:p>
          <a:p>
            <a:pPr>
              <a:defRPr/>
            </a:pPr>
            <a:endParaRPr lang="en-US" sz="1800" b="1" dirty="0" smtClean="0"/>
          </a:p>
        </p:txBody>
      </p:sp>
      <p:sp>
        <p:nvSpPr>
          <p:cNvPr id="53" name="Flowchart: Internal Storage 52"/>
          <p:cNvSpPr/>
          <p:nvPr/>
        </p:nvSpPr>
        <p:spPr>
          <a:xfrm>
            <a:off x="2057400" y="12954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Flowchart: Internal Storage 53"/>
          <p:cNvSpPr/>
          <p:nvPr/>
        </p:nvSpPr>
        <p:spPr>
          <a:xfrm>
            <a:off x="1600200" y="12954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Flowchart: Internal Storage 54"/>
          <p:cNvSpPr/>
          <p:nvPr/>
        </p:nvSpPr>
        <p:spPr>
          <a:xfrm>
            <a:off x="1600200" y="18288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Flowchart: Internal Storage 55"/>
          <p:cNvSpPr/>
          <p:nvPr/>
        </p:nvSpPr>
        <p:spPr>
          <a:xfrm>
            <a:off x="2057400" y="18288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89872" y="2895600"/>
            <a:ext cx="13421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A, B, A, B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7CB28-E506-449A-9955-2EF3BE942F5D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08524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900488" y="1248102"/>
            <a:ext cx="140275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/>
              <a:t>Group A</a:t>
            </a:r>
          </a:p>
        </p:txBody>
      </p:sp>
      <p:sp>
        <p:nvSpPr>
          <p:cNvPr id="285705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Update Filtering Example</a:t>
            </a:r>
          </a:p>
        </p:txBody>
      </p:sp>
      <p:sp>
        <p:nvSpPr>
          <p:cNvPr id="285706" name="Rectangle 17"/>
          <p:cNvSpPr>
            <a:spLocks noChangeArrowheads="1"/>
          </p:cNvSpPr>
          <p:nvPr/>
        </p:nvSpPr>
        <p:spPr bwMode="auto">
          <a:xfrm>
            <a:off x="5930900" y="9906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utoShape 6"/>
          <p:cNvSpPr>
            <a:spLocks noChangeArrowheads="1"/>
          </p:cNvSpPr>
          <p:nvPr/>
        </p:nvSpPr>
        <p:spPr bwMode="auto">
          <a:xfrm>
            <a:off x="6248400" y="23622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285707" name="Text Box 18"/>
          <p:cNvSpPr txBox="1">
            <a:spLocks noChangeArrowheads="1"/>
          </p:cNvSpPr>
          <p:nvPr/>
        </p:nvSpPr>
        <p:spPr bwMode="auto">
          <a:xfrm>
            <a:off x="5930900" y="990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1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3900488" y="5486400"/>
            <a:ext cx="141417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/>
              <a:t>Group </a:t>
            </a:r>
            <a:r>
              <a:rPr lang="en-US" b="1" dirty="0"/>
              <a:t>B</a:t>
            </a:r>
          </a:p>
        </p:txBody>
      </p:sp>
      <p:sp>
        <p:nvSpPr>
          <p:cNvPr id="285709" name="Rectangle 7"/>
          <p:cNvSpPr>
            <a:spLocks noChangeArrowheads="1"/>
          </p:cNvSpPr>
          <p:nvPr/>
        </p:nvSpPr>
        <p:spPr bwMode="auto">
          <a:xfrm>
            <a:off x="6248400" y="14478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Mem</a:t>
            </a:r>
          </a:p>
        </p:txBody>
      </p:sp>
      <p:sp>
        <p:nvSpPr>
          <p:cNvPr id="26" name="Flowchart: Internal Storage 25"/>
          <p:cNvSpPr>
            <a:spLocks noChangeArrowheads="1"/>
          </p:cNvSpPr>
          <p:nvPr/>
        </p:nvSpPr>
        <p:spPr bwMode="auto">
          <a:xfrm>
            <a:off x="7467600" y="31242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27" name="Flowchart: Internal Storage 26"/>
          <p:cNvSpPr>
            <a:spLocks noChangeArrowheads="1"/>
          </p:cNvSpPr>
          <p:nvPr/>
        </p:nvSpPr>
        <p:spPr bwMode="auto">
          <a:xfrm>
            <a:off x="7010400" y="31242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9" name="Flowchart: Internal Storage 28"/>
          <p:cNvSpPr>
            <a:spLocks noChangeArrowheads="1"/>
          </p:cNvSpPr>
          <p:nvPr/>
        </p:nvSpPr>
        <p:spPr bwMode="auto">
          <a:xfrm>
            <a:off x="6781800" y="18288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30" name="Flowchart: Internal Storage 29"/>
          <p:cNvSpPr>
            <a:spLocks noChangeArrowheads="1"/>
          </p:cNvSpPr>
          <p:nvPr/>
        </p:nvSpPr>
        <p:spPr bwMode="auto">
          <a:xfrm>
            <a:off x="6324600" y="18288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85716" name="Rectangle 17"/>
          <p:cNvSpPr>
            <a:spLocks noChangeArrowheads="1"/>
          </p:cNvSpPr>
          <p:nvPr/>
        </p:nvSpPr>
        <p:spPr bwMode="auto">
          <a:xfrm>
            <a:off x="5930900" y="38100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17" name="Text Box 18"/>
          <p:cNvSpPr txBox="1">
            <a:spLocks noChangeArrowheads="1"/>
          </p:cNvSpPr>
          <p:nvPr/>
        </p:nvSpPr>
        <p:spPr bwMode="auto">
          <a:xfrm>
            <a:off x="5930900" y="3810000"/>
            <a:ext cx="2133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2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85718" name="Rectangle 7"/>
          <p:cNvSpPr>
            <a:spLocks noChangeArrowheads="1"/>
          </p:cNvSpPr>
          <p:nvPr/>
        </p:nvSpPr>
        <p:spPr bwMode="auto">
          <a:xfrm>
            <a:off x="6248400" y="42672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Mem</a:t>
            </a:r>
          </a:p>
        </p:txBody>
      </p:sp>
      <p:sp>
        <p:nvSpPr>
          <p:cNvPr id="285719" name="AutoShape 6"/>
          <p:cNvSpPr>
            <a:spLocks noChangeArrowheads="1"/>
          </p:cNvSpPr>
          <p:nvPr/>
        </p:nvSpPr>
        <p:spPr bwMode="auto">
          <a:xfrm>
            <a:off x="6248400" y="51816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46" name="Flowchart: Internal Storage 45"/>
          <p:cNvSpPr>
            <a:spLocks noChangeArrowheads="1"/>
          </p:cNvSpPr>
          <p:nvPr/>
        </p:nvSpPr>
        <p:spPr bwMode="auto">
          <a:xfrm>
            <a:off x="7467600" y="59436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47" name="Flowchart: Internal Storage 46"/>
          <p:cNvSpPr>
            <a:spLocks noChangeArrowheads="1"/>
          </p:cNvSpPr>
          <p:nvPr/>
        </p:nvSpPr>
        <p:spPr bwMode="auto">
          <a:xfrm>
            <a:off x="7010400" y="59436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48" name="Flowchart: Internal Storage 47"/>
          <p:cNvSpPr>
            <a:spLocks noChangeArrowheads="1"/>
          </p:cNvSpPr>
          <p:nvPr/>
        </p:nvSpPr>
        <p:spPr bwMode="auto">
          <a:xfrm>
            <a:off x="7924800" y="59436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50" name="Flowchart: Internal Storage 49"/>
          <p:cNvSpPr>
            <a:spLocks noChangeArrowheads="1"/>
          </p:cNvSpPr>
          <p:nvPr/>
        </p:nvSpPr>
        <p:spPr bwMode="auto">
          <a:xfrm>
            <a:off x="6324600" y="46482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cxnSp>
        <p:nvCxnSpPr>
          <p:cNvPr id="285724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5725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rgbClr val="FFC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MALB</a:t>
            </a:r>
          </a:p>
          <a:p>
            <a:pPr algn="ctr"/>
            <a:r>
              <a:rPr lang="en-US" b="1" dirty="0" smtClean="0"/>
              <a:t>UF</a:t>
            </a:r>
            <a:endParaRPr lang="en-US" b="1" dirty="0"/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6934200" y="5943600"/>
            <a:ext cx="457200" cy="457200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732" name="Freeform 36"/>
          <p:cNvSpPr>
            <a:spLocks/>
          </p:cNvSpPr>
          <p:nvPr/>
        </p:nvSpPr>
        <p:spPr bwMode="auto">
          <a:xfrm>
            <a:off x="2882900" y="1598613"/>
            <a:ext cx="3121025" cy="1547812"/>
          </a:xfrm>
          <a:custGeom>
            <a:avLst/>
            <a:gdLst>
              <a:gd name="T0" fmla="*/ 0 w 1966"/>
              <a:gd name="T1" fmla="*/ 975 h 975"/>
              <a:gd name="T2" fmla="*/ 241 w 1966"/>
              <a:gd name="T3" fmla="*/ 624 h 975"/>
              <a:gd name="T4" fmla="*/ 578 w 1966"/>
              <a:gd name="T5" fmla="*/ 354 h 975"/>
              <a:gd name="T6" fmla="*/ 989 w 1966"/>
              <a:gd name="T7" fmla="*/ 160 h 975"/>
              <a:gd name="T8" fmla="*/ 1423 w 1966"/>
              <a:gd name="T9" fmla="*/ 63 h 975"/>
              <a:gd name="T10" fmla="*/ 1966 w 1966"/>
              <a:gd name="T11" fmla="*/ 0 h 9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66"/>
              <a:gd name="T19" fmla="*/ 0 h 975"/>
              <a:gd name="T20" fmla="*/ 1966 w 1966"/>
              <a:gd name="T21" fmla="*/ 975 h 9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66" h="975">
                <a:moveTo>
                  <a:pt x="0" y="975"/>
                </a:moveTo>
                <a:cubicBezTo>
                  <a:pt x="40" y="917"/>
                  <a:pt x="145" y="727"/>
                  <a:pt x="241" y="624"/>
                </a:cubicBezTo>
                <a:cubicBezTo>
                  <a:pt x="337" y="521"/>
                  <a:pt x="453" y="431"/>
                  <a:pt x="578" y="354"/>
                </a:cubicBezTo>
                <a:cubicBezTo>
                  <a:pt x="703" y="277"/>
                  <a:pt x="848" y="208"/>
                  <a:pt x="989" y="160"/>
                </a:cubicBezTo>
                <a:cubicBezTo>
                  <a:pt x="1130" y="112"/>
                  <a:pt x="1260" y="90"/>
                  <a:pt x="1423" y="63"/>
                </a:cubicBezTo>
                <a:cubicBezTo>
                  <a:pt x="1586" y="36"/>
                  <a:pt x="1853" y="13"/>
                  <a:pt x="1966" y="0"/>
                </a:cubicBezTo>
              </a:path>
            </a:pathLst>
          </a:custGeom>
          <a:noFill/>
          <a:ln w="1143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5734" name="Text Box 38"/>
          <p:cNvSpPr txBox="1">
            <a:spLocks noChangeArrowheads="1"/>
          </p:cNvSpPr>
          <p:nvPr/>
        </p:nvSpPr>
        <p:spPr bwMode="auto">
          <a:xfrm>
            <a:off x="3727450" y="2200275"/>
            <a:ext cx="1217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00"/>
                </a:solidFill>
              </a:rPr>
              <a:t>Update</a:t>
            </a:r>
          </a:p>
          <a:p>
            <a:r>
              <a:rPr lang="en-US" b="1">
                <a:solidFill>
                  <a:srgbClr val="CC0000"/>
                </a:solidFill>
              </a:rPr>
              <a:t>table 1</a:t>
            </a:r>
          </a:p>
        </p:txBody>
      </p:sp>
      <p:sp>
        <p:nvSpPr>
          <p:cNvPr id="49" name="Flowchart: Internal Storage 48"/>
          <p:cNvSpPr>
            <a:spLocks noChangeArrowheads="1"/>
          </p:cNvSpPr>
          <p:nvPr/>
        </p:nvSpPr>
        <p:spPr bwMode="auto">
          <a:xfrm>
            <a:off x="6698192" y="4273550"/>
            <a:ext cx="693208" cy="83185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285735" name="Freeform 39"/>
          <p:cNvSpPr>
            <a:spLocks/>
          </p:cNvSpPr>
          <p:nvPr/>
        </p:nvSpPr>
        <p:spPr bwMode="auto">
          <a:xfrm>
            <a:off x="2882900" y="4273550"/>
            <a:ext cx="3802063" cy="717550"/>
          </a:xfrm>
          <a:custGeom>
            <a:avLst/>
            <a:gdLst>
              <a:gd name="T0" fmla="*/ 0 w 2395"/>
              <a:gd name="T1" fmla="*/ 0 h 452"/>
              <a:gd name="T2" fmla="*/ 436 w 2395"/>
              <a:gd name="T3" fmla="*/ 267 h 452"/>
              <a:gd name="T4" fmla="*/ 1452 w 2395"/>
              <a:gd name="T5" fmla="*/ 436 h 452"/>
              <a:gd name="T6" fmla="*/ 2395 w 2395"/>
              <a:gd name="T7" fmla="*/ 363 h 452"/>
              <a:gd name="T8" fmla="*/ 0 60000 65536"/>
              <a:gd name="T9" fmla="*/ 0 60000 65536"/>
              <a:gd name="T10" fmla="*/ 0 60000 65536"/>
              <a:gd name="T11" fmla="*/ 0 60000 65536"/>
              <a:gd name="T12" fmla="*/ 0 w 2395"/>
              <a:gd name="T13" fmla="*/ 0 h 452"/>
              <a:gd name="T14" fmla="*/ 2395 w 2395"/>
              <a:gd name="T15" fmla="*/ 452 h 4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95" h="452">
                <a:moveTo>
                  <a:pt x="0" y="0"/>
                </a:moveTo>
                <a:cubicBezTo>
                  <a:pt x="97" y="97"/>
                  <a:pt x="194" y="194"/>
                  <a:pt x="436" y="267"/>
                </a:cubicBezTo>
                <a:cubicBezTo>
                  <a:pt x="678" y="340"/>
                  <a:pt x="1126" y="420"/>
                  <a:pt x="1452" y="436"/>
                </a:cubicBezTo>
                <a:cubicBezTo>
                  <a:pt x="1778" y="452"/>
                  <a:pt x="2086" y="407"/>
                  <a:pt x="2395" y="363"/>
                </a:cubicBezTo>
              </a:path>
            </a:pathLst>
          </a:custGeom>
          <a:noFill/>
          <a:ln w="1143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5737" name="Text Box 41"/>
          <p:cNvSpPr txBox="1">
            <a:spLocks noChangeArrowheads="1"/>
          </p:cNvSpPr>
          <p:nvPr/>
        </p:nvSpPr>
        <p:spPr bwMode="auto">
          <a:xfrm>
            <a:off x="3689350" y="3775075"/>
            <a:ext cx="1217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00"/>
                </a:solidFill>
              </a:rPr>
              <a:t>Update</a:t>
            </a:r>
          </a:p>
          <a:p>
            <a:r>
              <a:rPr lang="en-US" b="1">
                <a:solidFill>
                  <a:srgbClr val="008000"/>
                </a:solidFill>
              </a:rPr>
              <a:t>table 3</a:t>
            </a:r>
          </a:p>
        </p:txBody>
      </p:sp>
      <p:sp>
        <p:nvSpPr>
          <p:cNvPr id="28" name="Flowchart: Internal Storage 27"/>
          <p:cNvSpPr>
            <a:spLocks noChangeArrowheads="1"/>
          </p:cNvSpPr>
          <p:nvPr/>
        </p:nvSpPr>
        <p:spPr bwMode="auto">
          <a:xfrm>
            <a:off x="7899400" y="2819400"/>
            <a:ext cx="635000" cy="7620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285736" name="Freeform 40"/>
          <p:cNvSpPr>
            <a:spLocks/>
          </p:cNvSpPr>
          <p:nvPr/>
        </p:nvSpPr>
        <p:spPr bwMode="auto">
          <a:xfrm>
            <a:off x="7350125" y="3659188"/>
            <a:ext cx="901700" cy="1209675"/>
          </a:xfrm>
          <a:custGeom>
            <a:avLst/>
            <a:gdLst>
              <a:gd name="T0" fmla="*/ 0 w 568"/>
              <a:gd name="T1" fmla="*/ 762 h 762"/>
              <a:gd name="T2" fmla="*/ 374 w 568"/>
              <a:gd name="T3" fmla="*/ 597 h 762"/>
              <a:gd name="T4" fmla="*/ 539 w 568"/>
              <a:gd name="T5" fmla="*/ 298 h 762"/>
              <a:gd name="T6" fmla="*/ 548 w 568"/>
              <a:gd name="T7" fmla="*/ 0 h 762"/>
              <a:gd name="T8" fmla="*/ 0 60000 65536"/>
              <a:gd name="T9" fmla="*/ 0 60000 65536"/>
              <a:gd name="T10" fmla="*/ 0 60000 65536"/>
              <a:gd name="T11" fmla="*/ 0 60000 65536"/>
              <a:gd name="T12" fmla="*/ 0 w 568"/>
              <a:gd name="T13" fmla="*/ 0 h 762"/>
              <a:gd name="T14" fmla="*/ 568 w 568"/>
              <a:gd name="T15" fmla="*/ 762 h 7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8" h="762">
                <a:moveTo>
                  <a:pt x="0" y="762"/>
                </a:moveTo>
                <a:cubicBezTo>
                  <a:pt x="62" y="735"/>
                  <a:pt x="284" y="674"/>
                  <a:pt x="374" y="597"/>
                </a:cubicBezTo>
                <a:cubicBezTo>
                  <a:pt x="464" y="520"/>
                  <a:pt x="510" y="397"/>
                  <a:pt x="539" y="298"/>
                </a:cubicBezTo>
                <a:cubicBezTo>
                  <a:pt x="568" y="199"/>
                  <a:pt x="546" y="62"/>
                  <a:pt x="548" y="0"/>
                </a:cubicBezTo>
              </a:path>
            </a:pathLst>
          </a:custGeom>
          <a:noFill/>
          <a:ln w="1143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Oval Callout 50"/>
          <p:cNvSpPr/>
          <p:nvPr/>
        </p:nvSpPr>
        <p:spPr>
          <a:xfrm>
            <a:off x="304800" y="990600"/>
            <a:ext cx="2971800" cy="1600200"/>
          </a:xfrm>
          <a:prstGeom prst="wedgeEllipseCallout">
            <a:avLst>
              <a:gd name="adj1" fmla="val 6533"/>
              <a:gd name="adj2" fmla="val 76105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US" b="1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838200" y="1265872"/>
            <a:ext cx="1828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A </a:t>
            </a:r>
            <a:r>
              <a:rPr lang="en-US" dirty="0" smtClean="0"/>
              <a:t>→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000" b="1" dirty="0" smtClean="0"/>
          </a:p>
          <a:p>
            <a:pPr>
              <a:defRPr/>
            </a:pPr>
            <a:r>
              <a:rPr lang="en-US" b="1" dirty="0" smtClean="0"/>
              <a:t>B →</a:t>
            </a:r>
          </a:p>
          <a:p>
            <a:pPr>
              <a:defRPr/>
            </a:pPr>
            <a:endParaRPr lang="en-US" sz="1800" b="1" dirty="0" smtClean="0"/>
          </a:p>
        </p:txBody>
      </p:sp>
      <p:sp>
        <p:nvSpPr>
          <p:cNvPr id="53" name="Flowchart: Internal Storage 52"/>
          <p:cNvSpPr/>
          <p:nvPr/>
        </p:nvSpPr>
        <p:spPr>
          <a:xfrm>
            <a:off x="2057400" y="12954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Flowchart: Internal Storage 53"/>
          <p:cNvSpPr/>
          <p:nvPr/>
        </p:nvSpPr>
        <p:spPr>
          <a:xfrm>
            <a:off x="1600200" y="12954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Flowchart: Internal Storage 54"/>
          <p:cNvSpPr/>
          <p:nvPr/>
        </p:nvSpPr>
        <p:spPr>
          <a:xfrm>
            <a:off x="1600200" y="18288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Flowchart: Internal Storage 55"/>
          <p:cNvSpPr/>
          <p:nvPr/>
        </p:nvSpPr>
        <p:spPr>
          <a:xfrm>
            <a:off x="2057400" y="18288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89872" y="2895600"/>
            <a:ext cx="13421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A, B, A, B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7CB28-E506-449A-9955-2EF3BE942F5D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08524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900488" y="1248102"/>
            <a:ext cx="140275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/>
              <a:t>Group A</a:t>
            </a:r>
          </a:p>
        </p:txBody>
      </p:sp>
      <p:sp>
        <p:nvSpPr>
          <p:cNvPr id="285705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Update Filtering Example</a:t>
            </a:r>
          </a:p>
        </p:txBody>
      </p:sp>
      <p:sp>
        <p:nvSpPr>
          <p:cNvPr id="285706" name="Rectangle 17"/>
          <p:cNvSpPr>
            <a:spLocks noChangeArrowheads="1"/>
          </p:cNvSpPr>
          <p:nvPr/>
        </p:nvSpPr>
        <p:spPr bwMode="auto">
          <a:xfrm>
            <a:off x="5930900" y="9906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utoShape 6"/>
          <p:cNvSpPr>
            <a:spLocks noChangeArrowheads="1"/>
          </p:cNvSpPr>
          <p:nvPr/>
        </p:nvSpPr>
        <p:spPr bwMode="auto">
          <a:xfrm>
            <a:off x="6248400" y="23622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285707" name="Text Box 18"/>
          <p:cNvSpPr txBox="1">
            <a:spLocks noChangeArrowheads="1"/>
          </p:cNvSpPr>
          <p:nvPr/>
        </p:nvSpPr>
        <p:spPr bwMode="auto">
          <a:xfrm>
            <a:off x="5930900" y="9906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1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3900488" y="5486400"/>
            <a:ext cx="141417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/>
              <a:t>Group </a:t>
            </a:r>
            <a:r>
              <a:rPr lang="en-US" b="1" dirty="0"/>
              <a:t>B</a:t>
            </a:r>
          </a:p>
        </p:txBody>
      </p:sp>
      <p:sp>
        <p:nvSpPr>
          <p:cNvPr id="285709" name="Rectangle 7"/>
          <p:cNvSpPr>
            <a:spLocks noChangeArrowheads="1"/>
          </p:cNvSpPr>
          <p:nvPr/>
        </p:nvSpPr>
        <p:spPr bwMode="auto">
          <a:xfrm>
            <a:off x="6248400" y="14478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Mem</a:t>
            </a:r>
          </a:p>
        </p:txBody>
      </p:sp>
      <p:sp>
        <p:nvSpPr>
          <p:cNvPr id="26" name="Flowchart: Internal Storage 25"/>
          <p:cNvSpPr>
            <a:spLocks noChangeArrowheads="1"/>
          </p:cNvSpPr>
          <p:nvPr/>
        </p:nvSpPr>
        <p:spPr bwMode="auto">
          <a:xfrm>
            <a:off x="7467600" y="31242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27" name="Flowchart: Internal Storage 26"/>
          <p:cNvSpPr>
            <a:spLocks noChangeArrowheads="1"/>
          </p:cNvSpPr>
          <p:nvPr/>
        </p:nvSpPr>
        <p:spPr bwMode="auto">
          <a:xfrm>
            <a:off x="7010400" y="31242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9" name="Flowchart: Internal Storage 28"/>
          <p:cNvSpPr>
            <a:spLocks noChangeArrowheads="1"/>
          </p:cNvSpPr>
          <p:nvPr/>
        </p:nvSpPr>
        <p:spPr bwMode="auto">
          <a:xfrm>
            <a:off x="6781800" y="18288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30" name="Flowchart: Internal Storage 29"/>
          <p:cNvSpPr>
            <a:spLocks noChangeArrowheads="1"/>
          </p:cNvSpPr>
          <p:nvPr/>
        </p:nvSpPr>
        <p:spPr bwMode="auto">
          <a:xfrm>
            <a:off x="6324600" y="18288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85716" name="Rectangle 17"/>
          <p:cNvSpPr>
            <a:spLocks noChangeArrowheads="1"/>
          </p:cNvSpPr>
          <p:nvPr/>
        </p:nvSpPr>
        <p:spPr bwMode="auto">
          <a:xfrm>
            <a:off x="5930900" y="3810000"/>
            <a:ext cx="2832100" cy="2743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17" name="Text Box 18"/>
          <p:cNvSpPr txBox="1">
            <a:spLocks noChangeArrowheads="1"/>
          </p:cNvSpPr>
          <p:nvPr/>
        </p:nvSpPr>
        <p:spPr bwMode="auto">
          <a:xfrm>
            <a:off x="5930900" y="3810000"/>
            <a:ext cx="2133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Replica 2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285718" name="Rectangle 7"/>
          <p:cNvSpPr>
            <a:spLocks noChangeArrowheads="1"/>
          </p:cNvSpPr>
          <p:nvPr/>
        </p:nvSpPr>
        <p:spPr bwMode="auto">
          <a:xfrm>
            <a:off x="6248400" y="4267200"/>
            <a:ext cx="990600" cy="914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Mem</a:t>
            </a:r>
          </a:p>
        </p:txBody>
      </p:sp>
      <p:sp>
        <p:nvSpPr>
          <p:cNvPr id="285719" name="AutoShape 6"/>
          <p:cNvSpPr>
            <a:spLocks noChangeArrowheads="1"/>
          </p:cNvSpPr>
          <p:nvPr/>
        </p:nvSpPr>
        <p:spPr bwMode="auto">
          <a:xfrm>
            <a:off x="6248400" y="5181600"/>
            <a:ext cx="2209800" cy="12954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b="1"/>
              <a:t>Disk</a:t>
            </a:r>
          </a:p>
        </p:txBody>
      </p:sp>
      <p:sp>
        <p:nvSpPr>
          <p:cNvPr id="46" name="Flowchart: Internal Storage 45"/>
          <p:cNvSpPr>
            <a:spLocks noChangeArrowheads="1"/>
          </p:cNvSpPr>
          <p:nvPr/>
        </p:nvSpPr>
        <p:spPr bwMode="auto">
          <a:xfrm>
            <a:off x="7467600" y="59436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47" name="Flowchart: Internal Storage 46"/>
          <p:cNvSpPr>
            <a:spLocks noChangeArrowheads="1"/>
          </p:cNvSpPr>
          <p:nvPr/>
        </p:nvSpPr>
        <p:spPr bwMode="auto">
          <a:xfrm>
            <a:off x="7010400" y="5943600"/>
            <a:ext cx="381000" cy="457200"/>
          </a:xfrm>
          <a:prstGeom prst="flowChartInternalStorage">
            <a:avLst/>
          </a:prstGeom>
          <a:solidFill>
            <a:srgbClr val="CC0000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48" name="Flowchart: Internal Storage 47"/>
          <p:cNvSpPr>
            <a:spLocks noChangeArrowheads="1"/>
          </p:cNvSpPr>
          <p:nvPr/>
        </p:nvSpPr>
        <p:spPr bwMode="auto">
          <a:xfrm>
            <a:off x="7924800" y="59436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50" name="Flowchart: Internal Storage 49"/>
          <p:cNvSpPr>
            <a:spLocks noChangeArrowheads="1"/>
          </p:cNvSpPr>
          <p:nvPr/>
        </p:nvSpPr>
        <p:spPr bwMode="auto">
          <a:xfrm>
            <a:off x="6324600" y="4648200"/>
            <a:ext cx="381000" cy="457200"/>
          </a:xfrm>
          <a:prstGeom prst="flowChartInternalStorage">
            <a:avLst/>
          </a:prstGeom>
          <a:solidFill>
            <a:schemeClr val="tx1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cxnSp>
        <p:nvCxnSpPr>
          <p:cNvPr id="285724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5725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rgbClr val="FFC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MALB</a:t>
            </a:r>
          </a:p>
          <a:p>
            <a:pPr algn="ctr"/>
            <a:r>
              <a:rPr lang="en-US" b="1" dirty="0" smtClean="0"/>
              <a:t>UF</a:t>
            </a:r>
            <a:endParaRPr lang="en-US" b="1" dirty="0"/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6934200" y="5943600"/>
            <a:ext cx="457200" cy="457200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732" name="Freeform 36"/>
          <p:cNvSpPr>
            <a:spLocks/>
          </p:cNvSpPr>
          <p:nvPr/>
        </p:nvSpPr>
        <p:spPr bwMode="auto">
          <a:xfrm>
            <a:off x="2882900" y="1598613"/>
            <a:ext cx="3121025" cy="1547812"/>
          </a:xfrm>
          <a:custGeom>
            <a:avLst/>
            <a:gdLst>
              <a:gd name="T0" fmla="*/ 0 w 1966"/>
              <a:gd name="T1" fmla="*/ 975 h 975"/>
              <a:gd name="T2" fmla="*/ 241 w 1966"/>
              <a:gd name="T3" fmla="*/ 624 h 975"/>
              <a:gd name="T4" fmla="*/ 578 w 1966"/>
              <a:gd name="T5" fmla="*/ 354 h 975"/>
              <a:gd name="T6" fmla="*/ 989 w 1966"/>
              <a:gd name="T7" fmla="*/ 160 h 975"/>
              <a:gd name="T8" fmla="*/ 1423 w 1966"/>
              <a:gd name="T9" fmla="*/ 63 h 975"/>
              <a:gd name="T10" fmla="*/ 1966 w 1966"/>
              <a:gd name="T11" fmla="*/ 0 h 9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66"/>
              <a:gd name="T19" fmla="*/ 0 h 975"/>
              <a:gd name="T20" fmla="*/ 1966 w 1966"/>
              <a:gd name="T21" fmla="*/ 975 h 9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66" h="975">
                <a:moveTo>
                  <a:pt x="0" y="975"/>
                </a:moveTo>
                <a:cubicBezTo>
                  <a:pt x="40" y="917"/>
                  <a:pt x="145" y="727"/>
                  <a:pt x="241" y="624"/>
                </a:cubicBezTo>
                <a:cubicBezTo>
                  <a:pt x="337" y="521"/>
                  <a:pt x="453" y="431"/>
                  <a:pt x="578" y="354"/>
                </a:cubicBezTo>
                <a:cubicBezTo>
                  <a:pt x="703" y="277"/>
                  <a:pt x="848" y="208"/>
                  <a:pt x="989" y="160"/>
                </a:cubicBezTo>
                <a:cubicBezTo>
                  <a:pt x="1130" y="112"/>
                  <a:pt x="1260" y="90"/>
                  <a:pt x="1423" y="63"/>
                </a:cubicBezTo>
                <a:cubicBezTo>
                  <a:pt x="1586" y="36"/>
                  <a:pt x="1853" y="13"/>
                  <a:pt x="1966" y="0"/>
                </a:cubicBezTo>
              </a:path>
            </a:pathLst>
          </a:custGeom>
          <a:noFill/>
          <a:ln w="1143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5734" name="Text Box 38"/>
          <p:cNvSpPr txBox="1">
            <a:spLocks noChangeArrowheads="1"/>
          </p:cNvSpPr>
          <p:nvPr/>
        </p:nvSpPr>
        <p:spPr bwMode="auto">
          <a:xfrm>
            <a:off x="3727450" y="2200275"/>
            <a:ext cx="1217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00"/>
                </a:solidFill>
              </a:rPr>
              <a:t>Update</a:t>
            </a:r>
          </a:p>
          <a:p>
            <a:r>
              <a:rPr lang="en-US" b="1">
                <a:solidFill>
                  <a:srgbClr val="CC0000"/>
                </a:solidFill>
              </a:rPr>
              <a:t>table 1</a:t>
            </a:r>
          </a:p>
        </p:txBody>
      </p:sp>
      <p:sp>
        <p:nvSpPr>
          <p:cNvPr id="49" name="Flowchart: Internal Storage 48"/>
          <p:cNvSpPr>
            <a:spLocks noChangeArrowheads="1"/>
          </p:cNvSpPr>
          <p:nvPr/>
        </p:nvSpPr>
        <p:spPr bwMode="auto">
          <a:xfrm>
            <a:off x="6781800" y="46482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285735" name="Freeform 39"/>
          <p:cNvSpPr>
            <a:spLocks/>
          </p:cNvSpPr>
          <p:nvPr/>
        </p:nvSpPr>
        <p:spPr bwMode="auto">
          <a:xfrm>
            <a:off x="2882900" y="4273550"/>
            <a:ext cx="3802063" cy="717550"/>
          </a:xfrm>
          <a:custGeom>
            <a:avLst/>
            <a:gdLst>
              <a:gd name="T0" fmla="*/ 0 w 2395"/>
              <a:gd name="T1" fmla="*/ 0 h 452"/>
              <a:gd name="T2" fmla="*/ 436 w 2395"/>
              <a:gd name="T3" fmla="*/ 267 h 452"/>
              <a:gd name="T4" fmla="*/ 1452 w 2395"/>
              <a:gd name="T5" fmla="*/ 436 h 452"/>
              <a:gd name="T6" fmla="*/ 2395 w 2395"/>
              <a:gd name="T7" fmla="*/ 363 h 452"/>
              <a:gd name="T8" fmla="*/ 0 60000 65536"/>
              <a:gd name="T9" fmla="*/ 0 60000 65536"/>
              <a:gd name="T10" fmla="*/ 0 60000 65536"/>
              <a:gd name="T11" fmla="*/ 0 60000 65536"/>
              <a:gd name="T12" fmla="*/ 0 w 2395"/>
              <a:gd name="T13" fmla="*/ 0 h 452"/>
              <a:gd name="T14" fmla="*/ 2395 w 2395"/>
              <a:gd name="T15" fmla="*/ 452 h 4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95" h="452">
                <a:moveTo>
                  <a:pt x="0" y="0"/>
                </a:moveTo>
                <a:cubicBezTo>
                  <a:pt x="97" y="97"/>
                  <a:pt x="194" y="194"/>
                  <a:pt x="436" y="267"/>
                </a:cubicBezTo>
                <a:cubicBezTo>
                  <a:pt x="678" y="340"/>
                  <a:pt x="1126" y="420"/>
                  <a:pt x="1452" y="436"/>
                </a:cubicBezTo>
                <a:cubicBezTo>
                  <a:pt x="1778" y="452"/>
                  <a:pt x="2086" y="407"/>
                  <a:pt x="2395" y="363"/>
                </a:cubicBezTo>
              </a:path>
            </a:pathLst>
          </a:custGeom>
          <a:noFill/>
          <a:ln w="1143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5737" name="Text Box 41"/>
          <p:cNvSpPr txBox="1">
            <a:spLocks noChangeArrowheads="1"/>
          </p:cNvSpPr>
          <p:nvPr/>
        </p:nvSpPr>
        <p:spPr bwMode="auto">
          <a:xfrm>
            <a:off x="3689350" y="3775075"/>
            <a:ext cx="1217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00"/>
                </a:solidFill>
              </a:rPr>
              <a:t>Update</a:t>
            </a:r>
          </a:p>
          <a:p>
            <a:r>
              <a:rPr lang="en-US" b="1">
                <a:solidFill>
                  <a:srgbClr val="008000"/>
                </a:solidFill>
              </a:rPr>
              <a:t>table 3</a:t>
            </a:r>
          </a:p>
        </p:txBody>
      </p:sp>
      <p:sp>
        <p:nvSpPr>
          <p:cNvPr id="28" name="Flowchart: Internal Storage 27"/>
          <p:cNvSpPr>
            <a:spLocks noChangeArrowheads="1"/>
          </p:cNvSpPr>
          <p:nvPr/>
        </p:nvSpPr>
        <p:spPr bwMode="auto">
          <a:xfrm>
            <a:off x="7924800" y="3124200"/>
            <a:ext cx="381000" cy="457200"/>
          </a:xfrm>
          <a:prstGeom prst="flowChartInternalStorage">
            <a:avLst/>
          </a:prstGeom>
          <a:solidFill>
            <a:srgbClr val="00CC66"/>
          </a:soli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5400000" flipH="1" flipV="1">
            <a:off x="7848600" y="3124200"/>
            <a:ext cx="457200" cy="457200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Callout 50"/>
          <p:cNvSpPr/>
          <p:nvPr/>
        </p:nvSpPr>
        <p:spPr>
          <a:xfrm>
            <a:off x="304800" y="990600"/>
            <a:ext cx="2971800" cy="1600200"/>
          </a:xfrm>
          <a:prstGeom prst="wedgeEllipseCallout">
            <a:avLst>
              <a:gd name="adj1" fmla="val 6533"/>
              <a:gd name="adj2" fmla="val 76105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US" b="1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838200" y="1265872"/>
            <a:ext cx="1828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A </a:t>
            </a:r>
            <a:r>
              <a:rPr lang="en-US" dirty="0" smtClean="0"/>
              <a:t>→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000" b="1" dirty="0" smtClean="0"/>
          </a:p>
          <a:p>
            <a:pPr>
              <a:defRPr/>
            </a:pPr>
            <a:r>
              <a:rPr lang="en-US" b="1" dirty="0" smtClean="0"/>
              <a:t>B →</a:t>
            </a:r>
          </a:p>
          <a:p>
            <a:pPr>
              <a:defRPr/>
            </a:pPr>
            <a:endParaRPr lang="en-US" sz="1800" b="1" dirty="0" smtClean="0"/>
          </a:p>
        </p:txBody>
      </p:sp>
      <p:sp>
        <p:nvSpPr>
          <p:cNvPr id="53" name="Flowchart: Internal Storage 52"/>
          <p:cNvSpPr/>
          <p:nvPr/>
        </p:nvSpPr>
        <p:spPr>
          <a:xfrm>
            <a:off x="2057400" y="12954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Flowchart: Internal Storage 53"/>
          <p:cNvSpPr/>
          <p:nvPr/>
        </p:nvSpPr>
        <p:spPr>
          <a:xfrm>
            <a:off x="1600200" y="1295400"/>
            <a:ext cx="381000" cy="457200"/>
          </a:xfrm>
          <a:prstGeom prst="flowChartInternalStora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Flowchart: Internal Storage 54"/>
          <p:cNvSpPr/>
          <p:nvPr/>
        </p:nvSpPr>
        <p:spPr>
          <a:xfrm>
            <a:off x="1600200" y="1828800"/>
            <a:ext cx="381000" cy="457200"/>
          </a:xfrm>
          <a:prstGeom prst="flowChartInternalStorage">
            <a:avLst/>
          </a:prstGeom>
          <a:solidFill>
            <a:schemeClr val="accent1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Flowchart: Internal Storage 55"/>
          <p:cNvSpPr/>
          <p:nvPr/>
        </p:nvSpPr>
        <p:spPr>
          <a:xfrm>
            <a:off x="2057400" y="1828800"/>
            <a:ext cx="381000" cy="4572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89872" y="2895600"/>
            <a:ext cx="13421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A, B, A, B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7CB28-E506-449A-9955-2EF3BE942F5D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08524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Update Filtering in Action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381000" y="3352800"/>
            <a:ext cx="1204913" cy="992188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400" b="1" dirty="0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438400" y="1752600"/>
            <a:ext cx="927100" cy="4229100"/>
            <a:chOff x="3212" y="1176"/>
            <a:chExt cx="584" cy="2664"/>
          </a:xfrm>
        </p:grpSpPr>
        <p:sp>
          <p:nvSpPr>
            <p:cNvPr id="292896" name="Rectangle 11"/>
            <p:cNvSpPr>
              <a:spLocks noChangeArrowheads="1"/>
            </p:cNvSpPr>
            <p:nvPr/>
          </p:nvSpPr>
          <p:spPr bwMode="auto">
            <a:xfrm>
              <a:off x="3212" y="1176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7" name="Rectangle 11"/>
            <p:cNvSpPr>
              <a:spLocks noChangeArrowheads="1"/>
            </p:cNvSpPr>
            <p:nvPr/>
          </p:nvSpPr>
          <p:spPr bwMode="auto">
            <a:xfrm>
              <a:off x="3212" y="1752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8" name="Rectangle 11"/>
            <p:cNvSpPr>
              <a:spLocks noChangeArrowheads="1"/>
            </p:cNvSpPr>
            <p:nvPr/>
          </p:nvSpPr>
          <p:spPr bwMode="auto">
            <a:xfrm>
              <a:off x="3216" y="2328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9" name="Rectangle 11"/>
            <p:cNvSpPr>
              <a:spLocks noChangeArrowheads="1"/>
            </p:cNvSpPr>
            <p:nvPr/>
          </p:nvSpPr>
          <p:spPr bwMode="auto">
            <a:xfrm>
              <a:off x="3216" y="2880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0" name="Rectangle 11"/>
            <p:cNvSpPr>
              <a:spLocks noChangeArrowheads="1"/>
            </p:cNvSpPr>
            <p:nvPr/>
          </p:nvSpPr>
          <p:spPr bwMode="auto">
            <a:xfrm>
              <a:off x="3216" y="3432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2971800" y="4572000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018087" y="3352800"/>
            <a:ext cx="1204913" cy="992188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smtClean="0"/>
              <a:t>UF</a:t>
            </a:r>
            <a:endParaRPr lang="en-US" sz="3200" b="1" dirty="0"/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6999287" y="1752600"/>
            <a:ext cx="927100" cy="4229100"/>
            <a:chOff x="3212" y="1176"/>
            <a:chExt cx="584" cy="2664"/>
          </a:xfrm>
          <a:solidFill>
            <a:schemeClr val="bg1">
              <a:lumMod val="75000"/>
            </a:schemeClr>
          </a:solidFill>
        </p:grpSpPr>
        <p:sp>
          <p:nvSpPr>
            <p:cNvPr id="292891" name="Rectangle 11"/>
            <p:cNvSpPr>
              <a:spLocks noChangeArrowheads="1"/>
            </p:cNvSpPr>
            <p:nvPr/>
          </p:nvSpPr>
          <p:spPr bwMode="auto">
            <a:xfrm>
              <a:off x="3212" y="1176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2" name="Rectangle 11"/>
            <p:cNvSpPr>
              <a:spLocks noChangeArrowheads="1"/>
            </p:cNvSpPr>
            <p:nvPr/>
          </p:nvSpPr>
          <p:spPr bwMode="auto">
            <a:xfrm>
              <a:off x="3212" y="1752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3" name="Rectangle 11"/>
            <p:cNvSpPr>
              <a:spLocks noChangeArrowheads="1"/>
            </p:cNvSpPr>
            <p:nvPr/>
          </p:nvSpPr>
          <p:spPr bwMode="auto">
            <a:xfrm>
              <a:off x="3216" y="2328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4" name="Rectangle 11"/>
            <p:cNvSpPr>
              <a:spLocks noChangeArrowheads="1"/>
            </p:cNvSpPr>
            <p:nvPr/>
          </p:nvSpPr>
          <p:spPr bwMode="auto">
            <a:xfrm>
              <a:off x="3216" y="2880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5" name="Rectangle 11"/>
            <p:cNvSpPr>
              <a:spLocks noChangeArrowheads="1"/>
            </p:cNvSpPr>
            <p:nvPr/>
          </p:nvSpPr>
          <p:spPr bwMode="auto">
            <a:xfrm>
              <a:off x="3216" y="3432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92886" name="AutoShape 21"/>
          <p:cNvCxnSpPr>
            <a:cxnSpLocks noChangeShapeType="1"/>
          </p:cNvCxnSpPr>
          <p:nvPr/>
        </p:nvCxnSpPr>
        <p:spPr bwMode="auto">
          <a:xfrm flipV="1">
            <a:off x="4800600" y="1219200"/>
            <a:ext cx="1588" cy="4953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38" name="Rectangle 37"/>
          <p:cNvSpPr/>
          <p:nvPr/>
        </p:nvSpPr>
        <p:spPr>
          <a:xfrm>
            <a:off x="2590800" y="18500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90800" y="27644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90800" y="3689499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90800" y="4561367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590800" y="5442099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151687" y="18500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151687" y="27644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151687" y="3689499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982433" y="1851835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82433" y="2766235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982433" y="3691268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982433" y="5443868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532687" y="4561367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532687" y="5442099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7CB28-E506-449A-9955-2EF3BE942F5D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3916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Update Filtering in Action</a:t>
            </a:r>
          </a:p>
        </p:txBody>
      </p:sp>
      <p:cxnSp>
        <p:nvCxnSpPr>
          <p:cNvPr id="27" name="AutoShape 21"/>
          <p:cNvCxnSpPr>
            <a:cxnSpLocks noChangeShapeType="1"/>
            <a:stCxn id="19459" idx="6"/>
          </p:cNvCxnSpPr>
          <p:nvPr/>
        </p:nvCxnSpPr>
        <p:spPr bwMode="auto">
          <a:xfrm flipV="1">
            <a:off x="1585913" y="1981200"/>
            <a:ext cx="852487" cy="1867694"/>
          </a:xfrm>
          <a:prstGeom prst="straightConnector1">
            <a:avLst/>
          </a:prstGeom>
          <a:noFill/>
          <a:ln w="88900">
            <a:solidFill>
              <a:srgbClr val="FF0000"/>
            </a:solidFill>
            <a:prstDash val="dash"/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 contourW="12700" prstMaterial="matte"/>
        </p:spPr>
      </p:cxn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381000" y="3352800"/>
            <a:ext cx="1204913" cy="992188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400" b="1" dirty="0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438400" y="1752600"/>
            <a:ext cx="927100" cy="4229100"/>
            <a:chOff x="3212" y="1176"/>
            <a:chExt cx="584" cy="2664"/>
          </a:xfrm>
        </p:grpSpPr>
        <p:sp>
          <p:nvSpPr>
            <p:cNvPr id="292896" name="Rectangle 11"/>
            <p:cNvSpPr>
              <a:spLocks noChangeArrowheads="1"/>
            </p:cNvSpPr>
            <p:nvPr/>
          </p:nvSpPr>
          <p:spPr bwMode="auto">
            <a:xfrm>
              <a:off x="3212" y="1176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7" name="Rectangle 11"/>
            <p:cNvSpPr>
              <a:spLocks noChangeArrowheads="1"/>
            </p:cNvSpPr>
            <p:nvPr/>
          </p:nvSpPr>
          <p:spPr bwMode="auto">
            <a:xfrm>
              <a:off x="3212" y="1752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8" name="Rectangle 11"/>
            <p:cNvSpPr>
              <a:spLocks noChangeArrowheads="1"/>
            </p:cNvSpPr>
            <p:nvPr/>
          </p:nvSpPr>
          <p:spPr bwMode="auto">
            <a:xfrm>
              <a:off x="3216" y="2328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9" name="Rectangle 11"/>
            <p:cNvSpPr>
              <a:spLocks noChangeArrowheads="1"/>
            </p:cNvSpPr>
            <p:nvPr/>
          </p:nvSpPr>
          <p:spPr bwMode="auto">
            <a:xfrm>
              <a:off x="3216" y="2880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0" name="Rectangle 11"/>
            <p:cNvSpPr>
              <a:spLocks noChangeArrowheads="1"/>
            </p:cNvSpPr>
            <p:nvPr/>
          </p:nvSpPr>
          <p:spPr bwMode="auto">
            <a:xfrm>
              <a:off x="3216" y="3432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2971800" y="4572000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018087" y="3352800"/>
            <a:ext cx="1204913" cy="992188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smtClean="0"/>
              <a:t>UF</a:t>
            </a:r>
            <a:endParaRPr lang="en-US" sz="3200" b="1" dirty="0"/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6999287" y="1752600"/>
            <a:ext cx="927100" cy="4229100"/>
            <a:chOff x="3212" y="1176"/>
            <a:chExt cx="584" cy="2664"/>
          </a:xfrm>
          <a:solidFill>
            <a:schemeClr val="bg1">
              <a:lumMod val="75000"/>
            </a:schemeClr>
          </a:solidFill>
        </p:grpSpPr>
        <p:sp>
          <p:nvSpPr>
            <p:cNvPr id="292891" name="Rectangle 11"/>
            <p:cNvSpPr>
              <a:spLocks noChangeArrowheads="1"/>
            </p:cNvSpPr>
            <p:nvPr/>
          </p:nvSpPr>
          <p:spPr bwMode="auto">
            <a:xfrm>
              <a:off x="3212" y="1176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2" name="Rectangle 11"/>
            <p:cNvSpPr>
              <a:spLocks noChangeArrowheads="1"/>
            </p:cNvSpPr>
            <p:nvPr/>
          </p:nvSpPr>
          <p:spPr bwMode="auto">
            <a:xfrm>
              <a:off x="3212" y="1752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3" name="Rectangle 11"/>
            <p:cNvSpPr>
              <a:spLocks noChangeArrowheads="1"/>
            </p:cNvSpPr>
            <p:nvPr/>
          </p:nvSpPr>
          <p:spPr bwMode="auto">
            <a:xfrm>
              <a:off x="3216" y="2328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4" name="Rectangle 11"/>
            <p:cNvSpPr>
              <a:spLocks noChangeArrowheads="1"/>
            </p:cNvSpPr>
            <p:nvPr/>
          </p:nvSpPr>
          <p:spPr bwMode="auto">
            <a:xfrm>
              <a:off x="3216" y="2880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5" name="Rectangle 11"/>
            <p:cNvSpPr>
              <a:spLocks noChangeArrowheads="1"/>
            </p:cNvSpPr>
            <p:nvPr/>
          </p:nvSpPr>
          <p:spPr bwMode="auto">
            <a:xfrm>
              <a:off x="3216" y="3432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92886" name="AutoShape 21"/>
          <p:cNvCxnSpPr>
            <a:cxnSpLocks noChangeShapeType="1"/>
          </p:cNvCxnSpPr>
          <p:nvPr/>
        </p:nvCxnSpPr>
        <p:spPr bwMode="auto">
          <a:xfrm flipV="1">
            <a:off x="4800600" y="1219200"/>
            <a:ext cx="1588" cy="4953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861" name="Text Box 37"/>
          <p:cNvSpPr txBox="1">
            <a:spLocks noChangeArrowheads="1"/>
          </p:cNvSpPr>
          <p:nvPr/>
        </p:nvSpPr>
        <p:spPr bwMode="auto">
          <a:xfrm>
            <a:off x="525463" y="1981200"/>
            <a:ext cx="1506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</a:rPr>
              <a:t>Update to</a:t>
            </a:r>
          </a:p>
          <a:p>
            <a:pPr algn="ctr"/>
            <a:r>
              <a:rPr lang="en-US">
                <a:solidFill>
                  <a:srgbClr val="CC0000"/>
                </a:solidFill>
              </a:rPr>
              <a:t>red table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590800" y="18500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90800" y="27644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90800" y="3689499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90800" y="4561367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590800" y="5442099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151687" y="18500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151687" y="27644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151687" y="3689499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982433" y="1851835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82433" y="2766235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982433" y="3691268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982433" y="5443868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27" name="Freeform 19"/>
          <p:cNvSpPr>
            <a:spLocks/>
          </p:cNvSpPr>
          <p:nvPr/>
        </p:nvSpPr>
        <p:spPr bwMode="auto">
          <a:xfrm>
            <a:off x="2667000" y="2078038"/>
            <a:ext cx="849312" cy="931862"/>
          </a:xfrm>
          <a:custGeom>
            <a:avLst/>
            <a:gdLst>
              <a:gd name="T0" fmla="*/ 2147483647 w 535"/>
              <a:gd name="T1" fmla="*/ 0 h 587"/>
              <a:gd name="T2" fmla="*/ 2147483647 w 535"/>
              <a:gd name="T3" fmla="*/ 2147483647 h 587"/>
              <a:gd name="T4" fmla="*/ 0 w 535"/>
              <a:gd name="T5" fmla="*/ 2147483647 h 587"/>
              <a:gd name="T6" fmla="*/ 0 60000 65536"/>
              <a:gd name="T7" fmla="*/ 0 60000 65536"/>
              <a:gd name="T8" fmla="*/ 0 60000 65536"/>
              <a:gd name="T9" fmla="*/ 0 w 535"/>
              <a:gd name="T10" fmla="*/ 0 h 587"/>
              <a:gd name="T11" fmla="*/ 535 w 535"/>
              <a:gd name="T12" fmla="*/ 587 h 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5" h="587">
                <a:moveTo>
                  <a:pt x="40" y="0"/>
                </a:moveTo>
                <a:cubicBezTo>
                  <a:pt x="120" y="50"/>
                  <a:pt x="535" y="201"/>
                  <a:pt x="528" y="299"/>
                </a:cubicBezTo>
                <a:cubicBezTo>
                  <a:pt x="521" y="397"/>
                  <a:pt x="240" y="495"/>
                  <a:pt x="0" y="587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94228" name="Freeform 20"/>
          <p:cNvSpPr>
            <a:spLocks/>
          </p:cNvSpPr>
          <p:nvPr/>
        </p:nvSpPr>
        <p:spPr bwMode="auto">
          <a:xfrm>
            <a:off x="2678112" y="2078038"/>
            <a:ext cx="1089025" cy="1860550"/>
          </a:xfrm>
          <a:custGeom>
            <a:avLst/>
            <a:gdLst>
              <a:gd name="T0" fmla="*/ 2147483647 w 686"/>
              <a:gd name="T1" fmla="*/ 0 h 1172"/>
              <a:gd name="T2" fmla="*/ 2147483647 w 686"/>
              <a:gd name="T3" fmla="*/ 2147483647 h 1172"/>
              <a:gd name="T4" fmla="*/ 0 w 686"/>
              <a:gd name="T5" fmla="*/ 2147483647 h 1172"/>
              <a:gd name="T6" fmla="*/ 0 60000 65536"/>
              <a:gd name="T7" fmla="*/ 0 60000 65536"/>
              <a:gd name="T8" fmla="*/ 0 60000 65536"/>
              <a:gd name="T9" fmla="*/ 0 w 686"/>
              <a:gd name="T10" fmla="*/ 0 h 1172"/>
              <a:gd name="T11" fmla="*/ 686 w 686"/>
              <a:gd name="T12" fmla="*/ 1172 h 11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6" h="1172">
                <a:moveTo>
                  <a:pt x="60" y="0"/>
                </a:moveTo>
                <a:cubicBezTo>
                  <a:pt x="163" y="63"/>
                  <a:pt x="686" y="180"/>
                  <a:pt x="676" y="375"/>
                </a:cubicBezTo>
                <a:cubicBezTo>
                  <a:pt x="666" y="570"/>
                  <a:pt x="141" y="1006"/>
                  <a:pt x="0" y="1172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94229" name="Freeform 21"/>
          <p:cNvSpPr>
            <a:spLocks/>
          </p:cNvSpPr>
          <p:nvPr/>
        </p:nvSpPr>
        <p:spPr bwMode="auto">
          <a:xfrm>
            <a:off x="2698750" y="2078038"/>
            <a:ext cx="1436687" cy="3571875"/>
          </a:xfrm>
          <a:custGeom>
            <a:avLst/>
            <a:gdLst>
              <a:gd name="T0" fmla="*/ 2147483647 w 905"/>
              <a:gd name="T1" fmla="*/ 0 h 2250"/>
              <a:gd name="T2" fmla="*/ 2147483647 w 905"/>
              <a:gd name="T3" fmla="*/ 2147483647 h 2250"/>
              <a:gd name="T4" fmla="*/ 0 w 905"/>
              <a:gd name="T5" fmla="*/ 2147483647 h 2250"/>
              <a:gd name="T6" fmla="*/ 0 60000 65536"/>
              <a:gd name="T7" fmla="*/ 0 60000 65536"/>
              <a:gd name="T8" fmla="*/ 0 60000 65536"/>
              <a:gd name="T9" fmla="*/ 0 w 905"/>
              <a:gd name="T10" fmla="*/ 0 h 2250"/>
              <a:gd name="T11" fmla="*/ 905 w 905"/>
              <a:gd name="T12" fmla="*/ 2250 h 2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5" h="2250">
                <a:moveTo>
                  <a:pt x="40" y="0"/>
                </a:moveTo>
                <a:cubicBezTo>
                  <a:pt x="183" y="88"/>
                  <a:pt x="905" y="154"/>
                  <a:pt x="898" y="529"/>
                </a:cubicBezTo>
                <a:cubicBezTo>
                  <a:pt x="891" y="904"/>
                  <a:pt x="187" y="1892"/>
                  <a:pt x="0" y="2250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94230" name="Freeform 22"/>
          <p:cNvSpPr>
            <a:spLocks/>
          </p:cNvSpPr>
          <p:nvPr/>
        </p:nvSpPr>
        <p:spPr bwMode="auto">
          <a:xfrm>
            <a:off x="2687637" y="2078038"/>
            <a:ext cx="1301750" cy="2700337"/>
          </a:xfrm>
          <a:custGeom>
            <a:avLst/>
            <a:gdLst>
              <a:gd name="T0" fmla="*/ 2147483647 w 820"/>
              <a:gd name="T1" fmla="*/ 0 h 1701"/>
              <a:gd name="T2" fmla="*/ 2147483647 w 820"/>
              <a:gd name="T3" fmla="*/ 2147483647 h 1701"/>
              <a:gd name="T4" fmla="*/ 0 w 820"/>
              <a:gd name="T5" fmla="*/ 2147483647 h 1701"/>
              <a:gd name="T6" fmla="*/ 0 60000 65536"/>
              <a:gd name="T7" fmla="*/ 0 60000 65536"/>
              <a:gd name="T8" fmla="*/ 0 60000 65536"/>
              <a:gd name="T9" fmla="*/ 0 w 820"/>
              <a:gd name="T10" fmla="*/ 0 h 1701"/>
              <a:gd name="T11" fmla="*/ 820 w 820"/>
              <a:gd name="T12" fmla="*/ 1701 h 17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0" h="1701">
                <a:moveTo>
                  <a:pt x="54" y="0"/>
                </a:moveTo>
                <a:cubicBezTo>
                  <a:pt x="180" y="77"/>
                  <a:pt x="820" y="179"/>
                  <a:pt x="811" y="462"/>
                </a:cubicBezTo>
                <a:cubicBezTo>
                  <a:pt x="802" y="745"/>
                  <a:pt x="169" y="1443"/>
                  <a:pt x="0" y="1701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532687" y="4561367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532687" y="5442099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7CB28-E506-449A-9955-2EF3BE942F5D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536481"/>
      </p:ext>
    </p:extLst>
  </p:cSld>
  <p:clrMapOvr>
    <a:masterClrMapping/>
  </p:clrMapOvr>
  <p:transition advTm="23916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Update Filtering in Action</a:t>
            </a:r>
          </a:p>
        </p:txBody>
      </p:sp>
      <p:cxnSp>
        <p:nvCxnSpPr>
          <p:cNvPr id="27" name="AutoShape 21"/>
          <p:cNvCxnSpPr>
            <a:cxnSpLocks noChangeShapeType="1"/>
            <a:stCxn id="19459" idx="6"/>
          </p:cNvCxnSpPr>
          <p:nvPr/>
        </p:nvCxnSpPr>
        <p:spPr bwMode="auto">
          <a:xfrm flipV="1">
            <a:off x="1585913" y="1981200"/>
            <a:ext cx="852487" cy="1867694"/>
          </a:xfrm>
          <a:prstGeom prst="straightConnector1">
            <a:avLst/>
          </a:prstGeom>
          <a:noFill/>
          <a:ln w="88900">
            <a:solidFill>
              <a:srgbClr val="FF0000"/>
            </a:solidFill>
            <a:prstDash val="dash"/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 contourW="12700" prstMaterial="matte"/>
        </p:spPr>
      </p:cxn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381000" y="3352800"/>
            <a:ext cx="1204913" cy="992188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400" b="1" dirty="0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438400" y="1752600"/>
            <a:ext cx="927100" cy="4229100"/>
            <a:chOff x="3212" y="1176"/>
            <a:chExt cx="584" cy="2664"/>
          </a:xfrm>
        </p:grpSpPr>
        <p:sp>
          <p:nvSpPr>
            <p:cNvPr id="292896" name="Rectangle 11"/>
            <p:cNvSpPr>
              <a:spLocks noChangeArrowheads="1"/>
            </p:cNvSpPr>
            <p:nvPr/>
          </p:nvSpPr>
          <p:spPr bwMode="auto">
            <a:xfrm>
              <a:off x="3212" y="1176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7" name="Rectangle 11"/>
            <p:cNvSpPr>
              <a:spLocks noChangeArrowheads="1"/>
            </p:cNvSpPr>
            <p:nvPr/>
          </p:nvSpPr>
          <p:spPr bwMode="auto">
            <a:xfrm>
              <a:off x="3212" y="1752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8" name="Rectangle 11"/>
            <p:cNvSpPr>
              <a:spLocks noChangeArrowheads="1"/>
            </p:cNvSpPr>
            <p:nvPr/>
          </p:nvSpPr>
          <p:spPr bwMode="auto">
            <a:xfrm>
              <a:off x="3216" y="2328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9" name="Rectangle 11"/>
            <p:cNvSpPr>
              <a:spLocks noChangeArrowheads="1"/>
            </p:cNvSpPr>
            <p:nvPr/>
          </p:nvSpPr>
          <p:spPr bwMode="auto">
            <a:xfrm>
              <a:off x="3216" y="2880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0" name="Rectangle 11"/>
            <p:cNvSpPr>
              <a:spLocks noChangeArrowheads="1"/>
            </p:cNvSpPr>
            <p:nvPr/>
          </p:nvSpPr>
          <p:spPr bwMode="auto">
            <a:xfrm>
              <a:off x="3216" y="3432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2971800" y="4572000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AutoShape 21"/>
          <p:cNvCxnSpPr>
            <a:cxnSpLocks noChangeShapeType="1"/>
            <a:endCxn id="292900" idx="1"/>
          </p:cNvCxnSpPr>
          <p:nvPr/>
        </p:nvCxnSpPr>
        <p:spPr bwMode="auto">
          <a:xfrm rot="16200000" flipH="1">
            <a:off x="1124835" y="4337935"/>
            <a:ext cx="1808162" cy="831668"/>
          </a:xfrm>
          <a:prstGeom prst="straightConnector1">
            <a:avLst/>
          </a:prstGeom>
          <a:noFill/>
          <a:ln w="88900">
            <a:solidFill>
              <a:srgbClr val="92D050"/>
            </a:solidFill>
            <a:prstDash val="dash"/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 contourW="12700"/>
        </p:spPr>
      </p:cxn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018087" y="3352800"/>
            <a:ext cx="1204913" cy="992188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smtClean="0"/>
              <a:t>UF</a:t>
            </a:r>
            <a:endParaRPr lang="en-US" sz="3200" b="1" dirty="0"/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6999287" y="1752600"/>
            <a:ext cx="927100" cy="4229100"/>
            <a:chOff x="3212" y="1176"/>
            <a:chExt cx="584" cy="2664"/>
          </a:xfrm>
          <a:solidFill>
            <a:schemeClr val="bg1">
              <a:lumMod val="75000"/>
            </a:schemeClr>
          </a:solidFill>
        </p:grpSpPr>
        <p:sp>
          <p:nvSpPr>
            <p:cNvPr id="292891" name="Rectangle 11"/>
            <p:cNvSpPr>
              <a:spLocks noChangeArrowheads="1"/>
            </p:cNvSpPr>
            <p:nvPr/>
          </p:nvSpPr>
          <p:spPr bwMode="auto">
            <a:xfrm>
              <a:off x="3212" y="1176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2" name="Rectangle 11"/>
            <p:cNvSpPr>
              <a:spLocks noChangeArrowheads="1"/>
            </p:cNvSpPr>
            <p:nvPr/>
          </p:nvSpPr>
          <p:spPr bwMode="auto">
            <a:xfrm>
              <a:off x="3212" y="1752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3" name="Rectangle 11"/>
            <p:cNvSpPr>
              <a:spLocks noChangeArrowheads="1"/>
            </p:cNvSpPr>
            <p:nvPr/>
          </p:nvSpPr>
          <p:spPr bwMode="auto">
            <a:xfrm>
              <a:off x="3216" y="2328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4" name="Rectangle 11"/>
            <p:cNvSpPr>
              <a:spLocks noChangeArrowheads="1"/>
            </p:cNvSpPr>
            <p:nvPr/>
          </p:nvSpPr>
          <p:spPr bwMode="auto">
            <a:xfrm>
              <a:off x="3216" y="2880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5" name="Rectangle 11"/>
            <p:cNvSpPr>
              <a:spLocks noChangeArrowheads="1"/>
            </p:cNvSpPr>
            <p:nvPr/>
          </p:nvSpPr>
          <p:spPr bwMode="auto">
            <a:xfrm>
              <a:off x="3216" y="3432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92886" name="AutoShape 21"/>
          <p:cNvCxnSpPr>
            <a:cxnSpLocks noChangeShapeType="1"/>
          </p:cNvCxnSpPr>
          <p:nvPr/>
        </p:nvCxnSpPr>
        <p:spPr bwMode="auto">
          <a:xfrm flipV="1">
            <a:off x="4800600" y="1219200"/>
            <a:ext cx="1588" cy="4953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861" name="Text Box 37"/>
          <p:cNvSpPr txBox="1">
            <a:spLocks noChangeArrowheads="1"/>
          </p:cNvSpPr>
          <p:nvPr/>
        </p:nvSpPr>
        <p:spPr bwMode="auto">
          <a:xfrm>
            <a:off x="525463" y="1981200"/>
            <a:ext cx="1506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</a:rPr>
              <a:t>Update to</a:t>
            </a:r>
          </a:p>
          <a:p>
            <a:pPr algn="ctr"/>
            <a:r>
              <a:rPr lang="en-US">
                <a:solidFill>
                  <a:srgbClr val="CC0000"/>
                </a:solidFill>
              </a:rPr>
              <a:t>red table</a:t>
            </a:r>
          </a:p>
        </p:txBody>
      </p:sp>
      <p:sp>
        <p:nvSpPr>
          <p:cNvPr id="205862" name="Text Box 38"/>
          <p:cNvSpPr txBox="1">
            <a:spLocks noChangeArrowheads="1"/>
          </p:cNvSpPr>
          <p:nvPr/>
        </p:nvSpPr>
        <p:spPr bwMode="auto">
          <a:xfrm>
            <a:off x="347663" y="4724400"/>
            <a:ext cx="1711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8000"/>
                </a:solidFill>
              </a:rPr>
              <a:t>Update to</a:t>
            </a:r>
          </a:p>
          <a:p>
            <a:pPr algn="ctr"/>
            <a:r>
              <a:rPr lang="en-US">
                <a:solidFill>
                  <a:srgbClr val="008000"/>
                </a:solidFill>
              </a:rPr>
              <a:t>green table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590800" y="18500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90800" y="27644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90800" y="3689499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90800" y="4561367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590800" y="5442099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151687" y="18500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151687" y="27644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151687" y="3689499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982433" y="1851835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82433" y="2766235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982433" y="3691268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982433" y="5443868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27" name="Freeform 19"/>
          <p:cNvSpPr>
            <a:spLocks/>
          </p:cNvSpPr>
          <p:nvPr/>
        </p:nvSpPr>
        <p:spPr bwMode="auto">
          <a:xfrm>
            <a:off x="2667000" y="2078038"/>
            <a:ext cx="849312" cy="931862"/>
          </a:xfrm>
          <a:custGeom>
            <a:avLst/>
            <a:gdLst>
              <a:gd name="T0" fmla="*/ 2147483647 w 535"/>
              <a:gd name="T1" fmla="*/ 0 h 587"/>
              <a:gd name="T2" fmla="*/ 2147483647 w 535"/>
              <a:gd name="T3" fmla="*/ 2147483647 h 587"/>
              <a:gd name="T4" fmla="*/ 0 w 535"/>
              <a:gd name="T5" fmla="*/ 2147483647 h 587"/>
              <a:gd name="T6" fmla="*/ 0 60000 65536"/>
              <a:gd name="T7" fmla="*/ 0 60000 65536"/>
              <a:gd name="T8" fmla="*/ 0 60000 65536"/>
              <a:gd name="T9" fmla="*/ 0 w 535"/>
              <a:gd name="T10" fmla="*/ 0 h 587"/>
              <a:gd name="T11" fmla="*/ 535 w 535"/>
              <a:gd name="T12" fmla="*/ 587 h 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5" h="587">
                <a:moveTo>
                  <a:pt x="40" y="0"/>
                </a:moveTo>
                <a:cubicBezTo>
                  <a:pt x="120" y="50"/>
                  <a:pt x="535" y="201"/>
                  <a:pt x="528" y="299"/>
                </a:cubicBezTo>
                <a:cubicBezTo>
                  <a:pt x="521" y="397"/>
                  <a:pt x="240" y="495"/>
                  <a:pt x="0" y="587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94228" name="Freeform 20"/>
          <p:cNvSpPr>
            <a:spLocks/>
          </p:cNvSpPr>
          <p:nvPr/>
        </p:nvSpPr>
        <p:spPr bwMode="auto">
          <a:xfrm>
            <a:off x="2678112" y="2078038"/>
            <a:ext cx="1089025" cy="1860550"/>
          </a:xfrm>
          <a:custGeom>
            <a:avLst/>
            <a:gdLst>
              <a:gd name="T0" fmla="*/ 2147483647 w 686"/>
              <a:gd name="T1" fmla="*/ 0 h 1172"/>
              <a:gd name="T2" fmla="*/ 2147483647 w 686"/>
              <a:gd name="T3" fmla="*/ 2147483647 h 1172"/>
              <a:gd name="T4" fmla="*/ 0 w 686"/>
              <a:gd name="T5" fmla="*/ 2147483647 h 1172"/>
              <a:gd name="T6" fmla="*/ 0 60000 65536"/>
              <a:gd name="T7" fmla="*/ 0 60000 65536"/>
              <a:gd name="T8" fmla="*/ 0 60000 65536"/>
              <a:gd name="T9" fmla="*/ 0 w 686"/>
              <a:gd name="T10" fmla="*/ 0 h 1172"/>
              <a:gd name="T11" fmla="*/ 686 w 686"/>
              <a:gd name="T12" fmla="*/ 1172 h 11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6" h="1172">
                <a:moveTo>
                  <a:pt x="60" y="0"/>
                </a:moveTo>
                <a:cubicBezTo>
                  <a:pt x="163" y="63"/>
                  <a:pt x="686" y="180"/>
                  <a:pt x="676" y="375"/>
                </a:cubicBezTo>
                <a:cubicBezTo>
                  <a:pt x="666" y="570"/>
                  <a:pt x="141" y="1006"/>
                  <a:pt x="0" y="1172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94229" name="Freeform 21"/>
          <p:cNvSpPr>
            <a:spLocks/>
          </p:cNvSpPr>
          <p:nvPr/>
        </p:nvSpPr>
        <p:spPr bwMode="auto">
          <a:xfrm>
            <a:off x="2698750" y="2078038"/>
            <a:ext cx="1436687" cy="3571875"/>
          </a:xfrm>
          <a:custGeom>
            <a:avLst/>
            <a:gdLst>
              <a:gd name="T0" fmla="*/ 2147483647 w 905"/>
              <a:gd name="T1" fmla="*/ 0 h 2250"/>
              <a:gd name="T2" fmla="*/ 2147483647 w 905"/>
              <a:gd name="T3" fmla="*/ 2147483647 h 2250"/>
              <a:gd name="T4" fmla="*/ 0 w 905"/>
              <a:gd name="T5" fmla="*/ 2147483647 h 2250"/>
              <a:gd name="T6" fmla="*/ 0 60000 65536"/>
              <a:gd name="T7" fmla="*/ 0 60000 65536"/>
              <a:gd name="T8" fmla="*/ 0 60000 65536"/>
              <a:gd name="T9" fmla="*/ 0 w 905"/>
              <a:gd name="T10" fmla="*/ 0 h 2250"/>
              <a:gd name="T11" fmla="*/ 905 w 905"/>
              <a:gd name="T12" fmla="*/ 2250 h 2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5" h="2250">
                <a:moveTo>
                  <a:pt x="40" y="0"/>
                </a:moveTo>
                <a:cubicBezTo>
                  <a:pt x="183" y="88"/>
                  <a:pt x="905" y="154"/>
                  <a:pt x="898" y="529"/>
                </a:cubicBezTo>
                <a:cubicBezTo>
                  <a:pt x="891" y="904"/>
                  <a:pt x="187" y="1892"/>
                  <a:pt x="0" y="2250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94230" name="Freeform 22"/>
          <p:cNvSpPr>
            <a:spLocks/>
          </p:cNvSpPr>
          <p:nvPr/>
        </p:nvSpPr>
        <p:spPr bwMode="auto">
          <a:xfrm>
            <a:off x="2687637" y="2078038"/>
            <a:ext cx="1301750" cy="2700337"/>
          </a:xfrm>
          <a:custGeom>
            <a:avLst/>
            <a:gdLst>
              <a:gd name="T0" fmla="*/ 2147483647 w 820"/>
              <a:gd name="T1" fmla="*/ 0 h 1701"/>
              <a:gd name="T2" fmla="*/ 2147483647 w 820"/>
              <a:gd name="T3" fmla="*/ 2147483647 h 1701"/>
              <a:gd name="T4" fmla="*/ 0 w 820"/>
              <a:gd name="T5" fmla="*/ 2147483647 h 1701"/>
              <a:gd name="T6" fmla="*/ 0 60000 65536"/>
              <a:gd name="T7" fmla="*/ 0 60000 65536"/>
              <a:gd name="T8" fmla="*/ 0 60000 65536"/>
              <a:gd name="T9" fmla="*/ 0 w 820"/>
              <a:gd name="T10" fmla="*/ 0 h 1701"/>
              <a:gd name="T11" fmla="*/ 820 w 820"/>
              <a:gd name="T12" fmla="*/ 1701 h 17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0" h="1701">
                <a:moveTo>
                  <a:pt x="54" y="0"/>
                </a:moveTo>
                <a:cubicBezTo>
                  <a:pt x="180" y="77"/>
                  <a:pt x="820" y="179"/>
                  <a:pt x="811" y="462"/>
                </a:cubicBezTo>
                <a:cubicBezTo>
                  <a:pt x="802" y="745"/>
                  <a:pt x="169" y="1443"/>
                  <a:pt x="0" y="1701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532687" y="4561367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532687" y="5442099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31" name="Freeform 23"/>
          <p:cNvSpPr>
            <a:spLocks/>
          </p:cNvSpPr>
          <p:nvPr/>
        </p:nvSpPr>
        <p:spPr bwMode="auto">
          <a:xfrm flipV="1">
            <a:off x="3048000" y="4648200"/>
            <a:ext cx="849313" cy="931863"/>
          </a:xfrm>
          <a:custGeom>
            <a:avLst/>
            <a:gdLst>
              <a:gd name="T0" fmla="*/ 2147483647 w 535"/>
              <a:gd name="T1" fmla="*/ 0 h 587"/>
              <a:gd name="T2" fmla="*/ 2147483647 w 535"/>
              <a:gd name="T3" fmla="*/ 2147483647 h 587"/>
              <a:gd name="T4" fmla="*/ 0 w 535"/>
              <a:gd name="T5" fmla="*/ 2147483647 h 587"/>
              <a:gd name="T6" fmla="*/ 0 60000 65536"/>
              <a:gd name="T7" fmla="*/ 0 60000 65536"/>
              <a:gd name="T8" fmla="*/ 0 60000 65536"/>
              <a:gd name="T9" fmla="*/ 0 w 535"/>
              <a:gd name="T10" fmla="*/ 0 h 587"/>
              <a:gd name="T11" fmla="*/ 535 w 535"/>
              <a:gd name="T12" fmla="*/ 587 h 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5" h="587">
                <a:moveTo>
                  <a:pt x="40" y="0"/>
                </a:moveTo>
                <a:cubicBezTo>
                  <a:pt x="120" y="50"/>
                  <a:pt x="535" y="201"/>
                  <a:pt x="528" y="299"/>
                </a:cubicBezTo>
                <a:cubicBezTo>
                  <a:pt x="521" y="397"/>
                  <a:pt x="240" y="495"/>
                  <a:pt x="0" y="587"/>
                </a:cubicBezTo>
              </a:path>
            </a:pathLst>
          </a:custGeom>
          <a:noFill/>
          <a:ln w="88900">
            <a:solidFill>
              <a:srgbClr val="92D05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 rot="10800000"/>
          <a:lstStyle/>
          <a:p>
            <a:endParaRPr lang="en-US"/>
          </a:p>
        </p:txBody>
      </p:sp>
      <p:sp>
        <p:nvSpPr>
          <p:cNvPr id="94232" name="Freeform 24"/>
          <p:cNvSpPr>
            <a:spLocks/>
          </p:cNvSpPr>
          <p:nvPr/>
        </p:nvSpPr>
        <p:spPr bwMode="auto">
          <a:xfrm flipV="1">
            <a:off x="3048000" y="3886200"/>
            <a:ext cx="936625" cy="1708150"/>
          </a:xfrm>
          <a:custGeom>
            <a:avLst/>
            <a:gdLst>
              <a:gd name="T0" fmla="*/ 2147483647 w 686"/>
              <a:gd name="T1" fmla="*/ 0 h 1172"/>
              <a:gd name="T2" fmla="*/ 2147483647 w 686"/>
              <a:gd name="T3" fmla="*/ 2147483647 h 1172"/>
              <a:gd name="T4" fmla="*/ 0 w 686"/>
              <a:gd name="T5" fmla="*/ 2147483647 h 1172"/>
              <a:gd name="T6" fmla="*/ 0 60000 65536"/>
              <a:gd name="T7" fmla="*/ 0 60000 65536"/>
              <a:gd name="T8" fmla="*/ 0 60000 65536"/>
              <a:gd name="T9" fmla="*/ 0 w 686"/>
              <a:gd name="T10" fmla="*/ 0 h 1172"/>
              <a:gd name="T11" fmla="*/ 686 w 686"/>
              <a:gd name="T12" fmla="*/ 1172 h 11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6" h="1172">
                <a:moveTo>
                  <a:pt x="60" y="0"/>
                </a:moveTo>
                <a:cubicBezTo>
                  <a:pt x="163" y="63"/>
                  <a:pt x="686" y="180"/>
                  <a:pt x="676" y="375"/>
                </a:cubicBezTo>
                <a:cubicBezTo>
                  <a:pt x="666" y="570"/>
                  <a:pt x="141" y="1006"/>
                  <a:pt x="0" y="1172"/>
                </a:cubicBezTo>
              </a:path>
            </a:pathLst>
          </a:custGeom>
          <a:noFill/>
          <a:ln w="88900">
            <a:solidFill>
              <a:srgbClr val="92D05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 rot="10800000"/>
          <a:lstStyle/>
          <a:p>
            <a:endParaRPr lang="en-US"/>
          </a:p>
        </p:txBody>
      </p:sp>
      <p:sp>
        <p:nvSpPr>
          <p:cNvPr id="94233" name="Freeform 25"/>
          <p:cNvSpPr>
            <a:spLocks/>
          </p:cNvSpPr>
          <p:nvPr/>
        </p:nvSpPr>
        <p:spPr bwMode="auto">
          <a:xfrm flipV="1">
            <a:off x="3124200" y="1981200"/>
            <a:ext cx="1436688" cy="3571875"/>
          </a:xfrm>
          <a:custGeom>
            <a:avLst/>
            <a:gdLst>
              <a:gd name="T0" fmla="*/ 2147483647 w 905"/>
              <a:gd name="T1" fmla="*/ 0 h 2250"/>
              <a:gd name="T2" fmla="*/ 2147483647 w 905"/>
              <a:gd name="T3" fmla="*/ 2147483647 h 2250"/>
              <a:gd name="T4" fmla="*/ 0 w 905"/>
              <a:gd name="T5" fmla="*/ 2147483647 h 2250"/>
              <a:gd name="T6" fmla="*/ 0 60000 65536"/>
              <a:gd name="T7" fmla="*/ 0 60000 65536"/>
              <a:gd name="T8" fmla="*/ 0 60000 65536"/>
              <a:gd name="T9" fmla="*/ 0 w 905"/>
              <a:gd name="T10" fmla="*/ 0 h 2250"/>
              <a:gd name="T11" fmla="*/ 905 w 905"/>
              <a:gd name="T12" fmla="*/ 2250 h 2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5" h="2250">
                <a:moveTo>
                  <a:pt x="40" y="0"/>
                </a:moveTo>
                <a:cubicBezTo>
                  <a:pt x="183" y="88"/>
                  <a:pt x="905" y="154"/>
                  <a:pt x="898" y="529"/>
                </a:cubicBezTo>
                <a:cubicBezTo>
                  <a:pt x="891" y="904"/>
                  <a:pt x="187" y="1892"/>
                  <a:pt x="0" y="2250"/>
                </a:cubicBezTo>
              </a:path>
            </a:pathLst>
          </a:custGeom>
          <a:noFill/>
          <a:ln w="88900">
            <a:solidFill>
              <a:srgbClr val="92D05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 rot="10800000"/>
          <a:lstStyle/>
          <a:p>
            <a:endParaRPr lang="en-US"/>
          </a:p>
        </p:txBody>
      </p:sp>
      <p:sp>
        <p:nvSpPr>
          <p:cNvPr id="94234" name="Freeform 26"/>
          <p:cNvSpPr>
            <a:spLocks/>
          </p:cNvSpPr>
          <p:nvPr/>
        </p:nvSpPr>
        <p:spPr bwMode="auto">
          <a:xfrm flipV="1">
            <a:off x="3048000" y="2895600"/>
            <a:ext cx="1301750" cy="2700338"/>
          </a:xfrm>
          <a:custGeom>
            <a:avLst/>
            <a:gdLst>
              <a:gd name="T0" fmla="*/ 2147483647 w 820"/>
              <a:gd name="T1" fmla="*/ 0 h 1701"/>
              <a:gd name="T2" fmla="*/ 2147483647 w 820"/>
              <a:gd name="T3" fmla="*/ 2147483647 h 1701"/>
              <a:gd name="T4" fmla="*/ 0 w 820"/>
              <a:gd name="T5" fmla="*/ 2147483647 h 1701"/>
              <a:gd name="T6" fmla="*/ 0 60000 65536"/>
              <a:gd name="T7" fmla="*/ 0 60000 65536"/>
              <a:gd name="T8" fmla="*/ 0 60000 65536"/>
              <a:gd name="T9" fmla="*/ 0 w 820"/>
              <a:gd name="T10" fmla="*/ 0 h 1701"/>
              <a:gd name="T11" fmla="*/ 820 w 820"/>
              <a:gd name="T12" fmla="*/ 1701 h 17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0" h="1701">
                <a:moveTo>
                  <a:pt x="54" y="0"/>
                </a:moveTo>
                <a:cubicBezTo>
                  <a:pt x="180" y="77"/>
                  <a:pt x="820" y="179"/>
                  <a:pt x="811" y="462"/>
                </a:cubicBezTo>
                <a:cubicBezTo>
                  <a:pt x="802" y="745"/>
                  <a:pt x="169" y="1443"/>
                  <a:pt x="0" y="1701"/>
                </a:cubicBezTo>
              </a:path>
            </a:pathLst>
          </a:custGeom>
          <a:noFill/>
          <a:ln w="88900">
            <a:solidFill>
              <a:srgbClr val="92D05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 rot="10800000"/>
          <a:lstStyle/>
          <a:p>
            <a:endParaRPr 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7CB28-E506-449A-9955-2EF3BE942F5D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536481"/>
      </p:ext>
    </p:extLst>
  </p:cSld>
  <p:clrMapOvr>
    <a:masterClrMapping/>
  </p:clrMapOvr>
  <p:transition advTm="23916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Update Filtering in Action</a:t>
            </a:r>
          </a:p>
        </p:txBody>
      </p:sp>
      <p:cxnSp>
        <p:nvCxnSpPr>
          <p:cNvPr id="27" name="AutoShape 21"/>
          <p:cNvCxnSpPr>
            <a:cxnSpLocks noChangeShapeType="1"/>
            <a:stCxn id="19459" idx="6"/>
          </p:cNvCxnSpPr>
          <p:nvPr/>
        </p:nvCxnSpPr>
        <p:spPr bwMode="auto">
          <a:xfrm flipV="1">
            <a:off x="1585913" y="1981200"/>
            <a:ext cx="852487" cy="1867694"/>
          </a:xfrm>
          <a:prstGeom prst="straightConnector1">
            <a:avLst/>
          </a:prstGeom>
          <a:noFill/>
          <a:ln w="88900">
            <a:solidFill>
              <a:srgbClr val="FF0000"/>
            </a:solidFill>
            <a:prstDash val="dash"/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 contourW="12700" prstMaterial="matte"/>
        </p:spPr>
      </p:cxn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381000" y="3352800"/>
            <a:ext cx="1204913" cy="992188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400" b="1" dirty="0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438400" y="1752600"/>
            <a:ext cx="927100" cy="4229100"/>
            <a:chOff x="3212" y="1176"/>
            <a:chExt cx="584" cy="2664"/>
          </a:xfrm>
        </p:grpSpPr>
        <p:sp>
          <p:nvSpPr>
            <p:cNvPr id="292896" name="Rectangle 11"/>
            <p:cNvSpPr>
              <a:spLocks noChangeArrowheads="1"/>
            </p:cNvSpPr>
            <p:nvPr/>
          </p:nvSpPr>
          <p:spPr bwMode="auto">
            <a:xfrm>
              <a:off x="3212" y="1176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7" name="Rectangle 11"/>
            <p:cNvSpPr>
              <a:spLocks noChangeArrowheads="1"/>
            </p:cNvSpPr>
            <p:nvPr/>
          </p:nvSpPr>
          <p:spPr bwMode="auto">
            <a:xfrm>
              <a:off x="3212" y="1752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8" name="Rectangle 11"/>
            <p:cNvSpPr>
              <a:spLocks noChangeArrowheads="1"/>
            </p:cNvSpPr>
            <p:nvPr/>
          </p:nvSpPr>
          <p:spPr bwMode="auto">
            <a:xfrm>
              <a:off x="3216" y="2328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9" name="Rectangle 11"/>
            <p:cNvSpPr>
              <a:spLocks noChangeArrowheads="1"/>
            </p:cNvSpPr>
            <p:nvPr/>
          </p:nvSpPr>
          <p:spPr bwMode="auto">
            <a:xfrm>
              <a:off x="3216" y="2880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0" name="Rectangle 11"/>
            <p:cNvSpPr>
              <a:spLocks noChangeArrowheads="1"/>
            </p:cNvSpPr>
            <p:nvPr/>
          </p:nvSpPr>
          <p:spPr bwMode="auto">
            <a:xfrm>
              <a:off x="3216" y="3432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2971800" y="4572000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AutoShape 21"/>
          <p:cNvCxnSpPr>
            <a:cxnSpLocks noChangeShapeType="1"/>
            <a:endCxn id="292900" idx="1"/>
          </p:cNvCxnSpPr>
          <p:nvPr/>
        </p:nvCxnSpPr>
        <p:spPr bwMode="auto">
          <a:xfrm rot="16200000" flipH="1">
            <a:off x="1124835" y="4337935"/>
            <a:ext cx="1808162" cy="831668"/>
          </a:xfrm>
          <a:prstGeom prst="straightConnector1">
            <a:avLst/>
          </a:prstGeom>
          <a:noFill/>
          <a:ln w="88900">
            <a:solidFill>
              <a:srgbClr val="92D050"/>
            </a:solidFill>
            <a:prstDash val="dash"/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 contourW="12700"/>
        </p:spPr>
      </p:cxnSp>
      <p:cxnSp>
        <p:nvCxnSpPr>
          <p:cNvPr id="3" name="AutoShape 21"/>
          <p:cNvCxnSpPr>
            <a:cxnSpLocks noChangeShapeType="1"/>
          </p:cNvCxnSpPr>
          <p:nvPr/>
        </p:nvCxnSpPr>
        <p:spPr bwMode="auto">
          <a:xfrm flipV="1">
            <a:off x="6248400" y="2076450"/>
            <a:ext cx="725487" cy="1773238"/>
          </a:xfrm>
          <a:prstGeom prst="straightConnector1">
            <a:avLst/>
          </a:prstGeom>
          <a:noFill/>
          <a:ln w="88900">
            <a:solidFill>
              <a:srgbClr val="FF0000"/>
            </a:solidFill>
            <a:prstDash val="dash"/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 contourW="12700"/>
        </p:spPr>
      </p:cxn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018087" y="3352800"/>
            <a:ext cx="1204913" cy="992188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smtClean="0"/>
              <a:t>UF</a:t>
            </a:r>
            <a:endParaRPr lang="en-US" sz="3200" b="1" dirty="0"/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6999287" y="1752600"/>
            <a:ext cx="927100" cy="4229100"/>
            <a:chOff x="3212" y="1176"/>
            <a:chExt cx="584" cy="2664"/>
          </a:xfrm>
          <a:solidFill>
            <a:schemeClr val="bg1">
              <a:lumMod val="75000"/>
            </a:schemeClr>
          </a:solidFill>
        </p:grpSpPr>
        <p:sp>
          <p:nvSpPr>
            <p:cNvPr id="292891" name="Rectangle 11"/>
            <p:cNvSpPr>
              <a:spLocks noChangeArrowheads="1"/>
            </p:cNvSpPr>
            <p:nvPr/>
          </p:nvSpPr>
          <p:spPr bwMode="auto">
            <a:xfrm>
              <a:off x="3212" y="1176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2" name="Rectangle 11"/>
            <p:cNvSpPr>
              <a:spLocks noChangeArrowheads="1"/>
            </p:cNvSpPr>
            <p:nvPr/>
          </p:nvSpPr>
          <p:spPr bwMode="auto">
            <a:xfrm>
              <a:off x="3212" y="1752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3" name="Rectangle 11"/>
            <p:cNvSpPr>
              <a:spLocks noChangeArrowheads="1"/>
            </p:cNvSpPr>
            <p:nvPr/>
          </p:nvSpPr>
          <p:spPr bwMode="auto">
            <a:xfrm>
              <a:off x="3216" y="2328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4" name="Rectangle 11"/>
            <p:cNvSpPr>
              <a:spLocks noChangeArrowheads="1"/>
            </p:cNvSpPr>
            <p:nvPr/>
          </p:nvSpPr>
          <p:spPr bwMode="auto">
            <a:xfrm>
              <a:off x="3216" y="2880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5" name="Rectangle 11"/>
            <p:cNvSpPr>
              <a:spLocks noChangeArrowheads="1"/>
            </p:cNvSpPr>
            <p:nvPr/>
          </p:nvSpPr>
          <p:spPr bwMode="auto">
            <a:xfrm>
              <a:off x="3216" y="3432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92886" name="AutoShape 21"/>
          <p:cNvCxnSpPr>
            <a:cxnSpLocks noChangeShapeType="1"/>
          </p:cNvCxnSpPr>
          <p:nvPr/>
        </p:nvCxnSpPr>
        <p:spPr bwMode="auto">
          <a:xfrm flipV="1">
            <a:off x="4800600" y="1219200"/>
            <a:ext cx="1588" cy="4953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861" name="Text Box 37"/>
          <p:cNvSpPr txBox="1">
            <a:spLocks noChangeArrowheads="1"/>
          </p:cNvSpPr>
          <p:nvPr/>
        </p:nvSpPr>
        <p:spPr bwMode="auto">
          <a:xfrm>
            <a:off x="525463" y="1981200"/>
            <a:ext cx="1506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</a:rPr>
              <a:t>Update to</a:t>
            </a:r>
          </a:p>
          <a:p>
            <a:pPr algn="ctr"/>
            <a:r>
              <a:rPr lang="en-US">
                <a:solidFill>
                  <a:srgbClr val="CC0000"/>
                </a:solidFill>
              </a:rPr>
              <a:t>red table</a:t>
            </a:r>
          </a:p>
        </p:txBody>
      </p:sp>
      <p:sp>
        <p:nvSpPr>
          <p:cNvPr id="205862" name="Text Box 38"/>
          <p:cNvSpPr txBox="1">
            <a:spLocks noChangeArrowheads="1"/>
          </p:cNvSpPr>
          <p:nvPr/>
        </p:nvSpPr>
        <p:spPr bwMode="auto">
          <a:xfrm>
            <a:off x="347663" y="4724400"/>
            <a:ext cx="1711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8000"/>
                </a:solidFill>
              </a:rPr>
              <a:t>Update to</a:t>
            </a:r>
          </a:p>
          <a:p>
            <a:pPr algn="ctr"/>
            <a:r>
              <a:rPr lang="en-US">
                <a:solidFill>
                  <a:srgbClr val="008000"/>
                </a:solidFill>
              </a:rPr>
              <a:t>green table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590800" y="18500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90800" y="27644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90800" y="3689499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90800" y="4561367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590800" y="5442099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151687" y="18500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151687" y="27644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151687" y="3689499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982433" y="1851835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82433" y="2766235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982433" y="3691268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982433" y="5443868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27" name="Freeform 19"/>
          <p:cNvSpPr>
            <a:spLocks/>
          </p:cNvSpPr>
          <p:nvPr/>
        </p:nvSpPr>
        <p:spPr bwMode="auto">
          <a:xfrm>
            <a:off x="2667000" y="2078038"/>
            <a:ext cx="849312" cy="931862"/>
          </a:xfrm>
          <a:custGeom>
            <a:avLst/>
            <a:gdLst>
              <a:gd name="T0" fmla="*/ 2147483647 w 535"/>
              <a:gd name="T1" fmla="*/ 0 h 587"/>
              <a:gd name="T2" fmla="*/ 2147483647 w 535"/>
              <a:gd name="T3" fmla="*/ 2147483647 h 587"/>
              <a:gd name="T4" fmla="*/ 0 w 535"/>
              <a:gd name="T5" fmla="*/ 2147483647 h 587"/>
              <a:gd name="T6" fmla="*/ 0 60000 65536"/>
              <a:gd name="T7" fmla="*/ 0 60000 65536"/>
              <a:gd name="T8" fmla="*/ 0 60000 65536"/>
              <a:gd name="T9" fmla="*/ 0 w 535"/>
              <a:gd name="T10" fmla="*/ 0 h 587"/>
              <a:gd name="T11" fmla="*/ 535 w 535"/>
              <a:gd name="T12" fmla="*/ 587 h 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5" h="587">
                <a:moveTo>
                  <a:pt x="40" y="0"/>
                </a:moveTo>
                <a:cubicBezTo>
                  <a:pt x="120" y="50"/>
                  <a:pt x="535" y="201"/>
                  <a:pt x="528" y="299"/>
                </a:cubicBezTo>
                <a:cubicBezTo>
                  <a:pt x="521" y="397"/>
                  <a:pt x="240" y="495"/>
                  <a:pt x="0" y="587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94228" name="Freeform 20"/>
          <p:cNvSpPr>
            <a:spLocks/>
          </p:cNvSpPr>
          <p:nvPr/>
        </p:nvSpPr>
        <p:spPr bwMode="auto">
          <a:xfrm>
            <a:off x="2678112" y="2078038"/>
            <a:ext cx="1089025" cy="1860550"/>
          </a:xfrm>
          <a:custGeom>
            <a:avLst/>
            <a:gdLst>
              <a:gd name="T0" fmla="*/ 2147483647 w 686"/>
              <a:gd name="T1" fmla="*/ 0 h 1172"/>
              <a:gd name="T2" fmla="*/ 2147483647 w 686"/>
              <a:gd name="T3" fmla="*/ 2147483647 h 1172"/>
              <a:gd name="T4" fmla="*/ 0 w 686"/>
              <a:gd name="T5" fmla="*/ 2147483647 h 1172"/>
              <a:gd name="T6" fmla="*/ 0 60000 65536"/>
              <a:gd name="T7" fmla="*/ 0 60000 65536"/>
              <a:gd name="T8" fmla="*/ 0 60000 65536"/>
              <a:gd name="T9" fmla="*/ 0 w 686"/>
              <a:gd name="T10" fmla="*/ 0 h 1172"/>
              <a:gd name="T11" fmla="*/ 686 w 686"/>
              <a:gd name="T12" fmla="*/ 1172 h 11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6" h="1172">
                <a:moveTo>
                  <a:pt x="60" y="0"/>
                </a:moveTo>
                <a:cubicBezTo>
                  <a:pt x="163" y="63"/>
                  <a:pt x="686" y="180"/>
                  <a:pt x="676" y="375"/>
                </a:cubicBezTo>
                <a:cubicBezTo>
                  <a:pt x="666" y="570"/>
                  <a:pt x="141" y="1006"/>
                  <a:pt x="0" y="1172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94229" name="Freeform 21"/>
          <p:cNvSpPr>
            <a:spLocks/>
          </p:cNvSpPr>
          <p:nvPr/>
        </p:nvSpPr>
        <p:spPr bwMode="auto">
          <a:xfrm>
            <a:off x="2698750" y="2078038"/>
            <a:ext cx="1436687" cy="3571875"/>
          </a:xfrm>
          <a:custGeom>
            <a:avLst/>
            <a:gdLst>
              <a:gd name="T0" fmla="*/ 2147483647 w 905"/>
              <a:gd name="T1" fmla="*/ 0 h 2250"/>
              <a:gd name="T2" fmla="*/ 2147483647 w 905"/>
              <a:gd name="T3" fmla="*/ 2147483647 h 2250"/>
              <a:gd name="T4" fmla="*/ 0 w 905"/>
              <a:gd name="T5" fmla="*/ 2147483647 h 2250"/>
              <a:gd name="T6" fmla="*/ 0 60000 65536"/>
              <a:gd name="T7" fmla="*/ 0 60000 65536"/>
              <a:gd name="T8" fmla="*/ 0 60000 65536"/>
              <a:gd name="T9" fmla="*/ 0 w 905"/>
              <a:gd name="T10" fmla="*/ 0 h 2250"/>
              <a:gd name="T11" fmla="*/ 905 w 905"/>
              <a:gd name="T12" fmla="*/ 2250 h 2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5" h="2250">
                <a:moveTo>
                  <a:pt x="40" y="0"/>
                </a:moveTo>
                <a:cubicBezTo>
                  <a:pt x="183" y="88"/>
                  <a:pt x="905" y="154"/>
                  <a:pt x="898" y="529"/>
                </a:cubicBezTo>
                <a:cubicBezTo>
                  <a:pt x="891" y="904"/>
                  <a:pt x="187" y="1892"/>
                  <a:pt x="0" y="2250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94230" name="Freeform 22"/>
          <p:cNvSpPr>
            <a:spLocks/>
          </p:cNvSpPr>
          <p:nvPr/>
        </p:nvSpPr>
        <p:spPr bwMode="auto">
          <a:xfrm>
            <a:off x="2687637" y="2078038"/>
            <a:ext cx="1301750" cy="2700337"/>
          </a:xfrm>
          <a:custGeom>
            <a:avLst/>
            <a:gdLst>
              <a:gd name="T0" fmla="*/ 2147483647 w 820"/>
              <a:gd name="T1" fmla="*/ 0 h 1701"/>
              <a:gd name="T2" fmla="*/ 2147483647 w 820"/>
              <a:gd name="T3" fmla="*/ 2147483647 h 1701"/>
              <a:gd name="T4" fmla="*/ 0 w 820"/>
              <a:gd name="T5" fmla="*/ 2147483647 h 1701"/>
              <a:gd name="T6" fmla="*/ 0 60000 65536"/>
              <a:gd name="T7" fmla="*/ 0 60000 65536"/>
              <a:gd name="T8" fmla="*/ 0 60000 65536"/>
              <a:gd name="T9" fmla="*/ 0 w 820"/>
              <a:gd name="T10" fmla="*/ 0 h 1701"/>
              <a:gd name="T11" fmla="*/ 820 w 820"/>
              <a:gd name="T12" fmla="*/ 1701 h 17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0" h="1701">
                <a:moveTo>
                  <a:pt x="54" y="0"/>
                </a:moveTo>
                <a:cubicBezTo>
                  <a:pt x="180" y="77"/>
                  <a:pt x="820" y="179"/>
                  <a:pt x="811" y="462"/>
                </a:cubicBezTo>
                <a:cubicBezTo>
                  <a:pt x="802" y="745"/>
                  <a:pt x="169" y="1443"/>
                  <a:pt x="0" y="1701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532687" y="4561367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532687" y="5442099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45" name="Freeform 37"/>
          <p:cNvSpPr>
            <a:spLocks/>
          </p:cNvSpPr>
          <p:nvPr/>
        </p:nvSpPr>
        <p:spPr bwMode="auto">
          <a:xfrm>
            <a:off x="7270749" y="2039938"/>
            <a:ext cx="849313" cy="931862"/>
          </a:xfrm>
          <a:custGeom>
            <a:avLst/>
            <a:gdLst>
              <a:gd name="T0" fmla="*/ 2147483647 w 535"/>
              <a:gd name="T1" fmla="*/ 0 h 587"/>
              <a:gd name="T2" fmla="*/ 2147483647 w 535"/>
              <a:gd name="T3" fmla="*/ 2147483647 h 587"/>
              <a:gd name="T4" fmla="*/ 0 w 535"/>
              <a:gd name="T5" fmla="*/ 2147483647 h 587"/>
              <a:gd name="T6" fmla="*/ 0 60000 65536"/>
              <a:gd name="T7" fmla="*/ 0 60000 65536"/>
              <a:gd name="T8" fmla="*/ 0 60000 65536"/>
              <a:gd name="T9" fmla="*/ 0 w 535"/>
              <a:gd name="T10" fmla="*/ 0 h 587"/>
              <a:gd name="T11" fmla="*/ 535 w 535"/>
              <a:gd name="T12" fmla="*/ 587 h 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5" h="587">
                <a:moveTo>
                  <a:pt x="40" y="0"/>
                </a:moveTo>
                <a:cubicBezTo>
                  <a:pt x="120" y="50"/>
                  <a:pt x="535" y="201"/>
                  <a:pt x="528" y="299"/>
                </a:cubicBezTo>
                <a:cubicBezTo>
                  <a:pt x="521" y="397"/>
                  <a:pt x="240" y="495"/>
                  <a:pt x="0" y="587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94246" name="Freeform 38"/>
          <p:cNvSpPr>
            <a:spLocks/>
          </p:cNvSpPr>
          <p:nvPr/>
        </p:nvSpPr>
        <p:spPr bwMode="auto">
          <a:xfrm>
            <a:off x="7281862" y="2039938"/>
            <a:ext cx="1089025" cy="1860550"/>
          </a:xfrm>
          <a:custGeom>
            <a:avLst/>
            <a:gdLst>
              <a:gd name="T0" fmla="*/ 2147483647 w 686"/>
              <a:gd name="T1" fmla="*/ 0 h 1172"/>
              <a:gd name="T2" fmla="*/ 2147483647 w 686"/>
              <a:gd name="T3" fmla="*/ 2147483647 h 1172"/>
              <a:gd name="T4" fmla="*/ 0 w 686"/>
              <a:gd name="T5" fmla="*/ 2147483647 h 1172"/>
              <a:gd name="T6" fmla="*/ 0 60000 65536"/>
              <a:gd name="T7" fmla="*/ 0 60000 65536"/>
              <a:gd name="T8" fmla="*/ 0 60000 65536"/>
              <a:gd name="T9" fmla="*/ 0 w 686"/>
              <a:gd name="T10" fmla="*/ 0 h 1172"/>
              <a:gd name="T11" fmla="*/ 686 w 686"/>
              <a:gd name="T12" fmla="*/ 1172 h 11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6" h="1172">
                <a:moveTo>
                  <a:pt x="60" y="0"/>
                </a:moveTo>
                <a:cubicBezTo>
                  <a:pt x="163" y="63"/>
                  <a:pt x="686" y="180"/>
                  <a:pt x="676" y="375"/>
                </a:cubicBezTo>
                <a:cubicBezTo>
                  <a:pt x="666" y="570"/>
                  <a:pt x="141" y="1006"/>
                  <a:pt x="0" y="1172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94231" name="Freeform 23"/>
          <p:cNvSpPr>
            <a:spLocks/>
          </p:cNvSpPr>
          <p:nvPr/>
        </p:nvSpPr>
        <p:spPr bwMode="auto">
          <a:xfrm flipV="1">
            <a:off x="3048000" y="4648200"/>
            <a:ext cx="849313" cy="931863"/>
          </a:xfrm>
          <a:custGeom>
            <a:avLst/>
            <a:gdLst>
              <a:gd name="T0" fmla="*/ 2147483647 w 535"/>
              <a:gd name="T1" fmla="*/ 0 h 587"/>
              <a:gd name="T2" fmla="*/ 2147483647 w 535"/>
              <a:gd name="T3" fmla="*/ 2147483647 h 587"/>
              <a:gd name="T4" fmla="*/ 0 w 535"/>
              <a:gd name="T5" fmla="*/ 2147483647 h 587"/>
              <a:gd name="T6" fmla="*/ 0 60000 65536"/>
              <a:gd name="T7" fmla="*/ 0 60000 65536"/>
              <a:gd name="T8" fmla="*/ 0 60000 65536"/>
              <a:gd name="T9" fmla="*/ 0 w 535"/>
              <a:gd name="T10" fmla="*/ 0 h 587"/>
              <a:gd name="T11" fmla="*/ 535 w 535"/>
              <a:gd name="T12" fmla="*/ 587 h 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5" h="587">
                <a:moveTo>
                  <a:pt x="40" y="0"/>
                </a:moveTo>
                <a:cubicBezTo>
                  <a:pt x="120" y="50"/>
                  <a:pt x="535" y="201"/>
                  <a:pt x="528" y="299"/>
                </a:cubicBezTo>
                <a:cubicBezTo>
                  <a:pt x="521" y="397"/>
                  <a:pt x="240" y="495"/>
                  <a:pt x="0" y="587"/>
                </a:cubicBezTo>
              </a:path>
            </a:pathLst>
          </a:custGeom>
          <a:noFill/>
          <a:ln w="88900">
            <a:solidFill>
              <a:srgbClr val="92D05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 rot="10800000"/>
          <a:lstStyle/>
          <a:p>
            <a:endParaRPr lang="en-US"/>
          </a:p>
        </p:txBody>
      </p:sp>
      <p:sp>
        <p:nvSpPr>
          <p:cNvPr id="94232" name="Freeform 24"/>
          <p:cNvSpPr>
            <a:spLocks/>
          </p:cNvSpPr>
          <p:nvPr/>
        </p:nvSpPr>
        <p:spPr bwMode="auto">
          <a:xfrm flipV="1">
            <a:off x="3048000" y="3886200"/>
            <a:ext cx="936625" cy="1708150"/>
          </a:xfrm>
          <a:custGeom>
            <a:avLst/>
            <a:gdLst>
              <a:gd name="T0" fmla="*/ 2147483647 w 686"/>
              <a:gd name="T1" fmla="*/ 0 h 1172"/>
              <a:gd name="T2" fmla="*/ 2147483647 w 686"/>
              <a:gd name="T3" fmla="*/ 2147483647 h 1172"/>
              <a:gd name="T4" fmla="*/ 0 w 686"/>
              <a:gd name="T5" fmla="*/ 2147483647 h 1172"/>
              <a:gd name="T6" fmla="*/ 0 60000 65536"/>
              <a:gd name="T7" fmla="*/ 0 60000 65536"/>
              <a:gd name="T8" fmla="*/ 0 60000 65536"/>
              <a:gd name="T9" fmla="*/ 0 w 686"/>
              <a:gd name="T10" fmla="*/ 0 h 1172"/>
              <a:gd name="T11" fmla="*/ 686 w 686"/>
              <a:gd name="T12" fmla="*/ 1172 h 11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6" h="1172">
                <a:moveTo>
                  <a:pt x="60" y="0"/>
                </a:moveTo>
                <a:cubicBezTo>
                  <a:pt x="163" y="63"/>
                  <a:pt x="686" y="180"/>
                  <a:pt x="676" y="375"/>
                </a:cubicBezTo>
                <a:cubicBezTo>
                  <a:pt x="666" y="570"/>
                  <a:pt x="141" y="1006"/>
                  <a:pt x="0" y="1172"/>
                </a:cubicBezTo>
              </a:path>
            </a:pathLst>
          </a:custGeom>
          <a:noFill/>
          <a:ln w="88900">
            <a:solidFill>
              <a:srgbClr val="92D05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 rot="10800000"/>
          <a:lstStyle/>
          <a:p>
            <a:endParaRPr lang="en-US"/>
          </a:p>
        </p:txBody>
      </p:sp>
      <p:sp>
        <p:nvSpPr>
          <p:cNvPr id="94233" name="Freeform 25"/>
          <p:cNvSpPr>
            <a:spLocks/>
          </p:cNvSpPr>
          <p:nvPr/>
        </p:nvSpPr>
        <p:spPr bwMode="auto">
          <a:xfrm flipV="1">
            <a:off x="3124200" y="1981200"/>
            <a:ext cx="1436688" cy="3571875"/>
          </a:xfrm>
          <a:custGeom>
            <a:avLst/>
            <a:gdLst>
              <a:gd name="T0" fmla="*/ 2147483647 w 905"/>
              <a:gd name="T1" fmla="*/ 0 h 2250"/>
              <a:gd name="T2" fmla="*/ 2147483647 w 905"/>
              <a:gd name="T3" fmla="*/ 2147483647 h 2250"/>
              <a:gd name="T4" fmla="*/ 0 w 905"/>
              <a:gd name="T5" fmla="*/ 2147483647 h 2250"/>
              <a:gd name="T6" fmla="*/ 0 60000 65536"/>
              <a:gd name="T7" fmla="*/ 0 60000 65536"/>
              <a:gd name="T8" fmla="*/ 0 60000 65536"/>
              <a:gd name="T9" fmla="*/ 0 w 905"/>
              <a:gd name="T10" fmla="*/ 0 h 2250"/>
              <a:gd name="T11" fmla="*/ 905 w 905"/>
              <a:gd name="T12" fmla="*/ 2250 h 2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5" h="2250">
                <a:moveTo>
                  <a:pt x="40" y="0"/>
                </a:moveTo>
                <a:cubicBezTo>
                  <a:pt x="183" y="88"/>
                  <a:pt x="905" y="154"/>
                  <a:pt x="898" y="529"/>
                </a:cubicBezTo>
                <a:cubicBezTo>
                  <a:pt x="891" y="904"/>
                  <a:pt x="187" y="1892"/>
                  <a:pt x="0" y="2250"/>
                </a:cubicBezTo>
              </a:path>
            </a:pathLst>
          </a:custGeom>
          <a:noFill/>
          <a:ln w="88900">
            <a:solidFill>
              <a:srgbClr val="92D05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 rot="10800000"/>
          <a:lstStyle/>
          <a:p>
            <a:endParaRPr lang="en-US"/>
          </a:p>
        </p:txBody>
      </p:sp>
      <p:sp>
        <p:nvSpPr>
          <p:cNvPr id="94234" name="Freeform 26"/>
          <p:cNvSpPr>
            <a:spLocks/>
          </p:cNvSpPr>
          <p:nvPr/>
        </p:nvSpPr>
        <p:spPr bwMode="auto">
          <a:xfrm flipV="1">
            <a:off x="3048000" y="2895600"/>
            <a:ext cx="1301750" cy="2700338"/>
          </a:xfrm>
          <a:custGeom>
            <a:avLst/>
            <a:gdLst>
              <a:gd name="T0" fmla="*/ 2147483647 w 820"/>
              <a:gd name="T1" fmla="*/ 0 h 1701"/>
              <a:gd name="T2" fmla="*/ 2147483647 w 820"/>
              <a:gd name="T3" fmla="*/ 2147483647 h 1701"/>
              <a:gd name="T4" fmla="*/ 0 w 820"/>
              <a:gd name="T5" fmla="*/ 2147483647 h 1701"/>
              <a:gd name="T6" fmla="*/ 0 60000 65536"/>
              <a:gd name="T7" fmla="*/ 0 60000 65536"/>
              <a:gd name="T8" fmla="*/ 0 60000 65536"/>
              <a:gd name="T9" fmla="*/ 0 w 820"/>
              <a:gd name="T10" fmla="*/ 0 h 1701"/>
              <a:gd name="T11" fmla="*/ 820 w 820"/>
              <a:gd name="T12" fmla="*/ 1701 h 17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0" h="1701">
                <a:moveTo>
                  <a:pt x="54" y="0"/>
                </a:moveTo>
                <a:cubicBezTo>
                  <a:pt x="180" y="77"/>
                  <a:pt x="820" y="179"/>
                  <a:pt x="811" y="462"/>
                </a:cubicBezTo>
                <a:cubicBezTo>
                  <a:pt x="802" y="745"/>
                  <a:pt x="169" y="1443"/>
                  <a:pt x="0" y="1701"/>
                </a:cubicBezTo>
              </a:path>
            </a:pathLst>
          </a:custGeom>
          <a:noFill/>
          <a:ln w="88900">
            <a:solidFill>
              <a:srgbClr val="92D05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 rot="10800000"/>
          <a:lstStyle/>
          <a:p>
            <a:endParaRPr 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7CB28-E506-449A-9955-2EF3BE942F5D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536481"/>
      </p:ext>
    </p:extLst>
  </p:cSld>
  <p:clrMapOvr>
    <a:masterClrMapping/>
  </p:clrMapOvr>
  <p:transition advTm="23916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Update Filtering in Action</a:t>
            </a:r>
          </a:p>
        </p:txBody>
      </p:sp>
      <p:cxnSp>
        <p:nvCxnSpPr>
          <p:cNvPr id="27" name="AutoShape 21"/>
          <p:cNvCxnSpPr>
            <a:cxnSpLocks noChangeShapeType="1"/>
            <a:stCxn id="19459" idx="6"/>
          </p:cNvCxnSpPr>
          <p:nvPr/>
        </p:nvCxnSpPr>
        <p:spPr bwMode="auto">
          <a:xfrm flipV="1">
            <a:off x="1585913" y="1981200"/>
            <a:ext cx="852487" cy="1867694"/>
          </a:xfrm>
          <a:prstGeom prst="straightConnector1">
            <a:avLst/>
          </a:prstGeom>
          <a:noFill/>
          <a:ln w="88900">
            <a:solidFill>
              <a:srgbClr val="FF0000"/>
            </a:solidFill>
            <a:prstDash val="dash"/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 contourW="12700" prstMaterial="matte"/>
        </p:spPr>
      </p:cxn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381000" y="3352800"/>
            <a:ext cx="1204913" cy="992188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400" b="1" dirty="0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438400" y="1752600"/>
            <a:ext cx="927100" cy="4229100"/>
            <a:chOff x="3212" y="1176"/>
            <a:chExt cx="584" cy="2664"/>
          </a:xfrm>
        </p:grpSpPr>
        <p:sp>
          <p:nvSpPr>
            <p:cNvPr id="292896" name="Rectangle 11"/>
            <p:cNvSpPr>
              <a:spLocks noChangeArrowheads="1"/>
            </p:cNvSpPr>
            <p:nvPr/>
          </p:nvSpPr>
          <p:spPr bwMode="auto">
            <a:xfrm>
              <a:off x="3212" y="1176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7" name="Rectangle 11"/>
            <p:cNvSpPr>
              <a:spLocks noChangeArrowheads="1"/>
            </p:cNvSpPr>
            <p:nvPr/>
          </p:nvSpPr>
          <p:spPr bwMode="auto">
            <a:xfrm>
              <a:off x="3212" y="1752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8" name="Rectangle 11"/>
            <p:cNvSpPr>
              <a:spLocks noChangeArrowheads="1"/>
            </p:cNvSpPr>
            <p:nvPr/>
          </p:nvSpPr>
          <p:spPr bwMode="auto">
            <a:xfrm>
              <a:off x="3216" y="2328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9" name="Rectangle 11"/>
            <p:cNvSpPr>
              <a:spLocks noChangeArrowheads="1"/>
            </p:cNvSpPr>
            <p:nvPr/>
          </p:nvSpPr>
          <p:spPr bwMode="auto">
            <a:xfrm>
              <a:off x="3216" y="2880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0" name="Rectangle 11"/>
            <p:cNvSpPr>
              <a:spLocks noChangeArrowheads="1"/>
            </p:cNvSpPr>
            <p:nvPr/>
          </p:nvSpPr>
          <p:spPr bwMode="auto">
            <a:xfrm>
              <a:off x="3216" y="3432"/>
              <a:ext cx="580" cy="408"/>
            </a:xfrm>
            <a:prstGeom prst="rect">
              <a:avLst/>
            </a:prstGeom>
            <a:solidFill>
              <a:srgbClr val="C0C0C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2971800" y="4572000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AutoShape 21"/>
          <p:cNvCxnSpPr>
            <a:cxnSpLocks noChangeShapeType="1"/>
            <a:endCxn id="292900" idx="1"/>
          </p:cNvCxnSpPr>
          <p:nvPr/>
        </p:nvCxnSpPr>
        <p:spPr bwMode="auto">
          <a:xfrm rot="16200000" flipH="1">
            <a:off x="1124835" y="4337935"/>
            <a:ext cx="1808162" cy="831668"/>
          </a:xfrm>
          <a:prstGeom prst="straightConnector1">
            <a:avLst/>
          </a:prstGeom>
          <a:noFill/>
          <a:ln w="88900">
            <a:solidFill>
              <a:srgbClr val="92D050"/>
            </a:solidFill>
            <a:prstDash val="dash"/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 contourW="12700"/>
        </p:spPr>
      </p:cxnSp>
      <p:cxnSp>
        <p:nvCxnSpPr>
          <p:cNvPr id="3" name="AutoShape 21"/>
          <p:cNvCxnSpPr>
            <a:cxnSpLocks noChangeShapeType="1"/>
          </p:cNvCxnSpPr>
          <p:nvPr/>
        </p:nvCxnSpPr>
        <p:spPr bwMode="auto">
          <a:xfrm flipV="1">
            <a:off x="6248400" y="2076450"/>
            <a:ext cx="725487" cy="1773238"/>
          </a:xfrm>
          <a:prstGeom prst="straightConnector1">
            <a:avLst/>
          </a:prstGeom>
          <a:noFill/>
          <a:ln w="88900">
            <a:solidFill>
              <a:srgbClr val="FF0000"/>
            </a:solidFill>
            <a:prstDash val="dash"/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 contourW="12700"/>
        </p:spPr>
      </p:cxn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018087" y="3352800"/>
            <a:ext cx="1204913" cy="992188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smtClean="0"/>
              <a:t>UF</a:t>
            </a:r>
            <a:endParaRPr lang="en-US" sz="3200" b="1" dirty="0"/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6999287" y="1752600"/>
            <a:ext cx="927100" cy="4229100"/>
            <a:chOff x="3212" y="1176"/>
            <a:chExt cx="584" cy="2664"/>
          </a:xfrm>
          <a:solidFill>
            <a:schemeClr val="bg1">
              <a:lumMod val="75000"/>
            </a:schemeClr>
          </a:solidFill>
        </p:grpSpPr>
        <p:sp>
          <p:nvSpPr>
            <p:cNvPr id="292891" name="Rectangle 11"/>
            <p:cNvSpPr>
              <a:spLocks noChangeArrowheads="1"/>
            </p:cNvSpPr>
            <p:nvPr/>
          </p:nvSpPr>
          <p:spPr bwMode="auto">
            <a:xfrm>
              <a:off x="3212" y="1176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2" name="Rectangle 11"/>
            <p:cNvSpPr>
              <a:spLocks noChangeArrowheads="1"/>
            </p:cNvSpPr>
            <p:nvPr/>
          </p:nvSpPr>
          <p:spPr bwMode="auto">
            <a:xfrm>
              <a:off x="3212" y="1752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3" name="Rectangle 11"/>
            <p:cNvSpPr>
              <a:spLocks noChangeArrowheads="1"/>
            </p:cNvSpPr>
            <p:nvPr/>
          </p:nvSpPr>
          <p:spPr bwMode="auto">
            <a:xfrm>
              <a:off x="3216" y="2328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4" name="Rectangle 11"/>
            <p:cNvSpPr>
              <a:spLocks noChangeArrowheads="1"/>
            </p:cNvSpPr>
            <p:nvPr/>
          </p:nvSpPr>
          <p:spPr bwMode="auto">
            <a:xfrm>
              <a:off x="3216" y="2880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5" name="Rectangle 11"/>
            <p:cNvSpPr>
              <a:spLocks noChangeArrowheads="1"/>
            </p:cNvSpPr>
            <p:nvPr/>
          </p:nvSpPr>
          <p:spPr bwMode="auto">
            <a:xfrm>
              <a:off x="3216" y="3432"/>
              <a:ext cx="580" cy="4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" name="AutoShape 21"/>
          <p:cNvCxnSpPr>
            <a:cxnSpLocks noChangeShapeType="1"/>
          </p:cNvCxnSpPr>
          <p:nvPr/>
        </p:nvCxnSpPr>
        <p:spPr bwMode="auto">
          <a:xfrm>
            <a:off x="6248400" y="3849688"/>
            <a:ext cx="731837" cy="1808162"/>
          </a:xfrm>
          <a:prstGeom prst="straightConnector1">
            <a:avLst/>
          </a:prstGeom>
          <a:noFill/>
          <a:ln w="88900">
            <a:solidFill>
              <a:srgbClr val="92D050"/>
            </a:solidFill>
            <a:prstDash val="dash"/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 contourW="12700"/>
        </p:spPr>
      </p:cxnSp>
      <p:cxnSp>
        <p:nvCxnSpPr>
          <p:cNvPr id="292886" name="AutoShape 21"/>
          <p:cNvCxnSpPr>
            <a:cxnSpLocks noChangeShapeType="1"/>
          </p:cNvCxnSpPr>
          <p:nvPr/>
        </p:nvCxnSpPr>
        <p:spPr bwMode="auto">
          <a:xfrm flipV="1">
            <a:off x="4800600" y="1219200"/>
            <a:ext cx="1588" cy="4953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861" name="Text Box 37"/>
          <p:cNvSpPr txBox="1">
            <a:spLocks noChangeArrowheads="1"/>
          </p:cNvSpPr>
          <p:nvPr/>
        </p:nvSpPr>
        <p:spPr bwMode="auto">
          <a:xfrm>
            <a:off x="525463" y="1981200"/>
            <a:ext cx="1506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</a:rPr>
              <a:t>Update to</a:t>
            </a:r>
          </a:p>
          <a:p>
            <a:pPr algn="ctr"/>
            <a:r>
              <a:rPr lang="en-US">
                <a:solidFill>
                  <a:srgbClr val="CC0000"/>
                </a:solidFill>
              </a:rPr>
              <a:t>red table</a:t>
            </a:r>
          </a:p>
        </p:txBody>
      </p:sp>
      <p:sp>
        <p:nvSpPr>
          <p:cNvPr id="205862" name="Text Box 38"/>
          <p:cNvSpPr txBox="1">
            <a:spLocks noChangeArrowheads="1"/>
          </p:cNvSpPr>
          <p:nvPr/>
        </p:nvSpPr>
        <p:spPr bwMode="auto">
          <a:xfrm>
            <a:off x="347663" y="4724400"/>
            <a:ext cx="1711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8000"/>
                </a:solidFill>
              </a:rPr>
              <a:t>Update to</a:t>
            </a:r>
          </a:p>
          <a:p>
            <a:pPr algn="ctr"/>
            <a:r>
              <a:rPr lang="en-US">
                <a:solidFill>
                  <a:srgbClr val="008000"/>
                </a:solidFill>
              </a:rPr>
              <a:t>green table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590800" y="18500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90800" y="27644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90800" y="3689499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90800" y="4561367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590800" y="5442099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151687" y="18500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151687" y="2764466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151687" y="3689499"/>
            <a:ext cx="2286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982433" y="1851835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82433" y="2766235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982433" y="3691268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982433" y="5443868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27" name="Freeform 19"/>
          <p:cNvSpPr>
            <a:spLocks/>
          </p:cNvSpPr>
          <p:nvPr/>
        </p:nvSpPr>
        <p:spPr bwMode="auto">
          <a:xfrm>
            <a:off x="2667000" y="2078038"/>
            <a:ext cx="849312" cy="931862"/>
          </a:xfrm>
          <a:custGeom>
            <a:avLst/>
            <a:gdLst>
              <a:gd name="T0" fmla="*/ 2147483647 w 535"/>
              <a:gd name="T1" fmla="*/ 0 h 587"/>
              <a:gd name="T2" fmla="*/ 2147483647 w 535"/>
              <a:gd name="T3" fmla="*/ 2147483647 h 587"/>
              <a:gd name="T4" fmla="*/ 0 w 535"/>
              <a:gd name="T5" fmla="*/ 2147483647 h 587"/>
              <a:gd name="T6" fmla="*/ 0 60000 65536"/>
              <a:gd name="T7" fmla="*/ 0 60000 65536"/>
              <a:gd name="T8" fmla="*/ 0 60000 65536"/>
              <a:gd name="T9" fmla="*/ 0 w 535"/>
              <a:gd name="T10" fmla="*/ 0 h 587"/>
              <a:gd name="T11" fmla="*/ 535 w 535"/>
              <a:gd name="T12" fmla="*/ 587 h 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5" h="587">
                <a:moveTo>
                  <a:pt x="40" y="0"/>
                </a:moveTo>
                <a:cubicBezTo>
                  <a:pt x="120" y="50"/>
                  <a:pt x="535" y="201"/>
                  <a:pt x="528" y="299"/>
                </a:cubicBezTo>
                <a:cubicBezTo>
                  <a:pt x="521" y="397"/>
                  <a:pt x="240" y="495"/>
                  <a:pt x="0" y="587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94228" name="Freeform 20"/>
          <p:cNvSpPr>
            <a:spLocks/>
          </p:cNvSpPr>
          <p:nvPr/>
        </p:nvSpPr>
        <p:spPr bwMode="auto">
          <a:xfrm>
            <a:off x="2678112" y="2078038"/>
            <a:ext cx="1089025" cy="1860550"/>
          </a:xfrm>
          <a:custGeom>
            <a:avLst/>
            <a:gdLst>
              <a:gd name="T0" fmla="*/ 2147483647 w 686"/>
              <a:gd name="T1" fmla="*/ 0 h 1172"/>
              <a:gd name="T2" fmla="*/ 2147483647 w 686"/>
              <a:gd name="T3" fmla="*/ 2147483647 h 1172"/>
              <a:gd name="T4" fmla="*/ 0 w 686"/>
              <a:gd name="T5" fmla="*/ 2147483647 h 1172"/>
              <a:gd name="T6" fmla="*/ 0 60000 65536"/>
              <a:gd name="T7" fmla="*/ 0 60000 65536"/>
              <a:gd name="T8" fmla="*/ 0 60000 65536"/>
              <a:gd name="T9" fmla="*/ 0 w 686"/>
              <a:gd name="T10" fmla="*/ 0 h 1172"/>
              <a:gd name="T11" fmla="*/ 686 w 686"/>
              <a:gd name="T12" fmla="*/ 1172 h 11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6" h="1172">
                <a:moveTo>
                  <a:pt x="60" y="0"/>
                </a:moveTo>
                <a:cubicBezTo>
                  <a:pt x="163" y="63"/>
                  <a:pt x="686" y="180"/>
                  <a:pt x="676" y="375"/>
                </a:cubicBezTo>
                <a:cubicBezTo>
                  <a:pt x="666" y="570"/>
                  <a:pt x="141" y="1006"/>
                  <a:pt x="0" y="1172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94229" name="Freeform 21"/>
          <p:cNvSpPr>
            <a:spLocks/>
          </p:cNvSpPr>
          <p:nvPr/>
        </p:nvSpPr>
        <p:spPr bwMode="auto">
          <a:xfrm>
            <a:off x="2698750" y="2078038"/>
            <a:ext cx="1436687" cy="3571875"/>
          </a:xfrm>
          <a:custGeom>
            <a:avLst/>
            <a:gdLst>
              <a:gd name="T0" fmla="*/ 2147483647 w 905"/>
              <a:gd name="T1" fmla="*/ 0 h 2250"/>
              <a:gd name="T2" fmla="*/ 2147483647 w 905"/>
              <a:gd name="T3" fmla="*/ 2147483647 h 2250"/>
              <a:gd name="T4" fmla="*/ 0 w 905"/>
              <a:gd name="T5" fmla="*/ 2147483647 h 2250"/>
              <a:gd name="T6" fmla="*/ 0 60000 65536"/>
              <a:gd name="T7" fmla="*/ 0 60000 65536"/>
              <a:gd name="T8" fmla="*/ 0 60000 65536"/>
              <a:gd name="T9" fmla="*/ 0 w 905"/>
              <a:gd name="T10" fmla="*/ 0 h 2250"/>
              <a:gd name="T11" fmla="*/ 905 w 905"/>
              <a:gd name="T12" fmla="*/ 2250 h 2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5" h="2250">
                <a:moveTo>
                  <a:pt x="40" y="0"/>
                </a:moveTo>
                <a:cubicBezTo>
                  <a:pt x="183" y="88"/>
                  <a:pt x="905" y="154"/>
                  <a:pt x="898" y="529"/>
                </a:cubicBezTo>
                <a:cubicBezTo>
                  <a:pt x="891" y="904"/>
                  <a:pt x="187" y="1892"/>
                  <a:pt x="0" y="2250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94230" name="Freeform 22"/>
          <p:cNvSpPr>
            <a:spLocks/>
          </p:cNvSpPr>
          <p:nvPr/>
        </p:nvSpPr>
        <p:spPr bwMode="auto">
          <a:xfrm>
            <a:off x="2687637" y="2078038"/>
            <a:ext cx="1301750" cy="2700337"/>
          </a:xfrm>
          <a:custGeom>
            <a:avLst/>
            <a:gdLst>
              <a:gd name="T0" fmla="*/ 2147483647 w 820"/>
              <a:gd name="T1" fmla="*/ 0 h 1701"/>
              <a:gd name="T2" fmla="*/ 2147483647 w 820"/>
              <a:gd name="T3" fmla="*/ 2147483647 h 1701"/>
              <a:gd name="T4" fmla="*/ 0 w 820"/>
              <a:gd name="T5" fmla="*/ 2147483647 h 1701"/>
              <a:gd name="T6" fmla="*/ 0 60000 65536"/>
              <a:gd name="T7" fmla="*/ 0 60000 65536"/>
              <a:gd name="T8" fmla="*/ 0 60000 65536"/>
              <a:gd name="T9" fmla="*/ 0 w 820"/>
              <a:gd name="T10" fmla="*/ 0 h 1701"/>
              <a:gd name="T11" fmla="*/ 820 w 820"/>
              <a:gd name="T12" fmla="*/ 1701 h 17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0" h="1701">
                <a:moveTo>
                  <a:pt x="54" y="0"/>
                </a:moveTo>
                <a:cubicBezTo>
                  <a:pt x="180" y="77"/>
                  <a:pt x="820" y="179"/>
                  <a:pt x="811" y="462"/>
                </a:cubicBezTo>
                <a:cubicBezTo>
                  <a:pt x="802" y="745"/>
                  <a:pt x="169" y="1443"/>
                  <a:pt x="0" y="1701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532687" y="4561367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532687" y="5442099"/>
            <a:ext cx="228600" cy="45720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45" name="Freeform 37"/>
          <p:cNvSpPr>
            <a:spLocks/>
          </p:cNvSpPr>
          <p:nvPr/>
        </p:nvSpPr>
        <p:spPr bwMode="auto">
          <a:xfrm>
            <a:off x="7270749" y="2039938"/>
            <a:ext cx="849313" cy="931862"/>
          </a:xfrm>
          <a:custGeom>
            <a:avLst/>
            <a:gdLst>
              <a:gd name="T0" fmla="*/ 2147483647 w 535"/>
              <a:gd name="T1" fmla="*/ 0 h 587"/>
              <a:gd name="T2" fmla="*/ 2147483647 w 535"/>
              <a:gd name="T3" fmla="*/ 2147483647 h 587"/>
              <a:gd name="T4" fmla="*/ 0 w 535"/>
              <a:gd name="T5" fmla="*/ 2147483647 h 587"/>
              <a:gd name="T6" fmla="*/ 0 60000 65536"/>
              <a:gd name="T7" fmla="*/ 0 60000 65536"/>
              <a:gd name="T8" fmla="*/ 0 60000 65536"/>
              <a:gd name="T9" fmla="*/ 0 w 535"/>
              <a:gd name="T10" fmla="*/ 0 h 587"/>
              <a:gd name="T11" fmla="*/ 535 w 535"/>
              <a:gd name="T12" fmla="*/ 587 h 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5" h="587">
                <a:moveTo>
                  <a:pt x="40" y="0"/>
                </a:moveTo>
                <a:cubicBezTo>
                  <a:pt x="120" y="50"/>
                  <a:pt x="535" y="201"/>
                  <a:pt x="528" y="299"/>
                </a:cubicBezTo>
                <a:cubicBezTo>
                  <a:pt x="521" y="397"/>
                  <a:pt x="240" y="495"/>
                  <a:pt x="0" y="587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94246" name="Freeform 38"/>
          <p:cNvSpPr>
            <a:spLocks/>
          </p:cNvSpPr>
          <p:nvPr/>
        </p:nvSpPr>
        <p:spPr bwMode="auto">
          <a:xfrm>
            <a:off x="7281862" y="2039938"/>
            <a:ext cx="1089025" cy="1860550"/>
          </a:xfrm>
          <a:custGeom>
            <a:avLst/>
            <a:gdLst>
              <a:gd name="T0" fmla="*/ 2147483647 w 686"/>
              <a:gd name="T1" fmla="*/ 0 h 1172"/>
              <a:gd name="T2" fmla="*/ 2147483647 w 686"/>
              <a:gd name="T3" fmla="*/ 2147483647 h 1172"/>
              <a:gd name="T4" fmla="*/ 0 w 686"/>
              <a:gd name="T5" fmla="*/ 2147483647 h 1172"/>
              <a:gd name="T6" fmla="*/ 0 60000 65536"/>
              <a:gd name="T7" fmla="*/ 0 60000 65536"/>
              <a:gd name="T8" fmla="*/ 0 60000 65536"/>
              <a:gd name="T9" fmla="*/ 0 w 686"/>
              <a:gd name="T10" fmla="*/ 0 h 1172"/>
              <a:gd name="T11" fmla="*/ 686 w 686"/>
              <a:gd name="T12" fmla="*/ 1172 h 11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6" h="1172">
                <a:moveTo>
                  <a:pt x="60" y="0"/>
                </a:moveTo>
                <a:cubicBezTo>
                  <a:pt x="163" y="63"/>
                  <a:pt x="686" y="180"/>
                  <a:pt x="676" y="375"/>
                </a:cubicBezTo>
                <a:cubicBezTo>
                  <a:pt x="666" y="570"/>
                  <a:pt x="141" y="1006"/>
                  <a:pt x="0" y="1172"/>
                </a:cubicBezTo>
              </a:path>
            </a:pathLst>
          </a:custGeom>
          <a:noFill/>
          <a:ln w="88900">
            <a:solidFill>
              <a:srgbClr val="FF000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/>
          <a:lstStyle/>
          <a:p>
            <a:endParaRPr lang="en-US"/>
          </a:p>
        </p:txBody>
      </p:sp>
      <p:sp>
        <p:nvSpPr>
          <p:cNvPr id="94249" name="Freeform 41"/>
          <p:cNvSpPr>
            <a:spLocks/>
          </p:cNvSpPr>
          <p:nvPr/>
        </p:nvSpPr>
        <p:spPr bwMode="auto">
          <a:xfrm flipV="1">
            <a:off x="7608887" y="4783137"/>
            <a:ext cx="849313" cy="931863"/>
          </a:xfrm>
          <a:custGeom>
            <a:avLst/>
            <a:gdLst>
              <a:gd name="T0" fmla="*/ 2147483647 w 535"/>
              <a:gd name="T1" fmla="*/ 0 h 587"/>
              <a:gd name="T2" fmla="*/ 2147483647 w 535"/>
              <a:gd name="T3" fmla="*/ 2147483647 h 587"/>
              <a:gd name="T4" fmla="*/ 0 w 535"/>
              <a:gd name="T5" fmla="*/ 2147483647 h 587"/>
              <a:gd name="T6" fmla="*/ 0 60000 65536"/>
              <a:gd name="T7" fmla="*/ 0 60000 65536"/>
              <a:gd name="T8" fmla="*/ 0 60000 65536"/>
              <a:gd name="T9" fmla="*/ 0 w 535"/>
              <a:gd name="T10" fmla="*/ 0 h 587"/>
              <a:gd name="T11" fmla="*/ 535 w 535"/>
              <a:gd name="T12" fmla="*/ 587 h 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5" h="587">
                <a:moveTo>
                  <a:pt x="40" y="0"/>
                </a:moveTo>
                <a:cubicBezTo>
                  <a:pt x="120" y="50"/>
                  <a:pt x="535" y="201"/>
                  <a:pt x="528" y="299"/>
                </a:cubicBezTo>
                <a:cubicBezTo>
                  <a:pt x="521" y="397"/>
                  <a:pt x="240" y="495"/>
                  <a:pt x="0" y="587"/>
                </a:cubicBezTo>
              </a:path>
            </a:pathLst>
          </a:custGeom>
          <a:noFill/>
          <a:ln w="88900">
            <a:solidFill>
              <a:srgbClr val="92D05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 rot="10800000"/>
          <a:lstStyle/>
          <a:p>
            <a:endParaRPr lang="en-US"/>
          </a:p>
        </p:txBody>
      </p:sp>
      <p:sp>
        <p:nvSpPr>
          <p:cNvPr id="94231" name="Freeform 23"/>
          <p:cNvSpPr>
            <a:spLocks/>
          </p:cNvSpPr>
          <p:nvPr/>
        </p:nvSpPr>
        <p:spPr bwMode="auto">
          <a:xfrm flipV="1">
            <a:off x="3048000" y="4648200"/>
            <a:ext cx="849313" cy="931863"/>
          </a:xfrm>
          <a:custGeom>
            <a:avLst/>
            <a:gdLst>
              <a:gd name="T0" fmla="*/ 2147483647 w 535"/>
              <a:gd name="T1" fmla="*/ 0 h 587"/>
              <a:gd name="T2" fmla="*/ 2147483647 w 535"/>
              <a:gd name="T3" fmla="*/ 2147483647 h 587"/>
              <a:gd name="T4" fmla="*/ 0 w 535"/>
              <a:gd name="T5" fmla="*/ 2147483647 h 587"/>
              <a:gd name="T6" fmla="*/ 0 60000 65536"/>
              <a:gd name="T7" fmla="*/ 0 60000 65536"/>
              <a:gd name="T8" fmla="*/ 0 60000 65536"/>
              <a:gd name="T9" fmla="*/ 0 w 535"/>
              <a:gd name="T10" fmla="*/ 0 h 587"/>
              <a:gd name="T11" fmla="*/ 535 w 535"/>
              <a:gd name="T12" fmla="*/ 587 h 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5" h="587">
                <a:moveTo>
                  <a:pt x="40" y="0"/>
                </a:moveTo>
                <a:cubicBezTo>
                  <a:pt x="120" y="50"/>
                  <a:pt x="535" y="201"/>
                  <a:pt x="528" y="299"/>
                </a:cubicBezTo>
                <a:cubicBezTo>
                  <a:pt x="521" y="397"/>
                  <a:pt x="240" y="495"/>
                  <a:pt x="0" y="587"/>
                </a:cubicBezTo>
              </a:path>
            </a:pathLst>
          </a:custGeom>
          <a:noFill/>
          <a:ln w="88900">
            <a:solidFill>
              <a:srgbClr val="92D05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 rot="10800000"/>
          <a:lstStyle/>
          <a:p>
            <a:endParaRPr lang="en-US"/>
          </a:p>
        </p:txBody>
      </p:sp>
      <p:sp>
        <p:nvSpPr>
          <p:cNvPr id="94232" name="Freeform 24"/>
          <p:cNvSpPr>
            <a:spLocks/>
          </p:cNvSpPr>
          <p:nvPr/>
        </p:nvSpPr>
        <p:spPr bwMode="auto">
          <a:xfrm flipV="1">
            <a:off x="3048000" y="3886200"/>
            <a:ext cx="936625" cy="1708150"/>
          </a:xfrm>
          <a:custGeom>
            <a:avLst/>
            <a:gdLst>
              <a:gd name="T0" fmla="*/ 2147483647 w 686"/>
              <a:gd name="T1" fmla="*/ 0 h 1172"/>
              <a:gd name="T2" fmla="*/ 2147483647 w 686"/>
              <a:gd name="T3" fmla="*/ 2147483647 h 1172"/>
              <a:gd name="T4" fmla="*/ 0 w 686"/>
              <a:gd name="T5" fmla="*/ 2147483647 h 1172"/>
              <a:gd name="T6" fmla="*/ 0 60000 65536"/>
              <a:gd name="T7" fmla="*/ 0 60000 65536"/>
              <a:gd name="T8" fmla="*/ 0 60000 65536"/>
              <a:gd name="T9" fmla="*/ 0 w 686"/>
              <a:gd name="T10" fmla="*/ 0 h 1172"/>
              <a:gd name="T11" fmla="*/ 686 w 686"/>
              <a:gd name="T12" fmla="*/ 1172 h 11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6" h="1172">
                <a:moveTo>
                  <a:pt x="60" y="0"/>
                </a:moveTo>
                <a:cubicBezTo>
                  <a:pt x="163" y="63"/>
                  <a:pt x="686" y="180"/>
                  <a:pt x="676" y="375"/>
                </a:cubicBezTo>
                <a:cubicBezTo>
                  <a:pt x="666" y="570"/>
                  <a:pt x="141" y="1006"/>
                  <a:pt x="0" y="1172"/>
                </a:cubicBezTo>
              </a:path>
            </a:pathLst>
          </a:custGeom>
          <a:noFill/>
          <a:ln w="88900">
            <a:solidFill>
              <a:srgbClr val="92D05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 rot="10800000"/>
          <a:lstStyle/>
          <a:p>
            <a:endParaRPr lang="en-US"/>
          </a:p>
        </p:txBody>
      </p:sp>
      <p:sp>
        <p:nvSpPr>
          <p:cNvPr id="94233" name="Freeform 25"/>
          <p:cNvSpPr>
            <a:spLocks/>
          </p:cNvSpPr>
          <p:nvPr/>
        </p:nvSpPr>
        <p:spPr bwMode="auto">
          <a:xfrm flipV="1">
            <a:off x="3124200" y="1981200"/>
            <a:ext cx="1436688" cy="3571875"/>
          </a:xfrm>
          <a:custGeom>
            <a:avLst/>
            <a:gdLst>
              <a:gd name="T0" fmla="*/ 2147483647 w 905"/>
              <a:gd name="T1" fmla="*/ 0 h 2250"/>
              <a:gd name="T2" fmla="*/ 2147483647 w 905"/>
              <a:gd name="T3" fmla="*/ 2147483647 h 2250"/>
              <a:gd name="T4" fmla="*/ 0 w 905"/>
              <a:gd name="T5" fmla="*/ 2147483647 h 2250"/>
              <a:gd name="T6" fmla="*/ 0 60000 65536"/>
              <a:gd name="T7" fmla="*/ 0 60000 65536"/>
              <a:gd name="T8" fmla="*/ 0 60000 65536"/>
              <a:gd name="T9" fmla="*/ 0 w 905"/>
              <a:gd name="T10" fmla="*/ 0 h 2250"/>
              <a:gd name="T11" fmla="*/ 905 w 905"/>
              <a:gd name="T12" fmla="*/ 2250 h 2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5" h="2250">
                <a:moveTo>
                  <a:pt x="40" y="0"/>
                </a:moveTo>
                <a:cubicBezTo>
                  <a:pt x="183" y="88"/>
                  <a:pt x="905" y="154"/>
                  <a:pt x="898" y="529"/>
                </a:cubicBezTo>
                <a:cubicBezTo>
                  <a:pt x="891" y="904"/>
                  <a:pt x="187" y="1892"/>
                  <a:pt x="0" y="2250"/>
                </a:cubicBezTo>
              </a:path>
            </a:pathLst>
          </a:custGeom>
          <a:noFill/>
          <a:ln w="88900">
            <a:solidFill>
              <a:srgbClr val="92D05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 rot="10800000"/>
          <a:lstStyle/>
          <a:p>
            <a:endParaRPr lang="en-US"/>
          </a:p>
        </p:txBody>
      </p:sp>
      <p:sp>
        <p:nvSpPr>
          <p:cNvPr id="94234" name="Freeform 26"/>
          <p:cNvSpPr>
            <a:spLocks/>
          </p:cNvSpPr>
          <p:nvPr/>
        </p:nvSpPr>
        <p:spPr bwMode="auto">
          <a:xfrm flipV="1">
            <a:off x="3048000" y="2895600"/>
            <a:ext cx="1301750" cy="2700338"/>
          </a:xfrm>
          <a:custGeom>
            <a:avLst/>
            <a:gdLst>
              <a:gd name="T0" fmla="*/ 2147483647 w 820"/>
              <a:gd name="T1" fmla="*/ 0 h 1701"/>
              <a:gd name="T2" fmla="*/ 2147483647 w 820"/>
              <a:gd name="T3" fmla="*/ 2147483647 h 1701"/>
              <a:gd name="T4" fmla="*/ 0 w 820"/>
              <a:gd name="T5" fmla="*/ 2147483647 h 1701"/>
              <a:gd name="T6" fmla="*/ 0 60000 65536"/>
              <a:gd name="T7" fmla="*/ 0 60000 65536"/>
              <a:gd name="T8" fmla="*/ 0 60000 65536"/>
              <a:gd name="T9" fmla="*/ 0 w 820"/>
              <a:gd name="T10" fmla="*/ 0 h 1701"/>
              <a:gd name="T11" fmla="*/ 820 w 820"/>
              <a:gd name="T12" fmla="*/ 1701 h 17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0" h="1701">
                <a:moveTo>
                  <a:pt x="54" y="0"/>
                </a:moveTo>
                <a:cubicBezTo>
                  <a:pt x="180" y="77"/>
                  <a:pt x="820" y="179"/>
                  <a:pt x="811" y="462"/>
                </a:cubicBezTo>
                <a:cubicBezTo>
                  <a:pt x="802" y="745"/>
                  <a:pt x="169" y="1443"/>
                  <a:pt x="0" y="1701"/>
                </a:cubicBezTo>
              </a:path>
            </a:pathLst>
          </a:custGeom>
          <a:noFill/>
          <a:ln w="88900">
            <a:solidFill>
              <a:srgbClr val="92D050"/>
            </a:solidFill>
            <a:prstDash val="dash"/>
            <a:round/>
            <a:headEnd/>
            <a:tailEnd type="stealth" w="lg" len="med"/>
          </a:ln>
          <a:scene3d>
            <a:camera prst="orthographicFront"/>
            <a:lightRig rig="threePt" dir="t"/>
          </a:scene3d>
          <a:sp3d contourW="12700"/>
        </p:spPr>
        <p:txBody>
          <a:bodyPr rot="10800000"/>
          <a:lstStyle/>
          <a:p>
            <a:endParaRPr 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7CB28-E506-449A-9955-2EF3BE942F5D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536481"/>
      </p:ext>
    </p:extLst>
  </p:cSld>
  <p:clrMapOvr>
    <a:masterClrMapping/>
  </p:clrMapOvr>
  <p:transition advTm="2391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67"/>
          <p:cNvSpPr txBox="1">
            <a:spLocks noChangeArrowheads="1"/>
          </p:cNvSpPr>
          <p:nvPr/>
        </p:nvSpPr>
        <p:spPr bwMode="auto">
          <a:xfrm>
            <a:off x="6477000" y="1066800"/>
            <a:ext cx="2362200" cy="138499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/>
              <a:t>Update </a:t>
            </a:r>
            <a:r>
              <a:rPr lang="en-US" sz="2800" dirty="0" err="1" smtClean="0"/>
              <a:t>tx</a:t>
            </a:r>
            <a:r>
              <a:rPr lang="en-US" sz="2800" dirty="0" smtClean="0"/>
              <a:t> </a:t>
            </a:r>
            <a:r>
              <a:rPr lang="en-US" sz="2800" b="1" u="sng" dirty="0" smtClean="0"/>
              <a:t>changes</a:t>
            </a:r>
          </a:p>
          <a:p>
            <a:pPr>
              <a:defRPr/>
            </a:pPr>
            <a:r>
              <a:rPr lang="en-US" sz="2800" dirty="0" smtClean="0"/>
              <a:t>DB state</a:t>
            </a:r>
            <a:endParaRPr lang="en-US" sz="2800" dirty="0"/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Update </a:t>
            </a:r>
            <a:r>
              <a:rPr lang="en-US" b="1" dirty="0" err="1" smtClean="0">
                <a:solidFill>
                  <a:srgbClr val="000099"/>
                </a:solidFill>
              </a:rPr>
              <a:t>Tx</a:t>
            </a:r>
            <a:r>
              <a:rPr lang="en-US" b="1" dirty="0" smtClean="0">
                <a:solidFill>
                  <a:srgbClr val="000099"/>
                </a:solidFill>
              </a:rPr>
              <a:t>   1/2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984625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984625" y="30988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2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984625" y="12573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984625" y="13335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1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990975" y="4775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3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cxnSp>
        <p:nvCxnSpPr>
          <p:cNvPr id="19477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21"/>
          <p:cNvCxnSpPr>
            <a:cxnSpLocks noChangeShapeType="1"/>
          </p:cNvCxnSpPr>
          <p:nvPr/>
        </p:nvCxnSpPr>
        <p:spPr bwMode="auto">
          <a:xfrm>
            <a:off x="3124200" y="3733800"/>
            <a:ext cx="838200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Arial" charset="0"/>
              </a:rPr>
              <a:t>Load </a:t>
            </a:r>
          </a:p>
          <a:p>
            <a:pPr algn="ctr"/>
            <a:r>
              <a:rPr lang="en-US" sz="2400" b="1" dirty="0">
                <a:latin typeface="Arial" charset="0"/>
              </a:rPr>
              <a:t>Balancer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96900" y="3124200"/>
            <a:ext cx="546100" cy="523220"/>
          </a:xfrm>
          <a:prstGeom prst="rect">
            <a:avLst/>
          </a:prstGeom>
          <a:solidFill>
            <a:srgbClr val="FF646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</p:txBody>
      </p:sp>
      <p:sp>
        <p:nvSpPr>
          <p:cNvPr id="23" name="Oval 22"/>
          <p:cNvSpPr/>
          <p:nvPr/>
        </p:nvSpPr>
        <p:spPr>
          <a:xfrm>
            <a:off x="5486400" y="3657600"/>
            <a:ext cx="685800" cy="381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val 24"/>
          <p:cNvSpPr/>
          <p:nvPr/>
        </p:nvSpPr>
        <p:spPr>
          <a:xfrm>
            <a:off x="5486400" y="3657600"/>
            <a:ext cx="685800" cy="381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Bent Arrow 25"/>
          <p:cNvSpPr/>
          <p:nvPr/>
        </p:nvSpPr>
        <p:spPr>
          <a:xfrm>
            <a:off x="4572000" y="1600200"/>
            <a:ext cx="838200" cy="152400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21" name="Chart 20"/>
          <p:cNvGraphicFramePr/>
          <p:nvPr/>
        </p:nvGraphicFramePr>
        <p:xfrm>
          <a:off x="386953" y="1371600"/>
          <a:ext cx="6013847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511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144000" cy="122872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MALB+UF Triples Throughput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5181600" y="1443335"/>
            <a:ext cx="10145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2"/>
                </a:solidFill>
              </a:rPr>
              <a:t>37 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3055203"/>
            <a:ext cx="615553" cy="8309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b="1" dirty="0" smtClean="0"/>
              <a:t>TPS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600" y="3962400"/>
            <a:ext cx="83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/>
              <a:t>12 X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4243228" y="2662535"/>
            <a:ext cx="10145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25 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95400" y="5177135"/>
            <a:ext cx="83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/>
              <a:t>1 </a:t>
            </a:r>
            <a:r>
              <a:rPr lang="en-US" b="1" dirty="0"/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09800" y="4491335"/>
            <a:ext cx="83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/>
              <a:t>7 </a:t>
            </a:r>
            <a:r>
              <a:rPr lang="en-US" b="1" dirty="0"/>
              <a:t>X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689283" y="1371600"/>
            <a:ext cx="958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"/>
          <p:cNvSpPr txBox="1">
            <a:spLocks noRot="1" noChangeArrowheads="1"/>
          </p:cNvSpPr>
          <p:nvPr/>
        </p:nvSpPr>
        <p:spPr bwMode="auto">
          <a:xfrm>
            <a:off x="6477000" y="1600200"/>
            <a:ext cx="2362200" cy="1905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/>
              <a:t>TPC-W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/>
              <a:t>Ordering</a:t>
            </a:r>
            <a:endParaRPr lang="en-US" sz="3200" dirty="0"/>
          </a:p>
          <a:p>
            <a:pPr marL="342900" indent="-342900">
              <a:spcBef>
                <a:spcPct val="20000"/>
              </a:spcBef>
            </a:pPr>
            <a:r>
              <a:rPr lang="en-US" sz="3200" b="1" dirty="0"/>
              <a:t>16 replicas</a:t>
            </a:r>
          </a:p>
        </p:txBody>
      </p:sp>
    </p:spTree>
    <p:extLst>
      <p:ext uri="{BB962C8B-B14F-4D97-AF65-F5344CB8AC3E}">
        <p14:creationId xmlns:p14="http://schemas.microsoft.com/office/powerpoint/2010/main" val="4088644545"/>
      </p:ext>
    </p:extLst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Bent Arrow 25"/>
          <p:cNvSpPr/>
          <p:nvPr/>
        </p:nvSpPr>
        <p:spPr>
          <a:xfrm>
            <a:off x="4572000" y="1600200"/>
            <a:ext cx="838200" cy="152400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22" name="Chart 21"/>
          <p:cNvGraphicFramePr/>
          <p:nvPr/>
        </p:nvGraphicFramePr>
        <p:xfrm>
          <a:off x="6705600" y="1295400"/>
          <a:ext cx="2438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/>
          <p:cNvGraphicFramePr/>
          <p:nvPr/>
        </p:nvGraphicFramePr>
        <p:xfrm>
          <a:off x="386953" y="1371600"/>
          <a:ext cx="6013847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511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144000" cy="122872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MALB+UF Triples Throughput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5181600" y="1443335"/>
            <a:ext cx="10145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2"/>
                </a:solidFill>
              </a:rPr>
              <a:t>37 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3055203"/>
            <a:ext cx="615553" cy="8309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b="1" dirty="0" smtClean="0"/>
              <a:t>TPS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600" y="3962400"/>
            <a:ext cx="83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/>
              <a:t>12 X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4243228" y="2662535"/>
            <a:ext cx="10145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25 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95400" y="5177135"/>
            <a:ext cx="83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/>
              <a:t>1 </a:t>
            </a:r>
            <a:r>
              <a:rPr lang="en-US" b="1" dirty="0"/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09800" y="4491335"/>
            <a:ext cx="83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/>
              <a:t>7 </a:t>
            </a:r>
            <a:r>
              <a:rPr lang="en-US" b="1" dirty="0"/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24600" y="1759804"/>
            <a:ext cx="615553" cy="38789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800" b="1" dirty="0" smtClean="0"/>
              <a:t>Prop. Updates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91400" y="1534180"/>
            <a:ext cx="6191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96275" y="3276600"/>
            <a:ext cx="6191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89283" y="1371600"/>
            <a:ext cx="958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8644545"/>
      </p:ext>
    </p:extLst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7154" name="Object 2"/>
          <p:cNvGraphicFramePr>
            <a:graphicFrameLocks noChangeAspect="1"/>
          </p:cNvGraphicFramePr>
          <p:nvPr/>
        </p:nvGraphicFramePr>
        <p:xfrm>
          <a:off x="5310188" y="1317625"/>
          <a:ext cx="2085974" cy="417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62" name="Worksheet" r:id="rId5" imgW="2686016" imgH="4553085" progId="Excel.Sheet.8">
                  <p:embed/>
                </p:oleObj>
              </mc:Choice>
              <mc:Fallback>
                <p:oleObj name="Worksheet" r:id="rId5" imgW="2686016" imgH="4553085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88" y="1317625"/>
                        <a:ext cx="2085974" cy="417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156" name="Rectangle 7"/>
          <p:cNvSpPr>
            <a:spLocks noChangeArrowheads="1"/>
          </p:cNvSpPr>
          <p:nvPr/>
        </p:nvSpPr>
        <p:spPr bwMode="auto">
          <a:xfrm>
            <a:off x="1371600" y="1524000"/>
            <a:ext cx="6019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15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1600"/>
            <a:ext cx="9144000" cy="990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Filtering Opportunities</a:t>
            </a: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5386387" y="5810250"/>
            <a:ext cx="20810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CC"/>
                </a:solidFill>
              </a:rPr>
              <a:t>50</a:t>
            </a:r>
            <a:r>
              <a:rPr lang="en-US" b="1" dirty="0" smtClean="0">
                <a:solidFill>
                  <a:srgbClr val="3333CC"/>
                </a:solidFill>
              </a:rPr>
              <a:t>%</a:t>
            </a:r>
          </a:p>
          <a:p>
            <a:pPr algn="ctr"/>
            <a:r>
              <a:rPr lang="en-US" b="1" dirty="0" smtClean="0">
                <a:solidFill>
                  <a:srgbClr val="5F5F5F"/>
                </a:solidFill>
              </a:rPr>
              <a:t>Ordering </a:t>
            </a:r>
            <a:r>
              <a:rPr lang="en-US" b="1" dirty="0">
                <a:solidFill>
                  <a:srgbClr val="5F5F5F"/>
                </a:solidFill>
              </a:rPr>
              <a:t>Mix</a:t>
            </a:r>
          </a:p>
        </p:txBody>
      </p: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1549400" y="5810250"/>
            <a:ext cx="218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CC"/>
                </a:solidFill>
              </a:rPr>
              <a:t>5% </a:t>
            </a:r>
          </a:p>
          <a:p>
            <a:pPr algn="ctr"/>
            <a:r>
              <a:rPr lang="en-US" b="1" dirty="0">
                <a:solidFill>
                  <a:srgbClr val="5F5F5F"/>
                </a:solidFill>
              </a:rPr>
              <a:t>Browsing Mix</a:t>
            </a:r>
          </a:p>
        </p:txBody>
      </p:sp>
      <p:graphicFrame>
        <p:nvGraphicFramePr>
          <p:cNvPr id="177155" name="Object 3"/>
          <p:cNvGraphicFramePr>
            <a:graphicFrameLocks noChangeAspect="1"/>
          </p:cNvGraphicFramePr>
          <p:nvPr/>
        </p:nvGraphicFramePr>
        <p:xfrm>
          <a:off x="1679544" y="1346200"/>
          <a:ext cx="2055876" cy="415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63" name="Worksheet" r:id="rId8" imgW="2647984" imgH="4533900" progId="Excel.Sheet.8">
                  <p:embed/>
                </p:oleObj>
              </mc:Choice>
              <mc:Fallback>
                <p:oleObj name="Worksheet" r:id="rId8" imgW="2647984" imgH="453390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44" y="1346200"/>
                        <a:ext cx="2055876" cy="415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162" name="Line 17"/>
          <p:cNvSpPr>
            <a:spLocks noChangeShapeType="1"/>
          </p:cNvSpPr>
          <p:nvPr/>
        </p:nvSpPr>
        <p:spPr bwMode="auto">
          <a:xfrm flipV="1">
            <a:off x="1371600" y="5638800"/>
            <a:ext cx="647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77163" name="Rectangle 12"/>
          <p:cNvSpPr>
            <a:spLocks noChangeArrowheads="1"/>
          </p:cNvSpPr>
          <p:nvPr/>
        </p:nvSpPr>
        <p:spPr bwMode="auto">
          <a:xfrm>
            <a:off x="7391400" y="5638800"/>
            <a:ext cx="159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3333CC"/>
                </a:solidFill>
              </a:rPr>
              <a:t>Updates</a:t>
            </a:r>
            <a:endParaRPr lang="en-US" b="1" dirty="0">
              <a:solidFill>
                <a:srgbClr val="3333CC"/>
              </a:solidFill>
            </a:endParaRPr>
          </a:p>
        </p:txBody>
      </p:sp>
      <p:sp>
        <p:nvSpPr>
          <p:cNvPr id="177164" name="Line 16"/>
          <p:cNvSpPr>
            <a:spLocks noChangeShapeType="1"/>
          </p:cNvSpPr>
          <p:nvPr/>
        </p:nvSpPr>
        <p:spPr bwMode="auto">
          <a:xfrm flipV="1">
            <a:off x="1371600" y="762000"/>
            <a:ext cx="0" cy="487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36602" y="1295400"/>
            <a:ext cx="553998" cy="365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b="1" dirty="0"/>
              <a:t>Ratio  </a:t>
            </a:r>
            <a:r>
              <a:rPr lang="en-US" b="1" dirty="0" smtClean="0"/>
              <a:t>MALB+UF </a:t>
            </a:r>
            <a:r>
              <a:rPr lang="en-US" b="1" dirty="0"/>
              <a:t>/ MALB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7CB28-E506-449A-9955-2EF3BE942F5D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/>
          <a:lstStyle/>
          <a:p>
            <a:pPr>
              <a:tabLst>
                <a:tab pos="5313363" algn="l"/>
              </a:tabLst>
            </a:pPr>
            <a:r>
              <a:rPr lang="en-US" b="1" dirty="0">
                <a:solidFill>
                  <a:srgbClr val="000099"/>
                </a:solidFill>
              </a:rPr>
              <a:t>Conclusions</a:t>
            </a:r>
          </a:p>
        </p:txBody>
      </p:sp>
      <p:sp>
        <p:nvSpPr>
          <p:cNvPr id="18" name="Rectangle 2"/>
          <p:cNvSpPr txBox="1">
            <a:spLocks noRot="1" noChangeArrowheads="1"/>
          </p:cNvSpPr>
          <p:nvPr/>
        </p:nvSpPr>
        <p:spPr bwMode="auto">
          <a:xfrm>
            <a:off x="228600" y="1104900"/>
            <a:ext cx="868680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b="1" kern="0" dirty="0" smtClean="0"/>
              <a:t>Commit updates in order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 dirty="0" smtClean="0">
                <a:solidFill>
                  <a:srgbClr val="C00000"/>
                </a:solidFill>
              </a:rPr>
              <a:t>Perform serial synchronous disk writes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 dirty="0" smtClean="0">
                <a:solidFill>
                  <a:srgbClr val="3333FF"/>
                </a:solidFill>
              </a:rPr>
              <a:t>Unite ordering and durability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b="1" kern="0" dirty="0" smtClean="0"/>
              <a:t>Load balancing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 dirty="0" smtClean="0">
                <a:solidFill>
                  <a:srgbClr val="C00000"/>
                </a:solidFill>
              </a:rPr>
              <a:t>Optimize for equal load: memory contention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 dirty="0" smtClean="0">
                <a:solidFill>
                  <a:srgbClr val="3333FF"/>
                </a:solidFill>
              </a:rPr>
              <a:t>MALB: optimize for in-memory execution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b="1" kern="0" dirty="0" smtClean="0"/>
              <a:t>Update propagation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 dirty="0" smtClean="0">
                <a:solidFill>
                  <a:srgbClr val="C00000"/>
                </a:solidFill>
              </a:rPr>
              <a:t>Propagate updates everywhere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 dirty="0" smtClean="0">
                <a:solidFill>
                  <a:srgbClr val="3333FF"/>
                </a:solidFill>
              </a:rPr>
              <a:t>Update filtering: propagate to where needed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AutoShape 7"/>
          <p:cNvCxnSpPr>
            <a:cxnSpLocks noChangeShapeType="1"/>
            <a:stCxn id="29" idx="0"/>
            <a:endCxn id="19467" idx="3"/>
          </p:cNvCxnSpPr>
          <p:nvPr/>
        </p:nvCxnSpPr>
        <p:spPr bwMode="auto">
          <a:xfrm rot="16200000" flipV="1">
            <a:off x="6507163" y="1706562"/>
            <a:ext cx="952500" cy="1577975"/>
          </a:xfrm>
          <a:prstGeom prst="curvedConnector2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9" name="Text Box 67"/>
          <p:cNvSpPr txBox="1">
            <a:spLocks noChangeArrowheads="1"/>
          </p:cNvSpPr>
          <p:nvPr/>
        </p:nvSpPr>
        <p:spPr bwMode="auto">
          <a:xfrm>
            <a:off x="6477000" y="1066800"/>
            <a:ext cx="2362200" cy="138499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/>
              <a:t>Update </a:t>
            </a:r>
            <a:r>
              <a:rPr lang="en-US" sz="2800" dirty="0" err="1" smtClean="0"/>
              <a:t>tx</a:t>
            </a:r>
            <a:r>
              <a:rPr lang="en-US" sz="2800" dirty="0" smtClean="0"/>
              <a:t> </a:t>
            </a:r>
            <a:r>
              <a:rPr lang="en-US" sz="2800" b="1" u="sng" dirty="0" smtClean="0"/>
              <a:t>changes</a:t>
            </a:r>
          </a:p>
          <a:p>
            <a:pPr>
              <a:defRPr/>
            </a:pPr>
            <a:r>
              <a:rPr lang="en-US" sz="2800" dirty="0" smtClean="0"/>
              <a:t>DB state</a:t>
            </a:r>
            <a:endParaRPr lang="en-US" sz="2800" dirty="0"/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Update </a:t>
            </a:r>
            <a:r>
              <a:rPr lang="en-US" b="1" dirty="0" err="1" smtClean="0">
                <a:solidFill>
                  <a:srgbClr val="000099"/>
                </a:solidFill>
              </a:rPr>
              <a:t>Tx</a:t>
            </a:r>
            <a:r>
              <a:rPr lang="en-US" b="1" dirty="0" smtClean="0">
                <a:solidFill>
                  <a:srgbClr val="000099"/>
                </a:solidFill>
              </a:rPr>
              <a:t>   1/2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984625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984625" y="30988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2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984625" y="12573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984625" y="13335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1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990975" y="4775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3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cxnSp>
        <p:nvCxnSpPr>
          <p:cNvPr id="19477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7"/>
          <p:cNvCxnSpPr>
            <a:cxnSpLocks noChangeShapeType="1"/>
            <a:stCxn id="29" idx="4"/>
            <a:endCxn id="19470" idx="3"/>
          </p:cNvCxnSpPr>
          <p:nvPr/>
        </p:nvCxnSpPr>
        <p:spPr bwMode="auto">
          <a:xfrm rot="5400000">
            <a:off x="6389688" y="4154488"/>
            <a:ext cx="1193800" cy="1571625"/>
          </a:xfrm>
          <a:prstGeom prst="curvedConnector2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6858000" y="2971800"/>
            <a:ext cx="1828800" cy="13716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cxnSp>
        <p:nvCxnSpPr>
          <p:cNvPr id="27" name="AutoShape 21"/>
          <p:cNvCxnSpPr>
            <a:cxnSpLocks noChangeShapeType="1"/>
          </p:cNvCxnSpPr>
          <p:nvPr/>
        </p:nvCxnSpPr>
        <p:spPr bwMode="auto">
          <a:xfrm>
            <a:off x="3124200" y="3733800"/>
            <a:ext cx="838200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Arial" charset="0"/>
              </a:rPr>
              <a:t>Load </a:t>
            </a:r>
          </a:p>
          <a:p>
            <a:pPr algn="ctr"/>
            <a:r>
              <a:rPr lang="en-US" sz="2400" b="1" dirty="0">
                <a:latin typeface="Arial" charset="0"/>
              </a:rPr>
              <a:t>Balancer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96900" y="3124200"/>
            <a:ext cx="546100" cy="523220"/>
          </a:xfrm>
          <a:prstGeom prst="rect">
            <a:avLst/>
          </a:prstGeom>
          <a:solidFill>
            <a:srgbClr val="FF646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</p:txBody>
      </p:sp>
      <p:sp>
        <p:nvSpPr>
          <p:cNvPr id="23" name="Oval 22"/>
          <p:cNvSpPr/>
          <p:nvPr/>
        </p:nvSpPr>
        <p:spPr>
          <a:xfrm>
            <a:off x="5486400" y="3657600"/>
            <a:ext cx="685800" cy="381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152400" y="1295400"/>
            <a:ext cx="358140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/>
              <a:t>Apply (or commit)</a:t>
            </a:r>
            <a:br>
              <a:rPr lang="en-US" sz="2800" b="1" dirty="0" smtClean="0"/>
            </a:br>
            <a:r>
              <a:rPr lang="en-US" sz="2800" b="1" dirty="0" smtClean="0"/>
              <a:t> T everywhere</a:t>
            </a:r>
            <a:endParaRPr lang="en-US" b="1" dirty="0"/>
          </a:p>
        </p:txBody>
      </p:sp>
      <p:sp>
        <p:nvSpPr>
          <p:cNvPr id="21" name="Oval 20"/>
          <p:cNvSpPr/>
          <p:nvPr/>
        </p:nvSpPr>
        <p:spPr>
          <a:xfrm>
            <a:off x="5486400" y="5334000"/>
            <a:ext cx="685800" cy="381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5486400" y="1828800"/>
            <a:ext cx="685800" cy="381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val 24"/>
          <p:cNvSpPr/>
          <p:nvPr/>
        </p:nvSpPr>
        <p:spPr>
          <a:xfrm>
            <a:off x="5486400" y="3657600"/>
            <a:ext cx="685800" cy="381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596900" y="5047446"/>
            <a:ext cx="274320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 smtClean="0"/>
              <a:t>Example:</a:t>
            </a:r>
          </a:p>
          <a:p>
            <a:pPr algn="ctr">
              <a:defRPr/>
            </a:pPr>
            <a:r>
              <a:rPr lang="en-US" sz="2800" b="1" dirty="0" smtClean="0"/>
              <a:t>T1</a:t>
            </a:r>
            <a:r>
              <a:rPr lang="en-US" sz="2800" dirty="0" smtClean="0"/>
              <a:t>: { set x = 1 }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543800" y="3657600"/>
            <a:ext cx="685800" cy="381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AutoShape 7"/>
          <p:cNvCxnSpPr>
            <a:cxnSpLocks noChangeShapeType="1"/>
            <a:endCxn id="29" idx="2"/>
          </p:cNvCxnSpPr>
          <p:nvPr/>
        </p:nvCxnSpPr>
        <p:spPr bwMode="auto">
          <a:xfrm flipV="1">
            <a:off x="6200775" y="3657600"/>
            <a:ext cx="657225" cy="190501"/>
          </a:xfrm>
          <a:prstGeom prst="curvedConnector3">
            <a:avLst>
              <a:gd name="adj1" fmla="val 50000"/>
            </a:avLst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360332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AutoShape 21"/>
          <p:cNvCxnSpPr>
            <a:cxnSpLocks noChangeShapeType="1"/>
            <a:endCxn id="19471" idx="1"/>
          </p:cNvCxnSpPr>
          <p:nvPr/>
        </p:nvCxnSpPr>
        <p:spPr bwMode="auto">
          <a:xfrm rot="16200000" flipH="1">
            <a:off x="2726532" y="4180682"/>
            <a:ext cx="1736724" cy="792162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Oval 6"/>
          <p:cNvSpPr>
            <a:spLocks noChangeArrowheads="1"/>
          </p:cNvSpPr>
          <p:nvPr/>
        </p:nvSpPr>
        <p:spPr bwMode="auto">
          <a:xfrm>
            <a:off x="6858000" y="2971800"/>
            <a:ext cx="1828800" cy="1371600"/>
          </a:xfrm>
          <a:prstGeom prst="ellipse">
            <a:avLst/>
          </a:prstGeom>
          <a:solidFill>
            <a:srgbClr val="FF99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/>
              <a:t>Ordering</a:t>
            </a:r>
          </a:p>
          <a:p>
            <a:pPr algn="ctr"/>
            <a:endParaRPr lang="en-US" b="1" dirty="0"/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35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99"/>
                </a:solidFill>
              </a:rPr>
              <a:t>Update </a:t>
            </a:r>
            <a:r>
              <a:rPr lang="en-US" b="1" dirty="0" err="1" smtClean="0">
                <a:solidFill>
                  <a:srgbClr val="000099"/>
                </a:solidFill>
              </a:rPr>
              <a:t>Tx</a:t>
            </a:r>
            <a:r>
              <a:rPr lang="en-US" b="1" dirty="0" smtClean="0">
                <a:solidFill>
                  <a:srgbClr val="000099"/>
                </a:solidFill>
              </a:rPr>
              <a:t>   2/2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984625" y="30226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984625" y="30988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Replica 2</a:t>
            </a:r>
          </a:p>
          <a:p>
            <a:endParaRPr lang="en-US" sz="2400" b="1" dirty="0">
              <a:latin typeface="Arial" charset="0"/>
            </a:endParaRPr>
          </a:p>
          <a:p>
            <a:endParaRPr lang="en-US" sz="2400" b="1" dirty="0"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984625" y="12573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984625" y="13335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1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990975" y="4775200"/>
            <a:ext cx="2209800" cy="15240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990975" y="485140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Replica 3</a:t>
            </a:r>
          </a:p>
          <a:p>
            <a:endParaRPr lang="en-US" sz="2400" b="1">
              <a:latin typeface="Arial" charset="0"/>
            </a:endParaRPr>
          </a:p>
          <a:p>
            <a:endParaRPr lang="en-US" sz="2400" b="1">
              <a:latin typeface="Arial" charset="0"/>
            </a:endParaRPr>
          </a:p>
        </p:txBody>
      </p:sp>
      <p:cxnSp>
        <p:nvCxnSpPr>
          <p:cNvPr id="19477" name="AutoShape 21"/>
          <p:cNvCxnSpPr>
            <a:cxnSpLocks noChangeShapeType="1"/>
          </p:cNvCxnSpPr>
          <p:nvPr/>
        </p:nvCxnSpPr>
        <p:spPr bwMode="auto">
          <a:xfrm>
            <a:off x="457200" y="3733800"/>
            <a:ext cx="930275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21"/>
          <p:cNvCxnSpPr>
            <a:cxnSpLocks noChangeShapeType="1"/>
          </p:cNvCxnSpPr>
          <p:nvPr/>
        </p:nvCxnSpPr>
        <p:spPr bwMode="auto">
          <a:xfrm>
            <a:off x="3124200" y="3733800"/>
            <a:ext cx="838200" cy="158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385888" y="2995613"/>
            <a:ext cx="1812925" cy="1425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Arial" charset="0"/>
              </a:rPr>
              <a:t>Load </a:t>
            </a:r>
          </a:p>
          <a:p>
            <a:pPr algn="ctr"/>
            <a:r>
              <a:rPr lang="en-US" sz="2400" b="1" dirty="0">
                <a:latin typeface="Arial" charset="0"/>
              </a:rPr>
              <a:t>Balancer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96900" y="3124200"/>
            <a:ext cx="546100" cy="523220"/>
          </a:xfrm>
          <a:prstGeom prst="rect">
            <a:avLst/>
          </a:prstGeom>
          <a:solidFill>
            <a:srgbClr val="FF646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23" name="Oval 22"/>
          <p:cNvSpPr/>
          <p:nvPr/>
        </p:nvSpPr>
        <p:spPr>
          <a:xfrm>
            <a:off x="5486400" y="3505200"/>
            <a:ext cx="685800" cy="381000"/>
          </a:xfrm>
          <a:prstGeom prst="ellipse">
            <a:avLst/>
          </a:prstGeom>
          <a:solidFill>
            <a:srgbClr val="FF646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 Box 67"/>
          <p:cNvSpPr txBox="1">
            <a:spLocks noChangeArrowheads="1"/>
          </p:cNvSpPr>
          <p:nvPr/>
        </p:nvSpPr>
        <p:spPr bwMode="auto">
          <a:xfrm>
            <a:off x="6477000" y="1066800"/>
            <a:ext cx="2362200" cy="138499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/>
              <a:t>Update </a:t>
            </a:r>
            <a:r>
              <a:rPr lang="en-US" sz="2800" dirty="0" err="1" smtClean="0"/>
              <a:t>tx</a:t>
            </a:r>
            <a:r>
              <a:rPr lang="en-US" sz="2800" dirty="0" smtClean="0"/>
              <a:t> </a:t>
            </a:r>
            <a:r>
              <a:rPr lang="en-US" sz="2800" b="1" u="sng" dirty="0" smtClean="0"/>
              <a:t>changes</a:t>
            </a:r>
          </a:p>
          <a:p>
            <a:pPr>
              <a:defRPr/>
            </a:pPr>
            <a:r>
              <a:rPr lang="en-US" sz="2800" dirty="0" smtClean="0"/>
              <a:t>DB state</a:t>
            </a:r>
            <a:endParaRPr lang="en-US" sz="2800" dirty="0"/>
          </a:p>
        </p:txBody>
      </p:sp>
      <p:sp>
        <p:nvSpPr>
          <p:cNvPr id="26" name="Oval 25"/>
          <p:cNvSpPr/>
          <p:nvPr/>
        </p:nvSpPr>
        <p:spPr>
          <a:xfrm>
            <a:off x="5486400" y="5562600"/>
            <a:ext cx="685800" cy="381000"/>
          </a:xfrm>
          <a:prstGeom prst="ellipse">
            <a:avLst/>
          </a:prstGeom>
          <a:solidFill>
            <a:srgbClr val="8F8FFF">
              <a:alpha val="9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76200" y="3124200"/>
            <a:ext cx="546100" cy="523220"/>
          </a:xfrm>
          <a:prstGeom prst="rect">
            <a:avLst/>
          </a:prstGeom>
          <a:solidFill>
            <a:srgbClr val="8F8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34" name="Oval 33"/>
          <p:cNvSpPr/>
          <p:nvPr/>
        </p:nvSpPr>
        <p:spPr>
          <a:xfrm>
            <a:off x="5486400" y="3505200"/>
            <a:ext cx="685800" cy="381000"/>
          </a:xfrm>
          <a:prstGeom prst="ellipse">
            <a:avLst/>
          </a:prstGeom>
          <a:solidFill>
            <a:srgbClr val="FF646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Oval 35"/>
          <p:cNvSpPr/>
          <p:nvPr/>
        </p:nvSpPr>
        <p:spPr>
          <a:xfrm>
            <a:off x="5486400" y="5562600"/>
            <a:ext cx="685800" cy="381000"/>
          </a:xfrm>
          <a:prstGeom prst="ellipse">
            <a:avLst/>
          </a:prstGeom>
          <a:solidFill>
            <a:srgbClr val="8F8FFF">
              <a:alpha val="9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0D66E-C909-48E9-B9DC-AEF424CCBF5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541dcccb-60d3-44fd-aa8b-79eb951768d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2|33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9|8.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7.5|0.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7.5|0.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2.1|6.3|1.3|1.7|0.9|2.2|4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2.1|6.3|1.3|1.7|0.9|2.2|4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4|2.5|2.5|2.3|0.9|2.2|5.4|0.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4|2.5|2.5|2.3|0.9|2.2|5.4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6.5|28.6|27.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4|2.5|2.5|2.3|0.9|2.2|5.4|0.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4|2.5|2.5|2.3|0.9|2.2|5.4|0.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4|2.5|2.5|2.3|0.9|2.2|5.4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0.5|14.9|0.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15439</TotalTime>
  <Words>3387</Words>
  <Application>Microsoft Office PowerPoint</Application>
  <PresentationFormat>On-screen Show (4:3)</PresentationFormat>
  <Paragraphs>1402</Paragraphs>
  <Slides>73</Slides>
  <Notes>72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5" baseType="lpstr">
      <vt:lpstr>Default Design</vt:lpstr>
      <vt:lpstr>Worksheet</vt:lpstr>
      <vt:lpstr>Database Replication in Tashkent</vt:lpstr>
      <vt:lpstr>Replication for Performance</vt:lpstr>
      <vt:lpstr>DB Replication is Challenging</vt:lpstr>
      <vt:lpstr>Background</vt:lpstr>
      <vt:lpstr>Background</vt:lpstr>
      <vt:lpstr>Read Tx</vt:lpstr>
      <vt:lpstr>Update Tx   1/2</vt:lpstr>
      <vt:lpstr>Update Tx   1/2</vt:lpstr>
      <vt:lpstr>Update Tx   2/2</vt:lpstr>
      <vt:lpstr>Update Tx   2/2</vt:lpstr>
      <vt:lpstr>Sub-linear Scalability Wall</vt:lpstr>
      <vt:lpstr>This Talk</vt:lpstr>
      <vt:lpstr>Super-linear Scalability</vt:lpstr>
      <vt:lpstr>Big Picture: Let’s Oversimplify</vt:lpstr>
      <vt:lpstr>Big Picture: Let’s Oversimplify</vt:lpstr>
      <vt:lpstr>Big Picture: Let’s Oversimplify</vt:lpstr>
      <vt:lpstr>Big Picture: Let’s Oversimplify</vt:lpstr>
      <vt:lpstr>Key Points</vt:lpstr>
      <vt:lpstr>Roadmap</vt:lpstr>
      <vt:lpstr>Key Idea</vt:lpstr>
      <vt:lpstr>All Replicas Must Agree</vt:lpstr>
      <vt:lpstr>Order Outside DBMS</vt:lpstr>
      <vt:lpstr>Order Outside DBMS</vt:lpstr>
      <vt:lpstr>Enforce External Commit Order</vt:lpstr>
      <vt:lpstr>Enforce External Commit Order</vt:lpstr>
      <vt:lpstr>Enforce External Commit Order</vt:lpstr>
      <vt:lpstr>Enforce Order = Serial Commit</vt:lpstr>
      <vt:lpstr>Enforce Order = Serial Commit</vt:lpstr>
      <vt:lpstr>Commit Serialization is Slow</vt:lpstr>
      <vt:lpstr>Commit Serialization is Slow</vt:lpstr>
      <vt:lpstr>Unite D. &amp; O. in Middleware</vt:lpstr>
      <vt:lpstr>Unite D. &amp; O. in Middleware</vt:lpstr>
      <vt:lpstr>Implementation: Uniting D &amp; O in MW</vt:lpstr>
      <vt:lpstr>Uniting Improves Throughput</vt:lpstr>
      <vt:lpstr>Roadmap</vt:lpstr>
      <vt:lpstr>Key Idea</vt:lpstr>
      <vt:lpstr>Key Idea</vt:lpstr>
      <vt:lpstr>How Does MALB Work?</vt:lpstr>
      <vt:lpstr>Read Data From Disk</vt:lpstr>
      <vt:lpstr>Read Data From Disk</vt:lpstr>
      <vt:lpstr>Data Fits in Memory</vt:lpstr>
      <vt:lpstr>Data Fits in Memory</vt:lpstr>
      <vt:lpstr>Estimate Tx Memory Needs</vt:lpstr>
      <vt:lpstr>Grouping Transactions</vt:lpstr>
      <vt:lpstr>MALB in Action</vt:lpstr>
      <vt:lpstr>MALB in Action</vt:lpstr>
      <vt:lpstr>MALB in Action</vt:lpstr>
      <vt:lpstr>MALB in Action</vt:lpstr>
      <vt:lpstr>MALB Summary</vt:lpstr>
      <vt:lpstr>Experimental Evaluation </vt:lpstr>
      <vt:lpstr>MALB Doubles Throughput</vt:lpstr>
      <vt:lpstr>MALB Doubles Throughput</vt:lpstr>
      <vt:lpstr>Big Gains with MALB</vt:lpstr>
      <vt:lpstr>Big Gains with MALB</vt:lpstr>
      <vt:lpstr>Roadmap</vt:lpstr>
      <vt:lpstr>Key Idea</vt:lpstr>
      <vt:lpstr>Update Filtering Example</vt:lpstr>
      <vt:lpstr>Update Filtering Example</vt:lpstr>
      <vt:lpstr>Update Filtering Example</vt:lpstr>
      <vt:lpstr>Update Filtering Example</vt:lpstr>
      <vt:lpstr>Update Filtering Example</vt:lpstr>
      <vt:lpstr>Update Filtering Example</vt:lpstr>
      <vt:lpstr>Update Filtering Example</vt:lpstr>
      <vt:lpstr>Update Filtering Example</vt:lpstr>
      <vt:lpstr>Update Filtering in Action</vt:lpstr>
      <vt:lpstr>Update Filtering in Action</vt:lpstr>
      <vt:lpstr>Update Filtering in Action</vt:lpstr>
      <vt:lpstr>Update Filtering in Action</vt:lpstr>
      <vt:lpstr>Update Filtering in Action</vt:lpstr>
      <vt:lpstr>MALB+UF Triples Throughput</vt:lpstr>
      <vt:lpstr>MALB+UF Triples Throughput</vt:lpstr>
      <vt:lpstr>Filtering Opportunities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Sameh Elnikety</dc:creator>
  <cp:lastModifiedBy>Fred Videon</cp:lastModifiedBy>
  <cp:revision>838</cp:revision>
  <cp:lastPrinted>1601-01-01T00:00:00Z</cp:lastPrinted>
  <dcterms:created xsi:type="dcterms:W3CDTF">1601-01-01T00:00:00Z</dcterms:created>
  <dcterms:modified xsi:type="dcterms:W3CDTF">2012-03-08T00:09:59Z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