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5"/>
  </p:notesMasterIdLst>
  <p:handoutMasterIdLst>
    <p:handoutMasterId r:id="rId106"/>
  </p:handoutMasterIdLst>
  <p:sldIdLst>
    <p:sldId id="695" r:id="rId2"/>
    <p:sldId id="698" r:id="rId3"/>
    <p:sldId id="699" r:id="rId4"/>
    <p:sldId id="701" r:id="rId5"/>
    <p:sldId id="858" r:id="rId6"/>
    <p:sldId id="702" r:id="rId7"/>
    <p:sldId id="714" r:id="rId8"/>
    <p:sldId id="715" r:id="rId9"/>
    <p:sldId id="716" r:id="rId10"/>
    <p:sldId id="703" r:id="rId11"/>
    <p:sldId id="704" r:id="rId12"/>
    <p:sldId id="705" r:id="rId13"/>
    <p:sldId id="706" r:id="rId14"/>
    <p:sldId id="707" r:id="rId15"/>
    <p:sldId id="710" r:id="rId16"/>
    <p:sldId id="711" r:id="rId17"/>
    <p:sldId id="842" r:id="rId18"/>
    <p:sldId id="840" r:id="rId19"/>
    <p:sldId id="841" r:id="rId20"/>
    <p:sldId id="712" r:id="rId21"/>
    <p:sldId id="713" r:id="rId22"/>
    <p:sldId id="719" r:id="rId23"/>
    <p:sldId id="797" r:id="rId24"/>
    <p:sldId id="798" r:id="rId25"/>
    <p:sldId id="855" r:id="rId26"/>
    <p:sldId id="865" r:id="rId27"/>
    <p:sldId id="720" r:id="rId28"/>
    <p:sldId id="708" r:id="rId29"/>
    <p:sldId id="788" r:id="rId30"/>
    <p:sldId id="709" r:id="rId31"/>
    <p:sldId id="727" r:id="rId32"/>
    <p:sldId id="787" r:id="rId33"/>
    <p:sldId id="795" r:id="rId34"/>
    <p:sldId id="864" r:id="rId35"/>
    <p:sldId id="726" r:id="rId36"/>
    <p:sldId id="799" r:id="rId37"/>
    <p:sldId id="789" r:id="rId38"/>
    <p:sldId id="791" r:id="rId39"/>
    <p:sldId id="735" r:id="rId40"/>
    <p:sldId id="790" r:id="rId41"/>
    <p:sldId id="736" r:id="rId42"/>
    <p:sldId id="737" r:id="rId43"/>
    <p:sldId id="738" r:id="rId44"/>
    <p:sldId id="850" r:id="rId45"/>
    <p:sldId id="851" r:id="rId46"/>
    <p:sldId id="806" r:id="rId47"/>
    <p:sldId id="745" r:id="rId48"/>
    <p:sldId id="746" r:id="rId49"/>
    <p:sldId id="747" r:id="rId50"/>
    <p:sldId id="748" r:id="rId51"/>
    <p:sldId id="749" r:id="rId52"/>
    <p:sldId id="750" r:id="rId53"/>
    <p:sldId id="751" r:id="rId54"/>
    <p:sldId id="752" r:id="rId55"/>
    <p:sldId id="753" r:id="rId56"/>
    <p:sldId id="754" r:id="rId57"/>
    <p:sldId id="755" r:id="rId58"/>
    <p:sldId id="756" r:id="rId59"/>
    <p:sldId id="757" r:id="rId60"/>
    <p:sldId id="758" r:id="rId61"/>
    <p:sldId id="759" r:id="rId62"/>
    <p:sldId id="760" r:id="rId63"/>
    <p:sldId id="857" r:id="rId64"/>
    <p:sldId id="763" r:id="rId65"/>
    <p:sldId id="796" r:id="rId66"/>
    <p:sldId id="852" r:id="rId67"/>
    <p:sldId id="802" r:id="rId68"/>
    <p:sldId id="803" r:id="rId69"/>
    <p:sldId id="804" r:id="rId70"/>
    <p:sldId id="766" r:id="rId71"/>
    <p:sldId id="812" r:id="rId72"/>
    <p:sldId id="813" r:id="rId73"/>
    <p:sldId id="816" r:id="rId74"/>
    <p:sldId id="818" r:id="rId75"/>
    <p:sldId id="819" r:id="rId76"/>
    <p:sldId id="843" r:id="rId77"/>
    <p:sldId id="844" r:id="rId78"/>
    <p:sldId id="828" r:id="rId79"/>
    <p:sldId id="829" r:id="rId80"/>
    <p:sldId id="821" r:id="rId81"/>
    <p:sldId id="846" r:id="rId82"/>
    <p:sldId id="835" r:id="rId83"/>
    <p:sldId id="822" r:id="rId84"/>
    <p:sldId id="859" r:id="rId85"/>
    <p:sldId id="823" r:id="rId86"/>
    <p:sldId id="824" r:id="rId87"/>
    <p:sldId id="831" r:id="rId88"/>
    <p:sldId id="775" r:id="rId89"/>
    <p:sldId id="832" r:id="rId90"/>
    <p:sldId id="776" r:id="rId91"/>
    <p:sldId id="826" r:id="rId92"/>
    <p:sldId id="847" r:id="rId93"/>
    <p:sldId id="820" r:id="rId94"/>
    <p:sldId id="849" r:id="rId95"/>
    <p:sldId id="860" r:id="rId96"/>
    <p:sldId id="836" r:id="rId97"/>
    <p:sldId id="837" r:id="rId98"/>
    <p:sldId id="838" r:id="rId99"/>
    <p:sldId id="861" r:id="rId100"/>
    <p:sldId id="862" r:id="rId101"/>
    <p:sldId id="792" r:id="rId102"/>
    <p:sldId id="833" r:id="rId103"/>
    <p:sldId id="834" r:id="rId10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F6"/>
    <a:srgbClr val="FF66CC"/>
    <a:srgbClr val="CC6600"/>
    <a:srgbClr val="F6E6EA"/>
    <a:srgbClr val="170981"/>
    <a:srgbClr val="121328"/>
    <a:srgbClr val="D7FDF9"/>
    <a:srgbClr val="003366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6444" autoAdjust="0"/>
  </p:normalViewPr>
  <p:slideViewPr>
    <p:cSldViewPr>
      <p:cViewPr varScale="1">
        <p:scale>
          <a:sx n="90" d="100"/>
          <a:sy n="90" d="100"/>
        </p:scale>
        <p:origin x="-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336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5"/>
        <p:guide pos="22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273" y="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273" y="882015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fld id="{02F98B99-9B0E-4614-8F96-8C522BAA03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273" y="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7088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544" y="4410076"/>
            <a:ext cx="51219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273" y="882015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fld id="{8F6C71C2-5789-4CFC-9C04-93FE2C3DF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C71C2-5789-4CFC-9C04-93FE2C3DF40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79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9795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9796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797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9798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9799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800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9801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02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03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8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98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9806" name="Rectangle 1038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0DA5DCF8-FAEB-4576-9720-BAD6CDBCD67E}" type="datetime4">
              <a:rPr lang="en-US"/>
              <a:pPr/>
              <a:t>April 5, 2010</a:t>
            </a:fld>
            <a:endParaRPr lang="en-US"/>
          </a:p>
        </p:txBody>
      </p:sp>
      <p:sp>
        <p:nvSpPr>
          <p:cNvPr id="929807" name="Rectangle 1039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Data Mining: Concepts and Techniques</a:t>
            </a:r>
          </a:p>
        </p:txBody>
      </p:sp>
      <p:sp>
        <p:nvSpPr>
          <p:cNvPr id="929808" name="Rectangle 10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A772324D-B4AB-4837-A248-6181131E6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23136-C2A9-4ED0-8A67-EC522831C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685800"/>
            <a:ext cx="2062163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03567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25F30-4FBA-45FB-96AA-DDEE2F345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8077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322284-4875-45B2-9C34-F4AC8F273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F4A1B-6E36-47A9-BD4D-3218A9515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9B935-C696-4467-83BF-A14A189A9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F7798-75BE-4D5C-B3CC-14B8B031F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F142F-E622-4FB8-AEB2-929A7BC86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5700-D487-4E52-951F-0AC2589BD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0E21-0CDE-418A-BFC8-5E80F01C0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D663-B9D6-437B-B55C-A2A410A80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EDE6-D156-42FD-BBF8-6AAA8096C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050"/>
          <p:cNvSpPr>
            <a:spLocks noChangeArrowheads="1"/>
          </p:cNvSpPr>
          <p:nvPr/>
        </p:nvSpPr>
        <p:spPr bwMode="ltGray">
          <a:xfrm>
            <a:off x="333375" y="72072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1" name="Rectangle 2051"/>
          <p:cNvSpPr>
            <a:spLocks noChangeArrowheads="1"/>
          </p:cNvSpPr>
          <p:nvPr/>
        </p:nvSpPr>
        <p:spPr bwMode="ltGray">
          <a:xfrm>
            <a:off x="685800" y="9906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2" name="Rectangle 2052"/>
          <p:cNvSpPr>
            <a:spLocks noChangeArrowheads="1"/>
          </p:cNvSpPr>
          <p:nvPr/>
        </p:nvSpPr>
        <p:spPr bwMode="ltGray">
          <a:xfrm>
            <a:off x="457200" y="11430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3" name="Rectangle 2053"/>
          <p:cNvSpPr>
            <a:spLocks noChangeArrowheads="1"/>
          </p:cNvSpPr>
          <p:nvPr/>
        </p:nvSpPr>
        <p:spPr bwMode="ltGray">
          <a:xfrm>
            <a:off x="827088" y="11430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4" name="Rectangle 2054"/>
          <p:cNvSpPr>
            <a:spLocks noChangeArrowheads="1"/>
          </p:cNvSpPr>
          <p:nvPr/>
        </p:nvSpPr>
        <p:spPr bwMode="ltGray">
          <a:xfrm>
            <a:off x="157163" y="1254125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5" name="Rectangle 2055"/>
          <p:cNvSpPr>
            <a:spLocks noChangeArrowheads="1"/>
          </p:cNvSpPr>
          <p:nvPr/>
        </p:nvSpPr>
        <p:spPr bwMode="gray">
          <a:xfrm>
            <a:off x="677863" y="612775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6" name="Rectangle 2056"/>
          <p:cNvSpPr>
            <a:spLocks noChangeArrowheads="1"/>
          </p:cNvSpPr>
          <p:nvPr/>
        </p:nvSpPr>
        <p:spPr bwMode="gray">
          <a:xfrm>
            <a:off x="358775" y="14033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928777" name="Rectangle 205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858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8778" name="Rectangle 20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8779" name="Rectangle 2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8780" name="Rectangle 2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28781" name="Rectangle 2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194358-6BDB-4FF6-A5AA-39809CB60A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1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1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1\image14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2582-7269-48A9-9AB5-9C6CFFA31DC8}" type="slidenum">
              <a:rPr lang="en-US"/>
              <a:pPr/>
              <a:t>1</a:t>
            </a:fld>
            <a:endParaRPr lang="en-US"/>
          </a:p>
        </p:txBody>
      </p:sp>
      <p:sp>
        <p:nvSpPr>
          <p:cNvPr id="9492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2971800"/>
          </a:xfrm>
        </p:spPr>
        <p:txBody>
          <a:bodyPr/>
          <a:lstStyle/>
          <a:p>
            <a:pPr algn="ctr"/>
            <a:r>
              <a:rPr lang="en-US" sz="5400"/>
              <a:t>CSEP 546 </a:t>
            </a:r>
            <a:br>
              <a:rPr lang="en-US" sz="5400"/>
            </a:br>
            <a:r>
              <a:rPr lang="en-US" sz="5400"/>
              <a:t>Data Mining</a:t>
            </a:r>
            <a:endParaRPr lang="en-US"/>
          </a:p>
        </p:txBody>
      </p:sp>
      <p:sp>
        <p:nvSpPr>
          <p:cNvPr id="9492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305800" cy="2438400"/>
          </a:xfrm>
        </p:spPr>
        <p:txBody>
          <a:bodyPr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    Instructor: </a:t>
            </a:r>
            <a:r>
              <a:rPr lang="en-US" dirty="0" smtClean="0"/>
              <a:t>Jesse Davis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C7B8-F097-43DA-A015-309A76590EEC}" type="slidenum">
              <a:rPr lang="en-US"/>
              <a:pPr/>
              <a:t>10</a:t>
            </a:fld>
            <a:endParaRPr lang="en-US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Data Mining?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 mining</a:t>
            </a:r>
            <a:r>
              <a:rPr lang="en-US" dirty="0"/>
              <a:t> is the process of identifying  valid, novel, useful and understandable patterns in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Also known as </a:t>
            </a:r>
            <a:r>
              <a:rPr lang="en-US" b="1" dirty="0"/>
              <a:t>KDD</a:t>
            </a:r>
            <a:r>
              <a:rPr lang="en-US" dirty="0"/>
              <a:t> (</a:t>
            </a:r>
            <a:r>
              <a:rPr lang="en-US" b="1" dirty="0"/>
              <a:t>K</a:t>
            </a:r>
            <a:r>
              <a:rPr lang="en-US" dirty="0"/>
              <a:t>nowledge </a:t>
            </a:r>
            <a:r>
              <a:rPr lang="en-US" b="1" dirty="0"/>
              <a:t>D</a:t>
            </a:r>
            <a:r>
              <a:rPr lang="en-US" dirty="0"/>
              <a:t>iscovery in </a:t>
            </a:r>
            <a:r>
              <a:rPr lang="en-US" b="1" dirty="0"/>
              <a:t>D</a:t>
            </a:r>
            <a:r>
              <a:rPr lang="en-US" dirty="0"/>
              <a:t>atabases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“We’re drowning in information, but starving for knowledge.”  (John </a:t>
            </a:r>
            <a:r>
              <a:rPr lang="en-US" dirty="0" err="1"/>
              <a:t>Naisbett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807720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R1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R6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Alice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Bob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Diana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267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= 2</a:t>
            </a:r>
          </a:p>
          <a:p>
            <a:r>
              <a:rPr lang="en-US" dirty="0" smtClean="0"/>
              <a:t>Bob  = 3</a:t>
            </a:r>
          </a:p>
          <a:p>
            <a:r>
              <a:rPr lang="en-US" dirty="0" smtClean="0"/>
              <a:t>W = [0 + (1)(1) + (-1)(-1)] /… = 2 / </a:t>
            </a:r>
            <a:r>
              <a:rPr lang="en-US" dirty="0" smtClean="0"/>
              <a:t>12</a:t>
            </a:r>
            <a:r>
              <a:rPr lang="en-US" baseline="30000" dirty="0" smtClean="0"/>
              <a:t>0.5</a:t>
            </a:r>
            <a:endParaRPr lang="en-US" baseline="30000" dirty="0" smtClean="0"/>
          </a:p>
          <a:p>
            <a:r>
              <a:rPr lang="en-US" dirty="0" smtClean="0"/>
              <a:t>Alice</a:t>
            </a:r>
            <a:r>
              <a:rPr lang="en-US" baseline="-25000" dirty="0" smtClean="0"/>
              <a:t>R2</a:t>
            </a:r>
            <a:r>
              <a:rPr lang="en-US" dirty="0" smtClean="0"/>
              <a:t> = 2 + 1/w * [w *(5-3)] = 4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62000" y="4343400"/>
            <a:ext cx="762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62000" y="4757928"/>
            <a:ext cx="7315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introduction to data mining</a:t>
            </a:r>
          </a:p>
          <a:p>
            <a:r>
              <a:rPr lang="en-US" dirty="0" smtClean="0"/>
              <a:t>Overview of inductive learning</a:t>
            </a:r>
          </a:p>
          <a:p>
            <a:pPr lvl="1"/>
            <a:r>
              <a:rPr lang="en-US" dirty="0" smtClean="0"/>
              <a:t>Problem definition</a:t>
            </a:r>
          </a:p>
          <a:p>
            <a:pPr lvl="1"/>
            <a:r>
              <a:rPr lang="en-US" dirty="0" smtClean="0"/>
              <a:t>Key terminology</a:t>
            </a:r>
          </a:p>
          <a:p>
            <a:r>
              <a:rPr lang="en-US" dirty="0" smtClean="0"/>
              <a:t>Instance-based learning: k-NN</a:t>
            </a:r>
          </a:p>
          <a:p>
            <a:r>
              <a:rPr lang="en-US" dirty="0" smtClean="0"/>
              <a:t>Homework 1: Collaborative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</a:p>
          <a:p>
            <a:pPr lvl="1"/>
            <a:r>
              <a:rPr lang="en-US" dirty="0" smtClean="0"/>
              <a:t>Read Mitchell chapter 3</a:t>
            </a:r>
          </a:p>
          <a:p>
            <a:r>
              <a:rPr lang="en-US" dirty="0" smtClean="0"/>
              <a:t>Empirical methodology</a:t>
            </a:r>
          </a:p>
          <a:p>
            <a:pPr lvl="1"/>
            <a:r>
              <a:rPr lang="en-US" dirty="0" smtClean="0"/>
              <a:t>Provost, Fawcett and </a:t>
            </a:r>
            <a:r>
              <a:rPr lang="en-US" dirty="0" err="1" smtClean="0"/>
              <a:t>Kohavi</a:t>
            </a:r>
            <a:r>
              <a:rPr lang="en-US" dirty="0" smtClean="0"/>
              <a:t>, “The Case Against Accuracy Estimation”</a:t>
            </a:r>
          </a:p>
          <a:p>
            <a:pPr lvl="1"/>
            <a:r>
              <a:rPr lang="en-US" dirty="0" smtClean="0"/>
              <a:t>Davis and </a:t>
            </a:r>
            <a:r>
              <a:rPr lang="en-US" dirty="0" err="1" smtClean="0"/>
              <a:t>Goadrich</a:t>
            </a:r>
            <a:r>
              <a:rPr lang="en-US" dirty="0" smtClean="0"/>
              <a:t>, “The Relationship Between Precision-Recall and ROC Curves”</a:t>
            </a:r>
          </a:p>
          <a:p>
            <a:r>
              <a:rPr lang="en-US" dirty="0" smtClean="0"/>
              <a:t>Homework 1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6E2C-4520-4540-8F8A-4CD2D901DB9F}" type="slidenum">
              <a:rPr lang="en-US"/>
              <a:pPr/>
              <a:t>11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Disciplines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Machine learning</a:t>
            </a:r>
          </a:p>
          <a:p>
            <a:r>
              <a:rPr lang="en-US"/>
              <a:t>Databases</a:t>
            </a:r>
          </a:p>
          <a:p>
            <a:r>
              <a:rPr lang="en-US"/>
              <a:t>Statistics</a:t>
            </a:r>
          </a:p>
          <a:p>
            <a:r>
              <a:rPr lang="en-US"/>
              <a:t>Information retrieval</a:t>
            </a:r>
          </a:p>
          <a:p>
            <a:r>
              <a:rPr lang="en-US"/>
              <a:t>Visualization</a:t>
            </a:r>
          </a:p>
          <a:p>
            <a:r>
              <a:rPr lang="en-US"/>
              <a:t>High-performance computing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D40-BC46-496A-A9DA-5353631950A9}" type="slidenum">
              <a:rPr lang="en-US"/>
              <a:pPr/>
              <a:t>12</a:t>
            </a:fld>
            <a:endParaRPr lang="en-US"/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Data Mining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E-commerce</a:t>
            </a:r>
          </a:p>
          <a:p>
            <a:r>
              <a:rPr lang="en-US"/>
              <a:t>Marketing and retail</a:t>
            </a:r>
          </a:p>
          <a:p>
            <a:r>
              <a:rPr lang="en-US"/>
              <a:t>Finance</a:t>
            </a:r>
          </a:p>
          <a:p>
            <a:r>
              <a:rPr lang="en-US"/>
              <a:t>Telecoms</a:t>
            </a:r>
          </a:p>
          <a:p>
            <a:r>
              <a:rPr lang="en-US"/>
              <a:t>Drug design</a:t>
            </a:r>
          </a:p>
          <a:p>
            <a:r>
              <a:rPr lang="en-US"/>
              <a:t>Process control</a:t>
            </a:r>
          </a:p>
          <a:p>
            <a:r>
              <a:rPr lang="en-US"/>
              <a:t>Space and earth sensing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FCC7-97A7-4A92-84D4-2985170155DC}" type="slidenum">
              <a:rPr lang="en-US"/>
              <a:pPr/>
              <a:t>13</a:t>
            </a:fld>
            <a:endParaRPr lang="en-US"/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 Mining Process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Understanding domain, prior knowledge, and goals</a:t>
            </a:r>
          </a:p>
          <a:p>
            <a:r>
              <a:rPr lang="en-US"/>
              <a:t>Data integration and selection</a:t>
            </a:r>
          </a:p>
          <a:p>
            <a:r>
              <a:rPr lang="en-US"/>
              <a:t>Data cleaning and pre-processing</a:t>
            </a:r>
          </a:p>
          <a:p>
            <a:r>
              <a:rPr lang="en-US"/>
              <a:t>Modeling and searching for patterns</a:t>
            </a:r>
          </a:p>
          <a:p>
            <a:r>
              <a:rPr lang="en-US"/>
              <a:t>Interpreting results</a:t>
            </a:r>
          </a:p>
          <a:p>
            <a:r>
              <a:rPr lang="en-US"/>
              <a:t>Consolidating and deploying discovered knowledge</a:t>
            </a:r>
          </a:p>
          <a:p>
            <a:r>
              <a:rPr lang="en-US"/>
              <a:t>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16A-9598-4A27-A88B-06B1771D8008}" type="slidenum">
              <a:rPr lang="en-US"/>
              <a:pPr/>
              <a:t>14</a:t>
            </a:fld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Mining Tasks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  <a:p>
            <a:r>
              <a:rPr lang="en-US"/>
              <a:t>Regression</a:t>
            </a:r>
          </a:p>
          <a:p>
            <a:r>
              <a:rPr lang="en-US"/>
              <a:t>Probability estimation</a:t>
            </a:r>
          </a:p>
          <a:p>
            <a:r>
              <a:rPr lang="en-US"/>
              <a:t>Clustering</a:t>
            </a:r>
          </a:p>
          <a:p>
            <a:r>
              <a:rPr lang="en-US"/>
              <a:t>Association detection</a:t>
            </a:r>
          </a:p>
          <a:p>
            <a:r>
              <a:rPr lang="en-US"/>
              <a:t>Summarization</a:t>
            </a:r>
          </a:p>
          <a:p>
            <a:r>
              <a:rPr lang="en-US"/>
              <a:t>Trend and deviation detection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9A7D-8E8F-4BE4-BD2F-D9146BD288BA}" type="slidenum">
              <a:rPr lang="en-US"/>
              <a:pPr/>
              <a:t>15</a:t>
            </a:fld>
            <a:endParaRPr lang="en-US"/>
          </a:p>
        </p:txBody>
      </p:sp>
      <p:sp>
        <p:nvSpPr>
          <p:cNvPr id="9656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a Data Mining System</a:t>
            </a:r>
          </a:p>
        </p:txBody>
      </p:sp>
      <p:sp>
        <p:nvSpPr>
          <p:cNvPr id="9656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mining systems should be</a:t>
            </a:r>
          </a:p>
          <a:p>
            <a:pPr lvl="1"/>
            <a:r>
              <a:rPr lang="en-US"/>
              <a:t>Computationally sound</a:t>
            </a:r>
          </a:p>
          <a:p>
            <a:pPr lvl="1"/>
            <a:r>
              <a:rPr lang="en-US"/>
              <a:t>Statistically sound</a:t>
            </a:r>
          </a:p>
          <a:p>
            <a:pPr lvl="1"/>
            <a:r>
              <a:rPr lang="en-US"/>
              <a:t>Ergonomically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06AB-C2EE-45F5-BA7C-F16BEB6A85AF}" type="slidenum">
              <a:rPr lang="en-US"/>
              <a:pPr/>
              <a:t>16</a:t>
            </a:fld>
            <a:endParaRPr lang="en-US"/>
          </a:p>
        </p:txBody>
      </p:sp>
      <p:sp>
        <p:nvSpPr>
          <p:cNvPr id="96665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Data Mining System</a:t>
            </a:r>
          </a:p>
        </p:txBody>
      </p:sp>
      <p:sp>
        <p:nvSpPr>
          <p:cNvPr id="966659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  <a:p>
            <a:r>
              <a:rPr lang="en-US"/>
              <a:t>Evaluation</a:t>
            </a:r>
          </a:p>
          <a:p>
            <a:r>
              <a:rPr lang="en-US"/>
              <a:t>Search</a:t>
            </a:r>
          </a:p>
          <a:p>
            <a:r>
              <a:rPr lang="en-US"/>
              <a:t>Data management</a:t>
            </a:r>
          </a:p>
          <a:p>
            <a:r>
              <a:rPr lang="en-US"/>
              <a:t>User interface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3581400" y="2133600"/>
            <a:ext cx="457200" cy="1371600"/>
          </a:xfrm>
          <a:prstGeom prst="rightBrace">
            <a:avLst/>
          </a:prstGeom>
          <a:noFill/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5247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of this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Decision trees</a:t>
            </a:r>
          </a:p>
          <a:p>
            <a:pPr>
              <a:lnSpc>
                <a:spcPct val="90000"/>
              </a:lnSpc>
            </a:pPr>
            <a:r>
              <a:rPr lang="en-US"/>
              <a:t>Sets of rules / Logic programs</a:t>
            </a:r>
          </a:p>
          <a:p>
            <a:pPr>
              <a:lnSpc>
                <a:spcPct val="90000"/>
              </a:lnSpc>
            </a:pPr>
            <a:r>
              <a:rPr lang="en-US"/>
              <a:t>Instances</a:t>
            </a:r>
          </a:p>
          <a:p>
            <a:pPr>
              <a:lnSpc>
                <a:spcPct val="90000"/>
              </a:lnSpc>
            </a:pPr>
            <a:r>
              <a:rPr lang="en-US"/>
              <a:t>Graphical models (Bayes/Markov nets)</a:t>
            </a:r>
          </a:p>
          <a:p>
            <a:pPr>
              <a:lnSpc>
                <a:spcPct val="90000"/>
              </a:lnSpc>
            </a:pPr>
            <a:r>
              <a:rPr lang="en-US"/>
              <a:t>Neural networks</a:t>
            </a:r>
          </a:p>
          <a:p>
            <a:pPr>
              <a:lnSpc>
                <a:spcPct val="90000"/>
              </a:lnSpc>
            </a:pPr>
            <a:r>
              <a:rPr lang="en-US"/>
              <a:t>Support vector machines</a:t>
            </a:r>
          </a:p>
          <a:p>
            <a:pPr>
              <a:lnSpc>
                <a:spcPct val="90000"/>
              </a:lnSpc>
            </a:pPr>
            <a:r>
              <a:rPr lang="en-US"/>
              <a:t>Model ensembles</a:t>
            </a:r>
          </a:p>
          <a:p>
            <a:pPr>
              <a:lnSpc>
                <a:spcPct val="90000"/>
              </a:lnSpc>
            </a:pPr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Accuracy</a:t>
            </a:r>
          </a:p>
          <a:p>
            <a:pPr>
              <a:lnSpc>
                <a:spcPct val="80000"/>
              </a:lnSpc>
            </a:pPr>
            <a:r>
              <a:rPr lang="en-US" sz="2800"/>
              <a:t>Precision and recall</a:t>
            </a:r>
          </a:p>
          <a:p>
            <a:pPr>
              <a:lnSpc>
                <a:spcPct val="80000"/>
              </a:lnSpc>
            </a:pPr>
            <a:r>
              <a:rPr lang="en-US" sz="2800"/>
              <a:t>Squared error</a:t>
            </a:r>
          </a:p>
          <a:p>
            <a:pPr>
              <a:lnSpc>
                <a:spcPct val="80000"/>
              </a:lnSpc>
            </a:pPr>
            <a:r>
              <a:rPr lang="en-US" sz="2800"/>
              <a:t>Likelihood</a:t>
            </a:r>
          </a:p>
          <a:p>
            <a:pPr>
              <a:lnSpc>
                <a:spcPct val="80000"/>
              </a:lnSpc>
            </a:pPr>
            <a:r>
              <a:rPr lang="en-US" sz="2800"/>
              <a:t>Posterior probability</a:t>
            </a:r>
          </a:p>
          <a:p>
            <a:pPr>
              <a:lnSpc>
                <a:spcPct val="80000"/>
              </a:lnSpc>
            </a:pPr>
            <a:r>
              <a:rPr lang="en-US" sz="2800"/>
              <a:t>Cost / Utility</a:t>
            </a:r>
          </a:p>
          <a:p>
            <a:pPr>
              <a:lnSpc>
                <a:spcPct val="80000"/>
              </a:lnSpc>
            </a:pPr>
            <a:r>
              <a:rPr lang="en-US" sz="2800"/>
              <a:t>Margin</a:t>
            </a:r>
          </a:p>
          <a:p>
            <a:pPr>
              <a:lnSpc>
                <a:spcPct val="80000"/>
              </a:lnSpc>
            </a:pPr>
            <a:r>
              <a:rPr lang="en-US" sz="2800"/>
              <a:t>Entropy</a:t>
            </a:r>
          </a:p>
          <a:p>
            <a:pPr>
              <a:lnSpc>
                <a:spcPct val="80000"/>
              </a:lnSpc>
            </a:pPr>
            <a:r>
              <a:rPr lang="en-US" sz="2800"/>
              <a:t>K-L divergence</a:t>
            </a:r>
          </a:p>
          <a:p>
            <a:pPr>
              <a:lnSpc>
                <a:spcPct val="80000"/>
              </a:lnSpc>
            </a:pPr>
            <a:r>
              <a:rPr lang="en-US" sz="280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Combinatorial optimization</a:t>
            </a:r>
          </a:p>
          <a:p>
            <a:pPr lvl="1"/>
            <a:r>
              <a:rPr lang="en-US" dirty="0"/>
              <a:t>E.g.: Greedy search</a:t>
            </a:r>
          </a:p>
          <a:p>
            <a:r>
              <a:rPr lang="en-US" dirty="0"/>
              <a:t>Convex optimization</a:t>
            </a:r>
          </a:p>
          <a:p>
            <a:pPr lvl="1"/>
            <a:r>
              <a:rPr lang="en-US" dirty="0"/>
              <a:t>E.g.: Gradient descent</a:t>
            </a:r>
          </a:p>
          <a:p>
            <a:r>
              <a:rPr lang="en-US" dirty="0"/>
              <a:t>Constrained </a:t>
            </a:r>
            <a:r>
              <a:rPr lang="en-US" dirty="0" smtClean="0"/>
              <a:t>search</a:t>
            </a:r>
            <a:endParaRPr lang="en-US" dirty="0"/>
          </a:p>
          <a:p>
            <a:pPr lvl="1"/>
            <a:r>
              <a:rPr lang="en-US" dirty="0"/>
              <a:t>E.g.: Linear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D089-043A-47CF-9116-23FCF62B4ABC}" type="slidenum">
              <a:rPr lang="en-US"/>
              <a:pPr/>
              <a:t>2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Program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Logistics and introduction</a:t>
            </a:r>
          </a:p>
          <a:p>
            <a:r>
              <a:rPr lang="en-US" dirty="0" smtClean="0"/>
              <a:t>Inductive learning overview</a:t>
            </a:r>
          </a:p>
          <a:p>
            <a:r>
              <a:rPr lang="en-US" dirty="0" smtClean="0"/>
              <a:t>Instance-based learning</a:t>
            </a:r>
          </a:p>
          <a:p>
            <a:r>
              <a:rPr lang="en-US" dirty="0" smtClean="0"/>
              <a:t>Collaborative filtering (Homework 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34E8-A943-4838-A79C-0D8C7B0DF1A8}" type="slidenum">
              <a:rPr lang="en-US"/>
              <a:pPr/>
              <a:t>20</a:t>
            </a:fld>
            <a:endParaRPr lang="en-US"/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for this Quarter (Slide 1 of 2)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Inductive learning</a:t>
            </a:r>
          </a:p>
          <a:p>
            <a:r>
              <a:rPr lang="en-US" dirty="0" smtClean="0"/>
              <a:t>Instance based learning</a:t>
            </a:r>
            <a:endParaRPr lang="en-US" dirty="0"/>
          </a:p>
          <a:p>
            <a:r>
              <a:rPr lang="en-US" dirty="0"/>
              <a:t>Decision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Empirical evaluation</a:t>
            </a:r>
            <a:endParaRPr lang="en-US" dirty="0"/>
          </a:p>
          <a:p>
            <a:r>
              <a:rPr lang="en-US" dirty="0"/>
              <a:t>Rule </a:t>
            </a:r>
            <a:r>
              <a:rPr lang="en-US" dirty="0" smtClean="0"/>
              <a:t>induction</a:t>
            </a:r>
          </a:p>
          <a:p>
            <a:r>
              <a:rPr lang="en-US" dirty="0" smtClean="0"/>
              <a:t>Bayesian learning</a:t>
            </a:r>
          </a:p>
          <a:p>
            <a:r>
              <a:rPr lang="en-US" dirty="0" smtClean="0"/>
              <a:t>Neural networks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B7D2-C428-43D0-AA6D-0D295D55EBDE}" type="slidenum">
              <a:rPr lang="en-US"/>
              <a:pPr/>
              <a:t>21</a:t>
            </a:fld>
            <a:endParaRPr lang="en-US"/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for this Quarter (Slide 2 of 2)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 algorithms</a:t>
            </a:r>
          </a:p>
          <a:p>
            <a:r>
              <a:rPr lang="en-US" dirty="0" smtClean="0"/>
              <a:t>Model </a:t>
            </a:r>
            <a:r>
              <a:rPr lang="en-US" dirty="0"/>
              <a:t>ensembles</a:t>
            </a:r>
          </a:p>
          <a:p>
            <a:r>
              <a:rPr lang="en-US" dirty="0" smtClean="0"/>
              <a:t>Learning </a:t>
            </a:r>
            <a:r>
              <a:rPr lang="en-US" dirty="0"/>
              <a:t>theory</a:t>
            </a:r>
          </a:p>
          <a:p>
            <a:r>
              <a:rPr lang="en-US" dirty="0"/>
              <a:t>Association rules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smtClean="0"/>
              <a:t>Advanced topics, applications of data mining and machine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2582-7269-48A9-9AB5-9C6CFFA31DC8}" type="slidenum">
              <a:rPr lang="en-US"/>
              <a:pPr/>
              <a:t>22</a:t>
            </a:fld>
            <a:endParaRPr lang="en-US"/>
          </a:p>
        </p:txBody>
      </p:sp>
      <p:sp>
        <p:nvSpPr>
          <p:cNvPr id="9492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2971800"/>
          </a:xfrm>
        </p:spPr>
        <p:txBody>
          <a:bodyPr/>
          <a:lstStyle/>
          <a:p>
            <a:pPr algn="ctr"/>
            <a:r>
              <a:rPr lang="en-US" dirty="0" smtClean="0"/>
              <a:t>Inductive Learning</a:t>
            </a:r>
            <a:endParaRPr lang="en-US" dirty="0"/>
          </a:p>
        </p:txBody>
      </p:sp>
      <p:sp>
        <p:nvSpPr>
          <p:cNvPr id="9492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305800" cy="2438400"/>
          </a:xfrm>
        </p:spPr>
        <p:txBody>
          <a:bodyPr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Quotes</a:t>
            </a:r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“A breakthrough in machine learning would be worth</a:t>
            </a:r>
            <a:br>
              <a:rPr lang="en-US" sz="2400" smtClean="0"/>
            </a:br>
            <a:r>
              <a:rPr lang="en-US" sz="2400" smtClean="0"/>
              <a:t>ten Microsofts” </a:t>
            </a:r>
            <a:r>
              <a:rPr lang="en-US" sz="2200" smtClean="0"/>
              <a:t>(Bill Gates, Chairman, Microsoft)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“Machine learning is the next Internet” </a:t>
            </a:r>
            <a:br>
              <a:rPr lang="en-US" sz="2400" smtClean="0"/>
            </a:br>
            <a:r>
              <a:rPr lang="en-US" sz="2200" smtClean="0"/>
              <a:t>(Tony Tether, Director, DARPA)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Machine learning is the hot new thing” </a:t>
            </a:r>
            <a:br>
              <a:rPr lang="en-US" sz="2400" smtClean="0"/>
            </a:br>
            <a:r>
              <a:rPr lang="en-US" sz="2200" smtClean="0"/>
              <a:t>(John Hennessy, President, Stanford)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“Web rankings today are mostly a matter of machine learning” </a:t>
            </a:r>
            <a:r>
              <a:rPr lang="en-US" sz="2200" smtClean="0"/>
              <a:t>(Prabhakar Raghavan, Dir. Research, Yahoo)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“Machine learning is going to result in a real revolution” </a:t>
            </a:r>
            <a:r>
              <a:rPr lang="en-US" sz="2200" smtClean="0"/>
              <a:t>(Greg Papadopoulos, CTO, Sun)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Traditional Programming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Machine Learning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352800" y="2590800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alibri" pitchFamily="34" charset="0"/>
              </a:rPr>
              <a:t>Computer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2438400" y="30480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38400" y="37338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6019800" y="32766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355725" y="2682875"/>
            <a:ext cx="104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Data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85800" y="335280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Program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781800" y="2971800"/>
            <a:ext cx="1401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Output</a:t>
            </a:r>
          </a:p>
        </p:txBody>
      </p: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3429000" y="5029200"/>
            <a:ext cx="2667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alibri" pitchFamily="34" charset="0"/>
              </a:rPr>
              <a:t>Computer</a:t>
            </a:r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>
            <a:off x="2514600" y="5486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21"/>
          <p:cNvSpPr>
            <a:spLocks noChangeShapeType="1"/>
          </p:cNvSpPr>
          <p:nvPr/>
        </p:nvSpPr>
        <p:spPr bwMode="auto">
          <a:xfrm>
            <a:off x="2514600" y="6172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22"/>
          <p:cNvSpPr>
            <a:spLocks noChangeShapeType="1"/>
          </p:cNvSpPr>
          <p:nvPr/>
        </p:nvSpPr>
        <p:spPr bwMode="auto">
          <a:xfrm>
            <a:off x="6096000" y="5715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Text Box 23"/>
          <p:cNvSpPr txBox="1">
            <a:spLocks noChangeArrowheads="1"/>
          </p:cNvSpPr>
          <p:nvPr/>
        </p:nvSpPr>
        <p:spPr bwMode="auto">
          <a:xfrm>
            <a:off x="1431925" y="5121275"/>
            <a:ext cx="104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Data</a:t>
            </a:r>
          </a:p>
        </p:txBody>
      </p:sp>
      <p:sp>
        <p:nvSpPr>
          <p:cNvPr id="7183" name="Text Box 24"/>
          <p:cNvSpPr txBox="1">
            <a:spLocks noChangeArrowheads="1"/>
          </p:cNvSpPr>
          <p:nvPr/>
        </p:nvSpPr>
        <p:spPr bwMode="auto">
          <a:xfrm>
            <a:off x="1066800" y="5867400"/>
            <a:ext cx="1401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Output</a:t>
            </a:r>
          </a:p>
        </p:txBody>
      </p:sp>
      <p:sp>
        <p:nvSpPr>
          <p:cNvPr id="7184" name="Text Box 25"/>
          <p:cNvSpPr txBox="1">
            <a:spLocks noChangeArrowheads="1"/>
          </p:cNvSpPr>
          <p:nvPr/>
        </p:nvSpPr>
        <p:spPr bwMode="auto">
          <a:xfrm>
            <a:off x="6858000" y="541020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33400" y="3733800"/>
            <a:ext cx="2743200" cy="15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905000" y="5104606"/>
            <a:ext cx="5029200" cy="79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05000" y="5105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</a:t>
            </a:r>
            <a:br>
              <a:rPr lang="en-US" dirty="0" smtClean="0"/>
            </a:br>
            <a:r>
              <a:rPr lang="en-US" dirty="0" smtClean="0"/>
              <a:t>e.g.: amount of training data, time, etc.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09890" y="290069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1905802" y="2627697"/>
            <a:ext cx="4552750" cy="2444817"/>
          </a:xfrm>
          <a:custGeom>
            <a:avLst/>
            <a:gdLst>
              <a:gd name="connsiteX0" fmla="*/ 0 w 4552750"/>
              <a:gd name="connsiteY0" fmla="*/ 2444817 h 2444817"/>
              <a:gd name="connsiteX1" fmla="*/ 404261 w 4552750"/>
              <a:gd name="connsiteY1" fmla="*/ 1540042 h 2444817"/>
              <a:gd name="connsiteX2" fmla="*/ 924025 w 4552750"/>
              <a:gd name="connsiteY2" fmla="*/ 1029903 h 2444817"/>
              <a:gd name="connsiteX3" fmla="*/ 1443790 w 4552750"/>
              <a:gd name="connsiteY3" fmla="*/ 750770 h 2444817"/>
              <a:gd name="connsiteX4" fmla="*/ 2117558 w 4552750"/>
              <a:gd name="connsiteY4" fmla="*/ 529389 h 2444817"/>
              <a:gd name="connsiteX5" fmla="*/ 2791326 w 4552750"/>
              <a:gd name="connsiteY5" fmla="*/ 317634 h 2444817"/>
              <a:gd name="connsiteX6" fmla="*/ 3388093 w 4552750"/>
              <a:gd name="connsiteY6" fmla="*/ 125128 h 2444817"/>
              <a:gd name="connsiteX7" fmla="*/ 4552750 w 4552750"/>
              <a:gd name="connsiteY7" fmla="*/ 0 h 244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2750" h="2444817">
                <a:moveTo>
                  <a:pt x="0" y="2444817"/>
                </a:moveTo>
                <a:cubicBezTo>
                  <a:pt x="125128" y="2110339"/>
                  <a:pt x="250257" y="1775861"/>
                  <a:pt x="404261" y="1540042"/>
                </a:cubicBezTo>
                <a:cubicBezTo>
                  <a:pt x="558265" y="1304223"/>
                  <a:pt x="750770" y="1161448"/>
                  <a:pt x="924025" y="1029903"/>
                </a:cubicBezTo>
                <a:cubicBezTo>
                  <a:pt x="1097280" y="898358"/>
                  <a:pt x="1244868" y="834189"/>
                  <a:pt x="1443790" y="750770"/>
                </a:cubicBezTo>
                <a:cubicBezTo>
                  <a:pt x="1642712" y="667351"/>
                  <a:pt x="2117558" y="529389"/>
                  <a:pt x="2117558" y="529389"/>
                </a:cubicBezTo>
                <a:lnTo>
                  <a:pt x="2791326" y="317634"/>
                </a:lnTo>
                <a:cubicBezTo>
                  <a:pt x="3003082" y="250257"/>
                  <a:pt x="3094522" y="178067"/>
                  <a:pt x="3388093" y="125128"/>
                </a:cubicBezTo>
                <a:cubicBezTo>
                  <a:pt x="3681664" y="72189"/>
                  <a:pt x="4117207" y="36094"/>
                  <a:pt x="4552750" y="0"/>
                </a:cubicBezTo>
              </a:path>
            </a:pathLst>
          </a:custGeom>
          <a:noFill/>
          <a:ln w="635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Learning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</a:t>
            </a:r>
            <a:r>
              <a:rPr lang="en-US" u="sng" dirty="0" smtClean="0">
                <a:solidFill>
                  <a:srgbClr val="FF33CC"/>
                </a:solidFill>
              </a:rPr>
              <a:t>learns</a:t>
            </a:r>
            <a:r>
              <a:rPr lang="en-US" dirty="0" smtClean="0"/>
              <a:t> from experience 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en-US" dirty="0" smtClean="0"/>
              <a:t> with respect to task </a:t>
            </a:r>
            <a:r>
              <a:rPr lang="en-US" dirty="0" smtClean="0">
                <a:solidFill>
                  <a:srgbClr val="7030A0"/>
                </a:solidFill>
              </a:rPr>
              <a:t>T</a:t>
            </a:r>
            <a:r>
              <a:rPr lang="en-US" dirty="0" smtClean="0"/>
              <a:t> and performance measure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, if its performance at task </a:t>
            </a:r>
            <a:r>
              <a:rPr lang="en-US" dirty="0" smtClean="0">
                <a:solidFill>
                  <a:srgbClr val="7030A0"/>
                </a:solidFill>
              </a:rPr>
              <a:t>T</a:t>
            </a:r>
            <a:r>
              <a:rPr lang="en-US" dirty="0" smtClean="0"/>
              <a:t>, as measured by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, improves with experience 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sz="2400" dirty="0" smtClean="0"/>
              <a:t>Task: Play checkers</a:t>
            </a:r>
          </a:p>
          <a:p>
            <a:pPr lvl="1"/>
            <a:r>
              <a:rPr lang="en-US" sz="2400" dirty="0" smtClean="0"/>
              <a:t>Performance: % of games won</a:t>
            </a:r>
          </a:p>
          <a:p>
            <a:pPr lvl="1"/>
            <a:r>
              <a:rPr lang="en-US" sz="2400" dirty="0" smtClean="0"/>
              <a:t>Experience: Play games against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Learning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b="1" smtClean="0"/>
              <a:t>Supervised (inductive) learning</a:t>
            </a:r>
          </a:p>
          <a:p>
            <a:pPr lvl="1"/>
            <a:r>
              <a:rPr lang="en-US" smtClean="0"/>
              <a:t>Training data includes desired outputs</a:t>
            </a:r>
          </a:p>
          <a:p>
            <a:r>
              <a:rPr lang="en-US" b="1" smtClean="0"/>
              <a:t>Unsupervised learning</a:t>
            </a:r>
          </a:p>
          <a:p>
            <a:pPr lvl="1"/>
            <a:r>
              <a:rPr lang="en-US" smtClean="0"/>
              <a:t>Training data does not include desired outputs</a:t>
            </a:r>
          </a:p>
          <a:p>
            <a:r>
              <a:rPr lang="en-US" b="1" smtClean="0"/>
              <a:t>Semi-supervised learning</a:t>
            </a:r>
          </a:p>
          <a:p>
            <a:pPr lvl="1"/>
            <a:r>
              <a:rPr lang="en-US" smtClean="0"/>
              <a:t>Training data includes a few desired outputs</a:t>
            </a:r>
          </a:p>
          <a:p>
            <a:r>
              <a:rPr lang="en-US" b="1" smtClean="0"/>
              <a:t>Reinforcement learning</a:t>
            </a:r>
          </a:p>
          <a:p>
            <a:pPr lvl="1"/>
            <a:r>
              <a:rPr lang="en-US" smtClean="0"/>
              <a:t>Rewards from sequence of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379C3-4511-4A2D-9742-79151E1965CC}" type="slidenum">
              <a:rPr lang="en-US"/>
              <a:pPr/>
              <a:t>28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Inductive Learning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Inductive learning</a:t>
            </a:r>
            <a:r>
              <a:rPr lang="en-US" dirty="0"/>
              <a:t> or </a:t>
            </a:r>
            <a:r>
              <a:rPr lang="en-US" b="1" dirty="0"/>
              <a:t>Prediction</a:t>
            </a:r>
            <a:r>
              <a:rPr lang="en-US" dirty="0"/>
              <a:t>:</a:t>
            </a:r>
          </a:p>
          <a:p>
            <a:pPr lvl="1"/>
            <a:r>
              <a:rPr lang="en-US" b="1" dirty="0" smtClean="0"/>
              <a:t>Given:</a:t>
            </a:r>
            <a:r>
              <a:rPr lang="en-US" dirty="0" smtClean="0"/>
              <a:t> Examples </a:t>
            </a:r>
            <a:r>
              <a:rPr lang="en-US" dirty="0"/>
              <a:t>of a function </a:t>
            </a:r>
            <a:r>
              <a:rPr lang="en-US" i="1" dirty="0"/>
              <a:t>(X, F(X))</a:t>
            </a:r>
          </a:p>
          <a:p>
            <a:pPr lvl="1"/>
            <a:r>
              <a:rPr lang="en-US" b="1" dirty="0" smtClean="0"/>
              <a:t>Predict:</a:t>
            </a:r>
            <a:r>
              <a:rPr lang="en-US" dirty="0" smtClean="0"/>
              <a:t> Function </a:t>
            </a:r>
            <a:r>
              <a:rPr lang="en-US" i="1" dirty="0"/>
              <a:t>F(X)</a:t>
            </a:r>
            <a:r>
              <a:rPr lang="en-US" dirty="0"/>
              <a:t>  for new examples </a:t>
            </a:r>
            <a:r>
              <a:rPr lang="en-US" i="1" dirty="0" smtClean="0"/>
              <a:t>X</a:t>
            </a:r>
          </a:p>
          <a:p>
            <a:pPr lvl="1">
              <a:buNone/>
            </a:pPr>
            <a:endParaRPr lang="en-US" i="1" dirty="0"/>
          </a:p>
          <a:p>
            <a:r>
              <a:rPr lang="en-US" dirty="0"/>
              <a:t>Discrete </a:t>
            </a:r>
            <a:r>
              <a:rPr lang="en-US" i="1" dirty="0"/>
              <a:t>F(X):</a:t>
            </a:r>
            <a:r>
              <a:rPr lang="en-US" dirty="0"/>
              <a:t> Classification</a:t>
            </a:r>
          </a:p>
          <a:p>
            <a:r>
              <a:rPr lang="en-US" dirty="0"/>
              <a:t>Continuous </a:t>
            </a:r>
            <a:r>
              <a:rPr lang="en-US" i="1" dirty="0"/>
              <a:t>F(X):</a:t>
            </a:r>
            <a:r>
              <a:rPr lang="en-US" dirty="0"/>
              <a:t> Regression</a:t>
            </a:r>
          </a:p>
          <a:p>
            <a:r>
              <a:rPr lang="en-US" i="1" dirty="0"/>
              <a:t>F(X)</a:t>
            </a:r>
            <a:r>
              <a:rPr lang="en-US" dirty="0"/>
              <a:t> = Probability</a:t>
            </a:r>
            <a:r>
              <a:rPr lang="en-US" i="1" dirty="0"/>
              <a:t>(X):</a:t>
            </a:r>
            <a:r>
              <a:rPr lang="en-US" dirty="0"/>
              <a:t> Probability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diagnosis</a:t>
            </a:r>
          </a:p>
          <a:p>
            <a:pPr lvl="1"/>
            <a:r>
              <a:rPr lang="en-US" sz="2400" dirty="0" smtClean="0"/>
              <a:t>x:    Properties of patient </a:t>
            </a:r>
            <a:br>
              <a:rPr lang="en-US" sz="2400" dirty="0" smtClean="0"/>
            </a:br>
            <a:r>
              <a:rPr lang="en-US" sz="2400" dirty="0" smtClean="0"/>
              <a:t>       (e.g., symptoms, lab test results)</a:t>
            </a:r>
          </a:p>
          <a:p>
            <a:pPr lvl="1"/>
            <a:r>
              <a:rPr lang="en-US" sz="2400" dirty="0" smtClean="0"/>
              <a:t>f(x): Predict disease</a:t>
            </a:r>
          </a:p>
          <a:p>
            <a:r>
              <a:rPr lang="en-US" dirty="0" smtClean="0"/>
              <a:t>Automated steering</a:t>
            </a:r>
          </a:p>
          <a:p>
            <a:pPr lvl="1"/>
            <a:r>
              <a:rPr lang="en-US" sz="2400" dirty="0" smtClean="0"/>
              <a:t>x:     Bitmap picture of road in front of car</a:t>
            </a:r>
          </a:p>
          <a:p>
            <a:pPr lvl="1"/>
            <a:r>
              <a:rPr lang="en-US" sz="2400" dirty="0" smtClean="0"/>
              <a:t>f(x):  Degrees to turn the steering wheel</a:t>
            </a:r>
          </a:p>
          <a:p>
            <a:r>
              <a:rPr lang="en-US" dirty="0" smtClean="0"/>
              <a:t>Credit risk assessment</a:t>
            </a:r>
          </a:p>
          <a:p>
            <a:pPr lvl="1"/>
            <a:r>
              <a:rPr lang="en-US" sz="2400" dirty="0" smtClean="0"/>
              <a:t>x:     Customer credit history and proposed purchase</a:t>
            </a:r>
          </a:p>
          <a:p>
            <a:pPr lvl="1"/>
            <a:r>
              <a:rPr lang="en-US" sz="2400" dirty="0" smtClean="0"/>
              <a:t>f(x):  Approve purchase or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8C51A-8642-4356-9DE5-D33A7E4C5CD4}" type="slidenum">
              <a:rPr lang="en-US"/>
              <a:pPr/>
              <a:t>3</a:t>
            </a:fld>
            <a:endParaRPr lang="en-US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  <a:r>
              <a:rPr lang="en-US" sz="2400" dirty="0" smtClean="0"/>
              <a:t>Jesse Davis</a:t>
            </a:r>
            <a:endParaRPr lang="en-US" sz="2400" dirty="0"/>
          </a:p>
          <a:p>
            <a:pPr lvl="1"/>
            <a:r>
              <a:rPr lang="en-US" sz="2400" dirty="0"/>
              <a:t>Email: </a:t>
            </a:r>
            <a:r>
              <a:rPr lang="en-US" sz="2400" dirty="0" err="1" smtClean="0"/>
              <a:t>jdavis@cs</a:t>
            </a:r>
            <a:r>
              <a:rPr lang="en-US" sz="2400" dirty="0" smtClean="0"/>
              <a:t> [Please include 546 in subject]</a:t>
            </a:r>
            <a:endParaRPr lang="en-US" sz="2400" dirty="0"/>
          </a:p>
          <a:p>
            <a:pPr lvl="1"/>
            <a:r>
              <a:rPr lang="en-US" sz="2400" dirty="0"/>
              <a:t>Office: CSE </a:t>
            </a:r>
            <a:r>
              <a:rPr lang="en-US" sz="2400" dirty="0" smtClean="0"/>
              <a:t>356</a:t>
            </a:r>
            <a:endParaRPr lang="en-US" sz="2400" dirty="0"/>
          </a:p>
          <a:p>
            <a:pPr lvl="1"/>
            <a:r>
              <a:rPr lang="en-US" sz="2400" dirty="0"/>
              <a:t>Office hours: </a:t>
            </a:r>
            <a:r>
              <a:rPr lang="en-US" sz="2400" dirty="0" smtClean="0"/>
              <a:t>Mondays </a:t>
            </a:r>
            <a:r>
              <a:rPr lang="en-US" sz="2400" dirty="0"/>
              <a:t>5:30-6:20</a:t>
            </a:r>
          </a:p>
          <a:p>
            <a:r>
              <a:rPr lang="en-US" sz="2400" b="1" dirty="0"/>
              <a:t>TA:</a:t>
            </a:r>
            <a:r>
              <a:rPr lang="en-US" sz="2400" dirty="0"/>
              <a:t> </a:t>
            </a:r>
            <a:r>
              <a:rPr lang="en-US" sz="2400" dirty="0" err="1" smtClean="0"/>
              <a:t>Andrey</a:t>
            </a:r>
            <a:r>
              <a:rPr lang="en-US" sz="2400" dirty="0" smtClean="0"/>
              <a:t> </a:t>
            </a:r>
            <a:r>
              <a:rPr lang="en-US" sz="2400" dirty="0" err="1" smtClean="0"/>
              <a:t>Kolobov</a:t>
            </a:r>
            <a:endParaRPr lang="en-US" sz="2400" dirty="0"/>
          </a:p>
          <a:p>
            <a:pPr lvl="1"/>
            <a:r>
              <a:rPr lang="en-US" sz="2400" dirty="0"/>
              <a:t>Email: </a:t>
            </a:r>
            <a:r>
              <a:rPr lang="en-US" sz="2400" dirty="0" err="1" smtClean="0"/>
              <a:t>akolobov@cs</a:t>
            </a:r>
            <a:r>
              <a:rPr lang="en-US" sz="2400" dirty="0" smtClean="0"/>
              <a:t> [Please include 546 in subject]</a:t>
            </a:r>
            <a:endParaRPr lang="en-US" sz="2400" dirty="0"/>
          </a:p>
          <a:p>
            <a:pPr lvl="1"/>
            <a:r>
              <a:rPr lang="en-US" sz="2400" dirty="0"/>
              <a:t>Office: </a:t>
            </a:r>
            <a:r>
              <a:rPr lang="en-US" sz="2400" dirty="0" smtClean="0"/>
              <a:t>TBD</a:t>
            </a:r>
            <a:endParaRPr lang="en-US" sz="2400" dirty="0"/>
          </a:p>
          <a:p>
            <a:pPr lvl="1"/>
            <a:r>
              <a:rPr lang="en-US" sz="2400" dirty="0"/>
              <a:t>Office hours: </a:t>
            </a:r>
            <a:r>
              <a:rPr lang="en-US" sz="2400" dirty="0" smtClean="0"/>
              <a:t>Mondays 5:30-6:20</a:t>
            </a:r>
            <a:endParaRPr lang="en-US" sz="2400" dirty="0"/>
          </a:p>
          <a:p>
            <a:r>
              <a:rPr lang="en-US" sz="2400" b="1" dirty="0"/>
              <a:t>Web:</a:t>
            </a:r>
            <a:r>
              <a:rPr lang="en-US" sz="2400" dirty="0"/>
              <a:t> www.cs.washington.edu/p546</a:t>
            </a:r>
          </a:p>
          <a:p>
            <a:r>
              <a:rPr lang="en-US" sz="2400" b="1" dirty="0"/>
              <a:t>Mailing list</a:t>
            </a:r>
            <a:r>
              <a:rPr lang="en-US" sz="2400" dirty="0"/>
              <a:t>: csep546@cs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9CB8-97DB-45A4-8593-4D2DB2202F77}" type="slidenum">
              <a:rPr lang="en-US"/>
              <a:pPr/>
              <a:t>30</a:t>
            </a:fld>
            <a:endParaRPr lang="en-US"/>
          </a:p>
        </p:txBody>
      </p:sp>
      <p:sp>
        <p:nvSpPr>
          <p:cNvPr id="9646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Widely-used Approaches</a:t>
            </a:r>
          </a:p>
        </p:txBody>
      </p:sp>
      <p:sp>
        <p:nvSpPr>
          <p:cNvPr id="96461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  <a:p>
            <a:r>
              <a:rPr lang="en-US"/>
              <a:t>Rule induction</a:t>
            </a:r>
          </a:p>
          <a:p>
            <a:r>
              <a:rPr lang="en-US"/>
              <a:t>Bayesian learning</a:t>
            </a:r>
          </a:p>
          <a:p>
            <a:r>
              <a:rPr lang="en-US"/>
              <a:t>Neural networks</a:t>
            </a:r>
          </a:p>
          <a:p>
            <a:r>
              <a:rPr lang="en-US"/>
              <a:t>Genetic algorithms</a:t>
            </a:r>
          </a:p>
          <a:p>
            <a:r>
              <a:rPr lang="en-US"/>
              <a:t>Instance-based learning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Task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38400" y="2743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33400" y="5105400"/>
            <a:ext cx="3733800" cy="1447800"/>
          </a:xfrm>
          <a:prstGeom prst="ellipse">
            <a:avLst/>
          </a:prstGeom>
          <a:solidFill>
            <a:srgbClr val="0536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Concepts/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Classes/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ea typeface="Tahoma" pitchFamily="34" charset="0"/>
                <a:cs typeface="Tahoma" pitchFamily="34" charset="0"/>
              </a:rPr>
              <a:t>Decisions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429000" y="2590800"/>
            <a:ext cx="56633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Feature </a:t>
            </a:r>
            <a:r>
              <a:rPr lang="en-US" dirty="0" smtClean="0">
                <a:solidFill>
                  <a:schemeClr val="tx2"/>
                </a:solidFill>
              </a:rPr>
              <a:t>construction and selection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(usually done by humans)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33800" y="4267200"/>
            <a:ext cx="51253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Classification </a:t>
            </a:r>
            <a:r>
              <a:rPr lang="en-US" dirty="0" smtClean="0">
                <a:solidFill>
                  <a:schemeClr val="tx2"/>
                </a:solidFill>
              </a:rPr>
              <a:t>rule construction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(done by learning algorithm)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438400" y="4343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533400" y="1905000"/>
            <a:ext cx="3657600" cy="762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Real World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57200" y="3505200"/>
            <a:ext cx="3733800" cy="762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Feature Space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5532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343400" y="5599093"/>
            <a:ext cx="39292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Apply model to unseen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data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4958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dirty="0" smtClean="0"/>
              <a:t>Given:</a:t>
            </a:r>
          </a:p>
          <a:p>
            <a:pPr marL="742950" lvl="2" indent="-342900">
              <a:buSzPct val="60000"/>
            </a:pPr>
            <a:r>
              <a:rPr lang="en-US" dirty="0" smtClean="0"/>
              <a:t>Set of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/>
              <a:t> examples of a concept/class/category </a:t>
            </a:r>
          </a:p>
          <a:p>
            <a:pPr marL="742950" lvl="2" indent="-342900">
              <a:buSzPct val="60000"/>
            </a:pPr>
            <a:r>
              <a:rPr lang="en-US" dirty="0" smtClean="0"/>
              <a:t>Set of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examples (possibly)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dirty="0" smtClean="0"/>
              <a:t>Produce:</a:t>
            </a:r>
          </a:p>
          <a:p>
            <a:pPr marL="742950" lvl="2" indent="-342900">
              <a:buSzPct val="60000"/>
            </a:pPr>
            <a:r>
              <a:rPr lang="en-US" dirty="0" smtClean="0"/>
              <a:t>A description that </a:t>
            </a:r>
            <a:r>
              <a:rPr lang="en-US" dirty="0" smtClean="0">
                <a:solidFill>
                  <a:srgbClr val="FF0000"/>
                </a:solidFill>
              </a:rPr>
              <a:t>covers</a:t>
            </a:r>
            <a:r>
              <a:rPr lang="en-US" dirty="0" smtClean="0"/>
              <a:t> </a:t>
            </a:r>
          </a:p>
          <a:p>
            <a:pPr marL="1200150" lvl="3" indent="-342900">
              <a:buSzPct val="60000"/>
            </a:pPr>
            <a:r>
              <a:rPr lang="en-US" sz="2400" dirty="0" smtClean="0"/>
              <a:t>All/many positive examples</a:t>
            </a:r>
          </a:p>
          <a:p>
            <a:pPr marL="1200150" lvl="3" indent="-342900">
              <a:buSzPct val="60000"/>
            </a:pPr>
            <a:r>
              <a:rPr lang="en-US" sz="2400" dirty="0" smtClean="0"/>
              <a:t>None/few negative examples </a:t>
            </a:r>
          </a:p>
          <a:p>
            <a:pPr marL="742950" lvl="2" indent="-342900">
              <a:buSzPct val="60000"/>
            </a:pPr>
            <a:r>
              <a:rPr lang="en-US" dirty="0" smtClean="0">
                <a:solidFill>
                  <a:srgbClr val="00B050"/>
                </a:solidFill>
              </a:rPr>
              <a:t>Goal: Properly categorizes most future examples!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US" dirty="0" smtClean="0"/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en-US" dirty="0" smtClean="0"/>
          </a:p>
          <a:p>
            <a:pPr marL="342900" lvl="1" indent="-342900">
              <a:buSzPct val="60000"/>
            </a:pPr>
            <a:endParaRPr lang="en-US" dirty="0" smtClean="0"/>
          </a:p>
          <a:p>
            <a:pPr marL="342900" lvl="1" indent="-342900">
              <a:buSzPct val="6000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648200"/>
            <a:ext cx="137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Key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Point!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867400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Note: one can easily extend this definition to handle more than two classes</a:t>
            </a:r>
          </a:p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Labeled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successful form of inductive learning</a:t>
            </a:r>
          </a:p>
          <a:p>
            <a:r>
              <a:rPr lang="en-US" dirty="0" smtClean="0"/>
              <a:t>Given a set of data of the form: &lt;x, f(x)&gt;</a:t>
            </a:r>
          </a:p>
          <a:p>
            <a:pPr lvl="1"/>
            <a:r>
              <a:rPr lang="en-US" dirty="0" smtClean="0"/>
              <a:t>x is a set of features</a:t>
            </a:r>
          </a:p>
          <a:p>
            <a:pPr lvl="1"/>
            <a:r>
              <a:rPr lang="en-US" dirty="0" smtClean="0"/>
              <a:t>f(x) is the label for x</a:t>
            </a:r>
          </a:p>
          <a:p>
            <a:pPr lvl="1"/>
            <a:r>
              <a:rPr lang="en-US" dirty="0" smtClean="0"/>
              <a:t>f is an unknown function</a:t>
            </a:r>
          </a:p>
          <a:p>
            <a:r>
              <a:rPr lang="en-US" dirty="0" smtClean="0"/>
              <a:t>Learn: f’ which approximates 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87C51765-A624-49FF-9FE6-53791438F729}" type="slidenum">
              <a:rPr lang="en-US"/>
              <a:pPr/>
              <a:t>34</a:t>
            </a:fld>
            <a:endParaRPr lang="en-US"/>
          </a:p>
        </p:txBody>
      </p:sp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43844" name="Text Box 4"/>
          <p:cNvSpPr txBox="1">
            <a:spLocks noChangeArrowheads="1"/>
          </p:cNvSpPr>
          <p:nvPr/>
        </p:nvSpPr>
        <p:spPr bwMode="auto">
          <a:xfrm>
            <a:off x="1828800" y="1447800"/>
            <a:ext cx="2992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Positive Examples</a:t>
            </a:r>
          </a:p>
        </p:txBody>
      </p:sp>
      <p:sp>
        <p:nvSpPr>
          <p:cNvPr id="1443845" name="Text Box 5"/>
          <p:cNvSpPr txBox="1">
            <a:spLocks noChangeArrowheads="1"/>
          </p:cNvSpPr>
          <p:nvPr/>
        </p:nvSpPr>
        <p:spPr bwMode="auto">
          <a:xfrm>
            <a:off x="5562600" y="1447800"/>
            <a:ext cx="3182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Negative Examples</a:t>
            </a:r>
          </a:p>
        </p:txBody>
      </p:sp>
      <p:sp>
        <p:nvSpPr>
          <p:cNvPr id="1443846" name="Rectangle 6"/>
          <p:cNvSpPr>
            <a:spLocks noChangeArrowheads="1"/>
          </p:cNvSpPr>
          <p:nvPr/>
        </p:nvSpPr>
        <p:spPr bwMode="auto">
          <a:xfrm>
            <a:off x="1676400" y="1981200"/>
            <a:ext cx="990600" cy="68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47" name="Oval 7"/>
          <p:cNvSpPr>
            <a:spLocks noChangeArrowheads="1"/>
          </p:cNvSpPr>
          <p:nvPr/>
        </p:nvSpPr>
        <p:spPr bwMode="auto">
          <a:xfrm>
            <a:off x="2057400" y="22098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48" name="AutoShape 8"/>
          <p:cNvSpPr>
            <a:spLocks noChangeArrowheads="1"/>
          </p:cNvSpPr>
          <p:nvPr/>
        </p:nvSpPr>
        <p:spPr bwMode="auto">
          <a:xfrm>
            <a:off x="3352800" y="1981200"/>
            <a:ext cx="838200" cy="685800"/>
          </a:xfrm>
          <a:prstGeom prst="flowChartExtra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0" name="Oval 10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1" name="AutoShape 11"/>
          <p:cNvSpPr>
            <a:spLocks noChangeArrowheads="1"/>
          </p:cNvSpPr>
          <p:nvPr/>
        </p:nvSpPr>
        <p:spPr bwMode="auto">
          <a:xfrm>
            <a:off x="1600200" y="2895600"/>
            <a:ext cx="1143000" cy="685800"/>
          </a:xfrm>
          <a:prstGeom prst="flowChartPreparation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2" name="Oval 12"/>
          <p:cNvSpPr>
            <a:spLocks noChangeArrowheads="1"/>
          </p:cNvSpPr>
          <p:nvPr/>
        </p:nvSpPr>
        <p:spPr bwMode="auto">
          <a:xfrm>
            <a:off x="2057400" y="3124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3" name="Rectangle 13"/>
          <p:cNvSpPr>
            <a:spLocks noChangeArrowheads="1"/>
          </p:cNvSpPr>
          <p:nvPr/>
        </p:nvSpPr>
        <p:spPr bwMode="auto">
          <a:xfrm>
            <a:off x="3276600" y="2895600"/>
            <a:ext cx="990600" cy="68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4" name="Oval 14"/>
          <p:cNvSpPr>
            <a:spLocks noChangeArrowheads="1"/>
          </p:cNvSpPr>
          <p:nvPr/>
        </p:nvSpPr>
        <p:spPr bwMode="auto">
          <a:xfrm>
            <a:off x="3657600" y="3124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5" name="Oval 15"/>
          <p:cNvSpPr>
            <a:spLocks noChangeArrowheads="1"/>
          </p:cNvSpPr>
          <p:nvPr/>
        </p:nvSpPr>
        <p:spPr bwMode="auto">
          <a:xfrm>
            <a:off x="5486400" y="1981200"/>
            <a:ext cx="9906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6" name="Oval 16"/>
          <p:cNvSpPr>
            <a:spLocks noChangeArrowheads="1"/>
          </p:cNvSpPr>
          <p:nvPr/>
        </p:nvSpPr>
        <p:spPr bwMode="auto">
          <a:xfrm>
            <a:off x="5867400" y="22098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59" name="AutoShape 19"/>
          <p:cNvSpPr>
            <a:spLocks noChangeArrowheads="1"/>
          </p:cNvSpPr>
          <p:nvPr/>
        </p:nvSpPr>
        <p:spPr bwMode="auto">
          <a:xfrm>
            <a:off x="7086600" y="1981200"/>
            <a:ext cx="838200" cy="685800"/>
          </a:xfrm>
          <a:prstGeom prst="flowChartExtra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0" name="Oval 20"/>
          <p:cNvSpPr>
            <a:spLocks noChangeArrowheads="1"/>
          </p:cNvSpPr>
          <p:nvPr/>
        </p:nvSpPr>
        <p:spPr bwMode="auto">
          <a:xfrm>
            <a:off x="7391400" y="22860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1" name="Rectangle 21"/>
          <p:cNvSpPr>
            <a:spLocks noChangeArrowheads="1"/>
          </p:cNvSpPr>
          <p:nvPr/>
        </p:nvSpPr>
        <p:spPr bwMode="auto">
          <a:xfrm>
            <a:off x="5486400" y="2819400"/>
            <a:ext cx="990600" cy="68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2" name="AutoShape 22"/>
          <p:cNvSpPr>
            <a:spLocks noChangeArrowheads="1"/>
          </p:cNvSpPr>
          <p:nvPr/>
        </p:nvSpPr>
        <p:spPr bwMode="auto">
          <a:xfrm>
            <a:off x="5791200" y="3048000"/>
            <a:ext cx="381000" cy="304800"/>
          </a:xfrm>
          <a:prstGeom prst="flowChartExtra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3" name="AutoShape 23"/>
          <p:cNvSpPr>
            <a:spLocks noChangeArrowheads="1"/>
          </p:cNvSpPr>
          <p:nvPr/>
        </p:nvSpPr>
        <p:spPr bwMode="auto">
          <a:xfrm>
            <a:off x="7086600" y="2819400"/>
            <a:ext cx="838200" cy="685800"/>
          </a:xfrm>
          <a:prstGeom prst="flowChartExtra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4" name="Oval 24"/>
          <p:cNvSpPr>
            <a:spLocks noChangeArrowheads="1"/>
          </p:cNvSpPr>
          <p:nvPr/>
        </p:nvSpPr>
        <p:spPr bwMode="auto">
          <a:xfrm>
            <a:off x="7391400" y="3124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5" name="Line 25"/>
          <p:cNvSpPr>
            <a:spLocks noChangeShapeType="1"/>
          </p:cNvSpPr>
          <p:nvPr/>
        </p:nvSpPr>
        <p:spPr bwMode="auto">
          <a:xfrm flipV="1">
            <a:off x="6400800" y="39624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66" name="Line 26"/>
          <p:cNvSpPr>
            <a:spLocks noChangeShapeType="1"/>
          </p:cNvSpPr>
          <p:nvPr/>
        </p:nvSpPr>
        <p:spPr bwMode="auto">
          <a:xfrm flipV="1">
            <a:off x="6553200" y="38100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67" name="Line 27"/>
          <p:cNvSpPr>
            <a:spLocks noChangeShapeType="1"/>
          </p:cNvSpPr>
          <p:nvPr/>
        </p:nvSpPr>
        <p:spPr bwMode="auto">
          <a:xfrm flipH="1">
            <a:off x="7315200" y="38100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68" name="Line 28"/>
          <p:cNvSpPr>
            <a:spLocks noChangeShapeType="1"/>
          </p:cNvSpPr>
          <p:nvPr/>
        </p:nvSpPr>
        <p:spPr bwMode="auto">
          <a:xfrm flipH="1">
            <a:off x="6858000" y="41910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69" name="Line 29"/>
          <p:cNvSpPr>
            <a:spLocks noChangeShapeType="1"/>
          </p:cNvSpPr>
          <p:nvPr/>
        </p:nvSpPr>
        <p:spPr bwMode="auto">
          <a:xfrm flipH="1" flipV="1">
            <a:off x="6629400" y="40386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70" name="Line 30"/>
          <p:cNvSpPr>
            <a:spLocks noChangeShapeType="1"/>
          </p:cNvSpPr>
          <p:nvPr/>
        </p:nvSpPr>
        <p:spPr bwMode="auto">
          <a:xfrm flipH="1">
            <a:off x="6400800" y="40386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71" name="Oval 31"/>
          <p:cNvSpPr>
            <a:spLocks noChangeArrowheads="1"/>
          </p:cNvSpPr>
          <p:nvPr/>
        </p:nvSpPr>
        <p:spPr bwMode="auto">
          <a:xfrm>
            <a:off x="6858000" y="4038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72" name="Text Box 32"/>
          <p:cNvSpPr txBox="1">
            <a:spLocks noChangeArrowheads="1"/>
          </p:cNvSpPr>
          <p:nvPr/>
        </p:nvSpPr>
        <p:spPr bwMode="auto">
          <a:xfrm>
            <a:off x="1219200" y="3733800"/>
            <a:ext cx="5389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do we classify </a:t>
            </a:r>
            <a:r>
              <a:rPr lang="en-US" dirty="0"/>
              <a:t>this </a:t>
            </a:r>
            <a:r>
              <a:rPr lang="en-US" dirty="0" smtClean="0"/>
              <a:t>symbol?</a:t>
            </a:r>
            <a:endParaRPr lang="en-US" dirty="0"/>
          </a:p>
        </p:txBody>
      </p:sp>
      <p:sp>
        <p:nvSpPr>
          <p:cNvPr id="1443873" name="Text Box 33"/>
          <p:cNvSpPr txBox="1">
            <a:spLocks noChangeArrowheads="1"/>
          </p:cNvSpPr>
          <p:nvPr/>
        </p:nvSpPr>
        <p:spPr bwMode="auto">
          <a:xfrm>
            <a:off x="1219200" y="4191000"/>
            <a:ext cx="7620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en-US" dirty="0">
                <a:solidFill>
                  <a:srgbClr val="7030A0"/>
                </a:solidFill>
              </a:rPr>
              <a:t>Concept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Solid Red Circle in a (Regular?) Polygon</a:t>
            </a:r>
          </a:p>
        </p:txBody>
      </p:sp>
      <p:sp>
        <p:nvSpPr>
          <p:cNvPr id="1443874" name="Text Box 34"/>
          <p:cNvSpPr txBox="1">
            <a:spLocks noChangeArrowheads="1"/>
          </p:cNvSpPr>
          <p:nvPr/>
        </p:nvSpPr>
        <p:spPr bwMode="auto">
          <a:xfrm>
            <a:off x="1219200" y="5029200"/>
            <a:ext cx="6513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7030A0"/>
                </a:solidFill>
              </a:rPr>
              <a:t>What about?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Figures on left side of page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folHlink"/>
                </a:solidFill>
              </a:rPr>
              <a:t>Figures drawn before 5pm </a:t>
            </a:r>
            <a:r>
              <a:rPr lang="en-US" sz="2400" dirty="0" smtClean="0">
                <a:solidFill>
                  <a:schemeClr val="folHlink"/>
                </a:solidFill>
              </a:rPr>
              <a:t>3/29/89 </a:t>
            </a:r>
            <a:r>
              <a:rPr lang="en-US" sz="2400" dirty="0">
                <a:solidFill>
                  <a:schemeClr val="folHlink"/>
                </a:solidFill>
              </a:rPr>
              <a:t>&lt;etc</a:t>
            </a:r>
            <a:r>
              <a:rPr lang="en-US" dirty="0">
                <a:solidFill>
                  <a:schemeClr val="folHlink"/>
                </a:solidFill>
              </a:rPr>
              <a:t>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5" grpId="0" animBg="1"/>
      <p:bldP spid="1443866" grpId="0" animBg="1"/>
      <p:bldP spid="1443867" grpId="0" animBg="1"/>
      <p:bldP spid="1443868" grpId="0" animBg="1"/>
      <p:bldP spid="1443869" grpId="0" animBg="1"/>
      <p:bldP spid="1443870" grpId="0" animBg="1"/>
      <p:bldP spid="1443871" grpId="0" animBg="1"/>
      <p:bldP spid="1443872" grpId="0"/>
      <p:bldP spid="1443873" grpId="0"/>
      <p:bldP spid="14438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are assuming examples are IID: </a:t>
            </a:r>
            <a:r>
              <a:rPr lang="en-US" i="1" u="sng" dirty="0" smtClean="0"/>
              <a:t>independently identically distributed</a:t>
            </a:r>
          </a:p>
          <a:p>
            <a:pPr>
              <a:lnSpc>
                <a:spcPct val="90000"/>
              </a:lnSpc>
            </a:pPr>
            <a:endParaRPr lang="en-US" i="1" u="sng" dirty="0" smtClean="0"/>
          </a:p>
          <a:p>
            <a:pPr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e are ignoring </a:t>
            </a:r>
            <a:r>
              <a:rPr lang="en-US" i="1" dirty="0" smtClean="0"/>
              <a:t>temporal</a:t>
            </a:r>
            <a:r>
              <a:rPr lang="en-US" dirty="0" smtClean="0"/>
              <a:t> dependencies (covered in </a:t>
            </a:r>
            <a:r>
              <a:rPr lang="en-US" i="1" dirty="0" smtClean="0"/>
              <a:t>time-series learning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We assume the learner has no say in which examples it gets (covered in </a:t>
            </a:r>
            <a:r>
              <a:rPr lang="en-US" i="1" dirty="0" smtClean="0"/>
              <a:t>active learning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848600" cy="609600"/>
          </a:xfrm>
        </p:spPr>
        <p:txBody>
          <a:bodyPr/>
          <a:lstStyle/>
          <a:p>
            <a:r>
              <a:rPr lang="en-US" dirty="0" smtClean="0"/>
              <a:t>Design Choices for Inductive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language to represent each example (i.e., the training data)</a:t>
            </a:r>
          </a:p>
          <a:p>
            <a:r>
              <a:rPr lang="en-US" dirty="0" smtClean="0"/>
              <a:t>Need a language to represent the learned “concept” or “hypothesis”</a:t>
            </a:r>
          </a:p>
          <a:p>
            <a:r>
              <a:rPr lang="en-US" dirty="0" smtClean="0"/>
              <a:t>Need an algorithm to construct a hypothesis consistent with the training data</a:t>
            </a:r>
          </a:p>
          <a:p>
            <a:r>
              <a:rPr lang="en-US" dirty="0" smtClean="0"/>
              <a:t>Need a method to label new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5800" y="2971800"/>
            <a:ext cx="381000" cy="2362200"/>
            <a:chOff x="762000" y="2895600"/>
            <a:chExt cx="381000" cy="167640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762000" y="289560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762000" y="2895600"/>
              <a:ext cx="0" cy="1676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762000" y="457200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914400" y="5486400"/>
            <a:ext cx="8001000" cy="914400"/>
          </a:xfrm>
          <a:prstGeom prst="wedgeRoundRectCallout">
            <a:avLst>
              <a:gd name="adj1" fmla="val -48927"/>
              <a:gd name="adj2" fmla="val -7350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Focus of much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of this course. Each choice effects </a:t>
            </a:r>
            <a:b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 expressivity/efficiency of the algorithm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smtClean="0"/>
              <a:t>Step 1: Choose a feature space</a:t>
            </a:r>
          </a:p>
          <a:p>
            <a:pPr lvl="1"/>
            <a:r>
              <a:rPr lang="en-US" sz="2400" dirty="0" smtClean="0"/>
              <a:t>Common approach: Fixed length feature vector</a:t>
            </a:r>
          </a:p>
          <a:p>
            <a:pPr lvl="2"/>
            <a:r>
              <a:rPr lang="en-US" sz="2000" dirty="0" smtClean="0"/>
              <a:t>Choose N features</a:t>
            </a:r>
          </a:p>
          <a:p>
            <a:pPr lvl="2"/>
            <a:r>
              <a:rPr lang="en-US" sz="2000" dirty="0" smtClean="0"/>
              <a:t>Each feature has V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possible values</a:t>
            </a:r>
          </a:p>
          <a:p>
            <a:pPr lvl="2"/>
            <a:r>
              <a:rPr lang="en-US" sz="2000" dirty="0" smtClean="0"/>
              <a:t>Each example is represented by a vector of </a:t>
            </a:r>
            <a:r>
              <a:rPr lang="en-US" sz="2000" i="1" dirty="0" smtClean="0"/>
              <a:t>N</a:t>
            </a:r>
            <a:r>
              <a:rPr lang="en-US" sz="2000" dirty="0" smtClean="0"/>
              <a:t> feature values (i.e., </a:t>
            </a:r>
            <a:r>
              <a:rPr lang="en-US" sz="2000" dirty="0" smtClean="0">
                <a:solidFill>
                  <a:srgbClr val="CC3300"/>
                </a:solidFill>
              </a:rPr>
              <a:t>is a point in the feature space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e.g.: </a:t>
            </a:r>
            <a:r>
              <a:rPr lang="en-US" sz="2000" dirty="0" smtClean="0">
                <a:solidFill>
                  <a:srgbClr val="FF0000"/>
                </a:solidFill>
              </a:rPr>
              <a:t>&lt;red,   50,   round&gt;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baseline="30000" dirty="0" smtClean="0"/>
              <a:t>		color</a:t>
            </a:r>
            <a:r>
              <a:rPr lang="en-US" sz="2000" dirty="0" smtClean="0"/>
              <a:t>  </a:t>
            </a:r>
            <a:r>
              <a:rPr lang="en-US" sz="2000" baseline="30000" dirty="0" smtClean="0"/>
              <a:t>weight     shape	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Feature types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Boolean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Nominal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Ordered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Hierarchical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Step 2: Collect examples (i.e., “I/O” pairs)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  <a:endParaRPr lang="en-US" sz="2000" baseline="30000" dirty="0" smtClean="0"/>
          </a:p>
          <a:p>
            <a:pPr lvl="2">
              <a:buNone/>
            </a:pP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495800"/>
          </a:xfrm>
        </p:spPr>
        <p:txBody>
          <a:bodyPr/>
          <a:lstStyle/>
          <a:p>
            <a:r>
              <a:rPr lang="en-US" dirty="0" smtClean="0"/>
              <a:t>Nominal: No relationship between values </a:t>
            </a:r>
          </a:p>
          <a:p>
            <a:pPr lvl="1"/>
            <a:r>
              <a:rPr lang="en-US" dirty="0" smtClean="0"/>
              <a:t>For example: color = {red, green, blue}</a:t>
            </a:r>
          </a:p>
          <a:p>
            <a:r>
              <a:rPr lang="en-US" dirty="0" smtClean="0"/>
              <a:t>Linear/Ordered: Feature values are ordered</a:t>
            </a:r>
          </a:p>
          <a:p>
            <a:pPr lvl="1"/>
            <a:r>
              <a:rPr lang="en-US" dirty="0" smtClean="0"/>
              <a:t>Continuous: Weight = {1,…,400}</a:t>
            </a:r>
          </a:p>
          <a:p>
            <a:pPr lvl="1"/>
            <a:r>
              <a:rPr lang="en-US" dirty="0" smtClean="0"/>
              <a:t>Discrete: Size = {small, medium, large} </a:t>
            </a:r>
          </a:p>
          <a:p>
            <a:r>
              <a:rPr lang="en-US" dirty="0" smtClean="0"/>
              <a:t>Hierarchical: Partial ordering according to an ISA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0" y="5029200"/>
            <a:ext cx="4191000" cy="1371600"/>
            <a:chOff x="1968" y="3312"/>
            <a:chExt cx="2640" cy="86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28" y="3312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 dirty="0">
                  <a:latin typeface="Arial" charset="0"/>
                </a:rPr>
                <a:t>closed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00" y="360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polygon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56" y="360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continuous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640" y="3936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triangle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68" y="3936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square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168" y="3936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circle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840" y="3936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latin typeface="Arial" charset="0"/>
                </a:rPr>
                <a:t>ellipse</a:t>
              </a: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352" y="3504"/>
              <a:ext cx="1872" cy="480"/>
              <a:chOff x="2352" y="3504"/>
              <a:chExt cx="1872" cy="480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H="1">
                <a:off x="2832" y="35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2352" y="379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736" y="3792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264" y="3504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H="1">
                <a:off x="3552" y="379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840" y="379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13317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685800" y="1524000"/>
            <a:ext cx="5791200" cy="685800"/>
          </a:xfrm>
          <a:prstGeom prst="wedgeRoundRectCallout">
            <a:avLst>
              <a:gd name="adj1" fmla="val -9944"/>
              <a:gd name="adj2" fmla="val 79417"/>
              <a:gd name="adj3" fmla="val 16667"/>
            </a:avLst>
          </a:prstGeom>
          <a:noFill/>
          <a:ln>
            <a:solidFill>
              <a:srgbClr val="D12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Feature Space: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Properties that describe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9A33C-BF38-4D57-AA8F-CBEB816A3AAD}" type="slidenum">
              <a:rPr lang="en-US"/>
              <a:pPr/>
              <a:t>4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Four </a:t>
            </a:r>
            <a:r>
              <a:rPr lang="en-US" b="1" dirty="0" err="1" smtClean="0"/>
              <a:t>homeworks</a:t>
            </a:r>
            <a:endParaRPr lang="en-US" b="1" dirty="0"/>
          </a:p>
          <a:p>
            <a:pPr lvl="1"/>
            <a:r>
              <a:rPr lang="en-US" dirty="0"/>
              <a:t>Individual</a:t>
            </a:r>
          </a:p>
          <a:p>
            <a:pPr lvl="1"/>
            <a:r>
              <a:rPr lang="en-US" dirty="0" smtClean="0"/>
              <a:t>Mix of questions and programming (to be done in either java or </a:t>
            </a:r>
            <a:r>
              <a:rPr lang="en-US" dirty="0" err="1" smtClean="0"/>
              <a:t>c++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10% penalty per each day late (max of 5 days late)</a:t>
            </a: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Plot examples as points in an </a:t>
            </a:r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dirty="0" smtClean="0">
                <a:solidFill>
                  <a:schemeClr val="bg2"/>
                </a:solidFill>
              </a:rPr>
              <a:t>-dimensional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953000" y="3352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581400" y="2895600"/>
            <a:ext cx="0" cy="1295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895600" y="4191000"/>
            <a:ext cx="6858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81400" y="4191000"/>
            <a:ext cx="2286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63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Size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91200" y="3733800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Color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81200" y="4724400"/>
            <a:ext cx="97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Weight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581400" y="3200400"/>
            <a:ext cx="13716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76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4953000" y="4191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200400" y="4572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029200" y="3124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124200" y="3124200"/>
            <a:ext cx="46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Big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514600" y="4343400"/>
            <a:ext cx="62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2500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29200" y="3810000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Gray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47800" y="5181600"/>
            <a:ext cx="65244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“concept”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is then a (possibly disjoint)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i="1" u="sng" dirty="0" smtClean="0">
                <a:solidFill>
                  <a:schemeClr val="bg2"/>
                </a:solidFill>
              </a:rPr>
              <a:t>volume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in this space.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0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14341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762000" y="1447800"/>
            <a:ext cx="3733800" cy="1066800"/>
          </a:xfrm>
          <a:prstGeom prst="wedgeRoundRectCallout">
            <a:avLst>
              <a:gd name="adj1" fmla="val -15087"/>
              <a:gd name="adj2" fmla="val 75988"/>
              <a:gd name="adj3" fmla="val 16667"/>
            </a:avLst>
          </a:prstGeom>
          <a:noFill/>
          <a:ln>
            <a:solidFill>
              <a:srgbClr val="D12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Example or instance: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&lt;0.5,2.8,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6670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1676400" y="3429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1905000" y="4495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3048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35052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32004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3581400" y="396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51" name="TextBox 14"/>
          <p:cNvSpPr txBox="1">
            <a:spLocks noChangeArrowheads="1"/>
          </p:cNvSpPr>
          <p:nvPr/>
        </p:nvSpPr>
        <p:spPr bwMode="auto">
          <a:xfrm>
            <a:off x="3810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52" name="TextBox 15"/>
          <p:cNvSpPr txBox="1">
            <a:spLocks noChangeArrowheads="1"/>
          </p:cNvSpPr>
          <p:nvPr/>
        </p:nvSpPr>
        <p:spPr bwMode="auto">
          <a:xfrm>
            <a:off x="42672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3" name="TextBox 16"/>
          <p:cNvSpPr txBox="1">
            <a:spLocks noChangeArrowheads="1"/>
          </p:cNvSpPr>
          <p:nvPr/>
        </p:nvSpPr>
        <p:spPr bwMode="auto">
          <a:xfrm>
            <a:off x="4724400" y="3276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4" name="TextBox 17"/>
          <p:cNvSpPr txBox="1">
            <a:spLocks noChangeArrowheads="1"/>
          </p:cNvSpPr>
          <p:nvPr/>
        </p:nvSpPr>
        <p:spPr bwMode="auto">
          <a:xfrm>
            <a:off x="46482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5" name="TextBox 18"/>
          <p:cNvSpPr txBox="1">
            <a:spLocks noChangeArrowheads="1"/>
          </p:cNvSpPr>
          <p:nvPr/>
        </p:nvSpPr>
        <p:spPr bwMode="auto">
          <a:xfrm>
            <a:off x="4419600" y="4724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6" name="TextBox 19"/>
          <p:cNvSpPr txBox="1">
            <a:spLocks noChangeArrowheads="1"/>
          </p:cNvSpPr>
          <p:nvPr/>
        </p:nvSpPr>
        <p:spPr bwMode="auto">
          <a:xfrm>
            <a:off x="5638800" y="4876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7" name="TextBox 20"/>
          <p:cNvSpPr txBox="1">
            <a:spLocks noChangeArrowheads="1"/>
          </p:cNvSpPr>
          <p:nvPr/>
        </p:nvSpPr>
        <p:spPr bwMode="auto">
          <a:xfrm>
            <a:off x="5257800" y="3378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8" name="TextBox 21"/>
          <p:cNvSpPr txBox="1">
            <a:spLocks noChangeArrowheads="1"/>
          </p:cNvSpPr>
          <p:nvPr/>
        </p:nvSpPr>
        <p:spPr bwMode="auto">
          <a:xfrm>
            <a:off x="2971800" y="3657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59" name="TextBox 22"/>
          <p:cNvSpPr txBox="1">
            <a:spLocks noChangeArrowheads="1"/>
          </p:cNvSpPr>
          <p:nvPr/>
        </p:nvSpPr>
        <p:spPr bwMode="auto">
          <a:xfrm>
            <a:off x="59436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60" name="TextBox 23"/>
          <p:cNvSpPr txBox="1">
            <a:spLocks noChangeArrowheads="1"/>
          </p:cNvSpPr>
          <p:nvPr/>
        </p:nvSpPr>
        <p:spPr bwMode="auto">
          <a:xfrm>
            <a:off x="5715000" y="2819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61" name="TextBox 24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62" name="TextBox 25"/>
          <p:cNvSpPr txBox="1">
            <a:spLocks noChangeArrowheads="1"/>
          </p:cNvSpPr>
          <p:nvPr/>
        </p:nvSpPr>
        <p:spPr bwMode="auto">
          <a:xfrm>
            <a:off x="4038600" y="4064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63" name="TextBox 26"/>
          <p:cNvSpPr txBox="1">
            <a:spLocks noChangeArrowheads="1"/>
          </p:cNvSpPr>
          <p:nvPr/>
        </p:nvSpPr>
        <p:spPr bwMode="auto">
          <a:xfrm>
            <a:off x="44196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64" name="TextBox 2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65" name="TextBox 28"/>
          <p:cNvSpPr txBox="1">
            <a:spLocks noChangeArrowheads="1"/>
          </p:cNvSpPr>
          <p:nvPr/>
        </p:nvSpPr>
        <p:spPr bwMode="auto">
          <a:xfrm>
            <a:off x="5410200" y="4191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66" name="TextBox 29"/>
          <p:cNvSpPr txBox="1">
            <a:spLocks noChangeArrowheads="1"/>
          </p:cNvSpPr>
          <p:nvPr/>
        </p:nvSpPr>
        <p:spPr bwMode="auto">
          <a:xfrm>
            <a:off x="63246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67" name="TextBox 30"/>
          <p:cNvSpPr txBox="1">
            <a:spLocks noChangeArrowheads="1"/>
          </p:cNvSpPr>
          <p:nvPr/>
        </p:nvSpPr>
        <p:spPr bwMode="auto">
          <a:xfrm>
            <a:off x="6705600" y="4292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5791200" y="3530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4369" name="TextBox 33"/>
          <p:cNvSpPr txBox="1">
            <a:spLocks noChangeArrowheads="1"/>
          </p:cNvSpPr>
          <p:nvPr/>
        </p:nvSpPr>
        <p:spPr bwMode="auto">
          <a:xfrm>
            <a:off x="4648200" y="2362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754312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32"/>
          <p:cNvSpPr txBox="1">
            <a:spLocks noChangeArrowheads="1"/>
          </p:cNvSpPr>
          <p:nvPr/>
        </p:nvSpPr>
        <p:spPr bwMode="auto">
          <a:xfrm>
            <a:off x="1219200" y="6030912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15365" name="TextBox 34"/>
          <p:cNvSpPr txBox="1">
            <a:spLocks noChangeArrowheads="1"/>
          </p:cNvSpPr>
          <p:nvPr/>
        </p:nvSpPr>
        <p:spPr bwMode="auto">
          <a:xfrm rot="-5400000">
            <a:off x="-2520156" y="23677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152400" y="1611312"/>
            <a:ext cx="4648200" cy="1066800"/>
          </a:xfrm>
          <a:prstGeom prst="wedgeRoundRectCallout">
            <a:avLst>
              <a:gd name="adj1" fmla="val 59761"/>
              <a:gd name="adj2" fmla="val 33627"/>
              <a:gd name="adj3" fmla="val 16667"/>
            </a:avLst>
          </a:prstGeom>
          <a:noFill/>
          <a:ln>
            <a:solidFill>
              <a:srgbClr val="D12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Hypothesis: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Function for labeling examples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754312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667000" y="3363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1676400" y="3744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1905000" y="48117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3048000" y="4989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3505200" y="3363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3200400" y="2982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3581400" y="42783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810000" y="4989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267200" y="34401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4724400" y="3592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4648200" y="4354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4419600" y="50403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5638800" y="51927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1" name="TextBox 20"/>
          <p:cNvSpPr txBox="1">
            <a:spLocks noChangeArrowheads="1"/>
          </p:cNvSpPr>
          <p:nvPr/>
        </p:nvSpPr>
        <p:spPr bwMode="auto">
          <a:xfrm>
            <a:off x="5257800" y="36941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2" name="TextBox 21"/>
          <p:cNvSpPr txBox="1">
            <a:spLocks noChangeArrowheads="1"/>
          </p:cNvSpPr>
          <p:nvPr/>
        </p:nvSpPr>
        <p:spPr bwMode="auto">
          <a:xfrm>
            <a:off x="2971800" y="3973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3" name="TextBox 22"/>
          <p:cNvSpPr txBox="1">
            <a:spLocks noChangeArrowheads="1"/>
          </p:cNvSpPr>
          <p:nvPr/>
        </p:nvSpPr>
        <p:spPr bwMode="auto">
          <a:xfrm>
            <a:off x="5943600" y="4354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4" name="TextBox 23"/>
          <p:cNvSpPr txBox="1">
            <a:spLocks noChangeArrowheads="1"/>
          </p:cNvSpPr>
          <p:nvPr/>
        </p:nvSpPr>
        <p:spPr bwMode="auto">
          <a:xfrm>
            <a:off x="5715000" y="31353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5" name="TextBox 24"/>
          <p:cNvSpPr txBox="1">
            <a:spLocks noChangeArrowheads="1"/>
          </p:cNvSpPr>
          <p:nvPr/>
        </p:nvSpPr>
        <p:spPr bwMode="auto">
          <a:xfrm>
            <a:off x="2743200" y="4227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4038600" y="4379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87" name="TextBox 26"/>
          <p:cNvSpPr txBox="1">
            <a:spLocks noChangeArrowheads="1"/>
          </p:cNvSpPr>
          <p:nvPr/>
        </p:nvSpPr>
        <p:spPr bwMode="auto">
          <a:xfrm>
            <a:off x="4419600" y="29067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88" name="TextBox 27"/>
          <p:cNvSpPr txBox="1">
            <a:spLocks noChangeArrowheads="1"/>
          </p:cNvSpPr>
          <p:nvPr/>
        </p:nvSpPr>
        <p:spPr bwMode="auto">
          <a:xfrm>
            <a:off x="1828800" y="29067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89" name="TextBox 28"/>
          <p:cNvSpPr txBox="1">
            <a:spLocks noChangeArrowheads="1"/>
          </p:cNvSpPr>
          <p:nvPr/>
        </p:nvSpPr>
        <p:spPr bwMode="auto">
          <a:xfrm>
            <a:off x="5410200" y="4506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90" name="TextBox 29"/>
          <p:cNvSpPr txBox="1">
            <a:spLocks noChangeArrowheads="1"/>
          </p:cNvSpPr>
          <p:nvPr/>
        </p:nvSpPr>
        <p:spPr bwMode="auto">
          <a:xfrm>
            <a:off x="6324600" y="33639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91" name="TextBox 30"/>
          <p:cNvSpPr txBox="1">
            <a:spLocks noChangeArrowheads="1"/>
          </p:cNvSpPr>
          <p:nvPr/>
        </p:nvSpPr>
        <p:spPr bwMode="auto">
          <a:xfrm>
            <a:off x="6705600" y="4608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92" name="TextBox 31"/>
          <p:cNvSpPr txBox="1">
            <a:spLocks noChangeArrowheads="1"/>
          </p:cNvSpPr>
          <p:nvPr/>
        </p:nvSpPr>
        <p:spPr bwMode="auto">
          <a:xfrm>
            <a:off x="5791200" y="38465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93" name="TextBox 33"/>
          <p:cNvSpPr txBox="1">
            <a:spLocks noChangeArrowheads="1"/>
          </p:cNvSpPr>
          <p:nvPr/>
        </p:nvSpPr>
        <p:spPr bwMode="auto">
          <a:xfrm>
            <a:off x="4648200" y="2678112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67000" y="3363912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715000" y="2830512"/>
            <a:ext cx="14478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971800" y="2830512"/>
            <a:ext cx="15240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3922712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86000" y="2982912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4600" y="4959350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0" y="4075112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2" grpId="0" animBg="1"/>
      <p:bldP spid="37" grpId="0"/>
      <p:bldP spid="39" grpId="0"/>
      <p:bldP spid="41" grpId="0"/>
      <p:bldP spid="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7432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8" name="TextBox 32"/>
          <p:cNvSpPr txBox="1">
            <a:spLocks noChangeArrowheads="1"/>
          </p:cNvSpPr>
          <p:nvPr/>
        </p:nvSpPr>
        <p:spPr bwMode="auto">
          <a:xfrm>
            <a:off x="1219200" y="60198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16389" name="TextBox 34"/>
          <p:cNvSpPr txBox="1">
            <a:spLocks noChangeArrowheads="1"/>
          </p:cNvSpPr>
          <p:nvPr/>
        </p:nvSpPr>
        <p:spPr bwMode="auto">
          <a:xfrm rot="-5400000">
            <a:off x="-2520156" y="23677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0.0	1.0	2.0	3.0	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152400" y="1600200"/>
            <a:ext cx="4191000" cy="914400"/>
          </a:xfrm>
          <a:prstGeom prst="wedgeRoundRectCallout">
            <a:avLst>
              <a:gd name="adj1" fmla="val 53332"/>
              <a:gd name="adj2" fmla="val 264049"/>
              <a:gd name="adj3" fmla="val 16667"/>
            </a:avLst>
          </a:prstGeom>
          <a:noFill/>
          <a:ln>
            <a:solidFill>
              <a:srgbClr val="D12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Hypothesis Space: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Set of legal hypotheses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7432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667000" y="3352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1676400" y="3733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905000" y="4800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048000" y="4978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3505200" y="3352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3200400" y="2971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3581400" y="4267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3810000" y="4978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4267200" y="3429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4724400" y="3581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2" name="TextBox 17"/>
          <p:cNvSpPr txBox="1">
            <a:spLocks noChangeArrowheads="1"/>
          </p:cNvSpPr>
          <p:nvPr/>
        </p:nvSpPr>
        <p:spPr bwMode="auto">
          <a:xfrm>
            <a:off x="4648200" y="4343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3" name="TextBox 18"/>
          <p:cNvSpPr txBox="1">
            <a:spLocks noChangeArrowheads="1"/>
          </p:cNvSpPr>
          <p:nvPr/>
        </p:nvSpPr>
        <p:spPr bwMode="auto">
          <a:xfrm>
            <a:off x="4419600" y="5029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4" name="TextBox 19"/>
          <p:cNvSpPr txBox="1">
            <a:spLocks noChangeArrowheads="1"/>
          </p:cNvSpPr>
          <p:nvPr/>
        </p:nvSpPr>
        <p:spPr bwMode="auto">
          <a:xfrm>
            <a:off x="5638800" y="518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5" name="TextBox 20"/>
          <p:cNvSpPr txBox="1">
            <a:spLocks noChangeArrowheads="1"/>
          </p:cNvSpPr>
          <p:nvPr/>
        </p:nvSpPr>
        <p:spPr bwMode="auto">
          <a:xfrm>
            <a:off x="5257800" y="3683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6" name="TextBox 21"/>
          <p:cNvSpPr txBox="1">
            <a:spLocks noChangeArrowheads="1"/>
          </p:cNvSpPr>
          <p:nvPr/>
        </p:nvSpPr>
        <p:spPr bwMode="auto">
          <a:xfrm>
            <a:off x="2971800" y="396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7" name="TextBox 22"/>
          <p:cNvSpPr txBox="1">
            <a:spLocks noChangeArrowheads="1"/>
          </p:cNvSpPr>
          <p:nvPr/>
        </p:nvSpPr>
        <p:spPr bwMode="auto">
          <a:xfrm>
            <a:off x="5943600" y="4343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57150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09" name="TextBox 24"/>
          <p:cNvSpPr txBox="1">
            <a:spLocks noChangeArrowheads="1"/>
          </p:cNvSpPr>
          <p:nvPr/>
        </p:nvSpPr>
        <p:spPr bwMode="auto">
          <a:xfrm>
            <a:off x="2743200" y="4216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10" name="TextBox 25"/>
          <p:cNvSpPr txBox="1">
            <a:spLocks noChangeArrowheads="1"/>
          </p:cNvSpPr>
          <p:nvPr/>
        </p:nvSpPr>
        <p:spPr bwMode="auto">
          <a:xfrm>
            <a:off x="4038600" y="4368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411" name="TextBox 26"/>
          <p:cNvSpPr txBox="1">
            <a:spLocks noChangeArrowheads="1"/>
          </p:cNvSpPr>
          <p:nvPr/>
        </p:nvSpPr>
        <p:spPr bwMode="auto">
          <a:xfrm>
            <a:off x="4419600" y="2895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412" name="TextBox 27"/>
          <p:cNvSpPr txBox="1">
            <a:spLocks noChangeArrowheads="1"/>
          </p:cNvSpPr>
          <p:nvPr/>
        </p:nvSpPr>
        <p:spPr bwMode="auto">
          <a:xfrm>
            <a:off x="1828800" y="2895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413" name="TextBox 28"/>
          <p:cNvSpPr txBox="1">
            <a:spLocks noChangeArrowheads="1"/>
          </p:cNvSpPr>
          <p:nvPr/>
        </p:nvSpPr>
        <p:spPr bwMode="auto">
          <a:xfrm>
            <a:off x="5410200" y="4495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14" name="TextBox 29"/>
          <p:cNvSpPr txBox="1">
            <a:spLocks noChangeArrowheads="1"/>
          </p:cNvSpPr>
          <p:nvPr/>
        </p:nvSpPr>
        <p:spPr bwMode="auto">
          <a:xfrm>
            <a:off x="6324600" y="3352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15" name="TextBox 30"/>
          <p:cNvSpPr txBox="1">
            <a:spLocks noChangeArrowheads="1"/>
          </p:cNvSpPr>
          <p:nvPr/>
        </p:nvSpPr>
        <p:spPr bwMode="auto">
          <a:xfrm>
            <a:off x="6705600" y="4597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6416" name="TextBox 31"/>
          <p:cNvSpPr txBox="1">
            <a:spLocks noChangeArrowheads="1"/>
          </p:cNvSpPr>
          <p:nvPr/>
        </p:nvSpPr>
        <p:spPr bwMode="auto">
          <a:xfrm>
            <a:off x="5791200" y="3835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6417" name="TextBox 33"/>
          <p:cNvSpPr txBox="1">
            <a:spLocks noChangeArrowheads="1"/>
          </p:cNvSpPr>
          <p:nvPr/>
        </p:nvSpPr>
        <p:spPr bwMode="auto">
          <a:xfrm>
            <a:off x="46482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67000" y="3352800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2476500" y="3162300"/>
            <a:ext cx="3962400" cy="2514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124200" y="2286000"/>
            <a:ext cx="3886200" cy="3505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495800"/>
          </a:xfrm>
        </p:spPr>
        <p:txBody>
          <a:bodyPr/>
          <a:lstStyle/>
          <a:p>
            <a:r>
              <a:rPr lang="en-US" b="1" dirty="0" smtClean="0"/>
              <a:t>Training example: </a:t>
            </a:r>
            <a:r>
              <a:rPr lang="en-US" dirty="0" smtClean="0"/>
              <a:t>Data point of the form &lt;x, f(x)&gt;</a:t>
            </a:r>
          </a:p>
          <a:p>
            <a:r>
              <a:rPr lang="en-US" b="1" dirty="0" smtClean="0"/>
              <a:t>Target function (concept): </a:t>
            </a:r>
            <a:r>
              <a:rPr lang="en-US" dirty="0" smtClean="0"/>
              <a:t>the true f</a:t>
            </a:r>
          </a:p>
          <a:p>
            <a:r>
              <a:rPr lang="en-US" b="1" dirty="0" smtClean="0"/>
              <a:t>Hypothesis (or model): </a:t>
            </a:r>
            <a:r>
              <a:rPr lang="en-US" dirty="0" smtClean="0"/>
              <a:t>A proposed function h, believed to be similar to f</a:t>
            </a:r>
          </a:p>
          <a:p>
            <a:r>
              <a:rPr lang="en-US" b="1" dirty="0" smtClean="0"/>
              <a:t>Concept: </a:t>
            </a:r>
            <a:r>
              <a:rPr lang="en-US" dirty="0" smtClean="0"/>
              <a:t>A Boolean function</a:t>
            </a:r>
          </a:p>
          <a:p>
            <a:pPr lvl="1"/>
            <a:r>
              <a:rPr lang="en-US" dirty="0" smtClean="0"/>
              <a:t>Examples where f(x) = 1 are called positive examples or positive instances</a:t>
            </a:r>
          </a:p>
          <a:p>
            <a:pPr lvl="1"/>
            <a:r>
              <a:rPr lang="en-US" dirty="0" smtClean="0"/>
              <a:t>Examples where f(x) = 0 are called negative examples or negative instances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495800"/>
          </a:xfrm>
        </p:spPr>
        <p:txBody>
          <a:bodyPr/>
          <a:lstStyle/>
          <a:p>
            <a:r>
              <a:rPr lang="en-US" b="1" dirty="0" smtClean="0"/>
              <a:t>Classifier: </a:t>
            </a:r>
            <a:r>
              <a:rPr lang="en-US" dirty="0" smtClean="0"/>
              <a:t>A discrete-valued function f {1,…,K}</a:t>
            </a:r>
          </a:p>
          <a:p>
            <a:pPr lvl="1"/>
            <a:r>
              <a:rPr lang="en-US" dirty="0" smtClean="0"/>
              <a:t>Each of 1,…,K are called classes or labels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Hypothesis space: </a:t>
            </a:r>
            <a:r>
              <a:rPr lang="en-US" dirty="0" smtClean="0"/>
              <a:t>The space of all hypotheses that can be output by the learner</a:t>
            </a:r>
          </a:p>
          <a:p>
            <a:endParaRPr lang="en-US" dirty="0" smtClean="0"/>
          </a:p>
          <a:p>
            <a:r>
              <a:rPr lang="en-US" b="1" dirty="0" smtClean="0"/>
              <a:t>Version space: </a:t>
            </a:r>
            <a:r>
              <a:rPr lang="en-US" dirty="0" smtClean="0"/>
              <a:t>The set of all hypotheses (in the hypothesis space) that haven’t been ruled by the training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IMDB as a problem.</a:t>
            </a:r>
          </a:p>
          <a:p>
            <a:r>
              <a:rPr lang="en-US" dirty="0" smtClean="0"/>
              <a:t>Work in groups for 5 minutes</a:t>
            </a:r>
          </a:p>
          <a:p>
            <a:r>
              <a:rPr lang="en-US" dirty="0" smtClean="0"/>
              <a:t>Think about</a:t>
            </a:r>
          </a:p>
          <a:p>
            <a:pPr lvl="1"/>
            <a:r>
              <a:rPr lang="en-US" dirty="0" smtClean="0"/>
              <a:t>What tasks could you perform?</a:t>
            </a:r>
          </a:p>
          <a:p>
            <a:pPr lvl="2"/>
            <a:r>
              <a:rPr lang="en-US" dirty="0" smtClean="0"/>
              <a:t>E.g., predict genre, predict how much the movie will gross, etc. </a:t>
            </a:r>
          </a:p>
          <a:p>
            <a:pPr lvl="1"/>
            <a:r>
              <a:rPr lang="en-US" dirty="0" smtClean="0"/>
              <a:t>What features are relevant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5EAA5697-5165-4F7C-BF5E-9902A0177957}" type="slidenum">
              <a:rPr lang="en-US"/>
              <a:pPr algn="ctr">
                <a:defRPr/>
              </a:pPr>
              <a:t>47</a:t>
            </a:fld>
            <a:endParaRPr lang="en-US"/>
          </a:p>
        </p:txBody>
      </p:sp>
      <p:pic>
        <p:nvPicPr>
          <p:cNvPr id="19460" name="Picture 2" descr="E:\pedro\part1\image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886B0835-C98F-4DCD-9147-5684C6FD71DF}" type="slidenum">
              <a:rPr lang="en-US"/>
              <a:pPr algn="ctr">
                <a:defRPr/>
              </a:pPr>
              <a:t>48</a:t>
            </a:fld>
            <a:endParaRPr lang="en-US"/>
          </a:p>
        </p:txBody>
      </p:sp>
      <p:pic>
        <p:nvPicPr>
          <p:cNvPr id="20484" name="Picture 2" descr="E:\pedro\part1\image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Inductive Bias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Need to make assumptions</a:t>
            </a:r>
          </a:p>
          <a:p>
            <a:pPr lvl="1"/>
            <a:r>
              <a:rPr lang="en-US" dirty="0" smtClean="0"/>
              <a:t>Experience alone doesn’t allow us to make conclusions about unseen data instances</a:t>
            </a:r>
          </a:p>
          <a:p>
            <a:pPr lvl="1">
              <a:buFont typeface="Arial" charset="0"/>
              <a:buNone/>
            </a:pPr>
            <a:endParaRPr lang="en-US" sz="1000" dirty="0" smtClean="0"/>
          </a:p>
          <a:p>
            <a:r>
              <a:rPr lang="en-US" dirty="0" smtClean="0"/>
              <a:t>Two types of bias: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Restriction:</a:t>
            </a:r>
            <a:r>
              <a:rPr lang="en-US" dirty="0" smtClean="0"/>
              <a:t> Limit the hypothesis space </a:t>
            </a:r>
            <a:br>
              <a:rPr lang="en-US" dirty="0" smtClean="0"/>
            </a:br>
            <a:r>
              <a:rPr lang="en-US" dirty="0" smtClean="0"/>
              <a:t>(e.g., look at rules)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Preference: </a:t>
            </a:r>
            <a:r>
              <a:rPr lang="en-US" dirty="0" smtClean="0"/>
              <a:t>Impose ordering on hypothesis space (e.g., more general, consistent with data)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1: Due April 12</a:t>
            </a:r>
            <a:r>
              <a:rPr lang="en-US" baseline="30000" dirty="0" smtClean="0"/>
              <a:t>th</a:t>
            </a:r>
            <a:r>
              <a:rPr lang="en-US" dirty="0" smtClean="0"/>
              <a:t> (100 points)</a:t>
            </a:r>
          </a:p>
          <a:p>
            <a:pPr lvl="1"/>
            <a:r>
              <a:rPr lang="en-US" sz="2400" dirty="0" smtClean="0"/>
              <a:t>Collaborative filtering, IBL, d-trees and methodology </a:t>
            </a:r>
            <a:endParaRPr lang="en-US" dirty="0" smtClean="0"/>
          </a:p>
          <a:p>
            <a:r>
              <a:rPr lang="en-US" dirty="0" smtClean="0"/>
              <a:t>Homework 2: Due April 26</a:t>
            </a:r>
            <a:r>
              <a:rPr lang="en-US" baseline="30000" dirty="0" smtClean="0"/>
              <a:t>th</a:t>
            </a:r>
            <a:r>
              <a:rPr lang="en-US" dirty="0" smtClean="0"/>
              <a:t> (100 points)</a:t>
            </a:r>
          </a:p>
          <a:p>
            <a:pPr lvl="1"/>
            <a:r>
              <a:rPr lang="en-US" sz="2400" dirty="0" smtClean="0"/>
              <a:t>NB for spam filtering, rule learning, BNs</a:t>
            </a:r>
          </a:p>
          <a:p>
            <a:r>
              <a:rPr lang="en-US" dirty="0" smtClean="0"/>
              <a:t>Homework 3: Due May 10</a:t>
            </a:r>
            <a:r>
              <a:rPr lang="en-US" baseline="30000" dirty="0" smtClean="0"/>
              <a:t>th</a:t>
            </a:r>
            <a:r>
              <a:rPr lang="en-US" dirty="0" smtClean="0"/>
              <a:t> (100 points)</a:t>
            </a:r>
          </a:p>
          <a:p>
            <a:pPr lvl="1"/>
            <a:r>
              <a:rPr lang="en-US" sz="2400" dirty="0" err="1" smtClean="0"/>
              <a:t>Perceptron</a:t>
            </a:r>
            <a:r>
              <a:rPr lang="en-US" sz="2400" dirty="0" smtClean="0"/>
              <a:t> for spam filtering, NNs, ensembles, GAs</a:t>
            </a:r>
          </a:p>
          <a:p>
            <a:r>
              <a:rPr lang="en-US" dirty="0" smtClean="0"/>
              <a:t>Homework 4: Due June 1</a:t>
            </a:r>
            <a:r>
              <a:rPr lang="en-US" baseline="30000" dirty="0" smtClean="0"/>
              <a:t>st</a:t>
            </a:r>
            <a:r>
              <a:rPr lang="en-US" dirty="0" smtClean="0"/>
              <a:t> (135-150 points)</a:t>
            </a:r>
          </a:p>
          <a:p>
            <a:pPr lvl="1"/>
            <a:r>
              <a:rPr lang="en-US" sz="2400" dirty="0" err="1" smtClean="0"/>
              <a:t>Weka</a:t>
            </a:r>
            <a:r>
              <a:rPr lang="en-US" sz="2400" dirty="0" smtClean="0"/>
              <a:t> for empirical comparison, clustering, learning theory, association rules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78E97C8-7578-49C4-980C-D3A1E344A2F4}" type="slidenum">
              <a:rPr lang="en-US"/>
              <a:pPr algn="ctr">
                <a:defRPr/>
              </a:pPr>
              <a:t>50</a:t>
            </a:fld>
            <a:endParaRPr lang="en-US"/>
          </a:p>
        </p:txBody>
      </p:sp>
      <p:pic>
        <p:nvPicPr>
          <p:cNvPr id="22532" name="Picture 2" descr="E:\pedro\part1\image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172B26F-923F-4D91-9AF1-B09AEB6A3CAD}" type="slidenum">
              <a:rPr lang="en-US"/>
              <a:pPr algn="ctr">
                <a:defRPr/>
              </a:pPr>
              <a:t>51</a:t>
            </a:fld>
            <a:endParaRPr lang="en-US"/>
          </a:p>
        </p:txBody>
      </p:sp>
      <p:pic>
        <p:nvPicPr>
          <p:cNvPr id="23556" name="Picture 2" descr="E:\pedro\part1\image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00400" y="5181600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4791075"/>
            <a:ext cx="1676400" cy="1381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x</a:t>
            </a:r>
            <a:r>
              <a:rPr lang="en-US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  <a:sym typeface="Symbol" pitchFamily="18" charset="2"/>
              </a:rPr>
              <a:t>  y</a:t>
            </a:r>
          </a:p>
          <a:p>
            <a:r>
              <a:rPr lang="en-US" dirty="0">
                <a:latin typeface="Calibri" pitchFamily="34" charset="0"/>
              </a:rPr>
              <a:t>x</a:t>
            </a:r>
            <a:r>
              <a:rPr lang="en-US" baseline="-25000" dirty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  <a:sym typeface="Symbol" pitchFamily="18" charset="2"/>
              </a:rPr>
              <a:t>  y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x</a:t>
            </a:r>
            <a:r>
              <a:rPr lang="en-US" baseline="-25000" dirty="0">
                <a:latin typeface="Calibri" pitchFamily="34" charset="0"/>
              </a:rPr>
              <a:t>4</a:t>
            </a:r>
            <a:r>
              <a:rPr lang="en-US" dirty="0">
                <a:latin typeface="Calibri" pitchFamily="34" charset="0"/>
                <a:sym typeface="Symbol" pitchFamily="18" charset="2"/>
              </a:rPr>
              <a:t>  y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 flipV="1">
            <a:off x="2667000" y="5334000"/>
            <a:ext cx="533400" cy="14763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B6A2CEBA-4B1F-4943-96F6-2B31F982C1A6}" type="slidenum">
              <a:rPr lang="en-US"/>
              <a:pPr algn="ctr">
                <a:defRPr/>
              </a:pPr>
              <a:t>52</a:t>
            </a:fld>
            <a:endParaRPr lang="en-US"/>
          </a:p>
        </p:txBody>
      </p:sp>
      <p:pic>
        <p:nvPicPr>
          <p:cNvPr id="24580" name="Picture 2" descr="E:\pedro\part1\image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0884F96C-9822-4F4E-B7CB-4FCC977DF668}" type="slidenum">
              <a:rPr lang="en-US"/>
              <a:pPr algn="ctr">
                <a:defRPr/>
              </a:pPr>
              <a:t>53</a:t>
            </a:fld>
            <a:endParaRPr lang="en-US"/>
          </a:p>
        </p:txBody>
      </p:sp>
      <p:pic>
        <p:nvPicPr>
          <p:cNvPr id="25604" name="Picture 2" descr="E:\pedro\part1\image1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BD1A9B0-B3DF-40AB-92B5-E3C487DF96E4}" type="slidenum">
              <a:rPr lang="en-US"/>
              <a:pPr algn="ctr">
                <a:defRPr/>
              </a:pPr>
              <a:t>54</a:t>
            </a:fld>
            <a:endParaRPr lang="en-US"/>
          </a:p>
        </p:txBody>
      </p:sp>
      <p:pic>
        <p:nvPicPr>
          <p:cNvPr id="26628" name="Picture 2" descr="E:\pedro\part1\image1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3609215-0FB0-47C8-85D0-B5BEFBDB339A}" type="slidenum">
              <a:rPr lang="en-US"/>
              <a:pPr algn="ctr">
                <a:defRPr/>
              </a:pPr>
              <a:t>55</a:t>
            </a:fld>
            <a:endParaRPr lang="en-US"/>
          </a:p>
        </p:txBody>
      </p:sp>
      <p:pic>
        <p:nvPicPr>
          <p:cNvPr id="27652" name="Picture 2" descr="E:\pedro\part1\image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B9C29CC2-EE7B-490E-A905-972B8795831F}" type="slidenum">
              <a:rPr lang="en-US"/>
              <a:pPr algn="ctr">
                <a:defRPr/>
              </a:pPr>
              <a:t>56</a:t>
            </a:fld>
            <a:endParaRPr lang="en-US"/>
          </a:p>
        </p:txBody>
      </p:sp>
      <p:pic>
        <p:nvPicPr>
          <p:cNvPr id="28676" name="Picture 2" descr="E:\pedro\part1\image1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29701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26670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1676400" y="3429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1905000" y="4495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3048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35052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32004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3581400" y="396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10" name="TextBox 14"/>
          <p:cNvSpPr txBox="1">
            <a:spLocks noChangeArrowheads="1"/>
          </p:cNvSpPr>
          <p:nvPr/>
        </p:nvSpPr>
        <p:spPr bwMode="auto">
          <a:xfrm>
            <a:off x="3810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11" name="TextBox 15"/>
          <p:cNvSpPr txBox="1">
            <a:spLocks noChangeArrowheads="1"/>
          </p:cNvSpPr>
          <p:nvPr/>
        </p:nvSpPr>
        <p:spPr bwMode="auto">
          <a:xfrm>
            <a:off x="42672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2" name="TextBox 16"/>
          <p:cNvSpPr txBox="1">
            <a:spLocks noChangeArrowheads="1"/>
          </p:cNvSpPr>
          <p:nvPr/>
        </p:nvSpPr>
        <p:spPr bwMode="auto">
          <a:xfrm>
            <a:off x="4724400" y="3276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3" name="TextBox 17"/>
          <p:cNvSpPr txBox="1">
            <a:spLocks noChangeArrowheads="1"/>
          </p:cNvSpPr>
          <p:nvPr/>
        </p:nvSpPr>
        <p:spPr bwMode="auto">
          <a:xfrm>
            <a:off x="46482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4" name="TextBox 18"/>
          <p:cNvSpPr txBox="1">
            <a:spLocks noChangeArrowheads="1"/>
          </p:cNvSpPr>
          <p:nvPr/>
        </p:nvSpPr>
        <p:spPr bwMode="auto">
          <a:xfrm>
            <a:off x="4419600" y="4724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5" name="TextBox 19"/>
          <p:cNvSpPr txBox="1">
            <a:spLocks noChangeArrowheads="1"/>
          </p:cNvSpPr>
          <p:nvPr/>
        </p:nvSpPr>
        <p:spPr bwMode="auto">
          <a:xfrm>
            <a:off x="5638800" y="4876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6" name="TextBox 20"/>
          <p:cNvSpPr txBox="1">
            <a:spLocks noChangeArrowheads="1"/>
          </p:cNvSpPr>
          <p:nvPr/>
        </p:nvSpPr>
        <p:spPr bwMode="auto">
          <a:xfrm>
            <a:off x="5257800" y="3378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7" name="TextBox 21"/>
          <p:cNvSpPr txBox="1">
            <a:spLocks noChangeArrowheads="1"/>
          </p:cNvSpPr>
          <p:nvPr/>
        </p:nvSpPr>
        <p:spPr bwMode="auto">
          <a:xfrm>
            <a:off x="2971800" y="3657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8" name="TextBox 22"/>
          <p:cNvSpPr txBox="1">
            <a:spLocks noChangeArrowheads="1"/>
          </p:cNvSpPr>
          <p:nvPr/>
        </p:nvSpPr>
        <p:spPr bwMode="auto">
          <a:xfrm>
            <a:off x="59436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19" name="TextBox 23"/>
          <p:cNvSpPr txBox="1">
            <a:spLocks noChangeArrowheads="1"/>
          </p:cNvSpPr>
          <p:nvPr/>
        </p:nvSpPr>
        <p:spPr bwMode="auto">
          <a:xfrm>
            <a:off x="5715000" y="2819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20" name="TextBox 24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21" name="TextBox 25"/>
          <p:cNvSpPr txBox="1">
            <a:spLocks noChangeArrowheads="1"/>
          </p:cNvSpPr>
          <p:nvPr/>
        </p:nvSpPr>
        <p:spPr bwMode="auto">
          <a:xfrm>
            <a:off x="4038600" y="4064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22" name="TextBox 26"/>
          <p:cNvSpPr txBox="1">
            <a:spLocks noChangeArrowheads="1"/>
          </p:cNvSpPr>
          <p:nvPr/>
        </p:nvSpPr>
        <p:spPr bwMode="auto">
          <a:xfrm>
            <a:off x="44196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23" name="TextBox 2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24" name="TextBox 28"/>
          <p:cNvSpPr txBox="1">
            <a:spLocks noChangeArrowheads="1"/>
          </p:cNvSpPr>
          <p:nvPr/>
        </p:nvSpPr>
        <p:spPr bwMode="auto">
          <a:xfrm>
            <a:off x="5410200" y="4191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25" name="TextBox 29"/>
          <p:cNvSpPr txBox="1">
            <a:spLocks noChangeArrowheads="1"/>
          </p:cNvSpPr>
          <p:nvPr/>
        </p:nvSpPr>
        <p:spPr bwMode="auto">
          <a:xfrm>
            <a:off x="63246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26" name="TextBox 30"/>
          <p:cNvSpPr txBox="1">
            <a:spLocks noChangeArrowheads="1"/>
          </p:cNvSpPr>
          <p:nvPr/>
        </p:nvSpPr>
        <p:spPr bwMode="auto">
          <a:xfrm>
            <a:off x="6705600" y="4292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9727" name="TextBox 31"/>
          <p:cNvSpPr txBox="1">
            <a:spLocks noChangeArrowheads="1"/>
          </p:cNvSpPr>
          <p:nvPr/>
        </p:nvSpPr>
        <p:spPr bwMode="auto">
          <a:xfrm>
            <a:off x="5791200" y="3530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9728" name="TextBox 33"/>
          <p:cNvSpPr txBox="1">
            <a:spLocks noChangeArrowheads="1"/>
          </p:cNvSpPr>
          <p:nvPr/>
        </p:nvSpPr>
        <p:spPr bwMode="auto">
          <a:xfrm>
            <a:off x="4648200" y="2362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67000" y="3048000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410200" y="2590800"/>
            <a:ext cx="16002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743200" y="2514600"/>
            <a:ext cx="17526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0725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67000" y="3048000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410200" y="2590800"/>
            <a:ext cx="15240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19400" y="2514600"/>
            <a:ext cx="16764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36068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86000" y="2667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4600" y="46434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0" y="37592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Lazy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8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1749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26670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676400" y="3429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1905000" y="4495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3048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35052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6" name="TextBox 12"/>
          <p:cNvSpPr txBox="1">
            <a:spLocks noChangeArrowheads="1"/>
          </p:cNvSpPr>
          <p:nvPr/>
        </p:nvSpPr>
        <p:spPr bwMode="auto">
          <a:xfrm>
            <a:off x="32004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>
            <a:off x="3581400" y="396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3810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59" name="TextBox 15"/>
          <p:cNvSpPr txBox="1">
            <a:spLocks noChangeArrowheads="1"/>
          </p:cNvSpPr>
          <p:nvPr/>
        </p:nvSpPr>
        <p:spPr bwMode="auto">
          <a:xfrm>
            <a:off x="42672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0" name="TextBox 16"/>
          <p:cNvSpPr txBox="1">
            <a:spLocks noChangeArrowheads="1"/>
          </p:cNvSpPr>
          <p:nvPr/>
        </p:nvSpPr>
        <p:spPr bwMode="auto">
          <a:xfrm>
            <a:off x="4724400" y="3276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1" name="TextBox 17"/>
          <p:cNvSpPr txBox="1">
            <a:spLocks noChangeArrowheads="1"/>
          </p:cNvSpPr>
          <p:nvPr/>
        </p:nvSpPr>
        <p:spPr bwMode="auto">
          <a:xfrm>
            <a:off x="46482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4419600" y="4724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5638800" y="4876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4" name="TextBox 20"/>
          <p:cNvSpPr txBox="1">
            <a:spLocks noChangeArrowheads="1"/>
          </p:cNvSpPr>
          <p:nvPr/>
        </p:nvSpPr>
        <p:spPr bwMode="auto">
          <a:xfrm>
            <a:off x="5257800" y="3378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5" name="TextBox 21"/>
          <p:cNvSpPr txBox="1">
            <a:spLocks noChangeArrowheads="1"/>
          </p:cNvSpPr>
          <p:nvPr/>
        </p:nvSpPr>
        <p:spPr bwMode="auto">
          <a:xfrm>
            <a:off x="2971800" y="3657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6" name="TextBox 22"/>
          <p:cNvSpPr txBox="1">
            <a:spLocks noChangeArrowheads="1"/>
          </p:cNvSpPr>
          <p:nvPr/>
        </p:nvSpPr>
        <p:spPr bwMode="auto">
          <a:xfrm>
            <a:off x="59436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7" name="TextBox 23"/>
          <p:cNvSpPr txBox="1">
            <a:spLocks noChangeArrowheads="1"/>
          </p:cNvSpPr>
          <p:nvPr/>
        </p:nvSpPr>
        <p:spPr bwMode="auto">
          <a:xfrm>
            <a:off x="5715000" y="2819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8" name="TextBox 24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69" name="TextBox 25"/>
          <p:cNvSpPr txBox="1">
            <a:spLocks noChangeArrowheads="1"/>
          </p:cNvSpPr>
          <p:nvPr/>
        </p:nvSpPr>
        <p:spPr bwMode="auto">
          <a:xfrm>
            <a:off x="4038600" y="4064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70" name="TextBox 26"/>
          <p:cNvSpPr txBox="1">
            <a:spLocks noChangeArrowheads="1"/>
          </p:cNvSpPr>
          <p:nvPr/>
        </p:nvSpPr>
        <p:spPr bwMode="auto">
          <a:xfrm>
            <a:off x="44196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71" name="TextBox 2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72" name="TextBox 28"/>
          <p:cNvSpPr txBox="1">
            <a:spLocks noChangeArrowheads="1"/>
          </p:cNvSpPr>
          <p:nvPr/>
        </p:nvSpPr>
        <p:spPr bwMode="auto">
          <a:xfrm>
            <a:off x="5410200" y="4191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73" name="TextBox 29"/>
          <p:cNvSpPr txBox="1">
            <a:spLocks noChangeArrowheads="1"/>
          </p:cNvSpPr>
          <p:nvPr/>
        </p:nvSpPr>
        <p:spPr bwMode="auto">
          <a:xfrm>
            <a:off x="63246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74" name="TextBox 30"/>
          <p:cNvSpPr txBox="1">
            <a:spLocks noChangeArrowheads="1"/>
          </p:cNvSpPr>
          <p:nvPr/>
        </p:nvSpPr>
        <p:spPr bwMode="auto">
          <a:xfrm>
            <a:off x="6705600" y="4292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1775" name="TextBox 31"/>
          <p:cNvSpPr txBox="1">
            <a:spLocks noChangeArrowheads="1"/>
          </p:cNvSpPr>
          <p:nvPr/>
        </p:nvSpPr>
        <p:spPr bwMode="auto">
          <a:xfrm>
            <a:off x="5791200" y="3530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776" name="TextBox 33"/>
          <p:cNvSpPr txBox="1">
            <a:spLocks noChangeArrowheads="1"/>
          </p:cNvSpPr>
          <p:nvPr/>
        </p:nvSpPr>
        <p:spPr bwMode="auto">
          <a:xfrm>
            <a:off x="4648200" y="2362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010400" y="3733800"/>
            <a:ext cx="17526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 based on neighbors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36068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86000" y="2667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4600" y="46434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0" y="37592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cxnSp>
        <p:nvCxnSpPr>
          <p:cNvPr id="45" name="Straight Connector 44"/>
          <p:cNvCxnSpPr>
            <a:endCxn id="41" idx="1"/>
          </p:cNvCxnSpPr>
          <p:nvPr/>
        </p:nvCxnSpPr>
        <p:spPr>
          <a:xfrm>
            <a:off x="5715000" y="4572000"/>
            <a:ext cx="609600" cy="303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29400" y="4648200"/>
            <a:ext cx="2286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943600" y="5029200"/>
            <a:ext cx="4572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6057900" y="4457700"/>
            <a:ext cx="381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9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4931-2627-4CD0-AD33-D5FFD3D913B4}" type="slidenum">
              <a:rPr lang="en-US"/>
              <a:pPr/>
              <a:t>6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Materials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 </a:t>
            </a:r>
            <a:r>
              <a:rPr lang="en-US" dirty="0"/>
              <a:t>Mitchell, </a:t>
            </a:r>
            <a:r>
              <a:rPr lang="en-US" i="1" dirty="0"/>
              <a:t>Machine Learning,</a:t>
            </a:r>
            <a:r>
              <a:rPr lang="en-US" dirty="0"/>
              <a:t> McGraw-Hill, 1997</a:t>
            </a:r>
            <a:r>
              <a:rPr lang="en-US" dirty="0" smtClean="0"/>
              <a:t>.</a:t>
            </a:r>
          </a:p>
          <a:p>
            <a:r>
              <a:rPr lang="en-US" dirty="0" smtClean="0"/>
              <a:t>R. </a:t>
            </a:r>
            <a:r>
              <a:rPr lang="en-US" dirty="0" err="1" smtClean="0"/>
              <a:t>Duda</a:t>
            </a:r>
            <a:r>
              <a:rPr lang="en-US" dirty="0" smtClean="0"/>
              <a:t>, P. Hart &amp; D. Stork, Pattern Classification (2nd ed.), Wiley, 2001 (recommended)</a:t>
            </a:r>
            <a:endParaRPr lang="en-US" dirty="0"/>
          </a:p>
          <a:p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Will be posted on the course Web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2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2773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3797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26670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1676400" y="3429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905000" y="4495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3048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35052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32004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3581400" y="396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3810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07" name="TextBox 15"/>
          <p:cNvSpPr txBox="1">
            <a:spLocks noChangeArrowheads="1"/>
          </p:cNvSpPr>
          <p:nvPr/>
        </p:nvSpPr>
        <p:spPr bwMode="auto">
          <a:xfrm>
            <a:off x="42672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08" name="TextBox 16"/>
          <p:cNvSpPr txBox="1">
            <a:spLocks noChangeArrowheads="1"/>
          </p:cNvSpPr>
          <p:nvPr/>
        </p:nvSpPr>
        <p:spPr bwMode="auto">
          <a:xfrm>
            <a:off x="4724400" y="3276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09" name="TextBox 17"/>
          <p:cNvSpPr txBox="1">
            <a:spLocks noChangeArrowheads="1"/>
          </p:cNvSpPr>
          <p:nvPr/>
        </p:nvSpPr>
        <p:spPr bwMode="auto">
          <a:xfrm>
            <a:off x="46482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0" name="TextBox 18"/>
          <p:cNvSpPr txBox="1">
            <a:spLocks noChangeArrowheads="1"/>
          </p:cNvSpPr>
          <p:nvPr/>
        </p:nvSpPr>
        <p:spPr bwMode="auto">
          <a:xfrm>
            <a:off x="4419600" y="4724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1" name="TextBox 19"/>
          <p:cNvSpPr txBox="1">
            <a:spLocks noChangeArrowheads="1"/>
          </p:cNvSpPr>
          <p:nvPr/>
        </p:nvSpPr>
        <p:spPr bwMode="auto">
          <a:xfrm>
            <a:off x="5638800" y="4876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2" name="TextBox 20"/>
          <p:cNvSpPr txBox="1">
            <a:spLocks noChangeArrowheads="1"/>
          </p:cNvSpPr>
          <p:nvPr/>
        </p:nvSpPr>
        <p:spPr bwMode="auto">
          <a:xfrm>
            <a:off x="5257800" y="3378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3" name="TextBox 21"/>
          <p:cNvSpPr txBox="1">
            <a:spLocks noChangeArrowheads="1"/>
          </p:cNvSpPr>
          <p:nvPr/>
        </p:nvSpPr>
        <p:spPr bwMode="auto">
          <a:xfrm>
            <a:off x="2971800" y="3657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4" name="TextBox 22"/>
          <p:cNvSpPr txBox="1">
            <a:spLocks noChangeArrowheads="1"/>
          </p:cNvSpPr>
          <p:nvPr/>
        </p:nvSpPr>
        <p:spPr bwMode="auto">
          <a:xfrm>
            <a:off x="59436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5" name="TextBox 23"/>
          <p:cNvSpPr txBox="1">
            <a:spLocks noChangeArrowheads="1"/>
          </p:cNvSpPr>
          <p:nvPr/>
        </p:nvSpPr>
        <p:spPr bwMode="auto">
          <a:xfrm>
            <a:off x="5715000" y="2819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6" name="TextBox 24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17" name="TextBox 25"/>
          <p:cNvSpPr txBox="1">
            <a:spLocks noChangeArrowheads="1"/>
          </p:cNvSpPr>
          <p:nvPr/>
        </p:nvSpPr>
        <p:spPr bwMode="auto">
          <a:xfrm>
            <a:off x="4038600" y="4064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18" name="TextBox 26"/>
          <p:cNvSpPr txBox="1">
            <a:spLocks noChangeArrowheads="1"/>
          </p:cNvSpPr>
          <p:nvPr/>
        </p:nvSpPr>
        <p:spPr bwMode="auto">
          <a:xfrm>
            <a:off x="44196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19" name="TextBox 2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20" name="TextBox 28"/>
          <p:cNvSpPr txBox="1">
            <a:spLocks noChangeArrowheads="1"/>
          </p:cNvSpPr>
          <p:nvPr/>
        </p:nvSpPr>
        <p:spPr bwMode="auto">
          <a:xfrm>
            <a:off x="5410200" y="4191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21" name="TextBox 29"/>
          <p:cNvSpPr txBox="1">
            <a:spLocks noChangeArrowheads="1"/>
          </p:cNvSpPr>
          <p:nvPr/>
        </p:nvSpPr>
        <p:spPr bwMode="auto">
          <a:xfrm>
            <a:off x="63246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22" name="TextBox 30"/>
          <p:cNvSpPr txBox="1">
            <a:spLocks noChangeArrowheads="1"/>
          </p:cNvSpPr>
          <p:nvPr/>
        </p:nvSpPr>
        <p:spPr bwMode="auto">
          <a:xfrm>
            <a:off x="6705600" y="4292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3823" name="TextBox 31"/>
          <p:cNvSpPr txBox="1">
            <a:spLocks noChangeArrowheads="1"/>
          </p:cNvSpPr>
          <p:nvPr/>
        </p:nvSpPr>
        <p:spPr bwMode="auto">
          <a:xfrm>
            <a:off x="5791200" y="3530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824" name="TextBox 33"/>
          <p:cNvSpPr txBox="1">
            <a:spLocks noChangeArrowheads="1"/>
          </p:cNvSpPr>
          <p:nvPr/>
        </p:nvSpPr>
        <p:spPr bwMode="auto">
          <a:xfrm>
            <a:off x="4648200" y="2362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67000" y="3048000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410200" y="2590800"/>
            <a:ext cx="14478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048000" y="2514600"/>
            <a:ext cx="14478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4821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4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5845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685800" y="2895600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429000" y="2514600"/>
            <a:ext cx="16002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71600" y="3124200"/>
            <a:ext cx="16002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37893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2286000"/>
            <a:ext cx="3200400" cy="3200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91000" y="3581400"/>
            <a:ext cx="15240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71600" y="3124200"/>
            <a:ext cx="15240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7899" name="TextBox 11"/>
          <p:cNvSpPr txBox="1">
            <a:spLocks noChangeArrowheads="1"/>
          </p:cNvSpPr>
          <p:nvPr/>
        </p:nvSpPr>
        <p:spPr bwMode="auto">
          <a:xfrm>
            <a:off x="32004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2582-7269-48A9-9AB5-9C6CFFA31DC8}" type="slidenum">
              <a:rPr lang="en-US"/>
              <a:pPr/>
              <a:t>65</a:t>
            </a:fld>
            <a:endParaRPr lang="en-US"/>
          </a:p>
        </p:txBody>
      </p:sp>
      <p:sp>
        <p:nvSpPr>
          <p:cNvPr id="9492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2971800"/>
          </a:xfrm>
        </p:spPr>
        <p:txBody>
          <a:bodyPr/>
          <a:lstStyle/>
          <a:p>
            <a:pPr algn="ctr"/>
            <a:r>
              <a:rPr lang="en-US" dirty="0" smtClean="0"/>
              <a:t>Take a 15 minute break</a:t>
            </a:r>
            <a:endParaRPr lang="en-US" dirty="0"/>
          </a:p>
        </p:txBody>
      </p:sp>
      <p:sp>
        <p:nvSpPr>
          <p:cNvPr id="9492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305800" cy="2438400"/>
          </a:xfrm>
        </p:spPr>
        <p:txBody>
          <a:bodyPr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2582-7269-48A9-9AB5-9C6CFFA31DC8}" type="slidenum">
              <a:rPr lang="en-US"/>
              <a:pPr/>
              <a:t>66</a:t>
            </a:fld>
            <a:endParaRPr lang="en-US"/>
          </a:p>
        </p:txBody>
      </p:sp>
      <p:sp>
        <p:nvSpPr>
          <p:cNvPr id="9492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2971800"/>
          </a:xfrm>
        </p:spPr>
        <p:txBody>
          <a:bodyPr/>
          <a:lstStyle/>
          <a:p>
            <a:pPr algn="ctr"/>
            <a:r>
              <a:rPr lang="en-US" dirty="0" smtClean="0"/>
              <a:t>Instance Based Learning</a:t>
            </a:r>
            <a:endParaRPr lang="en-US" dirty="0"/>
          </a:p>
        </p:txBody>
      </p:sp>
      <p:sp>
        <p:nvSpPr>
          <p:cNvPr id="9492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305800" cy="2438400"/>
          </a:xfrm>
        </p:spPr>
        <p:txBody>
          <a:bodyPr/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Idea: Memorization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Employed by first learning systems</a:t>
            </a:r>
          </a:p>
          <a:p>
            <a:r>
              <a:rPr lang="en-US" dirty="0" smtClean="0"/>
              <a:t>Memorize training data and look for exact match when presented with a new example</a:t>
            </a:r>
          </a:p>
          <a:p>
            <a:r>
              <a:rPr lang="en-US" dirty="0" smtClean="0"/>
              <a:t>If a new example does not match what we have seen before, it makes no decision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Need computer to generalize from experience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Nearest-Neighbor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Learning ≈ memorize training examples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Classification: Find most similar example and output its category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Regression: Find most similar example and output its value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4648200"/>
            <a:ext cx="5486400" cy="190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34200" y="41751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Venn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19400" y="46482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0" y="54102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24200" y="51816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81600" y="54102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48400" y="60960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77000" y="56388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86600" y="53340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5200" y="4724400"/>
            <a:ext cx="27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-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438400" y="49530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29000" y="4800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438400" y="6019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657600" y="5943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953000" y="5943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791200" y="51054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248400" y="4800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629400" y="49530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05600" y="5943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038600" y="6019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2209800" y="4648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667000" y="48768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895600" y="4953000"/>
            <a:ext cx="304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3200400" y="46482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895600" y="51054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209800" y="5410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895600" y="54102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895600" y="5867400"/>
            <a:ext cx="457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2209800" y="5867400"/>
            <a:ext cx="685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048000" y="5029200"/>
            <a:ext cx="609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3200400" y="53340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971800" y="56388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3733800" y="51816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304800" y="5029200"/>
            <a:ext cx="1228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folHlink"/>
                </a:solidFill>
              </a:rPr>
              <a:t>“Voronoi</a:t>
            </a:r>
          </a:p>
          <a:p>
            <a:pPr algn="ctr"/>
            <a:r>
              <a:rPr lang="en-US" sz="1800">
                <a:solidFill>
                  <a:schemeClr val="folHlink"/>
                </a:solidFill>
              </a:rPr>
              <a:t>Diagrams”</a:t>
            </a:r>
          </a:p>
          <a:p>
            <a:pPr algn="ctr"/>
            <a:r>
              <a:rPr lang="en-US" sz="1800">
                <a:solidFill>
                  <a:schemeClr val="folHlink"/>
                </a:solidFill>
              </a:rPr>
              <a:t>(pg 233)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524000" y="5486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1905000" cy="533400"/>
          </a:xfrm>
        </p:spPr>
        <p:txBody>
          <a:bodyPr/>
          <a:lstStyle/>
          <a:p>
            <a:r>
              <a:rPr lang="en-US" dirty="0"/>
              <a:t>© Jude </a:t>
            </a:r>
            <a:r>
              <a:rPr lang="en-US" dirty="0" err="1"/>
              <a:t>Shavlik</a:t>
            </a:r>
            <a:r>
              <a:rPr lang="en-US" dirty="0"/>
              <a:t> 2006,</a:t>
            </a:r>
          </a:p>
          <a:p>
            <a:r>
              <a:rPr lang="en-US" dirty="0"/>
              <a:t>    David Page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066800" y="1981200"/>
            <a:ext cx="754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Set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a=0, b=0, c=1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a=0, b=0, c=0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a=1, b=1, c=1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a=0, b=1, c=0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44325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“Hamming Distance”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folHlink"/>
                </a:solidFill>
              </a:rPr>
              <a:t>Ex 1 = 2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folHlink"/>
                </a:solidFill>
              </a:rPr>
              <a:t>Ex 2 = 1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folHlink"/>
                </a:solidFill>
              </a:rPr>
              <a:t>Ex 3 = 2</a:t>
            </a:r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2514600" y="5546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657600" y="5318125"/>
            <a:ext cx="144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So output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algorithmic &amp; experimental</a:t>
            </a:r>
          </a:p>
          <a:p>
            <a:endParaRPr lang="en-US" dirty="0" smtClean="0"/>
          </a:p>
          <a:p>
            <a:pPr marL="355600" indent="-409575">
              <a:lnSpc>
                <a:spcPct val="90000"/>
              </a:lnSpc>
            </a:pPr>
            <a:r>
              <a:rPr lang="en-US" dirty="0" smtClean="0"/>
              <a:t>Some theory, both mathematical &amp; conceptual (much on </a:t>
            </a:r>
            <a:r>
              <a:rPr lang="en-US" u="sng" dirty="0" smtClean="0"/>
              <a:t>statistics</a:t>
            </a:r>
            <a:r>
              <a:rPr lang="en-US" dirty="0" smtClean="0"/>
              <a:t>)</a:t>
            </a:r>
          </a:p>
          <a:p>
            <a:pPr marL="355600" indent="-409575">
              <a:lnSpc>
                <a:spcPct val="90000"/>
              </a:lnSpc>
            </a:pPr>
            <a:endParaRPr lang="en-US" dirty="0" smtClean="0"/>
          </a:p>
          <a:p>
            <a:pPr marL="355600" indent="-409575">
              <a:lnSpc>
                <a:spcPct val="90000"/>
              </a:lnSpc>
            </a:pPr>
            <a:r>
              <a:rPr lang="en-US" dirty="0" smtClean="0"/>
              <a:t>"Hands on" experience, interactive lectures/discussions</a:t>
            </a:r>
          </a:p>
          <a:p>
            <a:pPr marL="355600" indent="-409575">
              <a:lnSpc>
                <a:spcPct val="90000"/>
              </a:lnSpc>
            </a:pPr>
            <a:endParaRPr lang="en-US" dirty="0" smtClean="0"/>
          </a:p>
          <a:p>
            <a:pPr marL="355600" indent="-409575">
              <a:lnSpc>
                <a:spcPct val="90000"/>
              </a:lnSpc>
            </a:pPr>
            <a:r>
              <a:rPr lang="en-US" dirty="0" smtClean="0"/>
              <a:t>Broad survey of many data mining/machine learning subfields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7390B16A-BF1F-4F7A-8F45-E4ED02899C63}" type="slidenum">
              <a:rPr lang="en-US"/>
              <a:pPr/>
              <a:t>70</a:t>
            </a:fld>
            <a:endParaRPr lang="en-US"/>
          </a:p>
        </p:txBody>
      </p:sp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Sample Experimental Results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(</a:t>
            </a:r>
            <a:r>
              <a:rPr lang="en-US" sz="2800" dirty="0"/>
              <a:t>see UCI archive for more)</a:t>
            </a:r>
          </a:p>
        </p:txBody>
      </p:sp>
      <p:sp>
        <p:nvSpPr>
          <p:cNvPr id="1452101" name="Text Box 69"/>
          <p:cNvSpPr txBox="1">
            <a:spLocks noChangeArrowheads="1"/>
          </p:cNvSpPr>
          <p:nvPr/>
        </p:nvSpPr>
        <p:spPr bwMode="auto">
          <a:xfrm>
            <a:off x="2133600" y="5715000"/>
            <a:ext cx="5646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 algorithm works quite well!</a:t>
            </a:r>
          </a:p>
        </p:txBody>
      </p:sp>
      <p:sp>
        <p:nvSpPr>
          <p:cNvPr id="1452102" name="Line 70"/>
          <p:cNvSpPr>
            <a:spLocks noChangeShapeType="1"/>
          </p:cNvSpPr>
          <p:nvPr/>
        </p:nvSpPr>
        <p:spPr bwMode="auto">
          <a:xfrm flipV="1">
            <a:off x="3657600" y="5410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52104" name="Group 72"/>
          <p:cNvGraphicFramePr>
            <a:graphicFrameLocks noGrp="1"/>
          </p:cNvGraphicFramePr>
          <p:nvPr>
            <p:ph idx="1"/>
          </p:nvPr>
        </p:nvGraphicFramePr>
        <p:xfrm>
          <a:off x="1066800" y="1962149"/>
          <a:ext cx="7543800" cy="3295651"/>
        </p:xfrm>
        <a:graphic>
          <a:graphicData uri="http://schemas.openxmlformats.org/drawingml/2006/table">
            <a:tbl>
              <a:tblPr>
                <a:effectLst>
                  <a:outerShdw sx="1000" sy="1000" algn="ctr" rotWithShape="0">
                    <a:srgbClr val="000000"/>
                  </a:outerShdw>
                </a:effectLst>
              </a:tblPr>
              <a:tblGrid>
                <a:gridCol w="2057400"/>
                <a:gridCol w="1371600"/>
                <a:gridCol w="1905000"/>
                <a:gridCol w="2209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Testbed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Testset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 Correctness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1-NN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D-Trees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Neural 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Wisconsin Cancer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96%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Heart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78%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76%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Tumor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37%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38%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Appendicitis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86%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-NN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Learning ≈ memorize training examples</a:t>
            </a:r>
          </a:p>
          <a:p>
            <a:r>
              <a:rPr lang="en-US" dirty="0" smtClean="0"/>
              <a:t>For example unseen test example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, collect </a:t>
            </a:r>
            <a:r>
              <a:rPr lang="en-US" i="1" dirty="0" smtClean="0">
                <a:solidFill>
                  <a:srgbClr val="7030A0"/>
                </a:solidFill>
              </a:rPr>
              <a:t>K </a:t>
            </a:r>
            <a:r>
              <a:rPr lang="en-US" dirty="0" smtClean="0">
                <a:solidFill>
                  <a:schemeClr val="bg2"/>
                </a:solidFill>
              </a:rPr>
              <a:t>nearest examples to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Combine the classes to label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dirty="0" err="1" smtClean="0">
                <a:solidFill>
                  <a:schemeClr val="bg2"/>
                </a:solidFill>
              </a:rPr>
              <a:t>’s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Question: How do we pick </a:t>
            </a:r>
            <a:r>
              <a:rPr lang="en-US" i="1" dirty="0" smtClean="0">
                <a:solidFill>
                  <a:srgbClr val="7030A0"/>
                </a:solidFill>
              </a:rPr>
              <a:t>K</a:t>
            </a:r>
            <a:r>
              <a:rPr lang="en-US" dirty="0" smtClean="0">
                <a:solidFill>
                  <a:schemeClr val="bg2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Highly problem dependent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Use tuning set to select its value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447800" y="5257800"/>
            <a:ext cx="6323013" cy="1403350"/>
            <a:chOff x="1447800" y="5257800"/>
            <a:chExt cx="6323013" cy="1403350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447800" y="5257800"/>
              <a:ext cx="6323013" cy="1403350"/>
              <a:chOff x="1008" y="3120"/>
              <a:chExt cx="3983" cy="884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V="1">
                <a:off x="1728" y="3120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728" y="3792"/>
                <a:ext cx="31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2448" y="345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3600" y="331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128" y="3168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008" y="3264"/>
                <a:ext cx="72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Tuning Set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Error Rate</a:t>
                </a: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2016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2496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3072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3648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V="1">
                <a:off x="4176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2400" y="3792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2</a:t>
                </a: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2976" y="3792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3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552" y="3792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4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4080" y="3792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5</a:t>
                </a: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4800" y="3792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K</a:t>
                </a:r>
              </a:p>
            </p:txBody>
          </p:sp>
        </p:grp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2905125" y="6324600"/>
              <a:ext cx="295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1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Functions: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Hamming:</a:t>
            </a:r>
            <a:r>
              <a:rPr lang="en-US" dirty="0" smtClean="0"/>
              <a:t> Measures overlap/differences between examples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Value difference metric: </a:t>
            </a:r>
            <a:r>
              <a:rPr lang="en-US" dirty="0" smtClean="0"/>
              <a:t>Attribute values are close if they make similar predictions</a:t>
            </a:r>
          </a:p>
          <a:p>
            <a:pPr>
              <a:buNone/>
            </a:pPr>
            <a:endParaRPr lang="en-US" dirty="0" smtClean="0"/>
          </a:p>
          <a:p>
            <a:pPr marL="457200" lvl="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chemeClr val="folHlink"/>
                </a:solidFill>
              </a:rPr>
              <a:t>a=0, b=0, c=1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</a:p>
          <a:p>
            <a:pPr marL="457200" lvl="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chemeClr val="folHlink"/>
                </a:solidFill>
              </a:rPr>
              <a:t>a=0, b=2, c=0</a:t>
            </a:r>
            <a:r>
              <a:rPr lang="en-US" dirty="0" smtClean="0">
                <a:solidFill>
                  <a:srgbClr val="FFFF66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pPr marL="457200" lvl="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chemeClr val="folHlink"/>
                </a:solidFill>
              </a:rPr>
              <a:t>a=1, b=3, c=1</a:t>
            </a:r>
            <a:r>
              <a:rPr lang="en-US" dirty="0" smtClean="0">
                <a:solidFill>
                  <a:srgbClr val="FFFF66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chemeClr val="folHlink"/>
                </a:solidFill>
              </a:rPr>
              <a:t>a=1, b=1, c=0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</a:p>
          <a:p>
            <a:pPr marL="457200" lvl="0" indent="-457200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8" name="Picture 7" descr="v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46576"/>
            <a:ext cx="6638544" cy="57302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1981200" y="4343400"/>
            <a:ext cx="914400" cy="19812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81400" y="4343400"/>
            <a:ext cx="609600" cy="19812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Euclidean</a:t>
            </a:r>
          </a:p>
          <a:p>
            <a:endParaRPr lang="en-US" dirty="0" smtClean="0"/>
          </a:p>
          <a:p>
            <a:r>
              <a:rPr lang="en-US" dirty="0" smtClean="0"/>
              <a:t>Manhattan</a:t>
            </a:r>
          </a:p>
          <a:p>
            <a:endParaRPr lang="en-US" dirty="0" smtClean="0"/>
          </a:p>
          <a:p>
            <a:r>
              <a:rPr lang="en-US" dirty="0" err="1" smtClean="0"/>
              <a:t>L</a:t>
            </a:r>
            <a:r>
              <a:rPr lang="en-US" baseline="30000" dirty="0" err="1" smtClean="0"/>
              <a:t>n</a:t>
            </a:r>
            <a:r>
              <a:rPr lang="en-US" dirty="0" smtClean="0"/>
              <a:t> norm</a:t>
            </a:r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Note: Often want to normalize these values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</a:rPr>
              <a:t>In general, distance function is problem 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5" descr="L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419600"/>
            <a:ext cx="4949952" cy="6888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343400" y="2133600"/>
            <a:ext cx="1371600" cy="1371600"/>
            <a:chOff x="4343400" y="2133600"/>
            <a:chExt cx="1371600" cy="1371600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3657600" y="28194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5029200" y="28194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4114800" y="28194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4572000" y="28194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343400" y="21336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343400" y="35052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343400" y="3044952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343400" y="25908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Connector 17"/>
          <p:cNvCxnSpPr>
            <a:stCxn id="17" idx="3"/>
          </p:cNvCxnSpPr>
          <p:nvPr/>
        </p:nvCxnSpPr>
        <p:spPr bwMode="auto">
          <a:xfrm rot="5400000">
            <a:off x="4343400" y="2187482"/>
            <a:ext cx="1317718" cy="13177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4343400" y="2133600"/>
            <a:ext cx="1371600" cy="1371600"/>
            <a:chOff x="4343400" y="2133600"/>
            <a:chExt cx="1371600" cy="1371600"/>
          </a:xfrm>
        </p:grpSpPr>
        <p:grpSp>
          <p:nvGrpSpPr>
            <p:cNvPr id="28" name="Group 27"/>
            <p:cNvGrpSpPr/>
            <p:nvPr/>
          </p:nvGrpSpPr>
          <p:grpSpPr>
            <a:xfrm>
              <a:off x="4343400" y="2133600"/>
              <a:ext cx="914400" cy="1371600"/>
              <a:chOff x="6781800" y="1524000"/>
              <a:chExt cx="914400" cy="1371600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6553200" y="26670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7010400" y="22098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7467600" y="17526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6781800" y="24384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7239000" y="19812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9" name="Straight Connector 28"/>
            <p:cNvCxnSpPr/>
            <p:nvPr/>
          </p:nvCxnSpPr>
          <p:spPr bwMode="auto">
            <a:xfrm>
              <a:off x="5257800" y="2133600"/>
              <a:ext cx="4572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Oval 16"/>
          <p:cNvSpPr/>
          <p:nvPr/>
        </p:nvSpPr>
        <p:spPr bwMode="auto">
          <a:xfrm>
            <a:off x="56388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760 – Machine Learning (UW-Madison)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FAA59F0F-636E-443F-B2DC-7E49CBDF4317}" type="slidenum">
              <a:rPr lang="en-US"/>
              <a:pPr/>
              <a:t>74</a:t>
            </a:fld>
            <a:endParaRPr lang="en-US"/>
          </a:p>
        </p:txBody>
      </p:sp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on a Theme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IB1</a:t>
            </a:r>
            <a:r>
              <a:rPr lang="en-US" sz="2800" dirty="0">
                <a:solidFill>
                  <a:schemeClr val="folHlink"/>
                </a:solidFill>
              </a:rPr>
              <a:t> – keep all examples</a:t>
            </a:r>
          </a:p>
          <a:p>
            <a:pPr>
              <a:buFontTx/>
              <a:buNone/>
            </a:pPr>
            <a:endParaRPr lang="en-US" sz="2800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folHlink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IB2</a:t>
            </a:r>
            <a:r>
              <a:rPr lang="en-US" sz="2800" dirty="0">
                <a:solidFill>
                  <a:schemeClr val="folHlink"/>
                </a:solidFill>
              </a:rPr>
              <a:t> – keep next instance if </a:t>
            </a:r>
            <a:r>
              <a:rPr lang="en-US" sz="2800" dirty="0">
                <a:solidFill>
                  <a:srgbClr val="FF0000"/>
                </a:solidFill>
              </a:rPr>
              <a:t>incorrectly</a:t>
            </a:r>
            <a:r>
              <a:rPr lang="en-US" sz="2800" dirty="0">
                <a:solidFill>
                  <a:schemeClr val="folHlink"/>
                </a:solidFill>
              </a:rPr>
              <a:t> classified by using previous instances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Uses less storage (good)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Order dependent (bad)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Sensitive to noisy data (bad)</a:t>
            </a:r>
          </a:p>
        </p:txBody>
      </p:sp>
      <p:sp>
        <p:nvSpPr>
          <p:cNvPr id="1513476" name="Text Box 4"/>
          <p:cNvSpPr txBox="1">
            <a:spLocks noChangeArrowheads="1"/>
          </p:cNvSpPr>
          <p:nvPr/>
        </p:nvSpPr>
        <p:spPr bwMode="auto">
          <a:xfrm>
            <a:off x="1676400" y="1467957"/>
            <a:ext cx="707103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dirty="0">
                <a:solidFill>
                  <a:schemeClr val="folHlink"/>
                </a:solidFill>
              </a:rPr>
              <a:t>(From Aha, </a:t>
            </a:r>
            <a:r>
              <a:rPr lang="en-US" dirty="0" err="1">
                <a:solidFill>
                  <a:schemeClr val="folHlink"/>
                </a:solidFill>
              </a:rPr>
              <a:t>Kibler</a:t>
            </a:r>
            <a:r>
              <a:rPr lang="en-US" dirty="0">
                <a:solidFill>
                  <a:schemeClr val="folHlink"/>
                </a:solidFill>
              </a:rPr>
              <a:t> and Albert in ML Journal)</a:t>
            </a:r>
            <a:endParaRPr lang="en-US" dirty="0"/>
          </a:p>
        </p:txBody>
      </p:sp>
      <p:sp>
        <p:nvSpPr>
          <p:cNvPr id="1513477" name="Rectangle 5"/>
          <p:cNvSpPr>
            <a:spLocks noChangeArrowheads="1"/>
          </p:cNvSpPr>
          <p:nvPr/>
        </p:nvSpPr>
        <p:spPr bwMode="auto">
          <a:xfrm>
            <a:off x="5486400" y="2209800"/>
            <a:ext cx="2667000" cy="1219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78" name="Oval 6"/>
          <p:cNvSpPr>
            <a:spLocks noChangeArrowheads="1"/>
          </p:cNvSpPr>
          <p:nvPr/>
        </p:nvSpPr>
        <p:spPr bwMode="auto">
          <a:xfrm>
            <a:off x="5715000" y="2438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79" name="Oval 7"/>
          <p:cNvSpPr>
            <a:spLocks noChangeArrowheads="1"/>
          </p:cNvSpPr>
          <p:nvPr/>
        </p:nvSpPr>
        <p:spPr bwMode="auto">
          <a:xfrm>
            <a:off x="6019800" y="22860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0" name="Oval 8"/>
          <p:cNvSpPr>
            <a:spLocks noChangeArrowheads="1"/>
          </p:cNvSpPr>
          <p:nvPr/>
        </p:nvSpPr>
        <p:spPr bwMode="auto">
          <a:xfrm>
            <a:off x="5867400" y="2590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1" name="Oval 9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2" name="Oval 10"/>
          <p:cNvSpPr>
            <a:spLocks noChangeArrowheads="1"/>
          </p:cNvSpPr>
          <p:nvPr/>
        </p:nvSpPr>
        <p:spPr bwMode="auto">
          <a:xfrm>
            <a:off x="6019800" y="30480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3" name="Oval 11"/>
          <p:cNvSpPr>
            <a:spLocks noChangeArrowheads="1"/>
          </p:cNvSpPr>
          <p:nvPr/>
        </p:nvSpPr>
        <p:spPr bwMode="auto">
          <a:xfrm>
            <a:off x="5715000" y="3124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4" name="Oval 12"/>
          <p:cNvSpPr>
            <a:spLocks noChangeArrowheads="1"/>
          </p:cNvSpPr>
          <p:nvPr/>
        </p:nvSpPr>
        <p:spPr bwMode="auto">
          <a:xfrm>
            <a:off x="6324600" y="2971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5" name="Oval 13"/>
          <p:cNvSpPr>
            <a:spLocks noChangeArrowheads="1"/>
          </p:cNvSpPr>
          <p:nvPr/>
        </p:nvSpPr>
        <p:spPr bwMode="auto">
          <a:xfrm>
            <a:off x="5791200" y="2819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6" name="Oval 14"/>
          <p:cNvSpPr>
            <a:spLocks noChangeArrowheads="1"/>
          </p:cNvSpPr>
          <p:nvPr/>
        </p:nvSpPr>
        <p:spPr bwMode="auto">
          <a:xfrm>
            <a:off x="7848600" y="25146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7" name="Oval 15"/>
          <p:cNvSpPr>
            <a:spLocks noChangeArrowheads="1"/>
          </p:cNvSpPr>
          <p:nvPr/>
        </p:nvSpPr>
        <p:spPr bwMode="auto">
          <a:xfrm>
            <a:off x="7086600" y="26670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8" name="Oval 16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89" name="Oval 17"/>
          <p:cNvSpPr>
            <a:spLocks noChangeArrowheads="1"/>
          </p:cNvSpPr>
          <p:nvPr/>
        </p:nvSpPr>
        <p:spPr bwMode="auto">
          <a:xfrm>
            <a:off x="6858000" y="25146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0" name="Oval 18"/>
          <p:cNvSpPr>
            <a:spLocks noChangeArrowheads="1"/>
          </p:cNvSpPr>
          <p:nvPr/>
        </p:nvSpPr>
        <p:spPr bwMode="auto">
          <a:xfrm>
            <a:off x="7162800" y="24384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1" name="Rectangle 19"/>
          <p:cNvSpPr>
            <a:spLocks noChangeArrowheads="1"/>
          </p:cNvSpPr>
          <p:nvPr/>
        </p:nvSpPr>
        <p:spPr bwMode="auto">
          <a:xfrm>
            <a:off x="5486400" y="4572000"/>
            <a:ext cx="2667000" cy="1219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2" name="Oval 20"/>
          <p:cNvSpPr>
            <a:spLocks noChangeArrowheads="1"/>
          </p:cNvSpPr>
          <p:nvPr/>
        </p:nvSpPr>
        <p:spPr bwMode="auto">
          <a:xfrm>
            <a:off x="6019800" y="4648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3" name="Oval 21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4" name="Oval 22"/>
          <p:cNvSpPr>
            <a:spLocks noChangeArrowheads="1"/>
          </p:cNvSpPr>
          <p:nvPr/>
        </p:nvSpPr>
        <p:spPr bwMode="auto">
          <a:xfrm>
            <a:off x="7848600" y="4876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5" name="Oval 23"/>
          <p:cNvSpPr>
            <a:spLocks noChangeArrowheads="1"/>
          </p:cNvSpPr>
          <p:nvPr/>
        </p:nvSpPr>
        <p:spPr bwMode="auto">
          <a:xfrm>
            <a:off x="6858000" y="51816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3496" name="Oval 24"/>
          <p:cNvSpPr>
            <a:spLocks noChangeArrowheads="1"/>
          </p:cNvSpPr>
          <p:nvPr/>
        </p:nvSpPr>
        <p:spPr bwMode="auto">
          <a:xfrm>
            <a:off x="7162800" y="48006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760 – Machine Learning (UW-Madison)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328D4677-E489-4001-A1E3-230CCF09049F}" type="slidenum">
              <a:rPr lang="en-US"/>
              <a:pPr/>
              <a:t>75</a:t>
            </a:fld>
            <a:endParaRPr lang="en-US"/>
          </a:p>
        </p:txBody>
      </p:sp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on a Theme (cont.)</a:t>
            </a:r>
          </a:p>
        </p:txBody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IB3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400" dirty="0">
                <a:solidFill>
                  <a:schemeClr val="folHlink"/>
                </a:solidFill>
              </a:rPr>
              <a:t>– extend IB2 to more intelligently decide which examples to keep (see article)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Better handling of noisy data</a:t>
            </a:r>
          </a:p>
          <a:p>
            <a:pPr lvl="1">
              <a:buFontTx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lvl="1">
              <a:buFontTx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bg2"/>
                </a:solidFill>
              </a:rPr>
              <a:t>Another Idea </a:t>
            </a:r>
            <a:r>
              <a:rPr lang="en-US" sz="2800" dirty="0">
                <a:solidFill>
                  <a:schemeClr val="folHlink"/>
                </a:solidFill>
              </a:rPr>
              <a:t>- </a:t>
            </a:r>
            <a:r>
              <a:rPr lang="en-US" sz="2400" dirty="0">
                <a:solidFill>
                  <a:schemeClr val="folHlink"/>
                </a:solidFill>
              </a:rPr>
              <a:t>cluster groups, keep example from each (median/</a:t>
            </a:r>
            <a:r>
              <a:rPr lang="en-US" sz="2400" dirty="0" err="1">
                <a:solidFill>
                  <a:schemeClr val="folHlink"/>
                </a:solidFill>
              </a:rPr>
              <a:t>centroid</a:t>
            </a:r>
            <a:r>
              <a:rPr lang="en-US" sz="2400" dirty="0">
                <a:solidFill>
                  <a:schemeClr val="folHlink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Less storage, faster lookup</a:t>
            </a:r>
          </a:p>
        </p:txBody>
      </p:sp>
      <p:sp>
        <p:nvSpPr>
          <p:cNvPr id="1514500" name="Rectangle 4"/>
          <p:cNvSpPr>
            <a:spLocks noChangeArrowheads="1"/>
          </p:cNvSpPr>
          <p:nvPr/>
        </p:nvSpPr>
        <p:spPr bwMode="auto">
          <a:xfrm>
            <a:off x="5943600" y="2514600"/>
            <a:ext cx="2667000" cy="1219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1" name="Oval 5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2" name="Oval 6"/>
          <p:cNvSpPr>
            <a:spLocks noChangeArrowheads="1"/>
          </p:cNvSpPr>
          <p:nvPr/>
        </p:nvSpPr>
        <p:spPr bwMode="auto">
          <a:xfrm>
            <a:off x="7848600" y="27432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3" name="Rectangle 7"/>
          <p:cNvSpPr>
            <a:spLocks noChangeArrowheads="1"/>
          </p:cNvSpPr>
          <p:nvPr/>
        </p:nvSpPr>
        <p:spPr bwMode="auto">
          <a:xfrm>
            <a:off x="6019800" y="4724400"/>
            <a:ext cx="2667000" cy="1219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4" name="Oval 8"/>
          <p:cNvSpPr>
            <a:spLocks noChangeArrowheads="1"/>
          </p:cNvSpPr>
          <p:nvPr/>
        </p:nvSpPr>
        <p:spPr bwMode="auto">
          <a:xfrm>
            <a:off x="7848600" y="53340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5" name="Oval 9"/>
          <p:cNvSpPr>
            <a:spLocks noChangeArrowheads="1"/>
          </p:cNvSpPr>
          <p:nvPr/>
        </p:nvSpPr>
        <p:spPr bwMode="auto">
          <a:xfrm>
            <a:off x="7924800" y="5105400"/>
            <a:ext cx="228600" cy="2286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6" name="Oval 10"/>
          <p:cNvSpPr>
            <a:spLocks noChangeArrowheads="1"/>
          </p:cNvSpPr>
          <p:nvPr/>
        </p:nvSpPr>
        <p:spPr bwMode="auto">
          <a:xfrm>
            <a:off x="8001000" y="54102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7" name="Oval 11"/>
          <p:cNvSpPr>
            <a:spLocks noChangeArrowheads="1"/>
          </p:cNvSpPr>
          <p:nvPr/>
        </p:nvSpPr>
        <p:spPr bwMode="auto">
          <a:xfrm>
            <a:off x="8229600" y="53340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8" name="Oval 12"/>
          <p:cNvSpPr>
            <a:spLocks noChangeArrowheads="1"/>
          </p:cNvSpPr>
          <p:nvPr/>
        </p:nvSpPr>
        <p:spPr bwMode="auto">
          <a:xfrm>
            <a:off x="8229600" y="51054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09" name="Oval 13"/>
          <p:cNvSpPr>
            <a:spLocks noChangeArrowheads="1"/>
          </p:cNvSpPr>
          <p:nvPr/>
        </p:nvSpPr>
        <p:spPr bwMode="auto">
          <a:xfrm>
            <a:off x="8001000" y="49530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0" name="Oval 14"/>
          <p:cNvSpPr>
            <a:spLocks noChangeArrowheads="1"/>
          </p:cNvSpPr>
          <p:nvPr/>
        </p:nvSpPr>
        <p:spPr bwMode="auto">
          <a:xfrm>
            <a:off x="7772400" y="51054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1" name="Oval 15"/>
          <p:cNvSpPr>
            <a:spLocks noChangeArrowheads="1"/>
          </p:cNvSpPr>
          <p:nvPr/>
        </p:nvSpPr>
        <p:spPr bwMode="auto">
          <a:xfrm>
            <a:off x="8153400" y="5410200"/>
            <a:ext cx="76200" cy="76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2" name="Oval 16"/>
          <p:cNvSpPr>
            <a:spLocks noChangeArrowheads="1"/>
          </p:cNvSpPr>
          <p:nvPr/>
        </p:nvSpPr>
        <p:spPr bwMode="auto">
          <a:xfrm>
            <a:off x="6477000" y="54102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3" name="Oval 17"/>
          <p:cNvSpPr>
            <a:spLocks noChangeArrowheads="1"/>
          </p:cNvSpPr>
          <p:nvPr/>
        </p:nvSpPr>
        <p:spPr bwMode="auto">
          <a:xfrm>
            <a:off x="6553200" y="5181600"/>
            <a:ext cx="228600" cy="2286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4" name="Oval 18"/>
          <p:cNvSpPr>
            <a:spLocks noChangeArrowheads="1"/>
          </p:cNvSpPr>
          <p:nvPr/>
        </p:nvSpPr>
        <p:spPr bwMode="auto">
          <a:xfrm>
            <a:off x="6629400" y="54864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5" name="Oval 19"/>
          <p:cNvSpPr>
            <a:spLocks noChangeArrowheads="1"/>
          </p:cNvSpPr>
          <p:nvPr/>
        </p:nvSpPr>
        <p:spPr bwMode="auto">
          <a:xfrm>
            <a:off x="6858000" y="54102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6" name="Oval 20"/>
          <p:cNvSpPr>
            <a:spLocks noChangeArrowheads="1"/>
          </p:cNvSpPr>
          <p:nvPr/>
        </p:nvSpPr>
        <p:spPr bwMode="auto">
          <a:xfrm>
            <a:off x="6858000" y="51816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7" name="Oval 21"/>
          <p:cNvSpPr>
            <a:spLocks noChangeArrowheads="1"/>
          </p:cNvSpPr>
          <p:nvPr/>
        </p:nvSpPr>
        <p:spPr bwMode="auto">
          <a:xfrm>
            <a:off x="6629400" y="50292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8" name="Oval 22"/>
          <p:cNvSpPr>
            <a:spLocks noChangeArrowheads="1"/>
          </p:cNvSpPr>
          <p:nvPr/>
        </p:nvSpPr>
        <p:spPr bwMode="auto">
          <a:xfrm>
            <a:off x="6400800" y="51816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19" name="Oval 23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20" name="Oval 24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21" name="Oval 25"/>
          <p:cNvSpPr>
            <a:spLocks noChangeArrowheads="1"/>
          </p:cNvSpPr>
          <p:nvPr/>
        </p:nvSpPr>
        <p:spPr bwMode="auto">
          <a:xfrm>
            <a:off x="6400800" y="53340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4522" name="Oval 26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Weighted </a:t>
            </a:r>
            <a:r>
              <a:rPr lang="en-US" i="1" dirty="0" smtClean="0"/>
              <a:t>K</a:t>
            </a:r>
            <a:r>
              <a:rPr lang="en-US" dirty="0" smtClean="0"/>
              <a:t>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example for 3-NN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unseen example is much closer to the positive example, but labeled as a negative</a:t>
            </a:r>
          </a:p>
          <a:p>
            <a:endParaRPr lang="en-US" dirty="0" smtClean="0"/>
          </a:p>
          <a:p>
            <a:r>
              <a:rPr lang="en-US" dirty="0" smtClean="0"/>
              <a:t>Idea: Weight nearer examples more heavily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505200" y="3073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343400" y="2438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41148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3733800" y="2463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25400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267200" y="269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2895600" y="2844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581400" y="2540000"/>
            <a:ext cx="1371600" cy="685800"/>
          </a:xfrm>
          <a:prstGeom prst="ellipse">
            <a:avLst/>
          </a:prstGeom>
          <a:noFill/>
          <a:ln w="317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Weighted </a:t>
            </a:r>
            <a:r>
              <a:rPr lang="en-US" i="1" dirty="0" smtClean="0"/>
              <a:t>K</a:t>
            </a:r>
            <a:r>
              <a:rPr lang="en-US" dirty="0" smtClean="0"/>
              <a:t>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function is: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Where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now we should use all training examples instead of just k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6" name="Picture 5" descr="di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3169920" cy="969264"/>
          </a:xfrm>
          <a:prstGeom prst="rect">
            <a:avLst/>
          </a:prstGeom>
        </p:spPr>
      </p:pic>
      <p:pic>
        <p:nvPicPr>
          <p:cNvPr id="7" name="Picture 6" descr="di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32504"/>
            <a:ext cx="2225040" cy="76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is very fast</a:t>
            </a:r>
          </a:p>
          <a:p>
            <a:r>
              <a:rPr lang="en-US" dirty="0" smtClean="0"/>
              <a:t>Learn complex target function easily</a:t>
            </a:r>
          </a:p>
          <a:p>
            <a:r>
              <a:rPr lang="en-US" dirty="0" smtClean="0"/>
              <a:t>No loss of information from training data</a:t>
            </a:r>
          </a:p>
          <a:p>
            <a:r>
              <a:rPr lang="en-US" dirty="0" smtClean="0"/>
              <a:t>Easy to implement</a:t>
            </a:r>
          </a:p>
          <a:p>
            <a:r>
              <a:rPr lang="en-US" dirty="0" smtClean="0"/>
              <a:t>Good baseline for empirical evaluation</a:t>
            </a:r>
          </a:p>
          <a:p>
            <a:r>
              <a:rPr lang="en-US" dirty="0" smtClean="0"/>
              <a:t>Possible to do incremental learning</a:t>
            </a:r>
          </a:p>
          <a:p>
            <a:r>
              <a:rPr lang="en-US" dirty="0" smtClean="0"/>
              <a:t>Plausible model for human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at query time</a:t>
            </a:r>
          </a:p>
          <a:p>
            <a:r>
              <a:rPr lang="en-US" dirty="0" smtClean="0"/>
              <a:t>Memory intensive</a:t>
            </a:r>
          </a:p>
          <a:p>
            <a:r>
              <a:rPr lang="en-US" dirty="0" smtClean="0"/>
              <a:t>Easily fooled by irrelevant attributes</a:t>
            </a:r>
          </a:p>
          <a:p>
            <a:r>
              <a:rPr lang="en-US" dirty="0" smtClean="0"/>
              <a:t>Picking the distance function can be tricky</a:t>
            </a:r>
          </a:p>
          <a:p>
            <a:r>
              <a:rPr lang="en-US" dirty="0" smtClean="0"/>
              <a:t>No insight into the domain as there is no explicit model</a:t>
            </a:r>
          </a:p>
          <a:p>
            <a:r>
              <a:rPr lang="en-US" dirty="0" smtClean="0"/>
              <a:t>Doesn’t exploit, notice structure in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a data mining or machine learning system should do</a:t>
            </a:r>
          </a:p>
          <a:p>
            <a:endParaRPr lang="en-US" sz="1000" dirty="0"/>
          </a:p>
          <a:p>
            <a:r>
              <a:rPr lang="en-US" dirty="0" smtClean="0"/>
              <a:t>Understand how current systems work</a:t>
            </a:r>
          </a:p>
          <a:p>
            <a:pPr lvl="1"/>
            <a:r>
              <a:rPr lang="en-US" dirty="0" smtClean="0"/>
              <a:t>Algorithmically</a:t>
            </a:r>
          </a:p>
          <a:p>
            <a:pPr lvl="1"/>
            <a:r>
              <a:rPr lang="en-US" dirty="0" smtClean="0"/>
              <a:t>Empirically</a:t>
            </a:r>
          </a:p>
          <a:p>
            <a:pPr lvl="1"/>
            <a:r>
              <a:rPr lang="en-US" dirty="0" smtClean="0"/>
              <a:t>Their shortcomings</a:t>
            </a:r>
          </a:p>
          <a:p>
            <a:endParaRPr lang="en-US" sz="1000" dirty="0" smtClean="0"/>
          </a:p>
          <a:p>
            <a:r>
              <a:rPr lang="en-US" dirty="0" smtClean="0"/>
              <a:t>Try to think about how we could improve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Computation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Use clever data structures</a:t>
            </a:r>
          </a:p>
          <a:p>
            <a:pPr lvl="1"/>
            <a:r>
              <a:rPr lang="en-US" dirty="0" smtClean="0"/>
              <a:t>E.g., k-D trees (for low dimensional spaces)</a:t>
            </a:r>
          </a:p>
          <a:p>
            <a:r>
              <a:rPr lang="en-US" dirty="0" smtClean="0"/>
              <a:t>Efficient similarity computation</a:t>
            </a:r>
          </a:p>
          <a:p>
            <a:pPr lvl="1"/>
            <a:r>
              <a:rPr lang="en-US" dirty="0" smtClean="0"/>
              <a:t>Use a cheap, approximate metric to weed out examples</a:t>
            </a:r>
          </a:p>
          <a:p>
            <a:pPr lvl="1"/>
            <a:r>
              <a:rPr lang="en-US" dirty="0" smtClean="0"/>
              <a:t>Use expensive metric on remaining examples</a:t>
            </a:r>
          </a:p>
          <a:p>
            <a:r>
              <a:rPr lang="en-US" dirty="0" smtClean="0"/>
              <a:t>Use a subset of the features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Computation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Form prototypes</a:t>
            </a:r>
          </a:p>
          <a:p>
            <a:endParaRPr lang="en-US" dirty="0" smtClean="0"/>
          </a:p>
          <a:p>
            <a:r>
              <a:rPr lang="en-US" dirty="0" smtClean="0"/>
              <a:t>Use a subset of the training examples</a:t>
            </a:r>
          </a:p>
          <a:p>
            <a:pPr lvl="1"/>
            <a:r>
              <a:rPr lang="en-US" dirty="0" smtClean="0"/>
              <a:t>Remove those that don’t effect the frontier</a:t>
            </a:r>
          </a:p>
          <a:p>
            <a:pPr lvl="1"/>
            <a:r>
              <a:rPr lang="en-US" dirty="0" smtClean="0"/>
              <a:t>Edited k-NN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495800"/>
          </a:xfrm>
        </p:spPr>
        <p:txBody>
          <a:bodyPr/>
          <a:lstStyle/>
          <a:p>
            <a:r>
              <a:rPr lang="en-US" dirty="0" smtClean="0"/>
              <a:t>Imagine instances are described by 20 attributes, but only two are relevant to the concept</a:t>
            </a:r>
          </a:p>
          <a:p>
            <a:r>
              <a:rPr lang="en-US" dirty="0" smtClean="0"/>
              <a:t>Curse of dimensionality</a:t>
            </a:r>
          </a:p>
          <a:p>
            <a:pPr lvl="1"/>
            <a:r>
              <a:rPr lang="en-US" dirty="0" smtClean="0"/>
              <a:t>With lots of features, can end up with</a:t>
            </a:r>
            <a:br>
              <a:rPr lang="en-US" dirty="0" smtClean="0"/>
            </a:br>
            <a:r>
              <a:rPr lang="en-US" dirty="0" smtClean="0"/>
              <a:t> spurious correlations</a:t>
            </a:r>
          </a:p>
          <a:p>
            <a:pPr lvl="1"/>
            <a:r>
              <a:rPr lang="en-US" dirty="0" smtClean="0"/>
              <a:t>Nearest neighbors are easily mislead with high-dim X</a:t>
            </a:r>
          </a:p>
          <a:p>
            <a:pPr lvl="1"/>
            <a:r>
              <a:rPr lang="en-US" dirty="0" smtClean="0"/>
              <a:t>Easy problems in low-dim are hard in high-dim</a:t>
            </a:r>
          </a:p>
          <a:p>
            <a:pPr lvl="1"/>
            <a:r>
              <a:rPr lang="en-US" dirty="0" smtClean="0"/>
              <a:t>Low-dim intuition doesn’t apply in high-dim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1-D space: 2 NN are equidistant</a:t>
            </a:r>
          </a:p>
          <a:p>
            <a:endParaRPr lang="en-US" dirty="0" smtClean="0"/>
          </a:p>
          <a:p>
            <a:r>
              <a:rPr lang="en-US" dirty="0" smtClean="0"/>
              <a:t>In 2-D space: 4 NN are equidistant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09800" y="276606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Points on </a:t>
            </a:r>
            <a:r>
              <a:rPr lang="en-US" dirty="0" err="1" smtClean="0"/>
              <a:t>Hypergrid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00200" y="276606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>
            <a:off x="1447800" y="266700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057400" y="266700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2667000" y="266700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09800" y="427863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00200" y="427863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47800" y="417957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667000" y="417957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905000" y="457200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1905000" y="3962400"/>
            <a:ext cx="45720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>
            <a:spLocks noChangeAspect="1"/>
          </p:cNvSpPr>
          <p:nvPr/>
        </p:nvSpPr>
        <p:spPr bwMode="auto">
          <a:xfrm rot="5400000">
            <a:off x="2068830" y="356997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 rot="5400000">
            <a:off x="2068830" y="478917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057400" y="4179570"/>
            <a:ext cx="152400" cy="1752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760 – Machine Learning (UW-Madison)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76D40D99-C064-4119-B21C-AFF68EC8ED75}" type="slidenum">
              <a:rPr lang="en-US"/>
              <a:pPr/>
              <a:t>85</a:t>
            </a:fld>
            <a:endParaRPr lang="en-US"/>
          </a:p>
        </p:txBody>
      </p:sp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</a:t>
            </a:r>
            <a:r>
              <a:rPr lang="en-US" dirty="0" smtClean="0"/>
              <a:t>Selection</a:t>
            </a:r>
            <a:endParaRPr lang="en-US" sz="3600" dirty="0"/>
          </a:p>
        </p:txBody>
      </p:sp>
      <p:sp>
        <p:nvSpPr>
          <p:cNvPr id="1526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Filtering-Based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Feature </a:t>
            </a:r>
            <a:r>
              <a:rPr lang="en-US" dirty="0">
                <a:solidFill>
                  <a:srgbClr val="FF0000"/>
                </a:solidFill>
              </a:rPr>
              <a:t>Selection</a:t>
            </a:r>
          </a:p>
          <a:p>
            <a:pPr algn="ctr">
              <a:buFontTx/>
              <a:buNone/>
            </a:pPr>
            <a:r>
              <a:rPr lang="en-US" sz="2400" dirty="0" smtClean="0"/>
              <a:t>   all </a:t>
            </a:r>
            <a:r>
              <a:rPr lang="en-US" sz="2400" dirty="0"/>
              <a:t>features</a:t>
            </a:r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r>
              <a:rPr lang="en-US" sz="2400" dirty="0" smtClean="0"/>
              <a:t>       subset </a:t>
            </a:r>
            <a:r>
              <a:rPr lang="en-US" sz="2400" dirty="0"/>
              <a:t>of features</a:t>
            </a:r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r>
              <a:rPr lang="en-US" sz="2400" dirty="0" smtClean="0"/>
              <a:t>     model</a:t>
            </a:r>
            <a:endParaRPr lang="en-US" sz="2400" dirty="0"/>
          </a:p>
        </p:txBody>
      </p:sp>
      <p:sp>
        <p:nvSpPr>
          <p:cNvPr id="15267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		Wrapper-Based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Feature Selection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26789" name="Rectangle 5"/>
          <p:cNvSpPr>
            <a:spLocks noChangeArrowheads="1"/>
          </p:cNvSpPr>
          <p:nvPr/>
        </p:nvSpPr>
        <p:spPr bwMode="auto">
          <a:xfrm>
            <a:off x="1981200" y="3581400"/>
            <a:ext cx="2057400" cy="4572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FS algorithm</a:t>
            </a:r>
          </a:p>
        </p:txBody>
      </p:sp>
      <p:sp>
        <p:nvSpPr>
          <p:cNvPr id="1526790" name="Rectangle 6"/>
          <p:cNvSpPr>
            <a:spLocks noChangeArrowheads="1"/>
          </p:cNvSpPr>
          <p:nvPr/>
        </p:nvSpPr>
        <p:spPr bwMode="auto">
          <a:xfrm>
            <a:off x="1828800" y="4876800"/>
            <a:ext cx="2209800" cy="4572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ML algorithm</a:t>
            </a:r>
          </a:p>
        </p:txBody>
      </p:sp>
      <p:sp>
        <p:nvSpPr>
          <p:cNvPr id="1526791" name="Line 7"/>
          <p:cNvSpPr>
            <a:spLocks noChangeShapeType="1"/>
          </p:cNvSpPr>
          <p:nvPr/>
        </p:nvSpPr>
        <p:spPr bwMode="auto">
          <a:xfrm>
            <a:off x="2971800" y="32766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792" name="Line 8"/>
          <p:cNvSpPr>
            <a:spLocks noChangeShapeType="1"/>
          </p:cNvSpPr>
          <p:nvPr/>
        </p:nvSpPr>
        <p:spPr bwMode="auto">
          <a:xfrm>
            <a:off x="2971800" y="40386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auto">
          <a:xfrm>
            <a:off x="2971800" y="4648200"/>
            <a:ext cx="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794" name="Line 10"/>
          <p:cNvSpPr>
            <a:spLocks noChangeShapeType="1"/>
          </p:cNvSpPr>
          <p:nvPr/>
        </p:nvSpPr>
        <p:spPr bwMode="auto">
          <a:xfrm>
            <a:off x="2971800" y="5334000"/>
            <a:ext cx="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795" name="Rectangle 11"/>
          <p:cNvSpPr>
            <a:spLocks noChangeArrowheads="1"/>
          </p:cNvSpPr>
          <p:nvPr/>
        </p:nvSpPr>
        <p:spPr bwMode="auto">
          <a:xfrm>
            <a:off x="6019800" y="3276600"/>
            <a:ext cx="2514600" cy="31242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26796" name="Rectangle 12"/>
          <p:cNvSpPr>
            <a:spLocks noChangeArrowheads="1"/>
          </p:cNvSpPr>
          <p:nvPr/>
        </p:nvSpPr>
        <p:spPr bwMode="auto">
          <a:xfrm>
            <a:off x="6096000" y="5562600"/>
            <a:ext cx="2286000" cy="762000"/>
          </a:xfrm>
          <a:prstGeom prst="rect">
            <a:avLst/>
          </a:prstGeom>
          <a:noFill/>
          <a:ln w="19050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ML algorithm</a:t>
            </a:r>
          </a:p>
        </p:txBody>
      </p:sp>
      <p:sp>
        <p:nvSpPr>
          <p:cNvPr id="1526798" name="Text Box 14"/>
          <p:cNvSpPr txBox="1">
            <a:spLocks noChangeArrowheads="1"/>
          </p:cNvSpPr>
          <p:nvPr/>
        </p:nvSpPr>
        <p:spPr bwMode="auto">
          <a:xfrm>
            <a:off x="4572000" y="51771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model</a:t>
            </a:r>
          </a:p>
        </p:txBody>
      </p:sp>
      <p:sp>
        <p:nvSpPr>
          <p:cNvPr id="1526799" name="Line 15"/>
          <p:cNvSpPr>
            <a:spLocks noChangeShapeType="1"/>
          </p:cNvSpPr>
          <p:nvPr/>
        </p:nvSpPr>
        <p:spPr bwMode="auto">
          <a:xfrm>
            <a:off x="5638800" y="3505200"/>
            <a:ext cx="3810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800" name="Line 16"/>
          <p:cNvSpPr>
            <a:spLocks noChangeShapeType="1"/>
          </p:cNvSpPr>
          <p:nvPr/>
        </p:nvSpPr>
        <p:spPr bwMode="auto">
          <a:xfrm flipH="1">
            <a:off x="5638800" y="51054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801" name="Text Box 17"/>
          <p:cNvSpPr txBox="1">
            <a:spLocks noChangeArrowheads="1"/>
          </p:cNvSpPr>
          <p:nvPr/>
        </p:nvSpPr>
        <p:spPr bwMode="auto">
          <a:xfrm>
            <a:off x="6019800" y="32766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FS algorithm </a:t>
            </a:r>
          </a:p>
        </p:txBody>
      </p:sp>
      <p:sp>
        <p:nvSpPr>
          <p:cNvPr id="1526802" name="Text Box 18"/>
          <p:cNvSpPr txBox="1">
            <a:spLocks noChangeArrowheads="1"/>
          </p:cNvSpPr>
          <p:nvPr/>
        </p:nvSpPr>
        <p:spPr bwMode="auto">
          <a:xfrm>
            <a:off x="6248400" y="3657600"/>
            <a:ext cx="220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calls ML algorithm </a:t>
            </a:r>
            <a:r>
              <a:rPr lang="en-US" sz="2400" u="sng" dirty="0">
                <a:solidFill>
                  <a:srgbClr val="FFFF99"/>
                </a:solidFill>
              </a:rPr>
              <a:t>many</a:t>
            </a:r>
            <a:r>
              <a:rPr lang="en-US" sz="2400" dirty="0">
                <a:solidFill>
                  <a:srgbClr val="FFFF99"/>
                </a:solidFill>
              </a:rPr>
              <a:t> times, uses it to help select features</a:t>
            </a:r>
          </a:p>
        </p:txBody>
      </p:sp>
      <p:sp>
        <p:nvSpPr>
          <p:cNvPr id="1526803" name="Freeform 19"/>
          <p:cNvSpPr>
            <a:spLocks/>
          </p:cNvSpPr>
          <p:nvPr/>
        </p:nvSpPr>
        <p:spPr bwMode="auto">
          <a:xfrm flipH="1">
            <a:off x="6172196" y="3733800"/>
            <a:ext cx="0" cy="16764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840"/>
              </a:cxn>
            </a:cxnLst>
            <a:rect l="0" t="0" r="r" b="b"/>
            <a:pathLst>
              <a:path w="12" h="840">
                <a:moveTo>
                  <a:pt x="12" y="0"/>
                </a:moveTo>
                <a:lnTo>
                  <a:pt x="0" y="840"/>
                </a:lnTo>
              </a:path>
            </a:pathLst>
          </a:custGeom>
          <a:noFill/>
          <a:ln w="25400">
            <a:solidFill>
              <a:srgbClr val="FAE2F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95800" y="32004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all</a:t>
            </a:r>
            <a:br>
              <a:rPr lang="en-US" sz="2400" dirty="0" smtClean="0"/>
            </a:br>
            <a:r>
              <a:rPr lang="en-US" sz="2400" dirty="0" smtClean="0"/>
              <a:t>features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760 – Machine Learning (UW-Madison)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1BD93B1F-743C-4AE7-8653-70E5169AE461}" type="slidenum">
              <a:rPr lang="en-US"/>
              <a:pPr/>
              <a:t>86</a:t>
            </a:fld>
            <a:endParaRPr lang="en-US"/>
          </a:p>
        </p:txBody>
      </p:sp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Selection as Search Problem</a:t>
            </a:r>
          </a:p>
        </p:txBody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State </a:t>
            </a:r>
            <a:r>
              <a:rPr lang="en-US" sz="2800" dirty="0">
                <a:solidFill>
                  <a:schemeClr val="tx2"/>
                </a:solidFill>
              </a:rPr>
              <a:t>= set of features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Start state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empty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forward selection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             </a:t>
            </a:r>
            <a:r>
              <a:rPr lang="en-US" sz="2400" dirty="0">
                <a:solidFill>
                  <a:schemeClr val="tx2"/>
                </a:solidFill>
              </a:rPr>
              <a:t>or </a:t>
            </a:r>
            <a:r>
              <a:rPr lang="en-US" sz="2400" i="1" dirty="0">
                <a:solidFill>
                  <a:schemeClr val="tx2"/>
                </a:solidFill>
              </a:rPr>
              <a:t>full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dirty="0">
                <a:solidFill>
                  <a:srgbClr val="FF0000"/>
                </a:solidFill>
              </a:rPr>
              <a:t>backward selection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Goal test </a:t>
            </a:r>
            <a:r>
              <a:rPr lang="en-US" sz="2400" dirty="0">
                <a:solidFill>
                  <a:schemeClr val="tx2"/>
                </a:solidFill>
              </a:rPr>
              <a:t>= highest scoring state</a:t>
            </a:r>
          </a:p>
          <a:p>
            <a:r>
              <a:rPr lang="en-US" sz="2800" dirty="0">
                <a:solidFill>
                  <a:schemeClr val="bg2"/>
                </a:solidFill>
              </a:rPr>
              <a:t>Operators</a:t>
            </a:r>
            <a:r>
              <a:rPr lang="en-US" sz="2800" dirty="0">
                <a:solidFill>
                  <a:srgbClr val="FFFF66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add/subtract features</a:t>
            </a:r>
          </a:p>
          <a:p>
            <a:r>
              <a:rPr lang="en-US" sz="2800" dirty="0">
                <a:solidFill>
                  <a:schemeClr val="bg2"/>
                </a:solidFill>
              </a:rPr>
              <a:t>Scoring function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accuracy on training (or tuning) set of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ML algorithm using this state’s feature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Greedy search (aka “Hill Climbing”)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429000" y="2286000"/>
            <a:ext cx="1843741" cy="914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{}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50%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99105" y="2825750"/>
            <a:ext cx="33941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33401" y="2743200"/>
            <a:ext cx="7696199" cy="2057400"/>
            <a:chOff x="533401" y="2743200"/>
            <a:chExt cx="7696199" cy="205740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477000" y="3810000"/>
              <a:ext cx="1752600" cy="9144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{F</a:t>
              </a:r>
              <a:r>
                <a:rPr lang="en-US" baseline="-25000" dirty="0">
                  <a:solidFill>
                    <a:schemeClr val="accent3"/>
                  </a:solidFill>
                </a:rPr>
                <a:t>N</a:t>
              </a:r>
              <a:r>
                <a:rPr lang="en-US" dirty="0">
                  <a:solidFill>
                    <a:schemeClr val="accent3"/>
                  </a:solidFill>
                </a:rPr>
                <a:t>}</a:t>
              </a: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52%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33401" y="3886200"/>
              <a:ext cx="1676399" cy="9144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{F</a:t>
              </a:r>
              <a:r>
                <a:rPr lang="en-US" baseline="-25000" dirty="0">
                  <a:solidFill>
                    <a:schemeClr val="accent3"/>
                  </a:solidFill>
                </a:rPr>
                <a:t>1</a:t>
              </a:r>
              <a:r>
                <a:rPr lang="en-US" dirty="0">
                  <a:solidFill>
                    <a:schemeClr val="accent3"/>
                  </a:solidFill>
                </a:rPr>
                <a:t>}</a:t>
              </a:r>
            </a:p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62%</a:t>
              </a:r>
            </a:p>
          </p:txBody>
        </p:sp>
        <p:cxnSp>
          <p:nvCxnSpPr>
            <p:cNvPr id="9" name="AutoShape 8"/>
            <p:cNvCxnSpPr>
              <a:cxnSpLocks noChangeShapeType="1"/>
              <a:stCxn id="6" idx="6"/>
              <a:endCxn id="7" idx="0"/>
            </p:cNvCxnSpPr>
            <p:nvPr/>
          </p:nvCxnSpPr>
          <p:spPr bwMode="auto">
            <a:xfrm>
              <a:off x="5272741" y="2743200"/>
              <a:ext cx="2080559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10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rot="10800000" flipV="1">
              <a:off x="1371602" y="2743200"/>
              <a:ext cx="2057399" cy="1143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1872757">
              <a:off x="6094056" y="2816282"/>
              <a:ext cx="1295400" cy="73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add F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 rot="19800000">
              <a:off x="1796074" y="2752677"/>
              <a:ext cx="13973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add F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...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14601" y="3886200"/>
              <a:ext cx="1676399" cy="9144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{</a:t>
              </a:r>
              <a:r>
                <a:rPr lang="en-US" dirty="0" smtClean="0">
                  <a:solidFill>
                    <a:schemeClr val="accent3"/>
                  </a:solidFill>
                </a:rPr>
                <a:t>F</a:t>
              </a:r>
              <a:r>
                <a:rPr lang="en-US" baseline="-25000" dirty="0">
                  <a:solidFill>
                    <a:schemeClr val="accent3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72%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33" name="AutoShape 10"/>
            <p:cNvCxnSpPr>
              <a:cxnSpLocks noChangeShapeType="1"/>
              <a:endCxn id="32" idx="0"/>
            </p:cNvCxnSpPr>
            <p:nvPr/>
          </p:nvCxnSpPr>
          <p:spPr bwMode="auto">
            <a:xfrm rot="10800000" flipV="1">
              <a:off x="3352801" y="32004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 rot="19800000">
              <a:off x="2622442" y="3172212"/>
              <a:ext cx="12466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add </a:t>
              </a:r>
              <a:r>
                <a:rPr lang="en-US" dirty="0" smtClean="0"/>
                <a:t>F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4400" y="4553025"/>
            <a:ext cx="6019799" cy="1847775"/>
            <a:chOff x="914400" y="4553025"/>
            <a:chExt cx="6019799" cy="1847775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981200" y="48006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9954577">
              <a:off x="1733991" y="4771810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add F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495800" y="5638800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...</a:t>
              </a: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914400" y="5486400"/>
              <a:ext cx="1676399" cy="9144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1</a:t>
              </a:r>
              <a:r>
                <a:rPr lang="en-US" dirty="0" smtClean="0">
                  <a:solidFill>
                    <a:schemeClr val="accent3"/>
                  </a:solidFill>
                </a:rPr>
                <a:t>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74%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743201" y="5486400"/>
              <a:ext cx="1676399" cy="9144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3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73%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257800" y="5486400"/>
              <a:ext cx="1676399" cy="9144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84%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>
              <a:off x="3352800" y="4800600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3400504" y="4917111"/>
              <a:ext cx="1295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add </a:t>
              </a:r>
              <a:r>
                <a:rPr lang="en-US" dirty="0" smtClean="0"/>
                <a:t>F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cxnSp>
          <p:nvCxnSpPr>
            <p:cNvPr id="41" name="AutoShape 8"/>
            <p:cNvCxnSpPr>
              <a:cxnSpLocks noChangeShapeType="1"/>
            </p:cNvCxnSpPr>
            <p:nvPr/>
          </p:nvCxnSpPr>
          <p:spPr bwMode="auto">
            <a:xfrm>
              <a:off x="4112103" y="4553025"/>
              <a:ext cx="1831497" cy="933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 rot="1606311">
              <a:off x="4690016" y="4564981"/>
              <a:ext cx="1295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add F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Greedy search (aka “Hill Climbing”)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352116" y="2286000"/>
            <a:ext cx="2056964" cy="9144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{F</a:t>
            </a:r>
            <a:r>
              <a:rPr lang="en-US" baseline="-25000" dirty="0" smtClean="0">
                <a:solidFill>
                  <a:schemeClr val="accent3"/>
                </a:solidFill>
              </a:rPr>
              <a:t>1</a:t>
            </a:r>
            <a:r>
              <a:rPr lang="en-US" dirty="0" smtClean="0">
                <a:solidFill>
                  <a:schemeClr val="accent3"/>
                </a:solidFill>
              </a:rPr>
              <a:t>,…,F</a:t>
            </a:r>
            <a:r>
              <a:rPr lang="en-US" baseline="-25000" dirty="0" smtClean="0">
                <a:solidFill>
                  <a:schemeClr val="accent3"/>
                </a:solidFill>
              </a:rPr>
              <a:t>2</a:t>
            </a:r>
            <a:r>
              <a:rPr lang="en-US" dirty="0" smtClean="0">
                <a:solidFill>
                  <a:schemeClr val="accent3"/>
                </a:solidFill>
              </a:rPr>
              <a:t>}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75%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9" name="AutoShape 8"/>
          <p:cNvCxnSpPr>
            <a:cxnSpLocks noChangeShapeType="1"/>
            <a:stCxn id="6" idx="6"/>
          </p:cNvCxnSpPr>
          <p:nvPr/>
        </p:nvCxnSpPr>
        <p:spPr bwMode="auto">
          <a:xfrm>
            <a:off x="5409080" y="2743200"/>
            <a:ext cx="1942851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99105" y="2825750"/>
            <a:ext cx="33941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82245" y="2614659"/>
            <a:ext cx="7923556" cy="2185941"/>
            <a:chOff x="382245" y="2614659"/>
            <a:chExt cx="7923556" cy="2185941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82245" y="3733800"/>
              <a:ext cx="1828738" cy="10668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2</a:t>
              </a:r>
              <a:r>
                <a:rPr lang="en-US" dirty="0" smtClean="0">
                  <a:solidFill>
                    <a:schemeClr val="accent3"/>
                  </a:solidFill>
                </a:rPr>
                <a:t>,…,F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 smtClean="0">
                  <a:solidFill>
                    <a:schemeClr val="accent3"/>
                  </a:solidFill>
                </a:rPr>
                <a:t>2</a:t>
              </a:r>
              <a:r>
                <a:rPr lang="en-US" dirty="0">
                  <a:solidFill>
                    <a:schemeClr val="accent3"/>
                  </a:solidFill>
                </a:rPr>
                <a:t>%</a:t>
              </a:r>
            </a:p>
          </p:txBody>
        </p:sp>
        <p:cxnSp>
          <p:nvCxnSpPr>
            <p:cNvPr id="11" name="AutoShape 10"/>
            <p:cNvCxnSpPr>
              <a:cxnSpLocks noChangeShapeType="1"/>
              <a:stCxn id="6" idx="2"/>
            </p:cNvCxnSpPr>
            <p:nvPr/>
          </p:nvCxnSpPr>
          <p:spPr bwMode="auto">
            <a:xfrm rot="10800000" flipV="1">
              <a:off x="1295151" y="2743200"/>
              <a:ext cx="2056964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1872757">
              <a:off x="5438493" y="2737502"/>
              <a:ext cx="20026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subtract </a:t>
              </a:r>
              <a:r>
                <a:rPr lang="en-US" dirty="0"/>
                <a:t>F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 rot="19800000">
              <a:off x="1439742" y="2614659"/>
              <a:ext cx="18987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subtract </a:t>
              </a:r>
              <a:r>
                <a:rPr lang="en-US" dirty="0"/>
                <a:t>F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181600" y="3886200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...</a:t>
              </a: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514601" y="3733800"/>
              <a:ext cx="2438399" cy="10668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1</a:t>
              </a:r>
              <a:r>
                <a:rPr lang="en-US" dirty="0" smtClean="0">
                  <a:solidFill>
                    <a:schemeClr val="accent3"/>
                  </a:solidFill>
                </a:rPr>
                <a:t>, 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3</a:t>
              </a:r>
              <a:r>
                <a:rPr lang="en-US" dirty="0" smtClean="0">
                  <a:solidFill>
                    <a:schemeClr val="accent3"/>
                  </a:solidFill>
                </a:rPr>
                <a:t>,…,F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82%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33" name="AutoShape 10"/>
            <p:cNvCxnSpPr>
              <a:cxnSpLocks noChangeShapeType="1"/>
              <a:endCxn id="32" idx="0"/>
            </p:cNvCxnSpPr>
            <p:nvPr/>
          </p:nvCxnSpPr>
          <p:spPr bwMode="auto">
            <a:xfrm rot="5400000">
              <a:off x="3657601" y="3276600"/>
              <a:ext cx="5334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038600" y="3210580"/>
              <a:ext cx="2057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subtract F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6248401" y="3733800"/>
              <a:ext cx="2057400" cy="10668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1</a:t>
              </a:r>
              <a:r>
                <a:rPr lang="en-US" dirty="0" smtClean="0">
                  <a:solidFill>
                    <a:schemeClr val="accent3"/>
                  </a:solidFill>
                </a:rPr>
                <a:t>,…,F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N-1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78%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8662" y="4553025"/>
            <a:ext cx="8000938" cy="2000175"/>
            <a:chOff x="228662" y="4553025"/>
            <a:chExt cx="8000938" cy="2000175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981200" y="48006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7200" y="4874327"/>
              <a:ext cx="20149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subtract </a:t>
              </a:r>
              <a:r>
                <a:rPr lang="en-US" dirty="0"/>
                <a:t>F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76800" y="5699125"/>
              <a:ext cx="609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...</a:t>
              </a: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>
              <a:off x="3352800" y="4800600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3400504" y="4963180"/>
              <a:ext cx="20858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subtract F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cxnSp>
          <p:nvCxnSpPr>
            <p:cNvPr id="41" name="AutoShape 8"/>
            <p:cNvCxnSpPr>
              <a:cxnSpLocks noChangeShapeType="1"/>
            </p:cNvCxnSpPr>
            <p:nvPr/>
          </p:nvCxnSpPr>
          <p:spPr bwMode="auto">
            <a:xfrm>
              <a:off x="4112103" y="4553025"/>
              <a:ext cx="1831497" cy="933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 rot="1606311">
              <a:off x="4710768" y="4627767"/>
              <a:ext cx="20638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subtract </a:t>
              </a:r>
              <a:r>
                <a:rPr lang="en-US" dirty="0"/>
                <a:t>F</a:t>
              </a:r>
              <a:r>
                <a:rPr lang="en-US" baseline="-25000" dirty="0"/>
                <a:t>N</a:t>
              </a:r>
              <a:endParaRPr lang="en-US" dirty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38400" y="5486400"/>
              <a:ext cx="2438399" cy="10668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1</a:t>
              </a:r>
              <a:r>
                <a:rPr lang="en-US" dirty="0" smtClean="0">
                  <a:solidFill>
                    <a:schemeClr val="accent3"/>
                  </a:solidFill>
                </a:rPr>
                <a:t>, 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4</a:t>
              </a:r>
              <a:r>
                <a:rPr lang="en-US" dirty="0" smtClean="0">
                  <a:solidFill>
                    <a:schemeClr val="accent3"/>
                  </a:solidFill>
                </a:rPr>
                <a:t>,…,F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83%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28662" y="5410200"/>
              <a:ext cx="1828738" cy="10668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3</a:t>
              </a:r>
              <a:r>
                <a:rPr lang="en-US" dirty="0" smtClean="0">
                  <a:solidFill>
                    <a:schemeClr val="accent3"/>
                  </a:solidFill>
                </a:rPr>
                <a:t>,…,F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  <a:endParaRPr lang="en-US" dirty="0">
                <a:solidFill>
                  <a:schemeClr val="accent3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80%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5486401" y="5410200"/>
              <a:ext cx="2743199" cy="10668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{F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1</a:t>
              </a:r>
              <a:r>
                <a:rPr lang="en-US" dirty="0" smtClean="0">
                  <a:solidFill>
                    <a:schemeClr val="accent3"/>
                  </a:solidFill>
                </a:rPr>
                <a:t>, 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3</a:t>
              </a:r>
              <a:r>
                <a:rPr lang="en-US" dirty="0" smtClean="0">
                  <a:solidFill>
                    <a:schemeClr val="accent3"/>
                  </a:solidFill>
                </a:rPr>
                <a:t>,…,F</a:t>
              </a:r>
              <a:r>
                <a:rPr lang="en-US" baseline="-25000" dirty="0" smtClean="0">
                  <a:solidFill>
                    <a:schemeClr val="accent3"/>
                  </a:solidFill>
                </a:rPr>
                <a:t>N-1</a:t>
              </a:r>
              <a:r>
                <a:rPr lang="en-US" dirty="0" smtClean="0">
                  <a:solidFill>
                    <a:schemeClr val="accent3"/>
                  </a:solidFill>
                </a:rPr>
                <a:t>}</a:t>
              </a:r>
            </a:p>
            <a:p>
              <a:pPr algn="ctr"/>
              <a:r>
                <a:rPr lang="en-US" dirty="0" smtClean="0">
                  <a:solidFill>
                    <a:schemeClr val="accent3"/>
                  </a:solidFill>
                </a:rPr>
                <a:t>81%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Assumed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495800"/>
          </a:xfrm>
        </p:spPr>
        <p:txBody>
          <a:bodyPr/>
          <a:lstStyle/>
          <a:p>
            <a:r>
              <a:rPr lang="en-US" dirty="0" smtClean="0"/>
              <a:t>Programming languages</a:t>
            </a:r>
          </a:p>
          <a:p>
            <a:pPr lvl="1"/>
            <a:r>
              <a:rPr lang="en-US" dirty="0" smtClean="0"/>
              <a:t>Java or C++</a:t>
            </a:r>
          </a:p>
          <a:p>
            <a:r>
              <a:rPr lang="en-US" dirty="0" smtClean="0"/>
              <a:t>AI Topics</a:t>
            </a:r>
          </a:p>
          <a:p>
            <a:pPr lvl="1"/>
            <a:r>
              <a:rPr lang="en-US" dirty="0" smtClean="0"/>
              <a:t>Search, first-order logic </a:t>
            </a:r>
            <a:endParaRPr lang="en-US" dirty="0"/>
          </a:p>
          <a:p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Calculus (i.e., partial derivatives) and simple probability (e.g., </a:t>
            </a:r>
            <a:r>
              <a:rPr lang="en-US" dirty="0" err="1" smtClean="0"/>
              <a:t>prob</a:t>
            </a:r>
            <a:r>
              <a:rPr lang="en-US" dirty="0" smtClean="0"/>
              <a:t>(A | B)</a:t>
            </a:r>
            <a:endParaRPr lang="en-US" dirty="0"/>
          </a:p>
          <a:p>
            <a:r>
              <a:rPr lang="en-US" dirty="0" smtClean="0"/>
              <a:t>Assume no data mining or machine learning background (some overlap with CSEP 573)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760 – Machine Learning (UW-Madison)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CB944AB0-5B3C-4026-808C-2F937778B355}" type="slidenum">
              <a:rPr lang="en-US"/>
              <a:pPr/>
              <a:t>91</a:t>
            </a:fld>
            <a:endParaRPr lang="en-US"/>
          </a:p>
        </p:txBody>
      </p:sp>
      <p:sp>
        <p:nvSpPr>
          <p:cNvPr id="152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vs. Backward Feature Selection</a:t>
            </a:r>
          </a:p>
        </p:txBody>
      </p:sp>
      <p:sp>
        <p:nvSpPr>
          <p:cNvPr id="152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895600"/>
            <a:ext cx="36957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/>
                </a:solidFill>
              </a:rPr>
              <a:t>Faster in early steps because fewer features to test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/>
                </a:solidFill>
              </a:rPr>
              <a:t>Fast for choosing a small subset of the features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/>
                </a:solidFill>
              </a:rPr>
              <a:t>Misses </a:t>
            </a:r>
            <a:r>
              <a:rPr lang="en-US" sz="2400" dirty="0" smtClean="0">
                <a:solidFill>
                  <a:schemeClr val="bg2"/>
                </a:solidFill>
              </a:rPr>
              <a:t>features </a:t>
            </a:r>
            <a:r>
              <a:rPr lang="en-US" sz="2400" dirty="0">
                <a:solidFill>
                  <a:schemeClr val="bg2"/>
                </a:solidFill>
              </a:rPr>
              <a:t>whose usefulness requires other features 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(</a:t>
            </a:r>
            <a:r>
              <a:rPr lang="en-US" sz="2400" dirty="0">
                <a:solidFill>
                  <a:schemeClr val="bg2"/>
                </a:solidFill>
              </a:rPr>
              <a:t>feature synergy)</a:t>
            </a:r>
          </a:p>
        </p:txBody>
      </p:sp>
      <p:sp>
        <p:nvSpPr>
          <p:cNvPr id="152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2895600"/>
            <a:ext cx="36957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/>
                </a:solidFill>
              </a:rPr>
              <a:t>Fast for choosing all but a small subset of the features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2"/>
                </a:solidFill>
              </a:rPr>
              <a:t>Preserves </a:t>
            </a:r>
            <a:r>
              <a:rPr lang="en-US" sz="2400" dirty="0" smtClean="0">
                <a:solidFill>
                  <a:schemeClr val="bg2"/>
                </a:solidFill>
              </a:rPr>
              <a:t>features </a:t>
            </a:r>
            <a:r>
              <a:rPr lang="en-US" sz="2400" dirty="0">
                <a:solidFill>
                  <a:schemeClr val="bg2"/>
                </a:solidFill>
              </a:rPr>
              <a:t>whose usefulness requires other features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2"/>
                </a:solidFill>
              </a:rPr>
              <a:t>Example: area important, 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features = length, width</a:t>
            </a:r>
          </a:p>
        </p:txBody>
      </p:sp>
      <p:sp>
        <p:nvSpPr>
          <p:cNvPr id="1529861" name="Text Box 5"/>
          <p:cNvSpPr txBox="1">
            <a:spLocks noChangeArrowheads="1"/>
          </p:cNvSpPr>
          <p:nvPr/>
        </p:nvSpPr>
        <p:spPr bwMode="auto">
          <a:xfrm>
            <a:off x="1752600" y="1981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Forward</a:t>
            </a:r>
          </a:p>
        </p:txBody>
      </p:sp>
      <p:sp>
        <p:nvSpPr>
          <p:cNvPr id="1529862" name="Text Box 6"/>
          <p:cNvSpPr txBox="1">
            <a:spLocks noChangeArrowheads="1"/>
          </p:cNvSpPr>
          <p:nvPr/>
        </p:nvSpPr>
        <p:spPr bwMode="auto">
          <a:xfrm>
            <a:off x="5791200" y="198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Backward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Jude Shavlik 2006,</a:t>
            </a:r>
          </a:p>
          <a:p>
            <a:r>
              <a:rPr lang="en-US"/>
              <a:t>    David Page 2007</a:t>
            </a:r>
          </a:p>
          <a:p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760 – Machine Learning (UW-Madison)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Lecture #1, Slide </a:t>
            </a:r>
            <a:fld id="{A53891A4-6371-4580-9412-E997A7F795A1}" type="slidenum">
              <a:rPr lang="en-US"/>
              <a:pPr/>
              <a:t>92</a:t>
            </a:fld>
            <a:endParaRPr lang="en-US"/>
          </a:p>
        </p:txBody>
      </p:sp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Learning</a:t>
            </a:r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1905000"/>
          </a:xfrm>
        </p:spPr>
        <p:txBody>
          <a:bodyPr/>
          <a:lstStyle/>
          <a:p>
            <a:r>
              <a:rPr lang="en-US"/>
              <a:t>Collect </a:t>
            </a:r>
            <a:r>
              <a:rPr lang="en-US" i="1"/>
              <a:t>k</a:t>
            </a:r>
            <a:r>
              <a:rPr lang="en-US"/>
              <a:t> nearest neighbors</a:t>
            </a:r>
          </a:p>
          <a:p>
            <a:r>
              <a:rPr lang="en-US"/>
              <a:t>Give them to some supervised ML algo</a:t>
            </a:r>
          </a:p>
          <a:p>
            <a:r>
              <a:rPr lang="en-US"/>
              <a:t>Apply learned model to test example</a:t>
            </a:r>
          </a:p>
        </p:txBody>
      </p:sp>
      <p:sp>
        <p:nvSpPr>
          <p:cNvPr id="1522692" name="Rectangle 4"/>
          <p:cNvSpPr>
            <a:spLocks noChangeArrowheads="1"/>
          </p:cNvSpPr>
          <p:nvPr/>
        </p:nvSpPr>
        <p:spPr bwMode="auto">
          <a:xfrm>
            <a:off x="2819400" y="4038600"/>
            <a:ext cx="4267200" cy="2057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2693" name="Text Box 5"/>
          <p:cNvSpPr txBox="1">
            <a:spLocks noChangeArrowheads="1"/>
          </p:cNvSpPr>
          <p:nvPr/>
        </p:nvSpPr>
        <p:spPr bwMode="auto">
          <a:xfrm>
            <a:off x="3581400" y="4495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694" name="Text Box 6"/>
          <p:cNvSpPr txBox="1">
            <a:spLocks noChangeArrowheads="1"/>
          </p:cNvSpPr>
          <p:nvPr/>
        </p:nvSpPr>
        <p:spPr bwMode="auto">
          <a:xfrm>
            <a:off x="3886200" y="4800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695" name="Text Box 7"/>
          <p:cNvSpPr txBox="1">
            <a:spLocks noChangeArrowheads="1"/>
          </p:cNvSpPr>
          <p:nvPr/>
        </p:nvSpPr>
        <p:spPr bwMode="auto">
          <a:xfrm>
            <a:off x="6019800" y="5257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696" name="Text Box 8"/>
          <p:cNvSpPr txBox="1">
            <a:spLocks noChangeArrowheads="1"/>
          </p:cNvSpPr>
          <p:nvPr/>
        </p:nvSpPr>
        <p:spPr bwMode="auto">
          <a:xfrm>
            <a:off x="4953000" y="52578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69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698" name="Text Box 10"/>
          <p:cNvSpPr txBox="1">
            <a:spLocks noChangeArrowheads="1"/>
          </p:cNvSpPr>
          <p:nvPr/>
        </p:nvSpPr>
        <p:spPr bwMode="auto">
          <a:xfrm>
            <a:off x="4495800" y="4343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699" name="Text Box 11"/>
          <p:cNvSpPr txBox="1">
            <a:spLocks noChangeArrowheads="1"/>
          </p:cNvSpPr>
          <p:nvPr/>
        </p:nvSpPr>
        <p:spPr bwMode="auto">
          <a:xfrm>
            <a:off x="6324600" y="4419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522700" name="Text Box 12"/>
          <p:cNvSpPr txBox="1">
            <a:spLocks noChangeArrowheads="1"/>
          </p:cNvSpPr>
          <p:nvPr/>
        </p:nvSpPr>
        <p:spPr bwMode="auto">
          <a:xfrm>
            <a:off x="5410200" y="4800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1522701" name="Text Box 13"/>
          <p:cNvSpPr txBox="1">
            <a:spLocks noChangeArrowheads="1"/>
          </p:cNvSpPr>
          <p:nvPr/>
        </p:nvSpPr>
        <p:spPr bwMode="auto">
          <a:xfrm>
            <a:off x="5562600" y="4419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1522702" name="Text Box 14"/>
          <p:cNvSpPr txBox="1">
            <a:spLocks noChangeArrowheads="1"/>
          </p:cNvSpPr>
          <p:nvPr/>
        </p:nvSpPr>
        <p:spPr bwMode="auto">
          <a:xfrm>
            <a:off x="6477000" y="4876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1522703" name="Text Box 15"/>
          <p:cNvSpPr txBox="1">
            <a:spLocks noChangeArrowheads="1"/>
          </p:cNvSpPr>
          <p:nvPr/>
        </p:nvSpPr>
        <p:spPr bwMode="auto">
          <a:xfrm>
            <a:off x="3429000" y="4800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1522704" name="Text Box 16"/>
          <p:cNvSpPr txBox="1">
            <a:spLocks noChangeArrowheads="1"/>
          </p:cNvSpPr>
          <p:nvPr/>
        </p:nvSpPr>
        <p:spPr bwMode="auto">
          <a:xfrm>
            <a:off x="3886200" y="510540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522705" name="Oval 17"/>
          <p:cNvSpPr>
            <a:spLocks noChangeArrowheads="1"/>
          </p:cNvSpPr>
          <p:nvPr/>
        </p:nvSpPr>
        <p:spPr bwMode="auto">
          <a:xfrm>
            <a:off x="3276600" y="4572000"/>
            <a:ext cx="1295400" cy="12954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2706" name="Text Box 18"/>
          <p:cNvSpPr txBox="1">
            <a:spLocks noChangeArrowheads="1"/>
          </p:cNvSpPr>
          <p:nvPr/>
        </p:nvSpPr>
        <p:spPr bwMode="auto">
          <a:xfrm>
            <a:off x="4267200" y="4800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1522707" name="AutoShape 19"/>
          <p:cNvSpPr>
            <a:spLocks noChangeArrowheads="1"/>
          </p:cNvSpPr>
          <p:nvPr/>
        </p:nvSpPr>
        <p:spPr bwMode="auto">
          <a:xfrm>
            <a:off x="1219200" y="4572000"/>
            <a:ext cx="1752600" cy="1676400"/>
          </a:xfrm>
          <a:prstGeom prst="wedgeEllipseCallout">
            <a:avLst>
              <a:gd name="adj1" fmla="val 72143"/>
              <a:gd name="adj2" fmla="val -541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Train on these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Weighted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an explicit approximation for each query point seen</a:t>
            </a:r>
          </a:p>
          <a:p>
            <a:endParaRPr lang="en-US" dirty="0" smtClean="0"/>
          </a:p>
          <a:p>
            <a:r>
              <a:rPr lang="en-US" dirty="0" smtClean="0"/>
              <a:t>Fit learn linear, quadratic, etc., function to the k nearest neighbors</a:t>
            </a:r>
          </a:p>
          <a:p>
            <a:endParaRPr lang="en-US" dirty="0" smtClean="0"/>
          </a:p>
          <a:p>
            <a:r>
              <a:rPr lang="en-US" dirty="0" smtClean="0"/>
              <a:t>Provides a piecewise approximation to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1: </a:t>
            </a:r>
            <a:br>
              <a:rPr lang="en-US" dirty="0" smtClean="0"/>
            </a:br>
            <a:r>
              <a:rPr lang="en-US" dirty="0" smtClean="0"/>
              <a:t>Programming Component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534400" cy="4267200"/>
          </a:xfrm>
        </p:spPr>
        <p:txBody>
          <a:bodyPr/>
          <a:lstStyle/>
          <a:p>
            <a:r>
              <a:rPr lang="en-US" sz="2800" dirty="0"/>
              <a:t>Implement collaborative filtering algorithm</a:t>
            </a:r>
          </a:p>
          <a:p>
            <a:r>
              <a:rPr lang="en-US" sz="2800" dirty="0"/>
              <a:t>Apply to (subset of) Netflix Prize data</a:t>
            </a:r>
          </a:p>
          <a:p>
            <a:pPr lvl="1"/>
            <a:r>
              <a:rPr lang="en-US" sz="2400" dirty="0"/>
              <a:t>1821 movies, 28,978 users, 3.25 million ratings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cs typeface="Times New Roman" charset="0"/>
              </a:rPr>
              <a:t>* </a:t>
            </a:r>
            <a:r>
              <a:rPr lang="en-US" sz="2400" dirty="0">
                <a:cs typeface="Times New Roman" charset="0"/>
              </a:rPr>
              <a:t>- *****)</a:t>
            </a:r>
          </a:p>
          <a:p>
            <a:r>
              <a:rPr lang="en-US" sz="2800" dirty="0" smtClean="0"/>
              <a:t>Try </a:t>
            </a:r>
            <a:r>
              <a:rPr lang="en-US" sz="2800" dirty="0"/>
              <a:t>to improve predictions</a:t>
            </a:r>
          </a:p>
          <a:p>
            <a:r>
              <a:rPr lang="en-US" sz="2800" dirty="0"/>
              <a:t>Optional: Add your ratings &amp; get recommendations</a:t>
            </a:r>
          </a:p>
          <a:p>
            <a:r>
              <a:rPr lang="en-US" sz="2800" dirty="0"/>
              <a:t>Paper: </a:t>
            </a:r>
            <a:r>
              <a:rPr lang="en-US" sz="2400" dirty="0"/>
              <a:t>Breese, Heckerman &amp; </a:t>
            </a:r>
            <a:r>
              <a:rPr lang="en-US" sz="2400" dirty="0" err="1"/>
              <a:t>Cadie</a:t>
            </a:r>
            <a:r>
              <a:rPr lang="en-US" sz="2400" dirty="0"/>
              <a:t>, “Empirical Analysis of Predictive Algorithms for Collaborative Filtering” (UAI-98)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Predict whether someone will like a Web page, movie, book, CD, etc.</a:t>
            </a:r>
          </a:p>
          <a:p>
            <a:endParaRPr lang="en-US" dirty="0" smtClean="0"/>
          </a:p>
          <a:p>
            <a:r>
              <a:rPr lang="en-US" dirty="0" smtClean="0"/>
              <a:t>Previous approaches: Look at content</a:t>
            </a:r>
          </a:p>
          <a:p>
            <a:endParaRPr lang="en-US" dirty="0" smtClean="0"/>
          </a:p>
          <a:p>
            <a:r>
              <a:rPr lang="en-US" dirty="0" smtClean="0"/>
              <a:t>Collaborative filtering</a:t>
            </a:r>
          </a:p>
          <a:p>
            <a:pPr lvl="1"/>
            <a:r>
              <a:rPr lang="en-US" dirty="0" smtClean="0"/>
              <a:t>Look at what similar users liked</a:t>
            </a:r>
          </a:p>
          <a:p>
            <a:pPr lvl="1"/>
            <a:r>
              <a:rPr lang="en-US" dirty="0" smtClean="0"/>
              <a:t>Intuition is that similar users will have similar likes and dislikes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143000" y="5029200"/>
            <a:ext cx="6629400" cy="1600200"/>
            <a:chOff x="1143000" y="1295400"/>
            <a:chExt cx="6629400" cy="16002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143000" y="1295400"/>
              <a:ext cx="6629400" cy="16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2057400"/>
              <a:ext cx="4800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[∑</a:t>
              </a:r>
              <a:r>
                <a:rPr lang="en-US" baseline="-25000" dirty="0" smtClean="0"/>
                <a:t>k </a:t>
              </a:r>
              <a:r>
                <a:rPr lang="en-US" dirty="0" smtClean="0"/>
                <a:t>(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ik</a:t>
              </a:r>
              <a:r>
                <a:rPr lang="en-US" baseline="-25000" dirty="0" smtClean="0"/>
                <a:t> </a:t>
              </a:r>
              <a:r>
                <a:rPr lang="en-US" baseline="-25000" dirty="0" smtClean="0"/>
                <a:t>–</a:t>
              </a:r>
              <a:r>
                <a:rPr lang="en-US" dirty="0" smtClean="0"/>
                <a:t>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r>
                <a:rPr lang="en-US" dirty="0" smtClean="0"/>
                <a:t> ∑</a:t>
              </a:r>
              <a:r>
                <a:rPr lang="en-US" baseline="-25000" dirty="0" smtClean="0"/>
                <a:t>k </a:t>
              </a:r>
              <a:r>
                <a:rPr lang="en-US" dirty="0" smtClean="0"/>
                <a:t>(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jk</a:t>
              </a:r>
              <a:r>
                <a:rPr lang="en-US" baseline="-25000" dirty="0" smtClean="0"/>
                <a:t> </a:t>
              </a:r>
              <a:r>
                <a:rPr lang="en-US" baseline="-25000" dirty="0" smtClean="0"/>
                <a:t>–</a:t>
              </a:r>
              <a:r>
                <a:rPr lang="en-US" dirty="0" smtClean="0"/>
                <a:t>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j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r>
                <a:rPr lang="en-US" dirty="0" smtClean="0"/>
                <a:t> ]</a:t>
              </a:r>
              <a:r>
                <a:rPr lang="en-US" baseline="30000" dirty="0" smtClean="0"/>
                <a:t>0.5</a:t>
              </a:r>
              <a:endParaRPr lang="en-US" baseline="300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1524000"/>
              <a:ext cx="34290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∑</a:t>
              </a:r>
              <a:r>
                <a:rPr lang="en-US" baseline="-25000" dirty="0" smtClean="0"/>
                <a:t>k</a:t>
              </a:r>
              <a:r>
                <a:rPr lang="en-US" dirty="0" smtClean="0"/>
                <a:t>(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ik</a:t>
              </a:r>
              <a:r>
                <a:rPr lang="en-US" baseline="-25000" dirty="0" smtClean="0"/>
                <a:t> </a:t>
              </a:r>
              <a:r>
                <a:rPr lang="en-US" baseline="-25000" dirty="0" smtClean="0"/>
                <a:t>–</a:t>
              </a:r>
              <a:r>
                <a:rPr lang="en-US" dirty="0" smtClean="0"/>
                <a:t>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) (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jk</a:t>
              </a:r>
              <a:r>
                <a:rPr lang="en-US" baseline="-25000" dirty="0" smtClean="0"/>
                <a:t> </a:t>
              </a:r>
              <a:r>
                <a:rPr lang="en-US" baseline="-25000" dirty="0" smtClean="0"/>
                <a:t>–</a:t>
              </a:r>
              <a:r>
                <a:rPr lang="en-US" dirty="0" smtClean="0"/>
                <a:t> </a:t>
              </a:r>
              <a:r>
                <a:rPr lang="en-US" dirty="0" err="1" smtClean="0"/>
                <a:t>R</a:t>
              </a:r>
              <a:r>
                <a:rPr lang="en-US" baseline="-25000" dirty="0" err="1" smtClean="0"/>
                <a:t>j</a:t>
              </a:r>
              <a:r>
                <a:rPr lang="en-US" dirty="0" smtClean="0"/>
                <a:t>) </a:t>
              </a:r>
              <a:endParaRPr lang="en-US" dirty="0" smtClean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2895600" y="2057400"/>
              <a:ext cx="4267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752600" y="17526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ij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267200" y="2133600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096000" y="2133600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43600" y="1600200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495800" y="1600200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4A1B-6E36-47A9-BD4D-3218A951585B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807720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R1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R6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Alice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Bob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Diana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87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Alice and Bob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11887</TotalTime>
  <Words>3338</Words>
  <Application>Microsoft Office PowerPoint</Application>
  <PresentationFormat>On-screen Show (4:3)</PresentationFormat>
  <Paragraphs>1103</Paragraphs>
  <Slides>103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Blends</vt:lpstr>
      <vt:lpstr>CSEP 546  Data Mining</vt:lpstr>
      <vt:lpstr>Today’s Program</vt:lpstr>
      <vt:lpstr>Logistics</vt:lpstr>
      <vt:lpstr>Assignments</vt:lpstr>
      <vt:lpstr>Assignments</vt:lpstr>
      <vt:lpstr>Source Materials</vt:lpstr>
      <vt:lpstr>Course Style</vt:lpstr>
      <vt:lpstr>Course Goals</vt:lpstr>
      <vt:lpstr>Background Assumed</vt:lpstr>
      <vt:lpstr>What is Data Mining?</vt:lpstr>
      <vt:lpstr>Related Disciplines</vt:lpstr>
      <vt:lpstr>Applications of Data Mining</vt:lpstr>
      <vt:lpstr>The Data Mining Process</vt:lpstr>
      <vt:lpstr>Data Mining Tasks</vt:lpstr>
      <vt:lpstr>Requirements for a Data Mining System</vt:lpstr>
      <vt:lpstr>Components of a Data Mining System</vt:lpstr>
      <vt:lpstr>Representation </vt:lpstr>
      <vt:lpstr>Evaluation </vt:lpstr>
      <vt:lpstr>Search </vt:lpstr>
      <vt:lpstr>Topics for this Quarter (Slide 1 of 2)</vt:lpstr>
      <vt:lpstr>Topics for this Quarter (Slide 2 of 2)</vt:lpstr>
      <vt:lpstr>Inductive Learning</vt:lpstr>
      <vt:lpstr>A Few Quotes</vt:lpstr>
      <vt:lpstr>Slide 24</vt:lpstr>
      <vt:lpstr>What is Learning</vt:lpstr>
      <vt:lpstr>Defining a Learning Problem</vt:lpstr>
      <vt:lpstr>Types of Learning</vt:lpstr>
      <vt:lpstr>Inductive Learning</vt:lpstr>
      <vt:lpstr>Example Applications</vt:lpstr>
      <vt:lpstr>Widely-used Approaches</vt:lpstr>
      <vt:lpstr>Supervised Learning Task Overview</vt:lpstr>
      <vt:lpstr>Task Definition</vt:lpstr>
      <vt:lpstr>Learning from Labeled Examples</vt:lpstr>
      <vt:lpstr>Example</vt:lpstr>
      <vt:lpstr>Assumptions</vt:lpstr>
      <vt:lpstr>Design Choices for Inductive Learners</vt:lpstr>
      <vt:lpstr>Constructing a Dataset</vt:lpstr>
      <vt:lpstr>Types of Features</vt:lpstr>
      <vt:lpstr>Terminology</vt:lpstr>
      <vt:lpstr>Another View of Feature Space</vt:lpstr>
      <vt:lpstr>Terminology</vt:lpstr>
      <vt:lpstr>Terminology</vt:lpstr>
      <vt:lpstr>Terminology</vt:lpstr>
      <vt:lpstr>Terminology Overview</vt:lpstr>
      <vt:lpstr>Terminology Overview</vt:lpstr>
      <vt:lpstr>Example</vt:lpstr>
      <vt:lpstr>Slide 47</vt:lpstr>
      <vt:lpstr>Slide 48</vt:lpstr>
      <vt:lpstr>Inductive Bias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Eager</vt:lpstr>
      <vt:lpstr>Eager</vt:lpstr>
      <vt:lpstr>Lazy</vt:lpstr>
      <vt:lpstr>Batch</vt:lpstr>
      <vt:lpstr>Batch</vt:lpstr>
      <vt:lpstr>Online</vt:lpstr>
      <vt:lpstr>Online</vt:lpstr>
      <vt:lpstr>Online</vt:lpstr>
      <vt:lpstr>Take a 15 minute break</vt:lpstr>
      <vt:lpstr>Instance Based Learning</vt:lpstr>
      <vt:lpstr>Simple Idea: Memorization</vt:lpstr>
      <vt:lpstr>Nearest-Neighbor Algorithms</vt:lpstr>
      <vt:lpstr>Example</vt:lpstr>
      <vt:lpstr>Sample Experimental Results  (see UCI archive for more)</vt:lpstr>
      <vt:lpstr>K-NN Algorithm</vt:lpstr>
      <vt:lpstr>Distance Functions:</vt:lpstr>
      <vt:lpstr>Distance functions</vt:lpstr>
      <vt:lpstr>Variations on a Theme</vt:lpstr>
      <vt:lpstr>Variations on a Theme (cont.)</vt:lpstr>
      <vt:lpstr>Distance Weighted K-NN</vt:lpstr>
      <vt:lpstr>Distance Weighted K-NN</vt:lpstr>
      <vt:lpstr>Advantages of K-NN</vt:lpstr>
      <vt:lpstr>Disadvantages of K-NN</vt:lpstr>
      <vt:lpstr>Reducing the Computation Cost</vt:lpstr>
      <vt:lpstr>Reducing the Computation Cost</vt:lpstr>
      <vt:lpstr>Slide 82</vt:lpstr>
      <vt:lpstr>Curse of Dimensionality</vt:lpstr>
      <vt:lpstr>Example: Points on Hypergrid</vt:lpstr>
      <vt:lpstr>Feature Selection</vt:lpstr>
      <vt:lpstr>Feature Selection as Search Problem</vt:lpstr>
      <vt:lpstr>Forward Feature Selection</vt:lpstr>
      <vt:lpstr>Slide 88</vt:lpstr>
      <vt:lpstr>Backward Feature Selection</vt:lpstr>
      <vt:lpstr>Slide 90</vt:lpstr>
      <vt:lpstr>Forward vs. Backward Feature Selection</vt:lpstr>
      <vt:lpstr>Local Learning</vt:lpstr>
      <vt:lpstr>Locally Weighted Regression</vt:lpstr>
      <vt:lpstr>Slide 94</vt:lpstr>
      <vt:lpstr>Homework 1:  Programming Component</vt:lpstr>
      <vt:lpstr>Collaborative Filtering</vt:lpstr>
      <vt:lpstr>Slide 97</vt:lpstr>
      <vt:lpstr>Slide 98</vt:lpstr>
      <vt:lpstr>Example</vt:lpstr>
      <vt:lpstr>Example</vt:lpstr>
      <vt:lpstr>Summary</vt:lpstr>
      <vt:lpstr>Next Class</vt:lpstr>
      <vt:lpstr>Questions?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Pedro Domingos</dc:creator>
  <cp:lastModifiedBy>jdavis</cp:lastModifiedBy>
  <cp:revision>680</cp:revision>
  <cp:lastPrinted>1999-09-10T20:38:56Z</cp:lastPrinted>
  <dcterms:created xsi:type="dcterms:W3CDTF">1998-06-19T04:38:52Z</dcterms:created>
  <dcterms:modified xsi:type="dcterms:W3CDTF">2010-04-05T20:38:43Z</dcterms:modified>
</cp:coreProperties>
</file>