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9" r:id="rId4"/>
    <p:sldId id="258" r:id="rId5"/>
    <p:sldId id="259" r:id="rId6"/>
    <p:sldId id="260" r:id="rId7"/>
    <p:sldId id="263" r:id="rId8"/>
    <p:sldId id="298" r:id="rId9"/>
    <p:sldId id="265" r:id="rId10"/>
    <p:sldId id="273" r:id="rId11"/>
    <p:sldId id="274" r:id="rId12"/>
    <p:sldId id="291" r:id="rId13"/>
    <p:sldId id="294" r:id="rId14"/>
    <p:sldId id="296" r:id="rId15"/>
    <p:sldId id="297" r:id="rId16"/>
    <p:sldId id="266" r:id="rId17"/>
    <p:sldId id="267" r:id="rId18"/>
    <p:sldId id="300" r:id="rId19"/>
    <p:sldId id="271" r:id="rId20"/>
    <p:sldId id="275" r:id="rId21"/>
    <p:sldId id="269" r:id="rId22"/>
    <p:sldId id="270" r:id="rId23"/>
    <p:sldId id="261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6"/>
  </p:normalViewPr>
  <p:slideViewPr>
    <p:cSldViewPr snapToGrid="0" snapToObjects="1">
      <p:cViewPr varScale="1">
        <p:scale>
          <a:sx n="95" d="100"/>
          <a:sy n="95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wmf"/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AD121-FAC4-744C-ADCE-35D933548FCF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BB8E-2A0B-284B-AE68-692FFF7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more unique colors (3-4)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8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F1CDAA7-5920-1046-A662-4FDB2FD363EF}" type="slidenum">
              <a:rPr lang="en-US" altLang="en-US" sz="1300"/>
              <a:pPr eaLnBrk="1" hangingPunct="1"/>
              <a:t>31</a:t>
            </a:fld>
            <a:endParaRPr lang="en-US" altLang="en-US" sz="130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14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146E4B3-811F-3343-AB6C-927933426E20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2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F0F76D08-831D-AB41-AC33-6B209935E275}" type="slidenum">
              <a:rPr lang="en-US" altLang="en-US" sz="1300"/>
              <a:pPr eaLnBrk="1" hangingPunct="1"/>
              <a:t>33</a:t>
            </a:fld>
            <a:endParaRPr lang="en-US" altLang="en-US" sz="130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Pca3d2d</a:t>
            </a:r>
            <a:r>
              <a:rPr lang="en-US" baseline="0" dirty="0" smtClean="0"/>
              <a:t> in lecture-slides/assets/</a:t>
            </a:r>
            <a:r>
              <a:rPr lang="en-US" baseline="0" dirty="0" err="1" smtClean="0"/>
              <a:t>pca</a:t>
            </a:r>
            <a:r>
              <a:rPr lang="en-US" baseline="0" dirty="0" smtClean="0"/>
              <a:t>/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Label 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EAAE83F-06D7-164F-BFA3-401D1D998D93}" type="slidenum">
              <a:rPr lang="en-US" altLang="en-US" sz="1300"/>
              <a:pPr eaLnBrk="1" hangingPunct="1"/>
              <a:t>25</a:t>
            </a:fld>
            <a:endParaRPr lang="en-US" altLang="en-US" sz="130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EAAE83F-06D7-164F-BFA3-401D1D998D93}" type="slidenum">
              <a:rPr lang="en-US" altLang="en-US" sz="1300"/>
              <a:pPr eaLnBrk="1" hangingPunct="1"/>
              <a:t>26</a:t>
            </a:fld>
            <a:endParaRPr lang="en-US" altLang="en-US" sz="130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5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EFEC94C-76AA-2F43-BAF4-2D9D332DE4E7}" type="slidenum">
              <a:rPr lang="en-US" altLang="en-US" sz="1300"/>
              <a:pPr eaLnBrk="1" hangingPunct="1"/>
              <a:t>27</a:t>
            </a:fld>
            <a:endParaRPr lang="en-US" altLang="en-US" sz="130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4616123-05BE-9E4A-BB48-02F72961E234}" type="slidenum">
              <a:rPr lang="en-US" altLang="en-US" sz="1300"/>
              <a:pPr eaLnBrk="1" hangingPunct="1"/>
              <a:t>28</a:t>
            </a:fld>
            <a:endParaRPr lang="en-US" altLang="en-US" sz="130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D10DB9B-EAA3-BE49-A94F-8E50677F6ED2}" type="slidenum">
              <a:rPr lang="en-US" altLang="en-US" sz="1300"/>
              <a:pPr eaLnBrk="1" hangingPunct="1"/>
              <a:t>29</a:t>
            </a:fld>
            <a:endParaRPr lang="en-US" altLang="en-US" sz="130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5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683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8F332A0A-4BB0-1147-A003-0E18D2AAD6F0}" type="slidenum">
              <a:rPr lang="en-US" altLang="en-US" sz="1300"/>
              <a:pPr eaLnBrk="1" hangingPunct="1"/>
              <a:t>30</a:t>
            </a:fld>
            <a:endParaRPr lang="en-US" altLang="en-US" sz="130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2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1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9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69095-6199-624F-BD16-1B6E41EB487B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97F88-3D78-EE41-BDDF-9CB676EC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20" Type="http://schemas.openxmlformats.org/officeDocument/2006/relationships/image" Target="../media/image10.png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10" Type="http://schemas.openxmlformats.org/officeDocument/2006/relationships/tags" Target="../tags/tag12.xml"/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14.png"/><Relationship Id="rId17" Type="http://schemas.openxmlformats.org/officeDocument/2006/relationships/image" Target="../media/image3.png"/><Relationship Id="rId18" Type="http://schemas.openxmlformats.org/officeDocument/2006/relationships/image" Target="../media/image15.pn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tags" Target="../tags/tag19.xml"/><Relationship Id="rId8" Type="http://schemas.openxmlformats.org/officeDocument/2006/relationships/tags" Target="../tags/tag20.xml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10" Type="http://schemas.openxmlformats.org/officeDocument/2006/relationships/tags" Target="../tags/tag30.xml"/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3.xml"/><Relationship Id="rId13" Type="http://schemas.openxmlformats.org/officeDocument/2006/relationships/image" Target="../media/image16.jpeg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14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7409"/>
            <a:ext cx="9144000" cy="1372553"/>
          </a:xfrm>
        </p:spPr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700" dirty="0" err="1" smtClean="0"/>
              <a:t>Fereshteh</a:t>
            </a:r>
            <a:r>
              <a:rPr lang="en-US" sz="2700" dirty="0" smtClean="0"/>
              <a:t> </a:t>
            </a:r>
            <a:r>
              <a:rPr lang="en-US" sz="2700" dirty="0" err="1" smtClean="0"/>
              <a:t>Sadeghi</a:t>
            </a:r>
            <a:endParaRPr lang="en-US" sz="2700" dirty="0" smtClean="0"/>
          </a:p>
          <a:p>
            <a:r>
              <a:rPr lang="en-US" dirty="0" smtClean="0"/>
              <a:t>CSEP 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3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-93060"/>
            <a:ext cx="10630580" cy="6229891"/>
          </a:xfrm>
        </p:spPr>
      </p:pic>
      <p:sp>
        <p:nvSpPr>
          <p:cNvPr id="5" name="TextBox 4"/>
          <p:cNvSpPr txBox="1"/>
          <p:nvPr/>
        </p:nvSpPr>
        <p:spPr>
          <a:xfrm>
            <a:off x="834390" y="6113971"/>
            <a:ext cx="55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Positive: Both dimensions increase or decrease together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48705" y="6113971"/>
            <a:ext cx="481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Negative: While one increase the other decrease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8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059" y="130730"/>
            <a:ext cx="10515600" cy="1325563"/>
          </a:xfrm>
        </p:spPr>
        <p:txBody>
          <a:bodyPr/>
          <a:lstStyle/>
          <a:p>
            <a:r>
              <a:rPr lang="en-US" dirty="0" smtClean="0"/>
              <a:t>Covariance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find relationships between dimensions in high dimensional data 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70" y="3183890"/>
            <a:ext cx="6965950" cy="124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8175" y="4748388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 Sample mean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18275" y="4001294"/>
            <a:ext cx="0" cy="747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8747" y="1149727"/>
            <a:ext cx="215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7030A0"/>
                </a:solidFill>
              </a:rPr>
              <a:t>Ax = </a:t>
            </a:r>
            <a:r>
              <a:rPr lang="el-GR" altLang="zh-TW" sz="4000" b="1" dirty="0" smtClean="0">
                <a:solidFill>
                  <a:srgbClr val="7030A0"/>
                </a:solidFill>
              </a:rPr>
              <a:t>λ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x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722" y="1837209"/>
            <a:ext cx="75209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</a:rPr>
              <a:t>A: Square </a:t>
            </a:r>
            <a:r>
              <a:rPr lang="en-US" altLang="zh-TW" sz="3500" b="1" dirty="0" err="1" smtClean="0">
                <a:solidFill>
                  <a:srgbClr val="0070C0"/>
                </a:solidFill>
              </a:rPr>
              <a:t>Matirx</a:t>
            </a:r>
            <a:endParaRPr lang="en-US" altLang="zh-TW" sz="3500" b="1" dirty="0" smtClean="0">
              <a:solidFill>
                <a:srgbClr val="0070C0"/>
              </a:solidFill>
            </a:endParaRPr>
          </a:p>
          <a:p>
            <a:r>
              <a:rPr lang="el-GR" altLang="zh-TW" sz="3500" b="1" dirty="0" smtClean="0">
                <a:solidFill>
                  <a:srgbClr val="0070C0"/>
                </a:solidFill>
              </a:rPr>
              <a:t>λ</a:t>
            </a:r>
            <a:r>
              <a:rPr lang="en-US" altLang="zh-TW" sz="3500" b="1" dirty="0" smtClean="0">
                <a:solidFill>
                  <a:srgbClr val="0070C0"/>
                </a:solidFill>
              </a:rPr>
              <a:t>: Eigenvector or characteristic vector</a:t>
            </a:r>
          </a:p>
          <a:p>
            <a:r>
              <a:rPr lang="en-US" altLang="zh-TW" sz="3500" b="1" dirty="0" smtClean="0">
                <a:solidFill>
                  <a:srgbClr val="0070C0"/>
                </a:solidFill>
              </a:rPr>
              <a:t>X: Eigenvalue or characteristic value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12254" y="3863340"/>
            <a:ext cx="891540" cy="70866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51780" y="3863340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b="1" i="1" dirty="0" smtClean="0"/>
              <a:t>The zero vector can not be an eigenvector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b="1" i="1" dirty="0" smtClean="0"/>
              <a:t>The value zero can be eigenvalue 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2017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8747" y="1149727"/>
            <a:ext cx="215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7030A0"/>
                </a:solidFill>
              </a:rPr>
              <a:t>Ax = </a:t>
            </a:r>
            <a:r>
              <a:rPr lang="el-GR" altLang="zh-TW" sz="4000" b="1" dirty="0" smtClean="0">
                <a:solidFill>
                  <a:srgbClr val="7030A0"/>
                </a:solidFill>
              </a:rPr>
              <a:t>λ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x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722" y="1837209"/>
            <a:ext cx="75209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</a:rPr>
              <a:t>A: Square </a:t>
            </a:r>
            <a:r>
              <a:rPr lang="en-US" altLang="zh-TW" sz="3500" b="1" dirty="0" err="1" smtClean="0">
                <a:solidFill>
                  <a:srgbClr val="0070C0"/>
                </a:solidFill>
              </a:rPr>
              <a:t>Matirx</a:t>
            </a:r>
            <a:endParaRPr lang="en-US" altLang="zh-TW" sz="3500" b="1" dirty="0" smtClean="0">
              <a:solidFill>
                <a:srgbClr val="0070C0"/>
              </a:solidFill>
            </a:endParaRPr>
          </a:p>
          <a:p>
            <a:r>
              <a:rPr lang="el-GR" altLang="zh-TW" sz="3500" b="1" dirty="0" smtClean="0">
                <a:solidFill>
                  <a:srgbClr val="0070C0"/>
                </a:solidFill>
              </a:rPr>
              <a:t>λ</a:t>
            </a:r>
            <a:r>
              <a:rPr lang="en-US" altLang="zh-TW" sz="3500" b="1" dirty="0" smtClean="0">
                <a:solidFill>
                  <a:srgbClr val="0070C0"/>
                </a:solidFill>
              </a:rPr>
              <a:t>: Eigenvector or characteristic vector</a:t>
            </a:r>
          </a:p>
          <a:p>
            <a:r>
              <a:rPr lang="en-US" altLang="zh-TW" sz="3500" b="1" dirty="0" smtClean="0">
                <a:solidFill>
                  <a:srgbClr val="0070C0"/>
                </a:solidFill>
              </a:rPr>
              <a:t>X: Eigenvalue or characteristic value</a:t>
            </a:r>
            <a:endParaRPr lang="en-US" sz="35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9078"/>
              </p:ext>
            </p:extLst>
          </p:nvPr>
        </p:nvGraphicFramePr>
        <p:xfrm>
          <a:off x="2795532" y="3499097"/>
          <a:ext cx="7591828" cy="335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3378200" imgH="1638300" progId="Equation.3">
                  <p:embed/>
                </p:oleObj>
              </mc:Choice>
              <mc:Fallback>
                <p:oleObj name="Equation" r:id="rId3" imgW="33782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32" y="3499097"/>
                        <a:ext cx="7591828" cy="3358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597851" y="3545369"/>
            <a:ext cx="1911173" cy="152846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Example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91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78812" y="1112344"/>
            <a:ext cx="310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70C0"/>
                </a:solidFill>
              </a:rPr>
              <a:t>Ax - </a:t>
            </a:r>
            <a:r>
              <a:rPr lang="el-GR" altLang="zh-TW" sz="3600" b="1" dirty="0" smtClean="0">
                <a:solidFill>
                  <a:srgbClr val="0070C0"/>
                </a:solidFill>
              </a:rPr>
              <a:t>λ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x</a:t>
            </a:r>
            <a:r>
              <a:rPr lang="en-US" altLang="zh-TW" sz="3600" dirty="0" smtClean="0">
                <a:solidFill>
                  <a:srgbClr val="0070C0"/>
                </a:solidFill>
              </a:rPr>
              <a:t> 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= 0</a:t>
            </a:r>
          </a:p>
          <a:p>
            <a:r>
              <a:rPr lang="en-US" altLang="zh-TW" sz="3600" b="1" dirty="0" smtClean="0">
                <a:solidFill>
                  <a:srgbClr val="0070C0"/>
                </a:solidFill>
              </a:rPr>
              <a:t>(A – </a:t>
            </a:r>
            <a:r>
              <a:rPr lang="el-GR" altLang="zh-TW" sz="3600" b="1" dirty="0" smtClean="0">
                <a:solidFill>
                  <a:srgbClr val="0070C0"/>
                </a:solidFill>
              </a:rPr>
              <a:t>λ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I)x</a:t>
            </a:r>
            <a:r>
              <a:rPr lang="en-US" altLang="zh-TW" sz="3600" dirty="0" smtClean="0">
                <a:solidFill>
                  <a:srgbClr val="0070C0"/>
                </a:solidFill>
              </a:rPr>
              <a:t> 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= 0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8808" y="2571976"/>
            <a:ext cx="19463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rgbClr val="0070C0"/>
                </a:solidFill>
              </a:rPr>
              <a:t>B = A – </a:t>
            </a:r>
            <a:r>
              <a:rPr lang="el-GR" altLang="zh-TW" sz="3600" b="1" dirty="0" smtClean="0">
                <a:solidFill>
                  <a:srgbClr val="0070C0"/>
                </a:solidFill>
              </a:rPr>
              <a:t>λ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I</a:t>
            </a:r>
          </a:p>
          <a:p>
            <a:r>
              <a:rPr lang="en-US" altLang="zh-TW" sz="3600" b="1" dirty="0" err="1" smtClean="0">
                <a:solidFill>
                  <a:srgbClr val="0070C0"/>
                </a:solidFill>
              </a:rPr>
              <a:t>Bx</a:t>
            </a:r>
            <a:r>
              <a:rPr lang="en-US" altLang="zh-TW" sz="3600" dirty="0" smtClean="0">
                <a:solidFill>
                  <a:srgbClr val="0070C0"/>
                </a:solidFill>
              </a:rPr>
              <a:t> 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= 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8808" y="4071949"/>
            <a:ext cx="2247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rgbClr val="0070C0"/>
                </a:solidFill>
              </a:rPr>
              <a:t>x = B</a:t>
            </a:r>
            <a:r>
              <a:rPr lang="en-US" altLang="zh-TW" sz="3600" b="1" baseline="30000" dirty="0" smtClean="0">
                <a:solidFill>
                  <a:srgbClr val="0070C0"/>
                </a:solidFill>
              </a:rPr>
              <a:t>-1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0 = 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511" y="2874711"/>
            <a:ext cx="39639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If we define a new matrix B: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67392" y="4156587"/>
            <a:ext cx="2672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If B has an inverse:</a:t>
            </a:r>
            <a:endParaRPr lang="en-US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8516732" y="3964227"/>
            <a:ext cx="28582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BUT</a:t>
            </a:r>
            <a:r>
              <a:rPr lang="en-US" sz="2500" b="1" smtClean="0">
                <a:solidFill>
                  <a:srgbClr val="FF0000"/>
                </a:solidFill>
              </a:rPr>
              <a:t>! </a:t>
            </a:r>
            <a:r>
              <a:rPr lang="en-US" sz="2500" b="1" dirty="0" smtClean="0">
                <a:solidFill>
                  <a:srgbClr val="FF0000"/>
                </a:solidFill>
              </a:rPr>
              <a:t>an eigenvector cannot be zero!!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1265" y="5033956"/>
            <a:ext cx="68014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x will be an eigenvector of A if and only if  B does not have an inverse, or equivalently </a:t>
            </a:r>
            <a:r>
              <a:rPr lang="en-US" sz="2500" b="1" dirty="0" err="1" smtClean="0"/>
              <a:t>det</a:t>
            </a:r>
            <a:r>
              <a:rPr lang="en-US" sz="2500" b="1" dirty="0" smtClean="0"/>
              <a:t>(B)=0 :</a:t>
            </a:r>
            <a:endParaRPr lang="en-US" sz="2500" b="1" dirty="0"/>
          </a:p>
        </p:txBody>
      </p:sp>
      <p:sp>
        <p:nvSpPr>
          <p:cNvPr id="12" name="Rectangle 11"/>
          <p:cNvSpPr/>
          <p:nvPr/>
        </p:nvSpPr>
        <p:spPr>
          <a:xfrm>
            <a:off x="5348020" y="5895730"/>
            <a:ext cx="2849306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 err="1" smtClean="0">
                <a:solidFill>
                  <a:srgbClr val="0070C0"/>
                </a:solidFill>
                <a:sym typeface="Symbol" charset="2"/>
              </a:rPr>
              <a:t>det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(A – </a:t>
            </a:r>
            <a:r>
              <a:rPr lang="el-GR" altLang="zh-TW" sz="3600" b="1" dirty="0" smtClean="0">
                <a:solidFill>
                  <a:srgbClr val="0070C0"/>
                </a:solidFill>
              </a:rPr>
              <a:t>λ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I) = 0</a:t>
            </a:r>
            <a:endParaRPr lang="en-US" altLang="zh-TW" sz="36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6464" y="1381897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rgbClr val="7030A0"/>
                </a:solidFill>
              </a:rPr>
              <a:t>Ax = </a:t>
            </a:r>
            <a:r>
              <a:rPr lang="el-GR" altLang="zh-TW" sz="3600" b="1" dirty="0" smtClean="0">
                <a:solidFill>
                  <a:srgbClr val="7030A0"/>
                </a:solidFill>
              </a:rPr>
              <a:t>λ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x</a:t>
            </a:r>
            <a:endParaRPr lang="en-US" altLang="zh-TW" sz="3600" b="1" dirty="0" smtClean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28722" y="1705063"/>
            <a:ext cx="69989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015" y="3141754"/>
            <a:ext cx="69989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28722" y="4395114"/>
            <a:ext cx="69989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1748335" y="5044496"/>
            <a:ext cx="1183341" cy="804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41" y="4123779"/>
            <a:ext cx="527691" cy="5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5327" y="1111622"/>
            <a:ext cx="9144000" cy="58674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zh-TW" sz="2000" dirty="0">
                <a:solidFill>
                  <a:srgbClr val="3333FF"/>
                </a:solidFill>
              </a:rPr>
              <a:t>Example 1: </a:t>
            </a:r>
            <a:r>
              <a:rPr lang="en-US" altLang="zh-TW" sz="2000" dirty="0"/>
              <a:t>Find the eigenvalues of</a:t>
            </a:r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r>
              <a:rPr lang="en-US" altLang="zh-TW" sz="2000" dirty="0"/>
              <a:t>       </a:t>
            </a:r>
          </a:p>
          <a:p>
            <a:pPr>
              <a:buFont typeface="Wingdings" charset="2"/>
              <a:buNone/>
            </a:pPr>
            <a:endParaRPr lang="en-US" altLang="zh-TW" sz="2000" dirty="0"/>
          </a:p>
          <a:p>
            <a:pPr>
              <a:buFont typeface="Wingdings" charset="2"/>
              <a:buNone/>
            </a:pPr>
            <a:r>
              <a:rPr lang="en-US" altLang="zh-TW" sz="2000" dirty="0"/>
              <a:t>two eigenvalues: </a:t>
            </a:r>
            <a:r>
              <a:rPr lang="en-US" altLang="zh-TW" sz="2000" dirty="0">
                <a:sym typeface="Symbol" charset="2"/>
              </a:rPr>
              <a:t></a:t>
            </a:r>
            <a:r>
              <a:rPr lang="en-US" altLang="zh-TW" sz="2000" dirty="0"/>
              <a:t>1, </a:t>
            </a:r>
            <a:r>
              <a:rPr lang="en-US" altLang="zh-TW" sz="2000" dirty="0">
                <a:sym typeface="Symbol" charset="2"/>
              </a:rPr>
              <a:t></a:t>
            </a:r>
            <a:r>
              <a:rPr lang="en-US" altLang="zh-TW" sz="2000" dirty="0"/>
              <a:t> 2  </a:t>
            </a:r>
          </a:p>
          <a:p>
            <a:pPr>
              <a:buFont typeface="Wingdings" charset="2"/>
              <a:buNone/>
            </a:pPr>
            <a:r>
              <a:rPr lang="en-US" altLang="zh-TW" sz="2000" i="1" dirty="0">
                <a:solidFill>
                  <a:srgbClr val="0070C0"/>
                </a:solidFill>
              </a:rPr>
              <a:t>Note:</a:t>
            </a:r>
            <a:r>
              <a:rPr lang="en-US" altLang="zh-TW" sz="2000" dirty="0"/>
              <a:t> The roots of the characteristic equation can be repeated. That is, </a:t>
            </a:r>
            <a:r>
              <a:rPr lang="el-GR" altLang="zh-TW" sz="2000" dirty="0"/>
              <a:t>λ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 = </a:t>
            </a:r>
            <a:r>
              <a:rPr lang="el-GR" altLang="zh-TW" sz="2000" dirty="0"/>
              <a:t>λ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 =…= </a:t>
            </a:r>
            <a:r>
              <a:rPr lang="el-GR" altLang="zh-TW" sz="2000" dirty="0"/>
              <a:t>λ</a:t>
            </a:r>
            <a:r>
              <a:rPr lang="en-US" altLang="zh-TW" sz="2000" baseline="-25000" dirty="0"/>
              <a:t>k</a:t>
            </a:r>
            <a:r>
              <a:rPr lang="en-US" altLang="zh-TW" sz="2000" dirty="0"/>
              <a:t>. If that happens, the eigenvalue is said to be of multiplicity k.</a:t>
            </a:r>
          </a:p>
          <a:p>
            <a:pPr>
              <a:buFontTx/>
              <a:buNone/>
            </a:pPr>
            <a:r>
              <a:rPr lang="en-US" altLang="zh-TW" sz="2000" dirty="0">
                <a:solidFill>
                  <a:srgbClr val="3333FF"/>
                </a:solidFill>
              </a:rPr>
              <a:t>Example 2: </a:t>
            </a:r>
            <a:r>
              <a:rPr lang="en-US" altLang="zh-TW" sz="2000" dirty="0"/>
              <a:t>Find the eigenvalues of</a:t>
            </a: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altLang="zh-TW" sz="2000" dirty="0">
              <a:solidFill>
                <a:srgbClr val="3333FF"/>
              </a:solidFill>
            </a:endParaRPr>
          </a:p>
          <a:p>
            <a:pPr>
              <a:buFontTx/>
              <a:buNone/>
            </a:pPr>
            <a:r>
              <a:rPr lang="en-US" altLang="zh-TW" sz="2000" dirty="0"/>
              <a:t>					             </a:t>
            </a:r>
            <a:r>
              <a:rPr lang="el-GR" altLang="zh-TW" sz="2000" dirty="0"/>
              <a:t>λ</a:t>
            </a:r>
            <a:r>
              <a:rPr lang="en-US" altLang="zh-TW" sz="2000" dirty="0"/>
              <a:t> = 2 is an eigenvector of multiplicity 3.</a:t>
            </a:r>
          </a:p>
          <a:p>
            <a:pPr>
              <a:buFont typeface="Wingdings" charset="2"/>
              <a:buNone/>
            </a:pPr>
            <a:endParaRPr lang="en-US" altLang="zh-TW" sz="2000" dirty="0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36535"/>
              </p:ext>
            </p:extLst>
          </p:nvPr>
        </p:nvGraphicFramePr>
        <p:xfrm>
          <a:off x="6425078" y="1080713"/>
          <a:ext cx="18065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3" imgW="876228" imgH="428655" progId="Equation.3">
                  <p:embed/>
                </p:oleObj>
              </mc:Choice>
              <mc:Fallback>
                <p:oleObj name="Equation" r:id="rId3" imgW="876228" imgH="42865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078" y="1080713"/>
                        <a:ext cx="180657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8503"/>
              </p:ext>
            </p:extLst>
          </p:nvPr>
        </p:nvGraphicFramePr>
        <p:xfrm>
          <a:off x="2837328" y="1788458"/>
          <a:ext cx="53943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5" imgW="2692400" imgH="711200" progId="Equation.3">
                  <p:embed/>
                </p:oleObj>
              </mc:Choice>
              <mc:Fallback>
                <p:oleObj name="Equation" r:id="rId5" imgW="26924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328" y="1788458"/>
                        <a:ext cx="53943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81846"/>
              </p:ext>
            </p:extLst>
          </p:nvPr>
        </p:nvGraphicFramePr>
        <p:xfrm>
          <a:off x="6266328" y="4128246"/>
          <a:ext cx="19081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7" imgW="914290" imgH="676184" progId="Equation.3">
                  <p:embed/>
                </p:oleObj>
              </mc:Choice>
              <mc:Fallback>
                <p:oleObj name="Equation" r:id="rId7" imgW="914290" imgH="6761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328" y="4128246"/>
                        <a:ext cx="1908175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3828"/>
              </p:ext>
            </p:extLst>
          </p:nvPr>
        </p:nvGraphicFramePr>
        <p:xfrm>
          <a:off x="2380127" y="5347446"/>
          <a:ext cx="55181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9" imgW="2755900" imgH="711200" progId="Equation.3">
                  <p:embed/>
                </p:oleObj>
              </mc:Choice>
              <mc:Fallback>
                <p:oleObj name="Equation" r:id="rId9" imgW="27559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127" y="5347446"/>
                        <a:ext cx="551815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7722" y="-36607"/>
            <a:ext cx="10515600" cy="1325563"/>
          </a:xfrm>
        </p:spPr>
        <p:txBody>
          <a:bodyPr/>
          <a:lstStyle/>
          <a:p>
            <a:r>
              <a:rPr lang="en-US" dirty="0" smtClean="0"/>
              <a:t>Eigenvector and Eigenvalue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711" y="166302"/>
            <a:ext cx="74250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Principal </a:t>
            </a:r>
            <a:r>
              <a:rPr lang="en-US" dirty="0"/>
              <a:t>C</a:t>
            </a:r>
            <a:r>
              <a:rPr lang="en-US" dirty="0" smtClean="0"/>
              <a:t>omponent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3" y="1593214"/>
            <a:ext cx="5194300" cy="59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3" y="2630459"/>
            <a:ext cx="2057400" cy="482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69148" y="4429834"/>
            <a:ext cx="3581400" cy="2311400"/>
            <a:chOff x="3368040" y="3759200"/>
            <a:chExt cx="3581400" cy="2311400"/>
          </a:xfrm>
        </p:grpSpPr>
        <p:grpSp>
          <p:nvGrpSpPr>
            <p:cNvPr id="10" name="Group 9"/>
            <p:cNvGrpSpPr/>
            <p:nvPr/>
          </p:nvGrpSpPr>
          <p:grpSpPr>
            <a:xfrm>
              <a:off x="3368040" y="3759200"/>
              <a:ext cx="3581400" cy="2311400"/>
              <a:chOff x="3368040" y="3759200"/>
              <a:chExt cx="3581400" cy="23114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040" y="3759200"/>
                <a:ext cx="3581400" cy="2311400"/>
              </a:xfrm>
              <a:prstGeom prst="rect">
                <a:avLst/>
              </a:prstGeom>
            </p:spPr>
          </p:pic>
          <p:sp>
            <p:nvSpPr>
              <p:cNvPr id="9" name="Rounded Rectangle 8"/>
              <p:cNvSpPr/>
              <p:nvPr/>
            </p:nvSpPr>
            <p:spPr>
              <a:xfrm>
                <a:off x="5552440" y="5634990"/>
                <a:ext cx="334010" cy="33147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680" y="5706931"/>
              <a:ext cx="318770" cy="29064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057909" y="1623678"/>
            <a:ext cx="1146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Input:</a:t>
            </a:r>
            <a:endParaRPr lang="en-US" sz="30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955485" y="3533518"/>
            <a:ext cx="9498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Summarize a </a:t>
            </a:r>
            <a:r>
              <a:rPr lang="en-US" sz="3000" b="1" i="1" dirty="0" smtClean="0"/>
              <a:t>D</a:t>
            </a:r>
            <a:r>
              <a:rPr lang="en-US" sz="3000" b="1" dirty="0" smtClean="0"/>
              <a:t> dimensional vector </a:t>
            </a:r>
            <a:r>
              <a:rPr lang="en-US" sz="3000" b="1" i="1" dirty="0" smtClean="0"/>
              <a:t>X</a:t>
            </a:r>
            <a:r>
              <a:rPr lang="en-US" sz="3000" b="1" dirty="0" smtClean="0"/>
              <a:t> with </a:t>
            </a:r>
            <a:r>
              <a:rPr lang="en-US" sz="3000" b="1" i="1" dirty="0" smtClean="0"/>
              <a:t>K</a:t>
            </a:r>
            <a:r>
              <a:rPr lang="en-US" sz="3000" b="1" dirty="0" smtClean="0"/>
              <a:t> dimensional feature vector </a:t>
            </a:r>
            <a:r>
              <a:rPr lang="en-US" sz="3000" b="1" i="1" dirty="0" smtClean="0"/>
              <a:t>h(x)</a:t>
            </a:r>
            <a:endParaRPr lang="en-US" sz="30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955485" y="2532432"/>
            <a:ext cx="33383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Set of basis vectors: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1196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42" y="2939710"/>
            <a:ext cx="2146300" cy="68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0" y="3617649"/>
            <a:ext cx="20320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4" y="5107185"/>
            <a:ext cx="22987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4" y="5653285"/>
            <a:ext cx="4330700" cy="66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14" y="1578578"/>
            <a:ext cx="3746500" cy="787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03711" y="166302"/>
            <a:ext cx="74250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Principal </a:t>
            </a:r>
            <a:r>
              <a:rPr lang="en-US" dirty="0"/>
              <a:t>C</a:t>
            </a:r>
            <a:r>
              <a:rPr lang="en-US" dirty="0" smtClean="0"/>
              <a:t>omponent Analysis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385" y="2572184"/>
            <a:ext cx="49586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Basis vectors are orthonormal</a:t>
            </a:r>
            <a:endParaRPr lang="en-US" sz="3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48384" y="4298977"/>
            <a:ext cx="48781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New data representation </a:t>
            </a:r>
            <a:r>
              <a:rPr lang="en-US" sz="3000" b="1" i="1" dirty="0" smtClean="0"/>
              <a:t>h(x)</a:t>
            </a:r>
            <a:endParaRPr lang="en-US" sz="3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13817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14" y="1578578"/>
            <a:ext cx="3746500" cy="787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03711" y="166302"/>
            <a:ext cx="742501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Principal </a:t>
            </a:r>
            <a:r>
              <a:rPr lang="en-US" dirty="0"/>
              <a:t>C</a:t>
            </a:r>
            <a:r>
              <a:rPr lang="en-US" dirty="0" smtClean="0"/>
              <a:t>omponent Analysis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1490" y="2644988"/>
            <a:ext cx="48781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New data representation </a:t>
            </a:r>
            <a:r>
              <a:rPr lang="en-US" sz="3000" b="1" i="1" dirty="0" smtClean="0"/>
              <a:t>h(x)</a:t>
            </a:r>
            <a:endParaRPr lang="en-US" sz="3000" b="1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14" y="3419458"/>
            <a:ext cx="28575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70" y="5613002"/>
            <a:ext cx="3708400" cy="850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70" y="4401930"/>
            <a:ext cx="4279900" cy="99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5478" y="5897719"/>
            <a:ext cx="277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Empirical mean of the data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96751" y="6384482"/>
            <a:ext cx="7491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929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359" y="365125"/>
            <a:ext cx="3357282" cy="1325563"/>
          </a:xfrm>
        </p:spPr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One way to summarize a complex real-valued data point with a single categorical variable</a:t>
            </a:r>
          </a:p>
          <a:p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Another way to simplify complex high-dimensional data</a:t>
            </a:r>
          </a:p>
          <a:p>
            <a:pPr lvl="1"/>
            <a:r>
              <a:rPr lang="en-US" dirty="0" smtClean="0"/>
              <a:t>Summarize data with a lower dimensional real valued vector</a:t>
            </a:r>
          </a:p>
        </p:txBody>
      </p:sp>
    </p:spTree>
    <p:extLst>
      <p:ext uri="{BB962C8B-B14F-4D97-AF65-F5344CB8AC3E}">
        <p14:creationId xmlns:p14="http://schemas.microsoft.com/office/powerpoint/2010/main" val="115405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8807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9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924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38183" y="867741"/>
            <a:ext cx="9691817" cy="4675709"/>
            <a:chOff x="877571" y="380484"/>
            <a:chExt cx="11127006" cy="5424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71" y="380484"/>
              <a:ext cx="3683000" cy="53802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571" y="380484"/>
              <a:ext cx="3703319" cy="540209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263890" y="380484"/>
              <a:ext cx="3740687" cy="5424778"/>
              <a:chOff x="8263890" y="380484"/>
              <a:chExt cx="3740687" cy="542477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3890" y="380484"/>
                <a:ext cx="3740687" cy="408230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4007" y="4462785"/>
                <a:ext cx="3670569" cy="1342477"/>
              </a:xfrm>
              <a:prstGeom prst="rect">
                <a:avLst/>
              </a:prstGeom>
            </p:spPr>
          </p:pic>
        </p:grpSp>
      </p:grpSp>
      <p:sp>
        <p:nvSpPr>
          <p:cNvPr id="9" name="Rectangle 8"/>
          <p:cNvSpPr/>
          <p:nvPr/>
        </p:nvSpPr>
        <p:spPr>
          <a:xfrm>
            <a:off x="1738183" y="5640781"/>
            <a:ext cx="933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top three principal components of SIFT descriptors from a set of images are computed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Map these principal components to the principal components of the RGB space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pixels with similar colors share similar structures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81456" y="221410"/>
            <a:ext cx="4821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SIFT feature visualization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792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44" y="4171266"/>
            <a:ext cx="2474328" cy="78678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3000" dirty="0"/>
              <a:t>Original Image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145030" y="5791201"/>
            <a:ext cx="7827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Divide the original </a:t>
            </a:r>
            <a:r>
              <a:rPr lang="en-CA" altLang="en-US" dirty="0"/>
              <a:t>372</a:t>
            </a:r>
            <a:r>
              <a:rPr lang="hu-HU" altLang="en-US" dirty="0"/>
              <a:t>x</a:t>
            </a:r>
            <a:r>
              <a:rPr lang="en-CA" altLang="en-US" dirty="0"/>
              <a:t>492</a:t>
            </a:r>
            <a:r>
              <a:rPr lang="en-US" altLang="en-US" dirty="0"/>
              <a:t> image into patches</a:t>
            </a:r>
            <a:r>
              <a:rPr lang="en-CA" altLang="en-US" dirty="0"/>
              <a:t>:</a:t>
            </a:r>
          </a:p>
          <a:p>
            <a:pPr lvl="1" eaLnBrk="1" hangingPunct="1">
              <a:buFontTx/>
              <a:buChar char="•"/>
            </a:pPr>
            <a:r>
              <a:rPr lang="en-CA" altLang="en-US" dirty="0"/>
              <a:t> Each patch is an instance that contains 12x12 pixels on a grid</a:t>
            </a:r>
          </a:p>
          <a:p>
            <a:pPr eaLnBrk="1" hangingPunct="1">
              <a:buFontTx/>
              <a:buChar char="•"/>
            </a:pPr>
            <a:r>
              <a:rPr lang="en-CA" altLang="en-US" dirty="0"/>
              <a:t>View each as a 144-D vector</a:t>
            </a:r>
            <a:endParaRPr lang="en-US" altLang="en-US" dirty="0"/>
          </a:p>
        </p:txBody>
      </p:sp>
      <p:pic>
        <p:nvPicPr>
          <p:cNvPr id="38916" name="Picture 6" descr="butterfly_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5206" r="10843" b="9761"/>
          <a:stretch>
            <a:fillRect/>
          </a:stretch>
        </p:blipFill>
        <p:spPr bwMode="auto">
          <a:xfrm>
            <a:off x="2145030" y="685043"/>
            <a:ext cx="6822072" cy="51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5030" y="0"/>
            <a:ext cx="8462009" cy="78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sz="4000" dirty="0" smtClean="0"/>
              <a:t>Application: Image compression</a:t>
            </a:r>
            <a:endParaRPr lang="en-CA" altLang="en-US" sz="4000" dirty="0"/>
          </a:p>
        </p:txBody>
      </p:sp>
      <p:cxnSp>
        <p:nvCxnSpPr>
          <p:cNvPr id="3" name="Curved Connector 2"/>
          <p:cNvCxnSpPr/>
          <p:nvPr/>
        </p:nvCxnSpPr>
        <p:spPr>
          <a:xfrm rot="10800000">
            <a:off x="9144000" y="3234690"/>
            <a:ext cx="1337310" cy="1131570"/>
          </a:xfrm>
          <a:prstGeom prst="curved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4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01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 smtClean="0">
                <a:latin typeface="cmsy10" charset="0"/>
                <a:sym typeface="Wingdings"/>
              </a:rPr>
              <a:t></a:t>
            </a:r>
            <a:r>
              <a:rPr lang="en-CA" altLang="en-US" dirty="0" smtClean="0"/>
              <a:t> </a:t>
            </a:r>
            <a:r>
              <a:rPr lang="en-CA" altLang="en-US" dirty="0"/>
              <a:t>60D</a:t>
            </a:r>
            <a:endParaRPr lang="hu-HU" altLang="en-US" dirty="0"/>
          </a:p>
        </p:txBody>
      </p:sp>
      <p:pic>
        <p:nvPicPr>
          <p:cNvPr id="40963" name="Picture 4" descr="butterfly_bw_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5240" r="10976" b="10918"/>
          <a:stretch>
            <a:fillRect/>
          </a:stretch>
        </p:blipFill>
        <p:spPr bwMode="auto">
          <a:xfrm>
            <a:off x="22860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01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 smtClean="0">
                <a:latin typeface="cmsy10" charset="0"/>
                <a:sym typeface="Wingdings"/>
              </a:rPr>
              <a:t></a:t>
            </a:r>
            <a:r>
              <a:rPr lang="en-CA" altLang="en-US" dirty="0" smtClean="0"/>
              <a:t> 16D</a:t>
            </a:r>
            <a:endParaRPr lang="hu-HU" altLang="en-US" dirty="0"/>
          </a:p>
        </p:txBody>
      </p:sp>
      <p:pic>
        <p:nvPicPr>
          <p:cNvPr id="4" name="Picture 4" descr="butterfly_bw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10976" b="9171"/>
          <a:stretch>
            <a:fillRect/>
          </a:stretch>
        </p:blipFill>
        <p:spPr bwMode="auto">
          <a:xfrm>
            <a:off x="2300978" y="876300"/>
            <a:ext cx="7311791" cy="57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080" y="87630"/>
            <a:ext cx="8534400" cy="1295400"/>
          </a:xfrm>
        </p:spPr>
        <p:txBody>
          <a:bodyPr/>
          <a:lstStyle/>
          <a:p>
            <a:pPr eaLnBrk="1" hangingPunct="1"/>
            <a:r>
              <a:rPr lang="en-CA" altLang="en-US"/>
              <a:t>16 most important eigenvectors</a:t>
            </a:r>
            <a:endParaRPr lang="hu-HU" altLang="en-US" dirty="0"/>
          </a:p>
        </p:txBody>
      </p:sp>
      <p:pic>
        <p:nvPicPr>
          <p:cNvPr id="43011" name="Picture 3" descr="pcabases16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101090"/>
            <a:ext cx="731678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2575560" y="0"/>
            <a:ext cx="10515600" cy="1325563"/>
          </a:xfrm>
          <a:noFill/>
        </p:spPr>
        <p:txBody>
          <a:bodyPr/>
          <a:lstStyle/>
          <a:p>
            <a:pPr eaLnBrk="1" hangingPunct="1"/>
            <a:r>
              <a:rPr lang="hu-HU" altLang="en-US"/>
              <a:t>PCA </a:t>
            </a:r>
            <a:r>
              <a:rPr lang="en-CA" altLang="en-US" dirty="0"/>
              <a:t>compression: 144D </a:t>
            </a:r>
            <a:r>
              <a:rPr lang="en-US" altLang="en-US" dirty="0">
                <a:latin typeface="cmsy10" charset="0"/>
              </a:rPr>
              <a:t>)</a:t>
            </a:r>
            <a:r>
              <a:rPr lang="en-CA" altLang="en-US" dirty="0"/>
              <a:t> 6D</a:t>
            </a:r>
            <a:endParaRPr lang="hu-HU" altLang="en-US" dirty="0"/>
          </a:p>
        </p:txBody>
      </p:sp>
      <p:pic>
        <p:nvPicPr>
          <p:cNvPr id="44035" name="Picture 4" descr="butterfly_bw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9756" b="9171"/>
          <a:stretch>
            <a:fillRect/>
          </a:stretch>
        </p:blipFill>
        <p:spPr bwMode="auto">
          <a:xfrm>
            <a:off x="2278380" y="1055687"/>
            <a:ext cx="75438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cabases6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1447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6 most important eigenvectors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08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359" y="365125"/>
            <a:ext cx="3357282" cy="1325563"/>
          </a:xfrm>
        </p:spPr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One way to summarize a complex real-valued data point with a single categorical variable</a:t>
            </a:r>
          </a:p>
          <a:p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Another way to simplify complex high-dimensional data</a:t>
            </a:r>
          </a:p>
          <a:p>
            <a:pPr lvl="1"/>
            <a:r>
              <a:rPr lang="en-US" dirty="0" smtClean="0"/>
              <a:t>Summarize data with a lower </a:t>
            </a:r>
            <a:r>
              <a:rPr lang="en-US" dirty="0" err="1" smtClean="0"/>
              <a:t>dimentional</a:t>
            </a:r>
            <a:r>
              <a:rPr lang="en-US" dirty="0" smtClean="0"/>
              <a:t> real valued vector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9707" y="4664542"/>
            <a:ext cx="7472082" cy="169750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Given data points in </a:t>
            </a:r>
            <a:r>
              <a:rPr lang="en-US" i="1" smtClean="0"/>
              <a:t>d</a:t>
            </a:r>
            <a:r>
              <a:rPr lang="en-US" smtClean="0"/>
              <a:t> dimensions</a:t>
            </a:r>
          </a:p>
          <a:p>
            <a:r>
              <a:rPr lang="en-US" smtClean="0"/>
              <a:t>Convert them to data points in </a:t>
            </a:r>
            <a:r>
              <a:rPr lang="en-US" i="1" smtClean="0"/>
              <a:t>r&lt;d</a:t>
            </a:r>
            <a:r>
              <a:rPr lang="en-US" smtClean="0"/>
              <a:t> dimensions</a:t>
            </a:r>
          </a:p>
          <a:p>
            <a:r>
              <a:rPr lang="en-US" smtClean="0"/>
              <a:t>With minimal loss of information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32965" y="5230906"/>
            <a:ext cx="1317811" cy="56477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0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2468880" y="0"/>
            <a:ext cx="7181850" cy="1325563"/>
          </a:xfrm>
          <a:noFill/>
        </p:spPr>
        <p:txBody>
          <a:bodyPr/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 smtClean="0">
                <a:latin typeface="cmsy10" charset="0"/>
                <a:sym typeface="Wingdings"/>
              </a:rPr>
              <a:t></a:t>
            </a:r>
            <a:r>
              <a:rPr lang="en-CA" altLang="en-US" dirty="0" smtClean="0"/>
              <a:t> </a:t>
            </a:r>
            <a:r>
              <a:rPr lang="en-CA" altLang="en-US" dirty="0"/>
              <a:t>3D</a:t>
            </a:r>
            <a:endParaRPr lang="hu-HU" altLang="en-US" dirty="0"/>
          </a:p>
        </p:txBody>
      </p:sp>
      <p:pic>
        <p:nvPicPr>
          <p:cNvPr id="46083" name="Picture 4" descr="butterfly_bw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9756" b="10918"/>
          <a:stretch>
            <a:fillRect/>
          </a:stretch>
        </p:blipFill>
        <p:spPr bwMode="auto">
          <a:xfrm>
            <a:off x="2183130" y="1160145"/>
            <a:ext cx="7467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cabases3db12x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52600" y="0"/>
            <a:ext cx="853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CA" altLang="en-US" sz="4400">
                <a:solidFill>
                  <a:srgbClr val="006600"/>
                </a:solidFill>
              </a:rPr>
              <a:t>3 most important eigenvectors</a:t>
            </a:r>
            <a:endParaRPr lang="hu-HU" altLang="en-US" sz="4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2385060" y="0"/>
            <a:ext cx="7025640" cy="1325563"/>
          </a:xfrm>
          <a:noFill/>
        </p:spPr>
        <p:txBody>
          <a:bodyPr/>
          <a:lstStyle/>
          <a:p>
            <a:pPr eaLnBrk="1" hangingPunct="1"/>
            <a:r>
              <a:rPr lang="hu-HU" altLang="en-US" dirty="0"/>
              <a:t>PCA </a:t>
            </a:r>
            <a:r>
              <a:rPr lang="en-CA" altLang="en-US" dirty="0"/>
              <a:t>compression: 144D </a:t>
            </a:r>
            <a:r>
              <a:rPr lang="en-CA" altLang="en-US" dirty="0" smtClean="0">
                <a:latin typeface="cmsy10" charset="0"/>
                <a:sym typeface="Wingdings"/>
              </a:rPr>
              <a:t></a:t>
            </a:r>
            <a:r>
              <a:rPr lang="en-CA" altLang="en-US" dirty="0" smtClean="0"/>
              <a:t> </a:t>
            </a:r>
            <a:r>
              <a:rPr lang="en-CA" altLang="en-US" dirty="0"/>
              <a:t>1D</a:t>
            </a:r>
            <a:endParaRPr lang="hu-HU" altLang="en-US" dirty="0"/>
          </a:p>
        </p:txBody>
      </p:sp>
      <p:pic>
        <p:nvPicPr>
          <p:cNvPr id="48131" name="Picture 4" descr="butterfly_bw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3493" r="10976" b="9171"/>
          <a:stretch>
            <a:fillRect/>
          </a:stretch>
        </p:blipFill>
        <p:spPr bwMode="auto">
          <a:xfrm>
            <a:off x="2247900" y="1102042"/>
            <a:ext cx="71628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ca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1"/>
            <a:ext cx="742473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752600" y="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CA" altLang="en-US" sz="4400">
                <a:solidFill>
                  <a:srgbClr val="006600"/>
                </a:solidFill>
              </a:rPr>
              <a:t>60 most important eigenvectors</a:t>
            </a:r>
            <a:endParaRPr lang="hu-HU" altLang="en-US" sz="4400">
              <a:solidFill>
                <a:srgbClr val="0066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93925" y="5848351"/>
            <a:ext cx="7316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CA" altLang="en-US" sz="2800"/>
              <a:t>Looks like the discrete cosine bases of JPG!...</a:t>
            </a:r>
          </a:p>
        </p:txBody>
      </p:sp>
    </p:spTree>
    <p:extLst>
      <p:ext uri="{BB962C8B-B14F-4D97-AF65-F5344CB8AC3E}">
        <p14:creationId xmlns:p14="http://schemas.microsoft.com/office/powerpoint/2010/main" val="16585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9940" y="-161131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sz="4000"/>
              <a:t>2D Discrete Cosine Basis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70" y="898526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922270" y="6461126"/>
            <a:ext cx="635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CA" altLang="en-US"/>
              <a:t>http://</a:t>
            </a:r>
            <a:r>
              <a:rPr lang="en-CA" altLang="en-US" dirty="0" err="1"/>
              <a:t>en.wikipedia.org</a:t>
            </a:r>
            <a:r>
              <a:rPr lang="en-CA" altLang="en-US" dirty="0"/>
              <a:t>/wiki/</a:t>
            </a:r>
            <a:r>
              <a:rPr lang="en-CA" altLang="en-US" dirty="0" err="1"/>
              <a:t>Discrete_cosine_transform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7336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PCA (Principal Component Analysis): </a:t>
            </a:r>
          </a:p>
          <a:p>
            <a:pPr lvl="1"/>
            <a:r>
              <a:rPr lang="en-US" dirty="0" smtClean="0"/>
              <a:t>Find projection that maximize the variance</a:t>
            </a:r>
          </a:p>
          <a:p>
            <a:r>
              <a:rPr lang="en-US" dirty="0" smtClean="0"/>
              <a:t>ICA (Independent Component Analysis):</a:t>
            </a:r>
          </a:p>
          <a:p>
            <a:pPr lvl="1"/>
            <a:r>
              <a:rPr lang="en-US" dirty="0" smtClean="0"/>
              <a:t>Very similar to PCA except that it assumes non-</a:t>
            </a:r>
            <a:r>
              <a:rPr lang="en-US" dirty="0" err="1"/>
              <a:t>G</a:t>
            </a:r>
            <a:r>
              <a:rPr lang="en-US" dirty="0" err="1" smtClean="0"/>
              <a:t>uassian</a:t>
            </a:r>
            <a:r>
              <a:rPr lang="en-US" dirty="0" smtClean="0"/>
              <a:t> features</a:t>
            </a:r>
            <a:endParaRPr lang="en-US" dirty="0" smtClean="0"/>
          </a:p>
          <a:p>
            <a:r>
              <a:rPr lang="en-US" dirty="0" smtClean="0"/>
              <a:t>Multidimensional Scaling: </a:t>
            </a:r>
          </a:p>
          <a:p>
            <a:pPr lvl="1"/>
            <a:r>
              <a:rPr lang="en-US" dirty="0" smtClean="0"/>
              <a:t>Find projection that best preserves inter-point distances</a:t>
            </a:r>
            <a:endParaRPr lang="en-US" dirty="0" smtClean="0"/>
          </a:p>
          <a:p>
            <a:r>
              <a:rPr lang="en-US" dirty="0" smtClean="0"/>
              <a:t>LDA(Linear Discriminant Analysis): </a:t>
            </a:r>
          </a:p>
          <a:p>
            <a:pPr lvl="1"/>
            <a:r>
              <a:rPr lang="en-US" dirty="0" smtClean="0"/>
              <a:t>Maximizing the component axes for class-separation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545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508000" y="371025"/>
            <a:ext cx="1107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Data Compression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73992" y="1359316"/>
            <a:ext cx="14752" cy="36978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25600" y="4802743"/>
            <a:ext cx="44704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>
          <a:xfrm rot="2734294">
            <a:off x="2091683" y="41998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5057141"/>
            <a:ext cx="297180" cy="200660"/>
          </a:xfrm>
          <a:prstGeom prst="rect">
            <a:avLst/>
          </a:prstGeom>
        </p:spPr>
      </p:pic>
      <p:sp>
        <p:nvSpPr>
          <p:cNvPr id="19" name="Cross 18"/>
          <p:cNvSpPr/>
          <p:nvPr/>
        </p:nvSpPr>
        <p:spPr>
          <a:xfrm rot="2734294">
            <a:off x="2599683" y="40982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Cross 20"/>
          <p:cNvSpPr/>
          <p:nvPr/>
        </p:nvSpPr>
        <p:spPr>
          <a:xfrm rot="2734294">
            <a:off x="2904483" y="36918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Cross 21"/>
          <p:cNvSpPr/>
          <p:nvPr/>
        </p:nvSpPr>
        <p:spPr>
          <a:xfrm rot="2734294">
            <a:off x="3106498" y="31838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ross 23"/>
          <p:cNvSpPr/>
          <p:nvPr/>
        </p:nvSpPr>
        <p:spPr>
          <a:xfrm rot="2734294">
            <a:off x="3717283" y="28790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Cross 24"/>
          <p:cNvSpPr/>
          <p:nvPr/>
        </p:nvSpPr>
        <p:spPr>
          <a:xfrm rot="2734294">
            <a:off x="4224098" y="2573098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ross 25"/>
          <p:cNvSpPr/>
          <p:nvPr/>
        </p:nvSpPr>
        <p:spPr>
          <a:xfrm rot="2734294">
            <a:off x="4538131" y="2091350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Cross 26"/>
          <p:cNvSpPr/>
          <p:nvPr/>
        </p:nvSpPr>
        <p:spPr>
          <a:xfrm rot="2734294">
            <a:off x="5036898" y="19646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Cross 28"/>
          <p:cNvSpPr/>
          <p:nvPr/>
        </p:nvSpPr>
        <p:spPr>
          <a:xfrm rot="2734294">
            <a:off x="5341698" y="1557098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4816" y="2774273"/>
            <a:ext cx="304800" cy="200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679985" y="1839022"/>
            <a:ext cx="139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(inches)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283200" y="4879582"/>
            <a:ext cx="139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(cm)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681715" y="1295401"/>
            <a:ext cx="500228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Reduce data from </a:t>
            </a:r>
          </a:p>
          <a:p>
            <a:r>
              <a:rPr lang="en-US" sz="3733" dirty="0"/>
              <a:t>2D to 1D</a:t>
            </a:r>
            <a:endParaRPr lang="en-US" sz="3733" dirty="0"/>
          </a:p>
        </p:txBody>
      </p:sp>
      <p:sp>
        <p:nvSpPr>
          <p:cNvPr id="20" name="Rectangle 19"/>
          <p:cNvSpPr/>
          <p:nvPr/>
        </p:nvSpPr>
        <p:spPr>
          <a:xfrm>
            <a:off x="10954393" y="6488668"/>
            <a:ext cx="122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Andrew 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508000" y="371025"/>
            <a:ext cx="1107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Data Compression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73992" y="1359316"/>
            <a:ext cx="14752" cy="36978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25600" y="4802743"/>
            <a:ext cx="44704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>
          <a:xfrm rot="2734294">
            <a:off x="2091683" y="4199883"/>
            <a:ext cx="288220" cy="288220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Cross 18"/>
          <p:cNvSpPr/>
          <p:nvPr/>
        </p:nvSpPr>
        <p:spPr>
          <a:xfrm rot="2734294">
            <a:off x="2599683" y="4098283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Cross 21"/>
          <p:cNvSpPr/>
          <p:nvPr/>
        </p:nvSpPr>
        <p:spPr>
          <a:xfrm rot="2734294">
            <a:off x="3106498" y="3183883"/>
            <a:ext cx="288220" cy="288220"/>
          </a:xfrm>
          <a:prstGeom prst="plus">
            <a:avLst>
              <a:gd name="adj" fmla="val 46579"/>
            </a:avLst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Cross 23"/>
          <p:cNvSpPr/>
          <p:nvPr/>
        </p:nvSpPr>
        <p:spPr>
          <a:xfrm rot="2734294">
            <a:off x="3717283" y="2879083"/>
            <a:ext cx="288220" cy="288220"/>
          </a:xfrm>
          <a:prstGeom prst="plus">
            <a:avLst>
              <a:gd name="adj" fmla="val 46579"/>
            </a:avLst>
          </a:prstGeom>
          <a:solidFill>
            <a:srgbClr val="993366"/>
          </a:solidFill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Cross 24"/>
          <p:cNvSpPr/>
          <p:nvPr/>
        </p:nvSpPr>
        <p:spPr>
          <a:xfrm rot="2734294">
            <a:off x="4224098" y="2573098"/>
            <a:ext cx="288220" cy="288220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ross 25"/>
          <p:cNvSpPr/>
          <p:nvPr/>
        </p:nvSpPr>
        <p:spPr>
          <a:xfrm rot="2734294">
            <a:off x="4538131" y="2091350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Cross 26"/>
          <p:cNvSpPr/>
          <p:nvPr/>
        </p:nvSpPr>
        <p:spPr>
          <a:xfrm rot="2734294">
            <a:off x="5036898" y="1964683"/>
            <a:ext cx="288220" cy="288220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Cross 28"/>
          <p:cNvSpPr/>
          <p:nvPr/>
        </p:nvSpPr>
        <p:spPr>
          <a:xfrm rot="2734294">
            <a:off x="5341698" y="1557098"/>
            <a:ext cx="288220" cy="288220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25600" y="5885752"/>
            <a:ext cx="44704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6193093"/>
            <a:ext cx="256540" cy="200660"/>
          </a:xfrm>
          <a:prstGeom prst="rect">
            <a:avLst/>
          </a:prstGeom>
        </p:spPr>
      </p:pic>
      <p:sp>
        <p:nvSpPr>
          <p:cNvPr id="28" name="Cross 27"/>
          <p:cNvSpPr/>
          <p:nvPr/>
        </p:nvSpPr>
        <p:spPr>
          <a:xfrm rot="2734294">
            <a:off x="2091683" y="5741050"/>
            <a:ext cx="288220" cy="288220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Cross 30"/>
          <p:cNvSpPr/>
          <p:nvPr/>
        </p:nvSpPr>
        <p:spPr>
          <a:xfrm rot="2734294">
            <a:off x="2599683" y="5734450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Cross 32"/>
          <p:cNvSpPr/>
          <p:nvPr/>
        </p:nvSpPr>
        <p:spPr>
          <a:xfrm rot="2734294">
            <a:off x="3106498" y="5723883"/>
            <a:ext cx="288220" cy="288220"/>
          </a:xfrm>
          <a:prstGeom prst="plus">
            <a:avLst>
              <a:gd name="adj" fmla="val 46579"/>
            </a:avLst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Cross 33"/>
          <p:cNvSpPr/>
          <p:nvPr/>
        </p:nvSpPr>
        <p:spPr>
          <a:xfrm rot="2734294">
            <a:off x="3717283" y="5725217"/>
            <a:ext cx="288220" cy="288220"/>
          </a:xfrm>
          <a:prstGeom prst="plus">
            <a:avLst>
              <a:gd name="adj" fmla="val 46579"/>
            </a:avLst>
          </a:prstGeom>
          <a:solidFill>
            <a:srgbClr val="993366"/>
          </a:solidFill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Cross 34"/>
          <p:cNvSpPr/>
          <p:nvPr/>
        </p:nvSpPr>
        <p:spPr>
          <a:xfrm rot="2734294">
            <a:off x="4224098" y="5725217"/>
            <a:ext cx="288220" cy="288220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Cross 36"/>
          <p:cNvSpPr/>
          <p:nvPr/>
        </p:nvSpPr>
        <p:spPr>
          <a:xfrm rot="2734294">
            <a:off x="4538131" y="5725217"/>
            <a:ext cx="288220" cy="28822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Cross 37"/>
          <p:cNvSpPr/>
          <p:nvPr/>
        </p:nvSpPr>
        <p:spPr>
          <a:xfrm rot="2734294">
            <a:off x="5036898" y="5725217"/>
            <a:ext cx="288220" cy="288220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Cross 38"/>
          <p:cNvSpPr/>
          <p:nvPr/>
        </p:nvSpPr>
        <p:spPr>
          <a:xfrm rot="2734294">
            <a:off x="5341698" y="5726402"/>
            <a:ext cx="288220" cy="288220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6681715" y="1295401"/>
            <a:ext cx="500228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Reduce data from </a:t>
            </a:r>
          </a:p>
          <a:p>
            <a:r>
              <a:rPr lang="en-US" sz="3733" dirty="0"/>
              <a:t>2D to 1D</a:t>
            </a:r>
            <a:endParaRPr lang="en-US" sz="3733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68" y="2717800"/>
            <a:ext cx="657097" cy="399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2727878"/>
            <a:ext cx="1178813" cy="402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3439417"/>
            <a:ext cx="1178813" cy="402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68" y="3442719"/>
            <a:ext cx="657097" cy="399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67" y="4833632"/>
            <a:ext cx="792480" cy="399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2" y="4854957"/>
            <a:ext cx="1314196" cy="402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2" y="4230891"/>
            <a:ext cx="49529" cy="3995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5057141"/>
            <a:ext cx="297180" cy="2006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4816" y="2774273"/>
            <a:ext cx="304800" cy="2006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16200000">
            <a:off x="679985" y="1839022"/>
            <a:ext cx="139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(inches)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283200" y="4879582"/>
            <a:ext cx="139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(cm)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0954393" y="6488668"/>
            <a:ext cx="122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Andrew 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1026"/>
            <a:ext cx="1107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 Compression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902573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Reduce data from 3D to 2D</a:t>
            </a:r>
          </a:p>
        </p:txBody>
      </p:sp>
      <p:pic>
        <p:nvPicPr>
          <p:cNvPr id="1026" name="Picture 2" descr="C:\Users\tlow\Desktop\cs229a\lectures-slides\assets\pca\pca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24181"/>
            <a:ext cx="38358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low\Desktop\cs229a\lectures-slides\assets\pca\pca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83" y="1835727"/>
            <a:ext cx="38358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low\Desktop\cs229a\lectures-slides\assets\pca\proj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7" y="2006600"/>
            <a:ext cx="3928533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648201"/>
            <a:ext cx="297180" cy="20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56201"/>
            <a:ext cx="304800" cy="20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3" y="4447541"/>
            <a:ext cx="304800" cy="20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21" y="5156201"/>
            <a:ext cx="297180" cy="20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3180927"/>
            <a:ext cx="307340" cy="205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53" y="3937001"/>
            <a:ext cx="307340" cy="205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69" y="4927441"/>
            <a:ext cx="256540" cy="200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7" y="2108201"/>
            <a:ext cx="264160" cy="2006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954393" y="6488668"/>
            <a:ext cx="122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Andrew 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508000" y="371025"/>
            <a:ext cx="11074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Principal Component Analysis (PCA) problem formulation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8533" y="889000"/>
            <a:ext cx="4910667" cy="3683000"/>
            <a:chOff x="5275415" y="690798"/>
            <a:chExt cx="3683000" cy="2762250"/>
          </a:xfrm>
        </p:grpSpPr>
        <p:pic>
          <p:nvPicPr>
            <p:cNvPr id="2050" name="Picture 2" descr="C:\Users\tlow\Desktop\cs229a\lectures-slides\assets\pca\15.3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415" y="690798"/>
              <a:ext cx="3683000" cy="276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932051"/>
              <a:ext cx="222885" cy="1504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896219"/>
              <a:ext cx="228600" cy="1504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270701"/>
              <a:ext cx="230505" cy="15430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08000" y="4343400"/>
            <a:ext cx="112776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Reduce from 2-dimension to 1-dimension: Find a direction (a vector                   )</a:t>
            </a:r>
          </a:p>
          <a:p>
            <a:r>
              <a:rPr lang="en-US" sz="2667" dirty="0"/>
              <a:t>onto which to project the data so as to minimize the projection error.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000" y="5228352"/>
            <a:ext cx="110744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Reduce from n-dimension to k-dimension: Find    vectors </a:t>
            </a:r>
          </a:p>
          <a:p>
            <a:r>
              <a:rPr lang="en-US" sz="2667" dirty="0"/>
              <a:t>onto which to project the data, so as to minimize the projection error.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66" y="5366415"/>
            <a:ext cx="154940" cy="238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47" y="5300375"/>
            <a:ext cx="2529840" cy="37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33" y="4412377"/>
            <a:ext cx="1361440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0" y="783855"/>
            <a:ext cx="1409700" cy="24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0" y="1155523"/>
            <a:ext cx="901700" cy="23114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80062" y="1008462"/>
            <a:ext cx="4095775" cy="3172857"/>
            <a:chOff x="838200" y="949289"/>
            <a:chExt cx="3158164" cy="253686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ross 30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Cross 31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Cross 32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Cross 33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Cross 34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0954393" y="6488668"/>
            <a:ext cx="122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Andrew 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8646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Variance and Covariance:</a:t>
            </a:r>
          </a:p>
          <a:p>
            <a:pPr lvl="1"/>
            <a:r>
              <a:rPr lang="en-US" dirty="0" smtClean="0"/>
              <a:t>Measure of the “spread” of a set of points around their center of mass(mean)</a:t>
            </a:r>
          </a:p>
          <a:p>
            <a:r>
              <a:rPr lang="en-US" dirty="0" smtClean="0"/>
              <a:t>Variance:</a:t>
            </a:r>
          </a:p>
          <a:p>
            <a:pPr lvl="1"/>
            <a:r>
              <a:rPr lang="en-US" dirty="0" smtClean="0"/>
              <a:t>Measure of the deviation from the mean for points in one dimension</a:t>
            </a:r>
          </a:p>
          <a:p>
            <a:r>
              <a:rPr lang="en-US" dirty="0" smtClean="0"/>
              <a:t>Covariance:</a:t>
            </a:r>
          </a:p>
          <a:p>
            <a:pPr lvl="1"/>
            <a:r>
              <a:rPr lang="en-US" dirty="0" smtClean="0"/>
              <a:t>Measure of how much each of the dimensions vary from the mean with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respect to each other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11674" y="5410631"/>
            <a:ext cx="971550" cy="605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3629" y="5090279"/>
            <a:ext cx="8762976" cy="124649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500" b="1" dirty="0" smtClean="0"/>
              <a:t>Covariance is measured between two dimensions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500" b="1" dirty="0" smtClean="0"/>
              <a:t>Covariance </a:t>
            </a:r>
            <a:r>
              <a:rPr lang="en-US" sz="2500" b="1" dirty="0" smtClean="0"/>
              <a:t>sees if there is a relation between two dimensions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500" b="1" dirty="0" smtClean="0"/>
              <a:t>Covariance between one dimension is the variance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814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vdots&#10;$&#10;&#10;\end{document}"/>
  <p:tag name="IGUANATEXSIZE" val="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1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2&#10;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u^{(1)}, u^{(2)}, \dots, u^{(k)}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u^{(1)} \in \mathbb{R}^n&#10;$&#10;&#10;\end{document}&#10;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3D \rightarrow 2D&#10;$&#10;&#10;\end{document}&#10;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K = 2&#10;$&#10;&#10;\end{document}&#10;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1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1)}&#10;$&#10;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rightarrow z^{(1)}&#10;$&#10;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rightarrow z^{(2)}&#10;$&#10;&#10;\end{document}"/>
  <p:tag name="IGUANATEXSIZE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2)}&#10;$&#10;&#10;\end{document}"/>
  <p:tag name="IGUANATEXSIZE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m)}&#10;$&#10;&#10;\end{document}"/>
  <p:tag name="IGUANATEXSIZE" val="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rightarrow z^{(m)}&#10;$&#10;&#10;\end{document}"/>
  <p:tag name="IGUANATEXSIZE" val="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781</Words>
  <Application>Microsoft Macintosh PowerPoint</Application>
  <PresentationFormat>Widescreen</PresentationFormat>
  <Paragraphs>154</Paragraphs>
  <Slides>35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Calibri Light</vt:lpstr>
      <vt:lpstr>新細明體</vt:lpstr>
      <vt:lpstr>Arial</vt:lpstr>
      <vt:lpstr>Calibri</vt:lpstr>
      <vt:lpstr>cmsy10</vt:lpstr>
      <vt:lpstr>Symbol</vt:lpstr>
      <vt:lpstr>Tahoma</vt:lpstr>
      <vt:lpstr>Wingdings</vt:lpstr>
      <vt:lpstr>Office Theme</vt:lpstr>
      <vt:lpstr>Microsoft Equation</vt:lpstr>
      <vt:lpstr>Microsoft 方程式編輯器 3.0</vt:lpstr>
      <vt:lpstr>Dimensionality Reduction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Covariance</vt:lpstr>
      <vt:lpstr>PowerPoint Presentation</vt:lpstr>
      <vt:lpstr>Covariance </vt:lpstr>
      <vt:lpstr>Eigenvector and Eigenvalue</vt:lpstr>
      <vt:lpstr>Eigenvector and Eigenvalue</vt:lpstr>
      <vt:lpstr>Eigenvector and Eigenvalue</vt:lpstr>
      <vt:lpstr>Eigenvector and Eigenvalue</vt:lpstr>
      <vt:lpstr>Principal Component Analysis</vt:lpstr>
      <vt:lpstr>Principal Component Analysis</vt:lpstr>
      <vt:lpstr>Principal Component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Original Image</vt:lpstr>
      <vt:lpstr>PCA compression: 144D  60D</vt:lpstr>
      <vt:lpstr>PCA compression: 144D  16D</vt:lpstr>
      <vt:lpstr>16 most important eigenvectors</vt:lpstr>
      <vt:lpstr>PCA compression: 144D ) 6D</vt:lpstr>
      <vt:lpstr>6 most important eigenvectors</vt:lpstr>
      <vt:lpstr>PCA compression: 144D  3D</vt:lpstr>
      <vt:lpstr>PowerPoint Presentation</vt:lpstr>
      <vt:lpstr>PCA compression: 144D  1D</vt:lpstr>
      <vt:lpstr>PowerPoint Presentation</vt:lpstr>
      <vt:lpstr>2D Discrete Cosine Basis</vt:lpstr>
      <vt:lpstr>Dimensionality reduction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Fereshteh Sadeghi</dc:creator>
  <cp:lastModifiedBy>Fereshteh Sadeghi</cp:lastModifiedBy>
  <cp:revision>23</cp:revision>
  <cp:lastPrinted>2016-05-31T22:22:38Z</cp:lastPrinted>
  <dcterms:created xsi:type="dcterms:W3CDTF">2016-05-31T05:57:10Z</dcterms:created>
  <dcterms:modified xsi:type="dcterms:W3CDTF">2016-05-31T22:35:08Z</dcterms:modified>
</cp:coreProperties>
</file>