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73" r:id="rId12"/>
    <p:sldId id="268" r:id="rId13"/>
    <p:sldId id="269" r:id="rId14"/>
    <p:sldId id="27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357" r:id="rId24"/>
    <p:sldId id="283" r:id="rId25"/>
    <p:sldId id="284" r:id="rId26"/>
    <p:sldId id="285" r:id="rId27"/>
    <p:sldId id="286" r:id="rId28"/>
    <p:sldId id="287" r:id="rId29"/>
    <p:sldId id="291" r:id="rId30"/>
    <p:sldId id="292" r:id="rId31"/>
    <p:sldId id="293" r:id="rId32"/>
    <p:sldId id="294" r:id="rId33"/>
    <p:sldId id="295" r:id="rId34"/>
    <p:sldId id="369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11" r:id="rId47"/>
    <p:sldId id="342" r:id="rId48"/>
    <p:sldId id="358" r:id="rId49"/>
    <p:sldId id="359" r:id="rId50"/>
    <p:sldId id="368" r:id="rId51"/>
    <p:sldId id="312" r:id="rId52"/>
    <p:sldId id="331" r:id="rId53"/>
    <p:sldId id="318" r:id="rId54"/>
    <p:sldId id="319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60" r:id="rId66"/>
    <p:sldId id="361" r:id="rId67"/>
    <p:sldId id="362" r:id="rId68"/>
    <p:sldId id="363" r:id="rId69"/>
    <p:sldId id="364" r:id="rId70"/>
    <p:sldId id="365" r:id="rId71"/>
    <p:sldId id="366" r:id="rId72"/>
    <p:sldId id="367" r:id="rId73"/>
    <p:sldId id="344" r:id="rId74"/>
    <p:sldId id="345" r:id="rId75"/>
    <p:sldId id="346" r:id="rId76"/>
    <p:sldId id="347" r:id="rId77"/>
    <p:sldId id="348" r:id="rId78"/>
    <p:sldId id="349" r:id="rId79"/>
    <p:sldId id="350" r:id="rId80"/>
    <p:sldId id="351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57879" autoAdjust="0"/>
  </p:normalViewPr>
  <p:slideViewPr>
    <p:cSldViewPr>
      <p:cViewPr varScale="1">
        <p:scale>
          <a:sx n="38" d="100"/>
          <a:sy n="38" d="100"/>
        </p:scale>
        <p:origin x="-18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C607B-6577-4BF4-96F9-B9947B3DC035}" type="datetimeFigureOut">
              <a:rPr lang="en-US" smtClean="0"/>
              <a:pPr/>
              <a:t>10/13/2008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71327-3EEE-4E88-87FD-933B90940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VC Advantages</a:t>
            </a:r>
          </a:p>
          <a:p>
            <a:pPr lvl="1"/>
            <a:r>
              <a:rPr lang="en-US" dirty="0" smtClean="0"/>
              <a:t>more efficient lookup (smaller tables)</a:t>
            </a:r>
          </a:p>
          <a:p>
            <a:pPr lvl="1"/>
            <a:r>
              <a:rPr lang="en-US" dirty="0" smtClean="0"/>
              <a:t>more flexible (different path for each circuit)</a:t>
            </a:r>
          </a:p>
          <a:p>
            <a:pPr lvl="1"/>
            <a:r>
              <a:rPr lang="en-US" dirty="0" smtClean="0"/>
              <a:t>can reserve bandwidth at connection setup</a:t>
            </a:r>
          </a:p>
          <a:p>
            <a:r>
              <a:rPr lang="en-US" dirty="0" smtClean="0"/>
              <a:t>VC Disadvantages</a:t>
            </a:r>
          </a:p>
          <a:p>
            <a:pPr lvl="1"/>
            <a:r>
              <a:rPr lang="en-US" dirty="0" smtClean="0"/>
              <a:t>still need to route connection setup request</a:t>
            </a:r>
          </a:p>
          <a:p>
            <a:pPr lvl="1"/>
            <a:r>
              <a:rPr lang="en-US" dirty="0" smtClean="0"/>
              <a:t>more complex failure recovery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1327-3EEE-4E88-87FD-933B90940EA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74641-926B-456E-B98B-BEF469D58424}" type="slidenum">
              <a:rPr lang="en-US"/>
              <a:pPr/>
              <a:t>24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Generalize spanning tree to shortest path, to compute forwarding tables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Yes, if everyone has the same information</a:t>
            </a:r>
          </a:p>
          <a:p>
            <a:pPr lvl="1"/>
            <a:r>
              <a:rPr lang="en-US" sz="2400" dirty="0" smtClean="0"/>
              <a:t>No, if updates are propagating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71327-3EEE-4E88-87FD-933B90940EA2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62038" y="652463"/>
            <a:ext cx="4432300" cy="3324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48320" y="4200072"/>
            <a:ext cx="4857750" cy="398991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4A1F5-9DF8-4455-A968-B5F1A2B75538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E8793A-3B14-4706-8E2F-D5678D9D5C66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4001A-3DB5-4B69-A3FE-0F8208226F7F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fld id="{A1B727EF-85D9-4235-BF80-BF95FA8F7090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fld id="{CE7F3591-5CA7-4751-A5E4-650BBE9F8F40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7982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fld id="{3E0991A5-F8CB-413D-8C2F-8A23642A8557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fld id="{4970234F-F38C-41A1-B624-C72579BE72DC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fld id="{AB0F5C76-7447-4B56-98BD-129877D0A749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556672-CFA7-4B05-B8C1-EBC29D6449E8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16180E-7F25-4236-ACA6-2BABAA8E713A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74759D-C009-47D6-8501-3B86BB7AE6C5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53964-02D7-4537-B28D-201DA3C9A1CD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908324-4B03-414C-BB4F-9FB1CBF67577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0EDDA2-B0DD-4678-BCF7-090EC524A807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1B88D-B7BD-4F40-9A36-B3DE6112892D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A2FDFA-F0F1-403F-A4F6-F94E68280B48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838" y="6245225"/>
            <a:ext cx="3681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fld id="{6823BC6E-9476-4717-B3B1-3D6623330264}" type="datetime1">
              <a:rPr lang="en-US" smtClean="0"/>
              <a:pPr/>
              <a:t>10/13/2008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pitchFamily="-112" charset="0"/>
              </a:defRPr>
            </a:lvl1pPr>
          </a:lstStyle>
          <a:p>
            <a:fld id="{FFCF9EEB-ACE4-4494-B7AD-E1BA167FCB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9C"/>
          </a:solidFill>
          <a:latin typeface="Georgia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A3800"/>
        </a:buClr>
        <a:buSzPct val="50000"/>
        <a:buFont typeface="Wingdings" pitchFamily="-11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A3800"/>
        </a:buClr>
        <a:buSzPct val="65000"/>
        <a:buFont typeface="Georgia" pitchFamily="-112" charset="0"/>
        <a:buChar char="−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0775"/>
            <a:ext cx="7772400" cy="1470025"/>
          </a:xfrm>
        </p:spPr>
        <p:txBody>
          <a:bodyPr/>
          <a:lstStyle/>
          <a:p>
            <a:r>
              <a:rPr lang="en-US" dirty="0" smtClean="0"/>
              <a:t>P561: Network Systems</a:t>
            </a:r>
            <a:br>
              <a:rPr lang="en-US" dirty="0" smtClean="0"/>
            </a:br>
            <a:r>
              <a:rPr lang="en-US" dirty="0" smtClean="0"/>
              <a:t>Week 3: Internetworking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/>
          <a:lstStyle/>
          <a:p>
            <a:r>
              <a:rPr lang="en-US" dirty="0" smtClean="0"/>
              <a:t>Tom Anderson</a:t>
            </a:r>
          </a:p>
          <a:p>
            <a:r>
              <a:rPr lang="en-US" dirty="0" smtClean="0"/>
              <a:t>Ratul Mahajan</a:t>
            </a:r>
          </a:p>
          <a:p>
            <a:endParaRPr lang="en-US" dirty="0" smtClean="0"/>
          </a:p>
          <a:p>
            <a:r>
              <a:rPr lang="en-US" dirty="0" smtClean="0"/>
              <a:t>TA: Colin Dixon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</a:t>
            </a:r>
            <a:r>
              <a:rPr lang="en-US" dirty="0" smtClean="0"/>
              <a:t>vs.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Forwarding: the </a:t>
            </a:r>
            <a:r>
              <a:rPr lang="en-US" dirty="0"/>
              <a:t>process that each router goes through for every packet to send it on its way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Involves local decisions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Routing: the </a:t>
            </a:r>
            <a:r>
              <a:rPr lang="en-US" dirty="0"/>
              <a:t>process that all routers go through to calculate the routing tables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Involves </a:t>
            </a:r>
            <a:r>
              <a:rPr lang="en-US" dirty="0" smtClean="0"/>
              <a:t>non-local decisions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routing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source embeds path information in packets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Driving directions</a:t>
            </a:r>
          </a:p>
          <a:p>
            <a:r>
              <a:rPr lang="en-US" dirty="0" smtClean="0"/>
              <a:t>Datagram forwarding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source embeds destination address in the packet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Postal service</a:t>
            </a:r>
          </a:p>
          <a:p>
            <a:r>
              <a:rPr lang="en-US" dirty="0" smtClean="0"/>
              <a:t>Virtual circuits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Pre-computed </a:t>
            </a:r>
            <a:r>
              <a:rPr lang="en-US" dirty="0" smtClean="0"/>
              <a:t>connections: </a:t>
            </a:r>
            <a:r>
              <a:rPr lang="en-US" dirty="0" smtClean="0"/>
              <a:t>static or </a:t>
            </a:r>
            <a:r>
              <a:rPr lang="en-US" dirty="0" smtClean="0"/>
              <a:t>dynamic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Embed connection IDs in packets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Airline travel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</a:t>
            </a:r>
            <a:r>
              <a:rPr lang="en-US" dirty="0" smtClean="0"/>
              <a:t>routing </a:t>
            </a:r>
            <a:r>
              <a:rPr lang="en-US" dirty="0"/>
              <a:t>(</a:t>
            </a:r>
            <a:r>
              <a:rPr lang="en-US" dirty="0" err="1"/>
              <a:t>Myrinet</a:t>
            </a:r>
            <a:r>
              <a:rPr lang="en-US" dirty="0"/>
              <a:t>)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List </a:t>
            </a:r>
            <a:r>
              <a:rPr lang="en-US" dirty="0" smtClean="0"/>
              <a:t>path </a:t>
            </a:r>
            <a:r>
              <a:rPr lang="en-US" dirty="0"/>
              <a:t>in packet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Ex: A-&gt; F </a:t>
            </a:r>
            <a:r>
              <a:rPr lang="en-US" dirty="0" smtClean="0"/>
              <a:t>(v, w, y)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Source routes can be strict or loose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Loose source routes need another forwarding mechanism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Sources need a view of the topology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Datagrams</a:t>
            </a:r>
            <a:r>
              <a:rPr lang="en-US" dirty="0" smtClean="0"/>
              <a:t> </a:t>
            </a:r>
            <a:r>
              <a:rPr lang="en-US" dirty="0"/>
              <a:t>(Ethernet, IP)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Each packet has destination address</a:t>
            </a:r>
          </a:p>
          <a:p>
            <a:r>
              <a:rPr lang="en-US" sz="2800" dirty="0"/>
              <a:t>Each switch/router has forwarding table of destination -&gt; next hop</a:t>
            </a:r>
          </a:p>
          <a:p>
            <a:pPr lvl="1"/>
            <a:r>
              <a:rPr lang="en-US" sz="2400" dirty="0"/>
              <a:t>At </a:t>
            </a:r>
            <a:r>
              <a:rPr lang="en-US" sz="2400" dirty="0" smtClean="0"/>
              <a:t>v: </a:t>
            </a:r>
            <a:r>
              <a:rPr lang="en-US" sz="2400" dirty="0"/>
              <a:t>F -&gt; </a:t>
            </a:r>
            <a:r>
              <a:rPr lang="en-US" dirty="0" smtClean="0"/>
              <a:t>w</a:t>
            </a:r>
            <a:endParaRPr lang="en-US" sz="2400" dirty="0"/>
          </a:p>
          <a:p>
            <a:pPr lvl="1"/>
            <a:r>
              <a:rPr lang="en-US" sz="2400" dirty="0"/>
              <a:t>At </a:t>
            </a:r>
            <a:r>
              <a:rPr lang="en-US" sz="2400" dirty="0" smtClean="0"/>
              <a:t>w: F-</a:t>
            </a:r>
            <a:r>
              <a:rPr lang="en-US" sz="2400" dirty="0"/>
              <a:t>&gt; </a:t>
            </a:r>
            <a:r>
              <a:rPr lang="en-US" dirty="0" smtClean="0"/>
              <a:t>y</a:t>
            </a:r>
            <a:endParaRPr lang="en-US" sz="2400" dirty="0"/>
          </a:p>
          <a:p>
            <a:pPr lvl="1"/>
            <a:r>
              <a:rPr lang="en-US" sz="2400" dirty="0" smtClean="0"/>
              <a:t>Forwarding </a:t>
            </a:r>
            <a:r>
              <a:rPr lang="en-US" sz="2400" dirty="0"/>
              <a:t>decision made independently for each arriving packet</a:t>
            </a:r>
          </a:p>
          <a:p>
            <a:r>
              <a:rPr lang="en-US" sz="2800" dirty="0"/>
              <a:t>Distributed algorithm for calculating </a:t>
            </a:r>
            <a:r>
              <a:rPr lang="en-US" sz="2800" dirty="0" smtClean="0"/>
              <a:t>tables (routing)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</a:t>
            </a:r>
            <a:r>
              <a:rPr lang="en-US" dirty="0" smtClean="0"/>
              <a:t>circuits </a:t>
            </a:r>
            <a:r>
              <a:rPr lang="en-US" dirty="0"/>
              <a:t>(</a:t>
            </a:r>
            <a:r>
              <a:rPr lang="en-US" dirty="0" smtClean="0"/>
              <a:t>ATM)</a:t>
            </a:r>
            <a:endParaRPr lang="en-US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connection has destination address; each packet has virtual circuit ID (VCI)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Each switch has forwarding table of </a:t>
            </a:r>
            <a:r>
              <a:rPr lang="en-US" sz="2800" dirty="0" smtClean="0"/>
              <a:t>connection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next hop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connection setup, allocate virtual circuit ID (VCI) at each switch in path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(input #, input VCI) -&gt; (output #, output VCI)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At v: </a:t>
            </a:r>
            <a:r>
              <a:rPr lang="en-US" sz="2000" dirty="0" smtClean="0"/>
              <a:t>(A</a:t>
            </a:r>
            <a:r>
              <a:rPr lang="en-US" sz="2000" dirty="0"/>
              <a:t>, 12) -&gt; </a:t>
            </a:r>
            <a:r>
              <a:rPr lang="en-US" sz="2000" dirty="0" smtClean="0"/>
              <a:t>(w</a:t>
            </a:r>
            <a:r>
              <a:rPr lang="en-US" sz="2000" dirty="0"/>
              <a:t>, 2)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At w: </a:t>
            </a:r>
            <a:r>
              <a:rPr lang="en-US" dirty="0" smtClean="0"/>
              <a:t>(</a:t>
            </a:r>
            <a:r>
              <a:rPr lang="en-US" sz="2000" dirty="0" smtClean="0"/>
              <a:t>v</a:t>
            </a:r>
            <a:r>
              <a:rPr lang="en-US" sz="2000" dirty="0"/>
              <a:t>, 2) -&gt; </a:t>
            </a:r>
            <a:r>
              <a:rPr lang="en-US" sz="2000" dirty="0" smtClean="0"/>
              <a:t>(y</a:t>
            </a:r>
            <a:r>
              <a:rPr lang="en-US" sz="2000" dirty="0"/>
              <a:t>, 7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forwarding methods</a:t>
            </a:r>
            <a:endParaRPr lang="en-US" dirty="0"/>
          </a:p>
        </p:txBody>
      </p:sp>
      <p:graphicFrame>
        <p:nvGraphicFramePr>
          <p:cNvPr id="518147" name="Object 3"/>
          <p:cNvGraphicFramePr>
            <a:graphicFrameLocks noChangeAspect="1"/>
          </p:cNvGraphicFramePr>
          <p:nvPr/>
        </p:nvGraphicFramePr>
        <p:xfrm>
          <a:off x="838200" y="1565275"/>
          <a:ext cx="7689850" cy="5292725"/>
        </p:xfrm>
        <a:graphic>
          <a:graphicData uri="http://schemas.openxmlformats.org/presentationml/2006/ole">
            <p:oleObj spid="_x0000_s1026" name="Document" r:id="rId4" imgW="7165440" imgH="4841966" progId="Word.Document.8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Compute </a:t>
            </a:r>
            <a:r>
              <a:rPr lang="en-US" sz="2800" dirty="0"/>
              <a:t>best </a:t>
            </a:r>
            <a:r>
              <a:rPr lang="en-US" sz="2800" dirty="0" smtClean="0"/>
              <a:t>path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Defining “best” is </a:t>
            </a:r>
            <a:r>
              <a:rPr lang="en-US" sz="2400" dirty="0" smtClean="0"/>
              <a:t>slippery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Scale </a:t>
            </a:r>
            <a:r>
              <a:rPr lang="en-US" sz="2800" dirty="0"/>
              <a:t>to billions of </a:t>
            </a:r>
            <a:r>
              <a:rPr lang="en-US" sz="2800" dirty="0" smtClean="0"/>
              <a:t>hosts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Minimize control messages and routing table size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Quickly adapt </a:t>
            </a:r>
            <a:r>
              <a:rPr lang="en-US" sz="2800" dirty="0"/>
              <a:t>to failures or </a:t>
            </a:r>
            <a:r>
              <a:rPr lang="en-US" sz="2800" dirty="0" smtClean="0"/>
              <a:t>changes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Node and link failures, plus message </a:t>
            </a:r>
            <a:r>
              <a:rPr lang="en-US" sz="2400" dirty="0" smtClean="0"/>
              <a:t>loss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Oval 2"/>
          <p:cNvSpPr>
            <a:spLocks noChangeArrowheads="1"/>
          </p:cNvSpPr>
          <p:nvPr/>
        </p:nvSpPr>
        <p:spPr bwMode="auto">
          <a:xfrm>
            <a:off x="6735762" y="3697288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122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network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a </a:t>
            </a:r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Routing is essentially a problem in graph theory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switches = nodes; links = edges; delay/hops = cost</a:t>
            </a:r>
          </a:p>
          <a:p>
            <a:pPr>
              <a:lnSpc>
                <a:spcPct val="90000"/>
              </a:lnSpc>
            </a:pPr>
            <a:r>
              <a:rPr lang="en-US" sz="2800"/>
              <a:t>Need dynamic computation to adapt to changes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80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80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80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80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80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800"/>
              <a:t>a</a:t>
            </a:r>
          </a:p>
        </p:txBody>
      </p:sp>
      <p:pic>
        <p:nvPicPr>
          <p:cNvPr id="521220" name="Picture 4" descr="F:\Peterson\PE04F1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62288"/>
            <a:ext cx="5197475" cy="2740025"/>
          </a:xfrm>
          <a:prstGeom prst="rect">
            <a:avLst/>
          </a:prstGeom>
          <a:noFill/>
        </p:spPr>
      </p:pic>
      <p:sp>
        <p:nvSpPr>
          <p:cNvPr id="521221" name="Text Box 5"/>
          <p:cNvSpPr txBox="1">
            <a:spLocks noChangeArrowheads="1"/>
          </p:cNvSpPr>
          <p:nvPr/>
        </p:nvSpPr>
        <p:spPr bwMode="auto">
          <a:xfrm>
            <a:off x="7253287" y="3657600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=router</a:t>
            </a:r>
          </a:p>
        </p:txBody>
      </p:sp>
      <p:sp>
        <p:nvSpPr>
          <p:cNvPr id="521222" name="Line 6"/>
          <p:cNvSpPr>
            <a:spLocks noChangeShapeType="1"/>
          </p:cNvSpPr>
          <p:nvPr/>
        </p:nvSpPr>
        <p:spPr bwMode="auto">
          <a:xfrm>
            <a:off x="6888162" y="4343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1223" name="Text Box 7"/>
          <p:cNvSpPr txBox="1">
            <a:spLocks noChangeArrowheads="1"/>
          </p:cNvSpPr>
          <p:nvPr/>
        </p:nvSpPr>
        <p:spPr bwMode="auto">
          <a:xfrm>
            <a:off x="7286625" y="4267200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=link</a:t>
            </a:r>
          </a:p>
        </p:txBody>
      </p:sp>
      <p:sp>
        <p:nvSpPr>
          <p:cNvPr id="521225" name="Text Box 9"/>
          <p:cNvSpPr txBox="1">
            <a:spLocks noChangeArrowheads="1"/>
          </p:cNvSpPr>
          <p:nvPr/>
        </p:nvSpPr>
        <p:spPr bwMode="auto">
          <a:xfrm>
            <a:off x="6811962" y="3717925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X</a:t>
            </a:r>
          </a:p>
        </p:txBody>
      </p:sp>
      <p:sp>
        <p:nvSpPr>
          <p:cNvPr id="521226" name="Text Box 10"/>
          <p:cNvSpPr txBox="1">
            <a:spLocks noChangeArrowheads="1"/>
          </p:cNvSpPr>
          <p:nvPr/>
        </p:nvSpPr>
        <p:spPr bwMode="auto">
          <a:xfrm>
            <a:off x="1835150" y="31638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21227" name="Text Box 11"/>
          <p:cNvSpPr txBox="1">
            <a:spLocks noChangeArrowheads="1"/>
          </p:cNvSpPr>
          <p:nvPr/>
        </p:nvSpPr>
        <p:spPr bwMode="auto">
          <a:xfrm>
            <a:off x="2876550" y="3429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21228" name="Text Box 12"/>
          <p:cNvSpPr txBox="1">
            <a:spLocks noChangeArrowheads="1"/>
          </p:cNvSpPr>
          <p:nvPr/>
        </p:nvSpPr>
        <p:spPr bwMode="auto">
          <a:xfrm>
            <a:off x="3486150" y="3048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21229" name="Text Box 13"/>
          <p:cNvSpPr txBox="1">
            <a:spLocks noChangeArrowheads="1"/>
          </p:cNvSpPr>
          <p:nvPr/>
        </p:nvSpPr>
        <p:spPr bwMode="auto">
          <a:xfrm>
            <a:off x="2163762" y="4038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21230" name="Text Box 14"/>
          <p:cNvSpPr txBox="1">
            <a:spLocks noChangeArrowheads="1"/>
          </p:cNvSpPr>
          <p:nvPr/>
        </p:nvSpPr>
        <p:spPr bwMode="auto">
          <a:xfrm>
            <a:off x="1352550" y="4495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21231" name="Text Box 15"/>
          <p:cNvSpPr txBox="1">
            <a:spLocks noChangeArrowheads="1"/>
          </p:cNvSpPr>
          <p:nvPr/>
        </p:nvSpPr>
        <p:spPr bwMode="auto">
          <a:xfrm>
            <a:off x="2849562" y="5181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21232" name="Text Box 16"/>
          <p:cNvSpPr txBox="1">
            <a:spLocks noChangeArrowheads="1"/>
          </p:cNvSpPr>
          <p:nvPr/>
        </p:nvSpPr>
        <p:spPr bwMode="auto">
          <a:xfrm>
            <a:off x="5059362" y="3886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21233" name="Text Box 17"/>
          <p:cNvSpPr txBox="1">
            <a:spLocks noChangeArrowheads="1"/>
          </p:cNvSpPr>
          <p:nvPr/>
        </p:nvSpPr>
        <p:spPr bwMode="auto">
          <a:xfrm>
            <a:off x="5162550" y="4572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21234" name="Text Box 18"/>
          <p:cNvSpPr txBox="1">
            <a:spLocks noChangeArrowheads="1"/>
          </p:cNvSpPr>
          <p:nvPr/>
        </p:nvSpPr>
        <p:spPr bwMode="auto">
          <a:xfrm>
            <a:off x="6838950" y="4876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21235" name="Text Box 19"/>
          <p:cNvSpPr txBox="1">
            <a:spLocks noChangeArrowheads="1"/>
          </p:cNvSpPr>
          <p:nvPr/>
        </p:nvSpPr>
        <p:spPr bwMode="auto">
          <a:xfrm>
            <a:off x="7339012" y="48768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=cost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Spanning Tree (Ethernet)</a:t>
            </a:r>
          </a:p>
          <a:p>
            <a:pPr lvl="1"/>
            <a:r>
              <a:rPr lang="en-US" sz="2400" dirty="0"/>
              <a:t>Convert graph into a tree; route only along tree</a:t>
            </a:r>
          </a:p>
          <a:p>
            <a:r>
              <a:rPr lang="en-US" sz="2800" dirty="0"/>
              <a:t>Distance vector </a:t>
            </a:r>
            <a:r>
              <a:rPr lang="en-US" sz="2800" dirty="0" smtClean="0"/>
              <a:t>(RIP)</a:t>
            </a:r>
            <a:endParaRPr lang="en-US" sz="2800" dirty="0"/>
          </a:p>
          <a:p>
            <a:pPr lvl="1"/>
            <a:r>
              <a:rPr lang="en-US" sz="2400" dirty="0"/>
              <a:t>exchange routing tables with neighbors</a:t>
            </a:r>
          </a:p>
          <a:p>
            <a:pPr lvl="1"/>
            <a:r>
              <a:rPr lang="en-US" sz="2400" dirty="0"/>
              <a:t>no one knows complete topology</a:t>
            </a:r>
          </a:p>
          <a:p>
            <a:r>
              <a:rPr lang="en-US" sz="2800" dirty="0"/>
              <a:t>Link state (</a:t>
            </a:r>
            <a:r>
              <a:rPr lang="en-US" sz="2800" dirty="0" smtClean="0"/>
              <a:t>OSPF, IS-IS)</a:t>
            </a:r>
            <a:endParaRPr lang="en-US" sz="2800" dirty="0"/>
          </a:p>
          <a:p>
            <a:pPr lvl="1"/>
            <a:r>
              <a:rPr lang="en-US" sz="2400" dirty="0"/>
              <a:t>send everyone your neighbors</a:t>
            </a:r>
          </a:p>
          <a:p>
            <a:pPr lvl="1"/>
            <a:r>
              <a:rPr lang="en-US" sz="2400" dirty="0"/>
              <a:t>everyone computes shortest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Spanning Tree Example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28067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Convert graph into a tree; route only along the tree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Simple and avoids loops</a:t>
            </a:r>
          </a:p>
        </p:txBody>
      </p:sp>
      <p:sp>
        <p:nvSpPr>
          <p:cNvPr id="523268" name="Rectangle 4"/>
          <p:cNvSpPr>
            <a:spLocks noChangeArrowheads="1"/>
          </p:cNvSpPr>
          <p:nvPr/>
        </p:nvSpPr>
        <p:spPr bwMode="auto">
          <a:xfrm>
            <a:off x="4600575" y="2432050"/>
            <a:ext cx="2016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B3</a:t>
            </a:r>
            <a:endParaRPr lang="en-US">
              <a:latin typeface="Times New Roman" charset="0"/>
            </a:endParaRPr>
          </a:p>
        </p:txBody>
      </p:sp>
      <p:sp>
        <p:nvSpPr>
          <p:cNvPr id="523269" name="Rectangle 5"/>
          <p:cNvSpPr>
            <a:spLocks noChangeArrowheads="1"/>
          </p:cNvSpPr>
          <p:nvPr/>
        </p:nvSpPr>
        <p:spPr bwMode="auto">
          <a:xfrm>
            <a:off x="4038600" y="1905000"/>
            <a:ext cx="1095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A</a:t>
            </a:r>
            <a:endParaRPr lang="en-US">
              <a:latin typeface="Times New Roman" charset="0"/>
            </a:endParaRPr>
          </a:p>
        </p:txBody>
      </p:sp>
      <p:sp>
        <p:nvSpPr>
          <p:cNvPr id="523270" name="Rectangle 6"/>
          <p:cNvSpPr>
            <a:spLocks noChangeArrowheads="1"/>
          </p:cNvSpPr>
          <p:nvPr/>
        </p:nvSpPr>
        <p:spPr bwMode="auto">
          <a:xfrm>
            <a:off x="3371850" y="2774950"/>
            <a:ext cx="1190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523271" name="Rectangle 7"/>
          <p:cNvSpPr>
            <a:spLocks noChangeArrowheads="1"/>
          </p:cNvSpPr>
          <p:nvPr/>
        </p:nvSpPr>
        <p:spPr bwMode="auto">
          <a:xfrm>
            <a:off x="3679825" y="3746500"/>
            <a:ext cx="1095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E</a:t>
            </a:r>
            <a:endParaRPr lang="en-US">
              <a:latin typeface="Times New Roman" charset="0"/>
            </a:endParaRPr>
          </a:p>
        </p:txBody>
      </p:sp>
      <p:sp>
        <p:nvSpPr>
          <p:cNvPr id="523272" name="Rectangle 8"/>
          <p:cNvSpPr>
            <a:spLocks noChangeArrowheads="1"/>
          </p:cNvSpPr>
          <p:nvPr/>
        </p:nvSpPr>
        <p:spPr bwMode="auto">
          <a:xfrm>
            <a:off x="5286375" y="3259138"/>
            <a:ext cx="119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D</a:t>
            </a:r>
            <a:endParaRPr lang="en-US">
              <a:latin typeface="Times New Roman" charset="0"/>
            </a:endParaRPr>
          </a:p>
        </p:txBody>
      </p:sp>
      <p:sp>
        <p:nvSpPr>
          <p:cNvPr id="523273" name="Rectangle 9"/>
          <p:cNvSpPr>
            <a:spLocks noChangeArrowheads="1"/>
          </p:cNvSpPr>
          <p:nvPr/>
        </p:nvSpPr>
        <p:spPr bwMode="auto">
          <a:xfrm>
            <a:off x="4106863" y="3394075"/>
            <a:ext cx="2016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B2</a:t>
            </a:r>
            <a:endParaRPr lang="en-US">
              <a:latin typeface="Times New Roman" charset="0"/>
            </a:endParaRPr>
          </a:p>
        </p:txBody>
      </p:sp>
      <p:sp>
        <p:nvSpPr>
          <p:cNvPr id="523274" name="Rectangle 10"/>
          <p:cNvSpPr>
            <a:spLocks noChangeArrowheads="1"/>
          </p:cNvSpPr>
          <p:nvPr/>
        </p:nvSpPr>
        <p:spPr bwMode="auto">
          <a:xfrm>
            <a:off x="5789613" y="2825750"/>
            <a:ext cx="2016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B5</a:t>
            </a:r>
            <a:endParaRPr lang="en-US">
              <a:latin typeface="Times New Roman" charset="0"/>
            </a:endParaRPr>
          </a:p>
        </p:txBody>
      </p:sp>
      <p:sp>
        <p:nvSpPr>
          <p:cNvPr id="523275" name="Rectangle 11"/>
          <p:cNvSpPr>
            <a:spLocks noChangeArrowheads="1"/>
          </p:cNvSpPr>
          <p:nvPr/>
        </p:nvSpPr>
        <p:spPr bwMode="auto">
          <a:xfrm>
            <a:off x="7939088" y="2230438"/>
            <a:ext cx="109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</a:t>
            </a:r>
            <a:endParaRPr lang="en-US">
              <a:latin typeface="Times New Roman" charset="0"/>
            </a:endParaRPr>
          </a:p>
        </p:txBody>
      </p:sp>
      <p:sp>
        <p:nvSpPr>
          <p:cNvPr id="523276" name="Rectangle 12"/>
          <p:cNvSpPr>
            <a:spLocks noChangeArrowheads="1"/>
          </p:cNvSpPr>
          <p:nvPr/>
        </p:nvSpPr>
        <p:spPr bwMode="auto">
          <a:xfrm>
            <a:off x="7173913" y="3294063"/>
            <a:ext cx="2016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B7</a:t>
            </a:r>
            <a:endParaRPr lang="en-US">
              <a:latin typeface="Times New Roman" charset="0"/>
            </a:endParaRPr>
          </a:p>
        </p:txBody>
      </p:sp>
      <p:sp>
        <p:nvSpPr>
          <p:cNvPr id="523277" name="Rectangle 13"/>
          <p:cNvSpPr>
            <a:spLocks noChangeArrowheads="1"/>
          </p:cNvSpPr>
          <p:nvPr/>
        </p:nvSpPr>
        <p:spPr bwMode="auto">
          <a:xfrm>
            <a:off x="8120063" y="3363913"/>
            <a:ext cx="109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K</a:t>
            </a:r>
            <a:endParaRPr lang="en-US">
              <a:latin typeface="Times New Roman" charset="0"/>
            </a:endParaRPr>
          </a:p>
        </p:txBody>
      </p:sp>
      <p:sp>
        <p:nvSpPr>
          <p:cNvPr id="523278" name="Rectangle 14"/>
          <p:cNvSpPr>
            <a:spLocks noChangeArrowheads="1"/>
          </p:cNvSpPr>
          <p:nvPr/>
        </p:nvSpPr>
        <p:spPr bwMode="auto">
          <a:xfrm>
            <a:off x="7642225" y="3762375"/>
            <a:ext cx="101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F</a:t>
            </a:r>
            <a:endParaRPr lang="en-US">
              <a:latin typeface="Times New Roman" charset="0"/>
            </a:endParaRPr>
          </a:p>
        </p:txBody>
      </p:sp>
      <p:sp>
        <p:nvSpPr>
          <p:cNvPr id="523279" name="Rectangle 15"/>
          <p:cNvSpPr>
            <a:spLocks noChangeArrowheads="1"/>
          </p:cNvSpPr>
          <p:nvPr/>
        </p:nvSpPr>
        <p:spPr bwMode="auto">
          <a:xfrm>
            <a:off x="7621588" y="4956175"/>
            <a:ext cx="1190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</a:t>
            </a:r>
            <a:endParaRPr lang="en-US">
              <a:latin typeface="Times New Roman" charset="0"/>
            </a:endParaRPr>
          </a:p>
        </p:txBody>
      </p:sp>
      <p:sp>
        <p:nvSpPr>
          <p:cNvPr id="523280" name="Rectangle 16"/>
          <p:cNvSpPr>
            <a:spLocks noChangeArrowheads="1"/>
          </p:cNvSpPr>
          <p:nvPr/>
        </p:nvSpPr>
        <p:spPr bwMode="auto">
          <a:xfrm>
            <a:off x="6645275" y="5646738"/>
            <a:ext cx="2016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B4</a:t>
            </a:r>
            <a:endParaRPr lang="en-US">
              <a:latin typeface="Times New Roman" charset="0"/>
            </a:endParaRPr>
          </a:p>
        </p:txBody>
      </p:sp>
      <p:sp>
        <p:nvSpPr>
          <p:cNvPr id="523281" name="Rectangle 17"/>
          <p:cNvSpPr>
            <a:spLocks noChangeArrowheads="1"/>
          </p:cNvSpPr>
          <p:nvPr/>
        </p:nvSpPr>
        <p:spPr bwMode="auto">
          <a:xfrm>
            <a:off x="7616825" y="617537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J</a:t>
            </a:r>
            <a:endParaRPr lang="en-US">
              <a:latin typeface="Times New Roman" charset="0"/>
            </a:endParaRPr>
          </a:p>
        </p:txBody>
      </p:sp>
      <p:sp>
        <p:nvSpPr>
          <p:cNvPr id="523282" name="Rectangle 18"/>
          <p:cNvSpPr>
            <a:spLocks noChangeArrowheads="1"/>
          </p:cNvSpPr>
          <p:nvPr/>
        </p:nvSpPr>
        <p:spPr bwMode="auto">
          <a:xfrm>
            <a:off x="5627688" y="4462463"/>
            <a:ext cx="2016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B1</a:t>
            </a:r>
            <a:endParaRPr lang="en-US">
              <a:latin typeface="Times New Roman" charset="0"/>
            </a:endParaRPr>
          </a:p>
        </p:txBody>
      </p:sp>
      <p:sp>
        <p:nvSpPr>
          <p:cNvPr id="523283" name="Rectangle 19"/>
          <p:cNvSpPr>
            <a:spLocks noChangeArrowheads="1"/>
          </p:cNvSpPr>
          <p:nvPr/>
        </p:nvSpPr>
        <p:spPr bwMode="auto">
          <a:xfrm>
            <a:off x="4656138" y="5561013"/>
            <a:ext cx="2016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B6</a:t>
            </a:r>
            <a:endParaRPr lang="en-US">
              <a:latin typeface="Times New Roman" charset="0"/>
            </a:endParaRPr>
          </a:p>
        </p:txBody>
      </p:sp>
      <p:sp>
        <p:nvSpPr>
          <p:cNvPr id="523284" name="Rectangle 20"/>
          <p:cNvSpPr>
            <a:spLocks noChangeArrowheads="1"/>
          </p:cNvSpPr>
          <p:nvPr/>
        </p:nvSpPr>
        <p:spPr bwMode="auto">
          <a:xfrm>
            <a:off x="3684588" y="4941888"/>
            <a:ext cx="1285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G</a:t>
            </a:r>
            <a:endParaRPr lang="en-US">
              <a:latin typeface="Times New Roman" charset="0"/>
            </a:endParaRPr>
          </a:p>
        </p:txBody>
      </p:sp>
      <p:sp>
        <p:nvSpPr>
          <p:cNvPr id="523285" name="Freeform 21"/>
          <p:cNvSpPr>
            <a:spLocks/>
          </p:cNvSpPr>
          <p:nvPr/>
        </p:nvSpPr>
        <p:spPr bwMode="auto">
          <a:xfrm>
            <a:off x="4551363" y="5464175"/>
            <a:ext cx="407987" cy="407988"/>
          </a:xfrm>
          <a:custGeom>
            <a:avLst/>
            <a:gdLst/>
            <a:ahLst/>
            <a:cxnLst>
              <a:cxn ang="0">
                <a:pos x="126" y="0"/>
              </a:cxn>
              <a:cxn ang="0">
                <a:pos x="107" y="3"/>
              </a:cxn>
              <a:cxn ang="0">
                <a:pos x="85" y="7"/>
              </a:cxn>
              <a:cxn ang="0">
                <a:pos x="69" y="16"/>
              </a:cxn>
              <a:cxn ang="0">
                <a:pos x="50" y="26"/>
              </a:cxn>
              <a:cxn ang="0">
                <a:pos x="38" y="38"/>
              </a:cxn>
              <a:cxn ang="0">
                <a:pos x="25" y="54"/>
              </a:cxn>
              <a:cxn ang="0">
                <a:pos x="12" y="70"/>
              </a:cxn>
              <a:cxn ang="0">
                <a:pos x="6" y="89"/>
              </a:cxn>
              <a:cxn ang="0">
                <a:pos x="0" y="108"/>
              </a:cxn>
              <a:cxn ang="0">
                <a:pos x="0" y="130"/>
              </a:cxn>
              <a:cxn ang="0">
                <a:pos x="0" y="149"/>
              </a:cxn>
              <a:cxn ang="0">
                <a:pos x="6" y="168"/>
              </a:cxn>
              <a:cxn ang="0">
                <a:pos x="12" y="187"/>
              </a:cxn>
              <a:cxn ang="0">
                <a:pos x="25" y="203"/>
              </a:cxn>
              <a:cxn ang="0">
                <a:pos x="38" y="219"/>
              </a:cxn>
              <a:cxn ang="0">
                <a:pos x="50" y="232"/>
              </a:cxn>
              <a:cxn ang="0">
                <a:pos x="69" y="245"/>
              </a:cxn>
              <a:cxn ang="0">
                <a:pos x="85" y="251"/>
              </a:cxn>
              <a:cxn ang="0">
                <a:pos x="107" y="257"/>
              </a:cxn>
              <a:cxn ang="0">
                <a:pos x="126" y="257"/>
              </a:cxn>
              <a:cxn ang="0">
                <a:pos x="149" y="257"/>
              </a:cxn>
              <a:cxn ang="0">
                <a:pos x="168" y="251"/>
              </a:cxn>
              <a:cxn ang="0">
                <a:pos x="187" y="245"/>
              </a:cxn>
              <a:cxn ang="0">
                <a:pos x="203" y="232"/>
              </a:cxn>
              <a:cxn ang="0">
                <a:pos x="218" y="219"/>
              </a:cxn>
              <a:cxn ang="0">
                <a:pos x="231" y="203"/>
              </a:cxn>
              <a:cxn ang="0">
                <a:pos x="241" y="187"/>
              </a:cxn>
              <a:cxn ang="0">
                <a:pos x="250" y="168"/>
              </a:cxn>
              <a:cxn ang="0">
                <a:pos x="253" y="149"/>
              </a:cxn>
              <a:cxn ang="0">
                <a:pos x="257" y="130"/>
              </a:cxn>
              <a:cxn ang="0">
                <a:pos x="253" y="108"/>
              </a:cxn>
              <a:cxn ang="0">
                <a:pos x="250" y="89"/>
              </a:cxn>
              <a:cxn ang="0">
                <a:pos x="241" y="70"/>
              </a:cxn>
              <a:cxn ang="0">
                <a:pos x="231" y="54"/>
              </a:cxn>
              <a:cxn ang="0">
                <a:pos x="218" y="38"/>
              </a:cxn>
              <a:cxn ang="0">
                <a:pos x="203" y="26"/>
              </a:cxn>
              <a:cxn ang="0">
                <a:pos x="187" y="16"/>
              </a:cxn>
              <a:cxn ang="0">
                <a:pos x="168" y="7"/>
              </a:cxn>
              <a:cxn ang="0">
                <a:pos x="149" y="3"/>
              </a:cxn>
              <a:cxn ang="0">
                <a:pos x="126" y="0"/>
              </a:cxn>
              <a:cxn ang="0">
                <a:pos x="126" y="0"/>
              </a:cxn>
            </a:cxnLst>
            <a:rect l="0" t="0" r="r" b="b"/>
            <a:pathLst>
              <a:path w="257" h="257">
                <a:moveTo>
                  <a:pt x="126" y="0"/>
                </a:moveTo>
                <a:lnTo>
                  <a:pt x="107" y="3"/>
                </a:lnTo>
                <a:lnTo>
                  <a:pt x="85" y="7"/>
                </a:lnTo>
                <a:lnTo>
                  <a:pt x="69" y="16"/>
                </a:lnTo>
                <a:lnTo>
                  <a:pt x="50" y="26"/>
                </a:lnTo>
                <a:lnTo>
                  <a:pt x="38" y="38"/>
                </a:lnTo>
                <a:lnTo>
                  <a:pt x="25" y="54"/>
                </a:lnTo>
                <a:lnTo>
                  <a:pt x="12" y="70"/>
                </a:lnTo>
                <a:lnTo>
                  <a:pt x="6" y="89"/>
                </a:lnTo>
                <a:lnTo>
                  <a:pt x="0" y="108"/>
                </a:lnTo>
                <a:lnTo>
                  <a:pt x="0" y="130"/>
                </a:lnTo>
                <a:lnTo>
                  <a:pt x="0" y="149"/>
                </a:lnTo>
                <a:lnTo>
                  <a:pt x="6" y="168"/>
                </a:lnTo>
                <a:lnTo>
                  <a:pt x="12" y="187"/>
                </a:lnTo>
                <a:lnTo>
                  <a:pt x="25" y="203"/>
                </a:lnTo>
                <a:lnTo>
                  <a:pt x="38" y="219"/>
                </a:lnTo>
                <a:lnTo>
                  <a:pt x="50" y="232"/>
                </a:lnTo>
                <a:lnTo>
                  <a:pt x="69" y="245"/>
                </a:lnTo>
                <a:lnTo>
                  <a:pt x="85" y="251"/>
                </a:lnTo>
                <a:lnTo>
                  <a:pt x="107" y="257"/>
                </a:lnTo>
                <a:lnTo>
                  <a:pt x="126" y="257"/>
                </a:lnTo>
                <a:lnTo>
                  <a:pt x="149" y="257"/>
                </a:lnTo>
                <a:lnTo>
                  <a:pt x="168" y="251"/>
                </a:lnTo>
                <a:lnTo>
                  <a:pt x="187" y="245"/>
                </a:lnTo>
                <a:lnTo>
                  <a:pt x="203" y="232"/>
                </a:lnTo>
                <a:lnTo>
                  <a:pt x="218" y="219"/>
                </a:lnTo>
                <a:lnTo>
                  <a:pt x="231" y="203"/>
                </a:lnTo>
                <a:lnTo>
                  <a:pt x="241" y="187"/>
                </a:lnTo>
                <a:lnTo>
                  <a:pt x="250" y="168"/>
                </a:lnTo>
                <a:lnTo>
                  <a:pt x="253" y="149"/>
                </a:lnTo>
                <a:lnTo>
                  <a:pt x="257" y="130"/>
                </a:lnTo>
                <a:lnTo>
                  <a:pt x="253" y="108"/>
                </a:lnTo>
                <a:lnTo>
                  <a:pt x="250" y="89"/>
                </a:lnTo>
                <a:lnTo>
                  <a:pt x="241" y="70"/>
                </a:lnTo>
                <a:lnTo>
                  <a:pt x="231" y="54"/>
                </a:lnTo>
                <a:lnTo>
                  <a:pt x="218" y="38"/>
                </a:lnTo>
                <a:lnTo>
                  <a:pt x="203" y="26"/>
                </a:lnTo>
                <a:lnTo>
                  <a:pt x="187" y="16"/>
                </a:lnTo>
                <a:lnTo>
                  <a:pt x="168" y="7"/>
                </a:lnTo>
                <a:lnTo>
                  <a:pt x="149" y="3"/>
                </a:lnTo>
                <a:lnTo>
                  <a:pt x="126" y="0"/>
                </a:lnTo>
                <a:lnTo>
                  <a:pt x="126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6" name="Freeform 22"/>
          <p:cNvSpPr>
            <a:spLocks/>
          </p:cNvSpPr>
          <p:nvPr/>
        </p:nvSpPr>
        <p:spPr bwMode="auto">
          <a:xfrm>
            <a:off x="6534150" y="5545138"/>
            <a:ext cx="412750" cy="412750"/>
          </a:xfrm>
          <a:custGeom>
            <a:avLst/>
            <a:gdLst/>
            <a:ahLst/>
            <a:cxnLst>
              <a:cxn ang="0">
                <a:pos x="130" y="0"/>
              </a:cxn>
              <a:cxn ang="0">
                <a:pos x="108" y="3"/>
              </a:cxn>
              <a:cxn ang="0">
                <a:pos x="89" y="10"/>
              </a:cxn>
              <a:cxn ang="0">
                <a:pos x="70" y="16"/>
              </a:cxn>
              <a:cxn ang="0">
                <a:pos x="54" y="29"/>
              </a:cxn>
              <a:cxn ang="0">
                <a:pos x="38" y="41"/>
              </a:cxn>
              <a:cxn ang="0">
                <a:pos x="26" y="54"/>
              </a:cxn>
              <a:cxn ang="0">
                <a:pos x="16" y="73"/>
              </a:cxn>
              <a:cxn ang="0">
                <a:pos x="10" y="89"/>
              </a:cxn>
              <a:cxn ang="0">
                <a:pos x="3" y="111"/>
              </a:cxn>
              <a:cxn ang="0">
                <a:pos x="0" y="130"/>
              </a:cxn>
              <a:cxn ang="0">
                <a:pos x="3" y="152"/>
              </a:cxn>
              <a:cxn ang="0">
                <a:pos x="10" y="171"/>
              </a:cxn>
              <a:cxn ang="0">
                <a:pos x="16" y="190"/>
              </a:cxn>
              <a:cxn ang="0">
                <a:pos x="26" y="206"/>
              </a:cxn>
              <a:cxn ang="0">
                <a:pos x="38" y="222"/>
              </a:cxn>
              <a:cxn ang="0">
                <a:pos x="54" y="235"/>
              </a:cxn>
              <a:cxn ang="0">
                <a:pos x="70" y="244"/>
              </a:cxn>
              <a:cxn ang="0">
                <a:pos x="89" y="254"/>
              </a:cxn>
              <a:cxn ang="0">
                <a:pos x="108" y="257"/>
              </a:cxn>
              <a:cxn ang="0">
                <a:pos x="130" y="260"/>
              </a:cxn>
              <a:cxn ang="0">
                <a:pos x="153" y="257"/>
              </a:cxn>
              <a:cxn ang="0">
                <a:pos x="172" y="254"/>
              </a:cxn>
              <a:cxn ang="0">
                <a:pos x="191" y="244"/>
              </a:cxn>
              <a:cxn ang="0">
                <a:pos x="206" y="235"/>
              </a:cxn>
              <a:cxn ang="0">
                <a:pos x="222" y="222"/>
              </a:cxn>
              <a:cxn ang="0">
                <a:pos x="235" y="206"/>
              </a:cxn>
              <a:cxn ang="0">
                <a:pos x="244" y="190"/>
              </a:cxn>
              <a:cxn ang="0">
                <a:pos x="251" y="171"/>
              </a:cxn>
              <a:cxn ang="0">
                <a:pos x="257" y="152"/>
              </a:cxn>
              <a:cxn ang="0">
                <a:pos x="260" y="130"/>
              </a:cxn>
              <a:cxn ang="0">
                <a:pos x="257" y="111"/>
              </a:cxn>
              <a:cxn ang="0">
                <a:pos x="251" y="89"/>
              </a:cxn>
              <a:cxn ang="0">
                <a:pos x="244" y="73"/>
              </a:cxn>
              <a:cxn ang="0">
                <a:pos x="235" y="54"/>
              </a:cxn>
              <a:cxn ang="0">
                <a:pos x="222" y="41"/>
              </a:cxn>
              <a:cxn ang="0">
                <a:pos x="206" y="29"/>
              </a:cxn>
              <a:cxn ang="0">
                <a:pos x="191" y="16"/>
              </a:cxn>
              <a:cxn ang="0">
                <a:pos x="172" y="10"/>
              </a:cxn>
              <a:cxn ang="0">
                <a:pos x="153" y="3"/>
              </a:cxn>
              <a:cxn ang="0">
                <a:pos x="130" y="3"/>
              </a:cxn>
              <a:cxn ang="0">
                <a:pos x="130" y="3"/>
              </a:cxn>
            </a:cxnLst>
            <a:rect l="0" t="0" r="r" b="b"/>
            <a:pathLst>
              <a:path w="260" h="260">
                <a:moveTo>
                  <a:pt x="130" y="0"/>
                </a:moveTo>
                <a:lnTo>
                  <a:pt x="108" y="3"/>
                </a:lnTo>
                <a:lnTo>
                  <a:pt x="89" y="10"/>
                </a:lnTo>
                <a:lnTo>
                  <a:pt x="70" y="16"/>
                </a:lnTo>
                <a:lnTo>
                  <a:pt x="54" y="29"/>
                </a:lnTo>
                <a:lnTo>
                  <a:pt x="38" y="41"/>
                </a:lnTo>
                <a:lnTo>
                  <a:pt x="26" y="54"/>
                </a:lnTo>
                <a:lnTo>
                  <a:pt x="16" y="73"/>
                </a:lnTo>
                <a:lnTo>
                  <a:pt x="10" y="89"/>
                </a:lnTo>
                <a:lnTo>
                  <a:pt x="3" y="111"/>
                </a:lnTo>
                <a:lnTo>
                  <a:pt x="0" y="130"/>
                </a:lnTo>
                <a:lnTo>
                  <a:pt x="3" y="152"/>
                </a:lnTo>
                <a:lnTo>
                  <a:pt x="10" y="171"/>
                </a:lnTo>
                <a:lnTo>
                  <a:pt x="16" y="190"/>
                </a:lnTo>
                <a:lnTo>
                  <a:pt x="26" y="206"/>
                </a:lnTo>
                <a:lnTo>
                  <a:pt x="38" y="222"/>
                </a:lnTo>
                <a:lnTo>
                  <a:pt x="54" y="235"/>
                </a:lnTo>
                <a:lnTo>
                  <a:pt x="70" y="244"/>
                </a:lnTo>
                <a:lnTo>
                  <a:pt x="89" y="254"/>
                </a:lnTo>
                <a:lnTo>
                  <a:pt x="108" y="257"/>
                </a:lnTo>
                <a:lnTo>
                  <a:pt x="130" y="260"/>
                </a:lnTo>
                <a:lnTo>
                  <a:pt x="153" y="257"/>
                </a:lnTo>
                <a:lnTo>
                  <a:pt x="172" y="254"/>
                </a:lnTo>
                <a:lnTo>
                  <a:pt x="191" y="244"/>
                </a:lnTo>
                <a:lnTo>
                  <a:pt x="206" y="235"/>
                </a:lnTo>
                <a:lnTo>
                  <a:pt x="222" y="222"/>
                </a:lnTo>
                <a:lnTo>
                  <a:pt x="235" y="206"/>
                </a:lnTo>
                <a:lnTo>
                  <a:pt x="244" y="190"/>
                </a:lnTo>
                <a:lnTo>
                  <a:pt x="251" y="171"/>
                </a:lnTo>
                <a:lnTo>
                  <a:pt x="257" y="152"/>
                </a:lnTo>
                <a:lnTo>
                  <a:pt x="260" y="130"/>
                </a:lnTo>
                <a:lnTo>
                  <a:pt x="257" y="111"/>
                </a:lnTo>
                <a:lnTo>
                  <a:pt x="251" y="89"/>
                </a:lnTo>
                <a:lnTo>
                  <a:pt x="244" y="73"/>
                </a:lnTo>
                <a:lnTo>
                  <a:pt x="235" y="54"/>
                </a:lnTo>
                <a:lnTo>
                  <a:pt x="222" y="41"/>
                </a:lnTo>
                <a:lnTo>
                  <a:pt x="206" y="29"/>
                </a:lnTo>
                <a:lnTo>
                  <a:pt x="191" y="16"/>
                </a:lnTo>
                <a:lnTo>
                  <a:pt x="172" y="10"/>
                </a:lnTo>
                <a:lnTo>
                  <a:pt x="153" y="3"/>
                </a:lnTo>
                <a:lnTo>
                  <a:pt x="130" y="3"/>
                </a:lnTo>
                <a:lnTo>
                  <a:pt x="13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7" name="Freeform 23"/>
          <p:cNvSpPr>
            <a:spLocks/>
          </p:cNvSpPr>
          <p:nvPr/>
        </p:nvSpPr>
        <p:spPr bwMode="auto">
          <a:xfrm>
            <a:off x="5507038" y="4360863"/>
            <a:ext cx="407987" cy="407987"/>
          </a:xfrm>
          <a:custGeom>
            <a:avLst/>
            <a:gdLst/>
            <a:ahLst/>
            <a:cxnLst>
              <a:cxn ang="0">
                <a:pos x="127" y="0"/>
              </a:cxn>
              <a:cxn ang="0">
                <a:pos x="108" y="3"/>
              </a:cxn>
              <a:cxn ang="0">
                <a:pos x="89" y="7"/>
              </a:cxn>
              <a:cxn ang="0">
                <a:pos x="70" y="16"/>
              </a:cxn>
              <a:cxn ang="0">
                <a:pos x="54" y="26"/>
              </a:cxn>
              <a:cxn ang="0">
                <a:pos x="38" y="38"/>
              </a:cxn>
              <a:cxn ang="0">
                <a:pos x="26" y="54"/>
              </a:cxn>
              <a:cxn ang="0">
                <a:pos x="16" y="70"/>
              </a:cxn>
              <a:cxn ang="0">
                <a:pos x="7" y="89"/>
              </a:cxn>
              <a:cxn ang="0">
                <a:pos x="3" y="108"/>
              </a:cxn>
              <a:cxn ang="0">
                <a:pos x="0" y="130"/>
              </a:cxn>
              <a:cxn ang="0">
                <a:pos x="3" y="149"/>
              </a:cxn>
              <a:cxn ang="0">
                <a:pos x="7" y="172"/>
              </a:cxn>
              <a:cxn ang="0">
                <a:pos x="16" y="187"/>
              </a:cxn>
              <a:cxn ang="0">
                <a:pos x="26" y="207"/>
              </a:cxn>
              <a:cxn ang="0">
                <a:pos x="38" y="219"/>
              </a:cxn>
              <a:cxn ang="0">
                <a:pos x="54" y="235"/>
              </a:cxn>
              <a:cxn ang="0">
                <a:pos x="70" y="245"/>
              </a:cxn>
              <a:cxn ang="0">
                <a:pos x="89" y="251"/>
              </a:cxn>
              <a:cxn ang="0">
                <a:pos x="108" y="257"/>
              </a:cxn>
              <a:cxn ang="0">
                <a:pos x="130" y="257"/>
              </a:cxn>
              <a:cxn ang="0">
                <a:pos x="149" y="257"/>
              </a:cxn>
              <a:cxn ang="0">
                <a:pos x="172" y="251"/>
              </a:cxn>
              <a:cxn ang="0">
                <a:pos x="187" y="245"/>
              </a:cxn>
              <a:cxn ang="0">
                <a:pos x="206" y="235"/>
              </a:cxn>
              <a:cxn ang="0">
                <a:pos x="219" y="219"/>
              </a:cxn>
              <a:cxn ang="0">
                <a:pos x="235" y="207"/>
              </a:cxn>
              <a:cxn ang="0">
                <a:pos x="244" y="187"/>
              </a:cxn>
              <a:cxn ang="0">
                <a:pos x="251" y="172"/>
              </a:cxn>
              <a:cxn ang="0">
                <a:pos x="257" y="149"/>
              </a:cxn>
              <a:cxn ang="0">
                <a:pos x="257" y="130"/>
              </a:cxn>
              <a:cxn ang="0">
                <a:pos x="257" y="108"/>
              </a:cxn>
              <a:cxn ang="0">
                <a:pos x="251" y="89"/>
              </a:cxn>
              <a:cxn ang="0">
                <a:pos x="244" y="70"/>
              </a:cxn>
              <a:cxn ang="0">
                <a:pos x="235" y="54"/>
              </a:cxn>
              <a:cxn ang="0">
                <a:pos x="219" y="38"/>
              </a:cxn>
              <a:cxn ang="0">
                <a:pos x="206" y="26"/>
              </a:cxn>
              <a:cxn ang="0">
                <a:pos x="187" y="16"/>
              </a:cxn>
              <a:cxn ang="0">
                <a:pos x="172" y="7"/>
              </a:cxn>
              <a:cxn ang="0">
                <a:pos x="149" y="3"/>
              </a:cxn>
              <a:cxn ang="0">
                <a:pos x="130" y="0"/>
              </a:cxn>
              <a:cxn ang="0">
                <a:pos x="130" y="0"/>
              </a:cxn>
            </a:cxnLst>
            <a:rect l="0" t="0" r="r" b="b"/>
            <a:pathLst>
              <a:path w="257" h="257">
                <a:moveTo>
                  <a:pt x="127" y="0"/>
                </a:moveTo>
                <a:lnTo>
                  <a:pt x="108" y="3"/>
                </a:lnTo>
                <a:lnTo>
                  <a:pt x="89" y="7"/>
                </a:lnTo>
                <a:lnTo>
                  <a:pt x="70" y="16"/>
                </a:lnTo>
                <a:lnTo>
                  <a:pt x="54" y="26"/>
                </a:lnTo>
                <a:lnTo>
                  <a:pt x="38" y="38"/>
                </a:lnTo>
                <a:lnTo>
                  <a:pt x="26" y="54"/>
                </a:lnTo>
                <a:lnTo>
                  <a:pt x="16" y="70"/>
                </a:lnTo>
                <a:lnTo>
                  <a:pt x="7" y="89"/>
                </a:lnTo>
                <a:lnTo>
                  <a:pt x="3" y="108"/>
                </a:lnTo>
                <a:lnTo>
                  <a:pt x="0" y="130"/>
                </a:lnTo>
                <a:lnTo>
                  <a:pt x="3" y="149"/>
                </a:lnTo>
                <a:lnTo>
                  <a:pt x="7" y="172"/>
                </a:lnTo>
                <a:lnTo>
                  <a:pt x="16" y="187"/>
                </a:lnTo>
                <a:lnTo>
                  <a:pt x="26" y="207"/>
                </a:lnTo>
                <a:lnTo>
                  <a:pt x="38" y="219"/>
                </a:lnTo>
                <a:lnTo>
                  <a:pt x="54" y="235"/>
                </a:lnTo>
                <a:lnTo>
                  <a:pt x="70" y="245"/>
                </a:lnTo>
                <a:lnTo>
                  <a:pt x="89" y="251"/>
                </a:lnTo>
                <a:lnTo>
                  <a:pt x="108" y="257"/>
                </a:lnTo>
                <a:lnTo>
                  <a:pt x="130" y="257"/>
                </a:lnTo>
                <a:lnTo>
                  <a:pt x="149" y="257"/>
                </a:lnTo>
                <a:lnTo>
                  <a:pt x="172" y="251"/>
                </a:lnTo>
                <a:lnTo>
                  <a:pt x="187" y="245"/>
                </a:lnTo>
                <a:lnTo>
                  <a:pt x="206" y="235"/>
                </a:lnTo>
                <a:lnTo>
                  <a:pt x="219" y="219"/>
                </a:lnTo>
                <a:lnTo>
                  <a:pt x="235" y="207"/>
                </a:lnTo>
                <a:lnTo>
                  <a:pt x="244" y="187"/>
                </a:lnTo>
                <a:lnTo>
                  <a:pt x="251" y="172"/>
                </a:lnTo>
                <a:lnTo>
                  <a:pt x="257" y="149"/>
                </a:lnTo>
                <a:lnTo>
                  <a:pt x="257" y="130"/>
                </a:lnTo>
                <a:lnTo>
                  <a:pt x="257" y="108"/>
                </a:lnTo>
                <a:lnTo>
                  <a:pt x="251" y="89"/>
                </a:lnTo>
                <a:lnTo>
                  <a:pt x="244" y="70"/>
                </a:lnTo>
                <a:lnTo>
                  <a:pt x="235" y="54"/>
                </a:lnTo>
                <a:lnTo>
                  <a:pt x="219" y="38"/>
                </a:lnTo>
                <a:lnTo>
                  <a:pt x="206" y="26"/>
                </a:lnTo>
                <a:lnTo>
                  <a:pt x="187" y="16"/>
                </a:lnTo>
                <a:lnTo>
                  <a:pt x="172" y="7"/>
                </a:lnTo>
                <a:lnTo>
                  <a:pt x="149" y="3"/>
                </a:lnTo>
                <a:lnTo>
                  <a:pt x="130" y="0"/>
                </a:lnTo>
                <a:lnTo>
                  <a:pt x="13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8" name="Line 24"/>
          <p:cNvSpPr>
            <a:spLocks noChangeShapeType="1"/>
          </p:cNvSpPr>
          <p:nvPr/>
        </p:nvSpPr>
        <p:spPr bwMode="auto">
          <a:xfrm>
            <a:off x="7264400" y="2482850"/>
            <a:ext cx="1588" cy="7159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89" name="Line 25"/>
          <p:cNvSpPr>
            <a:spLocks noChangeShapeType="1"/>
          </p:cNvSpPr>
          <p:nvPr/>
        </p:nvSpPr>
        <p:spPr bwMode="auto">
          <a:xfrm>
            <a:off x="5875338" y="3136900"/>
            <a:ext cx="4762" cy="357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0" name="Line 26"/>
          <p:cNvSpPr>
            <a:spLocks noChangeShapeType="1"/>
          </p:cNvSpPr>
          <p:nvPr/>
        </p:nvSpPr>
        <p:spPr bwMode="auto">
          <a:xfrm>
            <a:off x="5527675" y="2043113"/>
            <a:ext cx="276225" cy="701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1" name="Line 27"/>
          <p:cNvSpPr>
            <a:spLocks noChangeShapeType="1"/>
          </p:cNvSpPr>
          <p:nvPr/>
        </p:nvSpPr>
        <p:spPr bwMode="auto">
          <a:xfrm flipV="1">
            <a:off x="6056313" y="2471738"/>
            <a:ext cx="619125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2" name="Line 28"/>
          <p:cNvSpPr>
            <a:spLocks noChangeShapeType="1"/>
          </p:cNvSpPr>
          <p:nvPr/>
        </p:nvSpPr>
        <p:spPr bwMode="auto">
          <a:xfrm>
            <a:off x="7264400" y="3625850"/>
            <a:ext cx="1588" cy="377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3" name="Line 29"/>
          <p:cNvSpPr>
            <a:spLocks noChangeShapeType="1"/>
          </p:cNvSpPr>
          <p:nvPr/>
        </p:nvSpPr>
        <p:spPr bwMode="auto">
          <a:xfrm>
            <a:off x="7466013" y="3403600"/>
            <a:ext cx="579437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4" name="Line 30"/>
          <p:cNvSpPr>
            <a:spLocks noChangeShapeType="1"/>
          </p:cNvSpPr>
          <p:nvPr/>
        </p:nvSpPr>
        <p:spPr bwMode="auto">
          <a:xfrm flipH="1">
            <a:off x="5894388" y="3994150"/>
            <a:ext cx="781050" cy="4873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5" name="Line 31"/>
          <p:cNvSpPr>
            <a:spLocks noChangeShapeType="1"/>
          </p:cNvSpPr>
          <p:nvPr/>
        </p:nvSpPr>
        <p:spPr bwMode="auto">
          <a:xfrm>
            <a:off x="5884863" y="4668838"/>
            <a:ext cx="700087" cy="5286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6" name="Line 32"/>
          <p:cNvSpPr>
            <a:spLocks noChangeShapeType="1"/>
          </p:cNvSpPr>
          <p:nvPr/>
        </p:nvSpPr>
        <p:spPr bwMode="auto">
          <a:xfrm flipV="1">
            <a:off x="5708650" y="3505200"/>
            <a:ext cx="1588" cy="855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7" name="Line 33"/>
          <p:cNvSpPr>
            <a:spLocks noChangeShapeType="1"/>
          </p:cNvSpPr>
          <p:nvPr/>
        </p:nvSpPr>
        <p:spPr bwMode="auto">
          <a:xfrm flipH="1" flipV="1">
            <a:off x="4862513" y="3987800"/>
            <a:ext cx="679450" cy="4635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8" name="Line 34"/>
          <p:cNvSpPr>
            <a:spLocks noChangeShapeType="1"/>
          </p:cNvSpPr>
          <p:nvPr/>
        </p:nvSpPr>
        <p:spPr bwMode="auto">
          <a:xfrm flipH="1">
            <a:off x="4883150" y="4703763"/>
            <a:ext cx="679450" cy="479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99" name="Line 35"/>
          <p:cNvSpPr>
            <a:spLocks noChangeShapeType="1"/>
          </p:cNvSpPr>
          <p:nvPr/>
        </p:nvSpPr>
        <p:spPr bwMode="auto">
          <a:xfrm>
            <a:off x="4749800" y="52260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0" name="Line 36"/>
          <p:cNvSpPr>
            <a:spLocks noChangeShapeType="1"/>
          </p:cNvSpPr>
          <p:nvPr/>
        </p:nvSpPr>
        <p:spPr bwMode="auto">
          <a:xfrm>
            <a:off x="4746625" y="5872163"/>
            <a:ext cx="4763" cy="282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1" name="Line 37"/>
          <p:cNvSpPr>
            <a:spLocks noChangeShapeType="1"/>
          </p:cNvSpPr>
          <p:nvPr/>
        </p:nvSpPr>
        <p:spPr bwMode="auto">
          <a:xfrm>
            <a:off x="6735763" y="5213350"/>
            <a:ext cx="1587" cy="3317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2" name="Line 38"/>
          <p:cNvSpPr>
            <a:spLocks noChangeShapeType="1"/>
          </p:cNvSpPr>
          <p:nvPr/>
        </p:nvSpPr>
        <p:spPr bwMode="auto">
          <a:xfrm>
            <a:off x="6735763" y="5957888"/>
            <a:ext cx="1587" cy="196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3" name="Freeform 39"/>
          <p:cNvSpPr>
            <a:spLocks/>
          </p:cNvSpPr>
          <p:nvPr/>
        </p:nvSpPr>
        <p:spPr bwMode="auto">
          <a:xfrm>
            <a:off x="3997325" y="3292475"/>
            <a:ext cx="407988" cy="409575"/>
          </a:xfrm>
          <a:custGeom>
            <a:avLst/>
            <a:gdLst/>
            <a:ahLst/>
            <a:cxnLst>
              <a:cxn ang="0">
                <a:pos x="127" y="0"/>
              </a:cxn>
              <a:cxn ang="0">
                <a:pos x="108" y="4"/>
              </a:cxn>
              <a:cxn ang="0">
                <a:pos x="89" y="7"/>
              </a:cxn>
              <a:cxn ang="0">
                <a:pos x="69" y="16"/>
              </a:cxn>
              <a:cxn ang="0">
                <a:pos x="50" y="26"/>
              </a:cxn>
              <a:cxn ang="0">
                <a:pos x="38" y="39"/>
              </a:cxn>
              <a:cxn ang="0">
                <a:pos x="25" y="54"/>
              </a:cxn>
              <a:cxn ang="0">
                <a:pos x="12" y="70"/>
              </a:cxn>
              <a:cxn ang="0">
                <a:pos x="6" y="89"/>
              </a:cxn>
              <a:cxn ang="0">
                <a:pos x="0" y="108"/>
              </a:cxn>
              <a:cxn ang="0">
                <a:pos x="0" y="131"/>
              </a:cxn>
              <a:cxn ang="0">
                <a:pos x="0" y="150"/>
              </a:cxn>
              <a:cxn ang="0">
                <a:pos x="6" y="172"/>
              </a:cxn>
              <a:cxn ang="0">
                <a:pos x="12" y="188"/>
              </a:cxn>
              <a:cxn ang="0">
                <a:pos x="25" y="207"/>
              </a:cxn>
              <a:cxn ang="0">
                <a:pos x="38" y="219"/>
              </a:cxn>
              <a:cxn ang="0">
                <a:pos x="50" y="235"/>
              </a:cxn>
              <a:cxn ang="0">
                <a:pos x="69" y="245"/>
              </a:cxn>
              <a:cxn ang="0">
                <a:pos x="89" y="251"/>
              </a:cxn>
              <a:cxn ang="0">
                <a:pos x="108" y="258"/>
              </a:cxn>
              <a:cxn ang="0">
                <a:pos x="127" y="258"/>
              </a:cxn>
              <a:cxn ang="0">
                <a:pos x="149" y="258"/>
              </a:cxn>
              <a:cxn ang="0">
                <a:pos x="168" y="251"/>
              </a:cxn>
              <a:cxn ang="0">
                <a:pos x="187" y="245"/>
              </a:cxn>
              <a:cxn ang="0">
                <a:pos x="203" y="235"/>
              </a:cxn>
              <a:cxn ang="0">
                <a:pos x="219" y="219"/>
              </a:cxn>
              <a:cxn ang="0">
                <a:pos x="231" y="207"/>
              </a:cxn>
              <a:cxn ang="0">
                <a:pos x="241" y="188"/>
              </a:cxn>
              <a:cxn ang="0">
                <a:pos x="250" y="172"/>
              </a:cxn>
              <a:cxn ang="0">
                <a:pos x="253" y="150"/>
              </a:cxn>
              <a:cxn ang="0">
                <a:pos x="257" y="131"/>
              </a:cxn>
              <a:cxn ang="0">
                <a:pos x="253" y="108"/>
              </a:cxn>
              <a:cxn ang="0">
                <a:pos x="250" y="89"/>
              </a:cxn>
              <a:cxn ang="0">
                <a:pos x="241" y="70"/>
              </a:cxn>
              <a:cxn ang="0">
                <a:pos x="231" y="54"/>
              </a:cxn>
              <a:cxn ang="0">
                <a:pos x="219" y="39"/>
              </a:cxn>
              <a:cxn ang="0">
                <a:pos x="203" y="26"/>
              </a:cxn>
              <a:cxn ang="0">
                <a:pos x="187" y="16"/>
              </a:cxn>
              <a:cxn ang="0">
                <a:pos x="168" y="7"/>
              </a:cxn>
              <a:cxn ang="0">
                <a:pos x="149" y="4"/>
              </a:cxn>
              <a:cxn ang="0">
                <a:pos x="127" y="0"/>
              </a:cxn>
              <a:cxn ang="0">
                <a:pos x="127" y="0"/>
              </a:cxn>
            </a:cxnLst>
            <a:rect l="0" t="0" r="r" b="b"/>
            <a:pathLst>
              <a:path w="257" h="258">
                <a:moveTo>
                  <a:pt x="127" y="0"/>
                </a:moveTo>
                <a:lnTo>
                  <a:pt x="108" y="4"/>
                </a:lnTo>
                <a:lnTo>
                  <a:pt x="89" y="7"/>
                </a:lnTo>
                <a:lnTo>
                  <a:pt x="69" y="16"/>
                </a:lnTo>
                <a:lnTo>
                  <a:pt x="50" y="26"/>
                </a:lnTo>
                <a:lnTo>
                  <a:pt x="38" y="39"/>
                </a:lnTo>
                <a:lnTo>
                  <a:pt x="25" y="54"/>
                </a:lnTo>
                <a:lnTo>
                  <a:pt x="12" y="70"/>
                </a:lnTo>
                <a:lnTo>
                  <a:pt x="6" y="89"/>
                </a:lnTo>
                <a:lnTo>
                  <a:pt x="0" y="108"/>
                </a:lnTo>
                <a:lnTo>
                  <a:pt x="0" y="131"/>
                </a:lnTo>
                <a:lnTo>
                  <a:pt x="0" y="150"/>
                </a:lnTo>
                <a:lnTo>
                  <a:pt x="6" y="172"/>
                </a:lnTo>
                <a:lnTo>
                  <a:pt x="12" y="188"/>
                </a:lnTo>
                <a:lnTo>
                  <a:pt x="25" y="207"/>
                </a:lnTo>
                <a:lnTo>
                  <a:pt x="38" y="219"/>
                </a:lnTo>
                <a:lnTo>
                  <a:pt x="50" y="235"/>
                </a:lnTo>
                <a:lnTo>
                  <a:pt x="69" y="245"/>
                </a:lnTo>
                <a:lnTo>
                  <a:pt x="89" y="251"/>
                </a:lnTo>
                <a:lnTo>
                  <a:pt x="108" y="258"/>
                </a:lnTo>
                <a:lnTo>
                  <a:pt x="127" y="258"/>
                </a:lnTo>
                <a:lnTo>
                  <a:pt x="149" y="258"/>
                </a:lnTo>
                <a:lnTo>
                  <a:pt x="168" y="251"/>
                </a:lnTo>
                <a:lnTo>
                  <a:pt x="187" y="245"/>
                </a:lnTo>
                <a:lnTo>
                  <a:pt x="203" y="235"/>
                </a:lnTo>
                <a:lnTo>
                  <a:pt x="219" y="219"/>
                </a:lnTo>
                <a:lnTo>
                  <a:pt x="231" y="207"/>
                </a:lnTo>
                <a:lnTo>
                  <a:pt x="241" y="188"/>
                </a:lnTo>
                <a:lnTo>
                  <a:pt x="250" y="172"/>
                </a:lnTo>
                <a:lnTo>
                  <a:pt x="253" y="150"/>
                </a:lnTo>
                <a:lnTo>
                  <a:pt x="257" y="131"/>
                </a:lnTo>
                <a:lnTo>
                  <a:pt x="253" y="108"/>
                </a:lnTo>
                <a:lnTo>
                  <a:pt x="250" y="89"/>
                </a:lnTo>
                <a:lnTo>
                  <a:pt x="241" y="70"/>
                </a:lnTo>
                <a:lnTo>
                  <a:pt x="231" y="54"/>
                </a:lnTo>
                <a:lnTo>
                  <a:pt x="219" y="39"/>
                </a:lnTo>
                <a:lnTo>
                  <a:pt x="203" y="26"/>
                </a:lnTo>
                <a:lnTo>
                  <a:pt x="187" y="16"/>
                </a:lnTo>
                <a:lnTo>
                  <a:pt x="168" y="7"/>
                </a:lnTo>
                <a:lnTo>
                  <a:pt x="149" y="4"/>
                </a:lnTo>
                <a:lnTo>
                  <a:pt x="127" y="0"/>
                </a:lnTo>
                <a:lnTo>
                  <a:pt x="127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4" name="Freeform 40"/>
          <p:cNvSpPr>
            <a:spLocks/>
          </p:cNvSpPr>
          <p:nvPr/>
        </p:nvSpPr>
        <p:spPr bwMode="auto">
          <a:xfrm>
            <a:off x="4479925" y="2325688"/>
            <a:ext cx="407988" cy="412750"/>
          </a:xfrm>
          <a:custGeom>
            <a:avLst/>
            <a:gdLst/>
            <a:ahLst/>
            <a:cxnLst>
              <a:cxn ang="0">
                <a:pos x="130" y="0"/>
              </a:cxn>
              <a:cxn ang="0">
                <a:pos x="108" y="3"/>
              </a:cxn>
              <a:cxn ang="0">
                <a:pos x="89" y="10"/>
              </a:cxn>
              <a:cxn ang="0">
                <a:pos x="70" y="16"/>
              </a:cxn>
              <a:cxn ang="0">
                <a:pos x="54" y="26"/>
              </a:cxn>
              <a:cxn ang="0">
                <a:pos x="38" y="38"/>
              </a:cxn>
              <a:cxn ang="0">
                <a:pos x="26" y="54"/>
              </a:cxn>
              <a:cxn ang="0">
                <a:pos x="16" y="73"/>
              </a:cxn>
              <a:cxn ang="0">
                <a:pos x="7" y="89"/>
              </a:cxn>
              <a:cxn ang="0">
                <a:pos x="3" y="111"/>
              </a:cxn>
              <a:cxn ang="0">
                <a:pos x="0" y="130"/>
              </a:cxn>
              <a:cxn ang="0">
                <a:pos x="3" y="153"/>
              </a:cxn>
              <a:cxn ang="0">
                <a:pos x="7" y="172"/>
              </a:cxn>
              <a:cxn ang="0">
                <a:pos x="16" y="191"/>
              </a:cxn>
              <a:cxn ang="0">
                <a:pos x="26" y="206"/>
              </a:cxn>
              <a:cxn ang="0">
                <a:pos x="38" y="222"/>
              </a:cxn>
              <a:cxn ang="0">
                <a:pos x="54" y="235"/>
              </a:cxn>
              <a:cxn ang="0">
                <a:pos x="70" y="245"/>
              </a:cxn>
              <a:cxn ang="0">
                <a:pos x="89" y="254"/>
              </a:cxn>
              <a:cxn ang="0">
                <a:pos x="108" y="257"/>
              </a:cxn>
              <a:cxn ang="0">
                <a:pos x="130" y="260"/>
              </a:cxn>
              <a:cxn ang="0">
                <a:pos x="149" y="257"/>
              </a:cxn>
              <a:cxn ang="0">
                <a:pos x="171" y="254"/>
              </a:cxn>
              <a:cxn ang="0">
                <a:pos x="190" y="245"/>
              </a:cxn>
              <a:cxn ang="0">
                <a:pos x="206" y="235"/>
              </a:cxn>
              <a:cxn ang="0">
                <a:pos x="222" y="222"/>
              </a:cxn>
              <a:cxn ang="0">
                <a:pos x="235" y="206"/>
              </a:cxn>
              <a:cxn ang="0">
                <a:pos x="244" y="191"/>
              </a:cxn>
              <a:cxn ang="0">
                <a:pos x="251" y="172"/>
              </a:cxn>
              <a:cxn ang="0">
                <a:pos x="257" y="153"/>
              </a:cxn>
              <a:cxn ang="0">
                <a:pos x="257" y="130"/>
              </a:cxn>
              <a:cxn ang="0">
                <a:pos x="257" y="111"/>
              </a:cxn>
              <a:cxn ang="0">
                <a:pos x="251" y="89"/>
              </a:cxn>
              <a:cxn ang="0">
                <a:pos x="244" y="73"/>
              </a:cxn>
              <a:cxn ang="0">
                <a:pos x="235" y="54"/>
              </a:cxn>
              <a:cxn ang="0">
                <a:pos x="222" y="38"/>
              </a:cxn>
              <a:cxn ang="0">
                <a:pos x="206" y="26"/>
              </a:cxn>
              <a:cxn ang="0">
                <a:pos x="190" y="16"/>
              </a:cxn>
              <a:cxn ang="0">
                <a:pos x="171" y="10"/>
              </a:cxn>
              <a:cxn ang="0">
                <a:pos x="149" y="3"/>
              </a:cxn>
              <a:cxn ang="0">
                <a:pos x="130" y="3"/>
              </a:cxn>
              <a:cxn ang="0">
                <a:pos x="130" y="3"/>
              </a:cxn>
            </a:cxnLst>
            <a:rect l="0" t="0" r="r" b="b"/>
            <a:pathLst>
              <a:path w="257" h="260">
                <a:moveTo>
                  <a:pt x="130" y="0"/>
                </a:moveTo>
                <a:lnTo>
                  <a:pt x="108" y="3"/>
                </a:lnTo>
                <a:lnTo>
                  <a:pt x="89" y="10"/>
                </a:lnTo>
                <a:lnTo>
                  <a:pt x="70" y="16"/>
                </a:lnTo>
                <a:lnTo>
                  <a:pt x="54" y="26"/>
                </a:lnTo>
                <a:lnTo>
                  <a:pt x="38" y="38"/>
                </a:lnTo>
                <a:lnTo>
                  <a:pt x="26" y="54"/>
                </a:lnTo>
                <a:lnTo>
                  <a:pt x="16" y="73"/>
                </a:lnTo>
                <a:lnTo>
                  <a:pt x="7" y="89"/>
                </a:lnTo>
                <a:lnTo>
                  <a:pt x="3" y="111"/>
                </a:lnTo>
                <a:lnTo>
                  <a:pt x="0" y="130"/>
                </a:lnTo>
                <a:lnTo>
                  <a:pt x="3" y="153"/>
                </a:lnTo>
                <a:lnTo>
                  <a:pt x="7" y="172"/>
                </a:lnTo>
                <a:lnTo>
                  <a:pt x="16" y="191"/>
                </a:lnTo>
                <a:lnTo>
                  <a:pt x="26" y="206"/>
                </a:lnTo>
                <a:lnTo>
                  <a:pt x="38" y="222"/>
                </a:lnTo>
                <a:lnTo>
                  <a:pt x="54" y="235"/>
                </a:lnTo>
                <a:lnTo>
                  <a:pt x="70" y="245"/>
                </a:lnTo>
                <a:lnTo>
                  <a:pt x="89" y="254"/>
                </a:lnTo>
                <a:lnTo>
                  <a:pt x="108" y="257"/>
                </a:lnTo>
                <a:lnTo>
                  <a:pt x="130" y="260"/>
                </a:lnTo>
                <a:lnTo>
                  <a:pt x="149" y="257"/>
                </a:lnTo>
                <a:lnTo>
                  <a:pt x="171" y="254"/>
                </a:lnTo>
                <a:lnTo>
                  <a:pt x="190" y="245"/>
                </a:lnTo>
                <a:lnTo>
                  <a:pt x="206" y="235"/>
                </a:lnTo>
                <a:lnTo>
                  <a:pt x="222" y="222"/>
                </a:lnTo>
                <a:lnTo>
                  <a:pt x="235" y="206"/>
                </a:lnTo>
                <a:lnTo>
                  <a:pt x="244" y="191"/>
                </a:lnTo>
                <a:lnTo>
                  <a:pt x="251" y="172"/>
                </a:lnTo>
                <a:lnTo>
                  <a:pt x="257" y="153"/>
                </a:lnTo>
                <a:lnTo>
                  <a:pt x="257" y="130"/>
                </a:lnTo>
                <a:lnTo>
                  <a:pt x="257" y="111"/>
                </a:lnTo>
                <a:lnTo>
                  <a:pt x="251" y="89"/>
                </a:lnTo>
                <a:lnTo>
                  <a:pt x="244" y="73"/>
                </a:lnTo>
                <a:lnTo>
                  <a:pt x="235" y="54"/>
                </a:lnTo>
                <a:lnTo>
                  <a:pt x="222" y="38"/>
                </a:lnTo>
                <a:lnTo>
                  <a:pt x="206" y="26"/>
                </a:lnTo>
                <a:lnTo>
                  <a:pt x="190" y="16"/>
                </a:lnTo>
                <a:lnTo>
                  <a:pt x="171" y="10"/>
                </a:lnTo>
                <a:lnTo>
                  <a:pt x="149" y="3"/>
                </a:lnTo>
                <a:lnTo>
                  <a:pt x="130" y="3"/>
                </a:lnTo>
                <a:lnTo>
                  <a:pt x="13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5" name="Line 41"/>
          <p:cNvSpPr>
            <a:spLocks noChangeShapeType="1"/>
          </p:cNvSpPr>
          <p:nvPr/>
        </p:nvSpPr>
        <p:spPr bwMode="auto">
          <a:xfrm>
            <a:off x="4686300" y="2043113"/>
            <a:ext cx="1588" cy="282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6" name="Line 42"/>
          <p:cNvSpPr>
            <a:spLocks noChangeShapeType="1"/>
          </p:cNvSpPr>
          <p:nvPr/>
        </p:nvSpPr>
        <p:spPr bwMode="auto">
          <a:xfrm>
            <a:off x="4686300" y="2733675"/>
            <a:ext cx="1588" cy="282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7" name="Freeform 43"/>
          <p:cNvSpPr>
            <a:spLocks/>
          </p:cNvSpPr>
          <p:nvPr/>
        </p:nvSpPr>
        <p:spPr bwMode="auto">
          <a:xfrm>
            <a:off x="5678488" y="2724150"/>
            <a:ext cx="407987" cy="412750"/>
          </a:xfrm>
          <a:custGeom>
            <a:avLst/>
            <a:gdLst/>
            <a:ahLst/>
            <a:cxnLst>
              <a:cxn ang="0">
                <a:pos x="127" y="0"/>
              </a:cxn>
              <a:cxn ang="0">
                <a:pos x="108" y="3"/>
              </a:cxn>
              <a:cxn ang="0">
                <a:pos x="89" y="9"/>
              </a:cxn>
              <a:cxn ang="0">
                <a:pos x="70" y="16"/>
              </a:cxn>
              <a:cxn ang="0">
                <a:pos x="51" y="28"/>
              </a:cxn>
              <a:cxn ang="0">
                <a:pos x="38" y="41"/>
              </a:cxn>
              <a:cxn ang="0">
                <a:pos x="25" y="54"/>
              </a:cxn>
              <a:cxn ang="0">
                <a:pos x="13" y="73"/>
              </a:cxn>
              <a:cxn ang="0">
                <a:pos x="6" y="89"/>
              </a:cxn>
              <a:cxn ang="0">
                <a:pos x="0" y="111"/>
              </a:cxn>
              <a:cxn ang="0">
                <a:pos x="0" y="130"/>
              </a:cxn>
              <a:cxn ang="0">
                <a:pos x="0" y="152"/>
              </a:cxn>
              <a:cxn ang="0">
                <a:pos x="6" y="171"/>
              </a:cxn>
              <a:cxn ang="0">
                <a:pos x="13" y="190"/>
              </a:cxn>
              <a:cxn ang="0">
                <a:pos x="25" y="206"/>
              </a:cxn>
              <a:cxn ang="0">
                <a:pos x="38" y="222"/>
              </a:cxn>
              <a:cxn ang="0">
                <a:pos x="51" y="235"/>
              </a:cxn>
              <a:cxn ang="0">
                <a:pos x="70" y="244"/>
              </a:cxn>
              <a:cxn ang="0">
                <a:pos x="89" y="254"/>
              </a:cxn>
              <a:cxn ang="0">
                <a:pos x="108" y="257"/>
              </a:cxn>
              <a:cxn ang="0">
                <a:pos x="127" y="260"/>
              </a:cxn>
              <a:cxn ang="0">
                <a:pos x="149" y="257"/>
              </a:cxn>
              <a:cxn ang="0">
                <a:pos x="168" y="254"/>
              </a:cxn>
              <a:cxn ang="0">
                <a:pos x="187" y="244"/>
              </a:cxn>
              <a:cxn ang="0">
                <a:pos x="203" y="235"/>
              </a:cxn>
              <a:cxn ang="0">
                <a:pos x="219" y="222"/>
              </a:cxn>
              <a:cxn ang="0">
                <a:pos x="232" y="206"/>
              </a:cxn>
              <a:cxn ang="0">
                <a:pos x="241" y="190"/>
              </a:cxn>
              <a:cxn ang="0">
                <a:pos x="251" y="171"/>
              </a:cxn>
              <a:cxn ang="0">
                <a:pos x="254" y="152"/>
              </a:cxn>
              <a:cxn ang="0">
                <a:pos x="257" y="130"/>
              </a:cxn>
              <a:cxn ang="0">
                <a:pos x="254" y="111"/>
              </a:cxn>
              <a:cxn ang="0">
                <a:pos x="251" y="89"/>
              </a:cxn>
              <a:cxn ang="0">
                <a:pos x="241" y="73"/>
              </a:cxn>
              <a:cxn ang="0">
                <a:pos x="232" y="54"/>
              </a:cxn>
              <a:cxn ang="0">
                <a:pos x="219" y="41"/>
              </a:cxn>
              <a:cxn ang="0">
                <a:pos x="203" y="28"/>
              </a:cxn>
              <a:cxn ang="0">
                <a:pos x="187" y="16"/>
              </a:cxn>
              <a:cxn ang="0">
                <a:pos x="168" y="9"/>
              </a:cxn>
              <a:cxn ang="0">
                <a:pos x="149" y="3"/>
              </a:cxn>
              <a:cxn ang="0">
                <a:pos x="127" y="3"/>
              </a:cxn>
              <a:cxn ang="0">
                <a:pos x="127" y="3"/>
              </a:cxn>
            </a:cxnLst>
            <a:rect l="0" t="0" r="r" b="b"/>
            <a:pathLst>
              <a:path w="257" h="260">
                <a:moveTo>
                  <a:pt x="127" y="0"/>
                </a:moveTo>
                <a:lnTo>
                  <a:pt x="108" y="3"/>
                </a:lnTo>
                <a:lnTo>
                  <a:pt x="89" y="9"/>
                </a:lnTo>
                <a:lnTo>
                  <a:pt x="70" y="16"/>
                </a:lnTo>
                <a:lnTo>
                  <a:pt x="51" y="28"/>
                </a:lnTo>
                <a:lnTo>
                  <a:pt x="38" y="41"/>
                </a:lnTo>
                <a:lnTo>
                  <a:pt x="25" y="54"/>
                </a:lnTo>
                <a:lnTo>
                  <a:pt x="13" y="73"/>
                </a:lnTo>
                <a:lnTo>
                  <a:pt x="6" y="89"/>
                </a:lnTo>
                <a:lnTo>
                  <a:pt x="0" y="111"/>
                </a:lnTo>
                <a:lnTo>
                  <a:pt x="0" y="130"/>
                </a:lnTo>
                <a:lnTo>
                  <a:pt x="0" y="152"/>
                </a:lnTo>
                <a:lnTo>
                  <a:pt x="6" y="171"/>
                </a:lnTo>
                <a:lnTo>
                  <a:pt x="13" y="190"/>
                </a:lnTo>
                <a:lnTo>
                  <a:pt x="25" y="206"/>
                </a:lnTo>
                <a:lnTo>
                  <a:pt x="38" y="222"/>
                </a:lnTo>
                <a:lnTo>
                  <a:pt x="51" y="235"/>
                </a:lnTo>
                <a:lnTo>
                  <a:pt x="70" y="244"/>
                </a:lnTo>
                <a:lnTo>
                  <a:pt x="89" y="254"/>
                </a:lnTo>
                <a:lnTo>
                  <a:pt x="108" y="257"/>
                </a:lnTo>
                <a:lnTo>
                  <a:pt x="127" y="260"/>
                </a:lnTo>
                <a:lnTo>
                  <a:pt x="149" y="257"/>
                </a:lnTo>
                <a:lnTo>
                  <a:pt x="168" y="254"/>
                </a:lnTo>
                <a:lnTo>
                  <a:pt x="187" y="244"/>
                </a:lnTo>
                <a:lnTo>
                  <a:pt x="203" y="235"/>
                </a:lnTo>
                <a:lnTo>
                  <a:pt x="219" y="222"/>
                </a:lnTo>
                <a:lnTo>
                  <a:pt x="232" y="206"/>
                </a:lnTo>
                <a:lnTo>
                  <a:pt x="241" y="190"/>
                </a:lnTo>
                <a:lnTo>
                  <a:pt x="251" y="171"/>
                </a:lnTo>
                <a:lnTo>
                  <a:pt x="254" y="152"/>
                </a:lnTo>
                <a:lnTo>
                  <a:pt x="257" y="130"/>
                </a:lnTo>
                <a:lnTo>
                  <a:pt x="254" y="111"/>
                </a:lnTo>
                <a:lnTo>
                  <a:pt x="251" y="89"/>
                </a:lnTo>
                <a:lnTo>
                  <a:pt x="241" y="73"/>
                </a:lnTo>
                <a:lnTo>
                  <a:pt x="232" y="54"/>
                </a:lnTo>
                <a:lnTo>
                  <a:pt x="219" y="41"/>
                </a:lnTo>
                <a:lnTo>
                  <a:pt x="203" y="28"/>
                </a:lnTo>
                <a:lnTo>
                  <a:pt x="187" y="16"/>
                </a:lnTo>
                <a:lnTo>
                  <a:pt x="168" y="9"/>
                </a:lnTo>
                <a:lnTo>
                  <a:pt x="149" y="3"/>
                </a:lnTo>
                <a:lnTo>
                  <a:pt x="127" y="3"/>
                </a:lnTo>
                <a:lnTo>
                  <a:pt x="127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8" name="Freeform 44"/>
          <p:cNvSpPr>
            <a:spLocks/>
          </p:cNvSpPr>
          <p:nvPr/>
        </p:nvSpPr>
        <p:spPr bwMode="auto">
          <a:xfrm>
            <a:off x="7053263" y="3201988"/>
            <a:ext cx="407987" cy="407987"/>
          </a:xfrm>
          <a:custGeom>
            <a:avLst/>
            <a:gdLst/>
            <a:ahLst/>
            <a:cxnLst>
              <a:cxn ang="0">
                <a:pos x="127" y="0"/>
              </a:cxn>
              <a:cxn ang="0">
                <a:pos x="108" y="4"/>
              </a:cxn>
              <a:cxn ang="0">
                <a:pos x="89" y="7"/>
              </a:cxn>
              <a:cxn ang="0">
                <a:pos x="70" y="16"/>
              </a:cxn>
              <a:cxn ang="0">
                <a:pos x="54" y="26"/>
              </a:cxn>
              <a:cxn ang="0">
                <a:pos x="38" y="38"/>
              </a:cxn>
              <a:cxn ang="0">
                <a:pos x="25" y="54"/>
              </a:cxn>
              <a:cxn ang="0">
                <a:pos x="16" y="70"/>
              </a:cxn>
              <a:cxn ang="0">
                <a:pos x="6" y="89"/>
              </a:cxn>
              <a:cxn ang="0">
                <a:pos x="3" y="108"/>
              </a:cxn>
              <a:cxn ang="0">
                <a:pos x="0" y="130"/>
              </a:cxn>
              <a:cxn ang="0">
                <a:pos x="3" y="150"/>
              </a:cxn>
              <a:cxn ang="0">
                <a:pos x="6" y="169"/>
              </a:cxn>
              <a:cxn ang="0">
                <a:pos x="16" y="188"/>
              </a:cxn>
              <a:cxn ang="0">
                <a:pos x="25" y="203"/>
              </a:cxn>
              <a:cxn ang="0">
                <a:pos x="38" y="219"/>
              </a:cxn>
              <a:cxn ang="0">
                <a:pos x="54" y="232"/>
              </a:cxn>
              <a:cxn ang="0">
                <a:pos x="70" y="245"/>
              </a:cxn>
              <a:cxn ang="0">
                <a:pos x="89" y="251"/>
              </a:cxn>
              <a:cxn ang="0">
                <a:pos x="108" y="257"/>
              </a:cxn>
              <a:cxn ang="0">
                <a:pos x="130" y="257"/>
              </a:cxn>
              <a:cxn ang="0">
                <a:pos x="149" y="257"/>
              </a:cxn>
              <a:cxn ang="0">
                <a:pos x="171" y="251"/>
              </a:cxn>
              <a:cxn ang="0">
                <a:pos x="187" y="245"/>
              </a:cxn>
              <a:cxn ang="0">
                <a:pos x="206" y="232"/>
              </a:cxn>
              <a:cxn ang="0">
                <a:pos x="222" y="219"/>
              </a:cxn>
              <a:cxn ang="0">
                <a:pos x="235" y="203"/>
              </a:cxn>
              <a:cxn ang="0">
                <a:pos x="244" y="188"/>
              </a:cxn>
              <a:cxn ang="0">
                <a:pos x="251" y="169"/>
              </a:cxn>
              <a:cxn ang="0">
                <a:pos x="257" y="150"/>
              </a:cxn>
              <a:cxn ang="0">
                <a:pos x="257" y="130"/>
              </a:cxn>
              <a:cxn ang="0">
                <a:pos x="257" y="108"/>
              </a:cxn>
              <a:cxn ang="0">
                <a:pos x="251" y="89"/>
              </a:cxn>
              <a:cxn ang="0">
                <a:pos x="244" y="70"/>
              </a:cxn>
              <a:cxn ang="0">
                <a:pos x="235" y="54"/>
              </a:cxn>
              <a:cxn ang="0">
                <a:pos x="222" y="38"/>
              </a:cxn>
              <a:cxn ang="0">
                <a:pos x="206" y="26"/>
              </a:cxn>
              <a:cxn ang="0">
                <a:pos x="187" y="16"/>
              </a:cxn>
              <a:cxn ang="0">
                <a:pos x="171" y="7"/>
              </a:cxn>
              <a:cxn ang="0">
                <a:pos x="149" y="4"/>
              </a:cxn>
              <a:cxn ang="0">
                <a:pos x="130" y="0"/>
              </a:cxn>
              <a:cxn ang="0">
                <a:pos x="130" y="0"/>
              </a:cxn>
            </a:cxnLst>
            <a:rect l="0" t="0" r="r" b="b"/>
            <a:pathLst>
              <a:path w="257" h="257">
                <a:moveTo>
                  <a:pt x="127" y="0"/>
                </a:moveTo>
                <a:lnTo>
                  <a:pt x="108" y="4"/>
                </a:lnTo>
                <a:lnTo>
                  <a:pt x="89" y="7"/>
                </a:lnTo>
                <a:lnTo>
                  <a:pt x="70" y="16"/>
                </a:lnTo>
                <a:lnTo>
                  <a:pt x="54" y="26"/>
                </a:lnTo>
                <a:lnTo>
                  <a:pt x="38" y="38"/>
                </a:lnTo>
                <a:lnTo>
                  <a:pt x="25" y="54"/>
                </a:lnTo>
                <a:lnTo>
                  <a:pt x="16" y="70"/>
                </a:lnTo>
                <a:lnTo>
                  <a:pt x="6" y="89"/>
                </a:lnTo>
                <a:lnTo>
                  <a:pt x="3" y="108"/>
                </a:lnTo>
                <a:lnTo>
                  <a:pt x="0" y="130"/>
                </a:lnTo>
                <a:lnTo>
                  <a:pt x="3" y="150"/>
                </a:lnTo>
                <a:lnTo>
                  <a:pt x="6" y="169"/>
                </a:lnTo>
                <a:lnTo>
                  <a:pt x="16" y="188"/>
                </a:lnTo>
                <a:lnTo>
                  <a:pt x="25" y="203"/>
                </a:lnTo>
                <a:lnTo>
                  <a:pt x="38" y="219"/>
                </a:lnTo>
                <a:lnTo>
                  <a:pt x="54" y="232"/>
                </a:lnTo>
                <a:lnTo>
                  <a:pt x="70" y="245"/>
                </a:lnTo>
                <a:lnTo>
                  <a:pt x="89" y="251"/>
                </a:lnTo>
                <a:lnTo>
                  <a:pt x="108" y="257"/>
                </a:lnTo>
                <a:lnTo>
                  <a:pt x="130" y="257"/>
                </a:lnTo>
                <a:lnTo>
                  <a:pt x="149" y="257"/>
                </a:lnTo>
                <a:lnTo>
                  <a:pt x="171" y="251"/>
                </a:lnTo>
                <a:lnTo>
                  <a:pt x="187" y="245"/>
                </a:lnTo>
                <a:lnTo>
                  <a:pt x="206" y="232"/>
                </a:lnTo>
                <a:lnTo>
                  <a:pt x="222" y="219"/>
                </a:lnTo>
                <a:lnTo>
                  <a:pt x="235" y="203"/>
                </a:lnTo>
                <a:lnTo>
                  <a:pt x="244" y="188"/>
                </a:lnTo>
                <a:lnTo>
                  <a:pt x="251" y="169"/>
                </a:lnTo>
                <a:lnTo>
                  <a:pt x="257" y="150"/>
                </a:lnTo>
                <a:lnTo>
                  <a:pt x="257" y="130"/>
                </a:lnTo>
                <a:lnTo>
                  <a:pt x="257" y="108"/>
                </a:lnTo>
                <a:lnTo>
                  <a:pt x="251" y="89"/>
                </a:lnTo>
                <a:lnTo>
                  <a:pt x="244" y="70"/>
                </a:lnTo>
                <a:lnTo>
                  <a:pt x="235" y="54"/>
                </a:lnTo>
                <a:lnTo>
                  <a:pt x="222" y="38"/>
                </a:lnTo>
                <a:lnTo>
                  <a:pt x="206" y="26"/>
                </a:lnTo>
                <a:lnTo>
                  <a:pt x="187" y="16"/>
                </a:lnTo>
                <a:lnTo>
                  <a:pt x="171" y="7"/>
                </a:lnTo>
                <a:lnTo>
                  <a:pt x="149" y="4"/>
                </a:lnTo>
                <a:lnTo>
                  <a:pt x="130" y="0"/>
                </a:lnTo>
                <a:lnTo>
                  <a:pt x="13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09" name="Rectangle 45"/>
          <p:cNvSpPr>
            <a:spLocks noChangeArrowheads="1"/>
          </p:cNvSpPr>
          <p:nvPr/>
        </p:nvSpPr>
        <p:spPr bwMode="auto">
          <a:xfrm>
            <a:off x="4229100" y="5918200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I</a:t>
            </a:r>
            <a:endParaRPr lang="en-US">
              <a:latin typeface="Times New Roman" charset="0"/>
            </a:endParaRPr>
          </a:p>
        </p:txBody>
      </p:sp>
      <p:sp>
        <p:nvSpPr>
          <p:cNvPr id="523310" name="Line 46"/>
          <p:cNvSpPr>
            <a:spLocks noChangeShapeType="1"/>
          </p:cNvSpPr>
          <p:nvPr/>
        </p:nvSpPr>
        <p:spPr bwMode="auto">
          <a:xfrm>
            <a:off x="4198938" y="3021013"/>
            <a:ext cx="1587" cy="271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1" name="Line 47"/>
          <p:cNvSpPr>
            <a:spLocks noChangeShapeType="1"/>
          </p:cNvSpPr>
          <p:nvPr/>
        </p:nvSpPr>
        <p:spPr bwMode="auto">
          <a:xfrm>
            <a:off x="4198938" y="3695700"/>
            <a:ext cx="1587" cy="287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2" name="Line 48"/>
          <p:cNvSpPr>
            <a:spLocks noChangeShapeType="1"/>
          </p:cNvSpPr>
          <p:nvPr/>
        </p:nvSpPr>
        <p:spPr bwMode="auto">
          <a:xfrm>
            <a:off x="6959600" y="5759450"/>
            <a:ext cx="604838" cy="47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3" name="Line 49"/>
          <p:cNvSpPr>
            <a:spLocks noChangeShapeType="1"/>
          </p:cNvSpPr>
          <p:nvPr/>
        </p:nvSpPr>
        <p:spPr bwMode="auto">
          <a:xfrm>
            <a:off x="6378575" y="2471738"/>
            <a:ext cx="1692275" cy="4762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4" name="Line 50"/>
          <p:cNvSpPr>
            <a:spLocks noChangeShapeType="1"/>
          </p:cNvSpPr>
          <p:nvPr/>
        </p:nvSpPr>
        <p:spPr bwMode="auto">
          <a:xfrm>
            <a:off x="8054975" y="2768600"/>
            <a:ext cx="1588" cy="857250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5" name="Line 51"/>
          <p:cNvSpPr>
            <a:spLocks noChangeShapeType="1"/>
          </p:cNvSpPr>
          <p:nvPr/>
        </p:nvSpPr>
        <p:spPr bwMode="auto">
          <a:xfrm>
            <a:off x="6332538" y="3994150"/>
            <a:ext cx="1465262" cy="4763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6" name="Line 52"/>
          <p:cNvSpPr>
            <a:spLocks noChangeShapeType="1"/>
          </p:cNvSpPr>
          <p:nvPr/>
        </p:nvSpPr>
        <p:spPr bwMode="auto">
          <a:xfrm>
            <a:off x="6332538" y="5202238"/>
            <a:ext cx="1465262" cy="1587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7" name="Line 53"/>
          <p:cNvSpPr>
            <a:spLocks noChangeShapeType="1"/>
          </p:cNvSpPr>
          <p:nvPr/>
        </p:nvSpPr>
        <p:spPr bwMode="auto">
          <a:xfrm>
            <a:off x="3649663" y="3983038"/>
            <a:ext cx="1490662" cy="4762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8" name="Line 54"/>
          <p:cNvSpPr>
            <a:spLocks noChangeShapeType="1"/>
          </p:cNvSpPr>
          <p:nvPr/>
        </p:nvSpPr>
        <p:spPr bwMode="auto">
          <a:xfrm>
            <a:off x="3659188" y="5187950"/>
            <a:ext cx="1481137" cy="1588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19" name="Line 55"/>
          <p:cNvSpPr>
            <a:spLocks noChangeShapeType="1"/>
          </p:cNvSpPr>
          <p:nvPr/>
        </p:nvSpPr>
        <p:spPr bwMode="auto">
          <a:xfrm>
            <a:off x="4178300" y="6154738"/>
            <a:ext cx="2849563" cy="1587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20" name="Line 56"/>
          <p:cNvSpPr>
            <a:spLocks noChangeShapeType="1"/>
          </p:cNvSpPr>
          <p:nvPr/>
        </p:nvSpPr>
        <p:spPr bwMode="auto">
          <a:xfrm>
            <a:off x="7556500" y="5570538"/>
            <a:ext cx="1588" cy="830262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21" name="Line 57"/>
          <p:cNvSpPr>
            <a:spLocks noChangeShapeType="1"/>
          </p:cNvSpPr>
          <p:nvPr/>
        </p:nvSpPr>
        <p:spPr bwMode="auto">
          <a:xfrm>
            <a:off x="4178300" y="2038350"/>
            <a:ext cx="2093913" cy="1588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22" name="Line 58"/>
          <p:cNvSpPr>
            <a:spLocks noChangeShapeType="1"/>
          </p:cNvSpPr>
          <p:nvPr/>
        </p:nvSpPr>
        <p:spPr bwMode="auto">
          <a:xfrm>
            <a:off x="3317875" y="3016250"/>
            <a:ext cx="1878013" cy="1588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23" name="Line 59"/>
          <p:cNvSpPr>
            <a:spLocks noChangeShapeType="1"/>
          </p:cNvSpPr>
          <p:nvPr/>
        </p:nvSpPr>
        <p:spPr bwMode="auto">
          <a:xfrm>
            <a:off x="5235575" y="3494088"/>
            <a:ext cx="1333500" cy="6350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a </a:t>
            </a:r>
            <a:r>
              <a:rPr lang="en-US" dirty="0" smtClean="0"/>
              <a:t>single wire LAN</a:t>
            </a:r>
            <a:endParaRPr lang="en-US" dirty="0"/>
          </a:p>
        </p:txBody>
      </p:sp>
      <p:sp>
        <p:nvSpPr>
          <p:cNvPr id="501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One </a:t>
            </a:r>
            <a:r>
              <a:rPr lang="en-US" sz="2800" dirty="0" smtClean="0"/>
              <a:t>wire </a:t>
            </a:r>
            <a:r>
              <a:rPr lang="en-US" sz="2800" dirty="0"/>
              <a:t>can limit us in terms of: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Distance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Number of nodes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Performance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How do we scale to a larger, faster network?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01764" name="Line 4"/>
          <p:cNvSpPr>
            <a:spLocks noChangeShapeType="1"/>
          </p:cNvSpPr>
          <p:nvPr/>
        </p:nvSpPr>
        <p:spPr bwMode="auto">
          <a:xfrm>
            <a:off x="5257800" y="3810000"/>
            <a:ext cx="10668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765" name="Line 5"/>
          <p:cNvSpPr>
            <a:spLocks noChangeShapeType="1"/>
          </p:cNvSpPr>
          <p:nvPr/>
        </p:nvSpPr>
        <p:spPr bwMode="auto">
          <a:xfrm>
            <a:off x="5257800" y="4267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766" name="Line 6"/>
          <p:cNvSpPr>
            <a:spLocks noChangeShapeType="1"/>
          </p:cNvSpPr>
          <p:nvPr/>
        </p:nvSpPr>
        <p:spPr bwMode="auto">
          <a:xfrm flipV="1">
            <a:off x="5257800" y="44196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767" name="Rectangle 7"/>
          <p:cNvSpPr>
            <a:spLocks noChangeArrowheads="1"/>
          </p:cNvSpPr>
          <p:nvPr/>
        </p:nvSpPr>
        <p:spPr bwMode="auto">
          <a:xfrm>
            <a:off x="6172200" y="3962400"/>
            <a:ext cx="3810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768" name="Rectangle 8"/>
          <p:cNvSpPr>
            <a:spLocks noChangeArrowheads="1"/>
          </p:cNvSpPr>
          <p:nvPr/>
        </p:nvSpPr>
        <p:spPr bwMode="auto">
          <a:xfrm>
            <a:off x="5029200" y="3657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769" name="Rectangle 9"/>
          <p:cNvSpPr>
            <a:spLocks noChangeArrowheads="1"/>
          </p:cNvSpPr>
          <p:nvPr/>
        </p:nvSpPr>
        <p:spPr bwMode="auto">
          <a:xfrm>
            <a:off x="5029200" y="4114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770" name="Rectangle 10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771" name="Text Box 11"/>
          <p:cNvSpPr txBox="1">
            <a:spLocks noChangeArrowheads="1"/>
          </p:cNvSpPr>
          <p:nvPr/>
        </p:nvSpPr>
        <p:spPr bwMode="auto">
          <a:xfrm>
            <a:off x="6764338" y="3886200"/>
            <a:ext cx="1100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Switch</a:t>
            </a:r>
          </a:p>
          <a:p>
            <a:r>
              <a:rPr lang="en-US">
                <a:latin typeface="Arial" charset="0"/>
              </a:rPr>
              <a:t>or Hub</a:t>
            </a:r>
          </a:p>
        </p:txBody>
      </p:sp>
      <p:sp>
        <p:nvSpPr>
          <p:cNvPr id="501772" name="Text Box 12"/>
          <p:cNvSpPr txBox="1">
            <a:spLocks noChangeArrowheads="1"/>
          </p:cNvSpPr>
          <p:nvPr/>
        </p:nvSpPr>
        <p:spPr bwMode="auto">
          <a:xfrm>
            <a:off x="2936875" y="4425950"/>
            <a:ext cx="101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nodes</a:t>
            </a:r>
          </a:p>
        </p:txBody>
      </p:sp>
      <p:sp>
        <p:nvSpPr>
          <p:cNvPr id="501773" name="Line 13"/>
          <p:cNvSpPr>
            <a:spLocks noChangeShapeType="1"/>
          </p:cNvSpPr>
          <p:nvPr/>
        </p:nvSpPr>
        <p:spPr bwMode="auto">
          <a:xfrm flipV="1">
            <a:off x="552450" y="4076700"/>
            <a:ext cx="2395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61988" y="4081463"/>
            <a:ext cx="304800" cy="708025"/>
            <a:chOff x="1682" y="1498"/>
            <a:chExt cx="192" cy="446"/>
          </a:xfrm>
        </p:grpSpPr>
        <p:sp>
          <p:nvSpPr>
            <p:cNvPr id="501775" name="Rectangle 15"/>
            <p:cNvSpPr>
              <a:spLocks noChangeArrowheads="1"/>
            </p:cNvSpPr>
            <p:nvPr/>
          </p:nvSpPr>
          <p:spPr bwMode="auto">
            <a:xfrm>
              <a:off x="1682" y="175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1776" name="Line 16"/>
            <p:cNvSpPr>
              <a:spLocks noChangeShapeType="1"/>
            </p:cNvSpPr>
            <p:nvPr/>
          </p:nvSpPr>
          <p:spPr bwMode="auto">
            <a:xfrm>
              <a:off x="1773" y="1498"/>
              <a:ext cx="1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147763" y="4075113"/>
            <a:ext cx="304800" cy="708025"/>
            <a:chOff x="1682" y="1498"/>
            <a:chExt cx="192" cy="446"/>
          </a:xfrm>
        </p:grpSpPr>
        <p:sp>
          <p:nvSpPr>
            <p:cNvPr id="501778" name="Rectangle 18"/>
            <p:cNvSpPr>
              <a:spLocks noChangeArrowheads="1"/>
            </p:cNvSpPr>
            <p:nvPr/>
          </p:nvSpPr>
          <p:spPr bwMode="auto">
            <a:xfrm>
              <a:off x="1682" y="175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1779" name="Line 19"/>
            <p:cNvSpPr>
              <a:spLocks noChangeShapeType="1"/>
            </p:cNvSpPr>
            <p:nvPr/>
          </p:nvSpPr>
          <p:spPr bwMode="auto">
            <a:xfrm>
              <a:off x="1773" y="1498"/>
              <a:ext cx="1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708150" y="4068763"/>
            <a:ext cx="304800" cy="708025"/>
            <a:chOff x="1682" y="1498"/>
            <a:chExt cx="192" cy="446"/>
          </a:xfrm>
        </p:grpSpPr>
        <p:sp>
          <p:nvSpPr>
            <p:cNvPr id="501781" name="Rectangle 21"/>
            <p:cNvSpPr>
              <a:spLocks noChangeArrowheads="1"/>
            </p:cNvSpPr>
            <p:nvPr/>
          </p:nvSpPr>
          <p:spPr bwMode="auto">
            <a:xfrm>
              <a:off x="1682" y="175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1782" name="Line 22"/>
            <p:cNvSpPr>
              <a:spLocks noChangeShapeType="1"/>
            </p:cNvSpPr>
            <p:nvPr/>
          </p:nvSpPr>
          <p:spPr bwMode="auto">
            <a:xfrm>
              <a:off x="1773" y="1498"/>
              <a:ext cx="1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265363" y="4075113"/>
            <a:ext cx="304800" cy="708025"/>
            <a:chOff x="1682" y="1498"/>
            <a:chExt cx="192" cy="446"/>
          </a:xfrm>
        </p:grpSpPr>
        <p:sp>
          <p:nvSpPr>
            <p:cNvPr id="501784" name="Rectangle 24"/>
            <p:cNvSpPr>
              <a:spLocks noChangeArrowheads="1"/>
            </p:cNvSpPr>
            <p:nvPr/>
          </p:nvSpPr>
          <p:spPr bwMode="auto">
            <a:xfrm>
              <a:off x="1682" y="175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1785" name="Line 25"/>
            <p:cNvSpPr>
              <a:spLocks noChangeShapeType="1"/>
            </p:cNvSpPr>
            <p:nvPr/>
          </p:nvSpPr>
          <p:spPr bwMode="auto">
            <a:xfrm>
              <a:off x="1773" y="1498"/>
              <a:ext cx="1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786" name="Text Box 26"/>
          <p:cNvSpPr txBox="1">
            <a:spLocks noChangeArrowheads="1"/>
          </p:cNvSpPr>
          <p:nvPr/>
        </p:nvSpPr>
        <p:spPr bwMode="auto">
          <a:xfrm>
            <a:off x="3067050" y="3808413"/>
            <a:ext cx="74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wire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algorithm overview</a:t>
            </a:r>
            <a:endParaRPr lang="en-US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/>
              <a:t>Distributed algorithm to compute spanning tree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Robust against failures, needs no organization</a:t>
            </a:r>
          </a:p>
          <a:p>
            <a:pPr marL="838200" lvl="1" indent="-381000">
              <a:lnSpc>
                <a:spcPct val="90000"/>
              </a:lnSpc>
            </a:pPr>
            <a:endParaRPr lang="en-US"/>
          </a:p>
          <a:p>
            <a:pPr marL="457200" indent="-457200">
              <a:lnSpc>
                <a:spcPct val="90000"/>
              </a:lnSpc>
            </a:pPr>
            <a:r>
              <a:rPr lang="en-US"/>
              <a:t>Outline: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/>
              <a:t>Elect a root node of the tree (lowest address)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/>
              <a:t>Grow tree as shortest distances from the root (using lowest address to break distance ties)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Spanning tree algorithm in detail</a:t>
            </a:r>
            <a:endParaRPr lang="en-US" dirty="0"/>
          </a:p>
        </p:txBody>
      </p:sp>
      <p:sp>
        <p:nvSpPr>
          <p:cNvPr id="525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Bridges periodically exchange </a:t>
            </a:r>
            <a:r>
              <a:rPr lang="en-US" sz="2400" dirty="0" err="1"/>
              <a:t>config</a:t>
            </a:r>
            <a:r>
              <a:rPr lang="en-US" sz="2400" dirty="0"/>
              <a:t> messages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Contain: best root seen, distance to root, bridge address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Initially, each bridge thinks it is the root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Each bridge tells its neighbors its address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 receiving a </a:t>
            </a:r>
            <a:r>
              <a:rPr lang="en-US" sz="2400" dirty="0" err="1"/>
              <a:t>config</a:t>
            </a:r>
            <a:r>
              <a:rPr lang="en-US" sz="2400" dirty="0"/>
              <a:t> message, update position in tree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Pick smaller root address, then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Shorter distance to root, then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Bridge with smaller address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Periodically update neighbors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Add one to distance to root, send downstream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Turn off forwarding on ports except those that send/receive “best</a:t>
            </a:r>
            <a:r>
              <a:rPr lang="en-US" sz="2400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Example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41438"/>
            <a:ext cx="8229600" cy="4525962"/>
          </a:xfrm>
        </p:spPr>
        <p:txBody>
          <a:bodyPr/>
          <a:lstStyle/>
          <a:p>
            <a:pPr marL="533400" indent="-533400"/>
            <a:r>
              <a:rPr lang="en-US" sz="2400" dirty="0"/>
              <a:t>Message format: (root, dist to root, bridge)</a:t>
            </a:r>
          </a:p>
          <a:p>
            <a:pPr marL="533400" indent="-533400"/>
            <a:r>
              <a:rPr lang="en-US" sz="2400" dirty="0" smtClean="0"/>
              <a:t>M</a:t>
            </a:r>
            <a:r>
              <a:rPr lang="en-US" sz="2400" dirty="0" smtClean="0"/>
              <a:t>essages sequence </a:t>
            </a:r>
            <a:r>
              <a:rPr lang="en-US" sz="2400" dirty="0"/>
              <a:t>to and from B3:</a:t>
            </a:r>
          </a:p>
          <a:p>
            <a:pPr marL="514350" indent="-457200">
              <a:buFontTx/>
              <a:buAutoNum type="arabicPeriod"/>
            </a:pPr>
            <a:r>
              <a:rPr lang="en-US" sz="2000" dirty="0"/>
              <a:t>B3 sends (B3, 0, B3) to B2 and B5</a:t>
            </a:r>
          </a:p>
          <a:p>
            <a:pPr marL="514350" indent="-457200">
              <a:buFontTx/>
              <a:buAutoNum type="arabicPeriod"/>
            </a:pPr>
            <a:r>
              <a:rPr lang="en-US" sz="2000" dirty="0"/>
              <a:t>B3 receives (B2, 0, B2) and (B5, 0, B5)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/>
              <a:t>accepts B2 as root</a:t>
            </a:r>
          </a:p>
          <a:p>
            <a:pPr marL="514350" indent="-457200">
              <a:buFontTx/>
              <a:buAutoNum type="arabicPeriod"/>
            </a:pPr>
            <a:r>
              <a:rPr lang="en-US" sz="2000" dirty="0"/>
              <a:t>B3 sends (B2, 1, B3) to B5</a:t>
            </a:r>
          </a:p>
          <a:p>
            <a:pPr marL="514350" indent="-457200">
              <a:buFontTx/>
              <a:buAutoNum type="arabicPeriod"/>
            </a:pPr>
            <a:r>
              <a:rPr lang="en-US" sz="2000" dirty="0"/>
              <a:t>B3 receives (B1, 1, B2) and (B1, 1, </a:t>
            </a:r>
            <a:r>
              <a:rPr lang="en-US" sz="2000" dirty="0" smtClean="0"/>
              <a:t>B5)</a:t>
            </a:r>
            <a:br>
              <a:rPr lang="en-US" sz="2000" dirty="0" smtClean="0"/>
            </a:br>
            <a:r>
              <a:rPr lang="en-US" sz="2000" dirty="0" smtClean="0"/>
              <a:t>and </a:t>
            </a:r>
            <a:r>
              <a:rPr lang="en-US" sz="2000" dirty="0"/>
              <a:t>accepts B1 as root</a:t>
            </a:r>
          </a:p>
          <a:p>
            <a:pPr marL="514350" indent="-457200">
              <a:buFontTx/>
              <a:buAutoNum type="arabicPeriod"/>
            </a:pPr>
            <a:r>
              <a:rPr lang="en-US" sz="2000" dirty="0"/>
              <a:t>B3 wants to send (B1, 2, B3)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but </a:t>
            </a:r>
            <a:r>
              <a:rPr lang="en-US" sz="2000" dirty="0"/>
              <a:t>doesn’t as its nowhere “best”</a:t>
            </a:r>
          </a:p>
          <a:p>
            <a:pPr marL="514350" indent="-457200">
              <a:buFontTx/>
              <a:buAutoNum type="arabicPeriod"/>
            </a:pPr>
            <a:r>
              <a:rPr lang="en-US" sz="2000" dirty="0"/>
              <a:t>B3 receives (B1, 1, B2) and (B1, 1, B5) again … stable</a:t>
            </a:r>
          </a:p>
          <a:p>
            <a:pPr marL="514350" indent="-457200">
              <a:buFontTx/>
              <a:buAutoNum type="arabicPeriod"/>
            </a:pPr>
            <a:r>
              <a:rPr lang="en-US" sz="2000" dirty="0"/>
              <a:t>Data forwarding is turned off to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486400" y="1828800"/>
            <a:ext cx="3352800" cy="3124200"/>
            <a:chOff x="4003675" y="1600200"/>
            <a:chExt cx="4911725" cy="44958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286375" y="2127250"/>
              <a:ext cx="20161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B3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724400" y="1600200"/>
              <a:ext cx="10953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057650" y="2470150"/>
              <a:ext cx="119063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365625" y="3441700"/>
              <a:ext cx="10953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972175" y="2954338"/>
              <a:ext cx="119063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792663" y="3089275"/>
              <a:ext cx="201612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B2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475413" y="2520950"/>
              <a:ext cx="201612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B5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8624888" y="1925638"/>
              <a:ext cx="109537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859713" y="2989263"/>
              <a:ext cx="201612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B7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8805863" y="3059113"/>
              <a:ext cx="109537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K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8328025" y="3457575"/>
              <a:ext cx="1016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F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8307388" y="4651375"/>
              <a:ext cx="119062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7331075" y="5341938"/>
              <a:ext cx="201613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B4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8302625" y="5870575"/>
              <a:ext cx="825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J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6313488" y="4157663"/>
              <a:ext cx="201612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 dirty="0">
                  <a:solidFill>
                    <a:srgbClr val="000000"/>
                  </a:solidFill>
                  <a:latin typeface="Arial" charset="0"/>
                </a:rPr>
                <a:t>B1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341938" y="5256213"/>
              <a:ext cx="201612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B6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370388" y="4637088"/>
              <a:ext cx="128587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237163" y="5159375"/>
              <a:ext cx="407987" cy="407988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107" y="3"/>
                </a:cxn>
                <a:cxn ang="0">
                  <a:pos x="85" y="7"/>
                </a:cxn>
                <a:cxn ang="0">
                  <a:pos x="69" y="16"/>
                </a:cxn>
                <a:cxn ang="0">
                  <a:pos x="50" y="26"/>
                </a:cxn>
                <a:cxn ang="0">
                  <a:pos x="38" y="38"/>
                </a:cxn>
                <a:cxn ang="0">
                  <a:pos x="25" y="54"/>
                </a:cxn>
                <a:cxn ang="0">
                  <a:pos x="12" y="70"/>
                </a:cxn>
                <a:cxn ang="0">
                  <a:pos x="6" y="89"/>
                </a:cxn>
                <a:cxn ang="0">
                  <a:pos x="0" y="108"/>
                </a:cxn>
                <a:cxn ang="0">
                  <a:pos x="0" y="130"/>
                </a:cxn>
                <a:cxn ang="0">
                  <a:pos x="0" y="149"/>
                </a:cxn>
                <a:cxn ang="0">
                  <a:pos x="6" y="168"/>
                </a:cxn>
                <a:cxn ang="0">
                  <a:pos x="12" y="187"/>
                </a:cxn>
                <a:cxn ang="0">
                  <a:pos x="25" y="203"/>
                </a:cxn>
                <a:cxn ang="0">
                  <a:pos x="38" y="219"/>
                </a:cxn>
                <a:cxn ang="0">
                  <a:pos x="50" y="232"/>
                </a:cxn>
                <a:cxn ang="0">
                  <a:pos x="69" y="245"/>
                </a:cxn>
                <a:cxn ang="0">
                  <a:pos x="85" y="251"/>
                </a:cxn>
                <a:cxn ang="0">
                  <a:pos x="107" y="257"/>
                </a:cxn>
                <a:cxn ang="0">
                  <a:pos x="126" y="257"/>
                </a:cxn>
                <a:cxn ang="0">
                  <a:pos x="149" y="257"/>
                </a:cxn>
                <a:cxn ang="0">
                  <a:pos x="168" y="251"/>
                </a:cxn>
                <a:cxn ang="0">
                  <a:pos x="187" y="245"/>
                </a:cxn>
                <a:cxn ang="0">
                  <a:pos x="203" y="232"/>
                </a:cxn>
                <a:cxn ang="0">
                  <a:pos x="218" y="219"/>
                </a:cxn>
                <a:cxn ang="0">
                  <a:pos x="231" y="203"/>
                </a:cxn>
                <a:cxn ang="0">
                  <a:pos x="241" y="187"/>
                </a:cxn>
                <a:cxn ang="0">
                  <a:pos x="250" y="168"/>
                </a:cxn>
                <a:cxn ang="0">
                  <a:pos x="253" y="149"/>
                </a:cxn>
                <a:cxn ang="0">
                  <a:pos x="257" y="130"/>
                </a:cxn>
                <a:cxn ang="0">
                  <a:pos x="253" y="108"/>
                </a:cxn>
                <a:cxn ang="0">
                  <a:pos x="250" y="89"/>
                </a:cxn>
                <a:cxn ang="0">
                  <a:pos x="241" y="70"/>
                </a:cxn>
                <a:cxn ang="0">
                  <a:pos x="231" y="54"/>
                </a:cxn>
                <a:cxn ang="0">
                  <a:pos x="218" y="38"/>
                </a:cxn>
                <a:cxn ang="0">
                  <a:pos x="203" y="26"/>
                </a:cxn>
                <a:cxn ang="0">
                  <a:pos x="187" y="16"/>
                </a:cxn>
                <a:cxn ang="0">
                  <a:pos x="168" y="7"/>
                </a:cxn>
                <a:cxn ang="0">
                  <a:pos x="149" y="3"/>
                </a:cxn>
                <a:cxn ang="0">
                  <a:pos x="126" y="0"/>
                </a:cxn>
                <a:cxn ang="0">
                  <a:pos x="126" y="0"/>
                </a:cxn>
              </a:cxnLst>
              <a:rect l="0" t="0" r="r" b="b"/>
              <a:pathLst>
                <a:path w="257" h="257">
                  <a:moveTo>
                    <a:pt x="126" y="0"/>
                  </a:moveTo>
                  <a:lnTo>
                    <a:pt x="107" y="3"/>
                  </a:lnTo>
                  <a:lnTo>
                    <a:pt x="85" y="7"/>
                  </a:lnTo>
                  <a:lnTo>
                    <a:pt x="69" y="16"/>
                  </a:lnTo>
                  <a:lnTo>
                    <a:pt x="50" y="26"/>
                  </a:lnTo>
                  <a:lnTo>
                    <a:pt x="38" y="38"/>
                  </a:lnTo>
                  <a:lnTo>
                    <a:pt x="25" y="54"/>
                  </a:lnTo>
                  <a:lnTo>
                    <a:pt x="12" y="70"/>
                  </a:lnTo>
                  <a:lnTo>
                    <a:pt x="6" y="89"/>
                  </a:lnTo>
                  <a:lnTo>
                    <a:pt x="0" y="108"/>
                  </a:lnTo>
                  <a:lnTo>
                    <a:pt x="0" y="130"/>
                  </a:lnTo>
                  <a:lnTo>
                    <a:pt x="0" y="149"/>
                  </a:lnTo>
                  <a:lnTo>
                    <a:pt x="6" y="168"/>
                  </a:lnTo>
                  <a:lnTo>
                    <a:pt x="12" y="187"/>
                  </a:lnTo>
                  <a:lnTo>
                    <a:pt x="25" y="203"/>
                  </a:lnTo>
                  <a:lnTo>
                    <a:pt x="38" y="219"/>
                  </a:lnTo>
                  <a:lnTo>
                    <a:pt x="50" y="232"/>
                  </a:lnTo>
                  <a:lnTo>
                    <a:pt x="69" y="245"/>
                  </a:lnTo>
                  <a:lnTo>
                    <a:pt x="85" y="251"/>
                  </a:lnTo>
                  <a:lnTo>
                    <a:pt x="107" y="257"/>
                  </a:lnTo>
                  <a:lnTo>
                    <a:pt x="126" y="257"/>
                  </a:lnTo>
                  <a:lnTo>
                    <a:pt x="149" y="257"/>
                  </a:lnTo>
                  <a:lnTo>
                    <a:pt x="168" y="251"/>
                  </a:lnTo>
                  <a:lnTo>
                    <a:pt x="187" y="245"/>
                  </a:lnTo>
                  <a:lnTo>
                    <a:pt x="203" y="232"/>
                  </a:lnTo>
                  <a:lnTo>
                    <a:pt x="218" y="219"/>
                  </a:lnTo>
                  <a:lnTo>
                    <a:pt x="231" y="203"/>
                  </a:lnTo>
                  <a:lnTo>
                    <a:pt x="241" y="187"/>
                  </a:lnTo>
                  <a:lnTo>
                    <a:pt x="250" y="168"/>
                  </a:lnTo>
                  <a:lnTo>
                    <a:pt x="253" y="149"/>
                  </a:lnTo>
                  <a:lnTo>
                    <a:pt x="257" y="130"/>
                  </a:lnTo>
                  <a:lnTo>
                    <a:pt x="253" y="108"/>
                  </a:lnTo>
                  <a:lnTo>
                    <a:pt x="250" y="89"/>
                  </a:lnTo>
                  <a:lnTo>
                    <a:pt x="241" y="70"/>
                  </a:lnTo>
                  <a:lnTo>
                    <a:pt x="231" y="54"/>
                  </a:lnTo>
                  <a:lnTo>
                    <a:pt x="218" y="38"/>
                  </a:lnTo>
                  <a:lnTo>
                    <a:pt x="203" y="26"/>
                  </a:lnTo>
                  <a:lnTo>
                    <a:pt x="187" y="16"/>
                  </a:lnTo>
                  <a:lnTo>
                    <a:pt x="168" y="7"/>
                  </a:lnTo>
                  <a:lnTo>
                    <a:pt x="149" y="3"/>
                  </a:lnTo>
                  <a:lnTo>
                    <a:pt x="126" y="0"/>
                  </a:lnTo>
                  <a:lnTo>
                    <a:pt x="126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7219950" y="5240338"/>
              <a:ext cx="412750" cy="412750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08" y="3"/>
                </a:cxn>
                <a:cxn ang="0">
                  <a:pos x="89" y="10"/>
                </a:cxn>
                <a:cxn ang="0">
                  <a:pos x="70" y="16"/>
                </a:cxn>
                <a:cxn ang="0">
                  <a:pos x="54" y="29"/>
                </a:cxn>
                <a:cxn ang="0">
                  <a:pos x="38" y="41"/>
                </a:cxn>
                <a:cxn ang="0">
                  <a:pos x="26" y="54"/>
                </a:cxn>
                <a:cxn ang="0">
                  <a:pos x="16" y="73"/>
                </a:cxn>
                <a:cxn ang="0">
                  <a:pos x="10" y="89"/>
                </a:cxn>
                <a:cxn ang="0">
                  <a:pos x="3" y="111"/>
                </a:cxn>
                <a:cxn ang="0">
                  <a:pos x="0" y="130"/>
                </a:cxn>
                <a:cxn ang="0">
                  <a:pos x="3" y="152"/>
                </a:cxn>
                <a:cxn ang="0">
                  <a:pos x="10" y="171"/>
                </a:cxn>
                <a:cxn ang="0">
                  <a:pos x="16" y="190"/>
                </a:cxn>
                <a:cxn ang="0">
                  <a:pos x="26" y="206"/>
                </a:cxn>
                <a:cxn ang="0">
                  <a:pos x="38" y="222"/>
                </a:cxn>
                <a:cxn ang="0">
                  <a:pos x="54" y="235"/>
                </a:cxn>
                <a:cxn ang="0">
                  <a:pos x="70" y="244"/>
                </a:cxn>
                <a:cxn ang="0">
                  <a:pos x="89" y="254"/>
                </a:cxn>
                <a:cxn ang="0">
                  <a:pos x="108" y="257"/>
                </a:cxn>
                <a:cxn ang="0">
                  <a:pos x="130" y="260"/>
                </a:cxn>
                <a:cxn ang="0">
                  <a:pos x="153" y="257"/>
                </a:cxn>
                <a:cxn ang="0">
                  <a:pos x="172" y="254"/>
                </a:cxn>
                <a:cxn ang="0">
                  <a:pos x="191" y="244"/>
                </a:cxn>
                <a:cxn ang="0">
                  <a:pos x="206" y="235"/>
                </a:cxn>
                <a:cxn ang="0">
                  <a:pos x="222" y="222"/>
                </a:cxn>
                <a:cxn ang="0">
                  <a:pos x="235" y="206"/>
                </a:cxn>
                <a:cxn ang="0">
                  <a:pos x="244" y="190"/>
                </a:cxn>
                <a:cxn ang="0">
                  <a:pos x="251" y="171"/>
                </a:cxn>
                <a:cxn ang="0">
                  <a:pos x="257" y="152"/>
                </a:cxn>
                <a:cxn ang="0">
                  <a:pos x="260" y="130"/>
                </a:cxn>
                <a:cxn ang="0">
                  <a:pos x="257" y="111"/>
                </a:cxn>
                <a:cxn ang="0">
                  <a:pos x="251" y="89"/>
                </a:cxn>
                <a:cxn ang="0">
                  <a:pos x="244" y="73"/>
                </a:cxn>
                <a:cxn ang="0">
                  <a:pos x="235" y="54"/>
                </a:cxn>
                <a:cxn ang="0">
                  <a:pos x="222" y="41"/>
                </a:cxn>
                <a:cxn ang="0">
                  <a:pos x="206" y="29"/>
                </a:cxn>
                <a:cxn ang="0">
                  <a:pos x="191" y="16"/>
                </a:cxn>
                <a:cxn ang="0">
                  <a:pos x="172" y="10"/>
                </a:cxn>
                <a:cxn ang="0">
                  <a:pos x="153" y="3"/>
                </a:cxn>
                <a:cxn ang="0">
                  <a:pos x="130" y="3"/>
                </a:cxn>
                <a:cxn ang="0">
                  <a:pos x="130" y="3"/>
                </a:cxn>
              </a:cxnLst>
              <a:rect l="0" t="0" r="r" b="b"/>
              <a:pathLst>
                <a:path w="260" h="260">
                  <a:moveTo>
                    <a:pt x="130" y="0"/>
                  </a:moveTo>
                  <a:lnTo>
                    <a:pt x="108" y="3"/>
                  </a:lnTo>
                  <a:lnTo>
                    <a:pt x="89" y="10"/>
                  </a:lnTo>
                  <a:lnTo>
                    <a:pt x="70" y="16"/>
                  </a:lnTo>
                  <a:lnTo>
                    <a:pt x="54" y="29"/>
                  </a:lnTo>
                  <a:lnTo>
                    <a:pt x="38" y="41"/>
                  </a:lnTo>
                  <a:lnTo>
                    <a:pt x="26" y="54"/>
                  </a:lnTo>
                  <a:lnTo>
                    <a:pt x="16" y="73"/>
                  </a:lnTo>
                  <a:lnTo>
                    <a:pt x="10" y="89"/>
                  </a:lnTo>
                  <a:lnTo>
                    <a:pt x="3" y="111"/>
                  </a:lnTo>
                  <a:lnTo>
                    <a:pt x="0" y="130"/>
                  </a:lnTo>
                  <a:lnTo>
                    <a:pt x="3" y="152"/>
                  </a:lnTo>
                  <a:lnTo>
                    <a:pt x="10" y="171"/>
                  </a:lnTo>
                  <a:lnTo>
                    <a:pt x="16" y="190"/>
                  </a:lnTo>
                  <a:lnTo>
                    <a:pt x="26" y="206"/>
                  </a:lnTo>
                  <a:lnTo>
                    <a:pt x="38" y="222"/>
                  </a:lnTo>
                  <a:lnTo>
                    <a:pt x="54" y="235"/>
                  </a:lnTo>
                  <a:lnTo>
                    <a:pt x="70" y="244"/>
                  </a:lnTo>
                  <a:lnTo>
                    <a:pt x="89" y="254"/>
                  </a:lnTo>
                  <a:lnTo>
                    <a:pt x="108" y="257"/>
                  </a:lnTo>
                  <a:lnTo>
                    <a:pt x="130" y="260"/>
                  </a:lnTo>
                  <a:lnTo>
                    <a:pt x="153" y="257"/>
                  </a:lnTo>
                  <a:lnTo>
                    <a:pt x="172" y="254"/>
                  </a:lnTo>
                  <a:lnTo>
                    <a:pt x="191" y="244"/>
                  </a:lnTo>
                  <a:lnTo>
                    <a:pt x="206" y="235"/>
                  </a:lnTo>
                  <a:lnTo>
                    <a:pt x="222" y="222"/>
                  </a:lnTo>
                  <a:lnTo>
                    <a:pt x="235" y="206"/>
                  </a:lnTo>
                  <a:lnTo>
                    <a:pt x="244" y="190"/>
                  </a:lnTo>
                  <a:lnTo>
                    <a:pt x="251" y="171"/>
                  </a:lnTo>
                  <a:lnTo>
                    <a:pt x="257" y="152"/>
                  </a:lnTo>
                  <a:lnTo>
                    <a:pt x="260" y="130"/>
                  </a:lnTo>
                  <a:lnTo>
                    <a:pt x="257" y="111"/>
                  </a:lnTo>
                  <a:lnTo>
                    <a:pt x="251" y="89"/>
                  </a:lnTo>
                  <a:lnTo>
                    <a:pt x="244" y="73"/>
                  </a:lnTo>
                  <a:lnTo>
                    <a:pt x="235" y="54"/>
                  </a:lnTo>
                  <a:lnTo>
                    <a:pt x="222" y="41"/>
                  </a:lnTo>
                  <a:lnTo>
                    <a:pt x="206" y="29"/>
                  </a:lnTo>
                  <a:lnTo>
                    <a:pt x="191" y="16"/>
                  </a:lnTo>
                  <a:lnTo>
                    <a:pt x="172" y="10"/>
                  </a:lnTo>
                  <a:lnTo>
                    <a:pt x="153" y="3"/>
                  </a:lnTo>
                  <a:lnTo>
                    <a:pt x="130" y="3"/>
                  </a:lnTo>
                  <a:lnTo>
                    <a:pt x="130" y="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6192838" y="4056063"/>
              <a:ext cx="407987" cy="407987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08" y="3"/>
                </a:cxn>
                <a:cxn ang="0">
                  <a:pos x="89" y="7"/>
                </a:cxn>
                <a:cxn ang="0">
                  <a:pos x="70" y="16"/>
                </a:cxn>
                <a:cxn ang="0">
                  <a:pos x="54" y="26"/>
                </a:cxn>
                <a:cxn ang="0">
                  <a:pos x="38" y="38"/>
                </a:cxn>
                <a:cxn ang="0">
                  <a:pos x="26" y="54"/>
                </a:cxn>
                <a:cxn ang="0">
                  <a:pos x="16" y="70"/>
                </a:cxn>
                <a:cxn ang="0">
                  <a:pos x="7" y="89"/>
                </a:cxn>
                <a:cxn ang="0">
                  <a:pos x="3" y="108"/>
                </a:cxn>
                <a:cxn ang="0">
                  <a:pos x="0" y="130"/>
                </a:cxn>
                <a:cxn ang="0">
                  <a:pos x="3" y="149"/>
                </a:cxn>
                <a:cxn ang="0">
                  <a:pos x="7" y="172"/>
                </a:cxn>
                <a:cxn ang="0">
                  <a:pos x="16" y="187"/>
                </a:cxn>
                <a:cxn ang="0">
                  <a:pos x="26" y="207"/>
                </a:cxn>
                <a:cxn ang="0">
                  <a:pos x="38" y="219"/>
                </a:cxn>
                <a:cxn ang="0">
                  <a:pos x="54" y="235"/>
                </a:cxn>
                <a:cxn ang="0">
                  <a:pos x="70" y="245"/>
                </a:cxn>
                <a:cxn ang="0">
                  <a:pos x="89" y="251"/>
                </a:cxn>
                <a:cxn ang="0">
                  <a:pos x="108" y="257"/>
                </a:cxn>
                <a:cxn ang="0">
                  <a:pos x="130" y="257"/>
                </a:cxn>
                <a:cxn ang="0">
                  <a:pos x="149" y="257"/>
                </a:cxn>
                <a:cxn ang="0">
                  <a:pos x="172" y="251"/>
                </a:cxn>
                <a:cxn ang="0">
                  <a:pos x="187" y="245"/>
                </a:cxn>
                <a:cxn ang="0">
                  <a:pos x="206" y="235"/>
                </a:cxn>
                <a:cxn ang="0">
                  <a:pos x="219" y="219"/>
                </a:cxn>
                <a:cxn ang="0">
                  <a:pos x="235" y="207"/>
                </a:cxn>
                <a:cxn ang="0">
                  <a:pos x="244" y="187"/>
                </a:cxn>
                <a:cxn ang="0">
                  <a:pos x="251" y="172"/>
                </a:cxn>
                <a:cxn ang="0">
                  <a:pos x="257" y="149"/>
                </a:cxn>
                <a:cxn ang="0">
                  <a:pos x="257" y="130"/>
                </a:cxn>
                <a:cxn ang="0">
                  <a:pos x="257" y="108"/>
                </a:cxn>
                <a:cxn ang="0">
                  <a:pos x="251" y="89"/>
                </a:cxn>
                <a:cxn ang="0">
                  <a:pos x="244" y="70"/>
                </a:cxn>
                <a:cxn ang="0">
                  <a:pos x="235" y="54"/>
                </a:cxn>
                <a:cxn ang="0">
                  <a:pos x="219" y="38"/>
                </a:cxn>
                <a:cxn ang="0">
                  <a:pos x="206" y="26"/>
                </a:cxn>
                <a:cxn ang="0">
                  <a:pos x="187" y="16"/>
                </a:cxn>
                <a:cxn ang="0">
                  <a:pos x="172" y="7"/>
                </a:cxn>
                <a:cxn ang="0">
                  <a:pos x="149" y="3"/>
                </a:cxn>
                <a:cxn ang="0">
                  <a:pos x="130" y="0"/>
                </a:cxn>
                <a:cxn ang="0">
                  <a:pos x="130" y="0"/>
                </a:cxn>
              </a:cxnLst>
              <a:rect l="0" t="0" r="r" b="b"/>
              <a:pathLst>
                <a:path w="257" h="257">
                  <a:moveTo>
                    <a:pt x="127" y="0"/>
                  </a:moveTo>
                  <a:lnTo>
                    <a:pt x="108" y="3"/>
                  </a:lnTo>
                  <a:lnTo>
                    <a:pt x="89" y="7"/>
                  </a:lnTo>
                  <a:lnTo>
                    <a:pt x="70" y="16"/>
                  </a:lnTo>
                  <a:lnTo>
                    <a:pt x="54" y="26"/>
                  </a:lnTo>
                  <a:lnTo>
                    <a:pt x="38" y="38"/>
                  </a:lnTo>
                  <a:lnTo>
                    <a:pt x="26" y="54"/>
                  </a:lnTo>
                  <a:lnTo>
                    <a:pt x="16" y="70"/>
                  </a:lnTo>
                  <a:lnTo>
                    <a:pt x="7" y="89"/>
                  </a:lnTo>
                  <a:lnTo>
                    <a:pt x="3" y="108"/>
                  </a:lnTo>
                  <a:lnTo>
                    <a:pt x="0" y="130"/>
                  </a:lnTo>
                  <a:lnTo>
                    <a:pt x="3" y="149"/>
                  </a:lnTo>
                  <a:lnTo>
                    <a:pt x="7" y="172"/>
                  </a:lnTo>
                  <a:lnTo>
                    <a:pt x="16" y="187"/>
                  </a:lnTo>
                  <a:lnTo>
                    <a:pt x="26" y="207"/>
                  </a:lnTo>
                  <a:lnTo>
                    <a:pt x="38" y="219"/>
                  </a:lnTo>
                  <a:lnTo>
                    <a:pt x="54" y="235"/>
                  </a:lnTo>
                  <a:lnTo>
                    <a:pt x="70" y="245"/>
                  </a:lnTo>
                  <a:lnTo>
                    <a:pt x="89" y="251"/>
                  </a:lnTo>
                  <a:lnTo>
                    <a:pt x="108" y="257"/>
                  </a:lnTo>
                  <a:lnTo>
                    <a:pt x="130" y="257"/>
                  </a:lnTo>
                  <a:lnTo>
                    <a:pt x="149" y="257"/>
                  </a:lnTo>
                  <a:lnTo>
                    <a:pt x="172" y="251"/>
                  </a:lnTo>
                  <a:lnTo>
                    <a:pt x="187" y="245"/>
                  </a:lnTo>
                  <a:lnTo>
                    <a:pt x="206" y="235"/>
                  </a:lnTo>
                  <a:lnTo>
                    <a:pt x="219" y="219"/>
                  </a:lnTo>
                  <a:lnTo>
                    <a:pt x="235" y="207"/>
                  </a:lnTo>
                  <a:lnTo>
                    <a:pt x="244" y="187"/>
                  </a:lnTo>
                  <a:lnTo>
                    <a:pt x="251" y="172"/>
                  </a:lnTo>
                  <a:lnTo>
                    <a:pt x="257" y="149"/>
                  </a:lnTo>
                  <a:lnTo>
                    <a:pt x="257" y="130"/>
                  </a:lnTo>
                  <a:lnTo>
                    <a:pt x="257" y="108"/>
                  </a:lnTo>
                  <a:lnTo>
                    <a:pt x="251" y="89"/>
                  </a:lnTo>
                  <a:lnTo>
                    <a:pt x="244" y="70"/>
                  </a:lnTo>
                  <a:lnTo>
                    <a:pt x="235" y="54"/>
                  </a:lnTo>
                  <a:lnTo>
                    <a:pt x="219" y="38"/>
                  </a:lnTo>
                  <a:lnTo>
                    <a:pt x="206" y="26"/>
                  </a:lnTo>
                  <a:lnTo>
                    <a:pt x="187" y="16"/>
                  </a:lnTo>
                  <a:lnTo>
                    <a:pt x="172" y="7"/>
                  </a:lnTo>
                  <a:lnTo>
                    <a:pt x="149" y="3"/>
                  </a:lnTo>
                  <a:lnTo>
                    <a:pt x="130" y="0"/>
                  </a:lnTo>
                  <a:lnTo>
                    <a:pt x="13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7950200" y="2178050"/>
              <a:ext cx="1588" cy="7159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561138" y="2832100"/>
              <a:ext cx="4762" cy="3571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6213475" y="1738313"/>
              <a:ext cx="276225" cy="7016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6742113" y="2166938"/>
              <a:ext cx="619125" cy="3587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7950200" y="3321050"/>
              <a:ext cx="1588" cy="3778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8151813" y="3098800"/>
              <a:ext cx="579437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>
              <a:off x="6580188" y="3689350"/>
              <a:ext cx="781050" cy="4873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6570663" y="4364038"/>
              <a:ext cx="700087" cy="5286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6394450" y="3200400"/>
              <a:ext cx="1588" cy="8556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H="1" flipV="1">
              <a:off x="5548313" y="3683000"/>
              <a:ext cx="679450" cy="4635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5568950" y="4398963"/>
              <a:ext cx="679450" cy="4794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5435600" y="4921250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5432425" y="5567363"/>
              <a:ext cx="4763" cy="2825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7421563" y="4908550"/>
              <a:ext cx="1587" cy="3317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7421563" y="5653088"/>
              <a:ext cx="1587" cy="1968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4683125" y="2987675"/>
              <a:ext cx="407988" cy="409575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08" y="4"/>
                </a:cxn>
                <a:cxn ang="0">
                  <a:pos x="89" y="7"/>
                </a:cxn>
                <a:cxn ang="0">
                  <a:pos x="69" y="16"/>
                </a:cxn>
                <a:cxn ang="0">
                  <a:pos x="50" y="26"/>
                </a:cxn>
                <a:cxn ang="0">
                  <a:pos x="38" y="39"/>
                </a:cxn>
                <a:cxn ang="0">
                  <a:pos x="25" y="54"/>
                </a:cxn>
                <a:cxn ang="0">
                  <a:pos x="12" y="70"/>
                </a:cxn>
                <a:cxn ang="0">
                  <a:pos x="6" y="89"/>
                </a:cxn>
                <a:cxn ang="0">
                  <a:pos x="0" y="108"/>
                </a:cxn>
                <a:cxn ang="0">
                  <a:pos x="0" y="131"/>
                </a:cxn>
                <a:cxn ang="0">
                  <a:pos x="0" y="150"/>
                </a:cxn>
                <a:cxn ang="0">
                  <a:pos x="6" y="172"/>
                </a:cxn>
                <a:cxn ang="0">
                  <a:pos x="12" y="188"/>
                </a:cxn>
                <a:cxn ang="0">
                  <a:pos x="25" y="207"/>
                </a:cxn>
                <a:cxn ang="0">
                  <a:pos x="38" y="219"/>
                </a:cxn>
                <a:cxn ang="0">
                  <a:pos x="50" y="235"/>
                </a:cxn>
                <a:cxn ang="0">
                  <a:pos x="69" y="245"/>
                </a:cxn>
                <a:cxn ang="0">
                  <a:pos x="89" y="251"/>
                </a:cxn>
                <a:cxn ang="0">
                  <a:pos x="108" y="258"/>
                </a:cxn>
                <a:cxn ang="0">
                  <a:pos x="127" y="258"/>
                </a:cxn>
                <a:cxn ang="0">
                  <a:pos x="149" y="258"/>
                </a:cxn>
                <a:cxn ang="0">
                  <a:pos x="168" y="251"/>
                </a:cxn>
                <a:cxn ang="0">
                  <a:pos x="187" y="245"/>
                </a:cxn>
                <a:cxn ang="0">
                  <a:pos x="203" y="235"/>
                </a:cxn>
                <a:cxn ang="0">
                  <a:pos x="219" y="219"/>
                </a:cxn>
                <a:cxn ang="0">
                  <a:pos x="231" y="207"/>
                </a:cxn>
                <a:cxn ang="0">
                  <a:pos x="241" y="188"/>
                </a:cxn>
                <a:cxn ang="0">
                  <a:pos x="250" y="172"/>
                </a:cxn>
                <a:cxn ang="0">
                  <a:pos x="253" y="150"/>
                </a:cxn>
                <a:cxn ang="0">
                  <a:pos x="257" y="131"/>
                </a:cxn>
                <a:cxn ang="0">
                  <a:pos x="253" y="108"/>
                </a:cxn>
                <a:cxn ang="0">
                  <a:pos x="250" y="89"/>
                </a:cxn>
                <a:cxn ang="0">
                  <a:pos x="241" y="70"/>
                </a:cxn>
                <a:cxn ang="0">
                  <a:pos x="231" y="54"/>
                </a:cxn>
                <a:cxn ang="0">
                  <a:pos x="219" y="39"/>
                </a:cxn>
                <a:cxn ang="0">
                  <a:pos x="203" y="26"/>
                </a:cxn>
                <a:cxn ang="0">
                  <a:pos x="187" y="16"/>
                </a:cxn>
                <a:cxn ang="0">
                  <a:pos x="168" y="7"/>
                </a:cxn>
                <a:cxn ang="0">
                  <a:pos x="149" y="4"/>
                </a:cxn>
                <a:cxn ang="0">
                  <a:pos x="127" y="0"/>
                </a:cxn>
                <a:cxn ang="0">
                  <a:pos x="127" y="0"/>
                </a:cxn>
              </a:cxnLst>
              <a:rect l="0" t="0" r="r" b="b"/>
              <a:pathLst>
                <a:path w="257" h="258">
                  <a:moveTo>
                    <a:pt x="127" y="0"/>
                  </a:moveTo>
                  <a:lnTo>
                    <a:pt x="108" y="4"/>
                  </a:lnTo>
                  <a:lnTo>
                    <a:pt x="89" y="7"/>
                  </a:lnTo>
                  <a:lnTo>
                    <a:pt x="69" y="16"/>
                  </a:lnTo>
                  <a:lnTo>
                    <a:pt x="50" y="26"/>
                  </a:lnTo>
                  <a:lnTo>
                    <a:pt x="38" y="39"/>
                  </a:lnTo>
                  <a:lnTo>
                    <a:pt x="25" y="54"/>
                  </a:lnTo>
                  <a:lnTo>
                    <a:pt x="12" y="70"/>
                  </a:lnTo>
                  <a:lnTo>
                    <a:pt x="6" y="89"/>
                  </a:lnTo>
                  <a:lnTo>
                    <a:pt x="0" y="108"/>
                  </a:lnTo>
                  <a:lnTo>
                    <a:pt x="0" y="131"/>
                  </a:lnTo>
                  <a:lnTo>
                    <a:pt x="0" y="150"/>
                  </a:lnTo>
                  <a:lnTo>
                    <a:pt x="6" y="172"/>
                  </a:lnTo>
                  <a:lnTo>
                    <a:pt x="12" y="188"/>
                  </a:lnTo>
                  <a:lnTo>
                    <a:pt x="25" y="207"/>
                  </a:lnTo>
                  <a:lnTo>
                    <a:pt x="38" y="219"/>
                  </a:lnTo>
                  <a:lnTo>
                    <a:pt x="50" y="235"/>
                  </a:lnTo>
                  <a:lnTo>
                    <a:pt x="69" y="245"/>
                  </a:lnTo>
                  <a:lnTo>
                    <a:pt x="89" y="251"/>
                  </a:lnTo>
                  <a:lnTo>
                    <a:pt x="108" y="258"/>
                  </a:lnTo>
                  <a:lnTo>
                    <a:pt x="127" y="258"/>
                  </a:lnTo>
                  <a:lnTo>
                    <a:pt x="149" y="258"/>
                  </a:lnTo>
                  <a:lnTo>
                    <a:pt x="168" y="251"/>
                  </a:lnTo>
                  <a:lnTo>
                    <a:pt x="187" y="245"/>
                  </a:lnTo>
                  <a:lnTo>
                    <a:pt x="203" y="235"/>
                  </a:lnTo>
                  <a:lnTo>
                    <a:pt x="219" y="219"/>
                  </a:lnTo>
                  <a:lnTo>
                    <a:pt x="231" y="207"/>
                  </a:lnTo>
                  <a:lnTo>
                    <a:pt x="241" y="188"/>
                  </a:lnTo>
                  <a:lnTo>
                    <a:pt x="250" y="172"/>
                  </a:lnTo>
                  <a:lnTo>
                    <a:pt x="253" y="150"/>
                  </a:lnTo>
                  <a:lnTo>
                    <a:pt x="257" y="131"/>
                  </a:lnTo>
                  <a:lnTo>
                    <a:pt x="253" y="108"/>
                  </a:lnTo>
                  <a:lnTo>
                    <a:pt x="250" y="89"/>
                  </a:lnTo>
                  <a:lnTo>
                    <a:pt x="241" y="70"/>
                  </a:lnTo>
                  <a:lnTo>
                    <a:pt x="231" y="54"/>
                  </a:lnTo>
                  <a:lnTo>
                    <a:pt x="219" y="39"/>
                  </a:lnTo>
                  <a:lnTo>
                    <a:pt x="203" y="26"/>
                  </a:lnTo>
                  <a:lnTo>
                    <a:pt x="187" y="16"/>
                  </a:lnTo>
                  <a:lnTo>
                    <a:pt x="168" y="7"/>
                  </a:lnTo>
                  <a:lnTo>
                    <a:pt x="149" y="4"/>
                  </a:lnTo>
                  <a:lnTo>
                    <a:pt x="127" y="0"/>
                  </a:lnTo>
                  <a:lnTo>
                    <a:pt x="127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165725" y="2020888"/>
              <a:ext cx="407988" cy="412750"/>
            </a:xfrm>
            <a:custGeom>
              <a:avLst/>
              <a:gdLst/>
              <a:ahLst/>
              <a:cxnLst>
                <a:cxn ang="0">
                  <a:pos x="130" y="0"/>
                </a:cxn>
                <a:cxn ang="0">
                  <a:pos x="108" y="3"/>
                </a:cxn>
                <a:cxn ang="0">
                  <a:pos x="89" y="10"/>
                </a:cxn>
                <a:cxn ang="0">
                  <a:pos x="70" y="16"/>
                </a:cxn>
                <a:cxn ang="0">
                  <a:pos x="54" y="26"/>
                </a:cxn>
                <a:cxn ang="0">
                  <a:pos x="38" y="38"/>
                </a:cxn>
                <a:cxn ang="0">
                  <a:pos x="26" y="54"/>
                </a:cxn>
                <a:cxn ang="0">
                  <a:pos x="16" y="73"/>
                </a:cxn>
                <a:cxn ang="0">
                  <a:pos x="7" y="89"/>
                </a:cxn>
                <a:cxn ang="0">
                  <a:pos x="3" y="111"/>
                </a:cxn>
                <a:cxn ang="0">
                  <a:pos x="0" y="130"/>
                </a:cxn>
                <a:cxn ang="0">
                  <a:pos x="3" y="153"/>
                </a:cxn>
                <a:cxn ang="0">
                  <a:pos x="7" y="172"/>
                </a:cxn>
                <a:cxn ang="0">
                  <a:pos x="16" y="191"/>
                </a:cxn>
                <a:cxn ang="0">
                  <a:pos x="26" y="206"/>
                </a:cxn>
                <a:cxn ang="0">
                  <a:pos x="38" y="222"/>
                </a:cxn>
                <a:cxn ang="0">
                  <a:pos x="54" y="235"/>
                </a:cxn>
                <a:cxn ang="0">
                  <a:pos x="70" y="245"/>
                </a:cxn>
                <a:cxn ang="0">
                  <a:pos x="89" y="254"/>
                </a:cxn>
                <a:cxn ang="0">
                  <a:pos x="108" y="257"/>
                </a:cxn>
                <a:cxn ang="0">
                  <a:pos x="130" y="260"/>
                </a:cxn>
                <a:cxn ang="0">
                  <a:pos x="149" y="257"/>
                </a:cxn>
                <a:cxn ang="0">
                  <a:pos x="171" y="254"/>
                </a:cxn>
                <a:cxn ang="0">
                  <a:pos x="190" y="245"/>
                </a:cxn>
                <a:cxn ang="0">
                  <a:pos x="206" y="235"/>
                </a:cxn>
                <a:cxn ang="0">
                  <a:pos x="222" y="222"/>
                </a:cxn>
                <a:cxn ang="0">
                  <a:pos x="235" y="206"/>
                </a:cxn>
                <a:cxn ang="0">
                  <a:pos x="244" y="191"/>
                </a:cxn>
                <a:cxn ang="0">
                  <a:pos x="251" y="172"/>
                </a:cxn>
                <a:cxn ang="0">
                  <a:pos x="257" y="153"/>
                </a:cxn>
                <a:cxn ang="0">
                  <a:pos x="257" y="130"/>
                </a:cxn>
                <a:cxn ang="0">
                  <a:pos x="257" y="111"/>
                </a:cxn>
                <a:cxn ang="0">
                  <a:pos x="251" y="89"/>
                </a:cxn>
                <a:cxn ang="0">
                  <a:pos x="244" y="73"/>
                </a:cxn>
                <a:cxn ang="0">
                  <a:pos x="235" y="54"/>
                </a:cxn>
                <a:cxn ang="0">
                  <a:pos x="222" y="38"/>
                </a:cxn>
                <a:cxn ang="0">
                  <a:pos x="206" y="26"/>
                </a:cxn>
                <a:cxn ang="0">
                  <a:pos x="190" y="16"/>
                </a:cxn>
                <a:cxn ang="0">
                  <a:pos x="171" y="10"/>
                </a:cxn>
                <a:cxn ang="0">
                  <a:pos x="149" y="3"/>
                </a:cxn>
                <a:cxn ang="0">
                  <a:pos x="130" y="3"/>
                </a:cxn>
                <a:cxn ang="0">
                  <a:pos x="130" y="3"/>
                </a:cxn>
              </a:cxnLst>
              <a:rect l="0" t="0" r="r" b="b"/>
              <a:pathLst>
                <a:path w="257" h="260">
                  <a:moveTo>
                    <a:pt x="130" y="0"/>
                  </a:moveTo>
                  <a:lnTo>
                    <a:pt x="108" y="3"/>
                  </a:lnTo>
                  <a:lnTo>
                    <a:pt x="89" y="10"/>
                  </a:lnTo>
                  <a:lnTo>
                    <a:pt x="70" y="16"/>
                  </a:lnTo>
                  <a:lnTo>
                    <a:pt x="54" y="26"/>
                  </a:lnTo>
                  <a:lnTo>
                    <a:pt x="38" y="38"/>
                  </a:lnTo>
                  <a:lnTo>
                    <a:pt x="26" y="54"/>
                  </a:lnTo>
                  <a:lnTo>
                    <a:pt x="16" y="73"/>
                  </a:lnTo>
                  <a:lnTo>
                    <a:pt x="7" y="89"/>
                  </a:lnTo>
                  <a:lnTo>
                    <a:pt x="3" y="111"/>
                  </a:lnTo>
                  <a:lnTo>
                    <a:pt x="0" y="130"/>
                  </a:lnTo>
                  <a:lnTo>
                    <a:pt x="3" y="153"/>
                  </a:lnTo>
                  <a:lnTo>
                    <a:pt x="7" y="172"/>
                  </a:lnTo>
                  <a:lnTo>
                    <a:pt x="16" y="191"/>
                  </a:lnTo>
                  <a:lnTo>
                    <a:pt x="26" y="206"/>
                  </a:lnTo>
                  <a:lnTo>
                    <a:pt x="38" y="222"/>
                  </a:lnTo>
                  <a:lnTo>
                    <a:pt x="54" y="235"/>
                  </a:lnTo>
                  <a:lnTo>
                    <a:pt x="70" y="245"/>
                  </a:lnTo>
                  <a:lnTo>
                    <a:pt x="89" y="254"/>
                  </a:lnTo>
                  <a:lnTo>
                    <a:pt x="108" y="257"/>
                  </a:lnTo>
                  <a:lnTo>
                    <a:pt x="130" y="260"/>
                  </a:lnTo>
                  <a:lnTo>
                    <a:pt x="149" y="257"/>
                  </a:lnTo>
                  <a:lnTo>
                    <a:pt x="171" y="254"/>
                  </a:lnTo>
                  <a:lnTo>
                    <a:pt x="190" y="245"/>
                  </a:lnTo>
                  <a:lnTo>
                    <a:pt x="206" y="235"/>
                  </a:lnTo>
                  <a:lnTo>
                    <a:pt x="222" y="222"/>
                  </a:lnTo>
                  <a:lnTo>
                    <a:pt x="235" y="206"/>
                  </a:lnTo>
                  <a:lnTo>
                    <a:pt x="244" y="191"/>
                  </a:lnTo>
                  <a:lnTo>
                    <a:pt x="251" y="172"/>
                  </a:lnTo>
                  <a:lnTo>
                    <a:pt x="257" y="153"/>
                  </a:lnTo>
                  <a:lnTo>
                    <a:pt x="257" y="130"/>
                  </a:lnTo>
                  <a:lnTo>
                    <a:pt x="257" y="111"/>
                  </a:lnTo>
                  <a:lnTo>
                    <a:pt x="251" y="89"/>
                  </a:lnTo>
                  <a:lnTo>
                    <a:pt x="244" y="73"/>
                  </a:lnTo>
                  <a:lnTo>
                    <a:pt x="235" y="54"/>
                  </a:lnTo>
                  <a:lnTo>
                    <a:pt x="222" y="38"/>
                  </a:lnTo>
                  <a:lnTo>
                    <a:pt x="206" y="26"/>
                  </a:lnTo>
                  <a:lnTo>
                    <a:pt x="190" y="16"/>
                  </a:lnTo>
                  <a:lnTo>
                    <a:pt x="171" y="10"/>
                  </a:lnTo>
                  <a:lnTo>
                    <a:pt x="149" y="3"/>
                  </a:lnTo>
                  <a:lnTo>
                    <a:pt x="130" y="3"/>
                  </a:lnTo>
                  <a:lnTo>
                    <a:pt x="130" y="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>
              <a:off x="5372100" y="1738313"/>
              <a:ext cx="1588" cy="2825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>
              <a:off x="5372100" y="2428875"/>
              <a:ext cx="1588" cy="2825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6364288" y="2419350"/>
              <a:ext cx="407987" cy="412750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08" y="3"/>
                </a:cxn>
                <a:cxn ang="0">
                  <a:pos x="89" y="9"/>
                </a:cxn>
                <a:cxn ang="0">
                  <a:pos x="70" y="16"/>
                </a:cxn>
                <a:cxn ang="0">
                  <a:pos x="51" y="28"/>
                </a:cxn>
                <a:cxn ang="0">
                  <a:pos x="38" y="41"/>
                </a:cxn>
                <a:cxn ang="0">
                  <a:pos x="25" y="54"/>
                </a:cxn>
                <a:cxn ang="0">
                  <a:pos x="13" y="73"/>
                </a:cxn>
                <a:cxn ang="0">
                  <a:pos x="6" y="89"/>
                </a:cxn>
                <a:cxn ang="0">
                  <a:pos x="0" y="111"/>
                </a:cxn>
                <a:cxn ang="0">
                  <a:pos x="0" y="130"/>
                </a:cxn>
                <a:cxn ang="0">
                  <a:pos x="0" y="152"/>
                </a:cxn>
                <a:cxn ang="0">
                  <a:pos x="6" y="171"/>
                </a:cxn>
                <a:cxn ang="0">
                  <a:pos x="13" y="190"/>
                </a:cxn>
                <a:cxn ang="0">
                  <a:pos x="25" y="206"/>
                </a:cxn>
                <a:cxn ang="0">
                  <a:pos x="38" y="222"/>
                </a:cxn>
                <a:cxn ang="0">
                  <a:pos x="51" y="235"/>
                </a:cxn>
                <a:cxn ang="0">
                  <a:pos x="70" y="244"/>
                </a:cxn>
                <a:cxn ang="0">
                  <a:pos x="89" y="254"/>
                </a:cxn>
                <a:cxn ang="0">
                  <a:pos x="108" y="257"/>
                </a:cxn>
                <a:cxn ang="0">
                  <a:pos x="127" y="260"/>
                </a:cxn>
                <a:cxn ang="0">
                  <a:pos x="149" y="257"/>
                </a:cxn>
                <a:cxn ang="0">
                  <a:pos x="168" y="254"/>
                </a:cxn>
                <a:cxn ang="0">
                  <a:pos x="187" y="244"/>
                </a:cxn>
                <a:cxn ang="0">
                  <a:pos x="203" y="235"/>
                </a:cxn>
                <a:cxn ang="0">
                  <a:pos x="219" y="222"/>
                </a:cxn>
                <a:cxn ang="0">
                  <a:pos x="232" y="206"/>
                </a:cxn>
                <a:cxn ang="0">
                  <a:pos x="241" y="190"/>
                </a:cxn>
                <a:cxn ang="0">
                  <a:pos x="251" y="171"/>
                </a:cxn>
                <a:cxn ang="0">
                  <a:pos x="254" y="152"/>
                </a:cxn>
                <a:cxn ang="0">
                  <a:pos x="257" y="130"/>
                </a:cxn>
                <a:cxn ang="0">
                  <a:pos x="254" y="111"/>
                </a:cxn>
                <a:cxn ang="0">
                  <a:pos x="251" y="89"/>
                </a:cxn>
                <a:cxn ang="0">
                  <a:pos x="241" y="73"/>
                </a:cxn>
                <a:cxn ang="0">
                  <a:pos x="232" y="54"/>
                </a:cxn>
                <a:cxn ang="0">
                  <a:pos x="219" y="41"/>
                </a:cxn>
                <a:cxn ang="0">
                  <a:pos x="203" y="28"/>
                </a:cxn>
                <a:cxn ang="0">
                  <a:pos x="187" y="16"/>
                </a:cxn>
                <a:cxn ang="0">
                  <a:pos x="168" y="9"/>
                </a:cxn>
                <a:cxn ang="0">
                  <a:pos x="149" y="3"/>
                </a:cxn>
                <a:cxn ang="0">
                  <a:pos x="127" y="3"/>
                </a:cxn>
                <a:cxn ang="0">
                  <a:pos x="127" y="3"/>
                </a:cxn>
              </a:cxnLst>
              <a:rect l="0" t="0" r="r" b="b"/>
              <a:pathLst>
                <a:path w="257" h="260">
                  <a:moveTo>
                    <a:pt x="127" y="0"/>
                  </a:moveTo>
                  <a:lnTo>
                    <a:pt x="108" y="3"/>
                  </a:lnTo>
                  <a:lnTo>
                    <a:pt x="89" y="9"/>
                  </a:lnTo>
                  <a:lnTo>
                    <a:pt x="70" y="16"/>
                  </a:lnTo>
                  <a:lnTo>
                    <a:pt x="51" y="28"/>
                  </a:lnTo>
                  <a:lnTo>
                    <a:pt x="38" y="41"/>
                  </a:lnTo>
                  <a:lnTo>
                    <a:pt x="25" y="54"/>
                  </a:lnTo>
                  <a:lnTo>
                    <a:pt x="13" y="73"/>
                  </a:lnTo>
                  <a:lnTo>
                    <a:pt x="6" y="89"/>
                  </a:lnTo>
                  <a:lnTo>
                    <a:pt x="0" y="111"/>
                  </a:lnTo>
                  <a:lnTo>
                    <a:pt x="0" y="130"/>
                  </a:lnTo>
                  <a:lnTo>
                    <a:pt x="0" y="152"/>
                  </a:lnTo>
                  <a:lnTo>
                    <a:pt x="6" y="171"/>
                  </a:lnTo>
                  <a:lnTo>
                    <a:pt x="13" y="190"/>
                  </a:lnTo>
                  <a:lnTo>
                    <a:pt x="25" y="206"/>
                  </a:lnTo>
                  <a:lnTo>
                    <a:pt x="38" y="222"/>
                  </a:lnTo>
                  <a:lnTo>
                    <a:pt x="51" y="235"/>
                  </a:lnTo>
                  <a:lnTo>
                    <a:pt x="70" y="244"/>
                  </a:lnTo>
                  <a:lnTo>
                    <a:pt x="89" y="254"/>
                  </a:lnTo>
                  <a:lnTo>
                    <a:pt x="108" y="257"/>
                  </a:lnTo>
                  <a:lnTo>
                    <a:pt x="127" y="260"/>
                  </a:lnTo>
                  <a:lnTo>
                    <a:pt x="149" y="257"/>
                  </a:lnTo>
                  <a:lnTo>
                    <a:pt x="168" y="254"/>
                  </a:lnTo>
                  <a:lnTo>
                    <a:pt x="187" y="244"/>
                  </a:lnTo>
                  <a:lnTo>
                    <a:pt x="203" y="235"/>
                  </a:lnTo>
                  <a:lnTo>
                    <a:pt x="219" y="222"/>
                  </a:lnTo>
                  <a:lnTo>
                    <a:pt x="232" y="206"/>
                  </a:lnTo>
                  <a:lnTo>
                    <a:pt x="241" y="190"/>
                  </a:lnTo>
                  <a:lnTo>
                    <a:pt x="251" y="171"/>
                  </a:lnTo>
                  <a:lnTo>
                    <a:pt x="254" y="152"/>
                  </a:lnTo>
                  <a:lnTo>
                    <a:pt x="257" y="130"/>
                  </a:lnTo>
                  <a:lnTo>
                    <a:pt x="254" y="111"/>
                  </a:lnTo>
                  <a:lnTo>
                    <a:pt x="251" y="89"/>
                  </a:lnTo>
                  <a:lnTo>
                    <a:pt x="241" y="73"/>
                  </a:lnTo>
                  <a:lnTo>
                    <a:pt x="232" y="54"/>
                  </a:lnTo>
                  <a:lnTo>
                    <a:pt x="219" y="41"/>
                  </a:lnTo>
                  <a:lnTo>
                    <a:pt x="203" y="28"/>
                  </a:lnTo>
                  <a:lnTo>
                    <a:pt x="187" y="16"/>
                  </a:lnTo>
                  <a:lnTo>
                    <a:pt x="168" y="9"/>
                  </a:lnTo>
                  <a:lnTo>
                    <a:pt x="149" y="3"/>
                  </a:lnTo>
                  <a:lnTo>
                    <a:pt x="127" y="3"/>
                  </a:lnTo>
                  <a:lnTo>
                    <a:pt x="127" y="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739063" y="2897188"/>
              <a:ext cx="407987" cy="407987"/>
            </a:xfrm>
            <a:custGeom>
              <a:avLst/>
              <a:gdLst/>
              <a:ahLst/>
              <a:cxnLst>
                <a:cxn ang="0">
                  <a:pos x="127" y="0"/>
                </a:cxn>
                <a:cxn ang="0">
                  <a:pos x="108" y="4"/>
                </a:cxn>
                <a:cxn ang="0">
                  <a:pos x="89" y="7"/>
                </a:cxn>
                <a:cxn ang="0">
                  <a:pos x="70" y="16"/>
                </a:cxn>
                <a:cxn ang="0">
                  <a:pos x="54" y="26"/>
                </a:cxn>
                <a:cxn ang="0">
                  <a:pos x="38" y="38"/>
                </a:cxn>
                <a:cxn ang="0">
                  <a:pos x="25" y="54"/>
                </a:cxn>
                <a:cxn ang="0">
                  <a:pos x="16" y="70"/>
                </a:cxn>
                <a:cxn ang="0">
                  <a:pos x="6" y="89"/>
                </a:cxn>
                <a:cxn ang="0">
                  <a:pos x="3" y="108"/>
                </a:cxn>
                <a:cxn ang="0">
                  <a:pos x="0" y="130"/>
                </a:cxn>
                <a:cxn ang="0">
                  <a:pos x="3" y="150"/>
                </a:cxn>
                <a:cxn ang="0">
                  <a:pos x="6" y="169"/>
                </a:cxn>
                <a:cxn ang="0">
                  <a:pos x="16" y="188"/>
                </a:cxn>
                <a:cxn ang="0">
                  <a:pos x="25" y="203"/>
                </a:cxn>
                <a:cxn ang="0">
                  <a:pos x="38" y="219"/>
                </a:cxn>
                <a:cxn ang="0">
                  <a:pos x="54" y="232"/>
                </a:cxn>
                <a:cxn ang="0">
                  <a:pos x="70" y="245"/>
                </a:cxn>
                <a:cxn ang="0">
                  <a:pos x="89" y="251"/>
                </a:cxn>
                <a:cxn ang="0">
                  <a:pos x="108" y="257"/>
                </a:cxn>
                <a:cxn ang="0">
                  <a:pos x="130" y="257"/>
                </a:cxn>
                <a:cxn ang="0">
                  <a:pos x="149" y="257"/>
                </a:cxn>
                <a:cxn ang="0">
                  <a:pos x="171" y="251"/>
                </a:cxn>
                <a:cxn ang="0">
                  <a:pos x="187" y="245"/>
                </a:cxn>
                <a:cxn ang="0">
                  <a:pos x="206" y="232"/>
                </a:cxn>
                <a:cxn ang="0">
                  <a:pos x="222" y="219"/>
                </a:cxn>
                <a:cxn ang="0">
                  <a:pos x="235" y="203"/>
                </a:cxn>
                <a:cxn ang="0">
                  <a:pos x="244" y="188"/>
                </a:cxn>
                <a:cxn ang="0">
                  <a:pos x="251" y="169"/>
                </a:cxn>
                <a:cxn ang="0">
                  <a:pos x="257" y="150"/>
                </a:cxn>
                <a:cxn ang="0">
                  <a:pos x="257" y="130"/>
                </a:cxn>
                <a:cxn ang="0">
                  <a:pos x="257" y="108"/>
                </a:cxn>
                <a:cxn ang="0">
                  <a:pos x="251" y="89"/>
                </a:cxn>
                <a:cxn ang="0">
                  <a:pos x="244" y="70"/>
                </a:cxn>
                <a:cxn ang="0">
                  <a:pos x="235" y="54"/>
                </a:cxn>
                <a:cxn ang="0">
                  <a:pos x="222" y="38"/>
                </a:cxn>
                <a:cxn ang="0">
                  <a:pos x="206" y="26"/>
                </a:cxn>
                <a:cxn ang="0">
                  <a:pos x="187" y="16"/>
                </a:cxn>
                <a:cxn ang="0">
                  <a:pos x="171" y="7"/>
                </a:cxn>
                <a:cxn ang="0">
                  <a:pos x="149" y="4"/>
                </a:cxn>
                <a:cxn ang="0">
                  <a:pos x="130" y="0"/>
                </a:cxn>
                <a:cxn ang="0">
                  <a:pos x="130" y="0"/>
                </a:cxn>
              </a:cxnLst>
              <a:rect l="0" t="0" r="r" b="b"/>
              <a:pathLst>
                <a:path w="257" h="257">
                  <a:moveTo>
                    <a:pt x="127" y="0"/>
                  </a:moveTo>
                  <a:lnTo>
                    <a:pt x="108" y="4"/>
                  </a:lnTo>
                  <a:lnTo>
                    <a:pt x="89" y="7"/>
                  </a:lnTo>
                  <a:lnTo>
                    <a:pt x="70" y="16"/>
                  </a:lnTo>
                  <a:lnTo>
                    <a:pt x="54" y="26"/>
                  </a:lnTo>
                  <a:lnTo>
                    <a:pt x="38" y="38"/>
                  </a:lnTo>
                  <a:lnTo>
                    <a:pt x="25" y="54"/>
                  </a:lnTo>
                  <a:lnTo>
                    <a:pt x="16" y="70"/>
                  </a:lnTo>
                  <a:lnTo>
                    <a:pt x="6" y="89"/>
                  </a:lnTo>
                  <a:lnTo>
                    <a:pt x="3" y="108"/>
                  </a:lnTo>
                  <a:lnTo>
                    <a:pt x="0" y="130"/>
                  </a:lnTo>
                  <a:lnTo>
                    <a:pt x="3" y="150"/>
                  </a:lnTo>
                  <a:lnTo>
                    <a:pt x="6" y="169"/>
                  </a:lnTo>
                  <a:lnTo>
                    <a:pt x="16" y="188"/>
                  </a:lnTo>
                  <a:lnTo>
                    <a:pt x="25" y="203"/>
                  </a:lnTo>
                  <a:lnTo>
                    <a:pt x="38" y="219"/>
                  </a:lnTo>
                  <a:lnTo>
                    <a:pt x="54" y="232"/>
                  </a:lnTo>
                  <a:lnTo>
                    <a:pt x="70" y="245"/>
                  </a:lnTo>
                  <a:lnTo>
                    <a:pt x="89" y="251"/>
                  </a:lnTo>
                  <a:lnTo>
                    <a:pt x="108" y="257"/>
                  </a:lnTo>
                  <a:lnTo>
                    <a:pt x="130" y="257"/>
                  </a:lnTo>
                  <a:lnTo>
                    <a:pt x="149" y="257"/>
                  </a:lnTo>
                  <a:lnTo>
                    <a:pt x="171" y="251"/>
                  </a:lnTo>
                  <a:lnTo>
                    <a:pt x="187" y="245"/>
                  </a:lnTo>
                  <a:lnTo>
                    <a:pt x="206" y="232"/>
                  </a:lnTo>
                  <a:lnTo>
                    <a:pt x="222" y="219"/>
                  </a:lnTo>
                  <a:lnTo>
                    <a:pt x="235" y="203"/>
                  </a:lnTo>
                  <a:lnTo>
                    <a:pt x="244" y="188"/>
                  </a:lnTo>
                  <a:lnTo>
                    <a:pt x="251" y="169"/>
                  </a:lnTo>
                  <a:lnTo>
                    <a:pt x="257" y="150"/>
                  </a:lnTo>
                  <a:lnTo>
                    <a:pt x="257" y="130"/>
                  </a:lnTo>
                  <a:lnTo>
                    <a:pt x="257" y="108"/>
                  </a:lnTo>
                  <a:lnTo>
                    <a:pt x="251" y="89"/>
                  </a:lnTo>
                  <a:lnTo>
                    <a:pt x="244" y="70"/>
                  </a:lnTo>
                  <a:lnTo>
                    <a:pt x="235" y="54"/>
                  </a:lnTo>
                  <a:lnTo>
                    <a:pt x="222" y="38"/>
                  </a:lnTo>
                  <a:lnTo>
                    <a:pt x="206" y="26"/>
                  </a:lnTo>
                  <a:lnTo>
                    <a:pt x="187" y="16"/>
                  </a:lnTo>
                  <a:lnTo>
                    <a:pt x="171" y="7"/>
                  </a:lnTo>
                  <a:lnTo>
                    <a:pt x="149" y="4"/>
                  </a:lnTo>
                  <a:lnTo>
                    <a:pt x="130" y="0"/>
                  </a:lnTo>
                  <a:lnTo>
                    <a:pt x="13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914900" y="5613400"/>
              <a:ext cx="4603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4884738" y="2716213"/>
              <a:ext cx="1587" cy="27146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4884738" y="3390900"/>
              <a:ext cx="1587" cy="2873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7645400" y="5454650"/>
              <a:ext cx="604838" cy="47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7064375" y="2166938"/>
              <a:ext cx="1692275" cy="4762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8740775" y="2463800"/>
              <a:ext cx="1588" cy="857250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7018338" y="3689350"/>
              <a:ext cx="1465262" cy="4763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7018338" y="4897438"/>
              <a:ext cx="1465262" cy="1587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>
              <a:off x="4335463" y="3678238"/>
              <a:ext cx="1490662" cy="4762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>
              <a:off x="4344988" y="4883150"/>
              <a:ext cx="1481137" cy="1588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4864100" y="5849938"/>
              <a:ext cx="2849563" cy="1587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56"/>
            <p:cNvSpPr>
              <a:spLocks noChangeShapeType="1"/>
            </p:cNvSpPr>
            <p:nvPr/>
          </p:nvSpPr>
          <p:spPr bwMode="auto">
            <a:xfrm>
              <a:off x="8242300" y="5265738"/>
              <a:ext cx="1588" cy="830262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>
              <a:off x="4864100" y="1733550"/>
              <a:ext cx="2093913" cy="1588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4003675" y="2711450"/>
              <a:ext cx="1878013" cy="1588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>
              <a:off x="5921375" y="3189288"/>
              <a:ext cx="1333500" cy="6350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bridge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35562"/>
          </a:xfrm>
        </p:spPr>
        <p:txBody>
          <a:bodyPr/>
          <a:lstStyle/>
          <a:p>
            <a:r>
              <a:rPr lang="en-US" dirty="0" smtClean="0"/>
              <a:t>Yes: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Simple (robust)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configuration required at end hosts or at bridges</a:t>
            </a:r>
          </a:p>
          <a:p>
            <a:r>
              <a:rPr lang="en-US" dirty="0" smtClean="0"/>
              <a:t>No: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Scalability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Longer paths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Minimal control</a:t>
            </a:r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R</a:t>
            </a:r>
            <a:r>
              <a:rPr lang="en-US" dirty="0" smtClean="0"/>
              <a:t>esearch is fast eroding the difference with routing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SmartBridge</a:t>
            </a:r>
            <a:r>
              <a:rPr lang="en-US" sz="2000" dirty="0" smtClean="0"/>
              <a:t>: </a:t>
            </a:r>
            <a:r>
              <a:rPr lang="en-US" sz="2000" dirty="0" smtClean="0"/>
              <a:t>A </a:t>
            </a:r>
            <a:r>
              <a:rPr lang="en-US" sz="2000" dirty="0" smtClean="0"/>
              <a:t>scalable bridge </a:t>
            </a:r>
            <a:r>
              <a:rPr lang="en-US" sz="2000" dirty="0" smtClean="0"/>
              <a:t>architecture, SIGCOMM 2000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Floodless in SEATTLE: A scalable Ethernet architecture for large enterprises, SIGCOMM 2008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</a:t>
            </a:r>
            <a:r>
              <a:rPr lang="en-US" dirty="0"/>
              <a:t>r</a:t>
            </a:r>
            <a:r>
              <a:rPr lang="en-US" dirty="0" smtClean="0"/>
              <a:t>outing</a:t>
            </a:r>
            <a:endParaRPr lang="en-US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Each router periodically exchanges messages with neighbors</a:t>
            </a:r>
          </a:p>
          <a:p>
            <a:pPr lvl="1"/>
            <a:r>
              <a:rPr lang="en-US" sz="2000" dirty="0"/>
              <a:t>best known distance to each destination (“distance vector”)</a:t>
            </a:r>
          </a:p>
          <a:p>
            <a:r>
              <a:rPr lang="en-US" sz="2400" dirty="0"/>
              <a:t>Initially, can get to self with </a:t>
            </a:r>
            <a:r>
              <a:rPr lang="en-US" sz="2400" dirty="0" smtClean="0"/>
              <a:t>zero </a:t>
            </a:r>
            <a:r>
              <a:rPr lang="en-US" sz="2400" dirty="0"/>
              <a:t>cost</a:t>
            </a:r>
          </a:p>
          <a:p>
            <a:r>
              <a:rPr lang="en-US" sz="2400" dirty="0"/>
              <a:t>On receipt of update from neighbor, for each destination</a:t>
            </a:r>
          </a:p>
          <a:p>
            <a:pPr lvl="1"/>
            <a:r>
              <a:rPr lang="en-US" sz="2000" dirty="0"/>
              <a:t>switch forwarding tables to neighbor if it has cheaper route</a:t>
            </a:r>
          </a:p>
          <a:p>
            <a:pPr lvl="1"/>
            <a:r>
              <a:rPr lang="en-US" sz="2000" dirty="0"/>
              <a:t>update best known distance</a:t>
            </a:r>
          </a:p>
          <a:p>
            <a:pPr lvl="1"/>
            <a:r>
              <a:rPr lang="en-US" sz="2000" dirty="0"/>
              <a:t>tell neighbors of any changes</a:t>
            </a:r>
          </a:p>
          <a:p>
            <a:r>
              <a:rPr lang="en-US" sz="2400" dirty="0"/>
              <a:t>Absent topology changes, will converge to shortest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DV Example: Initial Table at A</a:t>
            </a:r>
          </a:p>
        </p:txBody>
      </p:sp>
      <p:graphicFrame>
        <p:nvGraphicFramePr>
          <p:cNvPr id="541768" name="Group 72"/>
          <p:cNvGraphicFramePr>
            <a:graphicFrameLocks noGrp="1"/>
          </p:cNvGraphicFramePr>
          <p:nvPr>
            <p:ph type="body" idx="1"/>
          </p:nvPr>
        </p:nvGraphicFramePr>
        <p:xfrm>
          <a:off x="5645150" y="2017713"/>
          <a:ext cx="2898775" cy="4145280"/>
        </p:xfrm>
        <a:graphic>
          <a:graphicData uri="http://schemas.openxmlformats.org/drawingml/2006/table">
            <a:tbl>
              <a:tblPr/>
              <a:tblGrid>
                <a:gridCol w="958850"/>
                <a:gridCol w="928688"/>
                <a:gridCol w="1011237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1764" name="Oval 68"/>
          <p:cNvSpPr>
            <a:spLocks noChangeArrowheads="1"/>
          </p:cNvSpPr>
          <p:nvPr/>
        </p:nvSpPr>
        <p:spPr bwMode="auto">
          <a:xfrm>
            <a:off x="685800" y="3657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41765" name="Picture 69" descr="F:\Peterson\PE04F1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149600"/>
            <a:ext cx="3946525" cy="20796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DV Example: Table at A, step 1</a:t>
            </a:r>
          </a:p>
        </p:txBody>
      </p:sp>
      <p:graphicFrame>
        <p:nvGraphicFramePr>
          <p:cNvPr id="544771" name="Group 3"/>
          <p:cNvGraphicFramePr>
            <a:graphicFrameLocks noGrp="1"/>
          </p:cNvGraphicFramePr>
          <p:nvPr>
            <p:ph type="body" idx="1"/>
          </p:nvPr>
        </p:nvGraphicFramePr>
        <p:xfrm>
          <a:off x="5645150" y="2017713"/>
          <a:ext cx="2898775" cy="4145280"/>
        </p:xfrm>
        <a:graphic>
          <a:graphicData uri="http://schemas.openxmlformats.org/drawingml/2006/table">
            <a:tbl>
              <a:tblPr/>
              <a:tblGrid>
                <a:gridCol w="958850"/>
                <a:gridCol w="928688"/>
                <a:gridCol w="1011237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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4809" name="Oval 41"/>
          <p:cNvSpPr>
            <a:spLocks noChangeArrowheads="1"/>
          </p:cNvSpPr>
          <p:nvPr/>
        </p:nvSpPr>
        <p:spPr bwMode="auto">
          <a:xfrm>
            <a:off x="685800" y="3657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44810" name="Picture 42" descr="F:\Peterson\PE04F1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149600"/>
            <a:ext cx="3946525" cy="207962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DV Example: Final Table at A</a:t>
            </a:r>
          </a:p>
        </p:txBody>
      </p:sp>
      <p:graphicFrame>
        <p:nvGraphicFramePr>
          <p:cNvPr id="546819" name="Group 3"/>
          <p:cNvGraphicFramePr>
            <a:graphicFrameLocks noGrp="1"/>
          </p:cNvGraphicFramePr>
          <p:nvPr>
            <p:ph type="body" idx="1"/>
          </p:nvPr>
        </p:nvGraphicFramePr>
        <p:xfrm>
          <a:off x="5573713" y="2192338"/>
          <a:ext cx="2898775" cy="4145280"/>
        </p:xfrm>
        <a:graphic>
          <a:graphicData uri="http://schemas.openxmlformats.org/drawingml/2006/table">
            <a:tbl>
              <a:tblPr/>
              <a:tblGrid>
                <a:gridCol w="958850"/>
                <a:gridCol w="928687"/>
                <a:gridCol w="1011238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6857" name="Oval 41"/>
          <p:cNvSpPr>
            <a:spLocks noChangeArrowheads="1"/>
          </p:cNvSpPr>
          <p:nvPr/>
        </p:nvSpPr>
        <p:spPr bwMode="auto">
          <a:xfrm>
            <a:off x="685800" y="3657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46858" name="Picture 42" descr="F:\Peterson\PE04F1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149600"/>
            <a:ext cx="3946525" cy="2079625"/>
          </a:xfrm>
          <a:prstGeom prst="rect">
            <a:avLst/>
          </a:prstGeom>
          <a:noFill/>
        </p:spPr>
      </p:pic>
      <p:sp>
        <p:nvSpPr>
          <p:cNvPr id="546859" name="Rectangle 43"/>
          <p:cNvSpPr>
            <a:spLocks noChangeArrowheads="1"/>
          </p:cNvSpPr>
          <p:nvPr/>
        </p:nvSpPr>
        <p:spPr bwMode="auto">
          <a:xfrm>
            <a:off x="522288" y="1817688"/>
            <a:ext cx="4852987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Arial" charset="0"/>
              </a:rPr>
              <a:t>Reached in two iterations </a:t>
            </a:r>
          </a:p>
          <a:p>
            <a:pPr algn="l"/>
            <a:r>
              <a:rPr lang="en-US" sz="3200">
                <a:latin typeface="Arial" charset="0"/>
              </a:rPr>
              <a:t>=&gt; simple example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there are changes?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447800"/>
            <a:ext cx="5251450" cy="41148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2400" dirty="0"/>
              <a:t>Suppose link between F and G fails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F notices failure, sets its cost to G to infinity and tells A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A sets its cost to G to infinity too, since it can’t use F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A learns route from C with cost 2 and adopts it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endParaRPr lang="en-US" sz="2000" dirty="0"/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838200" lvl="1" indent="-3810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838200" lvl="1" indent="-3810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838200" lvl="1" indent="-381000">
              <a:lnSpc>
                <a:spcPct val="90000"/>
              </a:lnSpc>
              <a:buFontTx/>
              <a:buNone/>
            </a:pPr>
            <a:r>
              <a:rPr lang="en-US" sz="800" dirty="0"/>
              <a:t>a</a:t>
            </a:r>
          </a:p>
        </p:txBody>
      </p:sp>
      <p:sp>
        <p:nvSpPr>
          <p:cNvPr id="532484" name="Oval 4"/>
          <p:cNvSpPr>
            <a:spLocks noChangeArrowheads="1"/>
          </p:cNvSpPr>
          <p:nvPr/>
        </p:nvSpPr>
        <p:spPr bwMode="auto">
          <a:xfrm>
            <a:off x="1274763" y="4851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532485" name="Picture 5" descr="F:\Peterson\PE04F1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4763" y="4343400"/>
            <a:ext cx="3946525" cy="2079625"/>
          </a:xfrm>
          <a:prstGeom prst="rect">
            <a:avLst/>
          </a:prstGeom>
          <a:noFill/>
        </p:spPr>
      </p:pic>
      <p:sp>
        <p:nvSpPr>
          <p:cNvPr id="532486" name="Text Box 6"/>
          <p:cNvSpPr txBox="1">
            <a:spLocks noChangeArrowheads="1"/>
          </p:cNvSpPr>
          <p:nvPr/>
        </p:nvSpPr>
        <p:spPr bwMode="auto">
          <a:xfrm>
            <a:off x="2106613" y="5994400"/>
            <a:ext cx="12001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XXXXX</a:t>
            </a:r>
          </a:p>
        </p:txBody>
      </p:sp>
      <p:graphicFrame>
        <p:nvGraphicFramePr>
          <p:cNvPr id="532555" name="Group 75"/>
          <p:cNvGraphicFramePr>
            <a:graphicFrameLocks noGrp="1"/>
          </p:cNvGraphicFramePr>
          <p:nvPr>
            <p:ph type="tbl" idx="1"/>
          </p:nvPr>
        </p:nvGraphicFramePr>
        <p:xfrm>
          <a:off x="5819775" y="2192338"/>
          <a:ext cx="2898775" cy="4145280"/>
        </p:xfrm>
        <a:graphic>
          <a:graphicData uri="http://schemas.openxmlformats.org/drawingml/2006/table">
            <a:tbl>
              <a:tblPr/>
              <a:tblGrid>
                <a:gridCol w="958850"/>
                <a:gridCol w="928688"/>
                <a:gridCol w="1011237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F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Simple example</a:t>
            </a:r>
          </a:p>
          <a:p>
            <a:pPr lvl="1"/>
            <a:r>
              <a:rPr lang="en-US" sz="2400"/>
              <a:t>Costs in nodes are to reach Internet</a:t>
            </a:r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pPr lvl="1"/>
            <a:endParaRPr lang="en-US" sz="2400"/>
          </a:p>
          <a:p>
            <a:r>
              <a:rPr lang="en-US" sz="2800"/>
              <a:t>Now link between B and Internet fails …</a:t>
            </a:r>
          </a:p>
        </p:txBody>
      </p:sp>
      <p:sp>
        <p:nvSpPr>
          <p:cNvPr id="533507" name="Line 3"/>
          <p:cNvSpPr>
            <a:spLocks noChangeShapeType="1"/>
          </p:cNvSpPr>
          <p:nvPr/>
        </p:nvSpPr>
        <p:spPr bwMode="auto">
          <a:xfrm>
            <a:off x="2133600" y="38100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3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 To Infinity Problem</a:t>
            </a:r>
          </a:p>
        </p:txBody>
      </p:sp>
      <p:sp>
        <p:nvSpPr>
          <p:cNvPr id="533509" name="Oval 5"/>
          <p:cNvSpPr>
            <a:spLocks noChangeArrowheads="1"/>
          </p:cNvSpPr>
          <p:nvPr/>
        </p:nvSpPr>
        <p:spPr bwMode="auto">
          <a:xfrm>
            <a:off x="1828800" y="3429000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3510" name="Oval 6"/>
          <p:cNvSpPr>
            <a:spLocks noChangeArrowheads="1"/>
          </p:cNvSpPr>
          <p:nvPr/>
        </p:nvSpPr>
        <p:spPr bwMode="auto">
          <a:xfrm>
            <a:off x="3657600" y="3429000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3511" name="AutoShape 7"/>
          <p:cNvSpPr>
            <a:spLocks noChangeArrowheads="1"/>
          </p:cNvSpPr>
          <p:nvPr/>
        </p:nvSpPr>
        <p:spPr bwMode="auto">
          <a:xfrm>
            <a:off x="5105400" y="3276600"/>
            <a:ext cx="2044700" cy="1138238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Arial" charset="0"/>
              </a:rPr>
              <a:t>Internet</a:t>
            </a:r>
          </a:p>
        </p:txBody>
      </p:sp>
      <p:sp>
        <p:nvSpPr>
          <p:cNvPr id="533512" name="Text Box 8"/>
          <p:cNvSpPr txBox="1">
            <a:spLocks noChangeArrowheads="1"/>
          </p:cNvSpPr>
          <p:nvPr/>
        </p:nvSpPr>
        <p:spPr bwMode="auto">
          <a:xfrm>
            <a:off x="1905000" y="3581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A/2</a:t>
            </a:r>
          </a:p>
        </p:txBody>
      </p:sp>
      <p:sp>
        <p:nvSpPr>
          <p:cNvPr id="533513" name="Text Box 9"/>
          <p:cNvSpPr txBox="1">
            <a:spLocks noChangeArrowheads="1"/>
          </p:cNvSpPr>
          <p:nvPr/>
        </p:nvSpPr>
        <p:spPr bwMode="auto">
          <a:xfrm>
            <a:off x="3741738" y="3581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B/1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beyond one wire</a:t>
            </a:r>
            <a:endParaRPr lang="en-US" dirty="0"/>
          </a:p>
        </p:txBody>
      </p:sp>
      <p:sp>
        <p:nvSpPr>
          <p:cNvPr id="502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Intra-network: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H</a:t>
            </a:r>
            <a:r>
              <a:rPr lang="en-US" dirty="0" smtClean="0"/>
              <a:t>ubs</a:t>
            </a:r>
            <a:r>
              <a:rPr lang="en-US" dirty="0"/>
              <a:t>, </a:t>
            </a:r>
            <a:r>
              <a:rPr lang="en-US" dirty="0" smtClean="0"/>
              <a:t>switches</a:t>
            </a:r>
            <a:endParaRPr lang="en-US" sz="2000" dirty="0" smtClean="0"/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Inter-network</a:t>
            </a:r>
            <a:r>
              <a:rPr lang="en-US" dirty="0" smtClean="0"/>
              <a:t>: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Routers</a:t>
            </a:r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Key tasks: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Routing, forwarding, addressing</a:t>
            </a:r>
          </a:p>
          <a:p>
            <a:pPr lvl="3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Key challenges: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Scale, heterogeneity, robustness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 To Infinity Problem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 hears of a route to the Internet via A with cost 2</a:t>
            </a:r>
          </a:p>
          <a:p>
            <a:r>
              <a:rPr lang="en-US"/>
              <a:t>So B switches to the “better” (but wrong!) route</a:t>
            </a:r>
          </a:p>
          <a:p>
            <a:pPr lvl="1">
              <a:buFont typeface="Monotype Sorts" pitchFamily="2" charset="2"/>
              <a:buNone/>
            </a:pPr>
            <a:endParaRPr lang="en-US"/>
          </a:p>
        </p:txBody>
      </p:sp>
      <p:sp>
        <p:nvSpPr>
          <p:cNvPr id="534532" name="Line 4"/>
          <p:cNvSpPr>
            <a:spLocks noChangeShapeType="1"/>
          </p:cNvSpPr>
          <p:nvPr/>
        </p:nvSpPr>
        <p:spPr bwMode="auto">
          <a:xfrm>
            <a:off x="2425700" y="4110037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4533" name="Text Box 5"/>
          <p:cNvSpPr txBox="1">
            <a:spLocks noChangeArrowheads="1"/>
          </p:cNvSpPr>
          <p:nvPr/>
        </p:nvSpPr>
        <p:spPr bwMode="auto">
          <a:xfrm>
            <a:off x="2349500" y="4110037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update</a:t>
            </a:r>
          </a:p>
        </p:txBody>
      </p:sp>
      <p:sp>
        <p:nvSpPr>
          <p:cNvPr id="534534" name="Line 6"/>
          <p:cNvSpPr>
            <a:spLocks noChangeShapeType="1"/>
          </p:cNvSpPr>
          <p:nvPr/>
        </p:nvSpPr>
        <p:spPr bwMode="auto">
          <a:xfrm>
            <a:off x="1892300" y="3957637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4535" name="Oval 7"/>
          <p:cNvSpPr>
            <a:spLocks noChangeArrowheads="1"/>
          </p:cNvSpPr>
          <p:nvPr/>
        </p:nvSpPr>
        <p:spPr bwMode="auto">
          <a:xfrm>
            <a:off x="1587500" y="3576637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4536" name="Oval 8"/>
          <p:cNvSpPr>
            <a:spLocks noChangeArrowheads="1"/>
          </p:cNvSpPr>
          <p:nvPr/>
        </p:nvSpPr>
        <p:spPr bwMode="auto">
          <a:xfrm>
            <a:off x="3340100" y="3576637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4537" name="AutoShape 9"/>
          <p:cNvSpPr>
            <a:spLocks noChangeArrowheads="1"/>
          </p:cNvSpPr>
          <p:nvPr/>
        </p:nvSpPr>
        <p:spPr bwMode="auto">
          <a:xfrm>
            <a:off x="5029200" y="3352800"/>
            <a:ext cx="2044700" cy="113823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Arial" charset="0"/>
              </a:rPr>
              <a:t>Internet</a:t>
            </a:r>
          </a:p>
        </p:txBody>
      </p:sp>
      <p:sp>
        <p:nvSpPr>
          <p:cNvPr id="534538" name="Text Box 10"/>
          <p:cNvSpPr txBox="1">
            <a:spLocks noChangeArrowheads="1"/>
          </p:cNvSpPr>
          <p:nvPr/>
        </p:nvSpPr>
        <p:spPr bwMode="auto">
          <a:xfrm>
            <a:off x="1663700" y="3729037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A/2</a:t>
            </a:r>
          </a:p>
        </p:txBody>
      </p:sp>
      <p:sp>
        <p:nvSpPr>
          <p:cNvPr id="534539" name="Text Box 11"/>
          <p:cNvSpPr txBox="1">
            <a:spLocks noChangeArrowheads="1"/>
          </p:cNvSpPr>
          <p:nvPr/>
        </p:nvSpPr>
        <p:spPr bwMode="auto">
          <a:xfrm>
            <a:off x="3416300" y="3729037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B/3</a:t>
            </a:r>
          </a:p>
        </p:txBody>
      </p:sp>
      <p:sp>
        <p:nvSpPr>
          <p:cNvPr id="534540" name="Text Box 12"/>
          <p:cNvSpPr txBox="1">
            <a:spLocks noChangeArrowheads="1"/>
          </p:cNvSpPr>
          <p:nvPr/>
        </p:nvSpPr>
        <p:spPr bwMode="auto">
          <a:xfrm>
            <a:off x="4178300" y="3729037"/>
            <a:ext cx="793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XXX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 To Infinity Problem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hears from B and increases its cost</a:t>
            </a:r>
          </a:p>
          <a:p>
            <a:pPr lvl="1"/>
            <a:endParaRPr lang="en-US"/>
          </a:p>
        </p:txBody>
      </p:sp>
      <p:sp>
        <p:nvSpPr>
          <p:cNvPr id="535556" name="Line 4"/>
          <p:cNvSpPr>
            <a:spLocks noChangeShapeType="1"/>
          </p:cNvSpPr>
          <p:nvPr/>
        </p:nvSpPr>
        <p:spPr bwMode="auto">
          <a:xfrm flipH="1">
            <a:off x="2590800" y="4038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5557" name="Text Box 5"/>
          <p:cNvSpPr txBox="1">
            <a:spLocks noChangeArrowheads="1"/>
          </p:cNvSpPr>
          <p:nvPr/>
        </p:nvSpPr>
        <p:spPr bwMode="auto">
          <a:xfrm>
            <a:off x="2514600" y="40386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update</a:t>
            </a:r>
          </a:p>
        </p:txBody>
      </p:sp>
      <p:sp>
        <p:nvSpPr>
          <p:cNvPr id="535558" name="Line 6"/>
          <p:cNvSpPr>
            <a:spLocks noChangeShapeType="1"/>
          </p:cNvSpPr>
          <p:nvPr/>
        </p:nvSpPr>
        <p:spPr bwMode="auto">
          <a:xfrm>
            <a:off x="2057400" y="38862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5559" name="Oval 7"/>
          <p:cNvSpPr>
            <a:spLocks noChangeArrowheads="1"/>
          </p:cNvSpPr>
          <p:nvPr/>
        </p:nvSpPr>
        <p:spPr bwMode="auto">
          <a:xfrm>
            <a:off x="1752600" y="3505200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5560" name="Oval 8"/>
          <p:cNvSpPr>
            <a:spLocks noChangeArrowheads="1"/>
          </p:cNvSpPr>
          <p:nvPr/>
        </p:nvSpPr>
        <p:spPr bwMode="auto">
          <a:xfrm>
            <a:off x="3505200" y="3505200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5561" name="AutoShape 9"/>
          <p:cNvSpPr>
            <a:spLocks noChangeArrowheads="1"/>
          </p:cNvSpPr>
          <p:nvPr/>
        </p:nvSpPr>
        <p:spPr bwMode="auto">
          <a:xfrm>
            <a:off x="5194300" y="3281363"/>
            <a:ext cx="2044700" cy="113823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Arial" charset="0"/>
              </a:rPr>
              <a:t>Internet</a:t>
            </a:r>
          </a:p>
        </p:txBody>
      </p:sp>
      <p:sp>
        <p:nvSpPr>
          <p:cNvPr id="535562" name="Text Box 10"/>
          <p:cNvSpPr txBox="1">
            <a:spLocks noChangeArrowheads="1"/>
          </p:cNvSpPr>
          <p:nvPr/>
        </p:nvSpPr>
        <p:spPr bwMode="auto">
          <a:xfrm>
            <a:off x="1828800" y="3657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A/4</a:t>
            </a:r>
          </a:p>
        </p:txBody>
      </p:sp>
      <p:sp>
        <p:nvSpPr>
          <p:cNvPr id="535563" name="Text Box 11"/>
          <p:cNvSpPr txBox="1">
            <a:spLocks noChangeArrowheads="1"/>
          </p:cNvSpPr>
          <p:nvPr/>
        </p:nvSpPr>
        <p:spPr bwMode="auto">
          <a:xfrm>
            <a:off x="3581400" y="3657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B/3</a:t>
            </a:r>
          </a:p>
        </p:txBody>
      </p:sp>
      <p:sp>
        <p:nvSpPr>
          <p:cNvPr id="535564" name="Text Box 12"/>
          <p:cNvSpPr txBox="1">
            <a:spLocks noChangeArrowheads="1"/>
          </p:cNvSpPr>
          <p:nvPr/>
        </p:nvSpPr>
        <p:spPr bwMode="auto">
          <a:xfrm>
            <a:off x="4343400" y="3657600"/>
            <a:ext cx="793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XXX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 To Infinity Problem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 hears from A and (surprise) increases its cost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Cycle continues and we “count to infinity”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Packets caught in </a:t>
            </a:r>
            <a:r>
              <a:rPr lang="en-US" sz="2800" dirty="0" smtClean="0"/>
              <a:t>a loop </a:t>
            </a:r>
            <a:r>
              <a:rPr lang="en-US" sz="2800" dirty="0"/>
              <a:t>between A and B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36580" name="Line 4"/>
          <p:cNvSpPr>
            <a:spLocks noChangeShapeType="1"/>
          </p:cNvSpPr>
          <p:nvPr/>
        </p:nvSpPr>
        <p:spPr bwMode="auto">
          <a:xfrm>
            <a:off x="2514600" y="36576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6581" name="Text Box 5"/>
          <p:cNvSpPr txBox="1">
            <a:spLocks noChangeArrowheads="1"/>
          </p:cNvSpPr>
          <p:nvPr/>
        </p:nvSpPr>
        <p:spPr bwMode="auto">
          <a:xfrm>
            <a:off x="2438400" y="36576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update</a:t>
            </a:r>
          </a:p>
        </p:txBody>
      </p:sp>
      <p:sp>
        <p:nvSpPr>
          <p:cNvPr id="536582" name="Line 6"/>
          <p:cNvSpPr>
            <a:spLocks noChangeShapeType="1"/>
          </p:cNvSpPr>
          <p:nvPr/>
        </p:nvSpPr>
        <p:spPr bwMode="auto">
          <a:xfrm>
            <a:off x="1981200" y="35052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36583" name="Oval 7"/>
          <p:cNvSpPr>
            <a:spLocks noChangeArrowheads="1"/>
          </p:cNvSpPr>
          <p:nvPr/>
        </p:nvSpPr>
        <p:spPr bwMode="auto">
          <a:xfrm>
            <a:off x="1676400" y="3124200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6584" name="Oval 8"/>
          <p:cNvSpPr>
            <a:spLocks noChangeArrowheads="1"/>
          </p:cNvSpPr>
          <p:nvPr/>
        </p:nvSpPr>
        <p:spPr bwMode="auto">
          <a:xfrm>
            <a:off x="3429000" y="3124200"/>
            <a:ext cx="762000" cy="762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6585" name="AutoShape 9"/>
          <p:cNvSpPr>
            <a:spLocks noChangeArrowheads="1"/>
          </p:cNvSpPr>
          <p:nvPr/>
        </p:nvSpPr>
        <p:spPr bwMode="auto">
          <a:xfrm>
            <a:off x="5118100" y="2900363"/>
            <a:ext cx="2044700" cy="1138237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Arial" charset="0"/>
              </a:rPr>
              <a:t>Internet</a:t>
            </a:r>
          </a:p>
        </p:txBody>
      </p:sp>
      <p:sp>
        <p:nvSpPr>
          <p:cNvPr id="536586" name="Text Box 10"/>
          <p:cNvSpPr txBox="1">
            <a:spLocks noChangeArrowheads="1"/>
          </p:cNvSpPr>
          <p:nvPr/>
        </p:nvSpPr>
        <p:spPr bwMode="auto">
          <a:xfrm>
            <a:off x="1752600" y="3276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A/4</a:t>
            </a:r>
          </a:p>
        </p:txBody>
      </p:sp>
      <p:sp>
        <p:nvSpPr>
          <p:cNvPr id="536587" name="Text Box 11"/>
          <p:cNvSpPr txBox="1">
            <a:spLocks noChangeArrowheads="1"/>
          </p:cNvSpPr>
          <p:nvPr/>
        </p:nvSpPr>
        <p:spPr bwMode="auto">
          <a:xfrm>
            <a:off x="3505200" y="3276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B/5</a:t>
            </a:r>
          </a:p>
        </p:txBody>
      </p:sp>
      <p:sp>
        <p:nvSpPr>
          <p:cNvPr id="536588" name="Text Box 12"/>
          <p:cNvSpPr txBox="1">
            <a:spLocks noChangeArrowheads="1"/>
          </p:cNvSpPr>
          <p:nvPr/>
        </p:nvSpPr>
        <p:spPr bwMode="auto">
          <a:xfrm>
            <a:off x="4267200" y="3276600"/>
            <a:ext cx="7937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XXX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to count to infinity</a:t>
            </a:r>
            <a:endParaRPr lang="en-US" dirty="0"/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830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Lower infinity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Split </a:t>
            </a:r>
            <a:r>
              <a:rPr lang="en-US" sz="2800" dirty="0"/>
              <a:t>horizon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Do not advertises </a:t>
            </a:r>
            <a:r>
              <a:rPr lang="en-US" sz="2400" dirty="0"/>
              <a:t>the </a:t>
            </a:r>
            <a:r>
              <a:rPr lang="en-US" sz="2400" dirty="0" smtClean="0"/>
              <a:t>destination </a:t>
            </a:r>
            <a:r>
              <a:rPr lang="en-US" sz="2400" dirty="0"/>
              <a:t>back to its next hop – that’s where it learned it from!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Solves trivial count-to-infinity problem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Poisoned </a:t>
            </a:r>
            <a:r>
              <a:rPr lang="en-US" sz="2800" dirty="0"/>
              <a:t>reverse (RIP)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</a:t>
            </a:r>
            <a:r>
              <a:rPr lang="en-US" sz="2400" dirty="0" smtClean="0"/>
              <a:t>o </a:t>
            </a:r>
            <a:r>
              <a:rPr lang="en-US" sz="2400" dirty="0"/>
              <a:t>farther: advertise infinity back to </a:t>
            </a:r>
            <a:r>
              <a:rPr lang="en-US" sz="2400" dirty="0" smtClean="0"/>
              <a:t>next 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poisoned reverse bring additional benefit over split horizon?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</a:t>
            </a:r>
            <a:r>
              <a:rPr lang="en-US" dirty="0" smtClean="0"/>
              <a:t>state routing</a:t>
            </a:r>
            <a:endParaRPr lang="en-US" dirty="0"/>
          </a:p>
        </p:txBody>
      </p:sp>
      <p:sp>
        <p:nvSpPr>
          <p:cNvPr id="5693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Every router learns complete topology and then runs shortest-path</a:t>
            </a:r>
          </a:p>
          <a:p>
            <a:r>
              <a:rPr lang="en-US" sz="2800" dirty="0"/>
              <a:t>Two phases:</a:t>
            </a:r>
          </a:p>
          <a:p>
            <a:pPr lvl="1"/>
            <a:r>
              <a:rPr lang="en-US" sz="2400" dirty="0"/>
              <a:t>Topology dissemination -- each node gets complete topology via reliable flooding</a:t>
            </a:r>
          </a:p>
          <a:p>
            <a:pPr lvl="1"/>
            <a:r>
              <a:rPr lang="en-US" sz="2400" dirty="0"/>
              <a:t>Shortest-path calculation (</a:t>
            </a:r>
            <a:r>
              <a:rPr lang="en-US" sz="2400" dirty="0" err="1"/>
              <a:t>Dijkstra’s</a:t>
            </a:r>
            <a:r>
              <a:rPr lang="en-US" sz="2400" dirty="0"/>
              <a:t> algorithm)</a:t>
            </a:r>
          </a:p>
          <a:p>
            <a:r>
              <a:rPr lang="en-US" sz="2800" dirty="0"/>
              <a:t>As long as every router uses the same information, will reach consistent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 flooding</a:t>
            </a:r>
            <a:endParaRPr lang="en-US" dirty="0"/>
          </a:p>
        </p:txBody>
      </p:sp>
      <p:sp>
        <p:nvSpPr>
          <p:cNvPr id="5550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Each router identifies direct neighbors; put in numbered link state packets (LSPs) and periodically send to neighbors</a:t>
            </a:r>
          </a:p>
          <a:p>
            <a:pPr lvl="1"/>
            <a:r>
              <a:rPr lang="en-US" sz="2400"/>
              <a:t>LSPs contain [router, neighbors, costs]</a:t>
            </a:r>
          </a:p>
          <a:p>
            <a:r>
              <a:rPr lang="en-US" sz="2800"/>
              <a:t>If get a link state packet from neighbor Q</a:t>
            </a:r>
          </a:p>
          <a:p>
            <a:pPr lvl="1"/>
            <a:r>
              <a:rPr lang="en-US" sz="2400"/>
              <a:t>drop if seen before</a:t>
            </a:r>
          </a:p>
          <a:p>
            <a:pPr lvl="1"/>
            <a:r>
              <a:rPr lang="en-US" sz="2400"/>
              <a:t>else add to database and forward everywhere but Q</a:t>
            </a:r>
          </a:p>
          <a:p>
            <a:r>
              <a:rPr lang="en-US" sz="2800"/>
              <a:t>Each LSP will travel over the same link at most once in each 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LSP generated by X at T=0</a:t>
            </a:r>
          </a:p>
          <a:p>
            <a:r>
              <a:rPr lang="en-US"/>
              <a:t>Nodes become red as they receive it</a:t>
            </a:r>
          </a:p>
        </p:txBody>
      </p:sp>
      <p:sp>
        <p:nvSpPr>
          <p:cNvPr id="556036" name="Freeform 4"/>
          <p:cNvSpPr>
            <a:spLocks/>
          </p:cNvSpPr>
          <p:nvPr/>
        </p:nvSpPr>
        <p:spPr bwMode="auto">
          <a:xfrm>
            <a:off x="1989138" y="2720975"/>
            <a:ext cx="385762" cy="384175"/>
          </a:xfrm>
          <a:custGeom>
            <a:avLst/>
            <a:gdLst/>
            <a:ahLst/>
            <a:cxnLst>
              <a:cxn ang="0">
                <a:pos x="243" y="121"/>
              </a:cxn>
              <a:cxn ang="0">
                <a:pos x="243" y="140"/>
              </a:cxn>
              <a:cxn ang="0">
                <a:pos x="239" y="160"/>
              </a:cxn>
              <a:cxn ang="0">
                <a:pos x="231" y="176"/>
              </a:cxn>
              <a:cxn ang="0">
                <a:pos x="220" y="191"/>
              </a:cxn>
              <a:cxn ang="0">
                <a:pos x="208" y="207"/>
              </a:cxn>
              <a:cxn ang="0">
                <a:pos x="196" y="219"/>
              </a:cxn>
              <a:cxn ang="0">
                <a:pos x="180" y="231"/>
              </a:cxn>
              <a:cxn ang="0">
                <a:pos x="161" y="238"/>
              </a:cxn>
              <a:cxn ang="0">
                <a:pos x="141" y="242"/>
              </a:cxn>
              <a:cxn ang="0">
                <a:pos x="122" y="242"/>
              </a:cxn>
              <a:cxn ang="0">
                <a:pos x="102" y="242"/>
              </a:cxn>
              <a:cxn ang="0">
                <a:pos x="83" y="238"/>
              </a:cxn>
              <a:cxn ang="0">
                <a:pos x="67" y="231"/>
              </a:cxn>
              <a:cxn ang="0">
                <a:pos x="51" y="219"/>
              </a:cxn>
              <a:cxn ang="0">
                <a:pos x="36" y="207"/>
              </a:cxn>
              <a:cxn ang="0">
                <a:pos x="24" y="191"/>
              </a:cxn>
              <a:cxn ang="0">
                <a:pos x="12" y="176"/>
              </a:cxn>
              <a:cxn ang="0">
                <a:pos x="4" y="160"/>
              </a:cxn>
              <a:cxn ang="0">
                <a:pos x="0" y="140"/>
              </a:cxn>
              <a:cxn ang="0">
                <a:pos x="0" y="121"/>
              </a:cxn>
              <a:cxn ang="0">
                <a:pos x="0" y="101"/>
              </a:cxn>
              <a:cxn ang="0">
                <a:pos x="4" y="82"/>
              </a:cxn>
              <a:cxn ang="0">
                <a:pos x="12" y="66"/>
              </a:cxn>
              <a:cxn ang="0">
                <a:pos x="24" y="50"/>
              </a:cxn>
              <a:cxn ang="0">
                <a:pos x="36" y="35"/>
              </a:cxn>
              <a:cxn ang="0">
                <a:pos x="51" y="23"/>
              </a:cxn>
              <a:cxn ang="0">
                <a:pos x="67" y="11"/>
              </a:cxn>
              <a:cxn ang="0">
                <a:pos x="83" y="4"/>
              </a:cxn>
              <a:cxn ang="0">
                <a:pos x="102" y="0"/>
              </a:cxn>
              <a:cxn ang="0">
                <a:pos x="122" y="0"/>
              </a:cxn>
              <a:cxn ang="0">
                <a:pos x="141" y="0"/>
              </a:cxn>
              <a:cxn ang="0">
                <a:pos x="161" y="4"/>
              </a:cxn>
              <a:cxn ang="0">
                <a:pos x="180" y="11"/>
              </a:cxn>
              <a:cxn ang="0">
                <a:pos x="196" y="23"/>
              </a:cxn>
              <a:cxn ang="0">
                <a:pos x="208" y="35"/>
              </a:cxn>
              <a:cxn ang="0">
                <a:pos x="220" y="50"/>
              </a:cxn>
              <a:cxn ang="0">
                <a:pos x="231" y="66"/>
              </a:cxn>
              <a:cxn ang="0">
                <a:pos x="239" y="82"/>
              </a:cxn>
              <a:cxn ang="0">
                <a:pos x="243" y="101"/>
              </a:cxn>
              <a:cxn ang="0">
                <a:pos x="243" y="121"/>
              </a:cxn>
              <a:cxn ang="0">
                <a:pos x="243" y="121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37" name="Freeform 5"/>
          <p:cNvSpPr>
            <a:spLocks/>
          </p:cNvSpPr>
          <p:nvPr/>
        </p:nvSpPr>
        <p:spPr bwMode="auto">
          <a:xfrm>
            <a:off x="1989138" y="2720975"/>
            <a:ext cx="385762" cy="384175"/>
          </a:xfrm>
          <a:custGeom>
            <a:avLst/>
            <a:gdLst/>
            <a:ahLst/>
            <a:cxnLst>
              <a:cxn ang="0">
                <a:pos x="243" y="121"/>
              </a:cxn>
              <a:cxn ang="0">
                <a:pos x="243" y="140"/>
              </a:cxn>
              <a:cxn ang="0">
                <a:pos x="239" y="160"/>
              </a:cxn>
              <a:cxn ang="0">
                <a:pos x="231" y="176"/>
              </a:cxn>
              <a:cxn ang="0">
                <a:pos x="220" y="191"/>
              </a:cxn>
              <a:cxn ang="0">
                <a:pos x="208" y="207"/>
              </a:cxn>
              <a:cxn ang="0">
                <a:pos x="196" y="219"/>
              </a:cxn>
              <a:cxn ang="0">
                <a:pos x="180" y="231"/>
              </a:cxn>
              <a:cxn ang="0">
                <a:pos x="161" y="238"/>
              </a:cxn>
              <a:cxn ang="0">
                <a:pos x="141" y="242"/>
              </a:cxn>
              <a:cxn ang="0">
                <a:pos x="122" y="242"/>
              </a:cxn>
              <a:cxn ang="0">
                <a:pos x="102" y="242"/>
              </a:cxn>
              <a:cxn ang="0">
                <a:pos x="83" y="238"/>
              </a:cxn>
              <a:cxn ang="0">
                <a:pos x="67" y="231"/>
              </a:cxn>
              <a:cxn ang="0">
                <a:pos x="51" y="219"/>
              </a:cxn>
              <a:cxn ang="0">
                <a:pos x="36" y="207"/>
              </a:cxn>
              <a:cxn ang="0">
                <a:pos x="24" y="191"/>
              </a:cxn>
              <a:cxn ang="0">
                <a:pos x="12" y="176"/>
              </a:cxn>
              <a:cxn ang="0">
                <a:pos x="4" y="160"/>
              </a:cxn>
              <a:cxn ang="0">
                <a:pos x="0" y="140"/>
              </a:cxn>
              <a:cxn ang="0">
                <a:pos x="0" y="121"/>
              </a:cxn>
              <a:cxn ang="0">
                <a:pos x="0" y="101"/>
              </a:cxn>
              <a:cxn ang="0">
                <a:pos x="4" y="82"/>
              </a:cxn>
              <a:cxn ang="0">
                <a:pos x="12" y="66"/>
              </a:cxn>
              <a:cxn ang="0">
                <a:pos x="24" y="50"/>
              </a:cxn>
              <a:cxn ang="0">
                <a:pos x="36" y="35"/>
              </a:cxn>
              <a:cxn ang="0">
                <a:pos x="51" y="23"/>
              </a:cxn>
              <a:cxn ang="0">
                <a:pos x="67" y="11"/>
              </a:cxn>
              <a:cxn ang="0">
                <a:pos x="83" y="4"/>
              </a:cxn>
              <a:cxn ang="0">
                <a:pos x="102" y="0"/>
              </a:cxn>
              <a:cxn ang="0">
                <a:pos x="122" y="0"/>
              </a:cxn>
              <a:cxn ang="0">
                <a:pos x="141" y="0"/>
              </a:cxn>
              <a:cxn ang="0">
                <a:pos x="161" y="4"/>
              </a:cxn>
              <a:cxn ang="0">
                <a:pos x="180" y="11"/>
              </a:cxn>
              <a:cxn ang="0">
                <a:pos x="196" y="23"/>
              </a:cxn>
              <a:cxn ang="0">
                <a:pos x="208" y="35"/>
              </a:cxn>
              <a:cxn ang="0">
                <a:pos x="220" y="50"/>
              </a:cxn>
              <a:cxn ang="0">
                <a:pos x="231" y="66"/>
              </a:cxn>
              <a:cxn ang="0">
                <a:pos x="239" y="82"/>
              </a:cxn>
              <a:cxn ang="0">
                <a:pos x="243" y="101"/>
              </a:cxn>
              <a:cxn ang="0">
                <a:pos x="243" y="121"/>
              </a:cxn>
              <a:cxn ang="0">
                <a:pos x="243" y="121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38" name="Freeform 6"/>
          <p:cNvSpPr>
            <a:spLocks/>
          </p:cNvSpPr>
          <p:nvPr/>
        </p:nvSpPr>
        <p:spPr bwMode="auto">
          <a:xfrm>
            <a:off x="5095875" y="2720975"/>
            <a:ext cx="385763" cy="384175"/>
          </a:xfrm>
          <a:custGeom>
            <a:avLst/>
            <a:gdLst/>
            <a:ahLst/>
            <a:cxnLst>
              <a:cxn ang="0">
                <a:pos x="243" y="121"/>
              </a:cxn>
              <a:cxn ang="0">
                <a:pos x="243" y="140"/>
              </a:cxn>
              <a:cxn ang="0">
                <a:pos x="239" y="160"/>
              </a:cxn>
              <a:cxn ang="0">
                <a:pos x="231" y="176"/>
              </a:cxn>
              <a:cxn ang="0">
                <a:pos x="220" y="191"/>
              </a:cxn>
              <a:cxn ang="0">
                <a:pos x="208" y="207"/>
              </a:cxn>
              <a:cxn ang="0">
                <a:pos x="196" y="219"/>
              </a:cxn>
              <a:cxn ang="0">
                <a:pos x="180" y="231"/>
              </a:cxn>
              <a:cxn ang="0">
                <a:pos x="161" y="238"/>
              </a:cxn>
              <a:cxn ang="0">
                <a:pos x="141" y="242"/>
              </a:cxn>
              <a:cxn ang="0">
                <a:pos x="122" y="242"/>
              </a:cxn>
              <a:cxn ang="0">
                <a:pos x="102" y="242"/>
              </a:cxn>
              <a:cxn ang="0">
                <a:pos x="83" y="238"/>
              </a:cxn>
              <a:cxn ang="0">
                <a:pos x="67" y="231"/>
              </a:cxn>
              <a:cxn ang="0">
                <a:pos x="51" y="219"/>
              </a:cxn>
              <a:cxn ang="0">
                <a:pos x="36" y="207"/>
              </a:cxn>
              <a:cxn ang="0">
                <a:pos x="24" y="191"/>
              </a:cxn>
              <a:cxn ang="0">
                <a:pos x="12" y="176"/>
              </a:cxn>
              <a:cxn ang="0">
                <a:pos x="4" y="160"/>
              </a:cxn>
              <a:cxn ang="0">
                <a:pos x="0" y="140"/>
              </a:cxn>
              <a:cxn ang="0">
                <a:pos x="0" y="121"/>
              </a:cxn>
              <a:cxn ang="0">
                <a:pos x="0" y="101"/>
              </a:cxn>
              <a:cxn ang="0">
                <a:pos x="4" y="82"/>
              </a:cxn>
              <a:cxn ang="0">
                <a:pos x="12" y="66"/>
              </a:cxn>
              <a:cxn ang="0">
                <a:pos x="24" y="50"/>
              </a:cxn>
              <a:cxn ang="0">
                <a:pos x="36" y="35"/>
              </a:cxn>
              <a:cxn ang="0">
                <a:pos x="51" y="23"/>
              </a:cxn>
              <a:cxn ang="0">
                <a:pos x="67" y="11"/>
              </a:cxn>
              <a:cxn ang="0">
                <a:pos x="83" y="4"/>
              </a:cxn>
              <a:cxn ang="0">
                <a:pos x="102" y="0"/>
              </a:cxn>
              <a:cxn ang="0">
                <a:pos x="122" y="0"/>
              </a:cxn>
              <a:cxn ang="0">
                <a:pos x="141" y="0"/>
              </a:cxn>
              <a:cxn ang="0">
                <a:pos x="161" y="4"/>
              </a:cxn>
              <a:cxn ang="0">
                <a:pos x="180" y="11"/>
              </a:cxn>
              <a:cxn ang="0">
                <a:pos x="196" y="23"/>
              </a:cxn>
              <a:cxn ang="0">
                <a:pos x="208" y="35"/>
              </a:cxn>
              <a:cxn ang="0">
                <a:pos x="220" y="50"/>
              </a:cxn>
              <a:cxn ang="0">
                <a:pos x="231" y="66"/>
              </a:cxn>
              <a:cxn ang="0">
                <a:pos x="239" y="82"/>
              </a:cxn>
              <a:cxn ang="0">
                <a:pos x="243" y="101"/>
              </a:cxn>
              <a:cxn ang="0">
                <a:pos x="243" y="121"/>
              </a:cxn>
              <a:cxn ang="0">
                <a:pos x="243" y="121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39" name="Freeform 7"/>
          <p:cNvSpPr>
            <a:spLocks/>
          </p:cNvSpPr>
          <p:nvPr/>
        </p:nvSpPr>
        <p:spPr bwMode="auto">
          <a:xfrm>
            <a:off x="5095875" y="2720975"/>
            <a:ext cx="385763" cy="384175"/>
          </a:xfrm>
          <a:custGeom>
            <a:avLst/>
            <a:gdLst/>
            <a:ahLst/>
            <a:cxnLst>
              <a:cxn ang="0">
                <a:pos x="243" y="121"/>
              </a:cxn>
              <a:cxn ang="0">
                <a:pos x="243" y="140"/>
              </a:cxn>
              <a:cxn ang="0">
                <a:pos x="239" y="160"/>
              </a:cxn>
              <a:cxn ang="0">
                <a:pos x="231" y="176"/>
              </a:cxn>
              <a:cxn ang="0">
                <a:pos x="220" y="191"/>
              </a:cxn>
              <a:cxn ang="0">
                <a:pos x="208" y="207"/>
              </a:cxn>
              <a:cxn ang="0">
                <a:pos x="196" y="219"/>
              </a:cxn>
              <a:cxn ang="0">
                <a:pos x="180" y="231"/>
              </a:cxn>
              <a:cxn ang="0">
                <a:pos x="161" y="238"/>
              </a:cxn>
              <a:cxn ang="0">
                <a:pos x="141" y="242"/>
              </a:cxn>
              <a:cxn ang="0">
                <a:pos x="122" y="242"/>
              </a:cxn>
              <a:cxn ang="0">
                <a:pos x="102" y="242"/>
              </a:cxn>
              <a:cxn ang="0">
                <a:pos x="83" y="238"/>
              </a:cxn>
              <a:cxn ang="0">
                <a:pos x="67" y="231"/>
              </a:cxn>
              <a:cxn ang="0">
                <a:pos x="51" y="219"/>
              </a:cxn>
              <a:cxn ang="0">
                <a:pos x="36" y="207"/>
              </a:cxn>
              <a:cxn ang="0">
                <a:pos x="24" y="191"/>
              </a:cxn>
              <a:cxn ang="0">
                <a:pos x="12" y="176"/>
              </a:cxn>
              <a:cxn ang="0">
                <a:pos x="4" y="160"/>
              </a:cxn>
              <a:cxn ang="0">
                <a:pos x="0" y="140"/>
              </a:cxn>
              <a:cxn ang="0">
                <a:pos x="0" y="121"/>
              </a:cxn>
              <a:cxn ang="0">
                <a:pos x="0" y="101"/>
              </a:cxn>
              <a:cxn ang="0">
                <a:pos x="4" y="82"/>
              </a:cxn>
              <a:cxn ang="0">
                <a:pos x="12" y="66"/>
              </a:cxn>
              <a:cxn ang="0">
                <a:pos x="24" y="50"/>
              </a:cxn>
              <a:cxn ang="0">
                <a:pos x="36" y="35"/>
              </a:cxn>
              <a:cxn ang="0">
                <a:pos x="51" y="23"/>
              </a:cxn>
              <a:cxn ang="0">
                <a:pos x="67" y="11"/>
              </a:cxn>
              <a:cxn ang="0">
                <a:pos x="83" y="4"/>
              </a:cxn>
              <a:cxn ang="0">
                <a:pos x="102" y="0"/>
              </a:cxn>
              <a:cxn ang="0">
                <a:pos x="122" y="0"/>
              </a:cxn>
              <a:cxn ang="0">
                <a:pos x="141" y="0"/>
              </a:cxn>
              <a:cxn ang="0">
                <a:pos x="161" y="4"/>
              </a:cxn>
              <a:cxn ang="0">
                <a:pos x="180" y="11"/>
              </a:cxn>
              <a:cxn ang="0">
                <a:pos x="196" y="23"/>
              </a:cxn>
              <a:cxn ang="0">
                <a:pos x="208" y="35"/>
              </a:cxn>
              <a:cxn ang="0">
                <a:pos x="220" y="50"/>
              </a:cxn>
              <a:cxn ang="0">
                <a:pos x="231" y="66"/>
              </a:cxn>
              <a:cxn ang="0">
                <a:pos x="239" y="82"/>
              </a:cxn>
              <a:cxn ang="0">
                <a:pos x="243" y="101"/>
              </a:cxn>
              <a:cxn ang="0">
                <a:pos x="243" y="121"/>
              </a:cxn>
              <a:cxn ang="0">
                <a:pos x="243" y="121"/>
              </a:cxn>
            </a:cxnLst>
            <a:rect l="0" t="0" r="r" b="b"/>
            <a:pathLst>
              <a:path w="243" h="242">
                <a:moveTo>
                  <a:pt x="243" y="121"/>
                </a:moveTo>
                <a:lnTo>
                  <a:pt x="243" y="140"/>
                </a:lnTo>
                <a:lnTo>
                  <a:pt x="239" y="160"/>
                </a:lnTo>
                <a:lnTo>
                  <a:pt x="231" y="176"/>
                </a:lnTo>
                <a:lnTo>
                  <a:pt x="220" y="191"/>
                </a:lnTo>
                <a:lnTo>
                  <a:pt x="208" y="207"/>
                </a:lnTo>
                <a:lnTo>
                  <a:pt x="196" y="219"/>
                </a:lnTo>
                <a:lnTo>
                  <a:pt x="180" y="231"/>
                </a:lnTo>
                <a:lnTo>
                  <a:pt x="161" y="238"/>
                </a:lnTo>
                <a:lnTo>
                  <a:pt x="141" y="242"/>
                </a:lnTo>
                <a:lnTo>
                  <a:pt x="122" y="242"/>
                </a:lnTo>
                <a:lnTo>
                  <a:pt x="102" y="242"/>
                </a:lnTo>
                <a:lnTo>
                  <a:pt x="83" y="238"/>
                </a:lnTo>
                <a:lnTo>
                  <a:pt x="67" y="231"/>
                </a:lnTo>
                <a:lnTo>
                  <a:pt x="51" y="219"/>
                </a:lnTo>
                <a:lnTo>
                  <a:pt x="36" y="207"/>
                </a:lnTo>
                <a:lnTo>
                  <a:pt x="24" y="191"/>
                </a:lnTo>
                <a:lnTo>
                  <a:pt x="12" y="176"/>
                </a:lnTo>
                <a:lnTo>
                  <a:pt x="4" y="160"/>
                </a:lnTo>
                <a:lnTo>
                  <a:pt x="0" y="140"/>
                </a:lnTo>
                <a:lnTo>
                  <a:pt x="0" y="121"/>
                </a:lnTo>
                <a:lnTo>
                  <a:pt x="0" y="101"/>
                </a:lnTo>
                <a:lnTo>
                  <a:pt x="4" y="82"/>
                </a:lnTo>
                <a:lnTo>
                  <a:pt x="12" y="66"/>
                </a:lnTo>
                <a:lnTo>
                  <a:pt x="24" y="50"/>
                </a:lnTo>
                <a:lnTo>
                  <a:pt x="36" y="35"/>
                </a:lnTo>
                <a:lnTo>
                  <a:pt x="51" y="23"/>
                </a:lnTo>
                <a:lnTo>
                  <a:pt x="67" y="11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1"/>
                </a:lnTo>
                <a:lnTo>
                  <a:pt x="196" y="23"/>
                </a:lnTo>
                <a:lnTo>
                  <a:pt x="208" y="35"/>
                </a:lnTo>
                <a:lnTo>
                  <a:pt x="220" y="50"/>
                </a:lnTo>
                <a:lnTo>
                  <a:pt x="231" y="66"/>
                </a:lnTo>
                <a:lnTo>
                  <a:pt x="239" y="82"/>
                </a:lnTo>
                <a:lnTo>
                  <a:pt x="243" y="101"/>
                </a:lnTo>
                <a:lnTo>
                  <a:pt x="243" y="121"/>
                </a:lnTo>
                <a:lnTo>
                  <a:pt x="243" y="121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0" name="Freeform 8"/>
          <p:cNvSpPr>
            <a:spLocks/>
          </p:cNvSpPr>
          <p:nvPr/>
        </p:nvSpPr>
        <p:spPr bwMode="auto">
          <a:xfrm>
            <a:off x="5948363" y="2720975"/>
            <a:ext cx="390525" cy="384175"/>
          </a:xfrm>
          <a:custGeom>
            <a:avLst/>
            <a:gdLst/>
            <a:ahLst/>
            <a:cxnLst>
              <a:cxn ang="0">
                <a:pos x="246" y="121"/>
              </a:cxn>
              <a:cxn ang="0">
                <a:pos x="242" y="140"/>
              </a:cxn>
              <a:cxn ang="0">
                <a:pos x="238" y="160"/>
              </a:cxn>
              <a:cxn ang="0">
                <a:pos x="230" y="176"/>
              </a:cxn>
              <a:cxn ang="0">
                <a:pos x="223" y="191"/>
              </a:cxn>
              <a:cxn ang="0">
                <a:pos x="211" y="207"/>
              </a:cxn>
              <a:cxn ang="0">
                <a:pos x="195" y="219"/>
              </a:cxn>
              <a:cxn ang="0">
                <a:pos x="180" y="231"/>
              </a:cxn>
              <a:cxn ang="0">
                <a:pos x="164" y="238"/>
              </a:cxn>
              <a:cxn ang="0">
                <a:pos x="144" y="242"/>
              </a:cxn>
              <a:cxn ang="0">
                <a:pos x="125" y="242"/>
              </a:cxn>
              <a:cxn ang="0">
                <a:pos x="105" y="242"/>
              </a:cxn>
              <a:cxn ang="0">
                <a:pos x="86" y="238"/>
              </a:cxn>
              <a:cxn ang="0">
                <a:pos x="66" y="231"/>
              </a:cxn>
              <a:cxn ang="0">
                <a:pos x="50" y="219"/>
              </a:cxn>
              <a:cxn ang="0">
                <a:pos x="39" y="207"/>
              </a:cxn>
              <a:cxn ang="0">
                <a:pos x="23" y="191"/>
              </a:cxn>
              <a:cxn ang="0">
                <a:pos x="15" y="176"/>
              </a:cxn>
              <a:cxn ang="0">
                <a:pos x="7" y="160"/>
              </a:cxn>
              <a:cxn ang="0">
                <a:pos x="3" y="140"/>
              </a:cxn>
              <a:cxn ang="0">
                <a:pos x="0" y="121"/>
              </a:cxn>
              <a:cxn ang="0">
                <a:pos x="3" y="101"/>
              </a:cxn>
              <a:cxn ang="0">
                <a:pos x="7" y="82"/>
              </a:cxn>
              <a:cxn ang="0">
                <a:pos x="15" y="66"/>
              </a:cxn>
              <a:cxn ang="0">
                <a:pos x="23" y="50"/>
              </a:cxn>
              <a:cxn ang="0">
                <a:pos x="39" y="35"/>
              </a:cxn>
              <a:cxn ang="0">
                <a:pos x="50" y="23"/>
              </a:cxn>
              <a:cxn ang="0">
                <a:pos x="66" y="11"/>
              </a:cxn>
              <a:cxn ang="0">
                <a:pos x="86" y="4"/>
              </a:cxn>
              <a:cxn ang="0">
                <a:pos x="105" y="0"/>
              </a:cxn>
              <a:cxn ang="0">
                <a:pos x="125" y="0"/>
              </a:cxn>
              <a:cxn ang="0">
                <a:pos x="144" y="0"/>
              </a:cxn>
              <a:cxn ang="0">
                <a:pos x="164" y="4"/>
              </a:cxn>
              <a:cxn ang="0">
                <a:pos x="180" y="11"/>
              </a:cxn>
              <a:cxn ang="0">
                <a:pos x="195" y="23"/>
              </a:cxn>
              <a:cxn ang="0">
                <a:pos x="211" y="35"/>
              </a:cxn>
              <a:cxn ang="0">
                <a:pos x="223" y="50"/>
              </a:cxn>
              <a:cxn ang="0">
                <a:pos x="230" y="66"/>
              </a:cxn>
              <a:cxn ang="0">
                <a:pos x="238" y="82"/>
              </a:cxn>
              <a:cxn ang="0">
                <a:pos x="242" y="101"/>
              </a:cxn>
              <a:cxn ang="0">
                <a:pos x="246" y="121"/>
              </a:cxn>
              <a:cxn ang="0">
                <a:pos x="246" y="121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0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0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3" y="140"/>
                </a:lnTo>
                <a:lnTo>
                  <a:pt x="0" y="121"/>
                </a:lnTo>
                <a:lnTo>
                  <a:pt x="3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0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0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1" name="Freeform 9"/>
          <p:cNvSpPr>
            <a:spLocks/>
          </p:cNvSpPr>
          <p:nvPr/>
        </p:nvSpPr>
        <p:spPr bwMode="auto">
          <a:xfrm>
            <a:off x="5948363" y="2720975"/>
            <a:ext cx="390525" cy="384175"/>
          </a:xfrm>
          <a:custGeom>
            <a:avLst/>
            <a:gdLst/>
            <a:ahLst/>
            <a:cxnLst>
              <a:cxn ang="0">
                <a:pos x="246" y="121"/>
              </a:cxn>
              <a:cxn ang="0">
                <a:pos x="242" y="140"/>
              </a:cxn>
              <a:cxn ang="0">
                <a:pos x="238" y="160"/>
              </a:cxn>
              <a:cxn ang="0">
                <a:pos x="230" y="176"/>
              </a:cxn>
              <a:cxn ang="0">
                <a:pos x="223" y="191"/>
              </a:cxn>
              <a:cxn ang="0">
                <a:pos x="211" y="207"/>
              </a:cxn>
              <a:cxn ang="0">
                <a:pos x="195" y="219"/>
              </a:cxn>
              <a:cxn ang="0">
                <a:pos x="180" y="231"/>
              </a:cxn>
              <a:cxn ang="0">
                <a:pos x="164" y="238"/>
              </a:cxn>
              <a:cxn ang="0">
                <a:pos x="144" y="242"/>
              </a:cxn>
              <a:cxn ang="0">
                <a:pos x="125" y="242"/>
              </a:cxn>
              <a:cxn ang="0">
                <a:pos x="105" y="242"/>
              </a:cxn>
              <a:cxn ang="0">
                <a:pos x="86" y="238"/>
              </a:cxn>
              <a:cxn ang="0">
                <a:pos x="66" y="231"/>
              </a:cxn>
              <a:cxn ang="0">
                <a:pos x="50" y="219"/>
              </a:cxn>
              <a:cxn ang="0">
                <a:pos x="39" y="207"/>
              </a:cxn>
              <a:cxn ang="0">
                <a:pos x="23" y="191"/>
              </a:cxn>
              <a:cxn ang="0">
                <a:pos x="15" y="176"/>
              </a:cxn>
              <a:cxn ang="0">
                <a:pos x="7" y="160"/>
              </a:cxn>
              <a:cxn ang="0">
                <a:pos x="3" y="140"/>
              </a:cxn>
              <a:cxn ang="0">
                <a:pos x="0" y="121"/>
              </a:cxn>
              <a:cxn ang="0">
                <a:pos x="3" y="101"/>
              </a:cxn>
              <a:cxn ang="0">
                <a:pos x="7" y="82"/>
              </a:cxn>
              <a:cxn ang="0">
                <a:pos x="15" y="66"/>
              </a:cxn>
              <a:cxn ang="0">
                <a:pos x="23" y="50"/>
              </a:cxn>
              <a:cxn ang="0">
                <a:pos x="39" y="35"/>
              </a:cxn>
              <a:cxn ang="0">
                <a:pos x="50" y="23"/>
              </a:cxn>
              <a:cxn ang="0">
                <a:pos x="66" y="11"/>
              </a:cxn>
              <a:cxn ang="0">
                <a:pos x="86" y="4"/>
              </a:cxn>
              <a:cxn ang="0">
                <a:pos x="105" y="0"/>
              </a:cxn>
              <a:cxn ang="0">
                <a:pos x="125" y="0"/>
              </a:cxn>
              <a:cxn ang="0">
                <a:pos x="144" y="0"/>
              </a:cxn>
              <a:cxn ang="0">
                <a:pos x="164" y="4"/>
              </a:cxn>
              <a:cxn ang="0">
                <a:pos x="180" y="11"/>
              </a:cxn>
              <a:cxn ang="0">
                <a:pos x="195" y="23"/>
              </a:cxn>
              <a:cxn ang="0">
                <a:pos x="211" y="35"/>
              </a:cxn>
              <a:cxn ang="0">
                <a:pos x="223" y="50"/>
              </a:cxn>
              <a:cxn ang="0">
                <a:pos x="230" y="66"/>
              </a:cxn>
              <a:cxn ang="0">
                <a:pos x="238" y="82"/>
              </a:cxn>
              <a:cxn ang="0">
                <a:pos x="242" y="101"/>
              </a:cxn>
              <a:cxn ang="0">
                <a:pos x="246" y="121"/>
              </a:cxn>
              <a:cxn ang="0">
                <a:pos x="246" y="121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0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0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3" y="140"/>
                </a:lnTo>
                <a:lnTo>
                  <a:pt x="0" y="121"/>
                </a:lnTo>
                <a:lnTo>
                  <a:pt x="3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0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0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2" name="Freeform 10"/>
          <p:cNvSpPr>
            <a:spLocks/>
          </p:cNvSpPr>
          <p:nvPr/>
        </p:nvSpPr>
        <p:spPr bwMode="auto">
          <a:xfrm>
            <a:off x="5095875" y="3571875"/>
            <a:ext cx="385763" cy="390525"/>
          </a:xfrm>
          <a:custGeom>
            <a:avLst/>
            <a:gdLst/>
            <a:ahLst/>
            <a:cxnLst>
              <a:cxn ang="0">
                <a:pos x="243" y="121"/>
              </a:cxn>
              <a:cxn ang="0">
                <a:pos x="243" y="145"/>
              </a:cxn>
              <a:cxn ang="0">
                <a:pos x="239" y="160"/>
              </a:cxn>
              <a:cxn ang="0">
                <a:pos x="231" y="180"/>
              </a:cxn>
              <a:cxn ang="0">
                <a:pos x="220" y="196"/>
              </a:cxn>
              <a:cxn ang="0">
                <a:pos x="208" y="211"/>
              </a:cxn>
              <a:cxn ang="0">
                <a:pos x="196" y="223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2"/>
              </a:cxn>
              <a:cxn ang="0">
                <a:pos x="122" y="246"/>
              </a:cxn>
              <a:cxn ang="0">
                <a:pos x="102" y="242"/>
              </a:cxn>
              <a:cxn ang="0">
                <a:pos x="83" y="239"/>
              </a:cxn>
              <a:cxn ang="0">
                <a:pos x="67" y="231"/>
              </a:cxn>
              <a:cxn ang="0">
                <a:pos x="51" y="223"/>
              </a:cxn>
              <a:cxn ang="0">
                <a:pos x="36" y="211"/>
              </a:cxn>
              <a:cxn ang="0">
                <a:pos x="24" y="196"/>
              </a:cxn>
              <a:cxn ang="0">
                <a:pos x="12" y="180"/>
              </a:cxn>
              <a:cxn ang="0">
                <a:pos x="4" y="160"/>
              </a:cxn>
              <a:cxn ang="0">
                <a:pos x="0" y="145"/>
              </a:cxn>
              <a:cxn ang="0">
                <a:pos x="0" y="125"/>
              </a:cxn>
              <a:cxn ang="0">
                <a:pos x="0" y="102"/>
              </a:cxn>
              <a:cxn ang="0">
                <a:pos x="4" y="86"/>
              </a:cxn>
              <a:cxn ang="0">
                <a:pos x="12" y="66"/>
              </a:cxn>
              <a:cxn ang="0">
                <a:pos x="24" y="51"/>
              </a:cxn>
              <a:cxn ang="0">
                <a:pos x="36" y="35"/>
              </a:cxn>
              <a:cxn ang="0">
                <a:pos x="51" y="23"/>
              </a:cxn>
              <a:cxn ang="0">
                <a:pos x="67" y="15"/>
              </a:cxn>
              <a:cxn ang="0">
                <a:pos x="83" y="8"/>
              </a:cxn>
              <a:cxn ang="0">
                <a:pos x="102" y="4"/>
              </a:cxn>
              <a:cxn ang="0">
                <a:pos x="122" y="0"/>
              </a:cxn>
              <a:cxn ang="0">
                <a:pos x="141" y="4"/>
              </a:cxn>
              <a:cxn ang="0">
                <a:pos x="161" y="8"/>
              </a:cxn>
              <a:cxn ang="0">
                <a:pos x="180" y="15"/>
              </a:cxn>
              <a:cxn ang="0">
                <a:pos x="196" y="23"/>
              </a:cxn>
              <a:cxn ang="0">
                <a:pos x="208" y="35"/>
              </a:cxn>
              <a:cxn ang="0">
                <a:pos x="220" y="51"/>
              </a:cxn>
              <a:cxn ang="0">
                <a:pos x="231" y="66"/>
              </a:cxn>
              <a:cxn ang="0">
                <a:pos x="239" y="86"/>
              </a:cxn>
              <a:cxn ang="0">
                <a:pos x="243" y="102"/>
              </a:cxn>
              <a:cxn ang="0">
                <a:pos x="243" y="125"/>
              </a:cxn>
              <a:cxn ang="0">
                <a:pos x="243" y="125"/>
              </a:cxn>
              <a:cxn ang="0">
                <a:pos x="243" y="121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  <a:lnTo>
                  <a:pt x="243" y="121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3" name="Freeform 11"/>
          <p:cNvSpPr>
            <a:spLocks/>
          </p:cNvSpPr>
          <p:nvPr/>
        </p:nvSpPr>
        <p:spPr bwMode="auto">
          <a:xfrm>
            <a:off x="5095875" y="3571875"/>
            <a:ext cx="385763" cy="390525"/>
          </a:xfrm>
          <a:custGeom>
            <a:avLst/>
            <a:gdLst/>
            <a:ahLst/>
            <a:cxnLst>
              <a:cxn ang="0">
                <a:pos x="243" y="121"/>
              </a:cxn>
              <a:cxn ang="0">
                <a:pos x="243" y="145"/>
              </a:cxn>
              <a:cxn ang="0">
                <a:pos x="239" y="160"/>
              </a:cxn>
              <a:cxn ang="0">
                <a:pos x="231" y="180"/>
              </a:cxn>
              <a:cxn ang="0">
                <a:pos x="220" y="196"/>
              </a:cxn>
              <a:cxn ang="0">
                <a:pos x="208" y="211"/>
              </a:cxn>
              <a:cxn ang="0">
                <a:pos x="196" y="223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2"/>
              </a:cxn>
              <a:cxn ang="0">
                <a:pos x="122" y="246"/>
              </a:cxn>
              <a:cxn ang="0">
                <a:pos x="102" y="242"/>
              </a:cxn>
              <a:cxn ang="0">
                <a:pos x="83" y="239"/>
              </a:cxn>
              <a:cxn ang="0">
                <a:pos x="67" y="231"/>
              </a:cxn>
              <a:cxn ang="0">
                <a:pos x="51" y="223"/>
              </a:cxn>
              <a:cxn ang="0">
                <a:pos x="36" y="211"/>
              </a:cxn>
              <a:cxn ang="0">
                <a:pos x="24" y="196"/>
              </a:cxn>
              <a:cxn ang="0">
                <a:pos x="12" y="180"/>
              </a:cxn>
              <a:cxn ang="0">
                <a:pos x="4" y="160"/>
              </a:cxn>
              <a:cxn ang="0">
                <a:pos x="0" y="145"/>
              </a:cxn>
              <a:cxn ang="0">
                <a:pos x="0" y="125"/>
              </a:cxn>
              <a:cxn ang="0">
                <a:pos x="0" y="102"/>
              </a:cxn>
              <a:cxn ang="0">
                <a:pos x="4" y="86"/>
              </a:cxn>
              <a:cxn ang="0">
                <a:pos x="12" y="66"/>
              </a:cxn>
              <a:cxn ang="0">
                <a:pos x="24" y="51"/>
              </a:cxn>
              <a:cxn ang="0">
                <a:pos x="36" y="35"/>
              </a:cxn>
              <a:cxn ang="0">
                <a:pos x="51" y="23"/>
              </a:cxn>
              <a:cxn ang="0">
                <a:pos x="67" y="15"/>
              </a:cxn>
              <a:cxn ang="0">
                <a:pos x="83" y="8"/>
              </a:cxn>
              <a:cxn ang="0">
                <a:pos x="102" y="4"/>
              </a:cxn>
              <a:cxn ang="0">
                <a:pos x="122" y="0"/>
              </a:cxn>
              <a:cxn ang="0">
                <a:pos x="141" y="4"/>
              </a:cxn>
              <a:cxn ang="0">
                <a:pos x="161" y="8"/>
              </a:cxn>
              <a:cxn ang="0">
                <a:pos x="180" y="15"/>
              </a:cxn>
              <a:cxn ang="0">
                <a:pos x="196" y="23"/>
              </a:cxn>
              <a:cxn ang="0">
                <a:pos x="208" y="35"/>
              </a:cxn>
              <a:cxn ang="0">
                <a:pos x="220" y="51"/>
              </a:cxn>
              <a:cxn ang="0">
                <a:pos x="231" y="66"/>
              </a:cxn>
              <a:cxn ang="0">
                <a:pos x="239" y="86"/>
              </a:cxn>
              <a:cxn ang="0">
                <a:pos x="243" y="102"/>
              </a:cxn>
              <a:cxn ang="0">
                <a:pos x="243" y="125"/>
              </a:cxn>
              <a:cxn ang="0">
                <a:pos x="243" y="125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4" name="Freeform 12"/>
          <p:cNvSpPr>
            <a:spLocks/>
          </p:cNvSpPr>
          <p:nvPr/>
        </p:nvSpPr>
        <p:spPr bwMode="auto">
          <a:xfrm>
            <a:off x="1989138" y="4364038"/>
            <a:ext cx="385762" cy="385762"/>
          </a:xfrm>
          <a:custGeom>
            <a:avLst/>
            <a:gdLst/>
            <a:ahLst/>
            <a:cxnLst>
              <a:cxn ang="0">
                <a:pos x="243" y="122"/>
              </a:cxn>
              <a:cxn ang="0">
                <a:pos x="243" y="141"/>
              </a:cxn>
              <a:cxn ang="0">
                <a:pos x="239" y="161"/>
              </a:cxn>
              <a:cxn ang="0">
                <a:pos x="231" y="176"/>
              </a:cxn>
              <a:cxn ang="0">
                <a:pos x="220" y="196"/>
              </a:cxn>
              <a:cxn ang="0">
                <a:pos x="208" y="208"/>
              </a:cxn>
              <a:cxn ang="0">
                <a:pos x="196" y="219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3"/>
              </a:cxn>
              <a:cxn ang="0">
                <a:pos x="122" y="243"/>
              </a:cxn>
              <a:cxn ang="0">
                <a:pos x="102" y="243"/>
              </a:cxn>
              <a:cxn ang="0">
                <a:pos x="83" y="239"/>
              </a:cxn>
              <a:cxn ang="0">
                <a:pos x="67" y="231"/>
              </a:cxn>
              <a:cxn ang="0">
                <a:pos x="51" y="219"/>
              </a:cxn>
              <a:cxn ang="0">
                <a:pos x="36" y="208"/>
              </a:cxn>
              <a:cxn ang="0">
                <a:pos x="24" y="196"/>
              </a:cxn>
              <a:cxn ang="0">
                <a:pos x="12" y="176"/>
              </a:cxn>
              <a:cxn ang="0">
                <a:pos x="4" y="161"/>
              </a:cxn>
              <a:cxn ang="0">
                <a:pos x="0" y="141"/>
              </a:cxn>
              <a:cxn ang="0">
                <a:pos x="0" y="122"/>
              </a:cxn>
              <a:cxn ang="0">
                <a:pos x="0" y="102"/>
              </a:cxn>
              <a:cxn ang="0">
                <a:pos x="4" y="82"/>
              </a:cxn>
              <a:cxn ang="0">
                <a:pos x="12" y="67"/>
              </a:cxn>
              <a:cxn ang="0">
                <a:pos x="24" y="51"/>
              </a:cxn>
              <a:cxn ang="0">
                <a:pos x="36" y="35"/>
              </a:cxn>
              <a:cxn ang="0">
                <a:pos x="51" y="24"/>
              </a:cxn>
              <a:cxn ang="0">
                <a:pos x="67" y="12"/>
              </a:cxn>
              <a:cxn ang="0">
                <a:pos x="83" y="4"/>
              </a:cxn>
              <a:cxn ang="0">
                <a:pos x="102" y="0"/>
              </a:cxn>
              <a:cxn ang="0">
                <a:pos x="122" y="0"/>
              </a:cxn>
              <a:cxn ang="0">
                <a:pos x="141" y="0"/>
              </a:cxn>
              <a:cxn ang="0">
                <a:pos x="161" y="4"/>
              </a:cxn>
              <a:cxn ang="0">
                <a:pos x="180" y="12"/>
              </a:cxn>
              <a:cxn ang="0">
                <a:pos x="196" y="24"/>
              </a:cxn>
              <a:cxn ang="0">
                <a:pos x="208" y="35"/>
              </a:cxn>
              <a:cxn ang="0">
                <a:pos x="220" y="51"/>
              </a:cxn>
              <a:cxn ang="0">
                <a:pos x="231" y="67"/>
              </a:cxn>
              <a:cxn ang="0">
                <a:pos x="239" y="82"/>
              </a:cxn>
              <a:cxn ang="0">
                <a:pos x="243" y="102"/>
              </a:cxn>
              <a:cxn ang="0">
                <a:pos x="243" y="122"/>
              </a:cxn>
              <a:cxn ang="0">
                <a:pos x="243" y="122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5" name="Freeform 13"/>
          <p:cNvSpPr>
            <a:spLocks/>
          </p:cNvSpPr>
          <p:nvPr/>
        </p:nvSpPr>
        <p:spPr bwMode="auto">
          <a:xfrm>
            <a:off x="1989138" y="4364038"/>
            <a:ext cx="385762" cy="385762"/>
          </a:xfrm>
          <a:custGeom>
            <a:avLst/>
            <a:gdLst/>
            <a:ahLst/>
            <a:cxnLst>
              <a:cxn ang="0">
                <a:pos x="243" y="122"/>
              </a:cxn>
              <a:cxn ang="0">
                <a:pos x="243" y="141"/>
              </a:cxn>
              <a:cxn ang="0">
                <a:pos x="239" y="161"/>
              </a:cxn>
              <a:cxn ang="0">
                <a:pos x="231" y="176"/>
              </a:cxn>
              <a:cxn ang="0">
                <a:pos x="220" y="196"/>
              </a:cxn>
              <a:cxn ang="0">
                <a:pos x="208" y="208"/>
              </a:cxn>
              <a:cxn ang="0">
                <a:pos x="196" y="219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3"/>
              </a:cxn>
              <a:cxn ang="0">
                <a:pos x="122" y="243"/>
              </a:cxn>
              <a:cxn ang="0">
                <a:pos x="102" y="243"/>
              </a:cxn>
              <a:cxn ang="0">
                <a:pos x="83" y="239"/>
              </a:cxn>
              <a:cxn ang="0">
                <a:pos x="67" y="231"/>
              </a:cxn>
              <a:cxn ang="0">
                <a:pos x="51" y="219"/>
              </a:cxn>
              <a:cxn ang="0">
                <a:pos x="36" y="208"/>
              </a:cxn>
              <a:cxn ang="0">
                <a:pos x="24" y="196"/>
              </a:cxn>
              <a:cxn ang="0">
                <a:pos x="12" y="176"/>
              </a:cxn>
              <a:cxn ang="0">
                <a:pos x="4" y="161"/>
              </a:cxn>
              <a:cxn ang="0">
                <a:pos x="0" y="141"/>
              </a:cxn>
              <a:cxn ang="0">
                <a:pos x="0" y="122"/>
              </a:cxn>
              <a:cxn ang="0">
                <a:pos x="0" y="102"/>
              </a:cxn>
              <a:cxn ang="0">
                <a:pos x="4" y="82"/>
              </a:cxn>
              <a:cxn ang="0">
                <a:pos x="12" y="67"/>
              </a:cxn>
              <a:cxn ang="0">
                <a:pos x="24" y="51"/>
              </a:cxn>
              <a:cxn ang="0">
                <a:pos x="36" y="35"/>
              </a:cxn>
              <a:cxn ang="0">
                <a:pos x="51" y="24"/>
              </a:cxn>
              <a:cxn ang="0">
                <a:pos x="67" y="12"/>
              </a:cxn>
              <a:cxn ang="0">
                <a:pos x="83" y="4"/>
              </a:cxn>
              <a:cxn ang="0">
                <a:pos x="102" y="0"/>
              </a:cxn>
              <a:cxn ang="0">
                <a:pos x="122" y="0"/>
              </a:cxn>
              <a:cxn ang="0">
                <a:pos x="141" y="0"/>
              </a:cxn>
              <a:cxn ang="0">
                <a:pos x="161" y="4"/>
              </a:cxn>
              <a:cxn ang="0">
                <a:pos x="180" y="12"/>
              </a:cxn>
              <a:cxn ang="0">
                <a:pos x="196" y="24"/>
              </a:cxn>
              <a:cxn ang="0">
                <a:pos x="208" y="35"/>
              </a:cxn>
              <a:cxn ang="0">
                <a:pos x="220" y="51"/>
              </a:cxn>
              <a:cxn ang="0">
                <a:pos x="231" y="67"/>
              </a:cxn>
              <a:cxn ang="0">
                <a:pos x="239" y="82"/>
              </a:cxn>
              <a:cxn ang="0">
                <a:pos x="243" y="102"/>
              </a:cxn>
              <a:cxn ang="0">
                <a:pos x="243" y="122"/>
              </a:cxn>
              <a:cxn ang="0">
                <a:pos x="243" y="122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6" name="Freeform 14"/>
          <p:cNvSpPr>
            <a:spLocks/>
          </p:cNvSpPr>
          <p:nvPr/>
        </p:nvSpPr>
        <p:spPr bwMode="auto">
          <a:xfrm>
            <a:off x="2841625" y="4364038"/>
            <a:ext cx="390525" cy="385762"/>
          </a:xfrm>
          <a:custGeom>
            <a:avLst/>
            <a:gdLst/>
            <a:ahLst/>
            <a:cxnLst>
              <a:cxn ang="0">
                <a:pos x="246" y="122"/>
              </a:cxn>
              <a:cxn ang="0">
                <a:pos x="242" y="141"/>
              </a:cxn>
              <a:cxn ang="0">
                <a:pos x="238" y="161"/>
              </a:cxn>
              <a:cxn ang="0">
                <a:pos x="231" y="176"/>
              </a:cxn>
              <a:cxn ang="0">
                <a:pos x="223" y="196"/>
              </a:cxn>
              <a:cxn ang="0">
                <a:pos x="211" y="208"/>
              </a:cxn>
              <a:cxn ang="0">
                <a:pos x="195" y="219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3"/>
              </a:cxn>
              <a:cxn ang="0">
                <a:pos x="125" y="243"/>
              </a:cxn>
              <a:cxn ang="0">
                <a:pos x="105" y="243"/>
              </a:cxn>
              <a:cxn ang="0">
                <a:pos x="86" y="239"/>
              </a:cxn>
              <a:cxn ang="0">
                <a:pos x="66" y="231"/>
              </a:cxn>
              <a:cxn ang="0">
                <a:pos x="51" y="219"/>
              </a:cxn>
              <a:cxn ang="0">
                <a:pos x="39" y="208"/>
              </a:cxn>
              <a:cxn ang="0">
                <a:pos x="23" y="196"/>
              </a:cxn>
              <a:cxn ang="0">
                <a:pos x="15" y="176"/>
              </a:cxn>
              <a:cxn ang="0">
                <a:pos x="7" y="161"/>
              </a:cxn>
              <a:cxn ang="0">
                <a:pos x="4" y="141"/>
              </a:cxn>
              <a:cxn ang="0">
                <a:pos x="0" y="122"/>
              </a:cxn>
              <a:cxn ang="0">
                <a:pos x="4" y="102"/>
              </a:cxn>
              <a:cxn ang="0">
                <a:pos x="7" y="82"/>
              </a:cxn>
              <a:cxn ang="0">
                <a:pos x="15" y="67"/>
              </a:cxn>
              <a:cxn ang="0">
                <a:pos x="23" y="51"/>
              </a:cxn>
              <a:cxn ang="0">
                <a:pos x="39" y="35"/>
              </a:cxn>
              <a:cxn ang="0">
                <a:pos x="51" y="24"/>
              </a:cxn>
              <a:cxn ang="0">
                <a:pos x="66" y="12"/>
              </a:cxn>
              <a:cxn ang="0">
                <a:pos x="86" y="4"/>
              </a:cxn>
              <a:cxn ang="0">
                <a:pos x="105" y="0"/>
              </a:cxn>
              <a:cxn ang="0">
                <a:pos x="125" y="0"/>
              </a:cxn>
              <a:cxn ang="0">
                <a:pos x="144" y="0"/>
              </a:cxn>
              <a:cxn ang="0">
                <a:pos x="164" y="4"/>
              </a:cxn>
              <a:cxn ang="0">
                <a:pos x="180" y="12"/>
              </a:cxn>
              <a:cxn ang="0">
                <a:pos x="195" y="24"/>
              </a:cxn>
              <a:cxn ang="0">
                <a:pos x="211" y="35"/>
              </a:cxn>
              <a:cxn ang="0">
                <a:pos x="223" y="51"/>
              </a:cxn>
              <a:cxn ang="0">
                <a:pos x="231" y="67"/>
              </a:cxn>
              <a:cxn ang="0">
                <a:pos x="238" y="82"/>
              </a:cxn>
              <a:cxn ang="0">
                <a:pos x="242" y="102"/>
              </a:cxn>
              <a:cxn ang="0">
                <a:pos x="246" y="122"/>
              </a:cxn>
              <a:cxn ang="0">
                <a:pos x="246" y="122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1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4" y="141"/>
                </a:lnTo>
                <a:lnTo>
                  <a:pt x="0" y="122"/>
                </a:lnTo>
                <a:lnTo>
                  <a:pt x="4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1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1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7" name="Freeform 15"/>
          <p:cNvSpPr>
            <a:spLocks/>
          </p:cNvSpPr>
          <p:nvPr/>
        </p:nvSpPr>
        <p:spPr bwMode="auto">
          <a:xfrm>
            <a:off x="2841625" y="4364038"/>
            <a:ext cx="390525" cy="385762"/>
          </a:xfrm>
          <a:custGeom>
            <a:avLst/>
            <a:gdLst/>
            <a:ahLst/>
            <a:cxnLst>
              <a:cxn ang="0">
                <a:pos x="246" y="122"/>
              </a:cxn>
              <a:cxn ang="0">
                <a:pos x="242" y="141"/>
              </a:cxn>
              <a:cxn ang="0">
                <a:pos x="238" y="161"/>
              </a:cxn>
              <a:cxn ang="0">
                <a:pos x="231" y="176"/>
              </a:cxn>
              <a:cxn ang="0">
                <a:pos x="223" y="196"/>
              </a:cxn>
              <a:cxn ang="0">
                <a:pos x="211" y="208"/>
              </a:cxn>
              <a:cxn ang="0">
                <a:pos x="195" y="219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3"/>
              </a:cxn>
              <a:cxn ang="0">
                <a:pos x="125" y="243"/>
              </a:cxn>
              <a:cxn ang="0">
                <a:pos x="105" y="243"/>
              </a:cxn>
              <a:cxn ang="0">
                <a:pos x="86" y="239"/>
              </a:cxn>
              <a:cxn ang="0">
                <a:pos x="66" y="231"/>
              </a:cxn>
              <a:cxn ang="0">
                <a:pos x="51" y="219"/>
              </a:cxn>
              <a:cxn ang="0">
                <a:pos x="39" y="208"/>
              </a:cxn>
              <a:cxn ang="0">
                <a:pos x="23" y="196"/>
              </a:cxn>
              <a:cxn ang="0">
                <a:pos x="15" y="176"/>
              </a:cxn>
              <a:cxn ang="0">
                <a:pos x="7" y="161"/>
              </a:cxn>
              <a:cxn ang="0">
                <a:pos x="4" y="141"/>
              </a:cxn>
              <a:cxn ang="0">
                <a:pos x="0" y="122"/>
              </a:cxn>
              <a:cxn ang="0">
                <a:pos x="4" y="102"/>
              </a:cxn>
              <a:cxn ang="0">
                <a:pos x="7" y="82"/>
              </a:cxn>
              <a:cxn ang="0">
                <a:pos x="15" y="67"/>
              </a:cxn>
              <a:cxn ang="0">
                <a:pos x="23" y="51"/>
              </a:cxn>
              <a:cxn ang="0">
                <a:pos x="39" y="35"/>
              </a:cxn>
              <a:cxn ang="0">
                <a:pos x="51" y="24"/>
              </a:cxn>
              <a:cxn ang="0">
                <a:pos x="66" y="12"/>
              </a:cxn>
              <a:cxn ang="0">
                <a:pos x="86" y="4"/>
              </a:cxn>
              <a:cxn ang="0">
                <a:pos x="105" y="0"/>
              </a:cxn>
              <a:cxn ang="0">
                <a:pos x="125" y="0"/>
              </a:cxn>
              <a:cxn ang="0">
                <a:pos x="144" y="0"/>
              </a:cxn>
              <a:cxn ang="0">
                <a:pos x="164" y="4"/>
              </a:cxn>
              <a:cxn ang="0">
                <a:pos x="180" y="12"/>
              </a:cxn>
              <a:cxn ang="0">
                <a:pos x="195" y="24"/>
              </a:cxn>
              <a:cxn ang="0">
                <a:pos x="211" y="35"/>
              </a:cxn>
              <a:cxn ang="0">
                <a:pos x="223" y="51"/>
              </a:cxn>
              <a:cxn ang="0">
                <a:pos x="231" y="67"/>
              </a:cxn>
              <a:cxn ang="0">
                <a:pos x="238" y="82"/>
              </a:cxn>
              <a:cxn ang="0">
                <a:pos x="242" y="102"/>
              </a:cxn>
              <a:cxn ang="0">
                <a:pos x="246" y="122"/>
              </a:cxn>
              <a:cxn ang="0">
                <a:pos x="246" y="122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1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4" y="141"/>
                </a:lnTo>
                <a:lnTo>
                  <a:pt x="0" y="122"/>
                </a:lnTo>
                <a:lnTo>
                  <a:pt x="4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1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1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8" name="Freeform 16"/>
          <p:cNvSpPr>
            <a:spLocks/>
          </p:cNvSpPr>
          <p:nvPr/>
        </p:nvSpPr>
        <p:spPr bwMode="auto">
          <a:xfrm>
            <a:off x="1989138" y="5214938"/>
            <a:ext cx="385762" cy="392112"/>
          </a:xfrm>
          <a:custGeom>
            <a:avLst/>
            <a:gdLst/>
            <a:ahLst/>
            <a:cxnLst>
              <a:cxn ang="0">
                <a:pos x="243" y="122"/>
              </a:cxn>
              <a:cxn ang="0">
                <a:pos x="243" y="145"/>
              </a:cxn>
              <a:cxn ang="0">
                <a:pos x="239" y="161"/>
              </a:cxn>
              <a:cxn ang="0">
                <a:pos x="231" y="180"/>
              </a:cxn>
              <a:cxn ang="0">
                <a:pos x="220" y="196"/>
              </a:cxn>
              <a:cxn ang="0">
                <a:pos x="208" y="212"/>
              </a:cxn>
              <a:cxn ang="0">
                <a:pos x="196" y="224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3"/>
              </a:cxn>
              <a:cxn ang="0">
                <a:pos x="122" y="247"/>
              </a:cxn>
              <a:cxn ang="0">
                <a:pos x="102" y="243"/>
              </a:cxn>
              <a:cxn ang="0">
                <a:pos x="83" y="239"/>
              </a:cxn>
              <a:cxn ang="0">
                <a:pos x="67" y="231"/>
              </a:cxn>
              <a:cxn ang="0">
                <a:pos x="51" y="224"/>
              </a:cxn>
              <a:cxn ang="0">
                <a:pos x="36" y="212"/>
              </a:cxn>
              <a:cxn ang="0">
                <a:pos x="24" y="196"/>
              </a:cxn>
              <a:cxn ang="0">
                <a:pos x="12" y="180"/>
              </a:cxn>
              <a:cxn ang="0">
                <a:pos x="4" y="161"/>
              </a:cxn>
              <a:cxn ang="0">
                <a:pos x="0" y="145"/>
              </a:cxn>
              <a:cxn ang="0">
                <a:pos x="0" y="126"/>
              </a:cxn>
              <a:cxn ang="0">
                <a:pos x="0" y="106"/>
              </a:cxn>
              <a:cxn ang="0">
                <a:pos x="4" y="87"/>
              </a:cxn>
              <a:cxn ang="0">
                <a:pos x="12" y="67"/>
              </a:cxn>
              <a:cxn ang="0">
                <a:pos x="24" y="51"/>
              </a:cxn>
              <a:cxn ang="0">
                <a:pos x="36" y="40"/>
              </a:cxn>
              <a:cxn ang="0">
                <a:pos x="51" y="24"/>
              </a:cxn>
              <a:cxn ang="0">
                <a:pos x="67" y="16"/>
              </a:cxn>
              <a:cxn ang="0">
                <a:pos x="83" y="8"/>
              </a:cxn>
              <a:cxn ang="0">
                <a:pos x="102" y="4"/>
              </a:cxn>
              <a:cxn ang="0">
                <a:pos x="122" y="0"/>
              </a:cxn>
              <a:cxn ang="0">
                <a:pos x="141" y="4"/>
              </a:cxn>
              <a:cxn ang="0">
                <a:pos x="161" y="8"/>
              </a:cxn>
              <a:cxn ang="0">
                <a:pos x="180" y="16"/>
              </a:cxn>
              <a:cxn ang="0">
                <a:pos x="196" y="24"/>
              </a:cxn>
              <a:cxn ang="0">
                <a:pos x="208" y="40"/>
              </a:cxn>
              <a:cxn ang="0">
                <a:pos x="220" y="51"/>
              </a:cxn>
              <a:cxn ang="0">
                <a:pos x="231" y="67"/>
              </a:cxn>
              <a:cxn ang="0">
                <a:pos x="239" y="87"/>
              </a:cxn>
              <a:cxn ang="0">
                <a:pos x="243" y="106"/>
              </a:cxn>
              <a:cxn ang="0">
                <a:pos x="243" y="126"/>
              </a:cxn>
              <a:cxn ang="0">
                <a:pos x="243" y="126"/>
              </a:cxn>
              <a:cxn ang="0">
                <a:pos x="243" y="122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49" name="Freeform 17"/>
          <p:cNvSpPr>
            <a:spLocks/>
          </p:cNvSpPr>
          <p:nvPr/>
        </p:nvSpPr>
        <p:spPr bwMode="auto">
          <a:xfrm>
            <a:off x="1989138" y="5214938"/>
            <a:ext cx="385762" cy="392112"/>
          </a:xfrm>
          <a:custGeom>
            <a:avLst/>
            <a:gdLst/>
            <a:ahLst/>
            <a:cxnLst>
              <a:cxn ang="0">
                <a:pos x="243" y="122"/>
              </a:cxn>
              <a:cxn ang="0">
                <a:pos x="243" y="145"/>
              </a:cxn>
              <a:cxn ang="0">
                <a:pos x="239" y="161"/>
              </a:cxn>
              <a:cxn ang="0">
                <a:pos x="231" y="180"/>
              </a:cxn>
              <a:cxn ang="0">
                <a:pos x="220" y="196"/>
              </a:cxn>
              <a:cxn ang="0">
                <a:pos x="208" y="212"/>
              </a:cxn>
              <a:cxn ang="0">
                <a:pos x="196" y="224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3"/>
              </a:cxn>
              <a:cxn ang="0">
                <a:pos x="122" y="247"/>
              </a:cxn>
              <a:cxn ang="0">
                <a:pos x="102" y="243"/>
              </a:cxn>
              <a:cxn ang="0">
                <a:pos x="83" y="239"/>
              </a:cxn>
              <a:cxn ang="0">
                <a:pos x="67" y="231"/>
              </a:cxn>
              <a:cxn ang="0">
                <a:pos x="51" y="224"/>
              </a:cxn>
              <a:cxn ang="0">
                <a:pos x="36" y="212"/>
              </a:cxn>
              <a:cxn ang="0">
                <a:pos x="24" y="196"/>
              </a:cxn>
              <a:cxn ang="0">
                <a:pos x="12" y="180"/>
              </a:cxn>
              <a:cxn ang="0">
                <a:pos x="4" y="161"/>
              </a:cxn>
              <a:cxn ang="0">
                <a:pos x="0" y="145"/>
              </a:cxn>
              <a:cxn ang="0">
                <a:pos x="0" y="126"/>
              </a:cxn>
              <a:cxn ang="0">
                <a:pos x="0" y="106"/>
              </a:cxn>
              <a:cxn ang="0">
                <a:pos x="4" y="87"/>
              </a:cxn>
              <a:cxn ang="0">
                <a:pos x="12" y="67"/>
              </a:cxn>
              <a:cxn ang="0">
                <a:pos x="24" y="51"/>
              </a:cxn>
              <a:cxn ang="0">
                <a:pos x="36" y="40"/>
              </a:cxn>
              <a:cxn ang="0">
                <a:pos x="51" y="24"/>
              </a:cxn>
              <a:cxn ang="0">
                <a:pos x="67" y="16"/>
              </a:cxn>
              <a:cxn ang="0">
                <a:pos x="83" y="8"/>
              </a:cxn>
              <a:cxn ang="0">
                <a:pos x="102" y="4"/>
              </a:cxn>
              <a:cxn ang="0">
                <a:pos x="122" y="0"/>
              </a:cxn>
              <a:cxn ang="0">
                <a:pos x="141" y="4"/>
              </a:cxn>
              <a:cxn ang="0">
                <a:pos x="161" y="8"/>
              </a:cxn>
              <a:cxn ang="0">
                <a:pos x="180" y="16"/>
              </a:cxn>
              <a:cxn ang="0">
                <a:pos x="196" y="24"/>
              </a:cxn>
              <a:cxn ang="0">
                <a:pos x="208" y="40"/>
              </a:cxn>
              <a:cxn ang="0">
                <a:pos x="220" y="51"/>
              </a:cxn>
              <a:cxn ang="0">
                <a:pos x="231" y="67"/>
              </a:cxn>
              <a:cxn ang="0">
                <a:pos x="239" y="87"/>
              </a:cxn>
              <a:cxn ang="0">
                <a:pos x="243" y="106"/>
              </a:cxn>
              <a:cxn ang="0">
                <a:pos x="243" y="126"/>
              </a:cxn>
              <a:cxn ang="0">
                <a:pos x="243" y="126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0" name="Freeform 18"/>
          <p:cNvSpPr>
            <a:spLocks/>
          </p:cNvSpPr>
          <p:nvPr/>
        </p:nvSpPr>
        <p:spPr bwMode="auto">
          <a:xfrm>
            <a:off x="2841625" y="5214938"/>
            <a:ext cx="390525" cy="392112"/>
          </a:xfrm>
          <a:custGeom>
            <a:avLst/>
            <a:gdLst/>
            <a:ahLst/>
            <a:cxnLst>
              <a:cxn ang="0">
                <a:pos x="246" y="122"/>
              </a:cxn>
              <a:cxn ang="0">
                <a:pos x="242" y="145"/>
              </a:cxn>
              <a:cxn ang="0">
                <a:pos x="238" y="161"/>
              </a:cxn>
              <a:cxn ang="0">
                <a:pos x="231" y="180"/>
              </a:cxn>
              <a:cxn ang="0">
                <a:pos x="223" y="196"/>
              </a:cxn>
              <a:cxn ang="0">
                <a:pos x="211" y="212"/>
              </a:cxn>
              <a:cxn ang="0">
                <a:pos x="195" y="224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3"/>
              </a:cxn>
              <a:cxn ang="0">
                <a:pos x="125" y="247"/>
              </a:cxn>
              <a:cxn ang="0">
                <a:pos x="105" y="243"/>
              </a:cxn>
              <a:cxn ang="0">
                <a:pos x="86" y="239"/>
              </a:cxn>
              <a:cxn ang="0">
                <a:pos x="66" y="231"/>
              </a:cxn>
              <a:cxn ang="0">
                <a:pos x="51" y="224"/>
              </a:cxn>
              <a:cxn ang="0">
                <a:pos x="39" y="212"/>
              </a:cxn>
              <a:cxn ang="0">
                <a:pos x="23" y="196"/>
              </a:cxn>
              <a:cxn ang="0">
                <a:pos x="15" y="180"/>
              </a:cxn>
              <a:cxn ang="0">
                <a:pos x="7" y="161"/>
              </a:cxn>
              <a:cxn ang="0">
                <a:pos x="4" y="145"/>
              </a:cxn>
              <a:cxn ang="0">
                <a:pos x="0" y="126"/>
              </a:cxn>
              <a:cxn ang="0">
                <a:pos x="4" y="106"/>
              </a:cxn>
              <a:cxn ang="0">
                <a:pos x="7" y="87"/>
              </a:cxn>
              <a:cxn ang="0">
                <a:pos x="15" y="67"/>
              </a:cxn>
              <a:cxn ang="0">
                <a:pos x="23" y="51"/>
              </a:cxn>
              <a:cxn ang="0">
                <a:pos x="39" y="40"/>
              </a:cxn>
              <a:cxn ang="0">
                <a:pos x="51" y="24"/>
              </a:cxn>
              <a:cxn ang="0">
                <a:pos x="66" y="16"/>
              </a:cxn>
              <a:cxn ang="0">
                <a:pos x="86" y="8"/>
              </a:cxn>
              <a:cxn ang="0">
                <a:pos x="105" y="4"/>
              </a:cxn>
              <a:cxn ang="0">
                <a:pos x="125" y="0"/>
              </a:cxn>
              <a:cxn ang="0">
                <a:pos x="144" y="4"/>
              </a:cxn>
              <a:cxn ang="0">
                <a:pos x="164" y="8"/>
              </a:cxn>
              <a:cxn ang="0">
                <a:pos x="180" y="16"/>
              </a:cxn>
              <a:cxn ang="0">
                <a:pos x="195" y="24"/>
              </a:cxn>
              <a:cxn ang="0">
                <a:pos x="211" y="40"/>
              </a:cxn>
              <a:cxn ang="0">
                <a:pos x="223" y="51"/>
              </a:cxn>
              <a:cxn ang="0">
                <a:pos x="231" y="67"/>
              </a:cxn>
              <a:cxn ang="0">
                <a:pos x="238" y="87"/>
              </a:cxn>
              <a:cxn ang="0">
                <a:pos x="242" y="106"/>
              </a:cxn>
              <a:cxn ang="0">
                <a:pos x="246" y="126"/>
              </a:cxn>
              <a:cxn ang="0">
                <a:pos x="246" y="126"/>
              </a:cxn>
              <a:cxn ang="0">
                <a:pos x="246" y="122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4" y="145"/>
                </a:lnTo>
                <a:lnTo>
                  <a:pt x="0" y="126"/>
                </a:lnTo>
                <a:lnTo>
                  <a:pt x="4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1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1" name="Freeform 19"/>
          <p:cNvSpPr>
            <a:spLocks/>
          </p:cNvSpPr>
          <p:nvPr/>
        </p:nvSpPr>
        <p:spPr bwMode="auto">
          <a:xfrm>
            <a:off x="2841625" y="5214938"/>
            <a:ext cx="390525" cy="392112"/>
          </a:xfrm>
          <a:custGeom>
            <a:avLst/>
            <a:gdLst/>
            <a:ahLst/>
            <a:cxnLst>
              <a:cxn ang="0">
                <a:pos x="246" y="122"/>
              </a:cxn>
              <a:cxn ang="0">
                <a:pos x="242" y="145"/>
              </a:cxn>
              <a:cxn ang="0">
                <a:pos x="238" y="161"/>
              </a:cxn>
              <a:cxn ang="0">
                <a:pos x="231" y="180"/>
              </a:cxn>
              <a:cxn ang="0">
                <a:pos x="223" y="196"/>
              </a:cxn>
              <a:cxn ang="0">
                <a:pos x="211" y="212"/>
              </a:cxn>
              <a:cxn ang="0">
                <a:pos x="195" y="224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3"/>
              </a:cxn>
              <a:cxn ang="0">
                <a:pos x="125" y="247"/>
              </a:cxn>
              <a:cxn ang="0">
                <a:pos x="105" y="243"/>
              </a:cxn>
              <a:cxn ang="0">
                <a:pos x="86" y="239"/>
              </a:cxn>
              <a:cxn ang="0">
                <a:pos x="66" y="231"/>
              </a:cxn>
              <a:cxn ang="0">
                <a:pos x="51" y="224"/>
              </a:cxn>
              <a:cxn ang="0">
                <a:pos x="39" y="212"/>
              </a:cxn>
              <a:cxn ang="0">
                <a:pos x="23" y="196"/>
              </a:cxn>
              <a:cxn ang="0">
                <a:pos x="15" y="180"/>
              </a:cxn>
              <a:cxn ang="0">
                <a:pos x="7" y="161"/>
              </a:cxn>
              <a:cxn ang="0">
                <a:pos x="4" y="145"/>
              </a:cxn>
              <a:cxn ang="0">
                <a:pos x="0" y="126"/>
              </a:cxn>
              <a:cxn ang="0">
                <a:pos x="4" y="106"/>
              </a:cxn>
              <a:cxn ang="0">
                <a:pos x="7" y="87"/>
              </a:cxn>
              <a:cxn ang="0">
                <a:pos x="15" y="67"/>
              </a:cxn>
              <a:cxn ang="0">
                <a:pos x="23" y="51"/>
              </a:cxn>
              <a:cxn ang="0">
                <a:pos x="39" y="40"/>
              </a:cxn>
              <a:cxn ang="0">
                <a:pos x="51" y="24"/>
              </a:cxn>
              <a:cxn ang="0">
                <a:pos x="66" y="16"/>
              </a:cxn>
              <a:cxn ang="0">
                <a:pos x="86" y="8"/>
              </a:cxn>
              <a:cxn ang="0">
                <a:pos x="105" y="4"/>
              </a:cxn>
              <a:cxn ang="0">
                <a:pos x="125" y="0"/>
              </a:cxn>
              <a:cxn ang="0">
                <a:pos x="144" y="4"/>
              </a:cxn>
              <a:cxn ang="0">
                <a:pos x="164" y="8"/>
              </a:cxn>
              <a:cxn ang="0">
                <a:pos x="180" y="16"/>
              </a:cxn>
              <a:cxn ang="0">
                <a:pos x="195" y="24"/>
              </a:cxn>
              <a:cxn ang="0">
                <a:pos x="211" y="40"/>
              </a:cxn>
              <a:cxn ang="0">
                <a:pos x="223" y="51"/>
              </a:cxn>
              <a:cxn ang="0">
                <a:pos x="231" y="67"/>
              </a:cxn>
              <a:cxn ang="0">
                <a:pos x="238" y="87"/>
              </a:cxn>
              <a:cxn ang="0">
                <a:pos x="242" y="106"/>
              </a:cxn>
              <a:cxn ang="0">
                <a:pos x="246" y="126"/>
              </a:cxn>
              <a:cxn ang="0">
                <a:pos x="246" y="126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1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4" y="145"/>
                </a:lnTo>
                <a:lnTo>
                  <a:pt x="0" y="126"/>
                </a:lnTo>
                <a:lnTo>
                  <a:pt x="4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1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2" name="Freeform 20"/>
          <p:cNvSpPr>
            <a:spLocks/>
          </p:cNvSpPr>
          <p:nvPr/>
        </p:nvSpPr>
        <p:spPr bwMode="auto">
          <a:xfrm>
            <a:off x="5095875" y="4364038"/>
            <a:ext cx="385763" cy="385762"/>
          </a:xfrm>
          <a:custGeom>
            <a:avLst/>
            <a:gdLst/>
            <a:ahLst/>
            <a:cxnLst>
              <a:cxn ang="0">
                <a:pos x="243" y="122"/>
              </a:cxn>
              <a:cxn ang="0">
                <a:pos x="243" y="141"/>
              </a:cxn>
              <a:cxn ang="0">
                <a:pos x="239" y="161"/>
              </a:cxn>
              <a:cxn ang="0">
                <a:pos x="231" y="176"/>
              </a:cxn>
              <a:cxn ang="0">
                <a:pos x="220" y="196"/>
              </a:cxn>
              <a:cxn ang="0">
                <a:pos x="208" y="208"/>
              </a:cxn>
              <a:cxn ang="0">
                <a:pos x="196" y="219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3"/>
              </a:cxn>
              <a:cxn ang="0">
                <a:pos x="122" y="243"/>
              </a:cxn>
              <a:cxn ang="0">
                <a:pos x="102" y="243"/>
              </a:cxn>
              <a:cxn ang="0">
                <a:pos x="83" y="239"/>
              </a:cxn>
              <a:cxn ang="0">
                <a:pos x="67" y="231"/>
              </a:cxn>
              <a:cxn ang="0">
                <a:pos x="51" y="219"/>
              </a:cxn>
              <a:cxn ang="0">
                <a:pos x="36" y="208"/>
              </a:cxn>
              <a:cxn ang="0">
                <a:pos x="24" y="196"/>
              </a:cxn>
              <a:cxn ang="0">
                <a:pos x="12" y="176"/>
              </a:cxn>
              <a:cxn ang="0">
                <a:pos x="4" y="161"/>
              </a:cxn>
              <a:cxn ang="0">
                <a:pos x="0" y="141"/>
              </a:cxn>
              <a:cxn ang="0">
                <a:pos x="0" y="122"/>
              </a:cxn>
              <a:cxn ang="0">
                <a:pos x="0" y="102"/>
              </a:cxn>
              <a:cxn ang="0">
                <a:pos x="4" y="82"/>
              </a:cxn>
              <a:cxn ang="0">
                <a:pos x="12" y="67"/>
              </a:cxn>
              <a:cxn ang="0">
                <a:pos x="24" y="51"/>
              </a:cxn>
              <a:cxn ang="0">
                <a:pos x="36" y="35"/>
              </a:cxn>
              <a:cxn ang="0">
                <a:pos x="51" y="24"/>
              </a:cxn>
              <a:cxn ang="0">
                <a:pos x="67" y="12"/>
              </a:cxn>
              <a:cxn ang="0">
                <a:pos x="83" y="4"/>
              </a:cxn>
              <a:cxn ang="0">
                <a:pos x="102" y="0"/>
              </a:cxn>
              <a:cxn ang="0">
                <a:pos x="122" y="0"/>
              </a:cxn>
              <a:cxn ang="0">
                <a:pos x="141" y="0"/>
              </a:cxn>
              <a:cxn ang="0">
                <a:pos x="161" y="4"/>
              </a:cxn>
              <a:cxn ang="0">
                <a:pos x="180" y="12"/>
              </a:cxn>
              <a:cxn ang="0">
                <a:pos x="196" y="24"/>
              </a:cxn>
              <a:cxn ang="0">
                <a:pos x="208" y="35"/>
              </a:cxn>
              <a:cxn ang="0">
                <a:pos x="220" y="51"/>
              </a:cxn>
              <a:cxn ang="0">
                <a:pos x="231" y="67"/>
              </a:cxn>
              <a:cxn ang="0">
                <a:pos x="239" y="82"/>
              </a:cxn>
              <a:cxn ang="0">
                <a:pos x="243" y="102"/>
              </a:cxn>
              <a:cxn ang="0">
                <a:pos x="243" y="122"/>
              </a:cxn>
              <a:cxn ang="0">
                <a:pos x="243" y="122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3" name="Freeform 21"/>
          <p:cNvSpPr>
            <a:spLocks/>
          </p:cNvSpPr>
          <p:nvPr/>
        </p:nvSpPr>
        <p:spPr bwMode="auto">
          <a:xfrm>
            <a:off x="5095875" y="4364038"/>
            <a:ext cx="385763" cy="385762"/>
          </a:xfrm>
          <a:custGeom>
            <a:avLst/>
            <a:gdLst/>
            <a:ahLst/>
            <a:cxnLst>
              <a:cxn ang="0">
                <a:pos x="243" y="122"/>
              </a:cxn>
              <a:cxn ang="0">
                <a:pos x="243" y="141"/>
              </a:cxn>
              <a:cxn ang="0">
                <a:pos x="239" y="161"/>
              </a:cxn>
              <a:cxn ang="0">
                <a:pos x="231" y="176"/>
              </a:cxn>
              <a:cxn ang="0">
                <a:pos x="220" y="196"/>
              </a:cxn>
              <a:cxn ang="0">
                <a:pos x="208" y="208"/>
              </a:cxn>
              <a:cxn ang="0">
                <a:pos x="196" y="219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3"/>
              </a:cxn>
              <a:cxn ang="0">
                <a:pos x="122" y="243"/>
              </a:cxn>
              <a:cxn ang="0">
                <a:pos x="102" y="243"/>
              </a:cxn>
              <a:cxn ang="0">
                <a:pos x="83" y="239"/>
              </a:cxn>
              <a:cxn ang="0">
                <a:pos x="67" y="231"/>
              </a:cxn>
              <a:cxn ang="0">
                <a:pos x="51" y="219"/>
              </a:cxn>
              <a:cxn ang="0">
                <a:pos x="36" y="208"/>
              </a:cxn>
              <a:cxn ang="0">
                <a:pos x="24" y="196"/>
              </a:cxn>
              <a:cxn ang="0">
                <a:pos x="12" y="176"/>
              </a:cxn>
              <a:cxn ang="0">
                <a:pos x="4" y="161"/>
              </a:cxn>
              <a:cxn ang="0">
                <a:pos x="0" y="141"/>
              </a:cxn>
              <a:cxn ang="0">
                <a:pos x="0" y="122"/>
              </a:cxn>
              <a:cxn ang="0">
                <a:pos x="0" y="102"/>
              </a:cxn>
              <a:cxn ang="0">
                <a:pos x="4" y="82"/>
              </a:cxn>
              <a:cxn ang="0">
                <a:pos x="12" y="67"/>
              </a:cxn>
              <a:cxn ang="0">
                <a:pos x="24" y="51"/>
              </a:cxn>
              <a:cxn ang="0">
                <a:pos x="36" y="35"/>
              </a:cxn>
              <a:cxn ang="0">
                <a:pos x="51" y="24"/>
              </a:cxn>
              <a:cxn ang="0">
                <a:pos x="67" y="12"/>
              </a:cxn>
              <a:cxn ang="0">
                <a:pos x="83" y="4"/>
              </a:cxn>
              <a:cxn ang="0">
                <a:pos x="102" y="0"/>
              </a:cxn>
              <a:cxn ang="0">
                <a:pos x="122" y="0"/>
              </a:cxn>
              <a:cxn ang="0">
                <a:pos x="141" y="0"/>
              </a:cxn>
              <a:cxn ang="0">
                <a:pos x="161" y="4"/>
              </a:cxn>
              <a:cxn ang="0">
                <a:pos x="180" y="12"/>
              </a:cxn>
              <a:cxn ang="0">
                <a:pos x="196" y="24"/>
              </a:cxn>
              <a:cxn ang="0">
                <a:pos x="208" y="35"/>
              </a:cxn>
              <a:cxn ang="0">
                <a:pos x="220" y="51"/>
              </a:cxn>
              <a:cxn ang="0">
                <a:pos x="231" y="67"/>
              </a:cxn>
              <a:cxn ang="0">
                <a:pos x="239" y="82"/>
              </a:cxn>
              <a:cxn ang="0">
                <a:pos x="243" y="102"/>
              </a:cxn>
              <a:cxn ang="0">
                <a:pos x="243" y="122"/>
              </a:cxn>
              <a:cxn ang="0">
                <a:pos x="243" y="122"/>
              </a:cxn>
            </a:cxnLst>
            <a:rect l="0" t="0" r="r" b="b"/>
            <a:pathLst>
              <a:path w="243" h="243">
                <a:moveTo>
                  <a:pt x="243" y="122"/>
                </a:moveTo>
                <a:lnTo>
                  <a:pt x="243" y="141"/>
                </a:lnTo>
                <a:lnTo>
                  <a:pt x="239" y="161"/>
                </a:lnTo>
                <a:lnTo>
                  <a:pt x="231" y="176"/>
                </a:lnTo>
                <a:lnTo>
                  <a:pt x="220" y="196"/>
                </a:lnTo>
                <a:lnTo>
                  <a:pt x="208" y="208"/>
                </a:lnTo>
                <a:lnTo>
                  <a:pt x="196" y="219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3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19"/>
                </a:lnTo>
                <a:lnTo>
                  <a:pt x="36" y="208"/>
                </a:lnTo>
                <a:lnTo>
                  <a:pt x="24" y="196"/>
                </a:lnTo>
                <a:lnTo>
                  <a:pt x="12" y="176"/>
                </a:lnTo>
                <a:lnTo>
                  <a:pt x="4" y="161"/>
                </a:lnTo>
                <a:lnTo>
                  <a:pt x="0" y="141"/>
                </a:lnTo>
                <a:lnTo>
                  <a:pt x="0" y="122"/>
                </a:lnTo>
                <a:lnTo>
                  <a:pt x="0" y="102"/>
                </a:lnTo>
                <a:lnTo>
                  <a:pt x="4" y="82"/>
                </a:lnTo>
                <a:lnTo>
                  <a:pt x="12" y="67"/>
                </a:lnTo>
                <a:lnTo>
                  <a:pt x="24" y="51"/>
                </a:lnTo>
                <a:lnTo>
                  <a:pt x="36" y="35"/>
                </a:lnTo>
                <a:lnTo>
                  <a:pt x="51" y="24"/>
                </a:lnTo>
                <a:lnTo>
                  <a:pt x="67" y="12"/>
                </a:lnTo>
                <a:lnTo>
                  <a:pt x="83" y="4"/>
                </a:lnTo>
                <a:lnTo>
                  <a:pt x="102" y="0"/>
                </a:lnTo>
                <a:lnTo>
                  <a:pt x="122" y="0"/>
                </a:lnTo>
                <a:lnTo>
                  <a:pt x="141" y="0"/>
                </a:lnTo>
                <a:lnTo>
                  <a:pt x="161" y="4"/>
                </a:lnTo>
                <a:lnTo>
                  <a:pt x="180" y="12"/>
                </a:lnTo>
                <a:lnTo>
                  <a:pt x="196" y="24"/>
                </a:lnTo>
                <a:lnTo>
                  <a:pt x="208" y="35"/>
                </a:lnTo>
                <a:lnTo>
                  <a:pt x="220" y="51"/>
                </a:lnTo>
                <a:lnTo>
                  <a:pt x="231" y="67"/>
                </a:lnTo>
                <a:lnTo>
                  <a:pt x="239" y="82"/>
                </a:lnTo>
                <a:lnTo>
                  <a:pt x="243" y="102"/>
                </a:lnTo>
                <a:lnTo>
                  <a:pt x="243" y="122"/>
                </a:lnTo>
                <a:lnTo>
                  <a:pt x="243" y="122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4" name="Freeform 22"/>
          <p:cNvSpPr>
            <a:spLocks/>
          </p:cNvSpPr>
          <p:nvPr/>
        </p:nvSpPr>
        <p:spPr bwMode="auto">
          <a:xfrm>
            <a:off x="5948363" y="4364038"/>
            <a:ext cx="390525" cy="385762"/>
          </a:xfrm>
          <a:custGeom>
            <a:avLst/>
            <a:gdLst/>
            <a:ahLst/>
            <a:cxnLst>
              <a:cxn ang="0">
                <a:pos x="246" y="122"/>
              </a:cxn>
              <a:cxn ang="0">
                <a:pos x="242" y="141"/>
              </a:cxn>
              <a:cxn ang="0">
                <a:pos x="238" y="161"/>
              </a:cxn>
              <a:cxn ang="0">
                <a:pos x="230" y="176"/>
              </a:cxn>
              <a:cxn ang="0">
                <a:pos x="223" y="196"/>
              </a:cxn>
              <a:cxn ang="0">
                <a:pos x="211" y="208"/>
              </a:cxn>
              <a:cxn ang="0">
                <a:pos x="195" y="219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3"/>
              </a:cxn>
              <a:cxn ang="0">
                <a:pos x="125" y="243"/>
              </a:cxn>
              <a:cxn ang="0">
                <a:pos x="105" y="243"/>
              </a:cxn>
              <a:cxn ang="0">
                <a:pos x="86" y="239"/>
              </a:cxn>
              <a:cxn ang="0">
                <a:pos x="66" y="231"/>
              </a:cxn>
              <a:cxn ang="0">
                <a:pos x="50" y="219"/>
              </a:cxn>
              <a:cxn ang="0">
                <a:pos x="39" y="208"/>
              </a:cxn>
              <a:cxn ang="0">
                <a:pos x="23" y="196"/>
              </a:cxn>
              <a:cxn ang="0">
                <a:pos x="15" y="176"/>
              </a:cxn>
              <a:cxn ang="0">
                <a:pos x="7" y="161"/>
              </a:cxn>
              <a:cxn ang="0">
                <a:pos x="3" y="141"/>
              </a:cxn>
              <a:cxn ang="0">
                <a:pos x="0" y="122"/>
              </a:cxn>
              <a:cxn ang="0">
                <a:pos x="3" y="102"/>
              </a:cxn>
              <a:cxn ang="0">
                <a:pos x="7" y="82"/>
              </a:cxn>
              <a:cxn ang="0">
                <a:pos x="15" y="67"/>
              </a:cxn>
              <a:cxn ang="0">
                <a:pos x="23" y="51"/>
              </a:cxn>
              <a:cxn ang="0">
                <a:pos x="39" y="35"/>
              </a:cxn>
              <a:cxn ang="0">
                <a:pos x="50" y="24"/>
              </a:cxn>
              <a:cxn ang="0">
                <a:pos x="66" y="12"/>
              </a:cxn>
              <a:cxn ang="0">
                <a:pos x="86" y="4"/>
              </a:cxn>
              <a:cxn ang="0">
                <a:pos x="105" y="0"/>
              </a:cxn>
              <a:cxn ang="0">
                <a:pos x="125" y="0"/>
              </a:cxn>
              <a:cxn ang="0">
                <a:pos x="144" y="0"/>
              </a:cxn>
              <a:cxn ang="0">
                <a:pos x="164" y="4"/>
              </a:cxn>
              <a:cxn ang="0">
                <a:pos x="180" y="12"/>
              </a:cxn>
              <a:cxn ang="0">
                <a:pos x="195" y="24"/>
              </a:cxn>
              <a:cxn ang="0">
                <a:pos x="211" y="35"/>
              </a:cxn>
              <a:cxn ang="0">
                <a:pos x="223" y="51"/>
              </a:cxn>
              <a:cxn ang="0">
                <a:pos x="230" y="67"/>
              </a:cxn>
              <a:cxn ang="0">
                <a:pos x="238" y="82"/>
              </a:cxn>
              <a:cxn ang="0">
                <a:pos x="242" y="102"/>
              </a:cxn>
              <a:cxn ang="0">
                <a:pos x="246" y="122"/>
              </a:cxn>
              <a:cxn ang="0">
                <a:pos x="246" y="122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0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3" y="141"/>
                </a:lnTo>
                <a:lnTo>
                  <a:pt x="0" y="122"/>
                </a:lnTo>
                <a:lnTo>
                  <a:pt x="3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0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0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5" name="Freeform 23"/>
          <p:cNvSpPr>
            <a:spLocks/>
          </p:cNvSpPr>
          <p:nvPr/>
        </p:nvSpPr>
        <p:spPr bwMode="auto">
          <a:xfrm>
            <a:off x="5948363" y="4364038"/>
            <a:ext cx="390525" cy="385762"/>
          </a:xfrm>
          <a:custGeom>
            <a:avLst/>
            <a:gdLst/>
            <a:ahLst/>
            <a:cxnLst>
              <a:cxn ang="0">
                <a:pos x="246" y="122"/>
              </a:cxn>
              <a:cxn ang="0">
                <a:pos x="242" y="141"/>
              </a:cxn>
              <a:cxn ang="0">
                <a:pos x="238" y="161"/>
              </a:cxn>
              <a:cxn ang="0">
                <a:pos x="230" y="176"/>
              </a:cxn>
              <a:cxn ang="0">
                <a:pos x="223" y="196"/>
              </a:cxn>
              <a:cxn ang="0">
                <a:pos x="211" y="208"/>
              </a:cxn>
              <a:cxn ang="0">
                <a:pos x="195" y="219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3"/>
              </a:cxn>
              <a:cxn ang="0">
                <a:pos x="125" y="243"/>
              </a:cxn>
              <a:cxn ang="0">
                <a:pos x="105" y="243"/>
              </a:cxn>
              <a:cxn ang="0">
                <a:pos x="86" y="239"/>
              </a:cxn>
              <a:cxn ang="0">
                <a:pos x="66" y="231"/>
              </a:cxn>
              <a:cxn ang="0">
                <a:pos x="50" y="219"/>
              </a:cxn>
              <a:cxn ang="0">
                <a:pos x="39" y="208"/>
              </a:cxn>
              <a:cxn ang="0">
                <a:pos x="23" y="196"/>
              </a:cxn>
              <a:cxn ang="0">
                <a:pos x="15" y="176"/>
              </a:cxn>
              <a:cxn ang="0">
                <a:pos x="7" y="161"/>
              </a:cxn>
              <a:cxn ang="0">
                <a:pos x="3" y="141"/>
              </a:cxn>
              <a:cxn ang="0">
                <a:pos x="0" y="122"/>
              </a:cxn>
              <a:cxn ang="0">
                <a:pos x="3" y="102"/>
              </a:cxn>
              <a:cxn ang="0">
                <a:pos x="7" y="82"/>
              </a:cxn>
              <a:cxn ang="0">
                <a:pos x="15" y="67"/>
              </a:cxn>
              <a:cxn ang="0">
                <a:pos x="23" y="51"/>
              </a:cxn>
              <a:cxn ang="0">
                <a:pos x="39" y="35"/>
              </a:cxn>
              <a:cxn ang="0">
                <a:pos x="50" y="24"/>
              </a:cxn>
              <a:cxn ang="0">
                <a:pos x="66" y="12"/>
              </a:cxn>
              <a:cxn ang="0">
                <a:pos x="86" y="4"/>
              </a:cxn>
              <a:cxn ang="0">
                <a:pos x="105" y="0"/>
              </a:cxn>
              <a:cxn ang="0">
                <a:pos x="125" y="0"/>
              </a:cxn>
              <a:cxn ang="0">
                <a:pos x="144" y="0"/>
              </a:cxn>
              <a:cxn ang="0">
                <a:pos x="164" y="4"/>
              </a:cxn>
              <a:cxn ang="0">
                <a:pos x="180" y="12"/>
              </a:cxn>
              <a:cxn ang="0">
                <a:pos x="195" y="24"/>
              </a:cxn>
              <a:cxn ang="0">
                <a:pos x="211" y="35"/>
              </a:cxn>
              <a:cxn ang="0">
                <a:pos x="223" y="51"/>
              </a:cxn>
              <a:cxn ang="0">
                <a:pos x="230" y="67"/>
              </a:cxn>
              <a:cxn ang="0">
                <a:pos x="238" y="82"/>
              </a:cxn>
              <a:cxn ang="0">
                <a:pos x="242" y="102"/>
              </a:cxn>
              <a:cxn ang="0">
                <a:pos x="246" y="122"/>
              </a:cxn>
              <a:cxn ang="0">
                <a:pos x="246" y="122"/>
              </a:cxn>
            </a:cxnLst>
            <a:rect l="0" t="0" r="r" b="b"/>
            <a:pathLst>
              <a:path w="246" h="243">
                <a:moveTo>
                  <a:pt x="246" y="122"/>
                </a:moveTo>
                <a:lnTo>
                  <a:pt x="242" y="141"/>
                </a:lnTo>
                <a:lnTo>
                  <a:pt x="238" y="161"/>
                </a:lnTo>
                <a:lnTo>
                  <a:pt x="230" y="176"/>
                </a:lnTo>
                <a:lnTo>
                  <a:pt x="223" y="196"/>
                </a:lnTo>
                <a:lnTo>
                  <a:pt x="211" y="208"/>
                </a:lnTo>
                <a:lnTo>
                  <a:pt x="195" y="219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3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19"/>
                </a:lnTo>
                <a:lnTo>
                  <a:pt x="39" y="208"/>
                </a:lnTo>
                <a:lnTo>
                  <a:pt x="23" y="196"/>
                </a:lnTo>
                <a:lnTo>
                  <a:pt x="15" y="176"/>
                </a:lnTo>
                <a:lnTo>
                  <a:pt x="7" y="161"/>
                </a:lnTo>
                <a:lnTo>
                  <a:pt x="3" y="141"/>
                </a:lnTo>
                <a:lnTo>
                  <a:pt x="0" y="122"/>
                </a:lnTo>
                <a:lnTo>
                  <a:pt x="3" y="102"/>
                </a:lnTo>
                <a:lnTo>
                  <a:pt x="7" y="82"/>
                </a:lnTo>
                <a:lnTo>
                  <a:pt x="15" y="67"/>
                </a:lnTo>
                <a:lnTo>
                  <a:pt x="23" y="51"/>
                </a:lnTo>
                <a:lnTo>
                  <a:pt x="39" y="35"/>
                </a:lnTo>
                <a:lnTo>
                  <a:pt x="50" y="24"/>
                </a:lnTo>
                <a:lnTo>
                  <a:pt x="66" y="12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2"/>
                </a:lnTo>
                <a:lnTo>
                  <a:pt x="195" y="24"/>
                </a:lnTo>
                <a:lnTo>
                  <a:pt x="211" y="35"/>
                </a:lnTo>
                <a:lnTo>
                  <a:pt x="223" y="51"/>
                </a:lnTo>
                <a:lnTo>
                  <a:pt x="230" y="67"/>
                </a:lnTo>
                <a:lnTo>
                  <a:pt x="238" y="82"/>
                </a:lnTo>
                <a:lnTo>
                  <a:pt x="242" y="102"/>
                </a:lnTo>
                <a:lnTo>
                  <a:pt x="246" y="122"/>
                </a:lnTo>
                <a:lnTo>
                  <a:pt x="246" y="122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6" name="Freeform 24"/>
          <p:cNvSpPr>
            <a:spLocks/>
          </p:cNvSpPr>
          <p:nvPr/>
        </p:nvSpPr>
        <p:spPr bwMode="auto">
          <a:xfrm>
            <a:off x="5095875" y="5214938"/>
            <a:ext cx="385763" cy="392112"/>
          </a:xfrm>
          <a:custGeom>
            <a:avLst/>
            <a:gdLst/>
            <a:ahLst/>
            <a:cxnLst>
              <a:cxn ang="0">
                <a:pos x="243" y="122"/>
              </a:cxn>
              <a:cxn ang="0">
                <a:pos x="243" y="145"/>
              </a:cxn>
              <a:cxn ang="0">
                <a:pos x="239" y="161"/>
              </a:cxn>
              <a:cxn ang="0">
                <a:pos x="231" y="180"/>
              </a:cxn>
              <a:cxn ang="0">
                <a:pos x="220" y="196"/>
              </a:cxn>
              <a:cxn ang="0">
                <a:pos x="208" y="212"/>
              </a:cxn>
              <a:cxn ang="0">
                <a:pos x="196" y="224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3"/>
              </a:cxn>
              <a:cxn ang="0">
                <a:pos x="122" y="247"/>
              </a:cxn>
              <a:cxn ang="0">
                <a:pos x="102" y="243"/>
              </a:cxn>
              <a:cxn ang="0">
                <a:pos x="83" y="239"/>
              </a:cxn>
              <a:cxn ang="0">
                <a:pos x="67" y="231"/>
              </a:cxn>
              <a:cxn ang="0">
                <a:pos x="51" y="224"/>
              </a:cxn>
              <a:cxn ang="0">
                <a:pos x="36" y="212"/>
              </a:cxn>
              <a:cxn ang="0">
                <a:pos x="24" y="196"/>
              </a:cxn>
              <a:cxn ang="0">
                <a:pos x="12" y="180"/>
              </a:cxn>
              <a:cxn ang="0">
                <a:pos x="4" y="161"/>
              </a:cxn>
              <a:cxn ang="0">
                <a:pos x="0" y="145"/>
              </a:cxn>
              <a:cxn ang="0">
                <a:pos x="0" y="126"/>
              </a:cxn>
              <a:cxn ang="0">
                <a:pos x="0" y="106"/>
              </a:cxn>
              <a:cxn ang="0">
                <a:pos x="4" y="87"/>
              </a:cxn>
              <a:cxn ang="0">
                <a:pos x="12" y="67"/>
              </a:cxn>
              <a:cxn ang="0">
                <a:pos x="24" y="51"/>
              </a:cxn>
              <a:cxn ang="0">
                <a:pos x="36" y="40"/>
              </a:cxn>
              <a:cxn ang="0">
                <a:pos x="51" y="24"/>
              </a:cxn>
              <a:cxn ang="0">
                <a:pos x="67" y="16"/>
              </a:cxn>
              <a:cxn ang="0">
                <a:pos x="83" y="8"/>
              </a:cxn>
              <a:cxn ang="0">
                <a:pos x="102" y="4"/>
              </a:cxn>
              <a:cxn ang="0">
                <a:pos x="122" y="0"/>
              </a:cxn>
              <a:cxn ang="0">
                <a:pos x="141" y="4"/>
              </a:cxn>
              <a:cxn ang="0">
                <a:pos x="161" y="8"/>
              </a:cxn>
              <a:cxn ang="0">
                <a:pos x="180" y="16"/>
              </a:cxn>
              <a:cxn ang="0">
                <a:pos x="196" y="24"/>
              </a:cxn>
              <a:cxn ang="0">
                <a:pos x="208" y="40"/>
              </a:cxn>
              <a:cxn ang="0">
                <a:pos x="220" y="51"/>
              </a:cxn>
              <a:cxn ang="0">
                <a:pos x="231" y="67"/>
              </a:cxn>
              <a:cxn ang="0">
                <a:pos x="239" y="87"/>
              </a:cxn>
              <a:cxn ang="0">
                <a:pos x="243" y="106"/>
              </a:cxn>
              <a:cxn ang="0">
                <a:pos x="243" y="126"/>
              </a:cxn>
              <a:cxn ang="0">
                <a:pos x="243" y="126"/>
              </a:cxn>
              <a:cxn ang="0">
                <a:pos x="243" y="122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  <a:lnTo>
                  <a:pt x="243" y="12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7" name="Freeform 25"/>
          <p:cNvSpPr>
            <a:spLocks/>
          </p:cNvSpPr>
          <p:nvPr/>
        </p:nvSpPr>
        <p:spPr bwMode="auto">
          <a:xfrm>
            <a:off x="5095875" y="5214938"/>
            <a:ext cx="385763" cy="392112"/>
          </a:xfrm>
          <a:custGeom>
            <a:avLst/>
            <a:gdLst/>
            <a:ahLst/>
            <a:cxnLst>
              <a:cxn ang="0">
                <a:pos x="243" y="122"/>
              </a:cxn>
              <a:cxn ang="0">
                <a:pos x="243" y="145"/>
              </a:cxn>
              <a:cxn ang="0">
                <a:pos x="239" y="161"/>
              </a:cxn>
              <a:cxn ang="0">
                <a:pos x="231" y="180"/>
              </a:cxn>
              <a:cxn ang="0">
                <a:pos x="220" y="196"/>
              </a:cxn>
              <a:cxn ang="0">
                <a:pos x="208" y="212"/>
              </a:cxn>
              <a:cxn ang="0">
                <a:pos x="196" y="224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3"/>
              </a:cxn>
              <a:cxn ang="0">
                <a:pos x="122" y="247"/>
              </a:cxn>
              <a:cxn ang="0">
                <a:pos x="102" y="243"/>
              </a:cxn>
              <a:cxn ang="0">
                <a:pos x="83" y="239"/>
              </a:cxn>
              <a:cxn ang="0">
                <a:pos x="67" y="231"/>
              </a:cxn>
              <a:cxn ang="0">
                <a:pos x="51" y="224"/>
              </a:cxn>
              <a:cxn ang="0">
                <a:pos x="36" y="212"/>
              </a:cxn>
              <a:cxn ang="0">
                <a:pos x="24" y="196"/>
              </a:cxn>
              <a:cxn ang="0">
                <a:pos x="12" y="180"/>
              </a:cxn>
              <a:cxn ang="0">
                <a:pos x="4" y="161"/>
              </a:cxn>
              <a:cxn ang="0">
                <a:pos x="0" y="145"/>
              </a:cxn>
              <a:cxn ang="0">
                <a:pos x="0" y="126"/>
              </a:cxn>
              <a:cxn ang="0">
                <a:pos x="0" y="106"/>
              </a:cxn>
              <a:cxn ang="0">
                <a:pos x="4" y="87"/>
              </a:cxn>
              <a:cxn ang="0">
                <a:pos x="12" y="67"/>
              </a:cxn>
              <a:cxn ang="0">
                <a:pos x="24" y="51"/>
              </a:cxn>
              <a:cxn ang="0">
                <a:pos x="36" y="40"/>
              </a:cxn>
              <a:cxn ang="0">
                <a:pos x="51" y="24"/>
              </a:cxn>
              <a:cxn ang="0">
                <a:pos x="67" y="16"/>
              </a:cxn>
              <a:cxn ang="0">
                <a:pos x="83" y="8"/>
              </a:cxn>
              <a:cxn ang="0">
                <a:pos x="102" y="4"/>
              </a:cxn>
              <a:cxn ang="0">
                <a:pos x="122" y="0"/>
              </a:cxn>
              <a:cxn ang="0">
                <a:pos x="141" y="4"/>
              </a:cxn>
              <a:cxn ang="0">
                <a:pos x="161" y="8"/>
              </a:cxn>
              <a:cxn ang="0">
                <a:pos x="180" y="16"/>
              </a:cxn>
              <a:cxn ang="0">
                <a:pos x="196" y="24"/>
              </a:cxn>
              <a:cxn ang="0">
                <a:pos x="208" y="40"/>
              </a:cxn>
              <a:cxn ang="0">
                <a:pos x="220" y="51"/>
              </a:cxn>
              <a:cxn ang="0">
                <a:pos x="231" y="67"/>
              </a:cxn>
              <a:cxn ang="0">
                <a:pos x="239" y="87"/>
              </a:cxn>
              <a:cxn ang="0">
                <a:pos x="243" y="106"/>
              </a:cxn>
              <a:cxn ang="0">
                <a:pos x="243" y="126"/>
              </a:cxn>
              <a:cxn ang="0">
                <a:pos x="243" y="126"/>
              </a:cxn>
            </a:cxnLst>
            <a:rect l="0" t="0" r="r" b="b"/>
            <a:pathLst>
              <a:path w="243" h="247">
                <a:moveTo>
                  <a:pt x="243" y="122"/>
                </a:moveTo>
                <a:lnTo>
                  <a:pt x="243" y="145"/>
                </a:lnTo>
                <a:lnTo>
                  <a:pt x="239" y="161"/>
                </a:lnTo>
                <a:lnTo>
                  <a:pt x="231" y="180"/>
                </a:lnTo>
                <a:lnTo>
                  <a:pt x="220" y="196"/>
                </a:lnTo>
                <a:lnTo>
                  <a:pt x="208" y="212"/>
                </a:lnTo>
                <a:lnTo>
                  <a:pt x="196" y="224"/>
                </a:lnTo>
                <a:lnTo>
                  <a:pt x="180" y="231"/>
                </a:lnTo>
                <a:lnTo>
                  <a:pt x="161" y="239"/>
                </a:lnTo>
                <a:lnTo>
                  <a:pt x="141" y="243"/>
                </a:lnTo>
                <a:lnTo>
                  <a:pt x="122" y="247"/>
                </a:lnTo>
                <a:lnTo>
                  <a:pt x="102" y="243"/>
                </a:lnTo>
                <a:lnTo>
                  <a:pt x="83" y="239"/>
                </a:lnTo>
                <a:lnTo>
                  <a:pt x="67" y="231"/>
                </a:lnTo>
                <a:lnTo>
                  <a:pt x="51" y="224"/>
                </a:lnTo>
                <a:lnTo>
                  <a:pt x="36" y="212"/>
                </a:lnTo>
                <a:lnTo>
                  <a:pt x="24" y="196"/>
                </a:lnTo>
                <a:lnTo>
                  <a:pt x="12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2" y="67"/>
                </a:lnTo>
                <a:lnTo>
                  <a:pt x="24" y="51"/>
                </a:lnTo>
                <a:lnTo>
                  <a:pt x="36" y="40"/>
                </a:lnTo>
                <a:lnTo>
                  <a:pt x="51" y="24"/>
                </a:lnTo>
                <a:lnTo>
                  <a:pt x="67" y="16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6"/>
                </a:lnTo>
                <a:lnTo>
                  <a:pt x="196" y="24"/>
                </a:lnTo>
                <a:lnTo>
                  <a:pt x="208" y="40"/>
                </a:lnTo>
                <a:lnTo>
                  <a:pt x="220" y="51"/>
                </a:lnTo>
                <a:lnTo>
                  <a:pt x="231" y="67"/>
                </a:lnTo>
                <a:lnTo>
                  <a:pt x="239" y="87"/>
                </a:lnTo>
                <a:lnTo>
                  <a:pt x="243" y="106"/>
                </a:lnTo>
                <a:lnTo>
                  <a:pt x="243" y="126"/>
                </a:lnTo>
                <a:lnTo>
                  <a:pt x="243" y="126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8" name="Freeform 26"/>
          <p:cNvSpPr>
            <a:spLocks/>
          </p:cNvSpPr>
          <p:nvPr/>
        </p:nvSpPr>
        <p:spPr bwMode="auto">
          <a:xfrm>
            <a:off x="5948363" y="5214938"/>
            <a:ext cx="390525" cy="392112"/>
          </a:xfrm>
          <a:custGeom>
            <a:avLst/>
            <a:gdLst/>
            <a:ahLst/>
            <a:cxnLst>
              <a:cxn ang="0">
                <a:pos x="246" y="122"/>
              </a:cxn>
              <a:cxn ang="0">
                <a:pos x="242" y="145"/>
              </a:cxn>
              <a:cxn ang="0">
                <a:pos x="238" y="161"/>
              </a:cxn>
              <a:cxn ang="0">
                <a:pos x="230" y="180"/>
              </a:cxn>
              <a:cxn ang="0">
                <a:pos x="223" y="196"/>
              </a:cxn>
              <a:cxn ang="0">
                <a:pos x="211" y="212"/>
              </a:cxn>
              <a:cxn ang="0">
                <a:pos x="195" y="224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3"/>
              </a:cxn>
              <a:cxn ang="0">
                <a:pos x="125" y="247"/>
              </a:cxn>
              <a:cxn ang="0">
                <a:pos x="105" y="243"/>
              </a:cxn>
              <a:cxn ang="0">
                <a:pos x="86" y="239"/>
              </a:cxn>
              <a:cxn ang="0">
                <a:pos x="66" y="231"/>
              </a:cxn>
              <a:cxn ang="0">
                <a:pos x="50" y="224"/>
              </a:cxn>
              <a:cxn ang="0">
                <a:pos x="39" y="212"/>
              </a:cxn>
              <a:cxn ang="0">
                <a:pos x="23" y="196"/>
              </a:cxn>
              <a:cxn ang="0">
                <a:pos x="15" y="180"/>
              </a:cxn>
              <a:cxn ang="0">
                <a:pos x="7" y="161"/>
              </a:cxn>
              <a:cxn ang="0">
                <a:pos x="3" y="145"/>
              </a:cxn>
              <a:cxn ang="0">
                <a:pos x="0" y="126"/>
              </a:cxn>
              <a:cxn ang="0">
                <a:pos x="3" y="106"/>
              </a:cxn>
              <a:cxn ang="0">
                <a:pos x="7" y="87"/>
              </a:cxn>
              <a:cxn ang="0">
                <a:pos x="15" y="67"/>
              </a:cxn>
              <a:cxn ang="0">
                <a:pos x="23" y="51"/>
              </a:cxn>
              <a:cxn ang="0">
                <a:pos x="39" y="40"/>
              </a:cxn>
              <a:cxn ang="0">
                <a:pos x="50" y="24"/>
              </a:cxn>
              <a:cxn ang="0">
                <a:pos x="66" y="16"/>
              </a:cxn>
              <a:cxn ang="0">
                <a:pos x="86" y="8"/>
              </a:cxn>
              <a:cxn ang="0">
                <a:pos x="105" y="4"/>
              </a:cxn>
              <a:cxn ang="0">
                <a:pos x="125" y="0"/>
              </a:cxn>
              <a:cxn ang="0">
                <a:pos x="144" y="4"/>
              </a:cxn>
              <a:cxn ang="0">
                <a:pos x="164" y="8"/>
              </a:cxn>
              <a:cxn ang="0">
                <a:pos x="180" y="16"/>
              </a:cxn>
              <a:cxn ang="0">
                <a:pos x="195" y="24"/>
              </a:cxn>
              <a:cxn ang="0">
                <a:pos x="211" y="40"/>
              </a:cxn>
              <a:cxn ang="0">
                <a:pos x="223" y="51"/>
              </a:cxn>
              <a:cxn ang="0">
                <a:pos x="230" y="67"/>
              </a:cxn>
              <a:cxn ang="0">
                <a:pos x="238" y="87"/>
              </a:cxn>
              <a:cxn ang="0">
                <a:pos x="242" y="106"/>
              </a:cxn>
              <a:cxn ang="0">
                <a:pos x="246" y="126"/>
              </a:cxn>
              <a:cxn ang="0">
                <a:pos x="246" y="126"/>
              </a:cxn>
              <a:cxn ang="0">
                <a:pos x="246" y="122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0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3" y="145"/>
                </a:lnTo>
                <a:lnTo>
                  <a:pt x="0" y="126"/>
                </a:lnTo>
                <a:lnTo>
                  <a:pt x="3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0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0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  <a:lnTo>
                  <a:pt x="246" y="12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59" name="Freeform 27"/>
          <p:cNvSpPr>
            <a:spLocks/>
          </p:cNvSpPr>
          <p:nvPr/>
        </p:nvSpPr>
        <p:spPr bwMode="auto">
          <a:xfrm>
            <a:off x="5948363" y="5214938"/>
            <a:ext cx="390525" cy="392112"/>
          </a:xfrm>
          <a:custGeom>
            <a:avLst/>
            <a:gdLst/>
            <a:ahLst/>
            <a:cxnLst>
              <a:cxn ang="0">
                <a:pos x="246" y="122"/>
              </a:cxn>
              <a:cxn ang="0">
                <a:pos x="242" y="145"/>
              </a:cxn>
              <a:cxn ang="0">
                <a:pos x="238" y="161"/>
              </a:cxn>
              <a:cxn ang="0">
                <a:pos x="230" y="180"/>
              </a:cxn>
              <a:cxn ang="0">
                <a:pos x="223" y="196"/>
              </a:cxn>
              <a:cxn ang="0">
                <a:pos x="211" y="212"/>
              </a:cxn>
              <a:cxn ang="0">
                <a:pos x="195" y="224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3"/>
              </a:cxn>
              <a:cxn ang="0">
                <a:pos x="125" y="247"/>
              </a:cxn>
              <a:cxn ang="0">
                <a:pos x="105" y="243"/>
              </a:cxn>
              <a:cxn ang="0">
                <a:pos x="86" y="239"/>
              </a:cxn>
              <a:cxn ang="0">
                <a:pos x="66" y="231"/>
              </a:cxn>
              <a:cxn ang="0">
                <a:pos x="50" y="224"/>
              </a:cxn>
              <a:cxn ang="0">
                <a:pos x="39" y="212"/>
              </a:cxn>
              <a:cxn ang="0">
                <a:pos x="23" y="196"/>
              </a:cxn>
              <a:cxn ang="0">
                <a:pos x="15" y="180"/>
              </a:cxn>
              <a:cxn ang="0">
                <a:pos x="7" y="161"/>
              </a:cxn>
              <a:cxn ang="0">
                <a:pos x="3" y="145"/>
              </a:cxn>
              <a:cxn ang="0">
                <a:pos x="0" y="126"/>
              </a:cxn>
              <a:cxn ang="0">
                <a:pos x="3" y="106"/>
              </a:cxn>
              <a:cxn ang="0">
                <a:pos x="7" y="87"/>
              </a:cxn>
              <a:cxn ang="0">
                <a:pos x="15" y="67"/>
              </a:cxn>
              <a:cxn ang="0">
                <a:pos x="23" y="51"/>
              </a:cxn>
              <a:cxn ang="0">
                <a:pos x="39" y="40"/>
              </a:cxn>
              <a:cxn ang="0">
                <a:pos x="50" y="24"/>
              </a:cxn>
              <a:cxn ang="0">
                <a:pos x="66" y="16"/>
              </a:cxn>
              <a:cxn ang="0">
                <a:pos x="86" y="8"/>
              </a:cxn>
              <a:cxn ang="0">
                <a:pos x="105" y="4"/>
              </a:cxn>
              <a:cxn ang="0">
                <a:pos x="125" y="0"/>
              </a:cxn>
              <a:cxn ang="0">
                <a:pos x="144" y="4"/>
              </a:cxn>
              <a:cxn ang="0">
                <a:pos x="164" y="8"/>
              </a:cxn>
              <a:cxn ang="0">
                <a:pos x="180" y="16"/>
              </a:cxn>
              <a:cxn ang="0">
                <a:pos x="195" y="24"/>
              </a:cxn>
              <a:cxn ang="0">
                <a:pos x="211" y="40"/>
              </a:cxn>
              <a:cxn ang="0">
                <a:pos x="223" y="51"/>
              </a:cxn>
              <a:cxn ang="0">
                <a:pos x="230" y="67"/>
              </a:cxn>
              <a:cxn ang="0">
                <a:pos x="238" y="87"/>
              </a:cxn>
              <a:cxn ang="0">
                <a:pos x="242" y="106"/>
              </a:cxn>
              <a:cxn ang="0">
                <a:pos x="246" y="126"/>
              </a:cxn>
              <a:cxn ang="0">
                <a:pos x="246" y="126"/>
              </a:cxn>
            </a:cxnLst>
            <a:rect l="0" t="0" r="r" b="b"/>
            <a:pathLst>
              <a:path w="246" h="247">
                <a:moveTo>
                  <a:pt x="246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0" y="180"/>
                </a:lnTo>
                <a:lnTo>
                  <a:pt x="223" y="196"/>
                </a:lnTo>
                <a:lnTo>
                  <a:pt x="211" y="212"/>
                </a:lnTo>
                <a:lnTo>
                  <a:pt x="195" y="224"/>
                </a:lnTo>
                <a:lnTo>
                  <a:pt x="180" y="231"/>
                </a:lnTo>
                <a:lnTo>
                  <a:pt x="164" y="239"/>
                </a:lnTo>
                <a:lnTo>
                  <a:pt x="144" y="243"/>
                </a:lnTo>
                <a:lnTo>
                  <a:pt x="125" y="247"/>
                </a:lnTo>
                <a:lnTo>
                  <a:pt x="105" y="243"/>
                </a:lnTo>
                <a:lnTo>
                  <a:pt x="86" y="239"/>
                </a:lnTo>
                <a:lnTo>
                  <a:pt x="66" y="231"/>
                </a:lnTo>
                <a:lnTo>
                  <a:pt x="50" y="224"/>
                </a:lnTo>
                <a:lnTo>
                  <a:pt x="39" y="212"/>
                </a:lnTo>
                <a:lnTo>
                  <a:pt x="23" y="196"/>
                </a:lnTo>
                <a:lnTo>
                  <a:pt x="15" y="180"/>
                </a:lnTo>
                <a:lnTo>
                  <a:pt x="7" y="161"/>
                </a:lnTo>
                <a:lnTo>
                  <a:pt x="3" y="145"/>
                </a:lnTo>
                <a:lnTo>
                  <a:pt x="0" y="126"/>
                </a:lnTo>
                <a:lnTo>
                  <a:pt x="3" y="106"/>
                </a:lnTo>
                <a:lnTo>
                  <a:pt x="7" y="87"/>
                </a:lnTo>
                <a:lnTo>
                  <a:pt x="15" y="67"/>
                </a:lnTo>
                <a:lnTo>
                  <a:pt x="23" y="51"/>
                </a:lnTo>
                <a:lnTo>
                  <a:pt x="39" y="40"/>
                </a:lnTo>
                <a:lnTo>
                  <a:pt x="50" y="24"/>
                </a:lnTo>
                <a:lnTo>
                  <a:pt x="66" y="16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6"/>
                </a:lnTo>
                <a:lnTo>
                  <a:pt x="195" y="24"/>
                </a:lnTo>
                <a:lnTo>
                  <a:pt x="211" y="40"/>
                </a:lnTo>
                <a:lnTo>
                  <a:pt x="223" y="51"/>
                </a:lnTo>
                <a:lnTo>
                  <a:pt x="230" y="67"/>
                </a:lnTo>
                <a:lnTo>
                  <a:pt x="238" y="87"/>
                </a:lnTo>
                <a:lnTo>
                  <a:pt x="242" y="106"/>
                </a:lnTo>
                <a:lnTo>
                  <a:pt x="246" y="126"/>
                </a:lnTo>
                <a:lnTo>
                  <a:pt x="246" y="126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60" name="Freeform 28"/>
          <p:cNvSpPr>
            <a:spLocks/>
          </p:cNvSpPr>
          <p:nvPr/>
        </p:nvSpPr>
        <p:spPr bwMode="auto">
          <a:xfrm>
            <a:off x="6805613" y="5214938"/>
            <a:ext cx="384175" cy="392112"/>
          </a:xfrm>
          <a:custGeom>
            <a:avLst/>
            <a:gdLst/>
            <a:ahLst/>
            <a:cxnLst>
              <a:cxn ang="0">
                <a:pos x="242" y="122"/>
              </a:cxn>
              <a:cxn ang="0">
                <a:pos x="242" y="145"/>
              </a:cxn>
              <a:cxn ang="0">
                <a:pos x="238" y="161"/>
              </a:cxn>
              <a:cxn ang="0">
                <a:pos x="231" y="180"/>
              </a:cxn>
              <a:cxn ang="0">
                <a:pos x="219" y="196"/>
              </a:cxn>
              <a:cxn ang="0">
                <a:pos x="207" y="212"/>
              </a:cxn>
              <a:cxn ang="0">
                <a:pos x="195" y="224"/>
              </a:cxn>
              <a:cxn ang="0">
                <a:pos x="180" y="231"/>
              </a:cxn>
              <a:cxn ang="0">
                <a:pos x="160" y="239"/>
              </a:cxn>
              <a:cxn ang="0">
                <a:pos x="141" y="243"/>
              </a:cxn>
              <a:cxn ang="0">
                <a:pos x="121" y="247"/>
              </a:cxn>
              <a:cxn ang="0">
                <a:pos x="101" y="243"/>
              </a:cxn>
              <a:cxn ang="0">
                <a:pos x="82" y="239"/>
              </a:cxn>
              <a:cxn ang="0">
                <a:pos x="66" y="231"/>
              </a:cxn>
              <a:cxn ang="0">
                <a:pos x="51" y="224"/>
              </a:cxn>
              <a:cxn ang="0">
                <a:pos x="35" y="212"/>
              </a:cxn>
              <a:cxn ang="0">
                <a:pos x="23" y="196"/>
              </a:cxn>
              <a:cxn ang="0">
                <a:pos x="11" y="180"/>
              </a:cxn>
              <a:cxn ang="0">
                <a:pos x="4" y="161"/>
              </a:cxn>
              <a:cxn ang="0">
                <a:pos x="0" y="145"/>
              </a:cxn>
              <a:cxn ang="0">
                <a:pos x="0" y="126"/>
              </a:cxn>
              <a:cxn ang="0">
                <a:pos x="0" y="106"/>
              </a:cxn>
              <a:cxn ang="0">
                <a:pos x="4" y="87"/>
              </a:cxn>
              <a:cxn ang="0">
                <a:pos x="11" y="67"/>
              </a:cxn>
              <a:cxn ang="0">
                <a:pos x="23" y="51"/>
              </a:cxn>
              <a:cxn ang="0">
                <a:pos x="35" y="40"/>
              </a:cxn>
              <a:cxn ang="0">
                <a:pos x="51" y="24"/>
              </a:cxn>
              <a:cxn ang="0">
                <a:pos x="66" y="16"/>
              </a:cxn>
              <a:cxn ang="0">
                <a:pos x="82" y="8"/>
              </a:cxn>
              <a:cxn ang="0">
                <a:pos x="101" y="4"/>
              </a:cxn>
              <a:cxn ang="0">
                <a:pos x="121" y="0"/>
              </a:cxn>
              <a:cxn ang="0">
                <a:pos x="141" y="4"/>
              </a:cxn>
              <a:cxn ang="0">
                <a:pos x="160" y="8"/>
              </a:cxn>
              <a:cxn ang="0">
                <a:pos x="180" y="16"/>
              </a:cxn>
              <a:cxn ang="0">
                <a:pos x="195" y="24"/>
              </a:cxn>
              <a:cxn ang="0">
                <a:pos x="207" y="40"/>
              </a:cxn>
              <a:cxn ang="0">
                <a:pos x="219" y="51"/>
              </a:cxn>
              <a:cxn ang="0">
                <a:pos x="231" y="67"/>
              </a:cxn>
              <a:cxn ang="0">
                <a:pos x="238" y="87"/>
              </a:cxn>
              <a:cxn ang="0">
                <a:pos x="242" y="106"/>
              </a:cxn>
              <a:cxn ang="0">
                <a:pos x="242" y="126"/>
              </a:cxn>
              <a:cxn ang="0">
                <a:pos x="242" y="126"/>
              </a:cxn>
              <a:cxn ang="0">
                <a:pos x="242" y="122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  <a:lnTo>
                  <a:pt x="242" y="12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61" name="Freeform 29"/>
          <p:cNvSpPr>
            <a:spLocks/>
          </p:cNvSpPr>
          <p:nvPr/>
        </p:nvSpPr>
        <p:spPr bwMode="auto">
          <a:xfrm>
            <a:off x="6805613" y="5214938"/>
            <a:ext cx="384175" cy="392112"/>
          </a:xfrm>
          <a:custGeom>
            <a:avLst/>
            <a:gdLst/>
            <a:ahLst/>
            <a:cxnLst>
              <a:cxn ang="0">
                <a:pos x="242" y="122"/>
              </a:cxn>
              <a:cxn ang="0">
                <a:pos x="242" y="145"/>
              </a:cxn>
              <a:cxn ang="0">
                <a:pos x="238" y="161"/>
              </a:cxn>
              <a:cxn ang="0">
                <a:pos x="231" y="180"/>
              </a:cxn>
              <a:cxn ang="0">
                <a:pos x="219" y="196"/>
              </a:cxn>
              <a:cxn ang="0">
                <a:pos x="207" y="212"/>
              </a:cxn>
              <a:cxn ang="0">
                <a:pos x="195" y="224"/>
              </a:cxn>
              <a:cxn ang="0">
                <a:pos x="180" y="231"/>
              </a:cxn>
              <a:cxn ang="0">
                <a:pos x="160" y="239"/>
              </a:cxn>
              <a:cxn ang="0">
                <a:pos x="141" y="243"/>
              </a:cxn>
              <a:cxn ang="0">
                <a:pos x="121" y="247"/>
              </a:cxn>
              <a:cxn ang="0">
                <a:pos x="101" y="243"/>
              </a:cxn>
              <a:cxn ang="0">
                <a:pos x="82" y="239"/>
              </a:cxn>
              <a:cxn ang="0">
                <a:pos x="66" y="231"/>
              </a:cxn>
              <a:cxn ang="0">
                <a:pos x="51" y="224"/>
              </a:cxn>
              <a:cxn ang="0">
                <a:pos x="35" y="212"/>
              </a:cxn>
              <a:cxn ang="0">
                <a:pos x="23" y="196"/>
              </a:cxn>
              <a:cxn ang="0">
                <a:pos x="11" y="180"/>
              </a:cxn>
              <a:cxn ang="0">
                <a:pos x="4" y="161"/>
              </a:cxn>
              <a:cxn ang="0">
                <a:pos x="0" y="145"/>
              </a:cxn>
              <a:cxn ang="0">
                <a:pos x="0" y="126"/>
              </a:cxn>
              <a:cxn ang="0">
                <a:pos x="0" y="106"/>
              </a:cxn>
              <a:cxn ang="0">
                <a:pos x="4" y="87"/>
              </a:cxn>
              <a:cxn ang="0">
                <a:pos x="11" y="67"/>
              </a:cxn>
              <a:cxn ang="0">
                <a:pos x="23" y="51"/>
              </a:cxn>
              <a:cxn ang="0">
                <a:pos x="35" y="40"/>
              </a:cxn>
              <a:cxn ang="0">
                <a:pos x="51" y="24"/>
              </a:cxn>
              <a:cxn ang="0">
                <a:pos x="66" y="16"/>
              </a:cxn>
              <a:cxn ang="0">
                <a:pos x="82" y="8"/>
              </a:cxn>
              <a:cxn ang="0">
                <a:pos x="101" y="4"/>
              </a:cxn>
              <a:cxn ang="0">
                <a:pos x="121" y="0"/>
              </a:cxn>
              <a:cxn ang="0">
                <a:pos x="141" y="4"/>
              </a:cxn>
              <a:cxn ang="0">
                <a:pos x="160" y="8"/>
              </a:cxn>
              <a:cxn ang="0">
                <a:pos x="180" y="16"/>
              </a:cxn>
              <a:cxn ang="0">
                <a:pos x="195" y="24"/>
              </a:cxn>
              <a:cxn ang="0">
                <a:pos x="207" y="40"/>
              </a:cxn>
              <a:cxn ang="0">
                <a:pos x="219" y="51"/>
              </a:cxn>
              <a:cxn ang="0">
                <a:pos x="231" y="67"/>
              </a:cxn>
              <a:cxn ang="0">
                <a:pos x="238" y="87"/>
              </a:cxn>
              <a:cxn ang="0">
                <a:pos x="242" y="106"/>
              </a:cxn>
              <a:cxn ang="0">
                <a:pos x="242" y="126"/>
              </a:cxn>
              <a:cxn ang="0">
                <a:pos x="242" y="126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</a:path>
            </a:pathLst>
          </a:custGeom>
          <a:solidFill>
            <a:srgbClr val="FF00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62" name="Rectangle 30"/>
          <p:cNvSpPr>
            <a:spLocks noChangeArrowheads="1"/>
          </p:cNvSpPr>
          <p:nvPr/>
        </p:nvSpPr>
        <p:spPr bwMode="auto">
          <a:xfrm>
            <a:off x="2101850" y="2770188"/>
            <a:ext cx="134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556063" name="Rectangle 31"/>
          <p:cNvSpPr>
            <a:spLocks noChangeArrowheads="1"/>
          </p:cNvSpPr>
          <p:nvPr/>
        </p:nvSpPr>
        <p:spPr bwMode="auto">
          <a:xfrm>
            <a:off x="2959100" y="2770188"/>
            <a:ext cx="134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A</a:t>
            </a:r>
            <a:endParaRPr lang="en-US">
              <a:latin typeface="Times New Roman" charset="0"/>
            </a:endParaRPr>
          </a:p>
        </p:txBody>
      </p:sp>
      <p:sp>
        <p:nvSpPr>
          <p:cNvPr id="556064" name="Freeform 32"/>
          <p:cNvSpPr>
            <a:spLocks/>
          </p:cNvSpPr>
          <p:nvPr/>
        </p:nvSpPr>
        <p:spPr bwMode="auto">
          <a:xfrm>
            <a:off x="2841625" y="2720975"/>
            <a:ext cx="390525" cy="384175"/>
          </a:xfrm>
          <a:custGeom>
            <a:avLst/>
            <a:gdLst/>
            <a:ahLst/>
            <a:cxnLst>
              <a:cxn ang="0">
                <a:pos x="246" y="121"/>
              </a:cxn>
              <a:cxn ang="0">
                <a:pos x="242" y="140"/>
              </a:cxn>
              <a:cxn ang="0">
                <a:pos x="238" y="160"/>
              </a:cxn>
              <a:cxn ang="0">
                <a:pos x="231" y="176"/>
              </a:cxn>
              <a:cxn ang="0">
                <a:pos x="223" y="191"/>
              </a:cxn>
              <a:cxn ang="0">
                <a:pos x="211" y="207"/>
              </a:cxn>
              <a:cxn ang="0">
                <a:pos x="195" y="219"/>
              </a:cxn>
              <a:cxn ang="0">
                <a:pos x="180" y="231"/>
              </a:cxn>
              <a:cxn ang="0">
                <a:pos x="164" y="238"/>
              </a:cxn>
              <a:cxn ang="0">
                <a:pos x="144" y="242"/>
              </a:cxn>
              <a:cxn ang="0">
                <a:pos x="125" y="242"/>
              </a:cxn>
              <a:cxn ang="0">
                <a:pos x="105" y="242"/>
              </a:cxn>
              <a:cxn ang="0">
                <a:pos x="86" y="238"/>
              </a:cxn>
              <a:cxn ang="0">
                <a:pos x="66" y="231"/>
              </a:cxn>
              <a:cxn ang="0">
                <a:pos x="51" y="219"/>
              </a:cxn>
              <a:cxn ang="0">
                <a:pos x="39" y="207"/>
              </a:cxn>
              <a:cxn ang="0">
                <a:pos x="23" y="191"/>
              </a:cxn>
              <a:cxn ang="0">
                <a:pos x="15" y="176"/>
              </a:cxn>
              <a:cxn ang="0">
                <a:pos x="7" y="160"/>
              </a:cxn>
              <a:cxn ang="0">
                <a:pos x="4" y="140"/>
              </a:cxn>
              <a:cxn ang="0">
                <a:pos x="0" y="121"/>
              </a:cxn>
              <a:cxn ang="0">
                <a:pos x="4" y="101"/>
              </a:cxn>
              <a:cxn ang="0">
                <a:pos x="7" y="82"/>
              </a:cxn>
              <a:cxn ang="0">
                <a:pos x="15" y="66"/>
              </a:cxn>
              <a:cxn ang="0">
                <a:pos x="23" y="50"/>
              </a:cxn>
              <a:cxn ang="0">
                <a:pos x="39" y="35"/>
              </a:cxn>
              <a:cxn ang="0">
                <a:pos x="51" y="23"/>
              </a:cxn>
              <a:cxn ang="0">
                <a:pos x="66" y="11"/>
              </a:cxn>
              <a:cxn ang="0">
                <a:pos x="86" y="4"/>
              </a:cxn>
              <a:cxn ang="0">
                <a:pos x="105" y="0"/>
              </a:cxn>
              <a:cxn ang="0">
                <a:pos x="125" y="0"/>
              </a:cxn>
              <a:cxn ang="0">
                <a:pos x="144" y="0"/>
              </a:cxn>
              <a:cxn ang="0">
                <a:pos x="164" y="4"/>
              </a:cxn>
              <a:cxn ang="0">
                <a:pos x="180" y="11"/>
              </a:cxn>
              <a:cxn ang="0">
                <a:pos x="195" y="23"/>
              </a:cxn>
              <a:cxn ang="0">
                <a:pos x="211" y="35"/>
              </a:cxn>
              <a:cxn ang="0">
                <a:pos x="223" y="50"/>
              </a:cxn>
              <a:cxn ang="0">
                <a:pos x="231" y="66"/>
              </a:cxn>
              <a:cxn ang="0">
                <a:pos x="238" y="82"/>
              </a:cxn>
              <a:cxn ang="0">
                <a:pos x="242" y="101"/>
              </a:cxn>
              <a:cxn ang="0">
                <a:pos x="246" y="121"/>
              </a:cxn>
              <a:cxn ang="0">
                <a:pos x="246" y="121"/>
              </a:cxn>
            </a:cxnLst>
            <a:rect l="0" t="0" r="r" b="b"/>
            <a:pathLst>
              <a:path w="246" h="242">
                <a:moveTo>
                  <a:pt x="246" y="121"/>
                </a:moveTo>
                <a:lnTo>
                  <a:pt x="242" y="140"/>
                </a:lnTo>
                <a:lnTo>
                  <a:pt x="238" y="160"/>
                </a:lnTo>
                <a:lnTo>
                  <a:pt x="231" y="176"/>
                </a:lnTo>
                <a:lnTo>
                  <a:pt x="223" y="191"/>
                </a:lnTo>
                <a:lnTo>
                  <a:pt x="211" y="207"/>
                </a:lnTo>
                <a:lnTo>
                  <a:pt x="195" y="219"/>
                </a:lnTo>
                <a:lnTo>
                  <a:pt x="180" y="231"/>
                </a:lnTo>
                <a:lnTo>
                  <a:pt x="164" y="238"/>
                </a:lnTo>
                <a:lnTo>
                  <a:pt x="144" y="242"/>
                </a:lnTo>
                <a:lnTo>
                  <a:pt x="125" y="242"/>
                </a:lnTo>
                <a:lnTo>
                  <a:pt x="105" y="242"/>
                </a:lnTo>
                <a:lnTo>
                  <a:pt x="86" y="238"/>
                </a:lnTo>
                <a:lnTo>
                  <a:pt x="66" y="231"/>
                </a:lnTo>
                <a:lnTo>
                  <a:pt x="51" y="219"/>
                </a:lnTo>
                <a:lnTo>
                  <a:pt x="39" y="207"/>
                </a:lnTo>
                <a:lnTo>
                  <a:pt x="23" y="191"/>
                </a:lnTo>
                <a:lnTo>
                  <a:pt x="15" y="176"/>
                </a:lnTo>
                <a:lnTo>
                  <a:pt x="7" y="160"/>
                </a:lnTo>
                <a:lnTo>
                  <a:pt x="4" y="140"/>
                </a:lnTo>
                <a:lnTo>
                  <a:pt x="0" y="121"/>
                </a:lnTo>
                <a:lnTo>
                  <a:pt x="4" y="101"/>
                </a:lnTo>
                <a:lnTo>
                  <a:pt x="7" y="82"/>
                </a:lnTo>
                <a:lnTo>
                  <a:pt x="15" y="66"/>
                </a:lnTo>
                <a:lnTo>
                  <a:pt x="23" y="50"/>
                </a:lnTo>
                <a:lnTo>
                  <a:pt x="39" y="35"/>
                </a:lnTo>
                <a:lnTo>
                  <a:pt x="51" y="23"/>
                </a:lnTo>
                <a:lnTo>
                  <a:pt x="66" y="11"/>
                </a:lnTo>
                <a:lnTo>
                  <a:pt x="86" y="4"/>
                </a:lnTo>
                <a:lnTo>
                  <a:pt x="105" y="0"/>
                </a:lnTo>
                <a:lnTo>
                  <a:pt x="125" y="0"/>
                </a:lnTo>
                <a:lnTo>
                  <a:pt x="144" y="0"/>
                </a:lnTo>
                <a:lnTo>
                  <a:pt x="164" y="4"/>
                </a:lnTo>
                <a:lnTo>
                  <a:pt x="180" y="11"/>
                </a:lnTo>
                <a:lnTo>
                  <a:pt x="195" y="23"/>
                </a:lnTo>
                <a:lnTo>
                  <a:pt x="211" y="35"/>
                </a:lnTo>
                <a:lnTo>
                  <a:pt x="223" y="50"/>
                </a:lnTo>
                <a:lnTo>
                  <a:pt x="231" y="66"/>
                </a:lnTo>
                <a:lnTo>
                  <a:pt x="238" y="82"/>
                </a:lnTo>
                <a:lnTo>
                  <a:pt x="242" y="101"/>
                </a:lnTo>
                <a:lnTo>
                  <a:pt x="246" y="121"/>
                </a:lnTo>
                <a:lnTo>
                  <a:pt x="246" y="12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65" name="Line 33"/>
          <p:cNvSpPr>
            <a:spLocks noChangeShapeType="1"/>
          </p:cNvSpPr>
          <p:nvPr/>
        </p:nvSpPr>
        <p:spPr bwMode="auto">
          <a:xfrm>
            <a:off x="2374900" y="2906713"/>
            <a:ext cx="4667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66" name="Line 34"/>
          <p:cNvSpPr>
            <a:spLocks noChangeShapeType="1"/>
          </p:cNvSpPr>
          <p:nvPr/>
        </p:nvSpPr>
        <p:spPr bwMode="auto">
          <a:xfrm>
            <a:off x="2182813" y="3105150"/>
            <a:ext cx="1587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67" name="Line 35"/>
          <p:cNvSpPr>
            <a:spLocks noChangeShapeType="1"/>
          </p:cNvSpPr>
          <p:nvPr/>
        </p:nvSpPr>
        <p:spPr bwMode="auto">
          <a:xfrm flipH="1">
            <a:off x="3022600" y="307975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68" name="Rectangle 36"/>
          <p:cNvSpPr>
            <a:spLocks noChangeArrowheads="1"/>
          </p:cNvSpPr>
          <p:nvPr/>
        </p:nvSpPr>
        <p:spPr bwMode="auto">
          <a:xfrm>
            <a:off x="2108200" y="3627438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556069" name="Freeform 37"/>
          <p:cNvSpPr>
            <a:spLocks/>
          </p:cNvSpPr>
          <p:nvPr/>
        </p:nvSpPr>
        <p:spPr bwMode="auto">
          <a:xfrm>
            <a:off x="1989138" y="3571875"/>
            <a:ext cx="385762" cy="390525"/>
          </a:xfrm>
          <a:custGeom>
            <a:avLst/>
            <a:gdLst/>
            <a:ahLst/>
            <a:cxnLst>
              <a:cxn ang="0">
                <a:pos x="243" y="121"/>
              </a:cxn>
              <a:cxn ang="0">
                <a:pos x="243" y="145"/>
              </a:cxn>
              <a:cxn ang="0">
                <a:pos x="239" y="160"/>
              </a:cxn>
              <a:cxn ang="0">
                <a:pos x="231" y="180"/>
              </a:cxn>
              <a:cxn ang="0">
                <a:pos x="220" y="196"/>
              </a:cxn>
              <a:cxn ang="0">
                <a:pos x="208" y="211"/>
              </a:cxn>
              <a:cxn ang="0">
                <a:pos x="196" y="223"/>
              </a:cxn>
              <a:cxn ang="0">
                <a:pos x="180" y="231"/>
              </a:cxn>
              <a:cxn ang="0">
                <a:pos x="161" y="239"/>
              </a:cxn>
              <a:cxn ang="0">
                <a:pos x="141" y="242"/>
              </a:cxn>
              <a:cxn ang="0">
                <a:pos x="122" y="246"/>
              </a:cxn>
              <a:cxn ang="0">
                <a:pos x="102" y="242"/>
              </a:cxn>
              <a:cxn ang="0">
                <a:pos x="83" y="239"/>
              </a:cxn>
              <a:cxn ang="0">
                <a:pos x="67" y="231"/>
              </a:cxn>
              <a:cxn ang="0">
                <a:pos x="51" y="223"/>
              </a:cxn>
              <a:cxn ang="0">
                <a:pos x="36" y="211"/>
              </a:cxn>
              <a:cxn ang="0">
                <a:pos x="24" y="196"/>
              </a:cxn>
              <a:cxn ang="0">
                <a:pos x="12" y="180"/>
              </a:cxn>
              <a:cxn ang="0">
                <a:pos x="4" y="160"/>
              </a:cxn>
              <a:cxn ang="0">
                <a:pos x="0" y="145"/>
              </a:cxn>
              <a:cxn ang="0">
                <a:pos x="0" y="125"/>
              </a:cxn>
              <a:cxn ang="0">
                <a:pos x="0" y="102"/>
              </a:cxn>
              <a:cxn ang="0">
                <a:pos x="4" y="86"/>
              </a:cxn>
              <a:cxn ang="0">
                <a:pos x="12" y="66"/>
              </a:cxn>
              <a:cxn ang="0">
                <a:pos x="24" y="51"/>
              </a:cxn>
              <a:cxn ang="0">
                <a:pos x="36" y="35"/>
              </a:cxn>
              <a:cxn ang="0">
                <a:pos x="51" y="23"/>
              </a:cxn>
              <a:cxn ang="0">
                <a:pos x="67" y="15"/>
              </a:cxn>
              <a:cxn ang="0">
                <a:pos x="83" y="8"/>
              </a:cxn>
              <a:cxn ang="0">
                <a:pos x="102" y="4"/>
              </a:cxn>
              <a:cxn ang="0">
                <a:pos x="122" y="0"/>
              </a:cxn>
              <a:cxn ang="0">
                <a:pos x="141" y="4"/>
              </a:cxn>
              <a:cxn ang="0">
                <a:pos x="161" y="8"/>
              </a:cxn>
              <a:cxn ang="0">
                <a:pos x="180" y="15"/>
              </a:cxn>
              <a:cxn ang="0">
                <a:pos x="196" y="23"/>
              </a:cxn>
              <a:cxn ang="0">
                <a:pos x="208" y="35"/>
              </a:cxn>
              <a:cxn ang="0">
                <a:pos x="220" y="51"/>
              </a:cxn>
              <a:cxn ang="0">
                <a:pos x="231" y="66"/>
              </a:cxn>
              <a:cxn ang="0">
                <a:pos x="239" y="86"/>
              </a:cxn>
              <a:cxn ang="0">
                <a:pos x="243" y="102"/>
              </a:cxn>
              <a:cxn ang="0">
                <a:pos x="243" y="125"/>
              </a:cxn>
              <a:cxn ang="0">
                <a:pos x="243" y="125"/>
              </a:cxn>
            </a:cxnLst>
            <a:rect l="0" t="0" r="r" b="b"/>
            <a:pathLst>
              <a:path w="243" h="246">
                <a:moveTo>
                  <a:pt x="243" y="121"/>
                </a:moveTo>
                <a:lnTo>
                  <a:pt x="243" y="145"/>
                </a:lnTo>
                <a:lnTo>
                  <a:pt x="239" y="160"/>
                </a:lnTo>
                <a:lnTo>
                  <a:pt x="231" y="180"/>
                </a:lnTo>
                <a:lnTo>
                  <a:pt x="220" y="196"/>
                </a:lnTo>
                <a:lnTo>
                  <a:pt x="208" y="211"/>
                </a:lnTo>
                <a:lnTo>
                  <a:pt x="196" y="223"/>
                </a:lnTo>
                <a:lnTo>
                  <a:pt x="180" y="231"/>
                </a:lnTo>
                <a:lnTo>
                  <a:pt x="161" y="239"/>
                </a:lnTo>
                <a:lnTo>
                  <a:pt x="141" y="242"/>
                </a:lnTo>
                <a:lnTo>
                  <a:pt x="122" y="246"/>
                </a:lnTo>
                <a:lnTo>
                  <a:pt x="102" y="242"/>
                </a:lnTo>
                <a:lnTo>
                  <a:pt x="83" y="239"/>
                </a:lnTo>
                <a:lnTo>
                  <a:pt x="67" y="231"/>
                </a:lnTo>
                <a:lnTo>
                  <a:pt x="51" y="223"/>
                </a:lnTo>
                <a:lnTo>
                  <a:pt x="36" y="211"/>
                </a:lnTo>
                <a:lnTo>
                  <a:pt x="24" y="196"/>
                </a:lnTo>
                <a:lnTo>
                  <a:pt x="12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2" y="66"/>
                </a:lnTo>
                <a:lnTo>
                  <a:pt x="24" y="51"/>
                </a:lnTo>
                <a:lnTo>
                  <a:pt x="36" y="35"/>
                </a:lnTo>
                <a:lnTo>
                  <a:pt x="51" y="23"/>
                </a:lnTo>
                <a:lnTo>
                  <a:pt x="67" y="15"/>
                </a:lnTo>
                <a:lnTo>
                  <a:pt x="83" y="8"/>
                </a:lnTo>
                <a:lnTo>
                  <a:pt x="102" y="4"/>
                </a:lnTo>
                <a:lnTo>
                  <a:pt x="122" y="0"/>
                </a:lnTo>
                <a:lnTo>
                  <a:pt x="141" y="4"/>
                </a:lnTo>
                <a:lnTo>
                  <a:pt x="161" y="8"/>
                </a:lnTo>
                <a:lnTo>
                  <a:pt x="180" y="15"/>
                </a:lnTo>
                <a:lnTo>
                  <a:pt x="196" y="23"/>
                </a:lnTo>
                <a:lnTo>
                  <a:pt x="208" y="35"/>
                </a:lnTo>
                <a:lnTo>
                  <a:pt x="220" y="51"/>
                </a:lnTo>
                <a:lnTo>
                  <a:pt x="231" y="66"/>
                </a:lnTo>
                <a:lnTo>
                  <a:pt x="239" y="86"/>
                </a:lnTo>
                <a:lnTo>
                  <a:pt x="243" y="102"/>
                </a:lnTo>
                <a:lnTo>
                  <a:pt x="243" y="125"/>
                </a:lnTo>
                <a:lnTo>
                  <a:pt x="243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70" name="Rectangle 38"/>
          <p:cNvSpPr>
            <a:spLocks noChangeArrowheads="1"/>
          </p:cNvSpPr>
          <p:nvPr/>
        </p:nvSpPr>
        <p:spPr bwMode="auto">
          <a:xfrm>
            <a:off x="2971800" y="3627438"/>
            <a:ext cx="134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  <a:endParaRPr lang="en-US">
              <a:latin typeface="Times New Roman" charset="0"/>
            </a:endParaRPr>
          </a:p>
        </p:txBody>
      </p:sp>
      <p:sp>
        <p:nvSpPr>
          <p:cNvPr id="556071" name="Freeform 39"/>
          <p:cNvSpPr>
            <a:spLocks/>
          </p:cNvSpPr>
          <p:nvPr/>
        </p:nvSpPr>
        <p:spPr bwMode="auto">
          <a:xfrm>
            <a:off x="2841625" y="3571875"/>
            <a:ext cx="390525" cy="390525"/>
          </a:xfrm>
          <a:custGeom>
            <a:avLst/>
            <a:gdLst/>
            <a:ahLst/>
            <a:cxnLst>
              <a:cxn ang="0">
                <a:pos x="246" y="121"/>
              </a:cxn>
              <a:cxn ang="0">
                <a:pos x="242" y="145"/>
              </a:cxn>
              <a:cxn ang="0">
                <a:pos x="238" y="160"/>
              </a:cxn>
              <a:cxn ang="0">
                <a:pos x="231" y="180"/>
              </a:cxn>
              <a:cxn ang="0">
                <a:pos x="223" y="196"/>
              </a:cxn>
              <a:cxn ang="0">
                <a:pos x="211" y="211"/>
              </a:cxn>
              <a:cxn ang="0">
                <a:pos x="195" y="223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2"/>
              </a:cxn>
              <a:cxn ang="0">
                <a:pos x="125" y="246"/>
              </a:cxn>
              <a:cxn ang="0">
                <a:pos x="105" y="242"/>
              </a:cxn>
              <a:cxn ang="0">
                <a:pos x="86" y="239"/>
              </a:cxn>
              <a:cxn ang="0">
                <a:pos x="66" y="231"/>
              </a:cxn>
              <a:cxn ang="0">
                <a:pos x="51" y="223"/>
              </a:cxn>
              <a:cxn ang="0">
                <a:pos x="39" y="211"/>
              </a:cxn>
              <a:cxn ang="0">
                <a:pos x="23" y="196"/>
              </a:cxn>
              <a:cxn ang="0">
                <a:pos x="15" y="180"/>
              </a:cxn>
              <a:cxn ang="0">
                <a:pos x="7" y="160"/>
              </a:cxn>
              <a:cxn ang="0">
                <a:pos x="4" y="145"/>
              </a:cxn>
              <a:cxn ang="0">
                <a:pos x="0" y="125"/>
              </a:cxn>
              <a:cxn ang="0">
                <a:pos x="4" y="102"/>
              </a:cxn>
              <a:cxn ang="0">
                <a:pos x="7" y="86"/>
              </a:cxn>
              <a:cxn ang="0">
                <a:pos x="15" y="66"/>
              </a:cxn>
              <a:cxn ang="0">
                <a:pos x="23" y="51"/>
              </a:cxn>
              <a:cxn ang="0">
                <a:pos x="39" y="35"/>
              </a:cxn>
              <a:cxn ang="0">
                <a:pos x="51" y="23"/>
              </a:cxn>
              <a:cxn ang="0">
                <a:pos x="66" y="15"/>
              </a:cxn>
              <a:cxn ang="0">
                <a:pos x="86" y="8"/>
              </a:cxn>
              <a:cxn ang="0">
                <a:pos x="105" y="4"/>
              </a:cxn>
              <a:cxn ang="0">
                <a:pos x="125" y="0"/>
              </a:cxn>
              <a:cxn ang="0">
                <a:pos x="144" y="4"/>
              </a:cxn>
              <a:cxn ang="0">
                <a:pos x="164" y="8"/>
              </a:cxn>
              <a:cxn ang="0">
                <a:pos x="180" y="15"/>
              </a:cxn>
              <a:cxn ang="0">
                <a:pos x="195" y="23"/>
              </a:cxn>
              <a:cxn ang="0">
                <a:pos x="211" y="35"/>
              </a:cxn>
              <a:cxn ang="0">
                <a:pos x="223" y="51"/>
              </a:cxn>
              <a:cxn ang="0">
                <a:pos x="231" y="66"/>
              </a:cxn>
              <a:cxn ang="0">
                <a:pos x="238" y="86"/>
              </a:cxn>
              <a:cxn ang="0">
                <a:pos x="242" y="102"/>
              </a:cxn>
              <a:cxn ang="0">
                <a:pos x="246" y="125"/>
              </a:cxn>
              <a:cxn ang="0">
                <a:pos x="246" y="125"/>
              </a:cxn>
            </a:cxnLst>
            <a:rect l="0" t="0" r="r" b="b"/>
            <a:pathLst>
              <a:path w="246" h="246">
                <a:moveTo>
                  <a:pt x="246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23" y="196"/>
                </a:lnTo>
                <a:lnTo>
                  <a:pt x="211" y="211"/>
                </a:lnTo>
                <a:lnTo>
                  <a:pt x="195" y="223"/>
                </a:lnTo>
                <a:lnTo>
                  <a:pt x="180" y="231"/>
                </a:lnTo>
                <a:lnTo>
                  <a:pt x="164" y="239"/>
                </a:lnTo>
                <a:lnTo>
                  <a:pt x="144" y="242"/>
                </a:lnTo>
                <a:lnTo>
                  <a:pt x="125" y="246"/>
                </a:lnTo>
                <a:lnTo>
                  <a:pt x="105" y="242"/>
                </a:lnTo>
                <a:lnTo>
                  <a:pt x="86" y="239"/>
                </a:lnTo>
                <a:lnTo>
                  <a:pt x="66" y="231"/>
                </a:lnTo>
                <a:lnTo>
                  <a:pt x="51" y="223"/>
                </a:lnTo>
                <a:lnTo>
                  <a:pt x="39" y="211"/>
                </a:lnTo>
                <a:lnTo>
                  <a:pt x="23" y="196"/>
                </a:lnTo>
                <a:lnTo>
                  <a:pt x="15" y="180"/>
                </a:lnTo>
                <a:lnTo>
                  <a:pt x="7" y="160"/>
                </a:lnTo>
                <a:lnTo>
                  <a:pt x="4" y="145"/>
                </a:lnTo>
                <a:lnTo>
                  <a:pt x="0" y="125"/>
                </a:lnTo>
                <a:lnTo>
                  <a:pt x="4" y="102"/>
                </a:lnTo>
                <a:lnTo>
                  <a:pt x="7" y="86"/>
                </a:lnTo>
                <a:lnTo>
                  <a:pt x="15" y="66"/>
                </a:lnTo>
                <a:lnTo>
                  <a:pt x="23" y="51"/>
                </a:lnTo>
                <a:lnTo>
                  <a:pt x="39" y="35"/>
                </a:lnTo>
                <a:lnTo>
                  <a:pt x="51" y="23"/>
                </a:lnTo>
                <a:lnTo>
                  <a:pt x="66" y="15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5"/>
                </a:lnTo>
                <a:lnTo>
                  <a:pt x="195" y="23"/>
                </a:lnTo>
                <a:lnTo>
                  <a:pt x="211" y="35"/>
                </a:lnTo>
                <a:lnTo>
                  <a:pt x="223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6" y="125"/>
                </a:lnTo>
                <a:lnTo>
                  <a:pt x="246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72" name="Rectangle 40"/>
          <p:cNvSpPr>
            <a:spLocks noChangeArrowheads="1"/>
          </p:cNvSpPr>
          <p:nvPr/>
        </p:nvSpPr>
        <p:spPr bwMode="auto">
          <a:xfrm>
            <a:off x="3810000" y="3627438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D</a:t>
            </a:r>
            <a:endParaRPr lang="en-US">
              <a:latin typeface="Times New Roman" charset="0"/>
            </a:endParaRPr>
          </a:p>
        </p:txBody>
      </p:sp>
      <p:sp>
        <p:nvSpPr>
          <p:cNvPr id="556073" name="Freeform 41"/>
          <p:cNvSpPr>
            <a:spLocks/>
          </p:cNvSpPr>
          <p:nvPr/>
        </p:nvSpPr>
        <p:spPr bwMode="auto">
          <a:xfrm>
            <a:off x="3698875" y="3571875"/>
            <a:ext cx="384175" cy="390525"/>
          </a:xfrm>
          <a:custGeom>
            <a:avLst/>
            <a:gdLst/>
            <a:ahLst/>
            <a:cxnLst>
              <a:cxn ang="0">
                <a:pos x="242" y="121"/>
              </a:cxn>
              <a:cxn ang="0">
                <a:pos x="242" y="145"/>
              </a:cxn>
              <a:cxn ang="0">
                <a:pos x="238" y="160"/>
              </a:cxn>
              <a:cxn ang="0">
                <a:pos x="231" y="180"/>
              </a:cxn>
              <a:cxn ang="0">
                <a:pos x="219" y="196"/>
              </a:cxn>
              <a:cxn ang="0">
                <a:pos x="207" y="211"/>
              </a:cxn>
              <a:cxn ang="0">
                <a:pos x="195" y="223"/>
              </a:cxn>
              <a:cxn ang="0">
                <a:pos x="180" y="231"/>
              </a:cxn>
              <a:cxn ang="0">
                <a:pos x="160" y="239"/>
              </a:cxn>
              <a:cxn ang="0">
                <a:pos x="141" y="242"/>
              </a:cxn>
              <a:cxn ang="0">
                <a:pos x="121" y="246"/>
              </a:cxn>
              <a:cxn ang="0">
                <a:pos x="101" y="242"/>
              </a:cxn>
              <a:cxn ang="0">
                <a:pos x="82" y="239"/>
              </a:cxn>
              <a:cxn ang="0">
                <a:pos x="66" y="231"/>
              </a:cxn>
              <a:cxn ang="0">
                <a:pos x="51" y="223"/>
              </a:cxn>
              <a:cxn ang="0">
                <a:pos x="35" y="211"/>
              </a:cxn>
              <a:cxn ang="0">
                <a:pos x="23" y="196"/>
              </a:cxn>
              <a:cxn ang="0">
                <a:pos x="11" y="180"/>
              </a:cxn>
              <a:cxn ang="0">
                <a:pos x="4" y="160"/>
              </a:cxn>
              <a:cxn ang="0">
                <a:pos x="0" y="145"/>
              </a:cxn>
              <a:cxn ang="0">
                <a:pos x="0" y="125"/>
              </a:cxn>
              <a:cxn ang="0">
                <a:pos x="0" y="102"/>
              </a:cxn>
              <a:cxn ang="0">
                <a:pos x="4" y="86"/>
              </a:cxn>
              <a:cxn ang="0">
                <a:pos x="11" y="66"/>
              </a:cxn>
              <a:cxn ang="0">
                <a:pos x="23" y="51"/>
              </a:cxn>
              <a:cxn ang="0">
                <a:pos x="35" y="35"/>
              </a:cxn>
              <a:cxn ang="0">
                <a:pos x="51" y="23"/>
              </a:cxn>
              <a:cxn ang="0">
                <a:pos x="66" y="15"/>
              </a:cxn>
              <a:cxn ang="0">
                <a:pos x="82" y="8"/>
              </a:cxn>
              <a:cxn ang="0">
                <a:pos x="101" y="4"/>
              </a:cxn>
              <a:cxn ang="0">
                <a:pos x="121" y="0"/>
              </a:cxn>
              <a:cxn ang="0">
                <a:pos x="141" y="4"/>
              </a:cxn>
              <a:cxn ang="0">
                <a:pos x="160" y="8"/>
              </a:cxn>
              <a:cxn ang="0">
                <a:pos x="180" y="15"/>
              </a:cxn>
              <a:cxn ang="0">
                <a:pos x="195" y="23"/>
              </a:cxn>
              <a:cxn ang="0">
                <a:pos x="207" y="35"/>
              </a:cxn>
              <a:cxn ang="0">
                <a:pos x="219" y="51"/>
              </a:cxn>
              <a:cxn ang="0">
                <a:pos x="231" y="66"/>
              </a:cxn>
              <a:cxn ang="0">
                <a:pos x="238" y="86"/>
              </a:cxn>
              <a:cxn ang="0">
                <a:pos x="242" y="102"/>
              </a:cxn>
              <a:cxn ang="0">
                <a:pos x="242" y="125"/>
              </a:cxn>
              <a:cxn ang="0">
                <a:pos x="242" y="125"/>
              </a:cxn>
            </a:cxnLst>
            <a:rect l="0" t="0" r="r" b="b"/>
            <a:pathLst>
              <a:path w="242" h="246">
                <a:moveTo>
                  <a:pt x="242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19" y="196"/>
                </a:lnTo>
                <a:lnTo>
                  <a:pt x="207" y="211"/>
                </a:lnTo>
                <a:lnTo>
                  <a:pt x="195" y="223"/>
                </a:lnTo>
                <a:lnTo>
                  <a:pt x="180" y="231"/>
                </a:lnTo>
                <a:lnTo>
                  <a:pt x="160" y="239"/>
                </a:lnTo>
                <a:lnTo>
                  <a:pt x="141" y="242"/>
                </a:lnTo>
                <a:lnTo>
                  <a:pt x="121" y="246"/>
                </a:lnTo>
                <a:lnTo>
                  <a:pt x="101" y="242"/>
                </a:lnTo>
                <a:lnTo>
                  <a:pt x="82" y="239"/>
                </a:lnTo>
                <a:lnTo>
                  <a:pt x="66" y="231"/>
                </a:lnTo>
                <a:lnTo>
                  <a:pt x="51" y="223"/>
                </a:lnTo>
                <a:lnTo>
                  <a:pt x="35" y="211"/>
                </a:lnTo>
                <a:lnTo>
                  <a:pt x="23" y="196"/>
                </a:lnTo>
                <a:lnTo>
                  <a:pt x="11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1" y="66"/>
                </a:lnTo>
                <a:lnTo>
                  <a:pt x="23" y="51"/>
                </a:lnTo>
                <a:lnTo>
                  <a:pt x="35" y="35"/>
                </a:lnTo>
                <a:lnTo>
                  <a:pt x="51" y="23"/>
                </a:lnTo>
                <a:lnTo>
                  <a:pt x="66" y="15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5"/>
                </a:lnTo>
                <a:lnTo>
                  <a:pt x="195" y="23"/>
                </a:lnTo>
                <a:lnTo>
                  <a:pt x="207" y="35"/>
                </a:lnTo>
                <a:lnTo>
                  <a:pt x="219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2" y="125"/>
                </a:lnTo>
                <a:lnTo>
                  <a:pt x="242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74" name="Line 42"/>
          <p:cNvSpPr>
            <a:spLocks noChangeShapeType="1"/>
          </p:cNvSpPr>
          <p:nvPr/>
        </p:nvSpPr>
        <p:spPr bwMode="auto">
          <a:xfrm>
            <a:off x="2374900" y="376396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75" name="Line 43"/>
          <p:cNvSpPr>
            <a:spLocks noChangeShapeType="1"/>
          </p:cNvSpPr>
          <p:nvPr/>
        </p:nvSpPr>
        <p:spPr bwMode="auto">
          <a:xfrm>
            <a:off x="3232150" y="376396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76" name="Line 44"/>
          <p:cNvSpPr>
            <a:spLocks noChangeShapeType="1"/>
          </p:cNvSpPr>
          <p:nvPr/>
        </p:nvSpPr>
        <p:spPr bwMode="auto">
          <a:xfrm>
            <a:off x="5562600" y="2806700"/>
            <a:ext cx="1920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77" name="Freeform 45"/>
          <p:cNvSpPr>
            <a:spLocks/>
          </p:cNvSpPr>
          <p:nvPr/>
        </p:nvSpPr>
        <p:spPr bwMode="auto">
          <a:xfrm>
            <a:off x="5730875" y="2770188"/>
            <a:ext cx="142875" cy="74612"/>
          </a:xfrm>
          <a:custGeom>
            <a:avLst/>
            <a:gdLst/>
            <a:ahLst/>
            <a:cxnLst>
              <a:cxn ang="0">
                <a:pos x="0" y="47"/>
              </a:cxn>
              <a:cxn ang="0">
                <a:pos x="90" y="23"/>
              </a:cxn>
              <a:cxn ang="0">
                <a:pos x="0" y="0"/>
              </a:cxn>
              <a:cxn ang="0">
                <a:pos x="0" y="47"/>
              </a:cxn>
              <a:cxn ang="0">
                <a:pos x="0" y="47"/>
              </a:cxn>
            </a:cxnLst>
            <a:rect l="0" t="0" r="r" b="b"/>
            <a:pathLst>
              <a:path w="90" h="47">
                <a:moveTo>
                  <a:pt x="0" y="47"/>
                </a:moveTo>
                <a:lnTo>
                  <a:pt x="90" y="23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78" name="Rectangle 46"/>
          <p:cNvSpPr>
            <a:spLocks noChangeArrowheads="1"/>
          </p:cNvSpPr>
          <p:nvPr/>
        </p:nvSpPr>
        <p:spPr bwMode="auto">
          <a:xfrm>
            <a:off x="5208588" y="2770188"/>
            <a:ext cx="134937" cy="244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556079" name="Rectangle 47"/>
          <p:cNvSpPr>
            <a:spLocks noChangeArrowheads="1"/>
          </p:cNvSpPr>
          <p:nvPr/>
        </p:nvSpPr>
        <p:spPr bwMode="auto">
          <a:xfrm>
            <a:off x="6065838" y="2770188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A</a:t>
            </a:r>
            <a:endParaRPr lang="en-US">
              <a:latin typeface="Times New Roman" charset="0"/>
            </a:endParaRPr>
          </a:p>
        </p:txBody>
      </p:sp>
      <p:sp>
        <p:nvSpPr>
          <p:cNvPr id="556080" name="Line 48"/>
          <p:cNvSpPr>
            <a:spLocks noChangeShapeType="1"/>
          </p:cNvSpPr>
          <p:nvPr/>
        </p:nvSpPr>
        <p:spPr bwMode="auto">
          <a:xfrm>
            <a:off x="5481638" y="2906713"/>
            <a:ext cx="466725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81" name="Line 49"/>
          <p:cNvSpPr>
            <a:spLocks noChangeShapeType="1"/>
          </p:cNvSpPr>
          <p:nvPr/>
        </p:nvSpPr>
        <p:spPr bwMode="auto">
          <a:xfrm>
            <a:off x="5159375" y="3186113"/>
            <a:ext cx="1588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82" name="Freeform 50"/>
          <p:cNvSpPr>
            <a:spLocks/>
          </p:cNvSpPr>
          <p:nvPr/>
        </p:nvSpPr>
        <p:spPr bwMode="auto">
          <a:xfrm>
            <a:off x="5121275" y="3354388"/>
            <a:ext cx="80963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90"/>
              </a:cxn>
              <a:cxn ang="0">
                <a:pos x="5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1" h="90">
                <a:moveTo>
                  <a:pt x="0" y="0"/>
                </a:moveTo>
                <a:lnTo>
                  <a:pt x="24" y="90"/>
                </a:lnTo>
                <a:lnTo>
                  <a:pt x="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83" name="Line 51"/>
          <p:cNvSpPr>
            <a:spLocks noChangeShapeType="1"/>
          </p:cNvSpPr>
          <p:nvPr/>
        </p:nvSpPr>
        <p:spPr bwMode="auto">
          <a:xfrm>
            <a:off x="5289550" y="3105150"/>
            <a:ext cx="1588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84" name="Line 52"/>
          <p:cNvSpPr>
            <a:spLocks noChangeShapeType="1"/>
          </p:cNvSpPr>
          <p:nvPr/>
        </p:nvSpPr>
        <p:spPr bwMode="auto">
          <a:xfrm>
            <a:off x="6140450" y="3105150"/>
            <a:ext cx="6350" cy="466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85" name="Rectangle 53"/>
          <p:cNvSpPr>
            <a:spLocks noChangeArrowheads="1"/>
          </p:cNvSpPr>
          <p:nvPr/>
        </p:nvSpPr>
        <p:spPr bwMode="auto">
          <a:xfrm>
            <a:off x="5214938" y="3627438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556086" name="Rectangle 54"/>
          <p:cNvSpPr>
            <a:spLocks noChangeArrowheads="1"/>
          </p:cNvSpPr>
          <p:nvPr/>
        </p:nvSpPr>
        <p:spPr bwMode="auto">
          <a:xfrm>
            <a:off x="6078538" y="3627438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  <a:endParaRPr lang="en-US">
              <a:latin typeface="Times New Roman" charset="0"/>
            </a:endParaRPr>
          </a:p>
        </p:txBody>
      </p:sp>
      <p:sp>
        <p:nvSpPr>
          <p:cNvPr id="556087" name="Freeform 55"/>
          <p:cNvSpPr>
            <a:spLocks/>
          </p:cNvSpPr>
          <p:nvPr/>
        </p:nvSpPr>
        <p:spPr bwMode="auto">
          <a:xfrm>
            <a:off x="5948363" y="3571875"/>
            <a:ext cx="390525" cy="390525"/>
          </a:xfrm>
          <a:custGeom>
            <a:avLst/>
            <a:gdLst/>
            <a:ahLst/>
            <a:cxnLst>
              <a:cxn ang="0">
                <a:pos x="246" y="121"/>
              </a:cxn>
              <a:cxn ang="0">
                <a:pos x="242" y="145"/>
              </a:cxn>
              <a:cxn ang="0">
                <a:pos x="238" y="160"/>
              </a:cxn>
              <a:cxn ang="0">
                <a:pos x="230" y="180"/>
              </a:cxn>
              <a:cxn ang="0">
                <a:pos x="223" y="196"/>
              </a:cxn>
              <a:cxn ang="0">
                <a:pos x="211" y="211"/>
              </a:cxn>
              <a:cxn ang="0">
                <a:pos x="195" y="223"/>
              </a:cxn>
              <a:cxn ang="0">
                <a:pos x="180" y="231"/>
              </a:cxn>
              <a:cxn ang="0">
                <a:pos x="164" y="239"/>
              </a:cxn>
              <a:cxn ang="0">
                <a:pos x="144" y="242"/>
              </a:cxn>
              <a:cxn ang="0">
                <a:pos x="125" y="246"/>
              </a:cxn>
              <a:cxn ang="0">
                <a:pos x="105" y="242"/>
              </a:cxn>
              <a:cxn ang="0">
                <a:pos x="86" y="239"/>
              </a:cxn>
              <a:cxn ang="0">
                <a:pos x="66" y="231"/>
              </a:cxn>
              <a:cxn ang="0">
                <a:pos x="50" y="223"/>
              </a:cxn>
              <a:cxn ang="0">
                <a:pos x="39" y="211"/>
              </a:cxn>
              <a:cxn ang="0">
                <a:pos x="23" y="196"/>
              </a:cxn>
              <a:cxn ang="0">
                <a:pos x="15" y="180"/>
              </a:cxn>
              <a:cxn ang="0">
                <a:pos x="7" y="160"/>
              </a:cxn>
              <a:cxn ang="0">
                <a:pos x="3" y="145"/>
              </a:cxn>
              <a:cxn ang="0">
                <a:pos x="0" y="125"/>
              </a:cxn>
              <a:cxn ang="0">
                <a:pos x="3" y="102"/>
              </a:cxn>
              <a:cxn ang="0">
                <a:pos x="7" y="86"/>
              </a:cxn>
              <a:cxn ang="0">
                <a:pos x="15" y="66"/>
              </a:cxn>
              <a:cxn ang="0">
                <a:pos x="23" y="51"/>
              </a:cxn>
              <a:cxn ang="0">
                <a:pos x="39" y="35"/>
              </a:cxn>
              <a:cxn ang="0">
                <a:pos x="50" y="23"/>
              </a:cxn>
              <a:cxn ang="0">
                <a:pos x="66" y="15"/>
              </a:cxn>
              <a:cxn ang="0">
                <a:pos x="86" y="8"/>
              </a:cxn>
              <a:cxn ang="0">
                <a:pos x="105" y="4"/>
              </a:cxn>
              <a:cxn ang="0">
                <a:pos x="125" y="0"/>
              </a:cxn>
              <a:cxn ang="0">
                <a:pos x="144" y="4"/>
              </a:cxn>
              <a:cxn ang="0">
                <a:pos x="164" y="8"/>
              </a:cxn>
              <a:cxn ang="0">
                <a:pos x="180" y="15"/>
              </a:cxn>
              <a:cxn ang="0">
                <a:pos x="195" y="23"/>
              </a:cxn>
              <a:cxn ang="0">
                <a:pos x="211" y="35"/>
              </a:cxn>
              <a:cxn ang="0">
                <a:pos x="223" y="51"/>
              </a:cxn>
              <a:cxn ang="0">
                <a:pos x="230" y="66"/>
              </a:cxn>
              <a:cxn ang="0">
                <a:pos x="238" y="86"/>
              </a:cxn>
              <a:cxn ang="0">
                <a:pos x="242" y="102"/>
              </a:cxn>
              <a:cxn ang="0">
                <a:pos x="246" y="125"/>
              </a:cxn>
              <a:cxn ang="0">
                <a:pos x="246" y="125"/>
              </a:cxn>
            </a:cxnLst>
            <a:rect l="0" t="0" r="r" b="b"/>
            <a:pathLst>
              <a:path w="246" h="246">
                <a:moveTo>
                  <a:pt x="246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0" y="180"/>
                </a:lnTo>
                <a:lnTo>
                  <a:pt x="223" y="196"/>
                </a:lnTo>
                <a:lnTo>
                  <a:pt x="211" y="211"/>
                </a:lnTo>
                <a:lnTo>
                  <a:pt x="195" y="223"/>
                </a:lnTo>
                <a:lnTo>
                  <a:pt x="180" y="231"/>
                </a:lnTo>
                <a:lnTo>
                  <a:pt x="164" y="239"/>
                </a:lnTo>
                <a:lnTo>
                  <a:pt x="144" y="242"/>
                </a:lnTo>
                <a:lnTo>
                  <a:pt x="125" y="246"/>
                </a:lnTo>
                <a:lnTo>
                  <a:pt x="105" y="242"/>
                </a:lnTo>
                <a:lnTo>
                  <a:pt x="86" y="239"/>
                </a:lnTo>
                <a:lnTo>
                  <a:pt x="66" y="231"/>
                </a:lnTo>
                <a:lnTo>
                  <a:pt x="50" y="223"/>
                </a:lnTo>
                <a:lnTo>
                  <a:pt x="39" y="211"/>
                </a:lnTo>
                <a:lnTo>
                  <a:pt x="23" y="196"/>
                </a:lnTo>
                <a:lnTo>
                  <a:pt x="15" y="180"/>
                </a:lnTo>
                <a:lnTo>
                  <a:pt x="7" y="160"/>
                </a:lnTo>
                <a:lnTo>
                  <a:pt x="3" y="145"/>
                </a:lnTo>
                <a:lnTo>
                  <a:pt x="0" y="125"/>
                </a:lnTo>
                <a:lnTo>
                  <a:pt x="3" y="102"/>
                </a:lnTo>
                <a:lnTo>
                  <a:pt x="7" y="86"/>
                </a:lnTo>
                <a:lnTo>
                  <a:pt x="15" y="66"/>
                </a:lnTo>
                <a:lnTo>
                  <a:pt x="23" y="51"/>
                </a:lnTo>
                <a:lnTo>
                  <a:pt x="39" y="35"/>
                </a:lnTo>
                <a:lnTo>
                  <a:pt x="50" y="23"/>
                </a:lnTo>
                <a:lnTo>
                  <a:pt x="66" y="15"/>
                </a:lnTo>
                <a:lnTo>
                  <a:pt x="86" y="8"/>
                </a:lnTo>
                <a:lnTo>
                  <a:pt x="105" y="4"/>
                </a:lnTo>
                <a:lnTo>
                  <a:pt x="125" y="0"/>
                </a:lnTo>
                <a:lnTo>
                  <a:pt x="144" y="4"/>
                </a:lnTo>
                <a:lnTo>
                  <a:pt x="164" y="8"/>
                </a:lnTo>
                <a:lnTo>
                  <a:pt x="180" y="15"/>
                </a:lnTo>
                <a:lnTo>
                  <a:pt x="195" y="23"/>
                </a:lnTo>
                <a:lnTo>
                  <a:pt x="211" y="35"/>
                </a:lnTo>
                <a:lnTo>
                  <a:pt x="223" y="51"/>
                </a:lnTo>
                <a:lnTo>
                  <a:pt x="230" y="66"/>
                </a:lnTo>
                <a:lnTo>
                  <a:pt x="238" y="86"/>
                </a:lnTo>
                <a:lnTo>
                  <a:pt x="242" y="102"/>
                </a:lnTo>
                <a:lnTo>
                  <a:pt x="246" y="125"/>
                </a:lnTo>
                <a:lnTo>
                  <a:pt x="246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88" name="Rectangle 56"/>
          <p:cNvSpPr>
            <a:spLocks noChangeArrowheads="1"/>
          </p:cNvSpPr>
          <p:nvPr/>
        </p:nvSpPr>
        <p:spPr bwMode="auto">
          <a:xfrm>
            <a:off x="6916738" y="3627438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D</a:t>
            </a:r>
            <a:endParaRPr lang="en-US">
              <a:latin typeface="Times New Roman" charset="0"/>
            </a:endParaRPr>
          </a:p>
        </p:txBody>
      </p:sp>
      <p:sp>
        <p:nvSpPr>
          <p:cNvPr id="556089" name="Freeform 57"/>
          <p:cNvSpPr>
            <a:spLocks/>
          </p:cNvSpPr>
          <p:nvPr/>
        </p:nvSpPr>
        <p:spPr bwMode="auto">
          <a:xfrm>
            <a:off x="6805613" y="3571875"/>
            <a:ext cx="384175" cy="390525"/>
          </a:xfrm>
          <a:custGeom>
            <a:avLst/>
            <a:gdLst/>
            <a:ahLst/>
            <a:cxnLst>
              <a:cxn ang="0">
                <a:pos x="242" y="121"/>
              </a:cxn>
              <a:cxn ang="0">
                <a:pos x="242" y="145"/>
              </a:cxn>
              <a:cxn ang="0">
                <a:pos x="238" y="160"/>
              </a:cxn>
              <a:cxn ang="0">
                <a:pos x="231" y="180"/>
              </a:cxn>
              <a:cxn ang="0">
                <a:pos x="219" y="196"/>
              </a:cxn>
              <a:cxn ang="0">
                <a:pos x="207" y="211"/>
              </a:cxn>
              <a:cxn ang="0">
                <a:pos x="195" y="223"/>
              </a:cxn>
              <a:cxn ang="0">
                <a:pos x="180" y="231"/>
              </a:cxn>
              <a:cxn ang="0">
                <a:pos x="160" y="239"/>
              </a:cxn>
              <a:cxn ang="0">
                <a:pos x="141" y="242"/>
              </a:cxn>
              <a:cxn ang="0">
                <a:pos x="121" y="246"/>
              </a:cxn>
              <a:cxn ang="0">
                <a:pos x="101" y="242"/>
              </a:cxn>
              <a:cxn ang="0">
                <a:pos x="82" y="239"/>
              </a:cxn>
              <a:cxn ang="0">
                <a:pos x="66" y="231"/>
              </a:cxn>
              <a:cxn ang="0">
                <a:pos x="51" y="223"/>
              </a:cxn>
              <a:cxn ang="0">
                <a:pos x="35" y="211"/>
              </a:cxn>
              <a:cxn ang="0">
                <a:pos x="23" y="196"/>
              </a:cxn>
              <a:cxn ang="0">
                <a:pos x="11" y="180"/>
              </a:cxn>
              <a:cxn ang="0">
                <a:pos x="4" y="160"/>
              </a:cxn>
              <a:cxn ang="0">
                <a:pos x="0" y="145"/>
              </a:cxn>
              <a:cxn ang="0">
                <a:pos x="0" y="125"/>
              </a:cxn>
              <a:cxn ang="0">
                <a:pos x="0" y="102"/>
              </a:cxn>
              <a:cxn ang="0">
                <a:pos x="4" y="86"/>
              </a:cxn>
              <a:cxn ang="0">
                <a:pos x="11" y="66"/>
              </a:cxn>
              <a:cxn ang="0">
                <a:pos x="23" y="51"/>
              </a:cxn>
              <a:cxn ang="0">
                <a:pos x="35" y="35"/>
              </a:cxn>
              <a:cxn ang="0">
                <a:pos x="51" y="23"/>
              </a:cxn>
              <a:cxn ang="0">
                <a:pos x="66" y="15"/>
              </a:cxn>
              <a:cxn ang="0">
                <a:pos x="82" y="8"/>
              </a:cxn>
              <a:cxn ang="0">
                <a:pos x="101" y="4"/>
              </a:cxn>
              <a:cxn ang="0">
                <a:pos x="121" y="0"/>
              </a:cxn>
              <a:cxn ang="0">
                <a:pos x="141" y="4"/>
              </a:cxn>
              <a:cxn ang="0">
                <a:pos x="160" y="8"/>
              </a:cxn>
              <a:cxn ang="0">
                <a:pos x="180" y="15"/>
              </a:cxn>
              <a:cxn ang="0">
                <a:pos x="195" y="23"/>
              </a:cxn>
              <a:cxn ang="0">
                <a:pos x="207" y="35"/>
              </a:cxn>
              <a:cxn ang="0">
                <a:pos x="219" y="51"/>
              </a:cxn>
              <a:cxn ang="0">
                <a:pos x="231" y="66"/>
              </a:cxn>
              <a:cxn ang="0">
                <a:pos x="238" y="86"/>
              </a:cxn>
              <a:cxn ang="0">
                <a:pos x="242" y="102"/>
              </a:cxn>
              <a:cxn ang="0">
                <a:pos x="242" y="125"/>
              </a:cxn>
              <a:cxn ang="0">
                <a:pos x="242" y="125"/>
              </a:cxn>
            </a:cxnLst>
            <a:rect l="0" t="0" r="r" b="b"/>
            <a:pathLst>
              <a:path w="242" h="246">
                <a:moveTo>
                  <a:pt x="242" y="121"/>
                </a:moveTo>
                <a:lnTo>
                  <a:pt x="242" y="145"/>
                </a:lnTo>
                <a:lnTo>
                  <a:pt x="238" y="160"/>
                </a:lnTo>
                <a:lnTo>
                  <a:pt x="231" y="180"/>
                </a:lnTo>
                <a:lnTo>
                  <a:pt x="219" y="196"/>
                </a:lnTo>
                <a:lnTo>
                  <a:pt x="207" y="211"/>
                </a:lnTo>
                <a:lnTo>
                  <a:pt x="195" y="223"/>
                </a:lnTo>
                <a:lnTo>
                  <a:pt x="180" y="231"/>
                </a:lnTo>
                <a:lnTo>
                  <a:pt x="160" y="239"/>
                </a:lnTo>
                <a:lnTo>
                  <a:pt x="141" y="242"/>
                </a:lnTo>
                <a:lnTo>
                  <a:pt x="121" y="246"/>
                </a:lnTo>
                <a:lnTo>
                  <a:pt x="101" y="242"/>
                </a:lnTo>
                <a:lnTo>
                  <a:pt x="82" y="239"/>
                </a:lnTo>
                <a:lnTo>
                  <a:pt x="66" y="231"/>
                </a:lnTo>
                <a:lnTo>
                  <a:pt x="51" y="223"/>
                </a:lnTo>
                <a:lnTo>
                  <a:pt x="35" y="211"/>
                </a:lnTo>
                <a:lnTo>
                  <a:pt x="23" y="196"/>
                </a:lnTo>
                <a:lnTo>
                  <a:pt x="11" y="180"/>
                </a:lnTo>
                <a:lnTo>
                  <a:pt x="4" y="160"/>
                </a:lnTo>
                <a:lnTo>
                  <a:pt x="0" y="145"/>
                </a:lnTo>
                <a:lnTo>
                  <a:pt x="0" y="125"/>
                </a:lnTo>
                <a:lnTo>
                  <a:pt x="0" y="102"/>
                </a:lnTo>
                <a:lnTo>
                  <a:pt x="4" y="86"/>
                </a:lnTo>
                <a:lnTo>
                  <a:pt x="11" y="66"/>
                </a:lnTo>
                <a:lnTo>
                  <a:pt x="23" y="51"/>
                </a:lnTo>
                <a:lnTo>
                  <a:pt x="35" y="35"/>
                </a:lnTo>
                <a:lnTo>
                  <a:pt x="51" y="23"/>
                </a:lnTo>
                <a:lnTo>
                  <a:pt x="66" y="15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5"/>
                </a:lnTo>
                <a:lnTo>
                  <a:pt x="195" y="23"/>
                </a:lnTo>
                <a:lnTo>
                  <a:pt x="207" y="35"/>
                </a:lnTo>
                <a:lnTo>
                  <a:pt x="219" y="51"/>
                </a:lnTo>
                <a:lnTo>
                  <a:pt x="231" y="66"/>
                </a:lnTo>
                <a:lnTo>
                  <a:pt x="238" y="86"/>
                </a:lnTo>
                <a:lnTo>
                  <a:pt x="242" y="102"/>
                </a:lnTo>
                <a:lnTo>
                  <a:pt x="242" y="125"/>
                </a:lnTo>
                <a:lnTo>
                  <a:pt x="242" y="1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90" name="Line 58"/>
          <p:cNvSpPr>
            <a:spLocks noChangeShapeType="1"/>
          </p:cNvSpPr>
          <p:nvPr/>
        </p:nvSpPr>
        <p:spPr bwMode="auto">
          <a:xfrm>
            <a:off x="5481638" y="376396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91" name="Line 59"/>
          <p:cNvSpPr>
            <a:spLocks noChangeShapeType="1"/>
          </p:cNvSpPr>
          <p:nvPr/>
        </p:nvSpPr>
        <p:spPr bwMode="auto">
          <a:xfrm>
            <a:off x="6338888" y="376396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92" name="Rectangle 60"/>
          <p:cNvSpPr>
            <a:spLocks noChangeArrowheads="1"/>
          </p:cNvSpPr>
          <p:nvPr/>
        </p:nvSpPr>
        <p:spPr bwMode="auto">
          <a:xfrm>
            <a:off x="2101850" y="4414838"/>
            <a:ext cx="134938" cy="244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556093" name="Rectangle 61"/>
          <p:cNvSpPr>
            <a:spLocks noChangeArrowheads="1"/>
          </p:cNvSpPr>
          <p:nvPr/>
        </p:nvSpPr>
        <p:spPr bwMode="auto">
          <a:xfrm>
            <a:off x="2959100" y="4414838"/>
            <a:ext cx="134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A</a:t>
            </a:r>
            <a:endParaRPr lang="en-US">
              <a:latin typeface="Times New Roman" charset="0"/>
            </a:endParaRPr>
          </a:p>
        </p:txBody>
      </p:sp>
      <p:sp>
        <p:nvSpPr>
          <p:cNvPr id="556094" name="Line 62"/>
          <p:cNvSpPr>
            <a:spLocks noChangeShapeType="1"/>
          </p:cNvSpPr>
          <p:nvPr/>
        </p:nvSpPr>
        <p:spPr bwMode="auto">
          <a:xfrm>
            <a:off x="2374900" y="455771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95" name="Line 63"/>
          <p:cNvSpPr>
            <a:spLocks noChangeShapeType="1"/>
          </p:cNvSpPr>
          <p:nvPr/>
        </p:nvSpPr>
        <p:spPr bwMode="auto">
          <a:xfrm>
            <a:off x="2182813" y="4749800"/>
            <a:ext cx="1587" cy="4651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96" name="Line 64"/>
          <p:cNvSpPr>
            <a:spLocks noChangeShapeType="1"/>
          </p:cNvSpPr>
          <p:nvPr/>
        </p:nvSpPr>
        <p:spPr bwMode="auto">
          <a:xfrm>
            <a:off x="3138488" y="4830763"/>
            <a:ext cx="1587" cy="192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97" name="Freeform 65"/>
          <p:cNvSpPr>
            <a:spLocks/>
          </p:cNvSpPr>
          <p:nvPr/>
        </p:nvSpPr>
        <p:spPr bwMode="auto">
          <a:xfrm>
            <a:off x="3101975" y="4997450"/>
            <a:ext cx="80963" cy="142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90"/>
              </a:cxn>
              <a:cxn ang="0">
                <a:pos x="5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1" h="90">
                <a:moveTo>
                  <a:pt x="0" y="0"/>
                </a:moveTo>
                <a:lnTo>
                  <a:pt x="23" y="90"/>
                </a:lnTo>
                <a:lnTo>
                  <a:pt x="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98" name="Line 66"/>
          <p:cNvSpPr>
            <a:spLocks noChangeShapeType="1"/>
          </p:cNvSpPr>
          <p:nvPr/>
        </p:nvSpPr>
        <p:spPr bwMode="auto">
          <a:xfrm>
            <a:off x="3022600" y="4741863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099" name="Line 67"/>
          <p:cNvSpPr>
            <a:spLocks noChangeShapeType="1"/>
          </p:cNvSpPr>
          <p:nvPr/>
        </p:nvSpPr>
        <p:spPr bwMode="auto">
          <a:xfrm>
            <a:off x="2455863" y="5302250"/>
            <a:ext cx="192087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00" name="Freeform 68"/>
          <p:cNvSpPr>
            <a:spLocks/>
          </p:cNvSpPr>
          <p:nvPr/>
        </p:nvSpPr>
        <p:spPr bwMode="auto">
          <a:xfrm>
            <a:off x="2624138" y="5272088"/>
            <a:ext cx="142875" cy="7461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90" y="23"/>
              </a:cxn>
              <a:cxn ang="0">
                <a:pos x="0" y="0"/>
              </a:cxn>
              <a:cxn ang="0">
                <a:pos x="0" y="47"/>
              </a:cxn>
              <a:cxn ang="0">
                <a:pos x="0" y="47"/>
              </a:cxn>
              <a:cxn ang="0">
                <a:pos x="0" y="43"/>
              </a:cxn>
            </a:cxnLst>
            <a:rect l="0" t="0" r="r" b="b"/>
            <a:pathLst>
              <a:path w="90" h="47">
                <a:moveTo>
                  <a:pt x="0" y="43"/>
                </a:moveTo>
                <a:lnTo>
                  <a:pt x="90" y="23"/>
                </a:lnTo>
                <a:lnTo>
                  <a:pt x="0" y="0"/>
                </a:lnTo>
                <a:lnTo>
                  <a:pt x="0" y="47"/>
                </a:lnTo>
                <a:lnTo>
                  <a:pt x="0" y="47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01" name="Rectangle 69"/>
          <p:cNvSpPr>
            <a:spLocks noChangeArrowheads="1"/>
          </p:cNvSpPr>
          <p:nvPr/>
        </p:nvSpPr>
        <p:spPr bwMode="auto">
          <a:xfrm>
            <a:off x="2108200" y="5272088"/>
            <a:ext cx="146050" cy="244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556102" name="Rectangle 70"/>
          <p:cNvSpPr>
            <a:spLocks noChangeArrowheads="1"/>
          </p:cNvSpPr>
          <p:nvPr/>
        </p:nvSpPr>
        <p:spPr bwMode="auto">
          <a:xfrm>
            <a:off x="2971800" y="5272088"/>
            <a:ext cx="134938" cy="244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  <a:endParaRPr lang="en-US">
              <a:latin typeface="Times New Roman" charset="0"/>
            </a:endParaRPr>
          </a:p>
        </p:txBody>
      </p:sp>
      <p:sp>
        <p:nvSpPr>
          <p:cNvPr id="556103" name="Rectangle 71"/>
          <p:cNvSpPr>
            <a:spLocks noChangeArrowheads="1"/>
          </p:cNvSpPr>
          <p:nvPr/>
        </p:nvSpPr>
        <p:spPr bwMode="auto">
          <a:xfrm>
            <a:off x="3810000" y="5272088"/>
            <a:ext cx="146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D</a:t>
            </a:r>
            <a:endParaRPr lang="en-US">
              <a:latin typeface="Times New Roman" charset="0"/>
            </a:endParaRPr>
          </a:p>
        </p:txBody>
      </p:sp>
      <p:sp>
        <p:nvSpPr>
          <p:cNvPr id="556104" name="Freeform 72"/>
          <p:cNvSpPr>
            <a:spLocks/>
          </p:cNvSpPr>
          <p:nvPr/>
        </p:nvSpPr>
        <p:spPr bwMode="auto">
          <a:xfrm>
            <a:off x="3698875" y="5214938"/>
            <a:ext cx="384175" cy="392112"/>
          </a:xfrm>
          <a:custGeom>
            <a:avLst/>
            <a:gdLst/>
            <a:ahLst/>
            <a:cxnLst>
              <a:cxn ang="0">
                <a:pos x="242" y="122"/>
              </a:cxn>
              <a:cxn ang="0">
                <a:pos x="242" y="145"/>
              </a:cxn>
              <a:cxn ang="0">
                <a:pos x="238" y="161"/>
              </a:cxn>
              <a:cxn ang="0">
                <a:pos x="231" y="180"/>
              </a:cxn>
              <a:cxn ang="0">
                <a:pos x="219" y="196"/>
              </a:cxn>
              <a:cxn ang="0">
                <a:pos x="207" y="212"/>
              </a:cxn>
              <a:cxn ang="0">
                <a:pos x="195" y="224"/>
              </a:cxn>
              <a:cxn ang="0">
                <a:pos x="180" y="231"/>
              </a:cxn>
              <a:cxn ang="0">
                <a:pos x="160" y="239"/>
              </a:cxn>
              <a:cxn ang="0">
                <a:pos x="141" y="243"/>
              </a:cxn>
              <a:cxn ang="0">
                <a:pos x="121" y="247"/>
              </a:cxn>
              <a:cxn ang="0">
                <a:pos x="101" y="243"/>
              </a:cxn>
              <a:cxn ang="0">
                <a:pos x="82" y="239"/>
              </a:cxn>
              <a:cxn ang="0">
                <a:pos x="66" y="231"/>
              </a:cxn>
              <a:cxn ang="0">
                <a:pos x="51" y="224"/>
              </a:cxn>
              <a:cxn ang="0">
                <a:pos x="35" y="212"/>
              </a:cxn>
              <a:cxn ang="0">
                <a:pos x="23" y="196"/>
              </a:cxn>
              <a:cxn ang="0">
                <a:pos x="11" y="180"/>
              </a:cxn>
              <a:cxn ang="0">
                <a:pos x="4" y="161"/>
              </a:cxn>
              <a:cxn ang="0">
                <a:pos x="0" y="145"/>
              </a:cxn>
              <a:cxn ang="0">
                <a:pos x="0" y="126"/>
              </a:cxn>
              <a:cxn ang="0">
                <a:pos x="0" y="106"/>
              </a:cxn>
              <a:cxn ang="0">
                <a:pos x="4" y="87"/>
              </a:cxn>
              <a:cxn ang="0">
                <a:pos x="11" y="67"/>
              </a:cxn>
              <a:cxn ang="0">
                <a:pos x="23" y="51"/>
              </a:cxn>
              <a:cxn ang="0">
                <a:pos x="35" y="40"/>
              </a:cxn>
              <a:cxn ang="0">
                <a:pos x="51" y="24"/>
              </a:cxn>
              <a:cxn ang="0">
                <a:pos x="66" y="16"/>
              </a:cxn>
              <a:cxn ang="0">
                <a:pos x="82" y="8"/>
              </a:cxn>
              <a:cxn ang="0">
                <a:pos x="101" y="4"/>
              </a:cxn>
              <a:cxn ang="0">
                <a:pos x="121" y="0"/>
              </a:cxn>
              <a:cxn ang="0">
                <a:pos x="141" y="4"/>
              </a:cxn>
              <a:cxn ang="0">
                <a:pos x="160" y="8"/>
              </a:cxn>
              <a:cxn ang="0">
                <a:pos x="180" y="16"/>
              </a:cxn>
              <a:cxn ang="0">
                <a:pos x="195" y="24"/>
              </a:cxn>
              <a:cxn ang="0">
                <a:pos x="207" y="40"/>
              </a:cxn>
              <a:cxn ang="0">
                <a:pos x="219" y="51"/>
              </a:cxn>
              <a:cxn ang="0">
                <a:pos x="231" y="67"/>
              </a:cxn>
              <a:cxn ang="0">
                <a:pos x="238" y="87"/>
              </a:cxn>
              <a:cxn ang="0">
                <a:pos x="242" y="106"/>
              </a:cxn>
              <a:cxn ang="0">
                <a:pos x="242" y="126"/>
              </a:cxn>
              <a:cxn ang="0">
                <a:pos x="242" y="126"/>
              </a:cxn>
            </a:cxnLst>
            <a:rect l="0" t="0" r="r" b="b"/>
            <a:pathLst>
              <a:path w="242" h="247">
                <a:moveTo>
                  <a:pt x="242" y="122"/>
                </a:moveTo>
                <a:lnTo>
                  <a:pt x="242" y="145"/>
                </a:lnTo>
                <a:lnTo>
                  <a:pt x="238" y="161"/>
                </a:lnTo>
                <a:lnTo>
                  <a:pt x="231" y="180"/>
                </a:lnTo>
                <a:lnTo>
                  <a:pt x="219" y="196"/>
                </a:lnTo>
                <a:lnTo>
                  <a:pt x="207" y="212"/>
                </a:lnTo>
                <a:lnTo>
                  <a:pt x="195" y="224"/>
                </a:lnTo>
                <a:lnTo>
                  <a:pt x="180" y="231"/>
                </a:lnTo>
                <a:lnTo>
                  <a:pt x="160" y="239"/>
                </a:lnTo>
                <a:lnTo>
                  <a:pt x="141" y="243"/>
                </a:lnTo>
                <a:lnTo>
                  <a:pt x="121" y="247"/>
                </a:lnTo>
                <a:lnTo>
                  <a:pt x="101" y="243"/>
                </a:lnTo>
                <a:lnTo>
                  <a:pt x="82" y="239"/>
                </a:lnTo>
                <a:lnTo>
                  <a:pt x="66" y="231"/>
                </a:lnTo>
                <a:lnTo>
                  <a:pt x="51" y="224"/>
                </a:lnTo>
                <a:lnTo>
                  <a:pt x="35" y="212"/>
                </a:lnTo>
                <a:lnTo>
                  <a:pt x="23" y="196"/>
                </a:lnTo>
                <a:lnTo>
                  <a:pt x="11" y="180"/>
                </a:lnTo>
                <a:lnTo>
                  <a:pt x="4" y="161"/>
                </a:lnTo>
                <a:lnTo>
                  <a:pt x="0" y="145"/>
                </a:lnTo>
                <a:lnTo>
                  <a:pt x="0" y="126"/>
                </a:lnTo>
                <a:lnTo>
                  <a:pt x="0" y="106"/>
                </a:lnTo>
                <a:lnTo>
                  <a:pt x="4" y="87"/>
                </a:lnTo>
                <a:lnTo>
                  <a:pt x="11" y="67"/>
                </a:lnTo>
                <a:lnTo>
                  <a:pt x="23" y="51"/>
                </a:lnTo>
                <a:lnTo>
                  <a:pt x="35" y="40"/>
                </a:lnTo>
                <a:lnTo>
                  <a:pt x="51" y="24"/>
                </a:lnTo>
                <a:lnTo>
                  <a:pt x="66" y="16"/>
                </a:lnTo>
                <a:lnTo>
                  <a:pt x="82" y="8"/>
                </a:lnTo>
                <a:lnTo>
                  <a:pt x="101" y="4"/>
                </a:lnTo>
                <a:lnTo>
                  <a:pt x="121" y="0"/>
                </a:lnTo>
                <a:lnTo>
                  <a:pt x="141" y="4"/>
                </a:lnTo>
                <a:lnTo>
                  <a:pt x="160" y="8"/>
                </a:lnTo>
                <a:lnTo>
                  <a:pt x="180" y="16"/>
                </a:lnTo>
                <a:lnTo>
                  <a:pt x="195" y="24"/>
                </a:lnTo>
                <a:lnTo>
                  <a:pt x="207" y="40"/>
                </a:lnTo>
                <a:lnTo>
                  <a:pt x="219" y="51"/>
                </a:lnTo>
                <a:lnTo>
                  <a:pt x="231" y="67"/>
                </a:lnTo>
                <a:lnTo>
                  <a:pt x="238" y="87"/>
                </a:lnTo>
                <a:lnTo>
                  <a:pt x="242" y="106"/>
                </a:lnTo>
                <a:lnTo>
                  <a:pt x="242" y="126"/>
                </a:lnTo>
                <a:lnTo>
                  <a:pt x="242" y="1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05" name="Line 73"/>
          <p:cNvSpPr>
            <a:spLocks noChangeShapeType="1"/>
          </p:cNvSpPr>
          <p:nvPr/>
        </p:nvSpPr>
        <p:spPr bwMode="auto">
          <a:xfrm>
            <a:off x="2374900" y="540861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06" name="Line 74"/>
          <p:cNvSpPr>
            <a:spLocks noChangeShapeType="1"/>
          </p:cNvSpPr>
          <p:nvPr/>
        </p:nvSpPr>
        <p:spPr bwMode="auto">
          <a:xfrm>
            <a:off x="3232150" y="540861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07" name="Rectangle 75"/>
          <p:cNvSpPr>
            <a:spLocks noChangeArrowheads="1"/>
          </p:cNvSpPr>
          <p:nvPr/>
        </p:nvSpPr>
        <p:spPr bwMode="auto">
          <a:xfrm>
            <a:off x="5208588" y="4414838"/>
            <a:ext cx="134937" cy="244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X</a:t>
            </a:r>
            <a:endParaRPr lang="en-US">
              <a:latin typeface="Times New Roman" charset="0"/>
            </a:endParaRPr>
          </a:p>
        </p:txBody>
      </p:sp>
      <p:sp>
        <p:nvSpPr>
          <p:cNvPr id="556108" name="Rectangle 76"/>
          <p:cNvSpPr>
            <a:spLocks noChangeArrowheads="1"/>
          </p:cNvSpPr>
          <p:nvPr/>
        </p:nvSpPr>
        <p:spPr bwMode="auto">
          <a:xfrm>
            <a:off x="6065838" y="4414838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A</a:t>
            </a:r>
            <a:endParaRPr lang="en-US">
              <a:latin typeface="Times New Roman" charset="0"/>
            </a:endParaRPr>
          </a:p>
        </p:txBody>
      </p:sp>
      <p:sp>
        <p:nvSpPr>
          <p:cNvPr id="556109" name="Line 77"/>
          <p:cNvSpPr>
            <a:spLocks noChangeShapeType="1"/>
          </p:cNvSpPr>
          <p:nvPr/>
        </p:nvSpPr>
        <p:spPr bwMode="auto">
          <a:xfrm>
            <a:off x="5481638" y="455771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10" name="Line 78"/>
          <p:cNvSpPr>
            <a:spLocks noChangeShapeType="1"/>
          </p:cNvSpPr>
          <p:nvPr/>
        </p:nvSpPr>
        <p:spPr bwMode="auto">
          <a:xfrm>
            <a:off x="5289550" y="4749800"/>
            <a:ext cx="1588" cy="4651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11" name="Line 79"/>
          <p:cNvSpPr>
            <a:spLocks noChangeShapeType="1"/>
          </p:cNvSpPr>
          <p:nvPr/>
        </p:nvSpPr>
        <p:spPr bwMode="auto">
          <a:xfrm>
            <a:off x="6140450" y="4749800"/>
            <a:ext cx="6350" cy="4651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12" name="Rectangle 80"/>
          <p:cNvSpPr>
            <a:spLocks noChangeArrowheads="1"/>
          </p:cNvSpPr>
          <p:nvPr/>
        </p:nvSpPr>
        <p:spPr bwMode="auto">
          <a:xfrm>
            <a:off x="5214938" y="5272088"/>
            <a:ext cx="146050" cy="244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556113" name="Rectangle 81"/>
          <p:cNvSpPr>
            <a:spLocks noChangeArrowheads="1"/>
          </p:cNvSpPr>
          <p:nvPr/>
        </p:nvSpPr>
        <p:spPr bwMode="auto">
          <a:xfrm>
            <a:off x="6078538" y="5272088"/>
            <a:ext cx="134937" cy="244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B</a:t>
            </a:r>
            <a:endParaRPr lang="en-US">
              <a:latin typeface="Times New Roman" charset="0"/>
            </a:endParaRPr>
          </a:p>
        </p:txBody>
      </p:sp>
      <p:sp>
        <p:nvSpPr>
          <p:cNvPr id="556114" name="Rectangle 82"/>
          <p:cNvSpPr>
            <a:spLocks noChangeArrowheads="1"/>
          </p:cNvSpPr>
          <p:nvPr/>
        </p:nvSpPr>
        <p:spPr bwMode="auto">
          <a:xfrm>
            <a:off x="6916738" y="5272088"/>
            <a:ext cx="146050" cy="244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D</a:t>
            </a:r>
            <a:endParaRPr lang="en-US">
              <a:latin typeface="Times New Roman" charset="0"/>
            </a:endParaRPr>
          </a:p>
        </p:txBody>
      </p:sp>
      <p:sp>
        <p:nvSpPr>
          <p:cNvPr id="556115" name="Line 83"/>
          <p:cNvSpPr>
            <a:spLocks noChangeShapeType="1"/>
          </p:cNvSpPr>
          <p:nvPr/>
        </p:nvSpPr>
        <p:spPr bwMode="auto">
          <a:xfrm>
            <a:off x="5481638" y="540861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16" name="Line 84"/>
          <p:cNvSpPr>
            <a:spLocks noChangeShapeType="1"/>
          </p:cNvSpPr>
          <p:nvPr/>
        </p:nvSpPr>
        <p:spPr bwMode="auto">
          <a:xfrm>
            <a:off x="6419850" y="5302250"/>
            <a:ext cx="192088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17" name="Freeform 85"/>
          <p:cNvSpPr>
            <a:spLocks/>
          </p:cNvSpPr>
          <p:nvPr/>
        </p:nvSpPr>
        <p:spPr bwMode="auto">
          <a:xfrm>
            <a:off x="6581775" y="5272088"/>
            <a:ext cx="142875" cy="74612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90" y="23"/>
              </a:cxn>
              <a:cxn ang="0">
                <a:pos x="4" y="0"/>
              </a:cxn>
              <a:cxn ang="0">
                <a:pos x="4" y="47"/>
              </a:cxn>
              <a:cxn ang="0">
                <a:pos x="4" y="47"/>
              </a:cxn>
              <a:cxn ang="0">
                <a:pos x="0" y="43"/>
              </a:cxn>
            </a:cxnLst>
            <a:rect l="0" t="0" r="r" b="b"/>
            <a:pathLst>
              <a:path w="90" h="47">
                <a:moveTo>
                  <a:pt x="0" y="43"/>
                </a:moveTo>
                <a:lnTo>
                  <a:pt x="90" y="23"/>
                </a:lnTo>
                <a:lnTo>
                  <a:pt x="4" y="0"/>
                </a:lnTo>
                <a:lnTo>
                  <a:pt x="4" y="47"/>
                </a:lnTo>
                <a:lnTo>
                  <a:pt x="4" y="47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18" name="Line 86"/>
          <p:cNvSpPr>
            <a:spLocks noChangeShapeType="1"/>
          </p:cNvSpPr>
          <p:nvPr/>
        </p:nvSpPr>
        <p:spPr bwMode="auto">
          <a:xfrm>
            <a:off x="6338888" y="5408613"/>
            <a:ext cx="4667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6119" name="Text Box 87"/>
          <p:cNvSpPr txBox="1">
            <a:spLocks noChangeArrowheads="1"/>
          </p:cNvSpPr>
          <p:nvPr/>
        </p:nvSpPr>
        <p:spPr bwMode="auto">
          <a:xfrm>
            <a:off x="1263650" y="3073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T=0</a:t>
            </a:r>
          </a:p>
        </p:txBody>
      </p:sp>
      <p:sp>
        <p:nvSpPr>
          <p:cNvPr id="556120" name="Text Box 88"/>
          <p:cNvSpPr txBox="1">
            <a:spLocks noChangeArrowheads="1"/>
          </p:cNvSpPr>
          <p:nvPr/>
        </p:nvSpPr>
        <p:spPr bwMode="auto">
          <a:xfrm>
            <a:off x="4311650" y="3073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T=1</a:t>
            </a:r>
          </a:p>
        </p:txBody>
      </p:sp>
      <p:sp>
        <p:nvSpPr>
          <p:cNvPr id="556121" name="Text Box 89"/>
          <p:cNvSpPr txBox="1">
            <a:spLocks noChangeArrowheads="1"/>
          </p:cNvSpPr>
          <p:nvPr/>
        </p:nvSpPr>
        <p:spPr bwMode="auto">
          <a:xfrm>
            <a:off x="1295400" y="4724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T=2</a:t>
            </a:r>
          </a:p>
        </p:txBody>
      </p:sp>
      <p:sp>
        <p:nvSpPr>
          <p:cNvPr id="556122" name="Text Box 90"/>
          <p:cNvSpPr txBox="1">
            <a:spLocks noChangeArrowheads="1"/>
          </p:cNvSpPr>
          <p:nvPr/>
        </p:nvSpPr>
        <p:spPr bwMode="auto">
          <a:xfrm>
            <a:off x="4343400" y="47244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T=3</a:t>
            </a:r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Complications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happens when a link is added or fails?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LSPs are numbered; only forward LSP if its new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 cost infinity to signal a link is down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What </a:t>
            </a:r>
            <a:r>
              <a:rPr lang="en-US" sz="2800" dirty="0"/>
              <a:t>happens when a router fails and restarts?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do the other nodes know it has failed?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sequence number should it use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2100"/>
            <a:ext cx="8458200" cy="927100"/>
          </a:xfrm>
        </p:spPr>
        <p:txBody>
          <a:bodyPr/>
          <a:lstStyle/>
          <a:p>
            <a:r>
              <a:rPr lang="en-US" sz="4000" dirty="0"/>
              <a:t>Shortest Paths: </a:t>
            </a:r>
            <a:r>
              <a:rPr lang="en-US" sz="4000" dirty="0" err="1"/>
              <a:t>Dijkstra’s</a:t>
            </a:r>
            <a:r>
              <a:rPr lang="en-US" sz="4000" dirty="0"/>
              <a:t> Algorithm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45400" cy="4114800"/>
          </a:xfrm>
        </p:spPr>
        <p:txBody>
          <a:bodyPr/>
          <a:lstStyle/>
          <a:p>
            <a:r>
              <a:rPr lang="en-US"/>
              <a:t>Graph algorithm for single-source shortest path</a:t>
            </a:r>
          </a:p>
        </p:txBody>
      </p:sp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1171575" y="2830513"/>
            <a:ext cx="5040313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charset="0"/>
              </a:rPr>
              <a:t>S </a:t>
            </a:r>
            <a:r>
              <a:rPr lang="en-US">
                <a:latin typeface="Arial" charset="0"/>
                <a:sym typeface="Wingdings" pitchFamily="2" charset="2"/>
              </a:rPr>
              <a:t> {}</a:t>
            </a:r>
          </a:p>
          <a:p>
            <a:pPr algn="l"/>
            <a:r>
              <a:rPr lang="en-US">
                <a:latin typeface="Arial" charset="0"/>
                <a:sym typeface="Wingdings" pitchFamily="2" charset="2"/>
              </a:rPr>
              <a:t>Q  &lt;all nodes keyed by distance&gt;</a:t>
            </a:r>
          </a:p>
          <a:p>
            <a:pPr algn="l"/>
            <a:r>
              <a:rPr lang="en-US">
                <a:latin typeface="Arial" charset="0"/>
              </a:rPr>
              <a:t>While Q != {}</a:t>
            </a:r>
          </a:p>
          <a:p>
            <a:pPr algn="l"/>
            <a:r>
              <a:rPr lang="en-US">
                <a:latin typeface="Arial" charset="0"/>
              </a:rPr>
              <a:t>	u </a:t>
            </a:r>
            <a:r>
              <a:rPr lang="en-US">
                <a:latin typeface="Arial" charset="0"/>
                <a:sym typeface="Wingdings" pitchFamily="2" charset="2"/>
              </a:rPr>
              <a:t> extract-min(Q)</a:t>
            </a:r>
          </a:p>
          <a:p>
            <a:pPr algn="l"/>
            <a:r>
              <a:rPr lang="en-US">
                <a:latin typeface="Arial" charset="0"/>
                <a:sym typeface="Wingdings" pitchFamily="2" charset="2"/>
              </a:rPr>
              <a:t>	S  S plus {u}</a:t>
            </a:r>
          </a:p>
          <a:p>
            <a:pPr algn="l"/>
            <a:r>
              <a:rPr lang="en-US">
                <a:latin typeface="Arial" charset="0"/>
                <a:sym typeface="Wingdings" pitchFamily="2" charset="2"/>
              </a:rPr>
              <a:t>	for each node v adjacent to u</a:t>
            </a:r>
          </a:p>
          <a:p>
            <a:pPr algn="l"/>
            <a:r>
              <a:rPr lang="en-US">
                <a:latin typeface="Arial" charset="0"/>
                <a:sym typeface="Wingdings" pitchFamily="2" charset="2"/>
              </a:rPr>
              <a:t>		“relax” the cost of v</a:t>
            </a:r>
            <a:endParaRPr lang="en-US">
              <a:latin typeface="Arial" charset="0"/>
            </a:endParaRP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6278563" y="4081463"/>
            <a:ext cx="22082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ß"/>
            </a:pPr>
            <a:r>
              <a:rPr lang="en-US">
                <a:latin typeface="Arial" charset="0"/>
                <a:sym typeface="Wingdings" pitchFamily="2" charset="2"/>
              </a:rPr>
              <a:t>u is done, add to shortest paths </a:t>
            </a:r>
            <a:endParaRPr lang="en-US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Bridges and </a:t>
            </a:r>
            <a:r>
              <a:rPr lang="en-US" dirty="0" smtClean="0"/>
              <a:t>extended </a:t>
            </a:r>
            <a:r>
              <a:rPr lang="en-US" dirty="0"/>
              <a:t>LANs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“Transparently” interconnect LANs with </a:t>
            </a:r>
            <a:r>
              <a:rPr lang="en-US" sz="2800" dirty="0" smtClean="0"/>
              <a:t>a bridge or switch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Receive frames from each LAN; selectively forward to the others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Each LAN is its own collision domain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800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sz="800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800" dirty="0"/>
              <a:t>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5400000">
            <a:off x="1801019" y="4849019"/>
            <a:ext cx="1981200" cy="207962"/>
            <a:chOff x="672" y="3312"/>
            <a:chExt cx="1824" cy="192"/>
          </a:xfrm>
        </p:grpSpPr>
        <p:sp>
          <p:nvSpPr>
            <p:cNvPr id="503813" name="Line 5"/>
            <p:cNvSpPr>
              <a:spLocks noChangeShapeType="1"/>
            </p:cNvSpPr>
            <p:nvPr/>
          </p:nvSpPr>
          <p:spPr bwMode="auto">
            <a:xfrm>
              <a:off x="768" y="340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3814" name="Rectangle 6"/>
            <p:cNvSpPr>
              <a:spLocks noChangeArrowheads="1"/>
            </p:cNvSpPr>
            <p:nvPr/>
          </p:nvSpPr>
          <p:spPr bwMode="auto">
            <a:xfrm>
              <a:off x="672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3815" name="Rectangle 7"/>
            <p:cNvSpPr>
              <a:spLocks noChangeArrowheads="1"/>
            </p:cNvSpPr>
            <p:nvPr/>
          </p:nvSpPr>
          <p:spPr bwMode="auto">
            <a:xfrm>
              <a:off x="1200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3816" name="Rectangle 8"/>
            <p:cNvSpPr>
              <a:spLocks noChangeArrowheads="1"/>
            </p:cNvSpPr>
            <p:nvPr/>
          </p:nvSpPr>
          <p:spPr bwMode="auto">
            <a:xfrm>
              <a:off x="1728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3817" name="Rectangle 9"/>
            <p:cNvSpPr>
              <a:spLocks noChangeArrowheads="1"/>
            </p:cNvSpPr>
            <p:nvPr/>
          </p:nvSpPr>
          <p:spPr bwMode="auto">
            <a:xfrm>
              <a:off x="2304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 rot="-5400000">
            <a:off x="4391819" y="4849019"/>
            <a:ext cx="1981200" cy="207962"/>
            <a:chOff x="672" y="3312"/>
            <a:chExt cx="1824" cy="192"/>
          </a:xfrm>
        </p:grpSpPr>
        <p:sp>
          <p:nvSpPr>
            <p:cNvPr id="503819" name="Line 11"/>
            <p:cNvSpPr>
              <a:spLocks noChangeShapeType="1"/>
            </p:cNvSpPr>
            <p:nvPr/>
          </p:nvSpPr>
          <p:spPr bwMode="auto">
            <a:xfrm>
              <a:off x="768" y="340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3820" name="Rectangle 12"/>
            <p:cNvSpPr>
              <a:spLocks noChangeArrowheads="1"/>
            </p:cNvSpPr>
            <p:nvPr/>
          </p:nvSpPr>
          <p:spPr bwMode="auto">
            <a:xfrm>
              <a:off x="672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3821" name="Rectangle 13"/>
            <p:cNvSpPr>
              <a:spLocks noChangeArrowheads="1"/>
            </p:cNvSpPr>
            <p:nvPr/>
          </p:nvSpPr>
          <p:spPr bwMode="auto">
            <a:xfrm>
              <a:off x="1200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3822" name="Rectangle 14"/>
            <p:cNvSpPr>
              <a:spLocks noChangeArrowheads="1"/>
            </p:cNvSpPr>
            <p:nvPr/>
          </p:nvSpPr>
          <p:spPr bwMode="auto">
            <a:xfrm>
              <a:off x="1728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03823" name="Rectangle 15"/>
            <p:cNvSpPr>
              <a:spLocks noChangeArrowheads="1"/>
            </p:cNvSpPr>
            <p:nvPr/>
          </p:nvSpPr>
          <p:spPr bwMode="auto">
            <a:xfrm>
              <a:off x="2304" y="331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03824" name="Line 16"/>
          <p:cNvSpPr>
            <a:spLocks noChangeShapeType="1"/>
          </p:cNvSpPr>
          <p:nvPr/>
        </p:nvSpPr>
        <p:spPr bwMode="auto">
          <a:xfrm>
            <a:off x="2819400" y="49530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3825" name="Rectangle 17"/>
          <p:cNvSpPr>
            <a:spLocks noChangeArrowheads="1"/>
          </p:cNvSpPr>
          <p:nvPr/>
        </p:nvSpPr>
        <p:spPr bwMode="auto">
          <a:xfrm>
            <a:off x="3657600" y="4724400"/>
            <a:ext cx="1042988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Arial" charset="0"/>
              </a:rPr>
              <a:t>bridge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 Example – Step 1</a:t>
            </a:r>
          </a:p>
        </p:txBody>
      </p:sp>
      <p:sp>
        <p:nvSpPr>
          <p:cNvPr id="559107" name="Oval 3"/>
          <p:cNvSpPr>
            <a:spLocks noChangeArrowheads="1"/>
          </p:cNvSpPr>
          <p:nvPr/>
        </p:nvSpPr>
        <p:spPr bwMode="auto">
          <a:xfrm>
            <a:off x="2057400" y="3657600"/>
            <a:ext cx="6096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9108" name="Oval 4"/>
          <p:cNvSpPr>
            <a:spLocks noChangeArrowheads="1"/>
          </p:cNvSpPr>
          <p:nvPr/>
        </p:nvSpPr>
        <p:spPr bwMode="auto">
          <a:xfrm>
            <a:off x="3505200" y="48768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9109" name="Oval 5"/>
          <p:cNvSpPr>
            <a:spLocks noChangeArrowheads="1"/>
          </p:cNvSpPr>
          <p:nvPr/>
        </p:nvSpPr>
        <p:spPr bwMode="auto">
          <a:xfrm>
            <a:off x="5867400" y="48006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9110" name="Oval 6"/>
          <p:cNvSpPr>
            <a:spLocks noChangeArrowheads="1"/>
          </p:cNvSpPr>
          <p:nvPr/>
        </p:nvSpPr>
        <p:spPr bwMode="auto">
          <a:xfrm>
            <a:off x="5791200" y="2667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9111" name="Oval 7"/>
          <p:cNvSpPr>
            <a:spLocks noChangeArrowheads="1"/>
          </p:cNvSpPr>
          <p:nvPr/>
        </p:nvSpPr>
        <p:spPr bwMode="auto">
          <a:xfrm>
            <a:off x="3429000" y="2667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9112" name="Line 8"/>
          <p:cNvSpPr>
            <a:spLocks noChangeShapeType="1"/>
          </p:cNvSpPr>
          <p:nvPr/>
        </p:nvSpPr>
        <p:spPr bwMode="auto">
          <a:xfrm flipV="1">
            <a:off x="2590800" y="31242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13" name="Line 9"/>
          <p:cNvSpPr>
            <a:spLocks noChangeShapeType="1"/>
          </p:cNvSpPr>
          <p:nvPr/>
        </p:nvSpPr>
        <p:spPr bwMode="auto">
          <a:xfrm>
            <a:off x="4038600" y="2971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14" name="Line 10"/>
          <p:cNvSpPr>
            <a:spLocks noChangeShapeType="1"/>
          </p:cNvSpPr>
          <p:nvPr/>
        </p:nvSpPr>
        <p:spPr bwMode="auto">
          <a:xfrm>
            <a:off x="2590800" y="4191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15" name="Line 11"/>
          <p:cNvSpPr>
            <a:spLocks noChangeShapeType="1"/>
          </p:cNvSpPr>
          <p:nvPr/>
        </p:nvSpPr>
        <p:spPr bwMode="auto">
          <a:xfrm flipV="1">
            <a:off x="38862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16" name="Line 12"/>
          <p:cNvSpPr>
            <a:spLocks noChangeShapeType="1"/>
          </p:cNvSpPr>
          <p:nvPr/>
        </p:nvSpPr>
        <p:spPr bwMode="auto">
          <a:xfrm>
            <a:off x="36576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17" name="Line 13"/>
          <p:cNvSpPr>
            <a:spLocks noChangeShapeType="1"/>
          </p:cNvSpPr>
          <p:nvPr/>
        </p:nvSpPr>
        <p:spPr bwMode="auto">
          <a:xfrm flipV="1">
            <a:off x="4114800" y="3276600"/>
            <a:ext cx="175260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18" name="Line 14"/>
          <p:cNvSpPr>
            <a:spLocks noChangeShapeType="1"/>
          </p:cNvSpPr>
          <p:nvPr/>
        </p:nvSpPr>
        <p:spPr bwMode="auto">
          <a:xfrm>
            <a:off x="60198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19" name="Line 15"/>
          <p:cNvSpPr>
            <a:spLocks noChangeShapeType="1"/>
          </p:cNvSpPr>
          <p:nvPr/>
        </p:nvSpPr>
        <p:spPr bwMode="auto">
          <a:xfrm flipV="1">
            <a:off x="62484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20" name="Line 16"/>
          <p:cNvSpPr>
            <a:spLocks noChangeShapeType="1"/>
          </p:cNvSpPr>
          <p:nvPr/>
        </p:nvSpPr>
        <p:spPr bwMode="auto">
          <a:xfrm>
            <a:off x="4114800" y="5181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21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3200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9122" name="Text Box 18"/>
          <p:cNvSpPr txBox="1">
            <a:spLocks noChangeArrowheads="1"/>
          </p:cNvSpPr>
          <p:nvPr/>
        </p:nvSpPr>
        <p:spPr bwMode="auto">
          <a:xfrm>
            <a:off x="2559050" y="30114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559123" name="Text Box 19"/>
          <p:cNvSpPr txBox="1">
            <a:spLocks noChangeArrowheads="1"/>
          </p:cNvSpPr>
          <p:nvPr/>
        </p:nvSpPr>
        <p:spPr bwMode="auto">
          <a:xfrm>
            <a:off x="3284538" y="35814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38862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559125" name="Text Box 21"/>
          <p:cNvSpPr txBox="1">
            <a:spLocks noChangeArrowheads="1"/>
          </p:cNvSpPr>
          <p:nvPr/>
        </p:nvSpPr>
        <p:spPr bwMode="auto">
          <a:xfrm>
            <a:off x="267493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59126" name="Text Box 22"/>
          <p:cNvSpPr txBox="1">
            <a:spLocks noChangeArrowheads="1"/>
          </p:cNvSpPr>
          <p:nvPr/>
        </p:nvSpPr>
        <p:spPr bwMode="auto">
          <a:xfrm>
            <a:off x="4732338" y="5181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59127" name="Text Box 23"/>
          <p:cNvSpPr txBox="1">
            <a:spLocks noChangeArrowheads="1"/>
          </p:cNvSpPr>
          <p:nvPr/>
        </p:nvSpPr>
        <p:spPr bwMode="auto">
          <a:xfrm>
            <a:off x="4732338" y="2514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59128" name="Text Box 24"/>
          <p:cNvSpPr txBox="1">
            <a:spLocks noChangeArrowheads="1"/>
          </p:cNvSpPr>
          <p:nvPr/>
        </p:nvSpPr>
        <p:spPr bwMode="auto">
          <a:xfrm>
            <a:off x="5562600" y="3733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559129" name="Text Box 25"/>
          <p:cNvSpPr txBox="1">
            <a:spLocks noChangeArrowheads="1"/>
          </p:cNvSpPr>
          <p:nvPr/>
        </p:nvSpPr>
        <p:spPr bwMode="auto">
          <a:xfrm>
            <a:off x="63325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559130" name="Text Box 26"/>
          <p:cNvSpPr txBox="1">
            <a:spLocks noChangeArrowheads="1"/>
          </p:cNvSpPr>
          <p:nvPr/>
        </p:nvSpPr>
        <p:spPr bwMode="auto">
          <a:xfrm>
            <a:off x="5208588" y="4267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59131" name="Text Box 27"/>
          <p:cNvSpPr txBox="1">
            <a:spLocks noChangeArrowheads="1"/>
          </p:cNvSpPr>
          <p:nvPr/>
        </p:nvSpPr>
        <p:spPr bwMode="auto">
          <a:xfrm>
            <a:off x="49530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59132" name="Text Box 28"/>
          <p:cNvSpPr txBox="1">
            <a:spLocks noChangeArrowheads="1"/>
          </p:cNvSpPr>
          <p:nvPr/>
        </p:nvSpPr>
        <p:spPr bwMode="auto">
          <a:xfrm>
            <a:off x="2217738" y="3733800"/>
            <a:ext cx="354012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 Example – Step 2</a:t>
            </a:r>
          </a:p>
        </p:txBody>
      </p:sp>
      <p:sp>
        <p:nvSpPr>
          <p:cNvPr id="560131" name="Oval 3"/>
          <p:cNvSpPr>
            <a:spLocks noChangeArrowheads="1"/>
          </p:cNvSpPr>
          <p:nvPr/>
        </p:nvSpPr>
        <p:spPr bwMode="auto">
          <a:xfrm>
            <a:off x="2057400" y="36576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0132" name="Oval 4"/>
          <p:cNvSpPr>
            <a:spLocks noChangeArrowheads="1"/>
          </p:cNvSpPr>
          <p:nvPr/>
        </p:nvSpPr>
        <p:spPr bwMode="auto">
          <a:xfrm>
            <a:off x="3429000" y="4872038"/>
            <a:ext cx="609600" cy="6191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60133" name="Oval 5"/>
          <p:cNvSpPr>
            <a:spLocks noChangeArrowheads="1"/>
          </p:cNvSpPr>
          <p:nvPr/>
        </p:nvSpPr>
        <p:spPr bwMode="auto">
          <a:xfrm>
            <a:off x="5867400" y="48006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0134" name="Oval 6"/>
          <p:cNvSpPr>
            <a:spLocks noChangeArrowheads="1"/>
          </p:cNvSpPr>
          <p:nvPr/>
        </p:nvSpPr>
        <p:spPr bwMode="auto">
          <a:xfrm>
            <a:off x="5791200" y="2667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0135" name="Oval 7"/>
          <p:cNvSpPr>
            <a:spLocks noChangeArrowheads="1"/>
          </p:cNvSpPr>
          <p:nvPr/>
        </p:nvSpPr>
        <p:spPr bwMode="auto">
          <a:xfrm>
            <a:off x="3429000" y="2667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0136" name="Line 8"/>
          <p:cNvSpPr>
            <a:spLocks noChangeShapeType="1"/>
          </p:cNvSpPr>
          <p:nvPr/>
        </p:nvSpPr>
        <p:spPr bwMode="auto">
          <a:xfrm flipV="1">
            <a:off x="2590800" y="3124200"/>
            <a:ext cx="914400" cy="609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37" name="Line 9"/>
          <p:cNvSpPr>
            <a:spLocks noChangeShapeType="1"/>
          </p:cNvSpPr>
          <p:nvPr/>
        </p:nvSpPr>
        <p:spPr bwMode="auto">
          <a:xfrm>
            <a:off x="4038600" y="2971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38" name="Line 10"/>
          <p:cNvSpPr>
            <a:spLocks noChangeShapeType="1"/>
          </p:cNvSpPr>
          <p:nvPr/>
        </p:nvSpPr>
        <p:spPr bwMode="auto">
          <a:xfrm>
            <a:off x="2590800" y="4191000"/>
            <a:ext cx="914400" cy="7620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39" name="Line 11"/>
          <p:cNvSpPr>
            <a:spLocks noChangeShapeType="1"/>
          </p:cNvSpPr>
          <p:nvPr/>
        </p:nvSpPr>
        <p:spPr bwMode="auto">
          <a:xfrm flipV="1">
            <a:off x="38862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40" name="Line 12"/>
          <p:cNvSpPr>
            <a:spLocks noChangeShapeType="1"/>
          </p:cNvSpPr>
          <p:nvPr/>
        </p:nvSpPr>
        <p:spPr bwMode="auto">
          <a:xfrm>
            <a:off x="36576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41" name="Line 13"/>
          <p:cNvSpPr>
            <a:spLocks noChangeShapeType="1"/>
          </p:cNvSpPr>
          <p:nvPr/>
        </p:nvSpPr>
        <p:spPr bwMode="auto">
          <a:xfrm flipV="1">
            <a:off x="4114800" y="3276600"/>
            <a:ext cx="175260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42" name="Line 14"/>
          <p:cNvSpPr>
            <a:spLocks noChangeShapeType="1"/>
          </p:cNvSpPr>
          <p:nvPr/>
        </p:nvSpPr>
        <p:spPr bwMode="auto">
          <a:xfrm>
            <a:off x="60198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43" name="Line 15"/>
          <p:cNvSpPr>
            <a:spLocks noChangeShapeType="1"/>
          </p:cNvSpPr>
          <p:nvPr/>
        </p:nvSpPr>
        <p:spPr bwMode="auto">
          <a:xfrm flipV="1">
            <a:off x="62484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44" name="Line 16"/>
          <p:cNvSpPr>
            <a:spLocks noChangeShapeType="1"/>
          </p:cNvSpPr>
          <p:nvPr/>
        </p:nvSpPr>
        <p:spPr bwMode="auto">
          <a:xfrm>
            <a:off x="4114800" y="5181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45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3200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0146" name="Text Box 18"/>
          <p:cNvSpPr txBox="1">
            <a:spLocks noChangeArrowheads="1"/>
          </p:cNvSpPr>
          <p:nvPr/>
        </p:nvSpPr>
        <p:spPr bwMode="auto">
          <a:xfrm>
            <a:off x="3438525" y="2743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560147" name="Text Box 19"/>
          <p:cNvSpPr txBox="1">
            <a:spLocks noChangeArrowheads="1"/>
          </p:cNvSpPr>
          <p:nvPr/>
        </p:nvSpPr>
        <p:spPr bwMode="auto">
          <a:xfrm>
            <a:off x="3284538" y="35814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0148" name="Text Box 20"/>
          <p:cNvSpPr txBox="1">
            <a:spLocks noChangeArrowheads="1"/>
          </p:cNvSpPr>
          <p:nvPr/>
        </p:nvSpPr>
        <p:spPr bwMode="auto">
          <a:xfrm>
            <a:off x="38862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560149" name="Text Box 21"/>
          <p:cNvSpPr txBox="1">
            <a:spLocks noChangeArrowheads="1"/>
          </p:cNvSpPr>
          <p:nvPr/>
        </p:nvSpPr>
        <p:spPr bwMode="auto">
          <a:xfrm>
            <a:off x="267493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0150" name="Text Box 22"/>
          <p:cNvSpPr txBox="1">
            <a:spLocks noChangeArrowheads="1"/>
          </p:cNvSpPr>
          <p:nvPr/>
        </p:nvSpPr>
        <p:spPr bwMode="auto">
          <a:xfrm>
            <a:off x="4732338" y="5181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0151" name="Text Box 23"/>
          <p:cNvSpPr txBox="1">
            <a:spLocks noChangeArrowheads="1"/>
          </p:cNvSpPr>
          <p:nvPr/>
        </p:nvSpPr>
        <p:spPr bwMode="auto">
          <a:xfrm>
            <a:off x="4732338" y="2514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60152" name="Text Box 24"/>
          <p:cNvSpPr txBox="1">
            <a:spLocks noChangeArrowheads="1"/>
          </p:cNvSpPr>
          <p:nvPr/>
        </p:nvSpPr>
        <p:spPr bwMode="auto">
          <a:xfrm>
            <a:off x="5562600" y="3733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560153" name="Text Box 25"/>
          <p:cNvSpPr txBox="1">
            <a:spLocks noChangeArrowheads="1"/>
          </p:cNvSpPr>
          <p:nvPr/>
        </p:nvSpPr>
        <p:spPr bwMode="auto">
          <a:xfrm>
            <a:off x="63325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560154" name="Text Box 26"/>
          <p:cNvSpPr txBox="1">
            <a:spLocks noChangeArrowheads="1"/>
          </p:cNvSpPr>
          <p:nvPr/>
        </p:nvSpPr>
        <p:spPr bwMode="auto">
          <a:xfrm>
            <a:off x="5208588" y="4267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60155" name="Text Box 27"/>
          <p:cNvSpPr txBox="1">
            <a:spLocks noChangeArrowheads="1"/>
          </p:cNvSpPr>
          <p:nvPr/>
        </p:nvSpPr>
        <p:spPr bwMode="auto">
          <a:xfrm>
            <a:off x="49530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60156" name="Text Box 28"/>
          <p:cNvSpPr txBox="1">
            <a:spLocks noChangeArrowheads="1"/>
          </p:cNvSpPr>
          <p:nvPr/>
        </p:nvSpPr>
        <p:spPr bwMode="auto">
          <a:xfrm>
            <a:off x="22177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560157" name="Text Box 29"/>
          <p:cNvSpPr txBox="1">
            <a:spLocks noChangeArrowheads="1"/>
          </p:cNvSpPr>
          <p:nvPr/>
        </p:nvSpPr>
        <p:spPr bwMode="auto">
          <a:xfrm>
            <a:off x="3581400" y="4953000"/>
            <a:ext cx="354013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0158" name="Text Box 30"/>
          <p:cNvSpPr txBox="1">
            <a:spLocks noChangeArrowheads="1"/>
          </p:cNvSpPr>
          <p:nvPr/>
        </p:nvSpPr>
        <p:spPr bwMode="auto">
          <a:xfrm>
            <a:off x="2559050" y="301148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 Example – Step 3</a:t>
            </a:r>
          </a:p>
        </p:txBody>
      </p:sp>
      <p:sp>
        <p:nvSpPr>
          <p:cNvPr id="561155" name="Oval 3"/>
          <p:cNvSpPr>
            <a:spLocks noChangeArrowheads="1"/>
          </p:cNvSpPr>
          <p:nvPr/>
        </p:nvSpPr>
        <p:spPr bwMode="auto">
          <a:xfrm>
            <a:off x="2057400" y="36576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1156" name="Oval 4"/>
          <p:cNvSpPr>
            <a:spLocks noChangeArrowheads="1"/>
          </p:cNvSpPr>
          <p:nvPr/>
        </p:nvSpPr>
        <p:spPr bwMode="auto">
          <a:xfrm>
            <a:off x="3429000" y="4872038"/>
            <a:ext cx="609600" cy="6191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61157" name="Oval 5"/>
          <p:cNvSpPr>
            <a:spLocks noChangeArrowheads="1"/>
          </p:cNvSpPr>
          <p:nvPr/>
        </p:nvSpPr>
        <p:spPr bwMode="auto">
          <a:xfrm>
            <a:off x="5867400" y="4800600"/>
            <a:ext cx="6096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1158" name="Oval 6"/>
          <p:cNvSpPr>
            <a:spLocks noChangeArrowheads="1"/>
          </p:cNvSpPr>
          <p:nvPr/>
        </p:nvSpPr>
        <p:spPr bwMode="auto">
          <a:xfrm>
            <a:off x="5791200" y="2667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1159" name="Oval 7"/>
          <p:cNvSpPr>
            <a:spLocks noChangeArrowheads="1"/>
          </p:cNvSpPr>
          <p:nvPr/>
        </p:nvSpPr>
        <p:spPr bwMode="auto">
          <a:xfrm>
            <a:off x="3429000" y="2667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1160" name="Line 8"/>
          <p:cNvSpPr>
            <a:spLocks noChangeShapeType="1"/>
          </p:cNvSpPr>
          <p:nvPr/>
        </p:nvSpPr>
        <p:spPr bwMode="auto">
          <a:xfrm flipV="1">
            <a:off x="2590800" y="31242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61" name="Line 9"/>
          <p:cNvSpPr>
            <a:spLocks noChangeShapeType="1"/>
          </p:cNvSpPr>
          <p:nvPr/>
        </p:nvSpPr>
        <p:spPr bwMode="auto">
          <a:xfrm>
            <a:off x="4038600" y="2971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62" name="Line 10"/>
          <p:cNvSpPr>
            <a:spLocks noChangeShapeType="1"/>
          </p:cNvSpPr>
          <p:nvPr/>
        </p:nvSpPr>
        <p:spPr bwMode="auto">
          <a:xfrm>
            <a:off x="2590800" y="4191000"/>
            <a:ext cx="914400" cy="7620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63" name="Line 11"/>
          <p:cNvSpPr>
            <a:spLocks noChangeShapeType="1"/>
          </p:cNvSpPr>
          <p:nvPr/>
        </p:nvSpPr>
        <p:spPr bwMode="auto">
          <a:xfrm flipV="1">
            <a:off x="3886200" y="32766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64" name="Line 12"/>
          <p:cNvSpPr>
            <a:spLocks noChangeShapeType="1"/>
          </p:cNvSpPr>
          <p:nvPr/>
        </p:nvSpPr>
        <p:spPr bwMode="auto">
          <a:xfrm>
            <a:off x="36576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65" name="Line 13"/>
          <p:cNvSpPr>
            <a:spLocks noChangeShapeType="1"/>
          </p:cNvSpPr>
          <p:nvPr/>
        </p:nvSpPr>
        <p:spPr bwMode="auto">
          <a:xfrm flipV="1">
            <a:off x="4114800" y="3276600"/>
            <a:ext cx="1752600" cy="17526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66" name="Line 14"/>
          <p:cNvSpPr>
            <a:spLocks noChangeShapeType="1"/>
          </p:cNvSpPr>
          <p:nvPr/>
        </p:nvSpPr>
        <p:spPr bwMode="auto">
          <a:xfrm>
            <a:off x="60198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67" name="Line 15"/>
          <p:cNvSpPr>
            <a:spLocks noChangeShapeType="1"/>
          </p:cNvSpPr>
          <p:nvPr/>
        </p:nvSpPr>
        <p:spPr bwMode="auto">
          <a:xfrm flipV="1">
            <a:off x="62484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68" name="Line 16"/>
          <p:cNvSpPr>
            <a:spLocks noChangeShapeType="1"/>
          </p:cNvSpPr>
          <p:nvPr/>
        </p:nvSpPr>
        <p:spPr bwMode="auto">
          <a:xfrm>
            <a:off x="4114800" y="51816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69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3200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1170" name="Text Box 18"/>
          <p:cNvSpPr txBox="1">
            <a:spLocks noChangeArrowheads="1"/>
          </p:cNvSpPr>
          <p:nvPr/>
        </p:nvSpPr>
        <p:spPr bwMode="auto">
          <a:xfrm>
            <a:off x="3522663" y="2743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561171" name="Text Box 19"/>
          <p:cNvSpPr txBox="1">
            <a:spLocks noChangeArrowheads="1"/>
          </p:cNvSpPr>
          <p:nvPr/>
        </p:nvSpPr>
        <p:spPr bwMode="auto">
          <a:xfrm>
            <a:off x="3284538" y="35814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1172" name="Text Box 20"/>
          <p:cNvSpPr txBox="1">
            <a:spLocks noChangeArrowheads="1"/>
          </p:cNvSpPr>
          <p:nvPr/>
        </p:nvSpPr>
        <p:spPr bwMode="auto">
          <a:xfrm>
            <a:off x="38862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561173" name="Text Box 21"/>
          <p:cNvSpPr txBox="1">
            <a:spLocks noChangeArrowheads="1"/>
          </p:cNvSpPr>
          <p:nvPr/>
        </p:nvSpPr>
        <p:spPr bwMode="auto">
          <a:xfrm>
            <a:off x="267493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1174" name="Text Box 22"/>
          <p:cNvSpPr txBox="1">
            <a:spLocks noChangeArrowheads="1"/>
          </p:cNvSpPr>
          <p:nvPr/>
        </p:nvSpPr>
        <p:spPr bwMode="auto">
          <a:xfrm>
            <a:off x="4732338" y="5181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1175" name="Text Box 23"/>
          <p:cNvSpPr txBox="1">
            <a:spLocks noChangeArrowheads="1"/>
          </p:cNvSpPr>
          <p:nvPr/>
        </p:nvSpPr>
        <p:spPr bwMode="auto">
          <a:xfrm>
            <a:off x="4732338" y="2514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61176" name="Text Box 24"/>
          <p:cNvSpPr txBox="1">
            <a:spLocks noChangeArrowheads="1"/>
          </p:cNvSpPr>
          <p:nvPr/>
        </p:nvSpPr>
        <p:spPr bwMode="auto">
          <a:xfrm>
            <a:off x="5562600" y="3733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561177" name="Text Box 25"/>
          <p:cNvSpPr txBox="1">
            <a:spLocks noChangeArrowheads="1"/>
          </p:cNvSpPr>
          <p:nvPr/>
        </p:nvSpPr>
        <p:spPr bwMode="auto">
          <a:xfrm>
            <a:off x="63325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561178" name="Text Box 26"/>
          <p:cNvSpPr txBox="1">
            <a:spLocks noChangeArrowheads="1"/>
          </p:cNvSpPr>
          <p:nvPr/>
        </p:nvSpPr>
        <p:spPr bwMode="auto">
          <a:xfrm>
            <a:off x="5208588" y="4267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61179" name="Text Box 27"/>
          <p:cNvSpPr txBox="1">
            <a:spLocks noChangeArrowheads="1"/>
          </p:cNvSpPr>
          <p:nvPr/>
        </p:nvSpPr>
        <p:spPr bwMode="auto">
          <a:xfrm>
            <a:off x="49530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61180" name="Text Box 28"/>
          <p:cNvSpPr txBox="1">
            <a:spLocks noChangeArrowheads="1"/>
          </p:cNvSpPr>
          <p:nvPr/>
        </p:nvSpPr>
        <p:spPr bwMode="auto">
          <a:xfrm>
            <a:off x="22177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561181" name="Text Box 29"/>
          <p:cNvSpPr txBox="1">
            <a:spLocks noChangeArrowheads="1"/>
          </p:cNvSpPr>
          <p:nvPr/>
        </p:nvSpPr>
        <p:spPr bwMode="auto">
          <a:xfrm>
            <a:off x="35814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1182" name="Text Box 30"/>
          <p:cNvSpPr txBox="1">
            <a:spLocks noChangeArrowheads="1"/>
          </p:cNvSpPr>
          <p:nvPr/>
        </p:nvSpPr>
        <p:spPr bwMode="auto">
          <a:xfrm>
            <a:off x="6019800" y="4876800"/>
            <a:ext cx="354013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61183" name="Text Box 31"/>
          <p:cNvSpPr txBox="1">
            <a:spLocks noChangeArrowheads="1"/>
          </p:cNvSpPr>
          <p:nvPr/>
        </p:nvSpPr>
        <p:spPr bwMode="auto">
          <a:xfrm>
            <a:off x="5859463" y="2743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14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 Example – Step 4</a:t>
            </a:r>
          </a:p>
        </p:txBody>
      </p:sp>
      <p:sp>
        <p:nvSpPr>
          <p:cNvPr id="562179" name="Oval 3"/>
          <p:cNvSpPr>
            <a:spLocks noChangeArrowheads="1"/>
          </p:cNvSpPr>
          <p:nvPr/>
        </p:nvSpPr>
        <p:spPr bwMode="auto">
          <a:xfrm>
            <a:off x="2057400" y="36576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2180" name="Oval 4"/>
          <p:cNvSpPr>
            <a:spLocks noChangeArrowheads="1"/>
          </p:cNvSpPr>
          <p:nvPr/>
        </p:nvSpPr>
        <p:spPr bwMode="auto">
          <a:xfrm>
            <a:off x="3429000" y="4872038"/>
            <a:ext cx="609600" cy="6191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62181" name="Oval 5"/>
          <p:cNvSpPr>
            <a:spLocks noChangeArrowheads="1"/>
          </p:cNvSpPr>
          <p:nvPr/>
        </p:nvSpPr>
        <p:spPr bwMode="auto">
          <a:xfrm>
            <a:off x="5867400" y="48006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2182" name="Oval 6"/>
          <p:cNvSpPr>
            <a:spLocks noChangeArrowheads="1"/>
          </p:cNvSpPr>
          <p:nvPr/>
        </p:nvSpPr>
        <p:spPr bwMode="auto">
          <a:xfrm>
            <a:off x="5791200" y="2667000"/>
            <a:ext cx="6096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2183" name="Oval 7"/>
          <p:cNvSpPr>
            <a:spLocks noChangeArrowheads="1"/>
          </p:cNvSpPr>
          <p:nvPr/>
        </p:nvSpPr>
        <p:spPr bwMode="auto">
          <a:xfrm>
            <a:off x="3429000" y="2667000"/>
            <a:ext cx="6096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2184" name="Line 8"/>
          <p:cNvSpPr>
            <a:spLocks noChangeShapeType="1"/>
          </p:cNvSpPr>
          <p:nvPr/>
        </p:nvSpPr>
        <p:spPr bwMode="auto">
          <a:xfrm flipV="1">
            <a:off x="2590800" y="31242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85" name="Line 9"/>
          <p:cNvSpPr>
            <a:spLocks noChangeShapeType="1"/>
          </p:cNvSpPr>
          <p:nvPr/>
        </p:nvSpPr>
        <p:spPr bwMode="auto">
          <a:xfrm>
            <a:off x="4038600" y="2971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86" name="Line 10"/>
          <p:cNvSpPr>
            <a:spLocks noChangeShapeType="1"/>
          </p:cNvSpPr>
          <p:nvPr/>
        </p:nvSpPr>
        <p:spPr bwMode="auto">
          <a:xfrm>
            <a:off x="2590800" y="4191000"/>
            <a:ext cx="914400" cy="7620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87" name="Line 11"/>
          <p:cNvSpPr>
            <a:spLocks noChangeShapeType="1"/>
          </p:cNvSpPr>
          <p:nvPr/>
        </p:nvSpPr>
        <p:spPr bwMode="auto">
          <a:xfrm flipV="1">
            <a:off x="3886200" y="32766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88" name="Line 12"/>
          <p:cNvSpPr>
            <a:spLocks noChangeShapeType="1"/>
          </p:cNvSpPr>
          <p:nvPr/>
        </p:nvSpPr>
        <p:spPr bwMode="auto">
          <a:xfrm>
            <a:off x="36576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89" name="Line 13"/>
          <p:cNvSpPr>
            <a:spLocks noChangeShapeType="1"/>
          </p:cNvSpPr>
          <p:nvPr/>
        </p:nvSpPr>
        <p:spPr bwMode="auto">
          <a:xfrm flipV="1">
            <a:off x="4114800" y="3276600"/>
            <a:ext cx="1752600" cy="17526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90" name="Line 14"/>
          <p:cNvSpPr>
            <a:spLocks noChangeShapeType="1"/>
          </p:cNvSpPr>
          <p:nvPr/>
        </p:nvSpPr>
        <p:spPr bwMode="auto">
          <a:xfrm>
            <a:off x="60198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91" name="Line 15"/>
          <p:cNvSpPr>
            <a:spLocks noChangeShapeType="1"/>
          </p:cNvSpPr>
          <p:nvPr/>
        </p:nvSpPr>
        <p:spPr bwMode="auto">
          <a:xfrm flipV="1">
            <a:off x="6248400" y="3276600"/>
            <a:ext cx="0" cy="14478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92" name="Line 16"/>
          <p:cNvSpPr>
            <a:spLocks noChangeShapeType="1"/>
          </p:cNvSpPr>
          <p:nvPr/>
        </p:nvSpPr>
        <p:spPr bwMode="auto">
          <a:xfrm>
            <a:off x="4114800" y="51816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93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3200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2194" name="Text Box 18"/>
          <p:cNvSpPr txBox="1">
            <a:spLocks noChangeArrowheads="1"/>
          </p:cNvSpPr>
          <p:nvPr/>
        </p:nvSpPr>
        <p:spPr bwMode="auto">
          <a:xfrm>
            <a:off x="3522663" y="2743200"/>
            <a:ext cx="354012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562195" name="Text Box 19"/>
          <p:cNvSpPr txBox="1">
            <a:spLocks noChangeArrowheads="1"/>
          </p:cNvSpPr>
          <p:nvPr/>
        </p:nvSpPr>
        <p:spPr bwMode="auto">
          <a:xfrm>
            <a:off x="3284538" y="35814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2196" name="Text Box 20"/>
          <p:cNvSpPr txBox="1">
            <a:spLocks noChangeArrowheads="1"/>
          </p:cNvSpPr>
          <p:nvPr/>
        </p:nvSpPr>
        <p:spPr bwMode="auto">
          <a:xfrm>
            <a:off x="38862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562197" name="Text Box 21"/>
          <p:cNvSpPr txBox="1">
            <a:spLocks noChangeArrowheads="1"/>
          </p:cNvSpPr>
          <p:nvPr/>
        </p:nvSpPr>
        <p:spPr bwMode="auto">
          <a:xfrm>
            <a:off x="267493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2198" name="Text Box 22"/>
          <p:cNvSpPr txBox="1">
            <a:spLocks noChangeArrowheads="1"/>
          </p:cNvSpPr>
          <p:nvPr/>
        </p:nvSpPr>
        <p:spPr bwMode="auto">
          <a:xfrm>
            <a:off x="4732338" y="5181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2199" name="Text Box 23"/>
          <p:cNvSpPr txBox="1">
            <a:spLocks noChangeArrowheads="1"/>
          </p:cNvSpPr>
          <p:nvPr/>
        </p:nvSpPr>
        <p:spPr bwMode="auto">
          <a:xfrm>
            <a:off x="4732338" y="2514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62200" name="Text Box 24"/>
          <p:cNvSpPr txBox="1">
            <a:spLocks noChangeArrowheads="1"/>
          </p:cNvSpPr>
          <p:nvPr/>
        </p:nvSpPr>
        <p:spPr bwMode="auto">
          <a:xfrm>
            <a:off x="5562600" y="3733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562201" name="Text Box 25"/>
          <p:cNvSpPr txBox="1">
            <a:spLocks noChangeArrowheads="1"/>
          </p:cNvSpPr>
          <p:nvPr/>
        </p:nvSpPr>
        <p:spPr bwMode="auto">
          <a:xfrm>
            <a:off x="63325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562202" name="Text Box 26"/>
          <p:cNvSpPr txBox="1">
            <a:spLocks noChangeArrowheads="1"/>
          </p:cNvSpPr>
          <p:nvPr/>
        </p:nvSpPr>
        <p:spPr bwMode="auto">
          <a:xfrm>
            <a:off x="5208588" y="4267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62203" name="Text Box 27"/>
          <p:cNvSpPr txBox="1">
            <a:spLocks noChangeArrowheads="1"/>
          </p:cNvSpPr>
          <p:nvPr/>
        </p:nvSpPr>
        <p:spPr bwMode="auto">
          <a:xfrm>
            <a:off x="49530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62204" name="Text Box 28"/>
          <p:cNvSpPr txBox="1">
            <a:spLocks noChangeArrowheads="1"/>
          </p:cNvSpPr>
          <p:nvPr/>
        </p:nvSpPr>
        <p:spPr bwMode="auto">
          <a:xfrm>
            <a:off x="22177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562205" name="Text Box 29"/>
          <p:cNvSpPr txBox="1">
            <a:spLocks noChangeArrowheads="1"/>
          </p:cNvSpPr>
          <p:nvPr/>
        </p:nvSpPr>
        <p:spPr bwMode="auto">
          <a:xfrm>
            <a:off x="35814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2206" name="Text Box 30"/>
          <p:cNvSpPr txBox="1">
            <a:spLocks noChangeArrowheads="1"/>
          </p:cNvSpPr>
          <p:nvPr/>
        </p:nvSpPr>
        <p:spPr bwMode="auto">
          <a:xfrm>
            <a:off x="6019800" y="4876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62207" name="Text Box 31"/>
          <p:cNvSpPr txBox="1">
            <a:spLocks noChangeArrowheads="1"/>
          </p:cNvSpPr>
          <p:nvPr/>
        </p:nvSpPr>
        <p:spPr bwMode="auto">
          <a:xfrm>
            <a:off x="5859463" y="27432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13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 Example – Step 5</a:t>
            </a:r>
          </a:p>
        </p:txBody>
      </p:sp>
      <p:sp>
        <p:nvSpPr>
          <p:cNvPr id="563203" name="Oval 3"/>
          <p:cNvSpPr>
            <a:spLocks noChangeArrowheads="1"/>
          </p:cNvSpPr>
          <p:nvPr/>
        </p:nvSpPr>
        <p:spPr bwMode="auto">
          <a:xfrm>
            <a:off x="2057400" y="36576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04" name="Oval 4"/>
          <p:cNvSpPr>
            <a:spLocks noChangeArrowheads="1"/>
          </p:cNvSpPr>
          <p:nvPr/>
        </p:nvSpPr>
        <p:spPr bwMode="auto">
          <a:xfrm>
            <a:off x="3429000" y="4872038"/>
            <a:ext cx="609600" cy="6191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63205" name="Oval 5"/>
          <p:cNvSpPr>
            <a:spLocks noChangeArrowheads="1"/>
          </p:cNvSpPr>
          <p:nvPr/>
        </p:nvSpPr>
        <p:spPr bwMode="auto">
          <a:xfrm>
            <a:off x="5867400" y="48006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06" name="Oval 6"/>
          <p:cNvSpPr>
            <a:spLocks noChangeArrowheads="1"/>
          </p:cNvSpPr>
          <p:nvPr/>
        </p:nvSpPr>
        <p:spPr bwMode="auto">
          <a:xfrm>
            <a:off x="5791200" y="2667000"/>
            <a:ext cx="609600" cy="609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07" name="Oval 7"/>
          <p:cNvSpPr>
            <a:spLocks noChangeArrowheads="1"/>
          </p:cNvSpPr>
          <p:nvPr/>
        </p:nvSpPr>
        <p:spPr bwMode="auto">
          <a:xfrm>
            <a:off x="3429000" y="26670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08" name="Line 8"/>
          <p:cNvSpPr>
            <a:spLocks noChangeShapeType="1"/>
          </p:cNvSpPr>
          <p:nvPr/>
        </p:nvSpPr>
        <p:spPr bwMode="auto">
          <a:xfrm flipV="1">
            <a:off x="2590800" y="31242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09" name="Line 9"/>
          <p:cNvSpPr>
            <a:spLocks noChangeShapeType="1"/>
          </p:cNvSpPr>
          <p:nvPr/>
        </p:nvSpPr>
        <p:spPr bwMode="auto">
          <a:xfrm>
            <a:off x="4038600" y="29718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10" name="Line 10"/>
          <p:cNvSpPr>
            <a:spLocks noChangeShapeType="1"/>
          </p:cNvSpPr>
          <p:nvPr/>
        </p:nvSpPr>
        <p:spPr bwMode="auto">
          <a:xfrm>
            <a:off x="2590800" y="4191000"/>
            <a:ext cx="914400" cy="7620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11" name="Line 11"/>
          <p:cNvSpPr>
            <a:spLocks noChangeShapeType="1"/>
          </p:cNvSpPr>
          <p:nvPr/>
        </p:nvSpPr>
        <p:spPr bwMode="auto">
          <a:xfrm flipV="1">
            <a:off x="3886200" y="32766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12" name="Line 12"/>
          <p:cNvSpPr>
            <a:spLocks noChangeShapeType="1"/>
          </p:cNvSpPr>
          <p:nvPr/>
        </p:nvSpPr>
        <p:spPr bwMode="auto">
          <a:xfrm>
            <a:off x="36576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13" name="Line 13"/>
          <p:cNvSpPr>
            <a:spLocks noChangeShapeType="1"/>
          </p:cNvSpPr>
          <p:nvPr/>
        </p:nvSpPr>
        <p:spPr bwMode="auto">
          <a:xfrm flipV="1">
            <a:off x="4114800" y="3276600"/>
            <a:ext cx="1752600" cy="17526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14" name="Line 14"/>
          <p:cNvSpPr>
            <a:spLocks noChangeShapeType="1"/>
          </p:cNvSpPr>
          <p:nvPr/>
        </p:nvSpPr>
        <p:spPr bwMode="auto">
          <a:xfrm>
            <a:off x="60198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15" name="Line 15"/>
          <p:cNvSpPr>
            <a:spLocks noChangeShapeType="1"/>
          </p:cNvSpPr>
          <p:nvPr/>
        </p:nvSpPr>
        <p:spPr bwMode="auto">
          <a:xfrm flipV="1">
            <a:off x="6248400" y="32766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16" name="Line 16"/>
          <p:cNvSpPr>
            <a:spLocks noChangeShapeType="1"/>
          </p:cNvSpPr>
          <p:nvPr/>
        </p:nvSpPr>
        <p:spPr bwMode="auto">
          <a:xfrm>
            <a:off x="4114800" y="51816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17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3200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18" name="Text Box 18"/>
          <p:cNvSpPr txBox="1">
            <a:spLocks noChangeArrowheads="1"/>
          </p:cNvSpPr>
          <p:nvPr/>
        </p:nvSpPr>
        <p:spPr bwMode="auto">
          <a:xfrm>
            <a:off x="3522663" y="2743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563219" name="Text Box 19"/>
          <p:cNvSpPr txBox="1">
            <a:spLocks noChangeArrowheads="1"/>
          </p:cNvSpPr>
          <p:nvPr/>
        </p:nvSpPr>
        <p:spPr bwMode="auto">
          <a:xfrm>
            <a:off x="3284538" y="35814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3220" name="Text Box 20"/>
          <p:cNvSpPr txBox="1">
            <a:spLocks noChangeArrowheads="1"/>
          </p:cNvSpPr>
          <p:nvPr/>
        </p:nvSpPr>
        <p:spPr bwMode="auto">
          <a:xfrm>
            <a:off x="38862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563221" name="Text Box 21"/>
          <p:cNvSpPr txBox="1">
            <a:spLocks noChangeArrowheads="1"/>
          </p:cNvSpPr>
          <p:nvPr/>
        </p:nvSpPr>
        <p:spPr bwMode="auto">
          <a:xfrm>
            <a:off x="267493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3222" name="Text Box 22"/>
          <p:cNvSpPr txBox="1">
            <a:spLocks noChangeArrowheads="1"/>
          </p:cNvSpPr>
          <p:nvPr/>
        </p:nvSpPr>
        <p:spPr bwMode="auto">
          <a:xfrm>
            <a:off x="4732338" y="5181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3223" name="Text Box 23"/>
          <p:cNvSpPr txBox="1">
            <a:spLocks noChangeArrowheads="1"/>
          </p:cNvSpPr>
          <p:nvPr/>
        </p:nvSpPr>
        <p:spPr bwMode="auto">
          <a:xfrm>
            <a:off x="4732338" y="2514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63224" name="Text Box 24"/>
          <p:cNvSpPr txBox="1">
            <a:spLocks noChangeArrowheads="1"/>
          </p:cNvSpPr>
          <p:nvPr/>
        </p:nvSpPr>
        <p:spPr bwMode="auto">
          <a:xfrm>
            <a:off x="5562600" y="3733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563225" name="Text Box 25"/>
          <p:cNvSpPr txBox="1">
            <a:spLocks noChangeArrowheads="1"/>
          </p:cNvSpPr>
          <p:nvPr/>
        </p:nvSpPr>
        <p:spPr bwMode="auto">
          <a:xfrm>
            <a:off x="63325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563226" name="Text Box 26"/>
          <p:cNvSpPr txBox="1">
            <a:spLocks noChangeArrowheads="1"/>
          </p:cNvSpPr>
          <p:nvPr/>
        </p:nvSpPr>
        <p:spPr bwMode="auto">
          <a:xfrm>
            <a:off x="5208588" y="4267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63227" name="Text Box 27"/>
          <p:cNvSpPr txBox="1">
            <a:spLocks noChangeArrowheads="1"/>
          </p:cNvSpPr>
          <p:nvPr/>
        </p:nvSpPr>
        <p:spPr bwMode="auto">
          <a:xfrm>
            <a:off x="49530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63228" name="Text Box 28"/>
          <p:cNvSpPr txBox="1">
            <a:spLocks noChangeArrowheads="1"/>
          </p:cNvSpPr>
          <p:nvPr/>
        </p:nvSpPr>
        <p:spPr bwMode="auto">
          <a:xfrm>
            <a:off x="22177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563229" name="Text Box 29"/>
          <p:cNvSpPr txBox="1">
            <a:spLocks noChangeArrowheads="1"/>
          </p:cNvSpPr>
          <p:nvPr/>
        </p:nvSpPr>
        <p:spPr bwMode="auto">
          <a:xfrm>
            <a:off x="35814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3230" name="Text Box 30"/>
          <p:cNvSpPr txBox="1">
            <a:spLocks noChangeArrowheads="1"/>
          </p:cNvSpPr>
          <p:nvPr/>
        </p:nvSpPr>
        <p:spPr bwMode="auto">
          <a:xfrm>
            <a:off x="6019800" y="4876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63231" name="Text Box 31"/>
          <p:cNvSpPr txBox="1">
            <a:spLocks noChangeArrowheads="1"/>
          </p:cNvSpPr>
          <p:nvPr/>
        </p:nvSpPr>
        <p:spPr bwMode="auto">
          <a:xfrm>
            <a:off x="5943600" y="2743200"/>
            <a:ext cx="354013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 Example – Done</a:t>
            </a:r>
          </a:p>
        </p:txBody>
      </p:sp>
      <p:sp>
        <p:nvSpPr>
          <p:cNvPr id="564227" name="Oval 3"/>
          <p:cNvSpPr>
            <a:spLocks noChangeArrowheads="1"/>
          </p:cNvSpPr>
          <p:nvPr/>
        </p:nvSpPr>
        <p:spPr bwMode="auto">
          <a:xfrm>
            <a:off x="2057400" y="36576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4228" name="Oval 4"/>
          <p:cNvSpPr>
            <a:spLocks noChangeArrowheads="1"/>
          </p:cNvSpPr>
          <p:nvPr/>
        </p:nvSpPr>
        <p:spPr bwMode="auto">
          <a:xfrm>
            <a:off x="3429000" y="4872038"/>
            <a:ext cx="609600" cy="6191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564229" name="Oval 5"/>
          <p:cNvSpPr>
            <a:spLocks noChangeArrowheads="1"/>
          </p:cNvSpPr>
          <p:nvPr/>
        </p:nvSpPr>
        <p:spPr bwMode="auto">
          <a:xfrm>
            <a:off x="5867400" y="48006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4230" name="Oval 6"/>
          <p:cNvSpPr>
            <a:spLocks noChangeArrowheads="1"/>
          </p:cNvSpPr>
          <p:nvPr/>
        </p:nvSpPr>
        <p:spPr bwMode="auto">
          <a:xfrm>
            <a:off x="5791200" y="26670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4231" name="Oval 7"/>
          <p:cNvSpPr>
            <a:spLocks noChangeArrowheads="1"/>
          </p:cNvSpPr>
          <p:nvPr/>
        </p:nvSpPr>
        <p:spPr bwMode="auto">
          <a:xfrm>
            <a:off x="3429000" y="26670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4232" name="Line 8"/>
          <p:cNvSpPr>
            <a:spLocks noChangeShapeType="1"/>
          </p:cNvSpPr>
          <p:nvPr/>
        </p:nvSpPr>
        <p:spPr bwMode="auto">
          <a:xfrm flipV="1">
            <a:off x="2590800" y="31242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33" name="Line 9"/>
          <p:cNvSpPr>
            <a:spLocks noChangeShapeType="1"/>
          </p:cNvSpPr>
          <p:nvPr/>
        </p:nvSpPr>
        <p:spPr bwMode="auto">
          <a:xfrm>
            <a:off x="4038600" y="29718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34" name="Line 10"/>
          <p:cNvSpPr>
            <a:spLocks noChangeShapeType="1"/>
          </p:cNvSpPr>
          <p:nvPr/>
        </p:nvSpPr>
        <p:spPr bwMode="auto">
          <a:xfrm>
            <a:off x="2590800" y="4191000"/>
            <a:ext cx="914400" cy="7620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35" name="Line 11"/>
          <p:cNvSpPr>
            <a:spLocks noChangeShapeType="1"/>
          </p:cNvSpPr>
          <p:nvPr/>
        </p:nvSpPr>
        <p:spPr bwMode="auto">
          <a:xfrm flipV="1">
            <a:off x="3886200" y="3276600"/>
            <a:ext cx="0" cy="16002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36" name="Line 12"/>
          <p:cNvSpPr>
            <a:spLocks noChangeShapeType="1"/>
          </p:cNvSpPr>
          <p:nvPr/>
        </p:nvSpPr>
        <p:spPr bwMode="auto">
          <a:xfrm>
            <a:off x="36576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37" name="Line 13"/>
          <p:cNvSpPr>
            <a:spLocks noChangeShapeType="1"/>
          </p:cNvSpPr>
          <p:nvPr/>
        </p:nvSpPr>
        <p:spPr bwMode="auto">
          <a:xfrm flipV="1">
            <a:off x="4114800" y="3276600"/>
            <a:ext cx="1752600" cy="17526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38" name="Line 14"/>
          <p:cNvSpPr>
            <a:spLocks noChangeShapeType="1"/>
          </p:cNvSpPr>
          <p:nvPr/>
        </p:nvSpPr>
        <p:spPr bwMode="auto">
          <a:xfrm>
            <a:off x="6019800" y="3276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39" name="Line 15"/>
          <p:cNvSpPr>
            <a:spLocks noChangeShapeType="1"/>
          </p:cNvSpPr>
          <p:nvPr/>
        </p:nvSpPr>
        <p:spPr bwMode="auto">
          <a:xfrm flipV="1">
            <a:off x="6248400" y="32766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40" name="Line 16"/>
          <p:cNvSpPr>
            <a:spLocks noChangeShapeType="1"/>
          </p:cNvSpPr>
          <p:nvPr/>
        </p:nvSpPr>
        <p:spPr bwMode="auto">
          <a:xfrm>
            <a:off x="4114800" y="51816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41" name="Line 17"/>
          <p:cNvSpPr>
            <a:spLocks noChangeShapeType="1"/>
          </p:cNvSpPr>
          <p:nvPr/>
        </p:nvSpPr>
        <p:spPr bwMode="auto">
          <a:xfrm flipH="1" flipV="1">
            <a:off x="2743200" y="3962400"/>
            <a:ext cx="32004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4242" name="Text Box 18"/>
          <p:cNvSpPr txBox="1">
            <a:spLocks noChangeArrowheads="1"/>
          </p:cNvSpPr>
          <p:nvPr/>
        </p:nvSpPr>
        <p:spPr bwMode="auto">
          <a:xfrm>
            <a:off x="3522663" y="2743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8</a:t>
            </a:r>
          </a:p>
        </p:txBody>
      </p:sp>
      <p:sp>
        <p:nvSpPr>
          <p:cNvPr id="564243" name="Text Box 19"/>
          <p:cNvSpPr txBox="1">
            <a:spLocks noChangeArrowheads="1"/>
          </p:cNvSpPr>
          <p:nvPr/>
        </p:nvSpPr>
        <p:spPr bwMode="auto">
          <a:xfrm>
            <a:off x="3284538" y="35814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4244" name="Text Box 20"/>
          <p:cNvSpPr txBox="1">
            <a:spLocks noChangeArrowheads="1"/>
          </p:cNvSpPr>
          <p:nvPr/>
        </p:nvSpPr>
        <p:spPr bwMode="auto">
          <a:xfrm>
            <a:off x="38862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564245" name="Text Box 21"/>
          <p:cNvSpPr txBox="1">
            <a:spLocks noChangeArrowheads="1"/>
          </p:cNvSpPr>
          <p:nvPr/>
        </p:nvSpPr>
        <p:spPr bwMode="auto">
          <a:xfrm>
            <a:off x="2674938" y="4419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4246" name="Text Box 22"/>
          <p:cNvSpPr txBox="1">
            <a:spLocks noChangeArrowheads="1"/>
          </p:cNvSpPr>
          <p:nvPr/>
        </p:nvSpPr>
        <p:spPr bwMode="auto">
          <a:xfrm>
            <a:off x="4732338" y="5181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64247" name="Text Box 23"/>
          <p:cNvSpPr txBox="1">
            <a:spLocks noChangeArrowheads="1"/>
          </p:cNvSpPr>
          <p:nvPr/>
        </p:nvSpPr>
        <p:spPr bwMode="auto">
          <a:xfrm>
            <a:off x="4732338" y="2514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64248" name="Text Box 24"/>
          <p:cNvSpPr txBox="1">
            <a:spLocks noChangeArrowheads="1"/>
          </p:cNvSpPr>
          <p:nvPr/>
        </p:nvSpPr>
        <p:spPr bwMode="auto">
          <a:xfrm>
            <a:off x="5562600" y="37338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564249" name="Text Box 25"/>
          <p:cNvSpPr txBox="1">
            <a:spLocks noChangeArrowheads="1"/>
          </p:cNvSpPr>
          <p:nvPr/>
        </p:nvSpPr>
        <p:spPr bwMode="auto">
          <a:xfrm>
            <a:off x="63325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564250" name="Text Box 26"/>
          <p:cNvSpPr txBox="1">
            <a:spLocks noChangeArrowheads="1"/>
          </p:cNvSpPr>
          <p:nvPr/>
        </p:nvSpPr>
        <p:spPr bwMode="auto">
          <a:xfrm>
            <a:off x="5208588" y="42672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64251" name="Text Box 27"/>
          <p:cNvSpPr txBox="1">
            <a:spLocks noChangeArrowheads="1"/>
          </p:cNvSpPr>
          <p:nvPr/>
        </p:nvSpPr>
        <p:spPr bwMode="auto">
          <a:xfrm>
            <a:off x="4953000" y="3581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64252" name="Text Box 28"/>
          <p:cNvSpPr txBox="1">
            <a:spLocks noChangeArrowheads="1"/>
          </p:cNvSpPr>
          <p:nvPr/>
        </p:nvSpPr>
        <p:spPr bwMode="auto">
          <a:xfrm>
            <a:off x="2217738" y="3733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0</a:t>
            </a:r>
          </a:p>
        </p:txBody>
      </p:sp>
      <p:sp>
        <p:nvSpPr>
          <p:cNvPr id="564253" name="Text Box 29"/>
          <p:cNvSpPr txBox="1">
            <a:spLocks noChangeArrowheads="1"/>
          </p:cNvSpPr>
          <p:nvPr/>
        </p:nvSpPr>
        <p:spPr bwMode="auto">
          <a:xfrm>
            <a:off x="35814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64254" name="Text Box 30"/>
          <p:cNvSpPr txBox="1">
            <a:spLocks noChangeArrowheads="1"/>
          </p:cNvSpPr>
          <p:nvPr/>
        </p:nvSpPr>
        <p:spPr bwMode="auto">
          <a:xfrm>
            <a:off x="6019800" y="4876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64255" name="Text Box 31"/>
          <p:cNvSpPr txBox="1">
            <a:spLocks noChangeArrowheads="1"/>
          </p:cNvSpPr>
          <p:nvPr/>
        </p:nvSpPr>
        <p:spPr bwMode="auto">
          <a:xfrm>
            <a:off x="5943600" y="2743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Does link state algorithm guarantee routing tables are loop free</a:t>
            </a:r>
            <a:r>
              <a:rPr lang="en-US" sz="28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Distance vector vs link state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5059362"/>
          </a:xfrm>
          <a:ln/>
        </p:spPr>
        <p:txBody>
          <a:bodyPr/>
          <a:lstStyle/>
          <a:p>
            <a:pPr>
              <a:lnSpc>
                <a:spcPct val="95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/>
              <a:t>Both are equivalent in terms </a:t>
            </a:r>
            <a:r>
              <a:rPr lang="en-GB" sz="2400" dirty="0" smtClean="0"/>
              <a:t>of paths </a:t>
            </a:r>
            <a:r>
              <a:rPr lang="en-GB" sz="2400" smtClean="0"/>
              <a:t>they compute</a:t>
            </a:r>
          </a:p>
          <a:p>
            <a:pPr lvl="1">
              <a:lnSpc>
                <a:spcPct val="95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smtClean="0"/>
              <a:t>Ignore the limitations of current standards (RIP)</a:t>
            </a:r>
            <a:endParaRPr lang="en-GB" sz="2400" smtClean="0"/>
          </a:p>
          <a:p>
            <a:pPr>
              <a:lnSpc>
                <a:spcPct val="95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But they differ in other </a:t>
            </a:r>
            <a:r>
              <a:rPr lang="en-GB" sz="2400" dirty="0" smtClean="0"/>
              <a:t>concerns</a:t>
            </a:r>
          </a:p>
          <a:p>
            <a:pPr lvl="1">
              <a:lnSpc>
                <a:spcPct val="95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Memory</a:t>
            </a:r>
            <a:r>
              <a:rPr lang="en-GB" sz="2000" dirty="0"/>
              <a:t>: distance </a:t>
            </a:r>
            <a:r>
              <a:rPr lang="en-GB" sz="2000"/>
              <a:t>vector </a:t>
            </a:r>
            <a:r>
              <a:rPr lang="en-GB" sz="2000" smtClean="0"/>
              <a:t>wins</a:t>
            </a:r>
          </a:p>
          <a:p>
            <a:pPr lvl="1">
              <a:lnSpc>
                <a:spcPct val="95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Simplicity of coding: distance vector</a:t>
            </a:r>
          </a:p>
          <a:p>
            <a:pPr lvl="1">
              <a:lnSpc>
                <a:spcPct val="95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Bandwidth: distance vector (?)</a:t>
            </a:r>
            <a:endParaRPr lang="en-GB" sz="2000" dirty="0"/>
          </a:p>
          <a:p>
            <a:pPr lvl="1">
              <a:lnSpc>
                <a:spcPct val="95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Computation</a:t>
            </a:r>
            <a:r>
              <a:rPr lang="en-GB" sz="2000" dirty="0"/>
              <a:t>: </a:t>
            </a:r>
            <a:r>
              <a:rPr lang="en-GB" sz="2000" dirty="0" smtClean="0"/>
              <a:t>distance </a:t>
            </a:r>
            <a:r>
              <a:rPr lang="en-GB" sz="2000" smtClean="0"/>
              <a:t>vector </a:t>
            </a:r>
            <a:r>
              <a:rPr lang="en-GB" sz="2000" smtClean="0"/>
              <a:t>(?)</a:t>
            </a:r>
            <a:endParaRPr lang="en-GB" sz="2000" dirty="0"/>
          </a:p>
          <a:p>
            <a:pPr lvl="1">
              <a:lnSpc>
                <a:spcPct val="95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Convergence </a:t>
            </a:r>
            <a:r>
              <a:rPr lang="en-GB" sz="2000" dirty="0"/>
              <a:t>speed: </a:t>
            </a:r>
            <a:r>
              <a:rPr lang="en-GB" sz="2000"/>
              <a:t>link </a:t>
            </a:r>
            <a:r>
              <a:rPr lang="en-GB" sz="2000" smtClean="0"/>
              <a:t>state </a:t>
            </a:r>
            <a:r>
              <a:rPr lang="en-GB" sz="2000" smtClean="0">
                <a:sym typeface="Wingdings" pitchFamily="2" charset="2"/>
              </a:rPr>
              <a:t> turns out to be key</a:t>
            </a:r>
            <a:endParaRPr lang="en-GB" sz="2000" smtClean="0"/>
          </a:p>
          <a:p>
            <a:pPr lvl="1">
              <a:lnSpc>
                <a:spcPct val="95000"/>
              </a:lnSpc>
              <a:spcBef>
                <a:spcPts val="7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O</a:t>
            </a:r>
            <a:r>
              <a:rPr lang="en-GB" sz="2000" smtClean="0"/>
              <a:t>ther </a:t>
            </a:r>
            <a:r>
              <a:rPr lang="en-GB" sz="2000" dirty="0" smtClean="0"/>
              <a:t>functionality</a:t>
            </a:r>
            <a:r>
              <a:rPr lang="en-GB" sz="2000"/>
              <a:t>: </a:t>
            </a:r>
            <a:r>
              <a:rPr lang="en-GB" sz="2000" smtClean="0"/>
              <a:t>link state </a:t>
            </a:r>
            <a:r>
              <a:rPr lang="en-GB" sz="1600" smtClean="0"/>
              <a:t>(</a:t>
            </a:r>
            <a:r>
              <a:rPr lang="en-GB" sz="1600" dirty="0" smtClean="0"/>
              <a:t>mapping, troubleshooting)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smtClean="0"/>
              <a:t>Neither </a:t>
            </a:r>
            <a:r>
              <a:rPr lang="en-US" sz="2400" dirty="0" smtClean="0"/>
              <a:t>supports complex policies and neither scales to the </a:t>
            </a:r>
            <a:r>
              <a:rPr lang="en-US" sz="2400" smtClean="0"/>
              <a:t>entire Internet</a:t>
            </a:r>
            <a:endParaRPr lang="en-US" sz="2400" dirty="0" smtClean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smtClean="0"/>
              <a:t>Next </a:t>
            </a:r>
            <a:r>
              <a:rPr lang="en-US" sz="1800" dirty="0" smtClean="0"/>
              <a:t>week: BGP (which is closer to distance vector algorithms)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06962"/>
          </a:xfrm>
        </p:spPr>
        <p:txBody>
          <a:bodyPr/>
          <a:lstStyle/>
          <a:p>
            <a:r>
              <a:rPr lang="en-US" dirty="0" smtClean="0"/>
              <a:t>Three techniques for tackling the problem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Loop-free convergence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Wait for route computation to converge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Trades packets drops for loops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Pre-compute backup paths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Works best for small number of failures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Carry failure information in packets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Required until routing converges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carrying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57225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</a:t>
            </a:r>
            <a:r>
              <a:rPr lang="en-US" dirty="0" smtClean="0"/>
              <a:t>learning </a:t>
            </a:r>
            <a:r>
              <a:rPr lang="en-US" dirty="0"/>
              <a:t>a</a:t>
            </a:r>
            <a:r>
              <a:rPr lang="en-US" dirty="0" smtClean="0"/>
              <a:t>lgorithm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5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To optimize overall performance: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Should NOT </a:t>
            </a:r>
            <a:r>
              <a:rPr lang="en-US" sz="2400" dirty="0"/>
              <a:t>forward A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B</a:t>
            </a:r>
            <a:endParaRPr lang="en-US" sz="24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S</a:t>
            </a:r>
            <a:r>
              <a:rPr lang="en-US" sz="2400" dirty="0" smtClean="0">
                <a:sym typeface="Wingdings" pitchFamily="2" charset="2"/>
              </a:rPr>
              <a:t>hould </a:t>
            </a:r>
            <a:r>
              <a:rPr lang="en-US" sz="2400" dirty="0">
                <a:sym typeface="Wingdings" pitchFamily="2" charset="2"/>
              </a:rPr>
              <a:t>forward A</a:t>
            </a:r>
            <a:r>
              <a:rPr lang="en-US" sz="2400" dirty="0" smtClean="0">
                <a:sym typeface="Wingdings" pitchFamily="2" charset="2"/>
              </a:rPr>
              <a:t>C</a:t>
            </a:r>
            <a:endParaRPr lang="en-US" sz="24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How </a:t>
            </a:r>
            <a:r>
              <a:rPr lang="en-US" sz="2800" dirty="0"/>
              <a:t>does the bridge know?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Learn who is where by observing </a:t>
            </a:r>
            <a:r>
              <a:rPr lang="en-US" sz="2400" u="sng" dirty="0"/>
              <a:t>source</a:t>
            </a:r>
            <a:r>
              <a:rPr lang="en-US" sz="2400" dirty="0"/>
              <a:t> addresses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Forward using destination address; age for </a:t>
            </a:r>
            <a:r>
              <a:rPr lang="en-US" sz="2400" dirty="0" smtClean="0"/>
              <a:t>robustness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Flood if unknown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dirty="0" smtClean="0"/>
              <a:t>Only works for tree topologies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04836" name="Line 4"/>
          <p:cNvSpPr>
            <a:spLocks noChangeShapeType="1"/>
          </p:cNvSpPr>
          <p:nvPr/>
        </p:nvSpPr>
        <p:spPr bwMode="auto">
          <a:xfrm rot="-5400000">
            <a:off x="4536281" y="3018632"/>
            <a:ext cx="18240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4837" name="Rectangle 5"/>
          <p:cNvSpPr>
            <a:spLocks noChangeArrowheads="1"/>
          </p:cNvSpPr>
          <p:nvPr/>
        </p:nvSpPr>
        <p:spPr bwMode="auto">
          <a:xfrm rot="-5400000">
            <a:off x="5343525" y="3827463"/>
            <a:ext cx="207962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4838" name="Rectangle 6"/>
          <p:cNvSpPr>
            <a:spLocks noChangeArrowheads="1"/>
          </p:cNvSpPr>
          <p:nvPr/>
        </p:nvSpPr>
        <p:spPr bwMode="auto">
          <a:xfrm rot="-5400000">
            <a:off x="5342731" y="3255169"/>
            <a:ext cx="2095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4839" name="Rectangle 7"/>
          <p:cNvSpPr>
            <a:spLocks noChangeArrowheads="1"/>
          </p:cNvSpPr>
          <p:nvPr/>
        </p:nvSpPr>
        <p:spPr bwMode="auto">
          <a:xfrm rot="-5400000">
            <a:off x="5343524" y="2679701"/>
            <a:ext cx="207963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4840" name="Line 8"/>
          <p:cNvSpPr>
            <a:spLocks noChangeShapeType="1"/>
          </p:cNvSpPr>
          <p:nvPr/>
        </p:nvSpPr>
        <p:spPr bwMode="auto">
          <a:xfrm rot="-5400000">
            <a:off x="7127081" y="3018632"/>
            <a:ext cx="18240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4841" name="Rectangle 9"/>
          <p:cNvSpPr>
            <a:spLocks noChangeArrowheads="1"/>
          </p:cNvSpPr>
          <p:nvPr/>
        </p:nvSpPr>
        <p:spPr bwMode="auto">
          <a:xfrm rot="-5400000">
            <a:off x="7934325" y="3827463"/>
            <a:ext cx="207962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4842" name="Rectangle 10"/>
          <p:cNvSpPr>
            <a:spLocks noChangeArrowheads="1"/>
          </p:cNvSpPr>
          <p:nvPr/>
        </p:nvSpPr>
        <p:spPr bwMode="auto">
          <a:xfrm rot="-5400000">
            <a:off x="7933531" y="3255169"/>
            <a:ext cx="209550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4843" name="Rectangle 11"/>
          <p:cNvSpPr>
            <a:spLocks noChangeArrowheads="1"/>
          </p:cNvSpPr>
          <p:nvPr/>
        </p:nvSpPr>
        <p:spPr bwMode="auto">
          <a:xfrm rot="-5400000">
            <a:off x="7934324" y="2679701"/>
            <a:ext cx="207963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4844" name="Rectangle 12"/>
          <p:cNvSpPr>
            <a:spLocks noChangeArrowheads="1"/>
          </p:cNvSpPr>
          <p:nvPr/>
        </p:nvSpPr>
        <p:spPr bwMode="auto">
          <a:xfrm rot="-5400000">
            <a:off x="7934324" y="2054226"/>
            <a:ext cx="207963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4845" name="Line 13"/>
          <p:cNvSpPr>
            <a:spLocks noChangeShapeType="1"/>
          </p:cNvSpPr>
          <p:nvPr/>
        </p:nvSpPr>
        <p:spPr bwMode="auto">
          <a:xfrm>
            <a:off x="5476875" y="30480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4846" name="Rectangle 14"/>
          <p:cNvSpPr>
            <a:spLocks noChangeArrowheads="1"/>
          </p:cNvSpPr>
          <p:nvPr/>
        </p:nvSpPr>
        <p:spPr bwMode="auto">
          <a:xfrm>
            <a:off x="6315075" y="2819400"/>
            <a:ext cx="1042987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latin typeface="Arial" charset="0"/>
              </a:rPr>
              <a:t>bridge</a:t>
            </a:r>
          </a:p>
        </p:txBody>
      </p:sp>
      <p:sp>
        <p:nvSpPr>
          <p:cNvPr id="504847" name="Text Box 15"/>
          <p:cNvSpPr txBox="1">
            <a:spLocks noChangeArrowheads="1"/>
          </p:cNvSpPr>
          <p:nvPr/>
        </p:nvSpPr>
        <p:spPr bwMode="auto">
          <a:xfrm>
            <a:off x="5013325" y="3124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504848" name="Text Box 16"/>
          <p:cNvSpPr txBox="1">
            <a:spLocks noChangeArrowheads="1"/>
          </p:cNvSpPr>
          <p:nvPr/>
        </p:nvSpPr>
        <p:spPr bwMode="auto">
          <a:xfrm>
            <a:off x="5013325" y="1905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504850" name="Text Box 18"/>
          <p:cNvSpPr txBox="1">
            <a:spLocks noChangeArrowheads="1"/>
          </p:cNvSpPr>
          <p:nvPr/>
        </p:nvSpPr>
        <p:spPr bwMode="auto">
          <a:xfrm>
            <a:off x="8120062" y="2590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504851" name="Rectangle 19"/>
          <p:cNvSpPr>
            <a:spLocks noChangeArrowheads="1"/>
          </p:cNvSpPr>
          <p:nvPr/>
        </p:nvSpPr>
        <p:spPr bwMode="auto">
          <a:xfrm rot="-5400000">
            <a:off x="5324475" y="2030413"/>
            <a:ext cx="207962" cy="207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flapping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churn in routes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E.g., due to faulty equipment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Can overload routers</a:t>
            </a:r>
          </a:p>
          <a:p>
            <a:pPr lvl="4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Flap damping sometimes used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Suppress frequent updates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Slows convergence</a:t>
            </a:r>
          </a:p>
          <a:p>
            <a:pPr lvl="4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Skeptics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Spread bad news quickly, good news slowly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Routing Cost </a:t>
            </a:r>
            <a:r>
              <a:rPr lang="en-US" dirty="0"/>
              <a:t>Metrics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should we choose cost?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To get high bandwidth, low delay or low loss?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Do costs depend on the load?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Static Metrics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Unit cost? Treats OC48 same as ISDN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Inverse bandwidth? Typical default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Manually tweak to yield desired goal</a:t>
            </a:r>
            <a:r>
              <a:rPr lang="en-US" sz="2400" dirty="0" smtClean="0"/>
              <a:t>? </a:t>
            </a:r>
            <a:r>
              <a:rPr lang="en-US" sz="2400" dirty="0" smtClean="0">
                <a:sym typeface="Wingdings" pitchFamily="2" charset="2"/>
              </a:rPr>
              <a:t> state of art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Dynamic Metrics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 on load; try to avoid hotspots (congestion)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 can lead to oscillations (damping needed)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 (IP)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59362"/>
          </a:xfrm>
        </p:spPr>
        <p:txBody>
          <a:bodyPr/>
          <a:lstStyle/>
          <a:p>
            <a:r>
              <a:rPr lang="en-US" dirty="0" smtClean="0"/>
              <a:t>To connect diverse networks together</a:t>
            </a:r>
          </a:p>
          <a:p>
            <a:r>
              <a:rPr lang="en-US" dirty="0" smtClean="0"/>
              <a:t>Service model: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Best effort datagram forwarding</a:t>
            </a:r>
          </a:p>
          <a:p>
            <a:r>
              <a:rPr lang="en-US" dirty="0" smtClean="0"/>
              <a:t>Addressing: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Routing scalability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Each IP address has “network #” and “host #”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</a:t>
            </a:r>
            <a:r>
              <a:rPr lang="en-US" dirty="0" smtClean="0"/>
              <a:t>outing </a:t>
            </a:r>
            <a:r>
              <a:rPr lang="en-US" dirty="0" smtClean="0"/>
              <a:t>uses network </a:t>
            </a:r>
            <a:r>
              <a:rPr lang="en-US" dirty="0" smtClean="0"/>
              <a:t>#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Immense pressure on scalability today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Every </a:t>
            </a:r>
            <a:r>
              <a:rPr lang="en-US" dirty="0" smtClean="0"/>
              <a:t>host gets a globally reachable address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Oops: NATs (private host addresses)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Retrofitting: sub- and super-nets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Redesign: </a:t>
            </a:r>
            <a:r>
              <a:rPr lang="en-US" dirty="0" smtClean="0"/>
              <a:t>IPv6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3733800" y="1557338"/>
            <a:ext cx="744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Network</a:t>
            </a:r>
            <a:endParaRPr lang="en-US">
              <a:latin typeface="Times New Roman" charset="0"/>
            </a:endParaRPr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5819775" y="1557338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Host</a:t>
            </a:r>
            <a:endParaRPr lang="en-US">
              <a:latin typeface="Times New Roman" charset="0"/>
            </a:endParaRPr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4089400" y="1219200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dirty="0">
                <a:solidFill>
                  <a:srgbClr val="000000"/>
                </a:solidFill>
                <a:latin typeface="Arial" charset="0"/>
              </a:rPr>
              <a:t>7</a:t>
            </a:r>
            <a:endParaRPr lang="en-US" dirty="0">
              <a:latin typeface="Times New Roman" charset="0"/>
            </a:endParaRPr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5940425" y="1219200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dirty="0">
                <a:solidFill>
                  <a:srgbClr val="000000"/>
                </a:solidFill>
                <a:latin typeface="Arial" charset="0"/>
              </a:rPr>
              <a:t>24</a:t>
            </a:r>
            <a:endParaRPr lang="en-US" dirty="0">
              <a:latin typeface="Times New Roman" charset="0"/>
            </a:endParaRPr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3319463" y="15573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>
              <a:latin typeface="Times New Roman" charset="0"/>
            </a:endParaRPr>
          </a:p>
        </p:txBody>
      </p:sp>
      <p:sp>
        <p:nvSpPr>
          <p:cNvPr id="580615" name="Freeform 7"/>
          <p:cNvSpPr>
            <a:spLocks/>
          </p:cNvSpPr>
          <p:nvPr/>
        </p:nvSpPr>
        <p:spPr bwMode="auto">
          <a:xfrm>
            <a:off x="3211513" y="1430338"/>
            <a:ext cx="4187825" cy="523875"/>
          </a:xfrm>
          <a:custGeom>
            <a:avLst/>
            <a:gdLst/>
            <a:ahLst/>
            <a:cxnLst>
              <a:cxn ang="0">
                <a:pos x="2638" y="326"/>
              </a:cxn>
              <a:cxn ang="0">
                <a:pos x="2638" y="0"/>
              </a:cxn>
              <a:cxn ang="0">
                <a:pos x="0" y="0"/>
              </a:cxn>
              <a:cxn ang="0">
                <a:pos x="0" y="330"/>
              </a:cxn>
              <a:cxn ang="0">
                <a:pos x="2638" y="330"/>
              </a:cxn>
              <a:cxn ang="0">
                <a:pos x="2638" y="330"/>
              </a:cxn>
            </a:cxnLst>
            <a:rect l="0" t="0" r="r" b="b"/>
            <a:pathLst>
              <a:path w="2638" h="330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30"/>
                </a:lnTo>
                <a:lnTo>
                  <a:pt x="2638" y="330"/>
                </a:lnTo>
                <a:lnTo>
                  <a:pt x="2638" y="33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16" name="Line 8"/>
          <p:cNvSpPr>
            <a:spLocks noChangeShapeType="1"/>
          </p:cNvSpPr>
          <p:nvPr/>
        </p:nvSpPr>
        <p:spPr bwMode="auto">
          <a:xfrm>
            <a:off x="3548063" y="1430338"/>
            <a:ext cx="6350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17" name="Line 9"/>
          <p:cNvSpPr>
            <a:spLocks noChangeShapeType="1"/>
          </p:cNvSpPr>
          <p:nvPr/>
        </p:nvSpPr>
        <p:spPr bwMode="auto">
          <a:xfrm>
            <a:off x="4657725" y="1411288"/>
            <a:ext cx="6350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18" name="Rectangle 10"/>
          <p:cNvSpPr>
            <a:spLocks noChangeArrowheads="1"/>
          </p:cNvSpPr>
          <p:nvPr/>
        </p:nvSpPr>
        <p:spPr bwMode="auto">
          <a:xfrm>
            <a:off x="4467225" y="2560638"/>
            <a:ext cx="744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Network</a:t>
            </a:r>
            <a:endParaRPr lang="en-US">
              <a:latin typeface="Times New Roman" charset="0"/>
            </a:endParaRPr>
          </a:p>
        </p:txBody>
      </p:sp>
      <p:sp>
        <p:nvSpPr>
          <p:cNvPr id="580619" name="Rectangle 11"/>
          <p:cNvSpPr>
            <a:spLocks noChangeArrowheads="1"/>
          </p:cNvSpPr>
          <p:nvPr/>
        </p:nvSpPr>
        <p:spPr bwMode="auto">
          <a:xfrm>
            <a:off x="6354763" y="2560638"/>
            <a:ext cx="417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Host</a:t>
            </a:r>
            <a:endParaRPr lang="en-US">
              <a:latin typeface="Times New Roman" charset="0"/>
            </a:endParaRPr>
          </a:p>
        </p:txBody>
      </p:sp>
      <p:sp>
        <p:nvSpPr>
          <p:cNvPr id="580620" name="Rectangle 12"/>
          <p:cNvSpPr>
            <a:spLocks noChangeArrowheads="1"/>
          </p:cNvSpPr>
          <p:nvPr/>
        </p:nvSpPr>
        <p:spPr bwMode="auto">
          <a:xfrm>
            <a:off x="4767263" y="2114550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14</a:t>
            </a:r>
            <a:endParaRPr lang="en-US">
              <a:latin typeface="Times New Roman" charset="0"/>
            </a:endParaRPr>
          </a:p>
        </p:txBody>
      </p:sp>
      <p:sp>
        <p:nvSpPr>
          <p:cNvPr id="580621" name="Rectangle 13"/>
          <p:cNvSpPr>
            <a:spLocks noChangeArrowheads="1"/>
          </p:cNvSpPr>
          <p:nvPr/>
        </p:nvSpPr>
        <p:spPr bwMode="auto">
          <a:xfrm>
            <a:off x="6469063" y="2114550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16</a:t>
            </a:r>
            <a:endParaRPr lang="en-US">
              <a:latin typeface="Times New Roman" charset="0"/>
            </a:endParaRPr>
          </a:p>
        </p:txBody>
      </p:sp>
      <p:sp>
        <p:nvSpPr>
          <p:cNvPr id="580622" name="Rectangle 14"/>
          <p:cNvSpPr>
            <a:spLocks noChangeArrowheads="1"/>
          </p:cNvSpPr>
          <p:nvPr/>
        </p:nvSpPr>
        <p:spPr bwMode="auto">
          <a:xfrm>
            <a:off x="3319463" y="25606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580623" name="Rectangle 15"/>
          <p:cNvSpPr>
            <a:spLocks noChangeArrowheads="1"/>
          </p:cNvSpPr>
          <p:nvPr/>
        </p:nvSpPr>
        <p:spPr bwMode="auto">
          <a:xfrm>
            <a:off x="3656013" y="25606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>
              <a:latin typeface="Times New Roman" charset="0"/>
            </a:endParaRPr>
          </a:p>
        </p:txBody>
      </p:sp>
      <p:sp>
        <p:nvSpPr>
          <p:cNvPr id="580624" name="Freeform 16"/>
          <p:cNvSpPr>
            <a:spLocks/>
          </p:cNvSpPr>
          <p:nvPr/>
        </p:nvSpPr>
        <p:spPr bwMode="auto">
          <a:xfrm>
            <a:off x="3211513" y="2433638"/>
            <a:ext cx="4187825" cy="515937"/>
          </a:xfrm>
          <a:custGeom>
            <a:avLst/>
            <a:gdLst/>
            <a:ahLst/>
            <a:cxnLst>
              <a:cxn ang="0">
                <a:pos x="2638" y="321"/>
              </a:cxn>
              <a:cxn ang="0">
                <a:pos x="2638" y="0"/>
              </a:cxn>
              <a:cxn ang="0">
                <a:pos x="0" y="0"/>
              </a:cxn>
              <a:cxn ang="0">
                <a:pos x="0" y="325"/>
              </a:cxn>
              <a:cxn ang="0">
                <a:pos x="2638" y="325"/>
              </a:cxn>
              <a:cxn ang="0">
                <a:pos x="2638" y="325"/>
              </a:cxn>
            </a:cxnLst>
            <a:rect l="0" t="0" r="r" b="b"/>
            <a:pathLst>
              <a:path w="2638" h="325">
                <a:moveTo>
                  <a:pt x="2638" y="321"/>
                </a:moveTo>
                <a:lnTo>
                  <a:pt x="2638" y="0"/>
                </a:lnTo>
                <a:lnTo>
                  <a:pt x="0" y="0"/>
                </a:lnTo>
                <a:lnTo>
                  <a:pt x="0" y="325"/>
                </a:lnTo>
                <a:lnTo>
                  <a:pt x="2638" y="325"/>
                </a:lnTo>
                <a:lnTo>
                  <a:pt x="2638" y="3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25" name="Line 17"/>
          <p:cNvSpPr>
            <a:spLocks noChangeShapeType="1"/>
          </p:cNvSpPr>
          <p:nvPr/>
        </p:nvSpPr>
        <p:spPr bwMode="auto">
          <a:xfrm>
            <a:off x="3878263" y="2433638"/>
            <a:ext cx="1587" cy="509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26" name="Line 18"/>
          <p:cNvSpPr>
            <a:spLocks noChangeShapeType="1"/>
          </p:cNvSpPr>
          <p:nvPr/>
        </p:nvSpPr>
        <p:spPr bwMode="auto">
          <a:xfrm>
            <a:off x="5800725" y="2405063"/>
            <a:ext cx="6350" cy="509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27" name="Rectangle 19"/>
          <p:cNvSpPr>
            <a:spLocks noChangeArrowheads="1"/>
          </p:cNvSpPr>
          <p:nvPr/>
        </p:nvSpPr>
        <p:spPr bwMode="auto">
          <a:xfrm>
            <a:off x="5018088" y="3516313"/>
            <a:ext cx="7445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Network</a:t>
            </a:r>
            <a:endParaRPr lang="en-US">
              <a:latin typeface="Times New Roman" charset="0"/>
            </a:endParaRPr>
          </a:p>
        </p:txBody>
      </p:sp>
      <p:sp>
        <p:nvSpPr>
          <p:cNvPr id="580628" name="Rectangle 20"/>
          <p:cNvSpPr>
            <a:spLocks noChangeArrowheads="1"/>
          </p:cNvSpPr>
          <p:nvPr/>
        </p:nvSpPr>
        <p:spPr bwMode="auto">
          <a:xfrm>
            <a:off x="6767513" y="3516313"/>
            <a:ext cx="417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Host</a:t>
            </a:r>
            <a:endParaRPr lang="en-US">
              <a:latin typeface="Times New Roman" charset="0"/>
            </a:endParaRPr>
          </a:p>
        </p:txBody>
      </p:sp>
      <p:sp>
        <p:nvSpPr>
          <p:cNvPr id="580629" name="Rectangle 21"/>
          <p:cNvSpPr>
            <a:spLocks noChangeArrowheads="1"/>
          </p:cNvSpPr>
          <p:nvPr/>
        </p:nvSpPr>
        <p:spPr bwMode="auto">
          <a:xfrm>
            <a:off x="5294313" y="3071813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21</a:t>
            </a:r>
            <a:endParaRPr lang="en-US">
              <a:latin typeface="Times New Roman" charset="0"/>
            </a:endParaRPr>
          </a:p>
        </p:txBody>
      </p:sp>
      <p:sp>
        <p:nvSpPr>
          <p:cNvPr id="580630" name="Rectangle 22"/>
          <p:cNvSpPr>
            <a:spLocks noChangeArrowheads="1"/>
          </p:cNvSpPr>
          <p:nvPr/>
        </p:nvSpPr>
        <p:spPr bwMode="auto">
          <a:xfrm>
            <a:off x="6923088" y="307181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8</a:t>
            </a:r>
            <a:endParaRPr lang="en-US">
              <a:latin typeface="Times New Roman" charset="0"/>
            </a:endParaRPr>
          </a:p>
        </p:txBody>
      </p:sp>
      <p:sp>
        <p:nvSpPr>
          <p:cNvPr id="580631" name="Rectangle 23"/>
          <p:cNvSpPr>
            <a:spLocks noChangeArrowheads="1"/>
          </p:cNvSpPr>
          <p:nvPr/>
        </p:nvSpPr>
        <p:spPr bwMode="auto">
          <a:xfrm>
            <a:off x="3328988" y="351631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580632" name="Rectangle 24"/>
          <p:cNvSpPr>
            <a:spLocks noChangeArrowheads="1"/>
          </p:cNvSpPr>
          <p:nvPr/>
        </p:nvSpPr>
        <p:spPr bwMode="auto">
          <a:xfrm>
            <a:off x="3678238" y="351631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580633" name="Rectangle 25"/>
          <p:cNvSpPr>
            <a:spLocks noChangeArrowheads="1"/>
          </p:cNvSpPr>
          <p:nvPr/>
        </p:nvSpPr>
        <p:spPr bwMode="auto">
          <a:xfrm>
            <a:off x="4025900" y="3516313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>
              <a:latin typeface="Times New Roman" charset="0"/>
            </a:endParaRPr>
          </a:p>
        </p:txBody>
      </p:sp>
      <p:sp>
        <p:nvSpPr>
          <p:cNvPr id="580634" name="Freeform 26"/>
          <p:cNvSpPr>
            <a:spLocks/>
          </p:cNvSpPr>
          <p:nvPr/>
        </p:nvSpPr>
        <p:spPr bwMode="auto">
          <a:xfrm>
            <a:off x="3227388" y="3389313"/>
            <a:ext cx="4187825" cy="522287"/>
          </a:xfrm>
          <a:custGeom>
            <a:avLst/>
            <a:gdLst/>
            <a:ahLst/>
            <a:cxnLst>
              <a:cxn ang="0">
                <a:pos x="2638" y="326"/>
              </a:cxn>
              <a:cxn ang="0">
                <a:pos x="2638" y="0"/>
              </a:cxn>
              <a:cxn ang="0">
                <a:pos x="0" y="0"/>
              </a:cxn>
              <a:cxn ang="0">
                <a:pos x="0" y="329"/>
              </a:cxn>
              <a:cxn ang="0">
                <a:pos x="2638" y="329"/>
              </a:cxn>
              <a:cxn ang="0">
                <a:pos x="2638" y="329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35" name="Line 27"/>
          <p:cNvSpPr>
            <a:spLocks noChangeShapeType="1"/>
          </p:cNvSpPr>
          <p:nvPr/>
        </p:nvSpPr>
        <p:spPr bwMode="auto">
          <a:xfrm>
            <a:off x="4292600" y="3382963"/>
            <a:ext cx="1588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36" name="Line 28"/>
          <p:cNvSpPr>
            <a:spLocks noChangeShapeType="1"/>
          </p:cNvSpPr>
          <p:nvPr/>
        </p:nvSpPr>
        <p:spPr bwMode="auto">
          <a:xfrm>
            <a:off x="6556375" y="3389313"/>
            <a:ext cx="1588" cy="5222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37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IPv4 Address Formats</a:t>
            </a:r>
          </a:p>
        </p:txBody>
      </p:sp>
      <p:sp>
        <p:nvSpPr>
          <p:cNvPr id="580638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09600" y="5105400"/>
            <a:ext cx="7848600" cy="118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32 </a:t>
            </a:r>
            <a:r>
              <a:rPr lang="en-US" sz="2800" dirty="0"/>
              <a:t>bits written in “dotted quad” notation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Example: 18.31.0.135</a:t>
            </a:r>
          </a:p>
        </p:txBody>
      </p:sp>
      <p:sp>
        <p:nvSpPr>
          <p:cNvPr id="580639" name="Text Box 31"/>
          <p:cNvSpPr txBox="1">
            <a:spLocks noChangeArrowheads="1"/>
          </p:cNvSpPr>
          <p:nvPr/>
        </p:nvSpPr>
        <p:spPr bwMode="auto">
          <a:xfrm>
            <a:off x="1611313" y="1417638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Class A</a:t>
            </a:r>
          </a:p>
        </p:txBody>
      </p:sp>
      <p:sp>
        <p:nvSpPr>
          <p:cNvPr id="580640" name="Text Box 32"/>
          <p:cNvSpPr txBox="1">
            <a:spLocks noChangeArrowheads="1"/>
          </p:cNvSpPr>
          <p:nvPr/>
        </p:nvSpPr>
        <p:spPr bwMode="auto">
          <a:xfrm>
            <a:off x="1687513" y="24765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Class B</a:t>
            </a:r>
          </a:p>
        </p:txBody>
      </p:sp>
      <p:sp>
        <p:nvSpPr>
          <p:cNvPr id="580641" name="Text Box 33"/>
          <p:cNvSpPr txBox="1">
            <a:spLocks noChangeArrowheads="1"/>
          </p:cNvSpPr>
          <p:nvPr/>
        </p:nvSpPr>
        <p:spPr bwMode="auto">
          <a:xfrm>
            <a:off x="1703388" y="3378200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Class C</a:t>
            </a:r>
          </a:p>
        </p:txBody>
      </p:sp>
      <p:sp>
        <p:nvSpPr>
          <p:cNvPr id="580643" name="Rectangle 35"/>
          <p:cNvSpPr>
            <a:spLocks noChangeArrowheads="1"/>
          </p:cNvSpPr>
          <p:nvPr/>
        </p:nvSpPr>
        <p:spPr bwMode="auto">
          <a:xfrm>
            <a:off x="5692775" y="4022725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dirty="0">
                <a:solidFill>
                  <a:srgbClr val="000000"/>
                </a:solidFill>
                <a:latin typeface="Arial" charset="0"/>
              </a:rPr>
              <a:t>27</a:t>
            </a:r>
            <a:endParaRPr lang="en-US" dirty="0">
              <a:latin typeface="Times New Roman" charset="0"/>
            </a:endParaRPr>
          </a:p>
        </p:txBody>
      </p:sp>
      <p:sp>
        <p:nvSpPr>
          <p:cNvPr id="43" name="Rectangle 34"/>
          <p:cNvSpPr>
            <a:spLocks noChangeArrowheads="1"/>
          </p:cNvSpPr>
          <p:nvPr/>
        </p:nvSpPr>
        <p:spPr bwMode="auto">
          <a:xfrm>
            <a:off x="5067300" y="4405313"/>
            <a:ext cx="159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Multicast Group #</a:t>
            </a:r>
            <a:endParaRPr lang="en-US">
              <a:latin typeface="Times New Roman" charset="0"/>
            </a:endParaRPr>
          </a:p>
        </p:txBody>
      </p:sp>
      <p:sp>
        <p:nvSpPr>
          <p:cNvPr id="44" name="Rectangle 36"/>
          <p:cNvSpPr>
            <a:spLocks noChangeArrowheads="1"/>
          </p:cNvSpPr>
          <p:nvPr/>
        </p:nvSpPr>
        <p:spPr bwMode="auto">
          <a:xfrm>
            <a:off x="3378200" y="440531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45" name="Rectangle 37"/>
          <p:cNvSpPr>
            <a:spLocks noChangeArrowheads="1"/>
          </p:cNvSpPr>
          <p:nvPr/>
        </p:nvSpPr>
        <p:spPr bwMode="auto">
          <a:xfrm>
            <a:off x="3727450" y="440531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46" name="Rectangle 38"/>
          <p:cNvSpPr>
            <a:spLocks noChangeArrowheads="1"/>
          </p:cNvSpPr>
          <p:nvPr/>
        </p:nvSpPr>
        <p:spPr bwMode="auto">
          <a:xfrm>
            <a:off x="4075112" y="4405313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47" name="Freeform 39"/>
          <p:cNvSpPr>
            <a:spLocks/>
          </p:cNvSpPr>
          <p:nvPr/>
        </p:nvSpPr>
        <p:spPr bwMode="auto">
          <a:xfrm>
            <a:off x="3276600" y="4278313"/>
            <a:ext cx="4187825" cy="522287"/>
          </a:xfrm>
          <a:custGeom>
            <a:avLst/>
            <a:gdLst/>
            <a:ahLst/>
            <a:cxnLst>
              <a:cxn ang="0">
                <a:pos x="2638" y="326"/>
              </a:cxn>
              <a:cxn ang="0">
                <a:pos x="2638" y="0"/>
              </a:cxn>
              <a:cxn ang="0">
                <a:pos x="0" y="0"/>
              </a:cxn>
              <a:cxn ang="0">
                <a:pos x="0" y="329"/>
              </a:cxn>
              <a:cxn ang="0">
                <a:pos x="2638" y="329"/>
              </a:cxn>
              <a:cxn ang="0">
                <a:pos x="2638" y="329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0"/>
          <p:cNvSpPr>
            <a:spLocks noChangeShapeType="1"/>
          </p:cNvSpPr>
          <p:nvPr/>
        </p:nvSpPr>
        <p:spPr bwMode="auto">
          <a:xfrm>
            <a:off x="4602162" y="4271963"/>
            <a:ext cx="1588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Text Box 41"/>
          <p:cNvSpPr txBox="1">
            <a:spLocks noChangeArrowheads="1"/>
          </p:cNvSpPr>
          <p:nvPr/>
        </p:nvSpPr>
        <p:spPr bwMode="auto">
          <a:xfrm>
            <a:off x="1752600" y="4267200"/>
            <a:ext cx="125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Class D</a:t>
            </a:r>
          </a:p>
        </p:txBody>
      </p:sp>
      <p:sp>
        <p:nvSpPr>
          <p:cNvPr id="50" name="Rectangle 42"/>
          <p:cNvSpPr>
            <a:spLocks noChangeArrowheads="1"/>
          </p:cNvSpPr>
          <p:nvPr/>
        </p:nvSpPr>
        <p:spPr bwMode="auto">
          <a:xfrm>
            <a:off x="4357687" y="4413250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>
              <a:latin typeface="Times New Roman" charset="0"/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Example </a:t>
            </a:r>
          </a:p>
        </p:txBody>
      </p:sp>
      <p:sp>
        <p:nvSpPr>
          <p:cNvPr id="581635" name="Rectangle 3"/>
          <p:cNvSpPr>
            <a:spLocks noChangeArrowheads="1"/>
          </p:cNvSpPr>
          <p:nvPr/>
        </p:nvSpPr>
        <p:spPr bwMode="auto">
          <a:xfrm>
            <a:off x="4724400" y="1782763"/>
            <a:ext cx="256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Network number: 128.96.0.0</a:t>
            </a:r>
            <a:endParaRPr lang="en-US">
              <a:latin typeface="Times New Roman" charset="0"/>
            </a:endParaRPr>
          </a:p>
        </p:txBody>
      </p:sp>
      <p:sp>
        <p:nvSpPr>
          <p:cNvPr id="581636" name="Rectangle 4"/>
          <p:cNvSpPr>
            <a:spLocks noChangeArrowheads="1"/>
          </p:cNvSpPr>
          <p:nvPr/>
        </p:nvSpPr>
        <p:spPr bwMode="auto">
          <a:xfrm>
            <a:off x="1765300" y="1914525"/>
            <a:ext cx="1073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128.96.0.15</a:t>
            </a:r>
            <a:endParaRPr lang="en-US">
              <a:latin typeface="Times New Roman" charset="0"/>
            </a:endParaRPr>
          </a:p>
        </p:txBody>
      </p:sp>
      <p:sp>
        <p:nvSpPr>
          <p:cNvPr id="581637" name="Rectangle 5"/>
          <p:cNvSpPr>
            <a:spLocks noChangeArrowheads="1"/>
          </p:cNvSpPr>
          <p:nvPr/>
        </p:nvSpPr>
        <p:spPr bwMode="auto">
          <a:xfrm>
            <a:off x="4211638" y="2149475"/>
            <a:ext cx="960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128.96.0.1</a:t>
            </a:r>
            <a:endParaRPr lang="en-US">
              <a:latin typeface="Times New Roman" charset="0"/>
            </a:endParaRPr>
          </a:p>
        </p:txBody>
      </p:sp>
      <p:sp>
        <p:nvSpPr>
          <p:cNvPr id="581638" name="Rectangle 6"/>
          <p:cNvSpPr>
            <a:spLocks noChangeArrowheads="1"/>
          </p:cNvSpPr>
          <p:nvPr/>
        </p:nvSpPr>
        <p:spPr bwMode="auto">
          <a:xfrm>
            <a:off x="2919413" y="2312988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H1</a:t>
            </a:r>
            <a:endParaRPr lang="en-US">
              <a:latin typeface="Times New Roman" charset="0"/>
            </a:endParaRPr>
          </a:p>
        </p:txBody>
      </p:sp>
      <p:sp>
        <p:nvSpPr>
          <p:cNvPr id="581639" name="Freeform 7"/>
          <p:cNvSpPr>
            <a:spLocks/>
          </p:cNvSpPr>
          <p:nvPr/>
        </p:nvSpPr>
        <p:spPr bwMode="auto">
          <a:xfrm>
            <a:off x="2798763" y="2192338"/>
            <a:ext cx="482600" cy="482600"/>
          </a:xfrm>
          <a:custGeom>
            <a:avLst/>
            <a:gdLst/>
            <a:ahLst/>
            <a:cxnLst>
              <a:cxn ang="0">
                <a:pos x="304" y="304"/>
              </a:cxn>
              <a:cxn ang="0">
                <a:pos x="304" y="0"/>
              </a:cxn>
              <a:cxn ang="0">
                <a:pos x="0" y="0"/>
              </a:cxn>
              <a:cxn ang="0">
                <a:pos x="0" y="304"/>
              </a:cxn>
              <a:cxn ang="0">
                <a:pos x="304" y="304"/>
              </a:cxn>
              <a:cxn ang="0">
                <a:pos x="304" y="304"/>
              </a:cxn>
            </a:cxnLst>
            <a:rect l="0" t="0" r="r" b="b"/>
            <a:pathLst>
              <a:path w="304" h="304">
                <a:moveTo>
                  <a:pt x="304" y="304"/>
                </a:moveTo>
                <a:lnTo>
                  <a:pt x="304" y="0"/>
                </a:lnTo>
                <a:lnTo>
                  <a:pt x="0" y="0"/>
                </a:lnTo>
                <a:lnTo>
                  <a:pt x="0" y="304"/>
                </a:lnTo>
                <a:lnTo>
                  <a:pt x="304" y="304"/>
                </a:lnTo>
                <a:lnTo>
                  <a:pt x="304" y="30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40" name="Rectangle 8"/>
          <p:cNvSpPr>
            <a:spLocks noChangeArrowheads="1"/>
          </p:cNvSpPr>
          <p:nvPr/>
        </p:nvSpPr>
        <p:spPr bwMode="auto">
          <a:xfrm>
            <a:off x="3957638" y="2625725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R1</a:t>
            </a:r>
            <a:endParaRPr lang="en-US">
              <a:latin typeface="Times New Roman" charset="0"/>
            </a:endParaRPr>
          </a:p>
        </p:txBody>
      </p:sp>
      <p:sp>
        <p:nvSpPr>
          <p:cNvPr id="581641" name="Freeform 9"/>
          <p:cNvSpPr>
            <a:spLocks/>
          </p:cNvSpPr>
          <p:nvPr/>
        </p:nvSpPr>
        <p:spPr bwMode="auto">
          <a:xfrm>
            <a:off x="3830638" y="2505075"/>
            <a:ext cx="488950" cy="488950"/>
          </a:xfrm>
          <a:custGeom>
            <a:avLst/>
            <a:gdLst/>
            <a:ahLst/>
            <a:cxnLst>
              <a:cxn ang="0">
                <a:pos x="304" y="305"/>
              </a:cxn>
              <a:cxn ang="0">
                <a:pos x="308" y="0"/>
              </a:cxn>
              <a:cxn ang="0">
                <a:pos x="0" y="0"/>
              </a:cxn>
              <a:cxn ang="0">
                <a:pos x="0" y="308"/>
              </a:cxn>
              <a:cxn ang="0">
                <a:pos x="308" y="308"/>
              </a:cxn>
              <a:cxn ang="0">
                <a:pos x="308" y="308"/>
              </a:cxn>
            </a:cxnLst>
            <a:rect l="0" t="0" r="r" b="b"/>
            <a:pathLst>
              <a:path w="308" h="308">
                <a:moveTo>
                  <a:pt x="304" y="305"/>
                </a:moveTo>
                <a:lnTo>
                  <a:pt x="308" y="0"/>
                </a:lnTo>
                <a:lnTo>
                  <a:pt x="0" y="0"/>
                </a:lnTo>
                <a:lnTo>
                  <a:pt x="0" y="308"/>
                </a:lnTo>
                <a:lnTo>
                  <a:pt x="308" y="308"/>
                </a:lnTo>
                <a:lnTo>
                  <a:pt x="308" y="30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42" name="Rectangle 10"/>
          <p:cNvSpPr>
            <a:spLocks noChangeArrowheads="1"/>
          </p:cNvSpPr>
          <p:nvPr/>
        </p:nvSpPr>
        <p:spPr bwMode="auto">
          <a:xfrm>
            <a:off x="2695575" y="3097213"/>
            <a:ext cx="960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128.97.0.2</a:t>
            </a:r>
            <a:endParaRPr lang="en-US">
              <a:latin typeface="Times New Roman" charset="0"/>
            </a:endParaRPr>
          </a:p>
        </p:txBody>
      </p:sp>
      <p:sp>
        <p:nvSpPr>
          <p:cNvPr id="581643" name="Line 11"/>
          <p:cNvSpPr>
            <a:spLocks noChangeShapeType="1"/>
          </p:cNvSpPr>
          <p:nvPr/>
        </p:nvSpPr>
        <p:spPr bwMode="auto">
          <a:xfrm>
            <a:off x="1981200" y="1793875"/>
            <a:ext cx="3146425" cy="1588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44" name="Line 12"/>
          <p:cNvSpPr>
            <a:spLocks noChangeShapeType="1"/>
          </p:cNvSpPr>
          <p:nvPr/>
        </p:nvSpPr>
        <p:spPr bwMode="auto">
          <a:xfrm>
            <a:off x="3033713" y="1804988"/>
            <a:ext cx="635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45" name="Line 13"/>
          <p:cNvSpPr>
            <a:spLocks noChangeShapeType="1"/>
          </p:cNvSpPr>
          <p:nvPr/>
        </p:nvSpPr>
        <p:spPr bwMode="auto">
          <a:xfrm>
            <a:off x="4038600" y="1820863"/>
            <a:ext cx="63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46" name="Line 14"/>
          <p:cNvSpPr>
            <a:spLocks noChangeShapeType="1"/>
          </p:cNvSpPr>
          <p:nvPr/>
        </p:nvSpPr>
        <p:spPr bwMode="auto">
          <a:xfrm>
            <a:off x="4071938" y="2989263"/>
            <a:ext cx="1587" cy="71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47" name="Line 15"/>
          <p:cNvSpPr>
            <a:spLocks noChangeShapeType="1"/>
          </p:cNvSpPr>
          <p:nvPr/>
        </p:nvSpPr>
        <p:spPr bwMode="auto">
          <a:xfrm>
            <a:off x="3522663" y="3700463"/>
            <a:ext cx="3146425" cy="1587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48" name="Rectangle 16"/>
          <p:cNvSpPr>
            <a:spLocks noChangeArrowheads="1"/>
          </p:cNvSpPr>
          <p:nvPr/>
        </p:nvSpPr>
        <p:spPr bwMode="auto">
          <a:xfrm>
            <a:off x="5026025" y="3302000"/>
            <a:ext cx="256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Network number: 128.97.0.0</a:t>
            </a:r>
            <a:endParaRPr lang="en-US">
              <a:latin typeface="Times New Roman" charset="0"/>
            </a:endParaRPr>
          </a:p>
        </p:txBody>
      </p:sp>
      <p:sp>
        <p:nvSpPr>
          <p:cNvPr id="581649" name="Rectangle 17"/>
          <p:cNvSpPr>
            <a:spLocks noChangeArrowheads="1"/>
          </p:cNvSpPr>
          <p:nvPr/>
        </p:nvSpPr>
        <p:spPr bwMode="auto">
          <a:xfrm>
            <a:off x="3160713" y="4062413"/>
            <a:ext cx="960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128.97.0.1</a:t>
            </a:r>
            <a:endParaRPr lang="en-US">
              <a:latin typeface="Times New Roman" charset="0"/>
            </a:endParaRPr>
          </a:p>
        </p:txBody>
      </p:sp>
      <p:sp>
        <p:nvSpPr>
          <p:cNvPr id="581650" name="Rectangle 18"/>
          <p:cNvSpPr>
            <a:spLocks noChangeArrowheads="1"/>
          </p:cNvSpPr>
          <p:nvPr/>
        </p:nvSpPr>
        <p:spPr bwMode="auto">
          <a:xfrm>
            <a:off x="6191250" y="3906838"/>
            <a:ext cx="1185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128.97.0.139</a:t>
            </a:r>
            <a:endParaRPr lang="en-US">
              <a:latin typeface="Times New Roman" charset="0"/>
            </a:endParaRPr>
          </a:p>
        </p:txBody>
      </p:sp>
      <p:sp>
        <p:nvSpPr>
          <p:cNvPr id="581651" name="Rectangle 19"/>
          <p:cNvSpPr>
            <a:spLocks noChangeArrowheads="1"/>
          </p:cNvSpPr>
          <p:nvPr/>
        </p:nvSpPr>
        <p:spPr bwMode="auto">
          <a:xfrm>
            <a:off x="4433888" y="4522788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R2</a:t>
            </a:r>
            <a:endParaRPr lang="en-US">
              <a:latin typeface="Times New Roman" charset="0"/>
            </a:endParaRPr>
          </a:p>
        </p:txBody>
      </p:sp>
      <p:sp>
        <p:nvSpPr>
          <p:cNvPr id="581652" name="Freeform 20"/>
          <p:cNvSpPr>
            <a:spLocks/>
          </p:cNvSpPr>
          <p:nvPr/>
        </p:nvSpPr>
        <p:spPr bwMode="auto">
          <a:xfrm>
            <a:off x="4313238" y="4402138"/>
            <a:ext cx="484187" cy="488950"/>
          </a:xfrm>
          <a:custGeom>
            <a:avLst/>
            <a:gdLst/>
            <a:ahLst/>
            <a:cxnLst>
              <a:cxn ang="0">
                <a:pos x="305" y="304"/>
              </a:cxn>
              <a:cxn ang="0">
                <a:pos x="305" y="0"/>
              </a:cxn>
              <a:cxn ang="0">
                <a:pos x="0" y="0"/>
              </a:cxn>
              <a:cxn ang="0">
                <a:pos x="0" y="308"/>
              </a:cxn>
              <a:cxn ang="0">
                <a:pos x="305" y="308"/>
              </a:cxn>
              <a:cxn ang="0">
                <a:pos x="305" y="308"/>
              </a:cxn>
            </a:cxnLst>
            <a:rect l="0" t="0" r="r" b="b"/>
            <a:pathLst>
              <a:path w="305" h="308">
                <a:moveTo>
                  <a:pt x="305" y="304"/>
                </a:moveTo>
                <a:lnTo>
                  <a:pt x="305" y="0"/>
                </a:lnTo>
                <a:lnTo>
                  <a:pt x="0" y="0"/>
                </a:lnTo>
                <a:lnTo>
                  <a:pt x="0" y="308"/>
                </a:lnTo>
                <a:lnTo>
                  <a:pt x="305" y="308"/>
                </a:lnTo>
                <a:lnTo>
                  <a:pt x="305" y="30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53" name="Line 21"/>
          <p:cNvSpPr>
            <a:spLocks noChangeShapeType="1"/>
          </p:cNvSpPr>
          <p:nvPr/>
        </p:nvSpPr>
        <p:spPr bwMode="auto">
          <a:xfrm>
            <a:off x="4554538" y="3713163"/>
            <a:ext cx="1587" cy="688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54" name="Rectangle 22"/>
          <p:cNvSpPr>
            <a:spLocks noChangeArrowheads="1"/>
          </p:cNvSpPr>
          <p:nvPr/>
        </p:nvSpPr>
        <p:spPr bwMode="auto">
          <a:xfrm>
            <a:off x="5913438" y="4286250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H2</a:t>
            </a:r>
            <a:endParaRPr lang="en-US">
              <a:latin typeface="Times New Roman" charset="0"/>
            </a:endParaRPr>
          </a:p>
        </p:txBody>
      </p:sp>
      <p:sp>
        <p:nvSpPr>
          <p:cNvPr id="581655" name="Freeform 23"/>
          <p:cNvSpPr>
            <a:spLocks/>
          </p:cNvSpPr>
          <p:nvPr/>
        </p:nvSpPr>
        <p:spPr bwMode="auto">
          <a:xfrm>
            <a:off x="5786438" y="4165600"/>
            <a:ext cx="461962" cy="550863"/>
          </a:xfrm>
          <a:custGeom>
            <a:avLst/>
            <a:gdLst/>
            <a:ahLst/>
            <a:cxnLst>
              <a:cxn ang="0">
                <a:pos x="305" y="304"/>
              </a:cxn>
              <a:cxn ang="0">
                <a:pos x="308" y="0"/>
              </a:cxn>
              <a:cxn ang="0">
                <a:pos x="0" y="0"/>
              </a:cxn>
              <a:cxn ang="0">
                <a:pos x="0" y="308"/>
              </a:cxn>
              <a:cxn ang="0">
                <a:pos x="308" y="308"/>
              </a:cxn>
              <a:cxn ang="0">
                <a:pos x="308" y="308"/>
              </a:cxn>
            </a:cxnLst>
            <a:rect l="0" t="0" r="r" b="b"/>
            <a:pathLst>
              <a:path w="308" h="308">
                <a:moveTo>
                  <a:pt x="305" y="304"/>
                </a:moveTo>
                <a:lnTo>
                  <a:pt x="308" y="0"/>
                </a:lnTo>
                <a:lnTo>
                  <a:pt x="0" y="0"/>
                </a:lnTo>
                <a:lnTo>
                  <a:pt x="0" y="308"/>
                </a:lnTo>
                <a:lnTo>
                  <a:pt x="308" y="308"/>
                </a:lnTo>
                <a:lnTo>
                  <a:pt x="308" y="30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56" name="Line 24"/>
          <p:cNvSpPr>
            <a:spLocks noChangeShapeType="1"/>
          </p:cNvSpPr>
          <p:nvPr/>
        </p:nvSpPr>
        <p:spPr bwMode="auto">
          <a:xfrm>
            <a:off x="6029325" y="3713163"/>
            <a:ext cx="1588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57" name="Rectangle 25"/>
          <p:cNvSpPr>
            <a:spLocks noChangeArrowheads="1"/>
          </p:cNvSpPr>
          <p:nvPr/>
        </p:nvSpPr>
        <p:spPr bwMode="auto">
          <a:xfrm>
            <a:off x="4694238" y="4945063"/>
            <a:ext cx="9604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128.98.0.1</a:t>
            </a:r>
            <a:endParaRPr lang="en-US">
              <a:latin typeface="Times New Roman" charset="0"/>
            </a:endParaRPr>
          </a:p>
        </p:txBody>
      </p:sp>
      <p:sp>
        <p:nvSpPr>
          <p:cNvPr id="581658" name="Rectangle 26"/>
          <p:cNvSpPr>
            <a:spLocks noChangeArrowheads="1"/>
          </p:cNvSpPr>
          <p:nvPr/>
        </p:nvSpPr>
        <p:spPr bwMode="auto">
          <a:xfrm>
            <a:off x="2146300" y="5156200"/>
            <a:ext cx="1073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128.98.0.14</a:t>
            </a:r>
            <a:endParaRPr lang="en-US">
              <a:latin typeface="Times New Roman" charset="0"/>
            </a:endParaRPr>
          </a:p>
        </p:txBody>
      </p:sp>
      <p:sp>
        <p:nvSpPr>
          <p:cNvPr id="581659" name="Rectangle 27"/>
          <p:cNvSpPr>
            <a:spLocks noChangeArrowheads="1"/>
          </p:cNvSpPr>
          <p:nvPr/>
        </p:nvSpPr>
        <p:spPr bwMode="auto">
          <a:xfrm>
            <a:off x="4716463" y="5546725"/>
            <a:ext cx="256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Network number: 128.98.0.0</a:t>
            </a:r>
            <a:endParaRPr lang="en-US">
              <a:latin typeface="Times New Roman" charset="0"/>
            </a:endParaRPr>
          </a:p>
        </p:txBody>
      </p:sp>
      <p:sp>
        <p:nvSpPr>
          <p:cNvPr id="581660" name="Rectangle 28"/>
          <p:cNvSpPr>
            <a:spLocks noChangeArrowheads="1"/>
          </p:cNvSpPr>
          <p:nvPr/>
        </p:nvSpPr>
        <p:spPr bwMode="auto">
          <a:xfrm>
            <a:off x="1905000" y="4764088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H3</a:t>
            </a:r>
            <a:endParaRPr lang="en-US">
              <a:latin typeface="Times New Roman" charset="0"/>
            </a:endParaRPr>
          </a:p>
        </p:txBody>
      </p:sp>
      <p:sp>
        <p:nvSpPr>
          <p:cNvPr id="581661" name="Freeform 29"/>
          <p:cNvSpPr>
            <a:spLocks/>
          </p:cNvSpPr>
          <p:nvPr/>
        </p:nvSpPr>
        <p:spPr bwMode="auto">
          <a:xfrm>
            <a:off x="1778000" y="4643438"/>
            <a:ext cx="488950" cy="488950"/>
          </a:xfrm>
          <a:custGeom>
            <a:avLst/>
            <a:gdLst/>
            <a:ahLst/>
            <a:cxnLst>
              <a:cxn ang="0">
                <a:pos x="304" y="308"/>
              </a:cxn>
              <a:cxn ang="0">
                <a:pos x="308" y="0"/>
              </a:cxn>
              <a:cxn ang="0">
                <a:pos x="0" y="0"/>
              </a:cxn>
              <a:cxn ang="0">
                <a:pos x="0" y="308"/>
              </a:cxn>
              <a:cxn ang="0">
                <a:pos x="308" y="308"/>
              </a:cxn>
              <a:cxn ang="0">
                <a:pos x="308" y="308"/>
              </a:cxn>
            </a:cxnLst>
            <a:rect l="0" t="0" r="r" b="b"/>
            <a:pathLst>
              <a:path w="308" h="308">
                <a:moveTo>
                  <a:pt x="304" y="308"/>
                </a:moveTo>
                <a:lnTo>
                  <a:pt x="308" y="0"/>
                </a:lnTo>
                <a:lnTo>
                  <a:pt x="0" y="0"/>
                </a:lnTo>
                <a:lnTo>
                  <a:pt x="0" y="308"/>
                </a:lnTo>
                <a:lnTo>
                  <a:pt x="308" y="308"/>
                </a:lnTo>
                <a:lnTo>
                  <a:pt x="308" y="30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62" name="Line 30"/>
          <p:cNvSpPr>
            <a:spLocks noChangeShapeType="1"/>
          </p:cNvSpPr>
          <p:nvPr/>
        </p:nvSpPr>
        <p:spPr bwMode="auto">
          <a:xfrm>
            <a:off x="4572000" y="4868863"/>
            <a:ext cx="4763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63" name="Line 31"/>
          <p:cNvSpPr>
            <a:spLocks noChangeShapeType="1"/>
          </p:cNvSpPr>
          <p:nvPr/>
        </p:nvSpPr>
        <p:spPr bwMode="auto">
          <a:xfrm>
            <a:off x="1981200" y="5097463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664" name="Line 32"/>
          <p:cNvSpPr>
            <a:spLocks noChangeShapeType="1"/>
          </p:cNvSpPr>
          <p:nvPr/>
        </p:nvSpPr>
        <p:spPr bwMode="auto">
          <a:xfrm>
            <a:off x="1541463" y="5507038"/>
            <a:ext cx="3605212" cy="4762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IPv4 Addresses</a:t>
            </a:r>
            <a:endParaRPr lang="en-US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Only 4B possible addresses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20B</a:t>
            </a:r>
            <a:r>
              <a:rPr lang="en-US" sz="2400" dirty="0"/>
              <a:t>+ microprocessors fabricated in 2001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Rigid </a:t>
            </a:r>
            <a:r>
              <a:rPr lang="en-US" sz="2800" dirty="0"/>
              <a:t>class </a:t>
            </a:r>
            <a:r>
              <a:rPr lang="en-US" sz="2800" dirty="0" smtClean="0"/>
              <a:t>structure makes it worse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Internal fragmentation: cannot use all addresses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Class B disproportionately popular </a:t>
            </a:r>
            <a:r>
              <a:rPr lang="en-US" dirty="0" smtClean="0"/>
              <a:t>(only ~16K </a:t>
            </a:r>
            <a:r>
              <a:rPr lang="en-US" dirty="0" smtClean="0"/>
              <a:t>nets)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Router </a:t>
            </a:r>
            <a:r>
              <a:rPr lang="en-US" sz="2800" dirty="0"/>
              <a:t>tables still too large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2M class C networks!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Need </a:t>
            </a:r>
            <a:r>
              <a:rPr lang="en-US" sz="2400" dirty="0" smtClean="0"/>
              <a:t>better aggregation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</a:t>
            </a:r>
            <a:r>
              <a:rPr lang="en-US" dirty="0" smtClean="0"/>
              <a:t> </a:t>
            </a:r>
            <a:r>
              <a:rPr lang="en-US" dirty="0"/>
              <a:t>IP Address Allocation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Subnets</a:t>
            </a:r>
          </a:p>
          <a:p>
            <a:pPr lvl="1"/>
            <a:r>
              <a:rPr lang="en-US" sz="2400" dirty="0"/>
              <a:t>split net addresses between multiple sites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Supernets</a:t>
            </a:r>
            <a:endParaRPr lang="en-US" sz="2800" dirty="0"/>
          </a:p>
          <a:p>
            <a:pPr lvl="1"/>
            <a:r>
              <a:rPr lang="en-US" sz="2400" dirty="0"/>
              <a:t>assign adjacent net addresses to same org</a:t>
            </a:r>
          </a:p>
          <a:p>
            <a:pPr lvl="1"/>
            <a:r>
              <a:rPr lang="en-US" sz="2400" dirty="0"/>
              <a:t>classless routing (CIDR)</a:t>
            </a:r>
          </a:p>
          <a:p>
            <a:pPr lvl="2"/>
            <a:r>
              <a:rPr lang="en-US" sz="2000" dirty="0"/>
              <a:t>combine routing table entries whenever all nodes with same prefix share same </a:t>
            </a:r>
            <a:r>
              <a:rPr lang="en-US" sz="2000" dirty="0" smtClean="0"/>
              <a:t>hop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ChangeArrowheads="1"/>
          </p:cNvSpPr>
          <p:nvPr/>
        </p:nvSpPr>
        <p:spPr bwMode="auto">
          <a:xfrm>
            <a:off x="3816350" y="1982788"/>
            <a:ext cx="167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Network number</a:t>
            </a:r>
            <a:endParaRPr lang="en-US">
              <a:latin typeface="Times New Roman" charset="0"/>
            </a:endParaRPr>
          </a:p>
        </p:txBody>
      </p:sp>
      <p:sp>
        <p:nvSpPr>
          <p:cNvPr id="588803" name="Rectangle 3"/>
          <p:cNvSpPr>
            <a:spLocks noChangeArrowheads="1"/>
          </p:cNvSpPr>
          <p:nvPr/>
        </p:nvSpPr>
        <p:spPr bwMode="auto">
          <a:xfrm>
            <a:off x="6402388" y="1982788"/>
            <a:ext cx="130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Host number</a:t>
            </a:r>
            <a:endParaRPr lang="en-US">
              <a:latin typeface="Times New Roman" charset="0"/>
            </a:endParaRPr>
          </a:p>
        </p:txBody>
      </p:sp>
      <p:sp>
        <p:nvSpPr>
          <p:cNvPr id="588804" name="Freeform 4"/>
          <p:cNvSpPr>
            <a:spLocks/>
          </p:cNvSpPr>
          <p:nvPr/>
        </p:nvSpPr>
        <p:spPr bwMode="auto">
          <a:xfrm>
            <a:off x="3505200" y="1847850"/>
            <a:ext cx="4718050" cy="581025"/>
          </a:xfrm>
          <a:custGeom>
            <a:avLst/>
            <a:gdLst/>
            <a:ahLst/>
            <a:cxnLst>
              <a:cxn ang="0">
                <a:pos x="2968" y="366"/>
              </a:cxn>
              <a:cxn ang="0">
                <a:pos x="2972" y="0"/>
              </a:cxn>
              <a:cxn ang="0">
                <a:pos x="0" y="0"/>
              </a:cxn>
              <a:cxn ang="0">
                <a:pos x="0" y="366"/>
              </a:cxn>
              <a:cxn ang="0">
                <a:pos x="2972" y="366"/>
              </a:cxn>
              <a:cxn ang="0">
                <a:pos x="2972" y="366"/>
              </a:cxn>
            </a:cxnLst>
            <a:rect l="0" t="0" r="r" b="b"/>
            <a:pathLst>
              <a:path w="2972" h="366">
                <a:moveTo>
                  <a:pt x="2968" y="366"/>
                </a:moveTo>
                <a:lnTo>
                  <a:pt x="2972" y="0"/>
                </a:lnTo>
                <a:lnTo>
                  <a:pt x="0" y="0"/>
                </a:lnTo>
                <a:lnTo>
                  <a:pt x="0" y="366"/>
                </a:lnTo>
                <a:lnTo>
                  <a:pt x="2972" y="366"/>
                </a:lnTo>
                <a:lnTo>
                  <a:pt x="2972" y="36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8805" name="Line 5"/>
          <p:cNvSpPr>
            <a:spLocks noChangeShapeType="1"/>
          </p:cNvSpPr>
          <p:nvPr/>
        </p:nvSpPr>
        <p:spPr bwMode="auto">
          <a:xfrm>
            <a:off x="5867400" y="1839913"/>
            <a:ext cx="1588" cy="5889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8806" name="Rectangle 6"/>
          <p:cNvSpPr>
            <a:spLocks noChangeArrowheads="1"/>
          </p:cNvSpPr>
          <p:nvPr/>
        </p:nvSpPr>
        <p:spPr bwMode="auto">
          <a:xfrm>
            <a:off x="5089525" y="2584450"/>
            <a:ext cx="166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Class B address</a:t>
            </a:r>
            <a:endParaRPr lang="en-US">
              <a:latin typeface="Times New Roman" charset="0"/>
            </a:endParaRPr>
          </a:p>
        </p:txBody>
      </p:sp>
      <p:sp>
        <p:nvSpPr>
          <p:cNvPr id="588807" name="Rectangle 7"/>
          <p:cNvSpPr>
            <a:spLocks noChangeArrowheads="1"/>
          </p:cNvSpPr>
          <p:nvPr/>
        </p:nvSpPr>
        <p:spPr bwMode="auto">
          <a:xfrm>
            <a:off x="4392613" y="3754438"/>
            <a:ext cx="3009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Subnet mask (255.255.255.0)</a:t>
            </a:r>
            <a:endParaRPr lang="en-US">
              <a:latin typeface="Times New Roman" charset="0"/>
            </a:endParaRPr>
          </a:p>
        </p:txBody>
      </p:sp>
      <p:sp>
        <p:nvSpPr>
          <p:cNvPr id="588808" name="Rectangle 8"/>
          <p:cNvSpPr>
            <a:spLocks noChangeArrowheads="1"/>
          </p:cNvSpPr>
          <p:nvPr/>
        </p:nvSpPr>
        <p:spPr bwMode="auto">
          <a:xfrm>
            <a:off x="4960938" y="5059363"/>
            <a:ext cx="191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Subnetted address</a:t>
            </a:r>
            <a:endParaRPr lang="en-US">
              <a:latin typeface="Times New Roman" charset="0"/>
            </a:endParaRPr>
          </a:p>
        </p:txBody>
      </p:sp>
      <p:sp>
        <p:nvSpPr>
          <p:cNvPr id="588809" name="Rectangle 9"/>
          <p:cNvSpPr>
            <a:spLocks noChangeArrowheads="1"/>
          </p:cNvSpPr>
          <p:nvPr/>
        </p:nvSpPr>
        <p:spPr bwMode="auto">
          <a:xfrm>
            <a:off x="3660775" y="3213100"/>
            <a:ext cx="304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111111111111111111111111</a:t>
            </a:r>
            <a:endParaRPr lang="en-US">
              <a:latin typeface="Times New Roman" charset="0"/>
            </a:endParaRPr>
          </a:p>
        </p:txBody>
      </p:sp>
      <p:sp>
        <p:nvSpPr>
          <p:cNvPr id="588810" name="Rectangle 10"/>
          <p:cNvSpPr>
            <a:spLocks noChangeArrowheads="1"/>
          </p:cNvSpPr>
          <p:nvPr/>
        </p:nvSpPr>
        <p:spPr bwMode="auto">
          <a:xfrm>
            <a:off x="7045325" y="3213100"/>
            <a:ext cx="1016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00000000</a:t>
            </a:r>
            <a:endParaRPr lang="en-US">
              <a:latin typeface="Times New Roman" charset="0"/>
            </a:endParaRPr>
          </a:p>
        </p:txBody>
      </p:sp>
      <p:sp>
        <p:nvSpPr>
          <p:cNvPr id="588811" name="Freeform 11"/>
          <p:cNvSpPr>
            <a:spLocks/>
          </p:cNvSpPr>
          <p:nvPr/>
        </p:nvSpPr>
        <p:spPr bwMode="auto">
          <a:xfrm>
            <a:off x="3505200" y="3043238"/>
            <a:ext cx="4718050" cy="588962"/>
          </a:xfrm>
          <a:custGeom>
            <a:avLst/>
            <a:gdLst/>
            <a:ahLst/>
            <a:cxnLst>
              <a:cxn ang="0">
                <a:pos x="2968" y="367"/>
              </a:cxn>
              <a:cxn ang="0">
                <a:pos x="2972" y="0"/>
              </a:cxn>
              <a:cxn ang="0">
                <a:pos x="0" y="0"/>
              </a:cxn>
              <a:cxn ang="0">
                <a:pos x="0" y="371"/>
              </a:cxn>
              <a:cxn ang="0">
                <a:pos x="2972" y="371"/>
              </a:cxn>
              <a:cxn ang="0">
                <a:pos x="2972" y="371"/>
              </a:cxn>
            </a:cxnLst>
            <a:rect l="0" t="0" r="r" b="b"/>
            <a:pathLst>
              <a:path w="2972" h="371">
                <a:moveTo>
                  <a:pt x="2968" y="367"/>
                </a:moveTo>
                <a:lnTo>
                  <a:pt x="2972" y="0"/>
                </a:lnTo>
                <a:lnTo>
                  <a:pt x="0" y="0"/>
                </a:lnTo>
                <a:lnTo>
                  <a:pt x="0" y="371"/>
                </a:lnTo>
                <a:lnTo>
                  <a:pt x="2972" y="371"/>
                </a:lnTo>
                <a:lnTo>
                  <a:pt x="2972" y="37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8812" name="Line 12"/>
          <p:cNvSpPr>
            <a:spLocks noChangeShapeType="1"/>
          </p:cNvSpPr>
          <p:nvPr/>
        </p:nvSpPr>
        <p:spPr bwMode="auto">
          <a:xfrm>
            <a:off x="6883400" y="3043238"/>
            <a:ext cx="1588" cy="5889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8813" name="Rectangle 13"/>
          <p:cNvSpPr>
            <a:spLocks noChangeArrowheads="1"/>
          </p:cNvSpPr>
          <p:nvPr/>
        </p:nvSpPr>
        <p:spPr bwMode="auto">
          <a:xfrm>
            <a:off x="3768725" y="4437063"/>
            <a:ext cx="167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Network number</a:t>
            </a:r>
            <a:endParaRPr lang="en-US">
              <a:latin typeface="Times New Roman" charset="0"/>
            </a:endParaRPr>
          </a:p>
        </p:txBody>
      </p:sp>
      <p:sp>
        <p:nvSpPr>
          <p:cNvPr id="588814" name="Rectangle 14"/>
          <p:cNvSpPr>
            <a:spLocks noChangeArrowheads="1"/>
          </p:cNvSpPr>
          <p:nvPr/>
        </p:nvSpPr>
        <p:spPr bwMode="auto">
          <a:xfrm>
            <a:off x="7221538" y="4437063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Host ID</a:t>
            </a:r>
            <a:endParaRPr lang="en-US">
              <a:latin typeface="Times New Roman" charset="0"/>
            </a:endParaRPr>
          </a:p>
        </p:txBody>
      </p:sp>
      <p:sp>
        <p:nvSpPr>
          <p:cNvPr id="588815" name="Rectangle 15"/>
          <p:cNvSpPr>
            <a:spLocks noChangeArrowheads="1"/>
          </p:cNvSpPr>
          <p:nvPr/>
        </p:nvSpPr>
        <p:spPr bwMode="auto">
          <a:xfrm>
            <a:off x="5854700" y="4437063"/>
            <a:ext cx="101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  <a:latin typeface="Arial" charset="0"/>
              </a:rPr>
              <a:t>Subnet ID</a:t>
            </a:r>
            <a:endParaRPr lang="en-US">
              <a:latin typeface="Times New Roman" charset="0"/>
            </a:endParaRPr>
          </a:p>
        </p:txBody>
      </p:sp>
      <p:sp>
        <p:nvSpPr>
          <p:cNvPr id="588816" name="Freeform 16"/>
          <p:cNvSpPr>
            <a:spLocks/>
          </p:cNvSpPr>
          <p:nvPr/>
        </p:nvSpPr>
        <p:spPr bwMode="auto">
          <a:xfrm>
            <a:off x="3505200" y="4308475"/>
            <a:ext cx="4718050" cy="581025"/>
          </a:xfrm>
          <a:custGeom>
            <a:avLst/>
            <a:gdLst/>
            <a:ahLst/>
            <a:cxnLst>
              <a:cxn ang="0">
                <a:pos x="2968" y="366"/>
              </a:cxn>
              <a:cxn ang="0">
                <a:pos x="2972" y="0"/>
              </a:cxn>
              <a:cxn ang="0">
                <a:pos x="0" y="0"/>
              </a:cxn>
              <a:cxn ang="0">
                <a:pos x="0" y="366"/>
              </a:cxn>
              <a:cxn ang="0">
                <a:pos x="2972" y="366"/>
              </a:cxn>
              <a:cxn ang="0">
                <a:pos x="2972" y="366"/>
              </a:cxn>
            </a:cxnLst>
            <a:rect l="0" t="0" r="r" b="b"/>
            <a:pathLst>
              <a:path w="2972" h="366">
                <a:moveTo>
                  <a:pt x="2968" y="366"/>
                </a:moveTo>
                <a:lnTo>
                  <a:pt x="2972" y="0"/>
                </a:lnTo>
                <a:lnTo>
                  <a:pt x="0" y="0"/>
                </a:lnTo>
                <a:lnTo>
                  <a:pt x="0" y="366"/>
                </a:lnTo>
                <a:lnTo>
                  <a:pt x="2972" y="366"/>
                </a:lnTo>
                <a:lnTo>
                  <a:pt x="2972" y="36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8817" name="Line 17"/>
          <p:cNvSpPr>
            <a:spLocks noChangeShapeType="1"/>
          </p:cNvSpPr>
          <p:nvPr/>
        </p:nvSpPr>
        <p:spPr bwMode="auto">
          <a:xfrm>
            <a:off x="5688013" y="4348163"/>
            <a:ext cx="6350" cy="5873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8818" name="Line 18"/>
          <p:cNvSpPr>
            <a:spLocks noChangeShapeType="1"/>
          </p:cNvSpPr>
          <p:nvPr/>
        </p:nvSpPr>
        <p:spPr bwMode="auto">
          <a:xfrm>
            <a:off x="6991350" y="4302125"/>
            <a:ext cx="1588" cy="5873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881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Subnetting – More Hierarchy</a:t>
            </a:r>
          </a:p>
        </p:txBody>
      </p:sp>
      <p:sp>
        <p:nvSpPr>
          <p:cNvPr id="58882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3200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Split </a:t>
            </a:r>
            <a:r>
              <a:rPr lang="en-US" sz="2400" dirty="0" smtClean="0"/>
              <a:t>one network # into </a:t>
            </a:r>
            <a:r>
              <a:rPr lang="en-US" sz="2400" dirty="0"/>
              <a:t>multiple physical networks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Internal structure isn’t propagated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Helps allocation efficiency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ChangeArrowheads="1"/>
          </p:cNvSpPr>
          <p:nvPr/>
        </p:nvSpPr>
        <p:spPr bwMode="auto">
          <a:xfrm>
            <a:off x="4724400" y="2057400"/>
            <a:ext cx="2824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Subnet mask: 255.255.255.128</a:t>
            </a:r>
            <a:endParaRPr lang="en-US">
              <a:latin typeface="Times New Roman" charset="0"/>
            </a:endParaRPr>
          </a:p>
        </p:txBody>
      </p:sp>
      <p:sp>
        <p:nvSpPr>
          <p:cNvPr id="589827" name="Rectangle 3"/>
          <p:cNvSpPr>
            <a:spLocks noChangeArrowheads="1"/>
          </p:cNvSpPr>
          <p:nvPr/>
        </p:nvSpPr>
        <p:spPr bwMode="auto">
          <a:xfrm>
            <a:off x="4724400" y="2316163"/>
            <a:ext cx="2576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Subnet number: 128.96.34.0</a:t>
            </a:r>
            <a:endParaRPr lang="en-US">
              <a:latin typeface="Times New Roman" charset="0"/>
            </a:endParaRPr>
          </a:p>
        </p:txBody>
      </p:sp>
      <p:sp>
        <p:nvSpPr>
          <p:cNvPr id="589828" name="Rectangle 4"/>
          <p:cNvSpPr>
            <a:spLocks noChangeArrowheads="1"/>
          </p:cNvSpPr>
          <p:nvPr/>
        </p:nvSpPr>
        <p:spPr bwMode="auto">
          <a:xfrm>
            <a:off x="1765300" y="2447925"/>
            <a:ext cx="1185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128.96.34.15</a:t>
            </a:r>
            <a:endParaRPr lang="en-US">
              <a:latin typeface="Times New Roman" charset="0"/>
            </a:endParaRPr>
          </a:p>
        </p:txBody>
      </p:sp>
      <p:sp>
        <p:nvSpPr>
          <p:cNvPr id="589829" name="Rectangle 5"/>
          <p:cNvSpPr>
            <a:spLocks noChangeArrowheads="1"/>
          </p:cNvSpPr>
          <p:nvPr/>
        </p:nvSpPr>
        <p:spPr bwMode="auto">
          <a:xfrm>
            <a:off x="4211638" y="2682875"/>
            <a:ext cx="1073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128.96.34.1</a:t>
            </a:r>
            <a:endParaRPr lang="en-US">
              <a:latin typeface="Times New Roman" charset="0"/>
            </a:endParaRPr>
          </a:p>
        </p:txBody>
      </p:sp>
      <p:sp>
        <p:nvSpPr>
          <p:cNvPr id="589830" name="Rectangle 6"/>
          <p:cNvSpPr>
            <a:spLocks noChangeArrowheads="1"/>
          </p:cNvSpPr>
          <p:nvPr/>
        </p:nvSpPr>
        <p:spPr bwMode="auto">
          <a:xfrm>
            <a:off x="2919413" y="2846388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H1</a:t>
            </a:r>
            <a:endParaRPr lang="en-US">
              <a:latin typeface="Times New Roman" charset="0"/>
            </a:endParaRPr>
          </a:p>
        </p:txBody>
      </p:sp>
      <p:sp>
        <p:nvSpPr>
          <p:cNvPr id="589831" name="Freeform 7"/>
          <p:cNvSpPr>
            <a:spLocks/>
          </p:cNvSpPr>
          <p:nvPr/>
        </p:nvSpPr>
        <p:spPr bwMode="auto">
          <a:xfrm>
            <a:off x="2798763" y="2725738"/>
            <a:ext cx="482600" cy="482600"/>
          </a:xfrm>
          <a:custGeom>
            <a:avLst/>
            <a:gdLst/>
            <a:ahLst/>
            <a:cxnLst>
              <a:cxn ang="0">
                <a:pos x="304" y="304"/>
              </a:cxn>
              <a:cxn ang="0">
                <a:pos x="304" y="0"/>
              </a:cxn>
              <a:cxn ang="0">
                <a:pos x="0" y="0"/>
              </a:cxn>
              <a:cxn ang="0">
                <a:pos x="0" y="304"/>
              </a:cxn>
              <a:cxn ang="0">
                <a:pos x="304" y="304"/>
              </a:cxn>
              <a:cxn ang="0">
                <a:pos x="304" y="304"/>
              </a:cxn>
            </a:cxnLst>
            <a:rect l="0" t="0" r="r" b="b"/>
            <a:pathLst>
              <a:path w="304" h="304">
                <a:moveTo>
                  <a:pt x="304" y="304"/>
                </a:moveTo>
                <a:lnTo>
                  <a:pt x="304" y="0"/>
                </a:lnTo>
                <a:lnTo>
                  <a:pt x="0" y="0"/>
                </a:lnTo>
                <a:lnTo>
                  <a:pt x="0" y="304"/>
                </a:lnTo>
                <a:lnTo>
                  <a:pt x="304" y="304"/>
                </a:lnTo>
                <a:lnTo>
                  <a:pt x="304" y="30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32" name="Rectangle 8"/>
          <p:cNvSpPr>
            <a:spLocks noChangeArrowheads="1"/>
          </p:cNvSpPr>
          <p:nvPr/>
        </p:nvSpPr>
        <p:spPr bwMode="auto">
          <a:xfrm>
            <a:off x="3957638" y="3159125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R1</a:t>
            </a:r>
            <a:endParaRPr lang="en-US">
              <a:latin typeface="Times New Roman" charset="0"/>
            </a:endParaRPr>
          </a:p>
        </p:txBody>
      </p:sp>
      <p:sp>
        <p:nvSpPr>
          <p:cNvPr id="589833" name="Freeform 9"/>
          <p:cNvSpPr>
            <a:spLocks/>
          </p:cNvSpPr>
          <p:nvPr/>
        </p:nvSpPr>
        <p:spPr bwMode="auto">
          <a:xfrm>
            <a:off x="3830638" y="3038475"/>
            <a:ext cx="488950" cy="488950"/>
          </a:xfrm>
          <a:custGeom>
            <a:avLst/>
            <a:gdLst/>
            <a:ahLst/>
            <a:cxnLst>
              <a:cxn ang="0">
                <a:pos x="304" y="305"/>
              </a:cxn>
              <a:cxn ang="0">
                <a:pos x="308" y="0"/>
              </a:cxn>
              <a:cxn ang="0">
                <a:pos x="0" y="0"/>
              </a:cxn>
              <a:cxn ang="0">
                <a:pos x="0" y="308"/>
              </a:cxn>
              <a:cxn ang="0">
                <a:pos x="308" y="308"/>
              </a:cxn>
              <a:cxn ang="0">
                <a:pos x="308" y="308"/>
              </a:cxn>
            </a:cxnLst>
            <a:rect l="0" t="0" r="r" b="b"/>
            <a:pathLst>
              <a:path w="308" h="308">
                <a:moveTo>
                  <a:pt x="304" y="305"/>
                </a:moveTo>
                <a:lnTo>
                  <a:pt x="308" y="0"/>
                </a:lnTo>
                <a:lnTo>
                  <a:pt x="0" y="0"/>
                </a:lnTo>
                <a:lnTo>
                  <a:pt x="0" y="308"/>
                </a:lnTo>
                <a:lnTo>
                  <a:pt x="308" y="308"/>
                </a:lnTo>
                <a:lnTo>
                  <a:pt x="308" y="30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34" name="Rectangle 10"/>
          <p:cNvSpPr>
            <a:spLocks noChangeArrowheads="1"/>
          </p:cNvSpPr>
          <p:nvPr/>
        </p:nvSpPr>
        <p:spPr bwMode="auto">
          <a:xfrm>
            <a:off x="2695575" y="3630613"/>
            <a:ext cx="1298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128.96.34.130</a:t>
            </a:r>
            <a:endParaRPr lang="en-US">
              <a:latin typeface="Times New Roman" charset="0"/>
            </a:endParaRPr>
          </a:p>
        </p:txBody>
      </p:sp>
      <p:sp>
        <p:nvSpPr>
          <p:cNvPr id="589835" name="Line 11"/>
          <p:cNvSpPr>
            <a:spLocks noChangeShapeType="1"/>
          </p:cNvSpPr>
          <p:nvPr/>
        </p:nvSpPr>
        <p:spPr bwMode="auto">
          <a:xfrm>
            <a:off x="1981200" y="2327275"/>
            <a:ext cx="3146425" cy="1588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36" name="Line 12"/>
          <p:cNvSpPr>
            <a:spLocks noChangeShapeType="1"/>
          </p:cNvSpPr>
          <p:nvPr/>
        </p:nvSpPr>
        <p:spPr bwMode="auto">
          <a:xfrm>
            <a:off x="3033713" y="2338388"/>
            <a:ext cx="635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37" name="Line 13"/>
          <p:cNvSpPr>
            <a:spLocks noChangeShapeType="1"/>
          </p:cNvSpPr>
          <p:nvPr/>
        </p:nvSpPr>
        <p:spPr bwMode="auto">
          <a:xfrm>
            <a:off x="4038600" y="2354263"/>
            <a:ext cx="63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38" name="Line 14"/>
          <p:cNvSpPr>
            <a:spLocks noChangeShapeType="1"/>
          </p:cNvSpPr>
          <p:nvPr/>
        </p:nvSpPr>
        <p:spPr bwMode="auto">
          <a:xfrm>
            <a:off x="4071938" y="3522663"/>
            <a:ext cx="1587" cy="71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39" name="Line 15"/>
          <p:cNvSpPr>
            <a:spLocks noChangeShapeType="1"/>
          </p:cNvSpPr>
          <p:nvPr/>
        </p:nvSpPr>
        <p:spPr bwMode="auto">
          <a:xfrm>
            <a:off x="3522663" y="4233863"/>
            <a:ext cx="3146425" cy="1587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40" name="Rectangle 16"/>
          <p:cNvSpPr>
            <a:spLocks noChangeArrowheads="1"/>
          </p:cNvSpPr>
          <p:nvPr/>
        </p:nvSpPr>
        <p:spPr bwMode="auto">
          <a:xfrm>
            <a:off x="5026025" y="3576638"/>
            <a:ext cx="2824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Subnet mask: 255.255.255.128</a:t>
            </a:r>
            <a:endParaRPr lang="en-US">
              <a:latin typeface="Times New Roman" charset="0"/>
            </a:endParaRPr>
          </a:p>
        </p:txBody>
      </p:sp>
      <p:sp>
        <p:nvSpPr>
          <p:cNvPr id="589841" name="Rectangle 17"/>
          <p:cNvSpPr>
            <a:spLocks noChangeArrowheads="1"/>
          </p:cNvSpPr>
          <p:nvPr/>
        </p:nvSpPr>
        <p:spPr bwMode="auto">
          <a:xfrm>
            <a:off x="5026025" y="3835400"/>
            <a:ext cx="2801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Subnet number: 128.96.34.128</a:t>
            </a:r>
            <a:endParaRPr lang="en-US">
              <a:latin typeface="Times New Roman" charset="0"/>
            </a:endParaRPr>
          </a:p>
        </p:txBody>
      </p:sp>
      <p:sp>
        <p:nvSpPr>
          <p:cNvPr id="589842" name="Rectangle 18"/>
          <p:cNvSpPr>
            <a:spLocks noChangeArrowheads="1"/>
          </p:cNvSpPr>
          <p:nvPr/>
        </p:nvSpPr>
        <p:spPr bwMode="auto">
          <a:xfrm>
            <a:off x="3160713" y="4595813"/>
            <a:ext cx="1298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128.96.34.129</a:t>
            </a:r>
            <a:endParaRPr lang="en-US">
              <a:latin typeface="Times New Roman" charset="0"/>
            </a:endParaRPr>
          </a:p>
        </p:txBody>
      </p:sp>
      <p:sp>
        <p:nvSpPr>
          <p:cNvPr id="589843" name="Rectangle 19"/>
          <p:cNvSpPr>
            <a:spLocks noChangeArrowheads="1"/>
          </p:cNvSpPr>
          <p:nvPr/>
        </p:nvSpPr>
        <p:spPr bwMode="auto">
          <a:xfrm>
            <a:off x="6191250" y="4440238"/>
            <a:ext cx="1298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128.96.34.139</a:t>
            </a:r>
            <a:endParaRPr lang="en-US">
              <a:latin typeface="Times New Roman" charset="0"/>
            </a:endParaRPr>
          </a:p>
        </p:txBody>
      </p:sp>
      <p:sp>
        <p:nvSpPr>
          <p:cNvPr id="589844" name="Rectangle 20"/>
          <p:cNvSpPr>
            <a:spLocks noChangeArrowheads="1"/>
          </p:cNvSpPr>
          <p:nvPr/>
        </p:nvSpPr>
        <p:spPr bwMode="auto">
          <a:xfrm>
            <a:off x="4433888" y="5056188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R2</a:t>
            </a:r>
            <a:endParaRPr lang="en-US">
              <a:latin typeface="Times New Roman" charset="0"/>
            </a:endParaRPr>
          </a:p>
        </p:txBody>
      </p:sp>
      <p:sp>
        <p:nvSpPr>
          <p:cNvPr id="589845" name="Freeform 21"/>
          <p:cNvSpPr>
            <a:spLocks/>
          </p:cNvSpPr>
          <p:nvPr/>
        </p:nvSpPr>
        <p:spPr bwMode="auto">
          <a:xfrm>
            <a:off x="4313238" y="4935538"/>
            <a:ext cx="484187" cy="488950"/>
          </a:xfrm>
          <a:custGeom>
            <a:avLst/>
            <a:gdLst/>
            <a:ahLst/>
            <a:cxnLst>
              <a:cxn ang="0">
                <a:pos x="305" y="304"/>
              </a:cxn>
              <a:cxn ang="0">
                <a:pos x="305" y="0"/>
              </a:cxn>
              <a:cxn ang="0">
                <a:pos x="0" y="0"/>
              </a:cxn>
              <a:cxn ang="0">
                <a:pos x="0" y="308"/>
              </a:cxn>
              <a:cxn ang="0">
                <a:pos x="305" y="308"/>
              </a:cxn>
              <a:cxn ang="0">
                <a:pos x="305" y="308"/>
              </a:cxn>
            </a:cxnLst>
            <a:rect l="0" t="0" r="r" b="b"/>
            <a:pathLst>
              <a:path w="305" h="308">
                <a:moveTo>
                  <a:pt x="305" y="304"/>
                </a:moveTo>
                <a:lnTo>
                  <a:pt x="305" y="0"/>
                </a:lnTo>
                <a:lnTo>
                  <a:pt x="0" y="0"/>
                </a:lnTo>
                <a:lnTo>
                  <a:pt x="0" y="308"/>
                </a:lnTo>
                <a:lnTo>
                  <a:pt x="305" y="308"/>
                </a:lnTo>
                <a:lnTo>
                  <a:pt x="305" y="30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46" name="Line 22"/>
          <p:cNvSpPr>
            <a:spLocks noChangeShapeType="1"/>
          </p:cNvSpPr>
          <p:nvPr/>
        </p:nvSpPr>
        <p:spPr bwMode="auto">
          <a:xfrm>
            <a:off x="4554538" y="4246563"/>
            <a:ext cx="1587" cy="688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47" name="Rectangle 23"/>
          <p:cNvSpPr>
            <a:spLocks noChangeArrowheads="1"/>
          </p:cNvSpPr>
          <p:nvPr/>
        </p:nvSpPr>
        <p:spPr bwMode="auto">
          <a:xfrm>
            <a:off x="5913438" y="4819650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H2</a:t>
            </a:r>
            <a:endParaRPr lang="en-US">
              <a:latin typeface="Times New Roman" charset="0"/>
            </a:endParaRPr>
          </a:p>
        </p:txBody>
      </p:sp>
      <p:sp>
        <p:nvSpPr>
          <p:cNvPr id="589848" name="Freeform 24"/>
          <p:cNvSpPr>
            <a:spLocks/>
          </p:cNvSpPr>
          <p:nvPr/>
        </p:nvSpPr>
        <p:spPr bwMode="auto">
          <a:xfrm>
            <a:off x="5786438" y="4699000"/>
            <a:ext cx="461962" cy="550863"/>
          </a:xfrm>
          <a:custGeom>
            <a:avLst/>
            <a:gdLst/>
            <a:ahLst/>
            <a:cxnLst>
              <a:cxn ang="0">
                <a:pos x="305" y="304"/>
              </a:cxn>
              <a:cxn ang="0">
                <a:pos x="308" y="0"/>
              </a:cxn>
              <a:cxn ang="0">
                <a:pos x="0" y="0"/>
              </a:cxn>
              <a:cxn ang="0">
                <a:pos x="0" y="308"/>
              </a:cxn>
              <a:cxn ang="0">
                <a:pos x="308" y="308"/>
              </a:cxn>
              <a:cxn ang="0">
                <a:pos x="308" y="308"/>
              </a:cxn>
            </a:cxnLst>
            <a:rect l="0" t="0" r="r" b="b"/>
            <a:pathLst>
              <a:path w="308" h="308">
                <a:moveTo>
                  <a:pt x="305" y="304"/>
                </a:moveTo>
                <a:lnTo>
                  <a:pt x="308" y="0"/>
                </a:lnTo>
                <a:lnTo>
                  <a:pt x="0" y="0"/>
                </a:lnTo>
                <a:lnTo>
                  <a:pt x="0" y="308"/>
                </a:lnTo>
                <a:lnTo>
                  <a:pt x="308" y="308"/>
                </a:lnTo>
                <a:lnTo>
                  <a:pt x="308" y="30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49" name="Line 25"/>
          <p:cNvSpPr>
            <a:spLocks noChangeShapeType="1"/>
          </p:cNvSpPr>
          <p:nvPr/>
        </p:nvSpPr>
        <p:spPr bwMode="auto">
          <a:xfrm>
            <a:off x="6029325" y="4246563"/>
            <a:ext cx="1588" cy="452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50" name="Rectangle 26"/>
          <p:cNvSpPr>
            <a:spLocks noChangeArrowheads="1"/>
          </p:cNvSpPr>
          <p:nvPr/>
        </p:nvSpPr>
        <p:spPr bwMode="auto">
          <a:xfrm>
            <a:off x="4694238" y="5478463"/>
            <a:ext cx="1073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128.96.33.1</a:t>
            </a:r>
            <a:endParaRPr lang="en-US">
              <a:latin typeface="Times New Roman" charset="0"/>
            </a:endParaRPr>
          </a:p>
        </p:txBody>
      </p:sp>
      <p:sp>
        <p:nvSpPr>
          <p:cNvPr id="589851" name="Rectangle 27"/>
          <p:cNvSpPr>
            <a:spLocks noChangeArrowheads="1"/>
          </p:cNvSpPr>
          <p:nvPr/>
        </p:nvSpPr>
        <p:spPr bwMode="auto">
          <a:xfrm>
            <a:off x="2146300" y="5689600"/>
            <a:ext cx="1185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128.96.33.14</a:t>
            </a:r>
            <a:endParaRPr lang="en-US">
              <a:latin typeface="Times New Roman" charset="0"/>
            </a:endParaRPr>
          </a:p>
        </p:txBody>
      </p:sp>
      <p:sp>
        <p:nvSpPr>
          <p:cNvPr id="589852" name="Rectangle 28"/>
          <p:cNvSpPr>
            <a:spLocks noChangeArrowheads="1"/>
          </p:cNvSpPr>
          <p:nvPr/>
        </p:nvSpPr>
        <p:spPr bwMode="auto">
          <a:xfrm>
            <a:off x="4716463" y="5819775"/>
            <a:ext cx="2598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Subnet mask: 255.255.255.0</a:t>
            </a:r>
            <a:endParaRPr lang="en-US">
              <a:latin typeface="Times New Roman" charset="0"/>
            </a:endParaRPr>
          </a:p>
        </p:txBody>
      </p:sp>
      <p:sp>
        <p:nvSpPr>
          <p:cNvPr id="589853" name="Rectangle 29"/>
          <p:cNvSpPr>
            <a:spLocks noChangeArrowheads="1"/>
          </p:cNvSpPr>
          <p:nvPr/>
        </p:nvSpPr>
        <p:spPr bwMode="auto">
          <a:xfrm>
            <a:off x="4716463" y="6080125"/>
            <a:ext cx="2576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Subnet number: 128.96.33.0</a:t>
            </a:r>
            <a:endParaRPr lang="en-US">
              <a:latin typeface="Times New Roman" charset="0"/>
            </a:endParaRPr>
          </a:p>
        </p:txBody>
      </p:sp>
      <p:sp>
        <p:nvSpPr>
          <p:cNvPr id="589854" name="Rectangle 30"/>
          <p:cNvSpPr>
            <a:spLocks noChangeArrowheads="1"/>
          </p:cNvSpPr>
          <p:nvPr/>
        </p:nvSpPr>
        <p:spPr bwMode="auto">
          <a:xfrm>
            <a:off x="1905000" y="5297488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H3</a:t>
            </a:r>
            <a:endParaRPr lang="en-US">
              <a:latin typeface="Times New Roman" charset="0"/>
            </a:endParaRPr>
          </a:p>
        </p:txBody>
      </p:sp>
      <p:sp>
        <p:nvSpPr>
          <p:cNvPr id="589855" name="Freeform 31"/>
          <p:cNvSpPr>
            <a:spLocks/>
          </p:cNvSpPr>
          <p:nvPr/>
        </p:nvSpPr>
        <p:spPr bwMode="auto">
          <a:xfrm>
            <a:off x="1778000" y="5176838"/>
            <a:ext cx="488950" cy="488950"/>
          </a:xfrm>
          <a:custGeom>
            <a:avLst/>
            <a:gdLst/>
            <a:ahLst/>
            <a:cxnLst>
              <a:cxn ang="0">
                <a:pos x="304" y="308"/>
              </a:cxn>
              <a:cxn ang="0">
                <a:pos x="308" y="0"/>
              </a:cxn>
              <a:cxn ang="0">
                <a:pos x="0" y="0"/>
              </a:cxn>
              <a:cxn ang="0">
                <a:pos x="0" y="308"/>
              </a:cxn>
              <a:cxn ang="0">
                <a:pos x="308" y="308"/>
              </a:cxn>
              <a:cxn ang="0">
                <a:pos x="308" y="308"/>
              </a:cxn>
            </a:cxnLst>
            <a:rect l="0" t="0" r="r" b="b"/>
            <a:pathLst>
              <a:path w="308" h="308">
                <a:moveTo>
                  <a:pt x="304" y="308"/>
                </a:moveTo>
                <a:lnTo>
                  <a:pt x="308" y="0"/>
                </a:lnTo>
                <a:lnTo>
                  <a:pt x="0" y="0"/>
                </a:lnTo>
                <a:lnTo>
                  <a:pt x="0" y="308"/>
                </a:lnTo>
                <a:lnTo>
                  <a:pt x="308" y="308"/>
                </a:lnTo>
                <a:lnTo>
                  <a:pt x="308" y="30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56" name="Line 32"/>
          <p:cNvSpPr>
            <a:spLocks noChangeShapeType="1"/>
          </p:cNvSpPr>
          <p:nvPr/>
        </p:nvSpPr>
        <p:spPr bwMode="auto">
          <a:xfrm>
            <a:off x="4572000" y="5402263"/>
            <a:ext cx="4763" cy="609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57" name="Line 33"/>
          <p:cNvSpPr>
            <a:spLocks noChangeShapeType="1"/>
          </p:cNvSpPr>
          <p:nvPr/>
        </p:nvSpPr>
        <p:spPr bwMode="auto">
          <a:xfrm>
            <a:off x="1981200" y="5630863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58" name="Line 34"/>
          <p:cNvSpPr>
            <a:spLocks noChangeShapeType="1"/>
          </p:cNvSpPr>
          <p:nvPr/>
        </p:nvSpPr>
        <p:spPr bwMode="auto">
          <a:xfrm>
            <a:off x="1541463" y="6040438"/>
            <a:ext cx="3605212" cy="4762"/>
          </a:xfrm>
          <a:prstGeom prst="line">
            <a:avLst/>
          </a:prstGeom>
          <a:noFill/>
          <a:ln w="2381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9859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Subnet Example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CIDR (Supernetting)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CIDR = Classless Inter-Domain Routing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Aggregate </a:t>
            </a:r>
            <a:r>
              <a:rPr lang="en-US" sz="2800" dirty="0"/>
              <a:t>adjacent advertised network routes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Ex: ISP has class C addresses 192.4.16 through 192.4.31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Really like one larger 20 bit address class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Advertise as such (network number, prefix length)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Reduces size of routing tables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stop at one bridge?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3505200" cy="3048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dirty="0"/>
              <a:t>Need to know where to forward!</a:t>
            </a:r>
          </a:p>
          <a:p>
            <a:pPr>
              <a:buFont typeface="Monotype Sorts" pitchFamily="2" charset="2"/>
              <a:buNone/>
            </a:pPr>
            <a:endParaRPr lang="en-US" sz="2400" dirty="0" smtClean="0"/>
          </a:p>
          <a:p>
            <a:pPr>
              <a:buFont typeface="Monotype Sorts" pitchFamily="2" charset="2"/>
              <a:buNone/>
            </a:pPr>
            <a:r>
              <a:rPr lang="en-US" sz="2400" dirty="0" smtClean="0"/>
              <a:t>Full-blown routing problem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Need to go beyond a purely local view</a:t>
            </a:r>
            <a:endParaRPr lang="en-US" sz="2400" dirty="0"/>
          </a:p>
        </p:txBody>
      </p:sp>
      <p:sp>
        <p:nvSpPr>
          <p:cNvPr id="505860" name="Rectangle 4"/>
          <p:cNvSpPr>
            <a:spLocks noChangeArrowheads="1"/>
          </p:cNvSpPr>
          <p:nvPr/>
        </p:nvSpPr>
        <p:spPr bwMode="auto">
          <a:xfrm>
            <a:off x="5245100" y="2127250"/>
            <a:ext cx="2016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B3</a:t>
            </a:r>
            <a:endParaRPr lang="en-US">
              <a:latin typeface="Times New Roman" charset="0"/>
            </a:endParaRPr>
          </a:p>
        </p:txBody>
      </p:sp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4683125" y="1600200"/>
            <a:ext cx="1095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A</a:t>
            </a:r>
            <a:endParaRPr lang="en-US">
              <a:latin typeface="Times New Roman" charset="0"/>
            </a:endParaRPr>
          </a:p>
        </p:txBody>
      </p:sp>
      <p:sp>
        <p:nvSpPr>
          <p:cNvPr id="505862" name="Rectangle 6"/>
          <p:cNvSpPr>
            <a:spLocks noChangeArrowheads="1"/>
          </p:cNvSpPr>
          <p:nvPr/>
        </p:nvSpPr>
        <p:spPr bwMode="auto">
          <a:xfrm>
            <a:off x="4016375" y="2470150"/>
            <a:ext cx="1190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C</a:t>
            </a:r>
            <a:endParaRPr lang="en-US">
              <a:latin typeface="Times New Roman" charset="0"/>
            </a:endParaRPr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4324350" y="3441700"/>
            <a:ext cx="1095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E</a:t>
            </a:r>
            <a:endParaRPr lang="en-US">
              <a:latin typeface="Times New Roman" charset="0"/>
            </a:endParaRPr>
          </a:p>
        </p:txBody>
      </p:sp>
      <p:sp>
        <p:nvSpPr>
          <p:cNvPr id="505864" name="Rectangle 8"/>
          <p:cNvSpPr>
            <a:spLocks noChangeArrowheads="1"/>
          </p:cNvSpPr>
          <p:nvPr/>
        </p:nvSpPr>
        <p:spPr bwMode="auto">
          <a:xfrm>
            <a:off x="5930900" y="2954338"/>
            <a:ext cx="1190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D</a:t>
            </a:r>
            <a:endParaRPr lang="en-US">
              <a:latin typeface="Times New Roman" charset="0"/>
            </a:endParaRPr>
          </a:p>
        </p:txBody>
      </p:sp>
      <p:sp>
        <p:nvSpPr>
          <p:cNvPr id="505865" name="Rectangle 9"/>
          <p:cNvSpPr>
            <a:spLocks noChangeArrowheads="1"/>
          </p:cNvSpPr>
          <p:nvPr/>
        </p:nvSpPr>
        <p:spPr bwMode="auto">
          <a:xfrm>
            <a:off x="4751388" y="3089275"/>
            <a:ext cx="2016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B2</a:t>
            </a:r>
            <a:endParaRPr lang="en-US">
              <a:latin typeface="Times New Roman" charset="0"/>
            </a:endParaRPr>
          </a:p>
        </p:txBody>
      </p:sp>
      <p:sp>
        <p:nvSpPr>
          <p:cNvPr id="505866" name="Rectangle 10"/>
          <p:cNvSpPr>
            <a:spLocks noChangeArrowheads="1"/>
          </p:cNvSpPr>
          <p:nvPr/>
        </p:nvSpPr>
        <p:spPr bwMode="auto">
          <a:xfrm>
            <a:off x="6434138" y="2520950"/>
            <a:ext cx="2016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B5</a:t>
            </a:r>
            <a:endParaRPr lang="en-US">
              <a:latin typeface="Times New Roman" charset="0"/>
            </a:endParaRPr>
          </a:p>
        </p:txBody>
      </p:sp>
      <p:sp>
        <p:nvSpPr>
          <p:cNvPr id="505867" name="Rectangle 11"/>
          <p:cNvSpPr>
            <a:spLocks noChangeArrowheads="1"/>
          </p:cNvSpPr>
          <p:nvPr/>
        </p:nvSpPr>
        <p:spPr bwMode="auto">
          <a:xfrm>
            <a:off x="8583613" y="1925638"/>
            <a:ext cx="109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</a:t>
            </a:r>
            <a:endParaRPr lang="en-US">
              <a:latin typeface="Times New Roman" charset="0"/>
            </a:endParaRPr>
          </a:p>
        </p:txBody>
      </p:sp>
      <p:sp>
        <p:nvSpPr>
          <p:cNvPr id="505868" name="Rectangle 12"/>
          <p:cNvSpPr>
            <a:spLocks noChangeArrowheads="1"/>
          </p:cNvSpPr>
          <p:nvPr/>
        </p:nvSpPr>
        <p:spPr bwMode="auto">
          <a:xfrm>
            <a:off x="7818438" y="2989263"/>
            <a:ext cx="2016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B7</a:t>
            </a:r>
            <a:endParaRPr lang="en-US">
              <a:latin typeface="Times New Roman" charset="0"/>
            </a:endParaRPr>
          </a:p>
        </p:txBody>
      </p:sp>
      <p:sp>
        <p:nvSpPr>
          <p:cNvPr id="505869" name="Rectangle 13"/>
          <p:cNvSpPr>
            <a:spLocks noChangeArrowheads="1"/>
          </p:cNvSpPr>
          <p:nvPr/>
        </p:nvSpPr>
        <p:spPr bwMode="auto">
          <a:xfrm>
            <a:off x="8764588" y="3059113"/>
            <a:ext cx="109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K</a:t>
            </a:r>
            <a:endParaRPr lang="en-US">
              <a:latin typeface="Times New Roman" charset="0"/>
            </a:endParaRPr>
          </a:p>
        </p:txBody>
      </p:sp>
      <p:sp>
        <p:nvSpPr>
          <p:cNvPr id="505870" name="Rectangle 14"/>
          <p:cNvSpPr>
            <a:spLocks noChangeArrowheads="1"/>
          </p:cNvSpPr>
          <p:nvPr/>
        </p:nvSpPr>
        <p:spPr bwMode="auto">
          <a:xfrm>
            <a:off x="8286750" y="3457575"/>
            <a:ext cx="1016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F</a:t>
            </a:r>
            <a:endParaRPr lang="en-US">
              <a:latin typeface="Times New Roman" charset="0"/>
            </a:endParaRPr>
          </a:p>
        </p:txBody>
      </p:sp>
      <p:sp>
        <p:nvSpPr>
          <p:cNvPr id="505871" name="Rectangle 15"/>
          <p:cNvSpPr>
            <a:spLocks noChangeArrowheads="1"/>
          </p:cNvSpPr>
          <p:nvPr/>
        </p:nvSpPr>
        <p:spPr bwMode="auto">
          <a:xfrm>
            <a:off x="8266113" y="4651375"/>
            <a:ext cx="1190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</a:t>
            </a:r>
            <a:endParaRPr lang="en-US">
              <a:latin typeface="Times New Roman" charset="0"/>
            </a:endParaRPr>
          </a:p>
        </p:txBody>
      </p:sp>
      <p:sp>
        <p:nvSpPr>
          <p:cNvPr id="505872" name="Rectangle 16"/>
          <p:cNvSpPr>
            <a:spLocks noChangeArrowheads="1"/>
          </p:cNvSpPr>
          <p:nvPr/>
        </p:nvSpPr>
        <p:spPr bwMode="auto">
          <a:xfrm>
            <a:off x="7289800" y="5341938"/>
            <a:ext cx="2016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B4</a:t>
            </a:r>
            <a:endParaRPr lang="en-US">
              <a:latin typeface="Times New Roman" charset="0"/>
            </a:endParaRPr>
          </a:p>
        </p:txBody>
      </p:sp>
      <p:sp>
        <p:nvSpPr>
          <p:cNvPr id="505873" name="Rectangle 17"/>
          <p:cNvSpPr>
            <a:spLocks noChangeArrowheads="1"/>
          </p:cNvSpPr>
          <p:nvPr/>
        </p:nvSpPr>
        <p:spPr bwMode="auto">
          <a:xfrm>
            <a:off x="8261350" y="5870575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J</a:t>
            </a:r>
            <a:endParaRPr lang="en-US">
              <a:latin typeface="Times New Roman" charset="0"/>
            </a:endParaRPr>
          </a:p>
        </p:txBody>
      </p:sp>
      <p:sp>
        <p:nvSpPr>
          <p:cNvPr id="505874" name="Rectangle 18"/>
          <p:cNvSpPr>
            <a:spLocks noChangeArrowheads="1"/>
          </p:cNvSpPr>
          <p:nvPr/>
        </p:nvSpPr>
        <p:spPr bwMode="auto">
          <a:xfrm>
            <a:off x="6272213" y="4157663"/>
            <a:ext cx="2016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B1</a:t>
            </a:r>
            <a:endParaRPr lang="en-US">
              <a:latin typeface="Times New Roman" charset="0"/>
            </a:endParaRPr>
          </a:p>
        </p:txBody>
      </p:sp>
      <p:sp>
        <p:nvSpPr>
          <p:cNvPr id="505875" name="Rectangle 19"/>
          <p:cNvSpPr>
            <a:spLocks noChangeArrowheads="1"/>
          </p:cNvSpPr>
          <p:nvPr/>
        </p:nvSpPr>
        <p:spPr bwMode="auto">
          <a:xfrm>
            <a:off x="5300663" y="5256213"/>
            <a:ext cx="2016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B6</a:t>
            </a:r>
            <a:endParaRPr lang="en-US">
              <a:latin typeface="Times New Roman" charset="0"/>
            </a:endParaRPr>
          </a:p>
        </p:txBody>
      </p:sp>
      <p:sp>
        <p:nvSpPr>
          <p:cNvPr id="505876" name="Rectangle 20"/>
          <p:cNvSpPr>
            <a:spLocks noChangeArrowheads="1"/>
          </p:cNvSpPr>
          <p:nvPr/>
        </p:nvSpPr>
        <p:spPr bwMode="auto">
          <a:xfrm>
            <a:off x="4329113" y="4637088"/>
            <a:ext cx="1285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G</a:t>
            </a:r>
            <a:endParaRPr lang="en-US">
              <a:latin typeface="Times New Roman" charset="0"/>
            </a:endParaRPr>
          </a:p>
        </p:txBody>
      </p:sp>
      <p:sp>
        <p:nvSpPr>
          <p:cNvPr id="505877" name="Freeform 21"/>
          <p:cNvSpPr>
            <a:spLocks/>
          </p:cNvSpPr>
          <p:nvPr/>
        </p:nvSpPr>
        <p:spPr bwMode="auto">
          <a:xfrm>
            <a:off x="5195888" y="5159375"/>
            <a:ext cx="407987" cy="407988"/>
          </a:xfrm>
          <a:custGeom>
            <a:avLst/>
            <a:gdLst/>
            <a:ahLst/>
            <a:cxnLst>
              <a:cxn ang="0">
                <a:pos x="126" y="0"/>
              </a:cxn>
              <a:cxn ang="0">
                <a:pos x="107" y="3"/>
              </a:cxn>
              <a:cxn ang="0">
                <a:pos x="85" y="7"/>
              </a:cxn>
              <a:cxn ang="0">
                <a:pos x="69" y="16"/>
              </a:cxn>
              <a:cxn ang="0">
                <a:pos x="50" y="26"/>
              </a:cxn>
              <a:cxn ang="0">
                <a:pos x="38" y="38"/>
              </a:cxn>
              <a:cxn ang="0">
                <a:pos x="25" y="54"/>
              </a:cxn>
              <a:cxn ang="0">
                <a:pos x="12" y="70"/>
              </a:cxn>
              <a:cxn ang="0">
                <a:pos x="6" y="89"/>
              </a:cxn>
              <a:cxn ang="0">
                <a:pos x="0" y="108"/>
              </a:cxn>
              <a:cxn ang="0">
                <a:pos x="0" y="130"/>
              </a:cxn>
              <a:cxn ang="0">
                <a:pos x="0" y="149"/>
              </a:cxn>
              <a:cxn ang="0">
                <a:pos x="6" y="168"/>
              </a:cxn>
              <a:cxn ang="0">
                <a:pos x="12" y="187"/>
              </a:cxn>
              <a:cxn ang="0">
                <a:pos x="25" y="203"/>
              </a:cxn>
              <a:cxn ang="0">
                <a:pos x="38" y="219"/>
              </a:cxn>
              <a:cxn ang="0">
                <a:pos x="50" y="232"/>
              </a:cxn>
              <a:cxn ang="0">
                <a:pos x="69" y="245"/>
              </a:cxn>
              <a:cxn ang="0">
                <a:pos x="85" y="251"/>
              </a:cxn>
              <a:cxn ang="0">
                <a:pos x="107" y="257"/>
              </a:cxn>
              <a:cxn ang="0">
                <a:pos x="126" y="257"/>
              </a:cxn>
              <a:cxn ang="0">
                <a:pos x="149" y="257"/>
              </a:cxn>
              <a:cxn ang="0">
                <a:pos x="168" y="251"/>
              </a:cxn>
              <a:cxn ang="0">
                <a:pos x="187" y="245"/>
              </a:cxn>
              <a:cxn ang="0">
                <a:pos x="203" y="232"/>
              </a:cxn>
              <a:cxn ang="0">
                <a:pos x="218" y="219"/>
              </a:cxn>
              <a:cxn ang="0">
                <a:pos x="231" y="203"/>
              </a:cxn>
              <a:cxn ang="0">
                <a:pos x="241" y="187"/>
              </a:cxn>
              <a:cxn ang="0">
                <a:pos x="250" y="168"/>
              </a:cxn>
              <a:cxn ang="0">
                <a:pos x="253" y="149"/>
              </a:cxn>
              <a:cxn ang="0">
                <a:pos x="257" y="130"/>
              </a:cxn>
              <a:cxn ang="0">
                <a:pos x="253" y="108"/>
              </a:cxn>
              <a:cxn ang="0">
                <a:pos x="250" y="89"/>
              </a:cxn>
              <a:cxn ang="0">
                <a:pos x="241" y="70"/>
              </a:cxn>
              <a:cxn ang="0">
                <a:pos x="231" y="54"/>
              </a:cxn>
              <a:cxn ang="0">
                <a:pos x="218" y="38"/>
              </a:cxn>
              <a:cxn ang="0">
                <a:pos x="203" y="26"/>
              </a:cxn>
              <a:cxn ang="0">
                <a:pos x="187" y="16"/>
              </a:cxn>
              <a:cxn ang="0">
                <a:pos x="168" y="7"/>
              </a:cxn>
              <a:cxn ang="0">
                <a:pos x="149" y="3"/>
              </a:cxn>
              <a:cxn ang="0">
                <a:pos x="126" y="0"/>
              </a:cxn>
              <a:cxn ang="0">
                <a:pos x="126" y="0"/>
              </a:cxn>
            </a:cxnLst>
            <a:rect l="0" t="0" r="r" b="b"/>
            <a:pathLst>
              <a:path w="257" h="257">
                <a:moveTo>
                  <a:pt x="126" y="0"/>
                </a:moveTo>
                <a:lnTo>
                  <a:pt x="107" y="3"/>
                </a:lnTo>
                <a:lnTo>
                  <a:pt x="85" y="7"/>
                </a:lnTo>
                <a:lnTo>
                  <a:pt x="69" y="16"/>
                </a:lnTo>
                <a:lnTo>
                  <a:pt x="50" y="26"/>
                </a:lnTo>
                <a:lnTo>
                  <a:pt x="38" y="38"/>
                </a:lnTo>
                <a:lnTo>
                  <a:pt x="25" y="54"/>
                </a:lnTo>
                <a:lnTo>
                  <a:pt x="12" y="70"/>
                </a:lnTo>
                <a:lnTo>
                  <a:pt x="6" y="89"/>
                </a:lnTo>
                <a:lnTo>
                  <a:pt x="0" y="108"/>
                </a:lnTo>
                <a:lnTo>
                  <a:pt x="0" y="130"/>
                </a:lnTo>
                <a:lnTo>
                  <a:pt x="0" y="149"/>
                </a:lnTo>
                <a:lnTo>
                  <a:pt x="6" y="168"/>
                </a:lnTo>
                <a:lnTo>
                  <a:pt x="12" y="187"/>
                </a:lnTo>
                <a:lnTo>
                  <a:pt x="25" y="203"/>
                </a:lnTo>
                <a:lnTo>
                  <a:pt x="38" y="219"/>
                </a:lnTo>
                <a:lnTo>
                  <a:pt x="50" y="232"/>
                </a:lnTo>
                <a:lnTo>
                  <a:pt x="69" y="245"/>
                </a:lnTo>
                <a:lnTo>
                  <a:pt x="85" y="251"/>
                </a:lnTo>
                <a:lnTo>
                  <a:pt x="107" y="257"/>
                </a:lnTo>
                <a:lnTo>
                  <a:pt x="126" y="257"/>
                </a:lnTo>
                <a:lnTo>
                  <a:pt x="149" y="257"/>
                </a:lnTo>
                <a:lnTo>
                  <a:pt x="168" y="251"/>
                </a:lnTo>
                <a:lnTo>
                  <a:pt x="187" y="245"/>
                </a:lnTo>
                <a:lnTo>
                  <a:pt x="203" y="232"/>
                </a:lnTo>
                <a:lnTo>
                  <a:pt x="218" y="219"/>
                </a:lnTo>
                <a:lnTo>
                  <a:pt x="231" y="203"/>
                </a:lnTo>
                <a:lnTo>
                  <a:pt x="241" y="187"/>
                </a:lnTo>
                <a:lnTo>
                  <a:pt x="250" y="168"/>
                </a:lnTo>
                <a:lnTo>
                  <a:pt x="253" y="149"/>
                </a:lnTo>
                <a:lnTo>
                  <a:pt x="257" y="130"/>
                </a:lnTo>
                <a:lnTo>
                  <a:pt x="253" y="108"/>
                </a:lnTo>
                <a:lnTo>
                  <a:pt x="250" y="89"/>
                </a:lnTo>
                <a:lnTo>
                  <a:pt x="241" y="70"/>
                </a:lnTo>
                <a:lnTo>
                  <a:pt x="231" y="54"/>
                </a:lnTo>
                <a:lnTo>
                  <a:pt x="218" y="38"/>
                </a:lnTo>
                <a:lnTo>
                  <a:pt x="203" y="26"/>
                </a:lnTo>
                <a:lnTo>
                  <a:pt x="187" y="16"/>
                </a:lnTo>
                <a:lnTo>
                  <a:pt x="168" y="7"/>
                </a:lnTo>
                <a:lnTo>
                  <a:pt x="149" y="3"/>
                </a:lnTo>
                <a:lnTo>
                  <a:pt x="126" y="0"/>
                </a:lnTo>
                <a:lnTo>
                  <a:pt x="126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8" name="Freeform 22"/>
          <p:cNvSpPr>
            <a:spLocks/>
          </p:cNvSpPr>
          <p:nvPr/>
        </p:nvSpPr>
        <p:spPr bwMode="auto">
          <a:xfrm>
            <a:off x="7178675" y="5240338"/>
            <a:ext cx="412750" cy="412750"/>
          </a:xfrm>
          <a:custGeom>
            <a:avLst/>
            <a:gdLst/>
            <a:ahLst/>
            <a:cxnLst>
              <a:cxn ang="0">
                <a:pos x="130" y="0"/>
              </a:cxn>
              <a:cxn ang="0">
                <a:pos x="108" y="3"/>
              </a:cxn>
              <a:cxn ang="0">
                <a:pos x="89" y="10"/>
              </a:cxn>
              <a:cxn ang="0">
                <a:pos x="70" y="16"/>
              </a:cxn>
              <a:cxn ang="0">
                <a:pos x="54" y="29"/>
              </a:cxn>
              <a:cxn ang="0">
                <a:pos x="38" y="41"/>
              </a:cxn>
              <a:cxn ang="0">
                <a:pos x="26" y="54"/>
              </a:cxn>
              <a:cxn ang="0">
                <a:pos x="16" y="73"/>
              </a:cxn>
              <a:cxn ang="0">
                <a:pos x="10" y="89"/>
              </a:cxn>
              <a:cxn ang="0">
                <a:pos x="3" y="111"/>
              </a:cxn>
              <a:cxn ang="0">
                <a:pos x="0" y="130"/>
              </a:cxn>
              <a:cxn ang="0">
                <a:pos x="3" y="152"/>
              </a:cxn>
              <a:cxn ang="0">
                <a:pos x="10" y="171"/>
              </a:cxn>
              <a:cxn ang="0">
                <a:pos x="16" y="190"/>
              </a:cxn>
              <a:cxn ang="0">
                <a:pos x="26" y="206"/>
              </a:cxn>
              <a:cxn ang="0">
                <a:pos x="38" y="222"/>
              </a:cxn>
              <a:cxn ang="0">
                <a:pos x="54" y="235"/>
              </a:cxn>
              <a:cxn ang="0">
                <a:pos x="70" y="244"/>
              </a:cxn>
              <a:cxn ang="0">
                <a:pos x="89" y="254"/>
              </a:cxn>
              <a:cxn ang="0">
                <a:pos x="108" y="257"/>
              </a:cxn>
              <a:cxn ang="0">
                <a:pos x="130" y="260"/>
              </a:cxn>
              <a:cxn ang="0">
                <a:pos x="153" y="257"/>
              </a:cxn>
              <a:cxn ang="0">
                <a:pos x="172" y="254"/>
              </a:cxn>
              <a:cxn ang="0">
                <a:pos x="191" y="244"/>
              </a:cxn>
              <a:cxn ang="0">
                <a:pos x="206" y="235"/>
              </a:cxn>
              <a:cxn ang="0">
                <a:pos x="222" y="222"/>
              </a:cxn>
              <a:cxn ang="0">
                <a:pos x="235" y="206"/>
              </a:cxn>
              <a:cxn ang="0">
                <a:pos x="244" y="190"/>
              </a:cxn>
              <a:cxn ang="0">
                <a:pos x="251" y="171"/>
              </a:cxn>
              <a:cxn ang="0">
                <a:pos x="257" y="152"/>
              </a:cxn>
              <a:cxn ang="0">
                <a:pos x="260" y="130"/>
              </a:cxn>
              <a:cxn ang="0">
                <a:pos x="257" y="111"/>
              </a:cxn>
              <a:cxn ang="0">
                <a:pos x="251" y="89"/>
              </a:cxn>
              <a:cxn ang="0">
                <a:pos x="244" y="73"/>
              </a:cxn>
              <a:cxn ang="0">
                <a:pos x="235" y="54"/>
              </a:cxn>
              <a:cxn ang="0">
                <a:pos x="222" y="41"/>
              </a:cxn>
              <a:cxn ang="0">
                <a:pos x="206" y="29"/>
              </a:cxn>
              <a:cxn ang="0">
                <a:pos x="191" y="16"/>
              </a:cxn>
              <a:cxn ang="0">
                <a:pos x="172" y="10"/>
              </a:cxn>
              <a:cxn ang="0">
                <a:pos x="153" y="3"/>
              </a:cxn>
              <a:cxn ang="0">
                <a:pos x="130" y="3"/>
              </a:cxn>
              <a:cxn ang="0">
                <a:pos x="130" y="3"/>
              </a:cxn>
            </a:cxnLst>
            <a:rect l="0" t="0" r="r" b="b"/>
            <a:pathLst>
              <a:path w="260" h="260">
                <a:moveTo>
                  <a:pt x="130" y="0"/>
                </a:moveTo>
                <a:lnTo>
                  <a:pt x="108" y="3"/>
                </a:lnTo>
                <a:lnTo>
                  <a:pt x="89" y="10"/>
                </a:lnTo>
                <a:lnTo>
                  <a:pt x="70" y="16"/>
                </a:lnTo>
                <a:lnTo>
                  <a:pt x="54" y="29"/>
                </a:lnTo>
                <a:lnTo>
                  <a:pt x="38" y="41"/>
                </a:lnTo>
                <a:lnTo>
                  <a:pt x="26" y="54"/>
                </a:lnTo>
                <a:lnTo>
                  <a:pt x="16" y="73"/>
                </a:lnTo>
                <a:lnTo>
                  <a:pt x="10" y="89"/>
                </a:lnTo>
                <a:lnTo>
                  <a:pt x="3" y="111"/>
                </a:lnTo>
                <a:lnTo>
                  <a:pt x="0" y="130"/>
                </a:lnTo>
                <a:lnTo>
                  <a:pt x="3" y="152"/>
                </a:lnTo>
                <a:lnTo>
                  <a:pt x="10" y="171"/>
                </a:lnTo>
                <a:lnTo>
                  <a:pt x="16" y="190"/>
                </a:lnTo>
                <a:lnTo>
                  <a:pt x="26" y="206"/>
                </a:lnTo>
                <a:lnTo>
                  <a:pt x="38" y="222"/>
                </a:lnTo>
                <a:lnTo>
                  <a:pt x="54" y="235"/>
                </a:lnTo>
                <a:lnTo>
                  <a:pt x="70" y="244"/>
                </a:lnTo>
                <a:lnTo>
                  <a:pt x="89" y="254"/>
                </a:lnTo>
                <a:lnTo>
                  <a:pt x="108" y="257"/>
                </a:lnTo>
                <a:lnTo>
                  <a:pt x="130" y="260"/>
                </a:lnTo>
                <a:lnTo>
                  <a:pt x="153" y="257"/>
                </a:lnTo>
                <a:lnTo>
                  <a:pt x="172" y="254"/>
                </a:lnTo>
                <a:lnTo>
                  <a:pt x="191" y="244"/>
                </a:lnTo>
                <a:lnTo>
                  <a:pt x="206" y="235"/>
                </a:lnTo>
                <a:lnTo>
                  <a:pt x="222" y="222"/>
                </a:lnTo>
                <a:lnTo>
                  <a:pt x="235" y="206"/>
                </a:lnTo>
                <a:lnTo>
                  <a:pt x="244" y="190"/>
                </a:lnTo>
                <a:lnTo>
                  <a:pt x="251" y="171"/>
                </a:lnTo>
                <a:lnTo>
                  <a:pt x="257" y="152"/>
                </a:lnTo>
                <a:lnTo>
                  <a:pt x="260" y="130"/>
                </a:lnTo>
                <a:lnTo>
                  <a:pt x="257" y="111"/>
                </a:lnTo>
                <a:lnTo>
                  <a:pt x="251" y="89"/>
                </a:lnTo>
                <a:lnTo>
                  <a:pt x="244" y="73"/>
                </a:lnTo>
                <a:lnTo>
                  <a:pt x="235" y="54"/>
                </a:lnTo>
                <a:lnTo>
                  <a:pt x="222" y="41"/>
                </a:lnTo>
                <a:lnTo>
                  <a:pt x="206" y="29"/>
                </a:lnTo>
                <a:lnTo>
                  <a:pt x="191" y="16"/>
                </a:lnTo>
                <a:lnTo>
                  <a:pt x="172" y="10"/>
                </a:lnTo>
                <a:lnTo>
                  <a:pt x="153" y="3"/>
                </a:lnTo>
                <a:lnTo>
                  <a:pt x="130" y="3"/>
                </a:lnTo>
                <a:lnTo>
                  <a:pt x="13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79" name="Freeform 23"/>
          <p:cNvSpPr>
            <a:spLocks/>
          </p:cNvSpPr>
          <p:nvPr/>
        </p:nvSpPr>
        <p:spPr bwMode="auto">
          <a:xfrm>
            <a:off x="6151563" y="4056063"/>
            <a:ext cx="407987" cy="407987"/>
          </a:xfrm>
          <a:custGeom>
            <a:avLst/>
            <a:gdLst/>
            <a:ahLst/>
            <a:cxnLst>
              <a:cxn ang="0">
                <a:pos x="127" y="0"/>
              </a:cxn>
              <a:cxn ang="0">
                <a:pos x="108" y="3"/>
              </a:cxn>
              <a:cxn ang="0">
                <a:pos x="89" y="7"/>
              </a:cxn>
              <a:cxn ang="0">
                <a:pos x="70" y="16"/>
              </a:cxn>
              <a:cxn ang="0">
                <a:pos x="54" y="26"/>
              </a:cxn>
              <a:cxn ang="0">
                <a:pos x="38" y="38"/>
              </a:cxn>
              <a:cxn ang="0">
                <a:pos x="26" y="54"/>
              </a:cxn>
              <a:cxn ang="0">
                <a:pos x="16" y="70"/>
              </a:cxn>
              <a:cxn ang="0">
                <a:pos x="7" y="89"/>
              </a:cxn>
              <a:cxn ang="0">
                <a:pos x="3" y="108"/>
              </a:cxn>
              <a:cxn ang="0">
                <a:pos x="0" y="130"/>
              </a:cxn>
              <a:cxn ang="0">
                <a:pos x="3" y="149"/>
              </a:cxn>
              <a:cxn ang="0">
                <a:pos x="7" y="172"/>
              </a:cxn>
              <a:cxn ang="0">
                <a:pos x="16" y="187"/>
              </a:cxn>
              <a:cxn ang="0">
                <a:pos x="26" y="207"/>
              </a:cxn>
              <a:cxn ang="0">
                <a:pos x="38" y="219"/>
              </a:cxn>
              <a:cxn ang="0">
                <a:pos x="54" y="235"/>
              </a:cxn>
              <a:cxn ang="0">
                <a:pos x="70" y="245"/>
              </a:cxn>
              <a:cxn ang="0">
                <a:pos x="89" y="251"/>
              </a:cxn>
              <a:cxn ang="0">
                <a:pos x="108" y="257"/>
              </a:cxn>
              <a:cxn ang="0">
                <a:pos x="130" y="257"/>
              </a:cxn>
              <a:cxn ang="0">
                <a:pos x="149" y="257"/>
              </a:cxn>
              <a:cxn ang="0">
                <a:pos x="172" y="251"/>
              </a:cxn>
              <a:cxn ang="0">
                <a:pos x="187" y="245"/>
              </a:cxn>
              <a:cxn ang="0">
                <a:pos x="206" y="235"/>
              </a:cxn>
              <a:cxn ang="0">
                <a:pos x="219" y="219"/>
              </a:cxn>
              <a:cxn ang="0">
                <a:pos x="235" y="207"/>
              </a:cxn>
              <a:cxn ang="0">
                <a:pos x="244" y="187"/>
              </a:cxn>
              <a:cxn ang="0">
                <a:pos x="251" y="172"/>
              </a:cxn>
              <a:cxn ang="0">
                <a:pos x="257" y="149"/>
              </a:cxn>
              <a:cxn ang="0">
                <a:pos x="257" y="130"/>
              </a:cxn>
              <a:cxn ang="0">
                <a:pos x="257" y="108"/>
              </a:cxn>
              <a:cxn ang="0">
                <a:pos x="251" y="89"/>
              </a:cxn>
              <a:cxn ang="0">
                <a:pos x="244" y="70"/>
              </a:cxn>
              <a:cxn ang="0">
                <a:pos x="235" y="54"/>
              </a:cxn>
              <a:cxn ang="0">
                <a:pos x="219" y="38"/>
              </a:cxn>
              <a:cxn ang="0">
                <a:pos x="206" y="26"/>
              </a:cxn>
              <a:cxn ang="0">
                <a:pos x="187" y="16"/>
              </a:cxn>
              <a:cxn ang="0">
                <a:pos x="172" y="7"/>
              </a:cxn>
              <a:cxn ang="0">
                <a:pos x="149" y="3"/>
              </a:cxn>
              <a:cxn ang="0">
                <a:pos x="130" y="0"/>
              </a:cxn>
              <a:cxn ang="0">
                <a:pos x="130" y="0"/>
              </a:cxn>
            </a:cxnLst>
            <a:rect l="0" t="0" r="r" b="b"/>
            <a:pathLst>
              <a:path w="257" h="257">
                <a:moveTo>
                  <a:pt x="127" y="0"/>
                </a:moveTo>
                <a:lnTo>
                  <a:pt x="108" y="3"/>
                </a:lnTo>
                <a:lnTo>
                  <a:pt x="89" y="7"/>
                </a:lnTo>
                <a:lnTo>
                  <a:pt x="70" y="16"/>
                </a:lnTo>
                <a:lnTo>
                  <a:pt x="54" y="26"/>
                </a:lnTo>
                <a:lnTo>
                  <a:pt x="38" y="38"/>
                </a:lnTo>
                <a:lnTo>
                  <a:pt x="26" y="54"/>
                </a:lnTo>
                <a:lnTo>
                  <a:pt x="16" y="70"/>
                </a:lnTo>
                <a:lnTo>
                  <a:pt x="7" y="89"/>
                </a:lnTo>
                <a:lnTo>
                  <a:pt x="3" y="108"/>
                </a:lnTo>
                <a:lnTo>
                  <a:pt x="0" y="130"/>
                </a:lnTo>
                <a:lnTo>
                  <a:pt x="3" y="149"/>
                </a:lnTo>
                <a:lnTo>
                  <a:pt x="7" y="172"/>
                </a:lnTo>
                <a:lnTo>
                  <a:pt x="16" y="187"/>
                </a:lnTo>
                <a:lnTo>
                  <a:pt x="26" y="207"/>
                </a:lnTo>
                <a:lnTo>
                  <a:pt x="38" y="219"/>
                </a:lnTo>
                <a:lnTo>
                  <a:pt x="54" y="235"/>
                </a:lnTo>
                <a:lnTo>
                  <a:pt x="70" y="245"/>
                </a:lnTo>
                <a:lnTo>
                  <a:pt x="89" y="251"/>
                </a:lnTo>
                <a:lnTo>
                  <a:pt x="108" y="257"/>
                </a:lnTo>
                <a:lnTo>
                  <a:pt x="130" y="257"/>
                </a:lnTo>
                <a:lnTo>
                  <a:pt x="149" y="257"/>
                </a:lnTo>
                <a:lnTo>
                  <a:pt x="172" y="251"/>
                </a:lnTo>
                <a:lnTo>
                  <a:pt x="187" y="245"/>
                </a:lnTo>
                <a:lnTo>
                  <a:pt x="206" y="235"/>
                </a:lnTo>
                <a:lnTo>
                  <a:pt x="219" y="219"/>
                </a:lnTo>
                <a:lnTo>
                  <a:pt x="235" y="207"/>
                </a:lnTo>
                <a:lnTo>
                  <a:pt x="244" y="187"/>
                </a:lnTo>
                <a:lnTo>
                  <a:pt x="251" y="172"/>
                </a:lnTo>
                <a:lnTo>
                  <a:pt x="257" y="149"/>
                </a:lnTo>
                <a:lnTo>
                  <a:pt x="257" y="130"/>
                </a:lnTo>
                <a:lnTo>
                  <a:pt x="257" y="108"/>
                </a:lnTo>
                <a:lnTo>
                  <a:pt x="251" y="89"/>
                </a:lnTo>
                <a:lnTo>
                  <a:pt x="244" y="70"/>
                </a:lnTo>
                <a:lnTo>
                  <a:pt x="235" y="54"/>
                </a:lnTo>
                <a:lnTo>
                  <a:pt x="219" y="38"/>
                </a:lnTo>
                <a:lnTo>
                  <a:pt x="206" y="26"/>
                </a:lnTo>
                <a:lnTo>
                  <a:pt x="187" y="16"/>
                </a:lnTo>
                <a:lnTo>
                  <a:pt x="172" y="7"/>
                </a:lnTo>
                <a:lnTo>
                  <a:pt x="149" y="3"/>
                </a:lnTo>
                <a:lnTo>
                  <a:pt x="130" y="0"/>
                </a:lnTo>
                <a:lnTo>
                  <a:pt x="13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0" name="Line 24"/>
          <p:cNvSpPr>
            <a:spLocks noChangeShapeType="1"/>
          </p:cNvSpPr>
          <p:nvPr/>
        </p:nvSpPr>
        <p:spPr bwMode="auto">
          <a:xfrm>
            <a:off x="7908925" y="2178050"/>
            <a:ext cx="1588" cy="7159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1" name="Line 25"/>
          <p:cNvSpPr>
            <a:spLocks noChangeShapeType="1"/>
          </p:cNvSpPr>
          <p:nvPr/>
        </p:nvSpPr>
        <p:spPr bwMode="auto">
          <a:xfrm>
            <a:off x="6519863" y="2832100"/>
            <a:ext cx="4762" cy="3571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2" name="Line 26"/>
          <p:cNvSpPr>
            <a:spLocks noChangeShapeType="1"/>
          </p:cNvSpPr>
          <p:nvPr/>
        </p:nvSpPr>
        <p:spPr bwMode="auto">
          <a:xfrm>
            <a:off x="6172200" y="1738313"/>
            <a:ext cx="276225" cy="701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3" name="Line 27"/>
          <p:cNvSpPr>
            <a:spLocks noChangeShapeType="1"/>
          </p:cNvSpPr>
          <p:nvPr/>
        </p:nvSpPr>
        <p:spPr bwMode="auto">
          <a:xfrm flipV="1">
            <a:off x="6700838" y="2166938"/>
            <a:ext cx="619125" cy="3587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4" name="Line 28"/>
          <p:cNvSpPr>
            <a:spLocks noChangeShapeType="1"/>
          </p:cNvSpPr>
          <p:nvPr/>
        </p:nvSpPr>
        <p:spPr bwMode="auto">
          <a:xfrm>
            <a:off x="7908925" y="3321050"/>
            <a:ext cx="1588" cy="377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5" name="Line 29"/>
          <p:cNvSpPr>
            <a:spLocks noChangeShapeType="1"/>
          </p:cNvSpPr>
          <p:nvPr/>
        </p:nvSpPr>
        <p:spPr bwMode="auto">
          <a:xfrm>
            <a:off x="8110538" y="3098800"/>
            <a:ext cx="579437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6" name="Line 30"/>
          <p:cNvSpPr>
            <a:spLocks noChangeShapeType="1"/>
          </p:cNvSpPr>
          <p:nvPr/>
        </p:nvSpPr>
        <p:spPr bwMode="auto">
          <a:xfrm flipH="1">
            <a:off x="6538913" y="3689350"/>
            <a:ext cx="781050" cy="4873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7" name="Line 31"/>
          <p:cNvSpPr>
            <a:spLocks noChangeShapeType="1"/>
          </p:cNvSpPr>
          <p:nvPr/>
        </p:nvSpPr>
        <p:spPr bwMode="auto">
          <a:xfrm>
            <a:off x="6529388" y="4364038"/>
            <a:ext cx="700087" cy="5286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8" name="Line 32"/>
          <p:cNvSpPr>
            <a:spLocks noChangeShapeType="1"/>
          </p:cNvSpPr>
          <p:nvPr/>
        </p:nvSpPr>
        <p:spPr bwMode="auto">
          <a:xfrm flipV="1">
            <a:off x="6353175" y="3200400"/>
            <a:ext cx="1588" cy="8556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89" name="Line 33"/>
          <p:cNvSpPr>
            <a:spLocks noChangeShapeType="1"/>
          </p:cNvSpPr>
          <p:nvPr/>
        </p:nvSpPr>
        <p:spPr bwMode="auto">
          <a:xfrm flipH="1" flipV="1">
            <a:off x="5507038" y="3683000"/>
            <a:ext cx="679450" cy="4635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0" name="Line 34"/>
          <p:cNvSpPr>
            <a:spLocks noChangeShapeType="1"/>
          </p:cNvSpPr>
          <p:nvPr/>
        </p:nvSpPr>
        <p:spPr bwMode="auto">
          <a:xfrm flipH="1">
            <a:off x="5527675" y="4398963"/>
            <a:ext cx="679450" cy="4794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1" name="Line 35"/>
          <p:cNvSpPr>
            <a:spLocks noChangeShapeType="1"/>
          </p:cNvSpPr>
          <p:nvPr/>
        </p:nvSpPr>
        <p:spPr bwMode="auto">
          <a:xfrm>
            <a:off x="5394325" y="4921250"/>
            <a:ext cx="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2" name="Line 36"/>
          <p:cNvSpPr>
            <a:spLocks noChangeShapeType="1"/>
          </p:cNvSpPr>
          <p:nvPr/>
        </p:nvSpPr>
        <p:spPr bwMode="auto">
          <a:xfrm>
            <a:off x="5391150" y="5567363"/>
            <a:ext cx="4763" cy="282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3" name="Line 37"/>
          <p:cNvSpPr>
            <a:spLocks noChangeShapeType="1"/>
          </p:cNvSpPr>
          <p:nvPr/>
        </p:nvSpPr>
        <p:spPr bwMode="auto">
          <a:xfrm>
            <a:off x="7380288" y="4908550"/>
            <a:ext cx="1587" cy="3317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4" name="Line 38"/>
          <p:cNvSpPr>
            <a:spLocks noChangeShapeType="1"/>
          </p:cNvSpPr>
          <p:nvPr/>
        </p:nvSpPr>
        <p:spPr bwMode="auto">
          <a:xfrm>
            <a:off x="7380288" y="5653088"/>
            <a:ext cx="1587" cy="196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5" name="Freeform 39"/>
          <p:cNvSpPr>
            <a:spLocks/>
          </p:cNvSpPr>
          <p:nvPr/>
        </p:nvSpPr>
        <p:spPr bwMode="auto">
          <a:xfrm>
            <a:off x="4641850" y="2987675"/>
            <a:ext cx="407988" cy="409575"/>
          </a:xfrm>
          <a:custGeom>
            <a:avLst/>
            <a:gdLst/>
            <a:ahLst/>
            <a:cxnLst>
              <a:cxn ang="0">
                <a:pos x="127" y="0"/>
              </a:cxn>
              <a:cxn ang="0">
                <a:pos x="108" y="4"/>
              </a:cxn>
              <a:cxn ang="0">
                <a:pos x="89" y="7"/>
              </a:cxn>
              <a:cxn ang="0">
                <a:pos x="69" y="16"/>
              </a:cxn>
              <a:cxn ang="0">
                <a:pos x="50" y="26"/>
              </a:cxn>
              <a:cxn ang="0">
                <a:pos x="38" y="39"/>
              </a:cxn>
              <a:cxn ang="0">
                <a:pos x="25" y="54"/>
              </a:cxn>
              <a:cxn ang="0">
                <a:pos x="12" y="70"/>
              </a:cxn>
              <a:cxn ang="0">
                <a:pos x="6" y="89"/>
              </a:cxn>
              <a:cxn ang="0">
                <a:pos x="0" y="108"/>
              </a:cxn>
              <a:cxn ang="0">
                <a:pos x="0" y="131"/>
              </a:cxn>
              <a:cxn ang="0">
                <a:pos x="0" y="150"/>
              </a:cxn>
              <a:cxn ang="0">
                <a:pos x="6" y="172"/>
              </a:cxn>
              <a:cxn ang="0">
                <a:pos x="12" y="188"/>
              </a:cxn>
              <a:cxn ang="0">
                <a:pos x="25" y="207"/>
              </a:cxn>
              <a:cxn ang="0">
                <a:pos x="38" y="219"/>
              </a:cxn>
              <a:cxn ang="0">
                <a:pos x="50" y="235"/>
              </a:cxn>
              <a:cxn ang="0">
                <a:pos x="69" y="245"/>
              </a:cxn>
              <a:cxn ang="0">
                <a:pos x="89" y="251"/>
              </a:cxn>
              <a:cxn ang="0">
                <a:pos x="108" y="258"/>
              </a:cxn>
              <a:cxn ang="0">
                <a:pos x="127" y="258"/>
              </a:cxn>
              <a:cxn ang="0">
                <a:pos x="149" y="258"/>
              </a:cxn>
              <a:cxn ang="0">
                <a:pos x="168" y="251"/>
              </a:cxn>
              <a:cxn ang="0">
                <a:pos x="187" y="245"/>
              </a:cxn>
              <a:cxn ang="0">
                <a:pos x="203" y="235"/>
              </a:cxn>
              <a:cxn ang="0">
                <a:pos x="219" y="219"/>
              </a:cxn>
              <a:cxn ang="0">
                <a:pos x="231" y="207"/>
              </a:cxn>
              <a:cxn ang="0">
                <a:pos x="241" y="188"/>
              </a:cxn>
              <a:cxn ang="0">
                <a:pos x="250" y="172"/>
              </a:cxn>
              <a:cxn ang="0">
                <a:pos x="253" y="150"/>
              </a:cxn>
              <a:cxn ang="0">
                <a:pos x="257" y="131"/>
              </a:cxn>
              <a:cxn ang="0">
                <a:pos x="253" y="108"/>
              </a:cxn>
              <a:cxn ang="0">
                <a:pos x="250" y="89"/>
              </a:cxn>
              <a:cxn ang="0">
                <a:pos x="241" y="70"/>
              </a:cxn>
              <a:cxn ang="0">
                <a:pos x="231" y="54"/>
              </a:cxn>
              <a:cxn ang="0">
                <a:pos x="219" y="39"/>
              </a:cxn>
              <a:cxn ang="0">
                <a:pos x="203" y="26"/>
              </a:cxn>
              <a:cxn ang="0">
                <a:pos x="187" y="16"/>
              </a:cxn>
              <a:cxn ang="0">
                <a:pos x="168" y="7"/>
              </a:cxn>
              <a:cxn ang="0">
                <a:pos x="149" y="4"/>
              </a:cxn>
              <a:cxn ang="0">
                <a:pos x="127" y="0"/>
              </a:cxn>
              <a:cxn ang="0">
                <a:pos x="127" y="0"/>
              </a:cxn>
            </a:cxnLst>
            <a:rect l="0" t="0" r="r" b="b"/>
            <a:pathLst>
              <a:path w="257" h="258">
                <a:moveTo>
                  <a:pt x="127" y="0"/>
                </a:moveTo>
                <a:lnTo>
                  <a:pt x="108" y="4"/>
                </a:lnTo>
                <a:lnTo>
                  <a:pt x="89" y="7"/>
                </a:lnTo>
                <a:lnTo>
                  <a:pt x="69" y="16"/>
                </a:lnTo>
                <a:lnTo>
                  <a:pt x="50" y="26"/>
                </a:lnTo>
                <a:lnTo>
                  <a:pt x="38" y="39"/>
                </a:lnTo>
                <a:lnTo>
                  <a:pt x="25" y="54"/>
                </a:lnTo>
                <a:lnTo>
                  <a:pt x="12" y="70"/>
                </a:lnTo>
                <a:lnTo>
                  <a:pt x="6" y="89"/>
                </a:lnTo>
                <a:lnTo>
                  <a:pt x="0" y="108"/>
                </a:lnTo>
                <a:lnTo>
                  <a:pt x="0" y="131"/>
                </a:lnTo>
                <a:lnTo>
                  <a:pt x="0" y="150"/>
                </a:lnTo>
                <a:lnTo>
                  <a:pt x="6" y="172"/>
                </a:lnTo>
                <a:lnTo>
                  <a:pt x="12" y="188"/>
                </a:lnTo>
                <a:lnTo>
                  <a:pt x="25" y="207"/>
                </a:lnTo>
                <a:lnTo>
                  <a:pt x="38" y="219"/>
                </a:lnTo>
                <a:lnTo>
                  <a:pt x="50" y="235"/>
                </a:lnTo>
                <a:lnTo>
                  <a:pt x="69" y="245"/>
                </a:lnTo>
                <a:lnTo>
                  <a:pt x="89" y="251"/>
                </a:lnTo>
                <a:lnTo>
                  <a:pt x="108" y="258"/>
                </a:lnTo>
                <a:lnTo>
                  <a:pt x="127" y="258"/>
                </a:lnTo>
                <a:lnTo>
                  <a:pt x="149" y="258"/>
                </a:lnTo>
                <a:lnTo>
                  <a:pt x="168" y="251"/>
                </a:lnTo>
                <a:lnTo>
                  <a:pt x="187" y="245"/>
                </a:lnTo>
                <a:lnTo>
                  <a:pt x="203" y="235"/>
                </a:lnTo>
                <a:lnTo>
                  <a:pt x="219" y="219"/>
                </a:lnTo>
                <a:lnTo>
                  <a:pt x="231" y="207"/>
                </a:lnTo>
                <a:lnTo>
                  <a:pt x="241" y="188"/>
                </a:lnTo>
                <a:lnTo>
                  <a:pt x="250" y="172"/>
                </a:lnTo>
                <a:lnTo>
                  <a:pt x="253" y="150"/>
                </a:lnTo>
                <a:lnTo>
                  <a:pt x="257" y="131"/>
                </a:lnTo>
                <a:lnTo>
                  <a:pt x="253" y="108"/>
                </a:lnTo>
                <a:lnTo>
                  <a:pt x="250" y="89"/>
                </a:lnTo>
                <a:lnTo>
                  <a:pt x="241" y="70"/>
                </a:lnTo>
                <a:lnTo>
                  <a:pt x="231" y="54"/>
                </a:lnTo>
                <a:lnTo>
                  <a:pt x="219" y="39"/>
                </a:lnTo>
                <a:lnTo>
                  <a:pt x="203" y="26"/>
                </a:lnTo>
                <a:lnTo>
                  <a:pt x="187" y="16"/>
                </a:lnTo>
                <a:lnTo>
                  <a:pt x="168" y="7"/>
                </a:lnTo>
                <a:lnTo>
                  <a:pt x="149" y="4"/>
                </a:lnTo>
                <a:lnTo>
                  <a:pt x="127" y="0"/>
                </a:lnTo>
                <a:lnTo>
                  <a:pt x="127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6" name="Freeform 40"/>
          <p:cNvSpPr>
            <a:spLocks/>
          </p:cNvSpPr>
          <p:nvPr/>
        </p:nvSpPr>
        <p:spPr bwMode="auto">
          <a:xfrm>
            <a:off x="5124450" y="2020888"/>
            <a:ext cx="407988" cy="412750"/>
          </a:xfrm>
          <a:custGeom>
            <a:avLst/>
            <a:gdLst/>
            <a:ahLst/>
            <a:cxnLst>
              <a:cxn ang="0">
                <a:pos x="130" y="0"/>
              </a:cxn>
              <a:cxn ang="0">
                <a:pos x="108" y="3"/>
              </a:cxn>
              <a:cxn ang="0">
                <a:pos x="89" y="10"/>
              </a:cxn>
              <a:cxn ang="0">
                <a:pos x="70" y="16"/>
              </a:cxn>
              <a:cxn ang="0">
                <a:pos x="54" y="26"/>
              </a:cxn>
              <a:cxn ang="0">
                <a:pos x="38" y="38"/>
              </a:cxn>
              <a:cxn ang="0">
                <a:pos x="26" y="54"/>
              </a:cxn>
              <a:cxn ang="0">
                <a:pos x="16" y="73"/>
              </a:cxn>
              <a:cxn ang="0">
                <a:pos x="7" y="89"/>
              </a:cxn>
              <a:cxn ang="0">
                <a:pos x="3" y="111"/>
              </a:cxn>
              <a:cxn ang="0">
                <a:pos x="0" y="130"/>
              </a:cxn>
              <a:cxn ang="0">
                <a:pos x="3" y="153"/>
              </a:cxn>
              <a:cxn ang="0">
                <a:pos x="7" y="172"/>
              </a:cxn>
              <a:cxn ang="0">
                <a:pos x="16" y="191"/>
              </a:cxn>
              <a:cxn ang="0">
                <a:pos x="26" y="206"/>
              </a:cxn>
              <a:cxn ang="0">
                <a:pos x="38" y="222"/>
              </a:cxn>
              <a:cxn ang="0">
                <a:pos x="54" y="235"/>
              </a:cxn>
              <a:cxn ang="0">
                <a:pos x="70" y="245"/>
              </a:cxn>
              <a:cxn ang="0">
                <a:pos x="89" y="254"/>
              </a:cxn>
              <a:cxn ang="0">
                <a:pos x="108" y="257"/>
              </a:cxn>
              <a:cxn ang="0">
                <a:pos x="130" y="260"/>
              </a:cxn>
              <a:cxn ang="0">
                <a:pos x="149" y="257"/>
              </a:cxn>
              <a:cxn ang="0">
                <a:pos x="171" y="254"/>
              </a:cxn>
              <a:cxn ang="0">
                <a:pos x="190" y="245"/>
              </a:cxn>
              <a:cxn ang="0">
                <a:pos x="206" y="235"/>
              </a:cxn>
              <a:cxn ang="0">
                <a:pos x="222" y="222"/>
              </a:cxn>
              <a:cxn ang="0">
                <a:pos x="235" y="206"/>
              </a:cxn>
              <a:cxn ang="0">
                <a:pos x="244" y="191"/>
              </a:cxn>
              <a:cxn ang="0">
                <a:pos x="251" y="172"/>
              </a:cxn>
              <a:cxn ang="0">
                <a:pos x="257" y="153"/>
              </a:cxn>
              <a:cxn ang="0">
                <a:pos x="257" y="130"/>
              </a:cxn>
              <a:cxn ang="0">
                <a:pos x="257" y="111"/>
              </a:cxn>
              <a:cxn ang="0">
                <a:pos x="251" y="89"/>
              </a:cxn>
              <a:cxn ang="0">
                <a:pos x="244" y="73"/>
              </a:cxn>
              <a:cxn ang="0">
                <a:pos x="235" y="54"/>
              </a:cxn>
              <a:cxn ang="0">
                <a:pos x="222" y="38"/>
              </a:cxn>
              <a:cxn ang="0">
                <a:pos x="206" y="26"/>
              </a:cxn>
              <a:cxn ang="0">
                <a:pos x="190" y="16"/>
              </a:cxn>
              <a:cxn ang="0">
                <a:pos x="171" y="10"/>
              </a:cxn>
              <a:cxn ang="0">
                <a:pos x="149" y="3"/>
              </a:cxn>
              <a:cxn ang="0">
                <a:pos x="130" y="3"/>
              </a:cxn>
              <a:cxn ang="0">
                <a:pos x="130" y="3"/>
              </a:cxn>
            </a:cxnLst>
            <a:rect l="0" t="0" r="r" b="b"/>
            <a:pathLst>
              <a:path w="257" h="260">
                <a:moveTo>
                  <a:pt x="130" y="0"/>
                </a:moveTo>
                <a:lnTo>
                  <a:pt x="108" y="3"/>
                </a:lnTo>
                <a:lnTo>
                  <a:pt x="89" y="10"/>
                </a:lnTo>
                <a:lnTo>
                  <a:pt x="70" y="16"/>
                </a:lnTo>
                <a:lnTo>
                  <a:pt x="54" y="26"/>
                </a:lnTo>
                <a:lnTo>
                  <a:pt x="38" y="38"/>
                </a:lnTo>
                <a:lnTo>
                  <a:pt x="26" y="54"/>
                </a:lnTo>
                <a:lnTo>
                  <a:pt x="16" y="73"/>
                </a:lnTo>
                <a:lnTo>
                  <a:pt x="7" y="89"/>
                </a:lnTo>
                <a:lnTo>
                  <a:pt x="3" y="111"/>
                </a:lnTo>
                <a:lnTo>
                  <a:pt x="0" y="130"/>
                </a:lnTo>
                <a:lnTo>
                  <a:pt x="3" y="153"/>
                </a:lnTo>
                <a:lnTo>
                  <a:pt x="7" y="172"/>
                </a:lnTo>
                <a:lnTo>
                  <a:pt x="16" y="191"/>
                </a:lnTo>
                <a:lnTo>
                  <a:pt x="26" y="206"/>
                </a:lnTo>
                <a:lnTo>
                  <a:pt x="38" y="222"/>
                </a:lnTo>
                <a:lnTo>
                  <a:pt x="54" y="235"/>
                </a:lnTo>
                <a:lnTo>
                  <a:pt x="70" y="245"/>
                </a:lnTo>
                <a:lnTo>
                  <a:pt x="89" y="254"/>
                </a:lnTo>
                <a:lnTo>
                  <a:pt x="108" y="257"/>
                </a:lnTo>
                <a:lnTo>
                  <a:pt x="130" y="260"/>
                </a:lnTo>
                <a:lnTo>
                  <a:pt x="149" y="257"/>
                </a:lnTo>
                <a:lnTo>
                  <a:pt x="171" y="254"/>
                </a:lnTo>
                <a:lnTo>
                  <a:pt x="190" y="245"/>
                </a:lnTo>
                <a:lnTo>
                  <a:pt x="206" y="235"/>
                </a:lnTo>
                <a:lnTo>
                  <a:pt x="222" y="222"/>
                </a:lnTo>
                <a:lnTo>
                  <a:pt x="235" y="206"/>
                </a:lnTo>
                <a:lnTo>
                  <a:pt x="244" y="191"/>
                </a:lnTo>
                <a:lnTo>
                  <a:pt x="251" y="172"/>
                </a:lnTo>
                <a:lnTo>
                  <a:pt x="257" y="153"/>
                </a:lnTo>
                <a:lnTo>
                  <a:pt x="257" y="130"/>
                </a:lnTo>
                <a:lnTo>
                  <a:pt x="257" y="111"/>
                </a:lnTo>
                <a:lnTo>
                  <a:pt x="251" y="89"/>
                </a:lnTo>
                <a:lnTo>
                  <a:pt x="244" y="73"/>
                </a:lnTo>
                <a:lnTo>
                  <a:pt x="235" y="54"/>
                </a:lnTo>
                <a:lnTo>
                  <a:pt x="222" y="38"/>
                </a:lnTo>
                <a:lnTo>
                  <a:pt x="206" y="26"/>
                </a:lnTo>
                <a:lnTo>
                  <a:pt x="190" y="16"/>
                </a:lnTo>
                <a:lnTo>
                  <a:pt x="171" y="10"/>
                </a:lnTo>
                <a:lnTo>
                  <a:pt x="149" y="3"/>
                </a:lnTo>
                <a:lnTo>
                  <a:pt x="130" y="3"/>
                </a:lnTo>
                <a:lnTo>
                  <a:pt x="130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7" name="Line 41"/>
          <p:cNvSpPr>
            <a:spLocks noChangeShapeType="1"/>
          </p:cNvSpPr>
          <p:nvPr/>
        </p:nvSpPr>
        <p:spPr bwMode="auto">
          <a:xfrm>
            <a:off x="5330825" y="1738313"/>
            <a:ext cx="1588" cy="282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8" name="Line 42"/>
          <p:cNvSpPr>
            <a:spLocks noChangeShapeType="1"/>
          </p:cNvSpPr>
          <p:nvPr/>
        </p:nvSpPr>
        <p:spPr bwMode="auto">
          <a:xfrm>
            <a:off x="5330825" y="2428875"/>
            <a:ext cx="1588" cy="2825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899" name="Freeform 43"/>
          <p:cNvSpPr>
            <a:spLocks/>
          </p:cNvSpPr>
          <p:nvPr/>
        </p:nvSpPr>
        <p:spPr bwMode="auto">
          <a:xfrm>
            <a:off x="6323013" y="2419350"/>
            <a:ext cx="407987" cy="412750"/>
          </a:xfrm>
          <a:custGeom>
            <a:avLst/>
            <a:gdLst/>
            <a:ahLst/>
            <a:cxnLst>
              <a:cxn ang="0">
                <a:pos x="127" y="0"/>
              </a:cxn>
              <a:cxn ang="0">
                <a:pos x="108" y="3"/>
              </a:cxn>
              <a:cxn ang="0">
                <a:pos x="89" y="9"/>
              </a:cxn>
              <a:cxn ang="0">
                <a:pos x="70" y="16"/>
              </a:cxn>
              <a:cxn ang="0">
                <a:pos x="51" y="28"/>
              </a:cxn>
              <a:cxn ang="0">
                <a:pos x="38" y="41"/>
              </a:cxn>
              <a:cxn ang="0">
                <a:pos x="25" y="54"/>
              </a:cxn>
              <a:cxn ang="0">
                <a:pos x="13" y="73"/>
              </a:cxn>
              <a:cxn ang="0">
                <a:pos x="6" y="89"/>
              </a:cxn>
              <a:cxn ang="0">
                <a:pos x="0" y="111"/>
              </a:cxn>
              <a:cxn ang="0">
                <a:pos x="0" y="130"/>
              </a:cxn>
              <a:cxn ang="0">
                <a:pos x="0" y="152"/>
              </a:cxn>
              <a:cxn ang="0">
                <a:pos x="6" y="171"/>
              </a:cxn>
              <a:cxn ang="0">
                <a:pos x="13" y="190"/>
              </a:cxn>
              <a:cxn ang="0">
                <a:pos x="25" y="206"/>
              </a:cxn>
              <a:cxn ang="0">
                <a:pos x="38" y="222"/>
              </a:cxn>
              <a:cxn ang="0">
                <a:pos x="51" y="235"/>
              </a:cxn>
              <a:cxn ang="0">
                <a:pos x="70" y="244"/>
              </a:cxn>
              <a:cxn ang="0">
                <a:pos x="89" y="254"/>
              </a:cxn>
              <a:cxn ang="0">
                <a:pos x="108" y="257"/>
              </a:cxn>
              <a:cxn ang="0">
                <a:pos x="127" y="260"/>
              </a:cxn>
              <a:cxn ang="0">
                <a:pos x="149" y="257"/>
              </a:cxn>
              <a:cxn ang="0">
                <a:pos x="168" y="254"/>
              </a:cxn>
              <a:cxn ang="0">
                <a:pos x="187" y="244"/>
              </a:cxn>
              <a:cxn ang="0">
                <a:pos x="203" y="235"/>
              </a:cxn>
              <a:cxn ang="0">
                <a:pos x="219" y="222"/>
              </a:cxn>
              <a:cxn ang="0">
                <a:pos x="232" y="206"/>
              </a:cxn>
              <a:cxn ang="0">
                <a:pos x="241" y="190"/>
              </a:cxn>
              <a:cxn ang="0">
                <a:pos x="251" y="171"/>
              </a:cxn>
              <a:cxn ang="0">
                <a:pos x="254" y="152"/>
              </a:cxn>
              <a:cxn ang="0">
                <a:pos x="257" y="130"/>
              </a:cxn>
              <a:cxn ang="0">
                <a:pos x="254" y="111"/>
              </a:cxn>
              <a:cxn ang="0">
                <a:pos x="251" y="89"/>
              </a:cxn>
              <a:cxn ang="0">
                <a:pos x="241" y="73"/>
              </a:cxn>
              <a:cxn ang="0">
                <a:pos x="232" y="54"/>
              </a:cxn>
              <a:cxn ang="0">
                <a:pos x="219" y="41"/>
              </a:cxn>
              <a:cxn ang="0">
                <a:pos x="203" y="28"/>
              </a:cxn>
              <a:cxn ang="0">
                <a:pos x="187" y="16"/>
              </a:cxn>
              <a:cxn ang="0">
                <a:pos x="168" y="9"/>
              </a:cxn>
              <a:cxn ang="0">
                <a:pos x="149" y="3"/>
              </a:cxn>
              <a:cxn ang="0">
                <a:pos x="127" y="3"/>
              </a:cxn>
              <a:cxn ang="0">
                <a:pos x="127" y="3"/>
              </a:cxn>
            </a:cxnLst>
            <a:rect l="0" t="0" r="r" b="b"/>
            <a:pathLst>
              <a:path w="257" h="260">
                <a:moveTo>
                  <a:pt x="127" y="0"/>
                </a:moveTo>
                <a:lnTo>
                  <a:pt x="108" y="3"/>
                </a:lnTo>
                <a:lnTo>
                  <a:pt x="89" y="9"/>
                </a:lnTo>
                <a:lnTo>
                  <a:pt x="70" y="16"/>
                </a:lnTo>
                <a:lnTo>
                  <a:pt x="51" y="28"/>
                </a:lnTo>
                <a:lnTo>
                  <a:pt x="38" y="41"/>
                </a:lnTo>
                <a:lnTo>
                  <a:pt x="25" y="54"/>
                </a:lnTo>
                <a:lnTo>
                  <a:pt x="13" y="73"/>
                </a:lnTo>
                <a:lnTo>
                  <a:pt x="6" y="89"/>
                </a:lnTo>
                <a:lnTo>
                  <a:pt x="0" y="111"/>
                </a:lnTo>
                <a:lnTo>
                  <a:pt x="0" y="130"/>
                </a:lnTo>
                <a:lnTo>
                  <a:pt x="0" y="152"/>
                </a:lnTo>
                <a:lnTo>
                  <a:pt x="6" y="171"/>
                </a:lnTo>
                <a:lnTo>
                  <a:pt x="13" y="190"/>
                </a:lnTo>
                <a:lnTo>
                  <a:pt x="25" y="206"/>
                </a:lnTo>
                <a:lnTo>
                  <a:pt x="38" y="222"/>
                </a:lnTo>
                <a:lnTo>
                  <a:pt x="51" y="235"/>
                </a:lnTo>
                <a:lnTo>
                  <a:pt x="70" y="244"/>
                </a:lnTo>
                <a:lnTo>
                  <a:pt x="89" y="254"/>
                </a:lnTo>
                <a:lnTo>
                  <a:pt x="108" y="257"/>
                </a:lnTo>
                <a:lnTo>
                  <a:pt x="127" y="260"/>
                </a:lnTo>
                <a:lnTo>
                  <a:pt x="149" y="257"/>
                </a:lnTo>
                <a:lnTo>
                  <a:pt x="168" y="254"/>
                </a:lnTo>
                <a:lnTo>
                  <a:pt x="187" y="244"/>
                </a:lnTo>
                <a:lnTo>
                  <a:pt x="203" y="235"/>
                </a:lnTo>
                <a:lnTo>
                  <a:pt x="219" y="222"/>
                </a:lnTo>
                <a:lnTo>
                  <a:pt x="232" y="206"/>
                </a:lnTo>
                <a:lnTo>
                  <a:pt x="241" y="190"/>
                </a:lnTo>
                <a:lnTo>
                  <a:pt x="251" y="171"/>
                </a:lnTo>
                <a:lnTo>
                  <a:pt x="254" y="152"/>
                </a:lnTo>
                <a:lnTo>
                  <a:pt x="257" y="130"/>
                </a:lnTo>
                <a:lnTo>
                  <a:pt x="254" y="111"/>
                </a:lnTo>
                <a:lnTo>
                  <a:pt x="251" y="89"/>
                </a:lnTo>
                <a:lnTo>
                  <a:pt x="241" y="73"/>
                </a:lnTo>
                <a:lnTo>
                  <a:pt x="232" y="54"/>
                </a:lnTo>
                <a:lnTo>
                  <a:pt x="219" y="41"/>
                </a:lnTo>
                <a:lnTo>
                  <a:pt x="203" y="28"/>
                </a:lnTo>
                <a:lnTo>
                  <a:pt x="187" y="16"/>
                </a:lnTo>
                <a:lnTo>
                  <a:pt x="168" y="9"/>
                </a:lnTo>
                <a:lnTo>
                  <a:pt x="149" y="3"/>
                </a:lnTo>
                <a:lnTo>
                  <a:pt x="127" y="3"/>
                </a:lnTo>
                <a:lnTo>
                  <a:pt x="127" y="3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0" name="Freeform 44"/>
          <p:cNvSpPr>
            <a:spLocks/>
          </p:cNvSpPr>
          <p:nvPr/>
        </p:nvSpPr>
        <p:spPr bwMode="auto">
          <a:xfrm>
            <a:off x="7697788" y="2897188"/>
            <a:ext cx="407987" cy="407987"/>
          </a:xfrm>
          <a:custGeom>
            <a:avLst/>
            <a:gdLst/>
            <a:ahLst/>
            <a:cxnLst>
              <a:cxn ang="0">
                <a:pos x="127" y="0"/>
              </a:cxn>
              <a:cxn ang="0">
                <a:pos x="108" y="4"/>
              </a:cxn>
              <a:cxn ang="0">
                <a:pos x="89" y="7"/>
              </a:cxn>
              <a:cxn ang="0">
                <a:pos x="70" y="16"/>
              </a:cxn>
              <a:cxn ang="0">
                <a:pos x="54" y="26"/>
              </a:cxn>
              <a:cxn ang="0">
                <a:pos x="38" y="38"/>
              </a:cxn>
              <a:cxn ang="0">
                <a:pos x="25" y="54"/>
              </a:cxn>
              <a:cxn ang="0">
                <a:pos x="16" y="70"/>
              </a:cxn>
              <a:cxn ang="0">
                <a:pos x="6" y="89"/>
              </a:cxn>
              <a:cxn ang="0">
                <a:pos x="3" y="108"/>
              </a:cxn>
              <a:cxn ang="0">
                <a:pos x="0" y="130"/>
              </a:cxn>
              <a:cxn ang="0">
                <a:pos x="3" y="150"/>
              </a:cxn>
              <a:cxn ang="0">
                <a:pos x="6" y="169"/>
              </a:cxn>
              <a:cxn ang="0">
                <a:pos x="16" y="188"/>
              </a:cxn>
              <a:cxn ang="0">
                <a:pos x="25" y="203"/>
              </a:cxn>
              <a:cxn ang="0">
                <a:pos x="38" y="219"/>
              </a:cxn>
              <a:cxn ang="0">
                <a:pos x="54" y="232"/>
              </a:cxn>
              <a:cxn ang="0">
                <a:pos x="70" y="245"/>
              </a:cxn>
              <a:cxn ang="0">
                <a:pos x="89" y="251"/>
              </a:cxn>
              <a:cxn ang="0">
                <a:pos x="108" y="257"/>
              </a:cxn>
              <a:cxn ang="0">
                <a:pos x="130" y="257"/>
              </a:cxn>
              <a:cxn ang="0">
                <a:pos x="149" y="257"/>
              </a:cxn>
              <a:cxn ang="0">
                <a:pos x="171" y="251"/>
              </a:cxn>
              <a:cxn ang="0">
                <a:pos x="187" y="245"/>
              </a:cxn>
              <a:cxn ang="0">
                <a:pos x="206" y="232"/>
              </a:cxn>
              <a:cxn ang="0">
                <a:pos x="222" y="219"/>
              </a:cxn>
              <a:cxn ang="0">
                <a:pos x="235" y="203"/>
              </a:cxn>
              <a:cxn ang="0">
                <a:pos x="244" y="188"/>
              </a:cxn>
              <a:cxn ang="0">
                <a:pos x="251" y="169"/>
              </a:cxn>
              <a:cxn ang="0">
                <a:pos x="257" y="150"/>
              </a:cxn>
              <a:cxn ang="0">
                <a:pos x="257" y="130"/>
              </a:cxn>
              <a:cxn ang="0">
                <a:pos x="257" y="108"/>
              </a:cxn>
              <a:cxn ang="0">
                <a:pos x="251" y="89"/>
              </a:cxn>
              <a:cxn ang="0">
                <a:pos x="244" y="70"/>
              </a:cxn>
              <a:cxn ang="0">
                <a:pos x="235" y="54"/>
              </a:cxn>
              <a:cxn ang="0">
                <a:pos x="222" y="38"/>
              </a:cxn>
              <a:cxn ang="0">
                <a:pos x="206" y="26"/>
              </a:cxn>
              <a:cxn ang="0">
                <a:pos x="187" y="16"/>
              </a:cxn>
              <a:cxn ang="0">
                <a:pos x="171" y="7"/>
              </a:cxn>
              <a:cxn ang="0">
                <a:pos x="149" y="4"/>
              </a:cxn>
              <a:cxn ang="0">
                <a:pos x="130" y="0"/>
              </a:cxn>
              <a:cxn ang="0">
                <a:pos x="130" y="0"/>
              </a:cxn>
            </a:cxnLst>
            <a:rect l="0" t="0" r="r" b="b"/>
            <a:pathLst>
              <a:path w="257" h="257">
                <a:moveTo>
                  <a:pt x="127" y="0"/>
                </a:moveTo>
                <a:lnTo>
                  <a:pt x="108" y="4"/>
                </a:lnTo>
                <a:lnTo>
                  <a:pt x="89" y="7"/>
                </a:lnTo>
                <a:lnTo>
                  <a:pt x="70" y="16"/>
                </a:lnTo>
                <a:lnTo>
                  <a:pt x="54" y="26"/>
                </a:lnTo>
                <a:lnTo>
                  <a:pt x="38" y="38"/>
                </a:lnTo>
                <a:lnTo>
                  <a:pt x="25" y="54"/>
                </a:lnTo>
                <a:lnTo>
                  <a:pt x="16" y="70"/>
                </a:lnTo>
                <a:lnTo>
                  <a:pt x="6" y="89"/>
                </a:lnTo>
                <a:lnTo>
                  <a:pt x="3" y="108"/>
                </a:lnTo>
                <a:lnTo>
                  <a:pt x="0" y="130"/>
                </a:lnTo>
                <a:lnTo>
                  <a:pt x="3" y="150"/>
                </a:lnTo>
                <a:lnTo>
                  <a:pt x="6" y="169"/>
                </a:lnTo>
                <a:lnTo>
                  <a:pt x="16" y="188"/>
                </a:lnTo>
                <a:lnTo>
                  <a:pt x="25" y="203"/>
                </a:lnTo>
                <a:lnTo>
                  <a:pt x="38" y="219"/>
                </a:lnTo>
                <a:lnTo>
                  <a:pt x="54" y="232"/>
                </a:lnTo>
                <a:lnTo>
                  <a:pt x="70" y="245"/>
                </a:lnTo>
                <a:lnTo>
                  <a:pt x="89" y="251"/>
                </a:lnTo>
                <a:lnTo>
                  <a:pt x="108" y="257"/>
                </a:lnTo>
                <a:lnTo>
                  <a:pt x="130" y="257"/>
                </a:lnTo>
                <a:lnTo>
                  <a:pt x="149" y="257"/>
                </a:lnTo>
                <a:lnTo>
                  <a:pt x="171" y="251"/>
                </a:lnTo>
                <a:lnTo>
                  <a:pt x="187" y="245"/>
                </a:lnTo>
                <a:lnTo>
                  <a:pt x="206" y="232"/>
                </a:lnTo>
                <a:lnTo>
                  <a:pt x="222" y="219"/>
                </a:lnTo>
                <a:lnTo>
                  <a:pt x="235" y="203"/>
                </a:lnTo>
                <a:lnTo>
                  <a:pt x="244" y="188"/>
                </a:lnTo>
                <a:lnTo>
                  <a:pt x="251" y="169"/>
                </a:lnTo>
                <a:lnTo>
                  <a:pt x="257" y="150"/>
                </a:lnTo>
                <a:lnTo>
                  <a:pt x="257" y="130"/>
                </a:lnTo>
                <a:lnTo>
                  <a:pt x="257" y="108"/>
                </a:lnTo>
                <a:lnTo>
                  <a:pt x="251" y="89"/>
                </a:lnTo>
                <a:lnTo>
                  <a:pt x="244" y="70"/>
                </a:lnTo>
                <a:lnTo>
                  <a:pt x="235" y="54"/>
                </a:lnTo>
                <a:lnTo>
                  <a:pt x="222" y="38"/>
                </a:lnTo>
                <a:lnTo>
                  <a:pt x="206" y="26"/>
                </a:lnTo>
                <a:lnTo>
                  <a:pt x="187" y="16"/>
                </a:lnTo>
                <a:lnTo>
                  <a:pt x="171" y="7"/>
                </a:lnTo>
                <a:lnTo>
                  <a:pt x="149" y="4"/>
                </a:lnTo>
                <a:lnTo>
                  <a:pt x="130" y="0"/>
                </a:lnTo>
                <a:lnTo>
                  <a:pt x="13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1" name="Rectangle 45"/>
          <p:cNvSpPr>
            <a:spLocks noChangeArrowheads="1"/>
          </p:cNvSpPr>
          <p:nvPr/>
        </p:nvSpPr>
        <p:spPr bwMode="auto">
          <a:xfrm>
            <a:off x="4873625" y="5613400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I</a:t>
            </a:r>
            <a:endParaRPr lang="en-US">
              <a:latin typeface="Times New Roman" charset="0"/>
            </a:endParaRPr>
          </a:p>
        </p:txBody>
      </p:sp>
      <p:sp>
        <p:nvSpPr>
          <p:cNvPr id="505902" name="Line 46"/>
          <p:cNvSpPr>
            <a:spLocks noChangeShapeType="1"/>
          </p:cNvSpPr>
          <p:nvPr/>
        </p:nvSpPr>
        <p:spPr bwMode="auto">
          <a:xfrm>
            <a:off x="4843463" y="2716213"/>
            <a:ext cx="1587" cy="271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3" name="Line 47"/>
          <p:cNvSpPr>
            <a:spLocks noChangeShapeType="1"/>
          </p:cNvSpPr>
          <p:nvPr/>
        </p:nvSpPr>
        <p:spPr bwMode="auto">
          <a:xfrm>
            <a:off x="4843463" y="3390900"/>
            <a:ext cx="1587" cy="287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4" name="Line 48"/>
          <p:cNvSpPr>
            <a:spLocks noChangeShapeType="1"/>
          </p:cNvSpPr>
          <p:nvPr/>
        </p:nvSpPr>
        <p:spPr bwMode="auto">
          <a:xfrm>
            <a:off x="7604125" y="5454650"/>
            <a:ext cx="604838" cy="47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5" name="Line 49"/>
          <p:cNvSpPr>
            <a:spLocks noChangeShapeType="1"/>
          </p:cNvSpPr>
          <p:nvPr/>
        </p:nvSpPr>
        <p:spPr bwMode="auto">
          <a:xfrm>
            <a:off x="7023100" y="2166938"/>
            <a:ext cx="1692275" cy="4762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6" name="Line 50"/>
          <p:cNvSpPr>
            <a:spLocks noChangeShapeType="1"/>
          </p:cNvSpPr>
          <p:nvPr/>
        </p:nvSpPr>
        <p:spPr bwMode="auto">
          <a:xfrm>
            <a:off x="8699500" y="2463800"/>
            <a:ext cx="1588" cy="857250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7" name="Line 51"/>
          <p:cNvSpPr>
            <a:spLocks noChangeShapeType="1"/>
          </p:cNvSpPr>
          <p:nvPr/>
        </p:nvSpPr>
        <p:spPr bwMode="auto">
          <a:xfrm>
            <a:off x="6977063" y="3689350"/>
            <a:ext cx="1465262" cy="4763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8" name="Line 52"/>
          <p:cNvSpPr>
            <a:spLocks noChangeShapeType="1"/>
          </p:cNvSpPr>
          <p:nvPr/>
        </p:nvSpPr>
        <p:spPr bwMode="auto">
          <a:xfrm>
            <a:off x="6977063" y="4897438"/>
            <a:ext cx="1465262" cy="1587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09" name="Line 53"/>
          <p:cNvSpPr>
            <a:spLocks noChangeShapeType="1"/>
          </p:cNvSpPr>
          <p:nvPr/>
        </p:nvSpPr>
        <p:spPr bwMode="auto">
          <a:xfrm>
            <a:off x="4294188" y="3678238"/>
            <a:ext cx="1490662" cy="4762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0" name="Line 54"/>
          <p:cNvSpPr>
            <a:spLocks noChangeShapeType="1"/>
          </p:cNvSpPr>
          <p:nvPr/>
        </p:nvSpPr>
        <p:spPr bwMode="auto">
          <a:xfrm>
            <a:off x="4303713" y="4883150"/>
            <a:ext cx="1481137" cy="1588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1" name="Line 55"/>
          <p:cNvSpPr>
            <a:spLocks noChangeShapeType="1"/>
          </p:cNvSpPr>
          <p:nvPr/>
        </p:nvSpPr>
        <p:spPr bwMode="auto">
          <a:xfrm>
            <a:off x="4822825" y="5849938"/>
            <a:ext cx="2849563" cy="1587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2" name="Line 56"/>
          <p:cNvSpPr>
            <a:spLocks noChangeShapeType="1"/>
          </p:cNvSpPr>
          <p:nvPr/>
        </p:nvSpPr>
        <p:spPr bwMode="auto">
          <a:xfrm>
            <a:off x="8201025" y="5265738"/>
            <a:ext cx="1588" cy="830262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3" name="Line 57"/>
          <p:cNvSpPr>
            <a:spLocks noChangeShapeType="1"/>
          </p:cNvSpPr>
          <p:nvPr/>
        </p:nvSpPr>
        <p:spPr bwMode="auto">
          <a:xfrm>
            <a:off x="4822825" y="1733550"/>
            <a:ext cx="2093913" cy="1588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4" name="Line 58"/>
          <p:cNvSpPr>
            <a:spLocks noChangeShapeType="1"/>
          </p:cNvSpPr>
          <p:nvPr/>
        </p:nvSpPr>
        <p:spPr bwMode="auto">
          <a:xfrm>
            <a:off x="3962400" y="2711450"/>
            <a:ext cx="1878013" cy="1588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5915" name="Line 59"/>
          <p:cNvSpPr>
            <a:spLocks noChangeShapeType="1"/>
          </p:cNvSpPr>
          <p:nvPr/>
        </p:nvSpPr>
        <p:spPr bwMode="auto">
          <a:xfrm>
            <a:off x="5880100" y="3189288"/>
            <a:ext cx="1333500" cy="6350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ChangeArrowheads="1"/>
          </p:cNvSpPr>
          <p:nvPr/>
        </p:nvSpPr>
        <p:spPr bwMode="auto">
          <a:xfrm>
            <a:off x="655637" y="3605212"/>
            <a:ext cx="1422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Border gateway</a:t>
            </a:r>
            <a:endParaRPr lang="en-US">
              <a:latin typeface="Times New Roman" charset="0"/>
            </a:endParaRPr>
          </a:p>
        </p:txBody>
      </p:sp>
      <p:sp>
        <p:nvSpPr>
          <p:cNvPr id="591875" name="Rectangle 3"/>
          <p:cNvSpPr>
            <a:spLocks noChangeArrowheads="1"/>
          </p:cNvSpPr>
          <p:nvPr/>
        </p:nvSpPr>
        <p:spPr bwMode="auto">
          <a:xfrm>
            <a:off x="419100" y="3856037"/>
            <a:ext cx="1673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(advertises path to</a:t>
            </a:r>
            <a:endParaRPr lang="en-US">
              <a:latin typeface="Times New Roman" charset="0"/>
            </a:endParaRPr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381000" y="4098925"/>
            <a:ext cx="1646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11000000000001)</a:t>
            </a:r>
            <a:endParaRPr lang="en-US">
              <a:latin typeface="Times New Roman" charset="0"/>
            </a:endParaRPr>
          </a:p>
        </p:txBody>
      </p:sp>
      <p:sp>
        <p:nvSpPr>
          <p:cNvPr id="591877" name="Freeform 5"/>
          <p:cNvSpPr>
            <a:spLocks/>
          </p:cNvSpPr>
          <p:nvPr/>
        </p:nvSpPr>
        <p:spPr bwMode="auto">
          <a:xfrm>
            <a:off x="2233612" y="3673475"/>
            <a:ext cx="550863" cy="544512"/>
          </a:xfrm>
          <a:custGeom>
            <a:avLst/>
            <a:gdLst/>
            <a:ahLst/>
            <a:cxnLst>
              <a:cxn ang="0">
                <a:pos x="343" y="343"/>
              </a:cxn>
              <a:cxn ang="0">
                <a:pos x="347" y="0"/>
              </a:cxn>
              <a:cxn ang="0">
                <a:pos x="0" y="0"/>
              </a:cxn>
              <a:cxn ang="0">
                <a:pos x="0" y="343"/>
              </a:cxn>
              <a:cxn ang="0">
                <a:pos x="347" y="343"/>
              </a:cxn>
              <a:cxn ang="0">
                <a:pos x="347" y="343"/>
              </a:cxn>
            </a:cxnLst>
            <a:rect l="0" t="0" r="r" b="b"/>
            <a:pathLst>
              <a:path w="347" h="343">
                <a:moveTo>
                  <a:pt x="343" y="343"/>
                </a:moveTo>
                <a:lnTo>
                  <a:pt x="347" y="0"/>
                </a:lnTo>
                <a:lnTo>
                  <a:pt x="0" y="0"/>
                </a:lnTo>
                <a:lnTo>
                  <a:pt x="0" y="343"/>
                </a:lnTo>
                <a:lnTo>
                  <a:pt x="347" y="343"/>
                </a:lnTo>
                <a:lnTo>
                  <a:pt x="347" y="343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1878" name="Rectangle 6"/>
          <p:cNvSpPr>
            <a:spLocks noChangeArrowheads="1"/>
          </p:cNvSpPr>
          <p:nvPr/>
        </p:nvSpPr>
        <p:spPr bwMode="auto">
          <a:xfrm>
            <a:off x="2978150" y="3786187"/>
            <a:ext cx="15668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Regional network</a:t>
            </a:r>
            <a:endParaRPr lang="en-US">
              <a:latin typeface="Times New Roman" charset="0"/>
            </a:endParaRPr>
          </a:p>
        </p:txBody>
      </p:sp>
      <p:sp>
        <p:nvSpPr>
          <p:cNvPr id="591879" name="Rectangle 7"/>
          <p:cNvSpPr>
            <a:spLocks noChangeArrowheads="1"/>
          </p:cNvSpPr>
          <p:nvPr/>
        </p:nvSpPr>
        <p:spPr bwMode="auto">
          <a:xfrm>
            <a:off x="6100762" y="2822575"/>
            <a:ext cx="1252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Corporation X</a:t>
            </a:r>
            <a:endParaRPr lang="en-US">
              <a:latin typeface="Times New Roman" charset="0"/>
            </a:endParaRPr>
          </a:p>
        </p:txBody>
      </p:sp>
      <p:sp>
        <p:nvSpPr>
          <p:cNvPr id="591880" name="Rectangle 8"/>
          <p:cNvSpPr>
            <a:spLocks noChangeArrowheads="1"/>
          </p:cNvSpPr>
          <p:nvPr/>
        </p:nvSpPr>
        <p:spPr bwMode="auto">
          <a:xfrm>
            <a:off x="5543550" y="3073400"/>
            <a:ext cx="23907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(11000000000001000001)</a:t>
            </a:r>
          </a:p>
          <a:p>
            <a:pPr algn="l"/>
            <a:r>
              <a:rPr lang="en-US">
                <a:latin typeface="Times New Roman" charset="0"/>
              </a:rPr>
              <a:t> </a:t>
            </a:r>
          </a:p>
        </p:txBody>
      </p:sp>
      <p:sp>
        <p:nvSpPr>
          <p:cNvPr id="591881" name="Rectangle 9"/>
          <p:cNvSpPr>
            <a:spLocks noChangeArrowheads="1"/>
          </p:cNvSpPr>
          <p:nvPr/>
        </p:nvSpPr>
        <p:spPr bwMode="auto">
          <a:xfrm>
            <a:off x="6100762" y="4518025"/>
            <a:ext cx="1252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Corporation Y</a:t>
            </a:r>
            <a:endParaRPr lang="en-US">
              <a:latin typeface="Times New Roman" charset="0"/>
            </a:endParaRPr>
          </a:p>
        </p:txBody>
      </p:sp>
      <p:sp>
        <p:nvSpPr>
          <p:cNvPr id="591882" name="Rectangle 10"/>
          <p:cNvSpPr>
            <a:spLocks noChangeArrowheads="1"/>
          </p:cNvSpPr>
          <p:nvPr/>
        </p:nvSpPr>
        <p:spPr bwMode="auto">
          <a:xfrm>
            <a:off x="5543550" y="4762500"/>
            <a:ext cx="2390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(11000000000001000000)</a:t>
            </a:r>
            <a:endParaRPr lang="en-US">
              <a:latin typeface="Times New Roman" charset="0"/>
            </a:endParaRPr>
          </a:p>
        </p:txBody>
      </p:sp>
      <p:sp>
        <p:nvSpPr>
          <p:cNvPr id="591883" name="Freeform 11"/>
          <p:cNvSpPr>
            <a:spLocks/>
          </p:cNvSpPr>
          <p:nvPr/>
        </p:nvSpPr>
        <p:spPr bwMode="auto">
          <a:xfrm>
            <a:off x="2471737" y="3098800"/>
            <a:ext cx="2678113" cy="1770062"/>
          </a:xfrm>
          <a:custGeom>
            <a:avLst/>
            <a:gdLst/>
            <a:ahLst/>
            <a:cxnLst>
              <a:cxn ang="0">
                <a:pos x="0" y="705"/>
              </a:cxn>
              <a:cxn ang="0">
                <a:pos x="39" y="776"/>
              </a:cxn>
              <a:cxn ang="0">
                <a:pos x="86" y="839"/>
              </a:cxn>
              <a:cxn ang="0">
                <a:pos x="150" y="898"/>
              </a:cxn>
              <a:cxn ang="0">
                <a:pos x="224" y="953"/>
              </a:cxn>
              <a:cxn ang="0">
                <a:pos x="303" y="996"/>
              </a:cxn>
              <a:cxn ang="0">
                <a:pos x="398" y="1040"/>
              </a:cxn>
              <a:cxn ang="0">
                <a:pos x="496" y="1071"/>
              </a:cxn>
              <a:cxn ang="0">
                <a:pos x="599" y="1095"/>
              </a:cxn>
              <a:cxn ang="0">
                <a:pos x="713" y="1111"/>
              </a:cxn>
              <a:cxn ang="0">
                <a:pos x="828" y="1115"/>
              </a:cxn>
              <a:cxn ang="0">
                <a:pos x="969" y="1107"/>
              </a:cxn>
              <a:cxn ang="0">
                <a:pos x="1100" y="1087"/>
              </a:cxn>
              <a:cxn ang="0">
                <a:pos x="1222" y="1052"/>
              </a:cxn>
              <a:cxn ang="0">
                <a:pos x="1336" y="1008"/>
              </a:cxn>
              <a:cxn ang="0">
                <a:pos x="1435" y="953"/>
              </a:cxn>
              <a:cxn ang="0">
                <a:pos x="1521" y="886"/>
              </a:cxn>
              <a:cxn ang="0">
                <a:pos x="1592" y="815"/>
              </a:cxn>
              <a:cxn ang="0">
                <a:pos x="1644" y="732"/>
              </a:cxn>
              <a:cxn ang="0">
                <a:pos x="1675" y="646"/>
              </a:cxn>
              <a:cxn ang="0">
                <a:pos x="1687" y="559"/>
              </a:cxn>
              <a:cxn ang="0">
                <a:pos x="1675" y="469"/>
              </a:cxn>
              <a:cxn ang="0">
                <a:pos x="1644" y="382"/>
              </a:cxn>
              <a:cxn ang="0">
                <a:pos x="1592" y="303"/>
              </a:cxn>
              <a:cxn ang="0">
                <a:pos x="1521" y="228"/>
              </a:cxn>
              <a:cxn ang="0">
                <a:pos x="1435" y="165"/>
              </a:cxn>
              <a:cxn ang="0">
                <a:pos x="1336" y="106"/>
              </a:cxn>
              <a:cxn ang="0">
                <a:pos x="1222" y="63"/>
              </a:cxn>
              <a:cxn ang="0">
                <a:pos x="1100" y="27"/>
              </a:cxn>
              <a:cxn ang="0">
                <a:pos x="969" y="8"/>
              </a:cxn>
              <a:cxn ang="0">
                <a:pos x="828" y="0"/>
              </a:cxn>
              <a:cxn ang="0">
                <a:pos x="721" y="4"/>
              </a:cxn>
              <a:cxn ang="0">
                <a:pos x="615" y="15"/>
              </a:cxn>
              <a:cxn ang="0">
                <a:pos x="516" y="39"/>
              </a:cxn>
              <a:cxn ang="0">
                <a:pos x="422" y="67"/>
              </a:cxn>
              <a:cxn ang="0">
                <a:pos x="335" y="102"/>
              </a:cxn>
              <a:cxn ang="0">
                <a:pos x="256" y="142"/>
              </a:cxn>
              <a:cxn ang="0">
                <a:pos x="181" y="189"/>
              </a:cxn>
              <a:cxn ang="0">
                <a:pos x="118" y="244"/>
              </a:cxn>
              <a:cxn ang="0">
                <a:pos x="67" y="299"/>
              </a:cxn>
              <a:cxn ang="0">
                <a:pos x="23" y="362"/>
              </a:cxn>
            </a:cxnLst>
            <a:rect l="0" t="0" r="r" b="b"/>
            <a:pathLst>
              <a:path w="1687" h="1115">
                <a:moveTo>
                  <a:pt x="0" y="705"/>
                </a:moveTo>
                <a:lnTo>
                  <a:pt x="39" y="776"/>
                </a:lnTo>
                <a:lnTo>
                  <a:pt x="86" y="839"/>
                </a:lnTo>
                <a:lnTo>
                  <a:pt x="150" y="898"/>
                </a:lnTo>
                <a:lnTo>
                  <a:pt x="224" y="953"/>
                </a:lnTo>
                <a:lnTo>
                  <a:pt x="303" y="996"/>
                </a:lnTo>
                <a:lnTo>
                  <a:pt x="398" y="1040"/>
                </a:lnTo>
                <a:lnTo>
                  <a:pt x="496" y="1071"/>
                </a:lnTo>
                <a:lnTo>
                  <a:pt x="599" y="1095"/>
                </a:lnTo>
                <a:lnTo>
                  <a:pt x="713" y="1111"/>
                </a:lnTo>
                <a:lnTo>
                  <a:pt x="828" y="1115"/>
                </a:lnTo>
                <a:lnTo>
                  <a:pt x="969" y="1107"/>
                </a:lnTo>
                <a:lnTo>
                  <a:pt x="1100" y="1087"/>
                </a:lnTo>
                <a:lnTo>
                  <a:pt x="1222" y="1052"/>
                </a:lnTo>
                <a:lnTo>
                  <a:pt x="1336" y="1008"/>
                </a:lnTo>
                <a:lnTo>
                  <a:pt x="1435" y="953"/>
                </a:lnTo>
                <a:lnTo>
                  <a:pt x="1521" y="886"/>
                </a:lnTo>
                <a:lnTo>
                  <a:pt x="1592" y="815"/>
                </a:lnTo>
                <a:lnTo>
                  <a:pt x="1644" y="732"/>
                </a:lnTo>
                <a:lnTo>
                  <a:pt x="1675" y="646"/>
                </a:lnTo>
                <a:lnTo>
                  <a:pt x="1687" y="559"/>
                </a:lnTo>
                <a:lnTo>
                  <a:pt x="1675" y="469"/>
                </a:lnTo>
                <a:lnTo>
                  <a:pt x="1644" y="382"/>
                </a:lnTo>
                <a:lnTo>
                  <a:pt x="1592" y="303"/>
                </a:lnTo>
                <a:lnTo>
                  <a:pt x="1521" y="228"/>
                </a:lnTo>
                <a:lnTo>
                  <a:pt x="1435" y="165"/>
                </a:lnTo>
                <a:lnTo>
                  <a:pt x="1336" y="106"/>
                </a:lnTo>
                <a:lnTo>
                  <a:pt x="1222" y="63"/>
                </a:lnTo>
                <a:lnTo>
                  <a:pt x="1100" y="27"/>
                </a:lnTo>
                <a:lnTo>
                  <a:pt x="969" y="8"/>
                </a:lnTo>
                <a:lnTo>
                  <a:pt x="828" y="0"/>
                </a:lnTo>
                <a:lnTo>
                  <a:pt x="721" y="4"/>
                </a:lnTo>
                <a:lnTo>
                  <a:pt x="615" y="15"/>
                </a:lnTo>
                <a:lnTo>
                  <a:pt x="516" y="39"/>
                </a:lnTo>
                <a:lnTo>
                  <a:pt x="422" y="67"/>
                </a:lnTo>
                <a:lnTo>
                  <a:pt x="335" y="102"/>
                </a:lnTo>
                <a:lnTo>
                  <a:pt x="256" y="142"/>
                </a:lnTo>
                <a:lnTo>
                  <a:pt x="181" y="189"/>
                </a:lnTo>
                <a:lnTo>
                  <a:pt x="118" y="244"/>
                </a:lnTo>
                <a:lnTo>
                  <a:pt x="67" y="299"/>
                </a:lnTo>
                <a:lnTo>
                  <a:pt x="23" y="36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1884" name="Freeform 12"/>
          <p:cNvSpPr>
            <a:spLocks/>
          </p:cNvSpPr>
          <p:nvPr/>
        </p:nvSpPr>
        <p:spPr bwMode="auto">
          <a:xfrm>
            <a:off x="5387975" y="2667000"/>
            <a:ext cx="2765425" cy="993775"/>
          </a:xfrm>
          <a:custGeom>
            <a:avLst/>
            <a:gdLst/>
            <a:ahLst/>
            <a:cxnLst>
              <a:cxn ang="0">
                <a:pos x="871" y="622"/>
              </a:cxn>
              <a:cxn ang="0">
                <a:pos x="1013" y="622"/>
              </a:cxn>
              <a:cxn ang="0">
                <a:pos x="1147" y="611"/>
              </a:cxn>
              <a:cxn ang="0">
                <a:pos x="1273" y="591"/>
              </a:cxn>
              <a:cxn ang="0">
                <a:pos x="1387" y="563"/>
              </a:cxn>
              <a:cxn ang="0">
                <a:pos x="1490" y="536"/>
              </a:cxn>
              <a:cxn ang="0">
                <a:pos x="1577" y="496"/>
              </a:cxn>
              <a:cxn ang="0">
                <a:pos x="1648" y="457"/>
              </a:cxn>
              <a:cxn ang="0">
                <a:pos x="1699" y="410"/>
              </a:cxn>
              <a:cxn ang="0">
                <a:pos x="1730" y="362"/>
              </a:cxn>
              <a:cxn ang="0">
                <a:pos x="1742" y="311"/>
              </a:cxn>
              <a:cxn ang="0">
                <a:pos x="1730" y="260"/>
              </a:cxn>
              <a:cxn ang="0">
                <a:pos x="1699" y="213"/>
              </a:cxn>
              <a:cxn ang="0">
                <a:pos x="1648" y="169"/>
              </a:cxn>
              <a:cxn ang="0">
                <a:pos x="1577" y="126"/>
              </a:cxn>
              <a:cxn ang="0">
                <a:pos x="1490" y="90"/>
              </a:cxn>
              <a:cxn ang="0">
                <a:pos x="1387" y="59"/>
              </a:cxn>
              <a:cxn ang="0">
                <a:pos x="1273" y="35"/>
              </a:cxn>
              <a:cxn ang="0">
                <a:pos x="1147" y="16"/>
              </a:cxn>
              <a:cxn ang="0">
                <a:pos x="1013" y="4"/>
              </a:cxn>
              <a:cxn ang="0">
                <a:pos x="871" y="0"/>
              </a:cxn>
              <a:cxn ang="0">
                <a:pos x="733" y="4"/>
              </a:cxn>
              <a:cxn ang="0">
                <a:pos x="599" y="16"/>
              </a:cxn>
              <a:cxn ang="0">
                <a:pos x="473" y="35"/>
              </a:cxn>
              <a:cxn ang="0">
                <a:pos x="359" y="59"/>
              </a:cxn>
              <a:cxn ang="0">
                <a:pos x="256" y="90"/>
              </a:cxn>
              <a:cxn ang="0">
                <a:pos x="169" y="126"/>
              </a:cxn>
              <a:cxn ang="0">
                <a:pos x="98" y="169"/>
              </a:cxn>
              <a:cxn ang="0">
                <a:pos x="47" y="213"/>
              </a:cxn>
              <a:cxn ang="0">
                <a:pos x="12" y="260"/>
              </a:cxn>
              <a:cxn ang="0">
                <a:pos x="0" y="311"/>
              </a:cxn>
              <a:cxn ang="0">
                <a:pos x="12" y="362"/>
              </a:cxn>
              <a:cxn ang="0">
                <a:pos x="47" y="410"/>
              </a:cxn>
              <a:cxn ang="0">
                <a:pos x="98" y="457"/>
              </a:cxn>
              <a:cxn ang="0">
                <a:pos x="169" y="496"/>
              </a:cxn>
              <a:cxn ang="0">
                <a:pos x="256" y="536"/>
              </a:cxn>
              <a:cxn ang="0">
                <a:pos x="359" y="563"/>
              </a:cxn>
              <a:cxn ang="0">
                <a:pos x="473" y="591"/>
              </a:cxn>
              <a:cxn ang="0">
                <a:pos x="599" y="611"/>
              </a:cxn>
              <a:cxn ang="0">
                <a:pos x="733" y="622"/>
              </a:cxn>
              <a:cxn ang="0">
                <a:pos x="871" y="626"/>
              </a:cxn>
              <a:cxn ang="0">
                <a:pos x="871" y="626"/>
              </a:cxn>
            </a:cxnLst>
            <a:rect l="0" t="0" r="r" b="b"/>
            <a:pathLst>
              <a:path w="1742" h="626">
                <a:moveTo>
                  <a:pt x="871" y="622"/>
                </a:moveTo>
                <a:lnTo>
                  <a:pt x="1013" y="622"/>
                </a:lnTo>
                <a:lnTo>
                  <a:pt x="1147" y="611"/>
                </a:lnTo>
                <a:lnTo>
                  <a:pt x="1273" y="591"/>
                </a:lnTo>
                <a:lnTo>
                  <a:pt x="1387" y="563"/>
                </a:lnTo>
                <a:lnTo>
                  <a:pt x="1490" y="536"/>
                </a:lnTo>
                <a:lnTo>
                  <a:pt x="1577" y="496"/>
                </a:lnTo>
                <a:lnTo>
                  <a:pt x="1648" y="457"/>
                </a:lnTo>
                <a:lnTo>
                  <a:pt x="1699" y="410"/>
                </a:lnTo>
                <a:lnTo>
                  <a:pt x="1730" y="362"/>
                </a:lnTo>
                <a:lnTo>
                  <a:pt x="1742" y="311"/>
                </a:lnTo>
                <a:lnTo>
                  <a:pt x="1730" y="260"/>
                </a:lnTo>
                <a:lnTo>
                  <a:pt x="1699" y="213"/>
                </a:lnTo>
                <a:lnTo>
                  <a:pt x="1648" y="169"/>
                </a:lnTo>
                <a:lnTo>
                  <a:pt x="1577" y="126"/>
                </a:lnTo>
                <a:lnTo>
                  <a:pt x="1490" y="90"/>
                </a:lnTo>
                <a:lnTo>
                  <a:pt x="1387" y="59"/>
                </a:lnTo>
                <a:lnTo>
                  <a:pt x="1273" y="35"/>
                </a:lnTo>
                <a:lnTo>
                  <a:pt x="1147" y="16"/>
                </a:lnTo>
                <a:lnTo>
                  <a:pt x="1013" y="4"/>
                </a:lnTo>
                <a:lnTo>
                  <a:pt x="871" y="0"/>
                </a:lnTo>
                <a:lnTo>
                  <a:pt x="733" y="4"/>
                </a:lnTo>
                <a:lnTo>
                  <a:pt x="599" y="16"/>
                </a:lnTo>
                <a:lnTo>
                  <a:pt x="473" y="35"/>
                </a:lnTo>
                <a:lnTo>
                  <a:pt x="359" y="59"/>
                </a:lnTo>
                <a:lnTo>
                  <a:pt x="256" y="90"/>
                </a:lnTo>
                <a:lnTo>
                  <a:pt x="169" y="126"/>
                </a:lnTo>
                <a:lnTo>
                  <a:pt x="98" y="169"/>
                </a:lnTo>
                <a:lnTo>
                  <a:pt x="47" y="213"/>
                </a:lnTo>
                <a:lnTo>
                  <a:pt x="12" y="260"/>
                </a:lnTo>
                <a:lnTo>
                  <a:pt x="0" y="311"/>
                </a:lnTo>
                <a:lnTo>
                  <a:pt x="12" y="362"/>
                </a:lnTo>
                <a:lnTo>
                  <a:pt x="47" y="410"/>
                </a:lnTo>
                <a:lnTo>
                  <a:pt x="98" y="457"/>
                </a:lnTo>
                <a:lnTo>
                  <a:pt x="169" y="496"/>
                </a:lnTo>
                <a:lnTo>
                  <a:pt x="256" y="536"/>
                </a:lnTo>
                <a:lnTo>
                  <a:pt x="359" y="563"/>
                </a:lnTo>
                <a:lnTo>
                  <a:pt x="473" y="591"/>
                </a:lnTo>
                <a:lnTo>
                  <a:pt x="599" y="611"/>
                </a:lnTo>
                <a:lnTo>
                  <a:pt x="733" y="622"/>
                </a:lnTo>
                <a:lnTo>
                  <a:pt x="871" y="626"/>
                </a:lnTo>
                <a:lnTo>
                  <a:pt x="871" y="6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1885" name="Freeform 13"/>
          <p:cNvSpPr>
            <a:spLocks/>
          </p:cNvSpPr>
          <p:nvPr/>
        </p:nvSpPr>
        <p:spPr bwMode="auto">
          <a:xfrm>
            <a:off x="5387975" y="4330700"/>
            <a:ext cx="2765425" cy="993775"/>
          </a:xfrm>
          <a:custGeom>
            <a:avLst/>
            <a:gdLst/>
            <a:ahLst/>
            <a:cxnLst>
              <a:cxn ang="0">
                <a:pos x="871" y="626"/>
              </a:cxn>
              <a:cxn ang="0">
                <a:pos x="1013" y="622"/>
              </a:cxn>
              <a:cxn ang="0">
                <a:pos x="1147" y="610"/>
              </a:cxn>
              <a:cxn ang="0">
                <a:pos x="1273" y="595"/>
              </a:cxn>
              <a:cxn ang="0">
                <a:pos x="1387" y="567"/>
              </a:cxn>
              <a:cxn ang="0">
                <a:pos x="1490" y="536"/>
              </a:cxn>
              <a:cxn ang="0">
                <a:pos x="1577" y="500"/>
              </a:cxn>
              <a:cxn ang="0">
                <a:pos x="1648" y="457"/>
              </a:cxn>
              <a:cxn ang="0">
                <a:pos x="1699" y="413"/>
              </a:cxn>
              <a:cxn ang="0">
                <a:pos x="1730" y="366"/>
              </a:cxn>
              <a:cxn ang="0">
                <a:pos x="1742" y="315"/>
              </a:cxn>
              <a:cxn ang="0">
                <a:pos x="1730" y="264"/>
              </a:cxn>
              <a:cxn ang="0">
                <a:pos x="1699" y="216"/>
              </a:cxn>
              <a:cxn ang="0">
                <a:pos x="1648" y="169"/>
              </a:cxn>
              <a:cxn ang="0">
                <a:pos x="1577" y="130"/>
              </a:cxn>
              <a:cxn ang="0">
                <a:pos x="1490" y="94"/>
              </a:cxn>
              <a:cxn ang="0">
                <a:pos x="1387" y="63"/>
              </a:cxn>
              <a:cxn ang="0">
                <a:pos x="1273" y="35"/>
              </a:cxn>
              <a:cxn ang="0">
                <a:pos x="1147" y="16"/>
              </a:cxn>
              <a:cxn ang="0">
                <a:pos x="1013" y="4"/>
              </a:cxn>
              <a:cxn ang="0">
                <a:pos x="871" y="0"/>
              </a:cxn>
              <a:cxn ang="0">
                <a:pos x="733" y="4"/>
              </a:cxn>
              <a:cxn ang="0">
                <a:pos x="599" y="16"/>
              </a:cxn>
              <a:cxn ang="0">
                <a:pos x="473" y="35"/>
              </a:cxn>
              <a:cxn ang="0">
                <a:pos x="359" y="63"/>
              </a:cxn>
              <a:cxn ang="0">
                <a:pos x="256" y="94"/>
              </a:cxn>
              <a:cxn ang="0">
                <a:pos x="169" y="130"/>
              </a:cxn>
              <a:cxn ang="0">
                <a:pos x="98" y="169"/>
              </a:cxn>
              <a:cxn ang="0">
                <a:pos x="47" y="216"/>
              </a:cxn>
              <a:cxn ang="0">
                <a:pos x="12" y="264"/>
              </a:cxn>
              <a:cxn ang="0">
                <a:pos x="0" y="315"/>
              </a:cxn>
              <a:cxn ang="0">
                <a:pos x="12" y="366"/>
              </a:cxn>
              <a:cxn ang="0">
                <a:pos x="47" y="413"/>
              </a:cxn>
              <a:cxn ang="0">
                <a:pos x="98" y="457"/>
              </a:cxn>
              <a:cxn ang="0">
                <a:pos x="169" y="500"/>
              </a:cxn>
              <a:cxn ang="0">
                <a:pos x="256" y="536"/>
              </a:cxn>
              <a:cxn ang="0">
                <a:pos x="359" y="567"/>
              </a:cxn>
              <a:cxn ang="0">
                <a:pos x="473" y="595"/>
              </a:cxn>
              <a:cxn ang="0">
                <a:pos x="599" y="610"/>
              </a:cxn>
              <a:cxn ang="0">
                <a:pos x="733" y="622"/>
              </a:cxn>
              <a:cxn ang="0">
                <a:pos x="871" y="626"/>
              </a:cxn>
              <a:cxn ang="0">
                <a:pos x="871" y="626"/>
              </a:cxn>
            </a:cxnLst>
            <a:rect l="0" t="0" r="r" b="b"/>
            <a:pathLst>
              <a:path w="1742" h="626">
                <a:moveTo>
                  <a:pt x="871" y="626"/>
                </a:moveTo>
                <a:lnTo>
                  <a:pt x="1013" y="622"/>
                </a:lnTo>
                <a:lnTo>
                  <a:pt x="1147" y="610"/>
                </a:lnTo>
                <a:lnTo>
                  <a:pt x="1273" y="595"/>
                </a:lnTo>
                <a:lnTo>
                  <a:pt x="1387" y="567"/>
                </a:lnTo>
                <a:lnTo>
                  <a:pt x="1490" y="536"/>
                </a:lnTo>
                <a:lnTo>
                  <a:pt x="1577" y="500"/>
                </a:lnTo>
                <a:lnTo>
                  <a:pt x="1648" y="457"/>
                </a:lnTo>
                <a:lnTo>
                  <a:pt x="1699" y="413"/>
                </a:lnTo>
                <a:lnTo>
                  <a:pt x="1730" y="366"/>
                </a:lnTo>
                <a:lnTo>
                  <a:pt x="1742" y="315"/>
                </a:lnTo>
                <a:lnTo>
                  <a:pt x="1730" y="264"/>
                </a:lnTo>
                <a:lnTo>
                  <a:pt x="1699" y="216"/>
                </a:lnTo>
                <a:lnTo>
                  <a:pt x="1648" y="169"/>
                </a:lnTo>
                <a:lnTo>
                  <a:pt x="1577" y="130"/>
                </a:lnTo>
                <a:lnTo>
                  <a:pt x="1490" y="94"/>
                </a:lnTo>
                <a:lnTo>
                  <a:pt x="1387" y="63"/>
                </a:lnTo>
                <a:lnTo>
                  <a:pt x="1273" y="35"/>
                </a:lnTo>
                <a:lnTo>
                  <a:pt x="1147" y="16"/>
                </a:lnTo>
                <a:lnTo>
                  <a:pt x="1013" y="4"/>
                </a:lnTo>
                <a:lnTo>
                  <a:pt x="871" y="0"/>
                </a:lnTo>
                <a:lnTo>
                  <a:pt x="733" y="4"/>
                </a:lnTo>
                <a:lnTo>
                  <a:pt x="599" y="16"/>
                </a:lnTo>
                <a:lnTo>
                  <a:pt x="473" y="35"/>
                </a:lnTo>
                <a:lnTo>
                  <a:pt x="359" y="63"/>
                </a:lnTo>
                <a:lnTo>
                  <a:pt x="256" y="94"/>
                </a:lnTo>
                <a:lnTo>
                  <a:pt x="169" y="130"/>
                </a:lnTo>
                <a:lnTo>
                  <a:pt x="98" y="169"/>
                </a:lnTo>
                <a:lnTo>
                  <a:pt x="47" y="216"/>
                </a:lnTo>
                <a:lnTo>
                  <a:pt x="12" y="264"/>
                </a:lnTo>
                <a:lnTo>
                  <a:pt x="0" y="315"/>
                </a:lnTo>
                <a:lnTo>
                  <a:pt x="12" y="366"/>
                </a:lnTo>
                <a:lnTo>
                  <a:pt x="47" y="413"/>
                </a:lnTo>
                <a:lnTo>
                  <a:pt x="98" y="457"/>
                </a:lnTo>
                <a:lnTo>
                  <a:pt x="169" y="500"/>
                </a:lnTo>
                <a:lnTo>
                  <a:pt x="256" y="536"/>
                </a:lnTo>
                <a:lnTo>
                  <a:pt x="359" y="567"/>
                </a:lnTo>
                <a:lnTo>
                  <a:pt x="473" y="595"/>
                </a:lnTo>
                <a:lnTo>
                  <a:pt x="599" y="610"/>
                </a:lnTo>
                <a:lnTo>
                  <a:pt x="733" y="622"/>
                </a:lnTo>
                <a:lnTo>
                  <a:pt x="871" y="626"/>
                </a:lnTo>
                <a:lnTo>
                  <a:pt x="871" y="62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1886" name="Line 14"/>
          <p:cNvSpPr>
            <a:spLocks noChangeShapeType="1"/>
          </p:cNvSpPr>
          <p:nvPr/>
        </p:nvSpPr>
        <p:spPr bwMode="auto">
          <a:xfrm flipV="1">
            <a:off x="4879975" y="3198812"/>
            <a:ext cx="514350" cy="255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1887" name="Line 15"/>
          <p:cNvSpPr>
            <a:spLocks noChangeShapeType="1"/>
          </p:cNvSpPr>
          <p:nvPr/>
        </p:nvSpPr>
        <p:spPr bwMode="auto">
          <a:xfrm>
            <a:off x="4924425" y="4473575"/>
            <a:ext cx="463550" cy="350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188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CIDR Example</a:t>
            </a:r>
          </a:p>
        </p:txBody>
      </p:sp>
      <p:sp>
        <p:nvSpPr>
          <p:cNvPr id="591889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1173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X and Y routes can be aggregated because they form a bigger contiguous range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91890" name="Text Box 18"/>
          <p:cNvSpPr txBox="1">
            <a:spLocks noChangeArrowheads="1"/>
          </p:cNvSpPr>
          <p:nvPr/>
        </p:nvSpPr>
        <p:spPr bwMode="auto">
          <a:xfrm>
            <a:off x="1066800" y="4267200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/19</a:t>
            </a:r>
          </a:p>
        </p:txBody>
      </p:sp>
      <p:sp>
        <p:nvSpPr>
          <p:cNvPr id="591891" name="Text Box 19"/>
          <p:cNvSpPr txBox="1">
            <a:spLocks noChangeArrowheads="1"/>
          </p:cNvSpPr>
          <p:nvPr/>
        </p:nvSpPr>
        <p:spPr bwMode="auto">
          <a:xfrm>
            <a:off x="6477000" y="3200400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/20</a:t>
            </a:r>
          </a:p>
        </p:txBody>
      </p:sp>
      <p:sp>
        <p:nvSpPr>
          <p:cNvPr id="591892" name="Text Box 20"/>
          <p:cNvSpPr txBox="1">
            <a:spLocks noChangeArrowheads="1"/>
          </p:cNvSpPr>
          <p:nvPr/>
        </p:nvSpPr>
        <p:spPr bwMode="auto">
          <a:xfrm>
            <a:off x="6553200" y="4876800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/20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Forwarding Revisited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IP address still has network #, host #</a:t>
            </a:r>
          </a:p>
          <a:p>
            <a:pPr lvl="1"/>
            <a:r>
              <a:rPr lang="en-US" sz="2400" dirty="0"/>
              <a:t>With class A/B/C, split was obvious from first few bits</a:t>
            </a:r>
          </a:p>
          <a:p>
            <a:pPr lvl="1"/>
            <a:r>
              <a:rPr lang="en-US" sz="2400" dirty="0"/>
              <a:t>Now split varies as you traverse the network!</a:t>
            </a:r>
          </a:p>
          <a:p>
            <a:r>
              <a:rPr lang="en-US" sz="2800" dirty="0"/>
              <a:t>Routing table contains variable length “prefixes”</a:t>
            </a:r>
          </a:p>
          <a:p>
            <a:pPr lvl="1"/>
            <a:r>
              <a:rPr lang="en-US" sz="2400" dirty="0"/>
              <a:t>IP address and length indicating what bits are fixed</a:t>
            </a:r>
          </a:p>
          <a:p>
            <a:pPr lvl="1"/>
            <a:r>
              <a:rPr lang="en-US" sz="2400" dirty="0"/>
              <a:t>Next hop to use for each prefix</a:t>
            </a:r>
          </a:p>
          <a:p>
            <a:r>
              <a:rPr lang="en-US" sz="2800" dirty="0"/>
              <a:t>To find the next hop:</a:t>
            </a:r>
          </a:p>
          <a:p>
            <a:pPr lvl="1"/>
            <a:r>
              <a:rPr lang="en-US" sz="2400" dirty="0"/>
              <a:t>There can be multiple </a:t>
            </a:r>
            <a:r>
              <a:rPr lang="en-US" sz="2400" dirty="0" smtClean="0"/>
              <a:t>matches</a:t>
            </a:r>
          </a:p>
          <a:p>
            <a:pPr lvl="1"/>
            <a:r>
              <a:rPr lang="en-US" dirty="0" smtClean="0"/>
              <a:t>T</a:t>
            </a:r>
            <a:r>
              <a:rPr lang="en-US" sz="2400" dirty="0" smtClean="0"/>
              <a:t>ake </a:t>
            </a:r>
            <a:r>
              <a:rPr lang="en-US" sz="2400" dirty="0"/>
              <a:t>the longest matching prefix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sky is falling!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62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95400"/>
            <a:ext cx="5562600" cy="492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byte addresses (4x IPv4)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1.5K per sq. foot of earth’s surface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Written in hexadecimal as 8 groups of 2-bytes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E.g., 1234:5678:9abc:def1:2345:6789:abcd 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423920"/>
          <a:ext cx="60960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00…0 (128 bits)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Unspecified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00…1</a:t>
                      </a:r>
                      <a:r>
                        <a:rPr lang="en-US" baseline="0" dirty="0" smtClean="0"/>
                        <a:t> (128 bits)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Loopback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1111 1111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Multicast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1111 1110 10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 local </a:t>
                      </a:r>
                      <a:r>
                        <a:rPr lang="en-US" dirty="0" err="1" smtClean="0"/>
                        <a:t>unicast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1111 1110 11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 local </a:t>
                      </a:r>
                      <a:r>
                        <a:rPr lang="en-US" dirty="0" err="1" smtClean="0"/>
                        <a:t>unicast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Everything</a:t>
                      </a:r>
                      <a:r>
                        <a:rPr lang="en-US" baseline="0" dirty="0" smtClean="0"/>
                        <a:t> else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</a:t>
                      </a:r>
                      <a:r>
                        <a:rPr lang="en-US" dirty="0" err="1" smtClean="0"/>
                        <a:t>unicast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vs. IPv4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similar overall </a:t>
            </a:r>
          </a:p>
          <a:p>
            <a:endParaRPr lang="en-US" dirty="0" smtClean="0"/>
          </a:p>
          <a:p>
            <a:r>
              <a:rPr lang="en-US" dirty="0" smtClean="0"/>
              <a:t>Except that the address length of v6 offers some unique flexibilities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Stateless </a:t>
            </a:r>
            <a:r>
              <a:rPr lang="en-US" dirty="0" err="1" smtClean="0"/>
              <a:t>autoconfiguration</a:t>
            </a:r>
            <a:r>
              <a:rPr lang="en-US" dirty="0" smtClean="0"/>
              <a:t> of hosts </a:t>
            </a:r>
            <a:r>
              <a:rPr lang="en-US" dirty="0" smtClean="0"/>
              <a:t>(in a few slides)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Deeper hierarchy and more efficient aggregation (e.g., geographical)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Two ways to map an IPv4 address to IPv6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92100"/>
            <a:ext cx="8686800" cy="868363"/>
          </a:xfrm>
        </p:spPr>
        <p:txBody>
          <a:bodyPr/>
          <a:lstStyle/>
          <a:p>
            <a:r>
              <a:rPr lang="en-US" dirty="0" smtClean="0"/>
              <a:t>Network Address Translators (NATs)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Middle-boxes </a:t>
            </a:r>
            <a:r>
              <a:rPr lang="en-US" dirty="0" smtClean="0"/>
              <a:t>that change IP addresses or ports for packets that traverse network edge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Original goal: </a:t>
            </a:r>
            <a:r>
              <a:rPr lang="en-US" dirty="0" smtClean="0"/>
              <a:t>enable </a:t>
            </a:r>
            <a:r>
              <a:rPr lang="en-US" dirty="0" smtClean="0"/>
              <a:t>internal hosts to use private addresses while still being able to communicate with external </a:t>
            </a:r>
            <a:r>
              <a:rPr lang="en-US" dirty="0" smtClean="0"/>
              <a:t>hosts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Side-effect:</a:t>
            </a:r>
            <a:r>
              <a:rPr lang="en-US" dirty="0" smtClean="0"/>
              <a:t> Limit allowed communication patterns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NATs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66</a:t>
            </a:fld>
            <a:endParaRPr lang="en-US"/>
          </a:p>
        </p:txBody>
      </p:sp>
      <p:pic>
        <p:nvPicPr>
          <p:cNvPr id="6" name="Picture 5" descr="anatomy_figure_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6486525" cy="367665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381000"/>
          </a:xfrm>
        </p:spPr>
        <p:txBody>
          <a:bodyPr/>
          <a:lstStyle/>
          <a:p>
            <a:r>
              <a:rPr lang="en-US" sz="1400" dirty="0" smtClean="0"/>
              <a:t>Source: http://www.cisco.com/web/about/ac123/ac147/archived_issues/ipj_7-3/anatomy.html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NATs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67</a:t>
            </a:fld>
            <a:endParaRPr lang="en-US"/>
          </a:p>
        </p:txBody>
      </p:sp>
      <p:pic>
        <p:nvPicPr>
          <p:cNvPr id="5" name="Content Placeholder 4" descr="anatomy_figure_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14400" y="1600200"/>
            <a:ext cx="65055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457200" y="4648200"/>
            <a:ext cx="822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A3800"/>
              </a:buClr>
              <a:buSzPct val="50000"/>
              <a:buFont typeface="Wingdings" pitchFamily="-11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Source: http://www.cisco.com/web/about/ac123/ac147/archived_issues/ipj_7-3/anatomy.html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30762"/>
          </a:xfrm>
        </p:spPr>
        <p:txBody>
          <a:bodyPr/>
          <a:lstStyle/>
          <a:p>
            <a:r>
              <a:rPr lang="en-US" sz="2400" dirty="0" smtClean="0"/>
              <a:t>Pros: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Enable decentralized address assignment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Admins</a:t>
            </a:r>
            <a:r>
              <a:rPr lang="en-US" sz="2000" dirty="0" smtClean="0"/>
              <a:t> </a:t>
            </a:r>
            <a:r>
              <a:rPr lang="en-US" sz="2000" dirty="0" smtClean="0"/>
              <a:t>like the security they provide</a:t>
            </a:r>
          </a:p>
          <a:p>
            <a:pPr lvl="3">
              <a:buFont typeface="Arial" pitchFamily="34" charset="0"/>
              <a:buChar char="•"/>
            </a:pPr>
            <a:endParaRPr lang="en-US" sz="1800" dirty="0" smtClean="0"/>
          </a:p>
          <a:p>
            <a:r>
              <a:rPr lang="en-US" sz="2400" dirty="0" smtClean="0"/>
              <a:t>Cons: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Break end-to-end semantics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Gets in the way of IPSec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Uncomfortable </a:t>
            </a:r>
            <a:r>
              <a:rPr lang="en-US" sz="1800" dirty="0" smtClean="0"/>
              <a:t>existence </a:t>
            </a:r>
            <a:r>
              <a:rPr lang="en-US" sz="1800" dirty="0" smtClean="0"/>
              <a:t>with ICMP and fragmentation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Hinders many applications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Some applications needs additional infrastructure to work</a:t>
            </a:r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Many </a:t>
            </a:r>
            <a:r>
              <a:rPr lang="en-US" sz="1800" dirty="0" smtClean="0"/>
              <a:t>possible, unknown behaviors – har</a:t>
            </a:r>
            <a:r>
              <a:rPr lang="en-US" sz="1800" dirty="0" smtClean="0"/>
              <a:t>d to adapt to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sz="1800" dirty="0" smtClean="0"/>
              <a:t>Perhaps the single-biggest challenge in deploying new apps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NATs here to stay?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41438"/>
            <a:ext cx="8382000" cy="5059362"/>
          </a:xfrm>
        </p:spPr>
        <p:txBody>
          <a:bodyPr/>
          <a:lstStyle/>
          <a:p>
            <a:r>
              <a:rPr lang="en-US" sz="2400" dirty="0" smtClean="0"/>
              <a:t>Originally intended as a stop-gap measure against IP address space </a:t>
            </a:r>
            <a:r>
              <a:rPr lang="en-US" sz="2400" dirty="0" smtClean="0"/>
              <a:t>exhaustion</a:t>
            </a:r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  <a:p>
            <a:r>
              <a:rPr lang="en-US" sz="2400" dirty="0" smtClean="0"/>
              <a:t>Now it appears they </a:t>
            </a:r>
            <a:r>
              <a:rPr lang="en-US" sz="2400" dirty="0" smtClean="0"/>
              <a:t>are here to </a:t>
            </a:r>
            <a:r>
              <a:rPr lang="en-US" sz="2400" dirty="0" smtClean="0"/>
              <a:t>stay (in some form)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They fix a fundamental flaw in the communication model </a:t>
            </a:r>
            <a:r>
              <a:rPr lang="en-US" sz="2000" dirty="0" smtClean="0"/>
              <a:t>Internet designers imagined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Network </a:t>
            </a:r>
            <a:r>
              <a:rPr lang="en-US" sz="2000" dirty="0" err="1" smtClean="0"/>
              <a:t>admins</a:t>
            </a:r>
            <a:r>
              <a:rPr lang="en-US" sz="2000" dirty="0" smtClean="0"/>
              <a:t> dislike unfettered access to their hosts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“Tussle” between users, </a:t>
            </a:r>
            <a:r>
              <a:rPr lang="en-US" sz="2000" dirty="0" err="1" smtClean="0"/>
              <a:t>admins</a:t>
            </a:r>
            <a:r>
              <a:rPr lang="en-US" sz="2000" dirty="0" smtClean="0"/>
              <a:t>, app developers</a:t>
            </a:r>
          </a:p>
          <a:p>
            <a:pPr lvl="3">
              <a:buFont typeface="Arial" pitchFamily="34" charset="0"/>
              <a:buChar char="•"/>
            </a:pPr>
            <a:endParaRPr lang="en-US" sz="1600" dirty="0" smtClean="0"/>
          </a:p>
          <a:p>
            <a:r>
              <a:rPr lang="en-US" sz="2400" dirty="0" smtClean="0"/>
              <a:t>Focus on alleviating the adverse effects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Industry is focusing on standardizing their behavior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Research on making them first-class </a:t>
            </a:r>
            <a:r>
              <a:rPr lang="en-US" sz="2000" dirty="0" smtClean="0"/>
              <a:t>citizens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IPNL: A NAT-extended </a:t>
            </a:r>
            <a:r>
              <a:rPr lang="en-US" sz="1600" dirty="0" smtClean="0"/>
              <a:t>Internet architecture, SIGCOMM 2001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An End-Middle-End Approach to Connection </a:t>
            </a:r>
            <a:r>
              <a:rPr lang="en-US" sz="1600" dirty="0" smtClean="0"/>
              <a:t>Establishment, SIGCOMM 2007</a:t>
            </a:r>
            <a:endParaRPr lang="en-US" sz="1600" dirty="0" smtClean="0"/>
          </a:p>
          <a:p>
            <a:pPr lvl="2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Freeform 2"/>
          <p:cNvSpPr>
            <a:spLocks/>
          </p:cNvSpPr>
          <p:nvPr/>
        </p:nvSpPr>
        <p:spPr bwMode="auto">
          <a:xfrm>
            <a:off x="5705475" y="3879850"/>
            <a:ext cx="317500" cy="312737"/>
          </a:xfrm>
          <a:custGeom>
            <a:avLst/>
            <a:gdLst/>
            <a:ahLst/>
            <a:cxnLst>
              <a:cxn ang="0">
                <a:pos x="197" y="197"/>
              </a:cxn>
              <a:cxn ang="0">
                <a:pos x="200" y="0"/>
              </a:cxn>
              <a:cxn ang="0">
                <a:pos x="0" y="0"/>
              </a:cxn>
              <a:cxn ang="0">
                <a:pos x="0" y="197"/>
              </a:cxn>
              <a:cxn ang="0">
                <a:pos x="200" y="197"/>
              </a:cxn>
              <a:cxn ang="0">
                <a:pos x="200" y="197"/>
              </a:cxn>
            </a:cxnLst>
            <a:rect l="0" t="0" r="r" b="b"/>
            <a:pathLst>
              <a:path w="200" h="197">
                <a:moveTo>
                  <a:pt x="197" y="197"/>
                </a:moveTo>
                <a:lnTo>
                  <a:pt x="200" y="0"/>
                </a:lnTo>
                <a:lnTo>
                  <a:pt x="0" y="0"/>
                </a:lnTo>
                <a:lnTo>
                  <a:pt x="0" y="197"/>
                </a:lnTo>
                <a:lnTo>
                  <a:pt x="200" y="197"/>
                </a:lnTo>
                <a:lnTo>
                  <a:pt x="200" y="197"/>
                </a:lnTo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883" name="Freeform 3"/>
          <p:cNvSpPr>
            <a:spLocks/>
          </p:cNvSpPr>
          <p:nvPr/>
        </p:nvSpPr>
        <p:spPr bwMode="auto">
          <a:xfrm>
            <a:off x="3592513" y="3505200"/>
            <a:ext cx="317500" cy="317500"/>
          </a:xfrm>
          <a:custGeom>
            <a:avLst/>
            <a:gdLst/>
            <a:ahLst/>
            <a:cxnLst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200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884" name="Freeform 4"/>
          <p:cNvSpPr>
            <a:spLocks/>
          </p:cNvSpPr>
          <p:nvPr/>
        </p:nvSpPr>
        <p:spPr bwMode="auto">
          <a:xfrm>
            <a:off x="6740525" y="2882900"/>
            <a:ext cx="3175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00" h="200">
                <a:moveTo>
                  <a:pt x="0" y="0"/>
                </a:moveTo>
                <a:lnTo>
                  <a:pt x="0" y="200"/>
                </a:lnTo>
                <a:lnTo>
                  <a:pt x="200" y="200"/>
                </a:lnTo>
                <a:lnTo>
                  <a:pt x="2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8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Internetworks</a:t>
            </a:r>
          </a:p>
        </p:txBody>
      </p:sp>
      <p:sp>
        <p:nvSpPr>
          <p:cNvPr id="50688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Set of interconnected networks, e.g., the Internet</a:t>
            </a:r>
          </a:p>
          <a:p>
            <a:pPr lvl="1"/>
            <a:r>
              <a:rPr lang="en-US" sz="2400" dirty="0"/>
              <a:t>Scale and heterogeneity</a:t>
            </a:r>
          </a:p>
        </p:txBody>
      </p:sp>
      <p:sp>
        <p:nvSpPr>
          <p:cNvPr id="506887" name="Rectangle 7"/>
          <p:cNvSpPr>
            <a:spLocks noChangeArrowheads="1"/>
          </p:cNvSpPr>
          <p:nvPr/>
        </p:nvSpPr>
        <p:spPr bwMode="auto">
          <a:xfrm>
            <a:off x="5751513" y="3921125"/>
            <a:ext cx="211137" cy="1984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R2</a:t>
            </a:r>
            <a:endParaRPr lang="en-US">
              <a:latin typeface="Times New Roman" charset="0"/>
            </a:endParaRPr>
          </a:p>
        </p:txBody>
      </p:sp>
      <p:sp>
        <p:nvSpPr>
          <p:cNvPr id="506888" name="Line 8"/>
          <p:cNvSpPr>
            <a:spLocks noChangeShapeType="1"/>
          </p:cNvSpPr>
          <p:nvPr/>
        </p:nvSpPr>
        <p:spPr bwMode="auto">
          <a:xfrm flipH="1">
            <a:off x="5484813" y="4192587"/>
            <a:ext cx="374650" cy="347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889" name="Rectangle 9"/>
          <p:cNvSpPr>
            <a:spLocks noChangeArrowheads="1"/>
          </p:cNvSpPr>
          <p:nvPr/>
        </p:nvSpPr>
        <p:spPr bwMode="auto">
          <a:xfrm>
            <a:off x="3643313" y="3546475"/>
            <a:ext cx="211137" cy="1984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R1</a:t>
            </a:r>
            <a:endParaRPr lang="en-US">
              <a:latin typeface="Times New Roman" charset="0"/>
            </a:endParaRPr>
          </a:p>
        </p:txBody>
      </p:sp>
      <p:sp>
        <p:nvSpPr>
          <p:cNvPr id="506890" name="Line 10"/>
          <p:cNvSpPr>
            <a:spLocks noChangeShapeType="1"/>
          </p:cNvSpPr>
          <p:nvPr/>
        </p:nvSpPr>
        <p:spPr bwMode="auto">
          <a:xfrm>
            <a:off x="3746500" y="3217862"/>
            <a:ext cx="4763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891" name="Rectangle 11"/>
          <p:cNvSpPr>
            <a:spLocks noChangeArrowheads="1"/>
          </p:cNvSpPr>
          <p:nvPr/>
        </p:nvSpPr>
        <p:spPr bwMode="auto">
          <a:xfrm>
            <a:off x="2352675" y="4371975"/>
            <a:ext cx="2111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H4</a:t>
            </a:r>
            <a:endParaRPr lang="en-US">
              <a:latin typeface="Times New Roman" charset="0"/>
            </a:endParaRPr>
          </a:p>
        </p:txBody>
      </p:sp>
      <p:sp>
        <p:nvSpPr>
          <p:cNvPr id="506892" name="Freeform 12"/>
          <p:cNvSpPr>
            <a:spLocks/>
          </p:cNvSpPr>
          <p:nvPr/>
        </p:nvSpPr>
        <p:spPr bwMode="auto">
          <a:xfrm>
            <a:off x="2311400" y="4330700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893" name="Rectangle 13"/>
          <p:cNvSpPr>
            <a:spLocks noChangeArrowheads="1"/>
          </p:cNvSpPr>
          <p:nvPr/>
        </p:nvSpPr>
        <p:spPr bwMode="auto">
          <a:xfrm>
            <a:off x="2792413" y="5514975"/>
            <a:ext cx="2111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H5</a:t>
            </a:r>
            <a:endParaRPr lang="en-US">
              <a:latin typeface="Times New Roman" charset="0"/>
            </a:endParaRPr>
          </a:p>
        </p:txBody>
      </p:sp>
      <p:sp>
        <p:nvSpPr>
          <p:cNvPr id="506894" name="Freeform 14"/>
          <p:cNvSpPr>
            <a:spLocks/>
          </p:cNvSpPr>
          <p:nvPr/>
        </p:nvSpPr>
        <p:spPr bwMode="auto">
          <a:xfrm>
            <a:off x="2757488" y="5473700"/>
            <a:ext cx="317500" cy="317500"/>
          </a:xfrm>
          <a:custGeom>
            <a:avLst/>
            <a:gdLst/>
            <a:ahLst/>
            <a:cxnLst>
              <a:cxn ang="0">
                <a:pos x="197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197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895" name="Rectangle 15"/>
          <p:cNvSpPr>
            <a:spLocks noChangeArrowheads="1"/>
          </p:cNvSpPr>
          <p:nvPr/>
        </p:nvSpPr>
        <p:spPr bwMode="auto">
          <a:xfrm>
            <a:off x="4002088" y="2725737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H3</a:t>
            </a:r>
            <a:endParaRPr lang="en-US">
              <a:latin typeface="Times New Roman" charset="0"/>
            </a:endParaRPr>
          </a:p>
        </p:txBody>
      </p:sp>
      <p:sp>
        <p:nvSpPr>
          <p:cNvPr id="506896" name="Freeform 16"/>
          <p:cNvSpPr>
            <a:spLocks/>
          </p:cNvSpPr>
          <p:nvPr/>
        </p:nvSpPr>
        <p:spPr bwMode="auto">
          <a:xfrm>
            <a:off x="3962400" y="2684462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897" name="Line 17"/>
          <p:cNvSpPr>
            <a:spLocks noChangeShapeType="1"/>
          </p:cNvSpPr>
          <p:nvPr/>
        </p:nvSpPr>
        <p:spPr bwMode="auto">
          <a:xfrm>
            <a:off x="4121150" y="2997200"/>
            <a:ext cx="1588" cy="220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898" name="Rectangle 18"/>
          <p:cNvSpPr>
            <a:spLocks noChangeArrowheads="1"/>
          </p:cNvSpPr>
          <p:nvPr/>
        </p:nvSpPr>
        <p:spPr bwMode="auto">
          <a:xfrm>
            <a:off x="3178175" y="2720975"/>
            <a:ext cx="2111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H2</a:t>
            </a:r>
            <a:endParaRPr lang="en-US">
              <a:latin typeface="Times New Roman" charset="0"/>
            </a:endParaRPr>
          </a:p>
        </p:txBody>
      </p:sp>
      <p:sp>
        <p:nvSpPr>
          <p:cNvPr id="506899" name="Freeform 19"/>
          <p:cNvSpPr>
            <a:spLocks/>
          </p:cNvSpPr>
          <p:nvPr/>
        </p:nvSpPr>
        <p:spPr bwMode="auto">
          <a:xfrm>
            <a:off x="3136900" y="2679700"/>
            <a:ext cx="317500" cy="317500"/>
          </a:xfrm>
          <a:custGeom>
            <a:avLst/>
            <a:gdLst/>
            <a:ahLst/>
            <a:cxnLst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200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0" name="Line 20"/>
          <p:cNvSpPr>
            <a:spLocks noChangeShapeType="1"/>
          </p:cNvSpPr>
          <p:nvPr/>
        </p:nvSpPr>
        <p:spPr bwMode="auto">
          <a:xfrm>
            <a:off x="3335338" y="2984500"/>
            <a:ext cx="4762" cy="225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1" name="Rectangle 21"/>
          <p:cNvSpPr>
            <a:spLocks noChangeArrowheads="1"/>
          </p:cNvSpPr>
          <p:nvPr/>
        </p:nvSpPr>
        <p:spPr bwMode="auto">
          <a:xfrm>
            <a:off x="2346325" y="2725737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H1</a:t>
            </a:r>
            <a:endParaRPr lang="en-US">
              <a:latin typeface="Times New Roman" charset="0"/>
            </a:endParaRPr>
          </a:p>
        </p:txBody>
      </p:sp>
      <p:sp>
        <p:nvSpPr>
          <p:cNvPr id="506902" name="Freeform 22"/>
          <p:cNvSpPr>
            <a:spLocks/>
          </p:cNvSpPr>
          <p:nvPr/>
        </p:nvSpPr>
        <p:spPr bwMode="auto">
          <a:xfrm>
            <a:off x="2311400" y="2684462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3" name="Line 23"/>
          <p:cNvSpPr>
            <a:spLocks noChangeShapeType="1"/>
          </p:cNvSpPr>
          <p:nvPr/>
        </p:nvSpPr>
        <p:spPr bwMode="auto">
          <a:xfrm>
            <a:off x="2497138" y="2984500"/>
            <a:ext cx="4762" cy="220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4" name="Line 24"/>
          <p:cNvSpPr>
            <a:spLocks noChangeShapeType="1"/>
          </p:cNvSpPr>
          <p:nvPr/>
        </p:nvSpPr>
        <p:spPr bwMode="auto">
          <a:xfrm>
            <a:off x="3746500" y="3822700"/>
            <a:ext cx="66675" cy="4460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5" name="Rectangle 25"/>
          <p:cNvSpPr>
            <a:spLocks noChangeArrowheads="1"/>
          </p:cNvSpPr>
          <p:nvPr/>
        </p:nvSpPr>
        <p:spPr bwMode="auto">
          <a:xfrm>
            <a:off x="2141538" y="3249612"/>
            <a:ext cx="15271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Network 2 (Ethernet)</a:t>
            </a:r>
            <a:endParaRPr lang="en-US">
              <a:latin typeface="Times New Roman" charset="0"/>
            </a:endParaRPr>
          </a:p>
        </p:txBody>
      </p:sp>
      <p:sp>
        <p:nvSpPr>
          <p:cNvPr id="506906" name="Rectangle 26"/>
          <p:cNvSpPr>
            <a:spLocks noChangeArrowheads="1"/>
          </p:cNvSpPr>
          <p:nvPr/>
        </p:nvSpPr>
        <p:spPr bwMode="auto">
          <a:xfrm>
            <a:off x="6170613" y="2441575"/>
            <a:ext cx="15271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Network 1 (Ethernet)</a:t>
            </a:r>
            <a:endParaRPr lang="en-US">
              <a:latin typeface="Times New Roman" charset="0"/>
            </a:endParaRPr>
          </a:p>
        </p:txBody>
      </p:sp>
      <p:sp>
        <p:nvSpPr>
          <p:cNvPr id="506907" name="Line 27"/>
          <p:cNvSpPr>
            <a:spLocks noChangeShapeType="1"/>
          </p:cNvSpPr>
          <p:nvPr/>
        </p:nvSpPr>
        <p:spPr bwMode="auto">
          <a:xfrm>
            <a:off x="2628900" y="4484687"/>
            <a:ext cx="342900" cy="1539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8" name="Line 28"/>
          <p:cNvSpPr>
            <a:spLocks noChangeShapeType="1"/>
          </p:cNvSpPr>
          <p:nvPr/>
        </p:nvSpPr>
        <p:spPr bwMode="auto">
          <a:xfrm flipV="1">
            <a:off x="2916238" y="5053012"/>
            <a:ext cx="220662" cy="415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09" name="Rectangle 29"/>
          <p:cNvSpPr>
            <a:spLocks noChangeArrowheads="1"/>
          </p:cNvSpPr>
          <p:nvPr/>
        </p:nvSpPr>
        <p:spPr bwMode="auto">
          <a:xfrm>
            <a:off x="5027613" y="5514975"/>
            <a:ext cx="2111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H6</a:t>
            </a:r>
            <a:endParaRPr lang="en-US">
              <a:latin typeface="Times New Roman" charset="0"/>
            </a:endParaRPr>
          </a:p>
        </p:txBody>
      </p:sp>
      <p:sp>
        <p:nvSpPr>
          <p:cNvPr id="506910" name="Freeform 30"/>
          <p:cNvSpPr>
            <a:spLocks/>
          </p:cNvSpPr>
          <p:nvPr/>
        </p:nvSpPr>
        <p:spPr bwMode="auto">
          <a:xfrm>
            <a:off x="4987925" y="5473700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11" name="Line 31"/>
          <p:cNvSpPr>
            <a:spLocks noChangeShapeType="1"/>
          </p:cNvSpPr>
          <p:nvPr/>
        </p:nvSpPr>
        <p:spPr bwMode="auto">
          <a:xfrm flipH="1" flipV="1">
            <a:off x="5048250" y="5222875"/>
            <a:ext cx="98425" cy="246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12" name="Rectangle 32"/>
          <p:cNvSpPr>
            <a:spLocks noChangeArrowheads="1"/>
          </p:cNvSpPr>
          <p:nvPr/>
        </p:nvSpPr>
        <p:spPr bwMode="auto">
          <a:xfrm>
            <a:off x="3629025" y="4648200"/>
            <a:ext cx="12874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Network 3 (FDDI)</a:t>
            </a:r>
            <a:endParaRPr lang="en-US">
              <a:latin typeface="Times New Roman" charset="0"/>
            </a:endParaRPr>
          </a:p>
        </p:txBody>
      </p:sp>
      <p:sp>
        <p:nvSpPr>
          <p:cNvPr id="506913" name="Rectangle 33"/>
          <p:cNvSpPr>
            <a:spLocks noChangeArrowheads="1"/>
          </p:cNvSpPr>
          <p:nvPr/>
        </p:nvSpPr>
        <p:spPr bwMode="auto">
          <a:xfrm>
            <a:off x="6418263" y="3635375"/>
            <a:ext cx="744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Network 4</a:t>
            </a:r>
            <a:endParaRPr lang="en-US">
              <a:latin typeface="Times New Roman" charset="0"/>
            </a:endParaRPr>
          </a:p>
        </p:txBody>
      </p:sp>
      <p:sp>
        <p:nvSpPr>
          <p:cNvPr id="506914" name="Rectangle 34"/>
          <p:cNvSpPr>
            <a:spLocks noChangeArrowheads="1"/>
          </p:cNvSpPr>
          <p:nvPr/>
        </p:nvSpPr>
        <p:spPr bwMode="auto">
          <a:xfrm>
            <a:off x="6243638" y="3840162"/>
            <a:ext cx="10779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(point-to-point)</a:t>
            </a:r>
            <a:endParaRPr lang="en-US">
              <a:latin typeface="Times New Roman" charset="0"/>
            </a:endParaRPr>
          </a:p>
        </p:txBody>
      </p:sp>
      <p:sp>
        <p:nvSpPr>
          <p:cNvPr id="506915" name="Freeform 35"/>
          <p:cNvSpPr>
            <a:spLocks/>
          </p:cNvSpPr>
          <p:nvPr/>
        </p:nvSpPr>
        <p:spPr bwMode="auto">
          <a:xfrm>
            <a:off x="5915025" y="2882900"/>
            <a:ext cx="3175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00" h="200">
                <a:moveTo>
                  <a:pt x="0" y="0"/>
                </a:moveTo>
                <a:lnTo>
                  <a:pt x="0" y="200"/>
                </a:lnTo>
                <a:lnTo>
                  <a:pt x="200" y="200"/>
                </a:lnTo>
                <a:lnTo>
                  <a:pt x="2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16" name="Line 36"/>
          <p:cNvSpPr>
            <a:spLocks noChangeShapeType="1"/>
          </p:cNvSpPr>
          <p:nvPr/>
        </p:nvSpPr>
        <p:spPr bwMode="auto">
          <a:xfrm flipV="1">
            <a:off x="6073775" y="2671762"/>
            <a:ext cx="4763" cy="2111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17" name="Rectangle 37"/>
          <p:cNvSpPr>
            <a:spLocks noChangeArrowheads="1"/>
          </p:cNvSpPr>
          <p:nvPr/>
        </p:nvSpPr>
        <p:spPr bwMode="auto">
          <a:xfrm>
            <a:off x="5956300" y="2924175"/>
            <a:ext cx="2111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H7</a:t>
            </a:r>
            <a:endParaRPr lang="en-US">
              <a:latin typeface="Times New Roman" charset="0"/>
            </a:endParaRPr>
          </a:p>
        </p:txBody>
      </p:sp>
      <p:sp>
        <p:nvSpPr>
          <p:cNvPr id="506918" name="Line 38"/>
          <p:cNvSpPr>
            <a:spLocks noChangeShapeType="1"/>
          </p:cNvSpPr>
          <p:nvPr/>
        </p:nvSpPr>
        <p:spPr bwMode="auto">
          <a:xfrm flipV="1">
            <a:off x="6894513" y="2678112"/>
            <a:ext cx="1587" cy="204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19" name="Rectangle 39"/>
          <p:cNvSpPr>
            <a:spLocks noChangeArrowheads="1"/>
          </p:cNvSpPr>
          <p:nvPr/>
        </p:nvSpPr>
        <p:spPr bwMode="auto">
          <a:xfrm>
            <a:off x="6791325" y="2924175"/>
            <a:ext cx="211138" cy="1984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R3</a:t>
            </a:r>
            <a:endParaRPr lang="en-US">
              <a:latin typeface="Times New Roman" charset="0"/>
            </a:endParaRPr>
          </a:p>
        </p:txBody>
      </p:sp>
      <p:sp>
        <p:nvSpPr>
          <p:cNvPr id="506920" name="Freeform 40"/>
          <p:cNvSpPr>
            <a:spLocks/>
          </p:cNvSpPr>
          <p:nvPr/>
        </p:nvSpPr>
        <p:spPr bwMode="auto">
          <a:xfrm>
            <a:off x="7566025" y="2882900"/>
            <a:ext cx="3175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00"/>
              </a:cxn>
              <a:cxn ang="0">
                <a:pos x="200" y="200"/>
              </a:cxn>
              <a:cxn ang="0">
                <a:pos x="200" y="0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200" h="200">
                <a:moveTo>
                  <a:pt x="0" y="0"/>
                </a:moveTo>
                <a:lnTo>
                  <a:pt x="3" y="200"/>
                </a:lnTo>
                <a:lnTo>
                  <a:pt x="200" y="200"/>
                </a:lnTo>
                <a:lnTo>
                  <a:pt x="200" y="0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21" name="Line 41"/>
          <p:cNvSpPr>
            <a:spLocks noChangeShapeType="1"/>
          </p:cNvSpPr>
          <p:nvPr/>
        </p:nvSpPr>
        <p:spPr bwMode="auto">
          <a:xfrm flipV="1">
            <a:off x="7724775" y="2671762"/>
            <a:ext cx="4763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22" name="Rectangle 42"/>
          <p:cNvSpPr>
            <a:spLocks noChangeArrowheads="1"/>
          </p:cNvSpPr>
          <p:nvPr/>
        </p:nvSpPr>
        <p:spPr bwMode="auto">
          <a:xfrm>
            <a:off x="7605713" y="2924175"/>
            <a:ext cx="2111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  <a:latin typeface="Arial" charset="0"/>
              </a:rPr>
              <a:t>H8</a:t>
            </a:r>
            <a:endParaRPr lang="en-US">
              <a:latin typeface="Times New Roman" charset="0"/>
            </a:endParaRPr>
          </a:p>
        </p:txBody>
      </p:sp>
      <p:sp>
        <p:nvSpPr>
          <p:cNvPr id="506923" name="Line 43"/>
          <p:cNvSpPr>
            <a:spLocks noChangeShapeType="1"/>
          </p:cNvSpPr>
          <p:nvPr/>
        </p:nvSpPr>
        <p:spPr bwMode="auto">
          <a:xfrm>
            <a:off x="2116138" y="3217862"/>
            <a:ext cx="2476500" cy="1588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24" name="Line 44"/>
          <p:cNvSpPr>
            <a:spLocks noChangeShapeType="1"/>
          </p:cNvSpPr>
          <p:nvPr/>
        </p:nvSpPr>
        <p:spPr bwMode="auto">
          <a:xfrm flipH="1">
            <a:off x="5602288" y="2671762"/>
            <a:ext cx="2470150" cy="1588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25" name="Freeform 45"/>
          <p:cNvSpPr>
            <a:spLocks/>
          </p:cNvSpPr>
          <p:nvPr/>
        </p:nvSpPr>
        <p:spPr bwMode="auto">
          <a:xfrm>
            <a:off x="2932113" y="4238625"/>
            <a:ext cx="2674937" cy="1085850"/>
          </a:xfrm>
          <a:custGeom>
            <a:avLst/>
            <a:gdLst/>
            <a:ahLst/>
            <a:cxnLst>
              <a:cxn ang="0">
                <a:pos x="826" y="681"/>
              </a:cxn>
              <a:cxn ang="0">
                <a:pos x="968" y="678"/>
              </a:cxn>
              <a:cxn ang="0">
                <a:pos x="1101" y="665"/>
              </a:cxn>
              <a:cxn ang="0">
                <a:pos x="1224" y="645"/>
              </a:cxn>
              <a:cxn ang="0">
                <a:pos x="1337" y="620"/>
              </a:cxn>
              <a:cxn ang="0">
                <a:pos x="1437" y="584"/>
              </a:cxn>
              <a:cxn ang="0">
                <a:pos x="1524" y="542"/>
              </a:cxn>
              <a:cxn ang="0">
                <a:pos x="1592" y="497"/>
              </a:cxn>
              <a:cxn ang="0">
                <a:pos x="1643" y="449"/>
              </a:cxn>
              <a:cxn ang="0">
                <a:pos x="1676" y="394"/>
              </a:cxn>
              <a:cxn ang="0">
                <a:pos x="1685" y="332"/>
              </a:cxn>
              <a:cxn ang="0">
                <a:pos x="1676" y="277"/>
              </a:cxn>
              <a:cxn ang="0">
                <a:pos x="1643" y="226"/>
              </a:cxn>
              <a:cxn ang="0">
                <a:pos x="1592" y="177"/>
              </a:cxn>
              <a:cxn ang="0">
                <a:pos x="1524" y="132"/>
              </a:cxn>
              <a:cxn ang="0">
                <a:pos x="1440" y="93"/>
              </a:cxn>
              <a:cxn ang="0">
                <a:pos x="1340" y="61"/>
              </a:cxn>
              <a:cxn ang="0">
                <a:pos x="1230" y="35"/>
              </a:cxn>
              <a:cxn ang="0">
                <a:pos x="1107" y="16"/>
              </a:cxn>
              <a:cxn ang="0">
                <a:pos x="975" y="3"/>
              </a:cxn>
              <a:cxn ang="0">
                <a:pos x="836" y="0"/>
              </a:cxn>
              <a:cxn ang="0">
                <a:pos x="704" y="6"/>
              </a:cxn>
              <a:cxn ang="0">
                <a:pos x="574" y="19"/>
              </a:cxn>
              <a:cxn ang="0">
                <a:pos x="455" y="38"/>
              </a:cxn>
              <a:cxn ang="0">
                <a:pos x="345" y="64"/>
              </a:cxn>
              <a:cxn ang="0">
                <a:pos x="245" y="97"/>
              </a:cxn>
              <a:cxn ang="0">
                <a:pos x="161" y="132"/>
              </a:cxn>
              <a:cxn ang="0">
                <a:pos x="93" y="174"/>
              </a:cxn>
              <a:cxn ang="0">
                <a:pos x="41" y="222"/>
              </a:cxn>
              <a:cxn ang="0">
                <a:pos x="9" y="271"/>
              </a:cxn>
              <a:cxn ang="0">
                <a:pos x="0" y="323"/>
              </a:cxn>
              <a:cxn ang="0">
                <a:pos x="9" y="377"/>
              </a:cxn>
              <a:cxn ang="0">
                <a:pos x="38" y="429"/>
              </a:cxn>
              <a:cxn ang="0">
                <a:pos x="87" y="481"/>
              </a:cxn>
              <a:cxn ang="0">
                <a:pos x="151" y="526"/>
              </a:cxn>
              <a:cxn ang="0">
                <a:pos x="232" y="571"/>
              </a:cxn>
              <a:cxn ang="0">
                <a:pos x="326" y="607"/>
              </a:cxn>
              <a:cxn ang="0">
                <a:pos x="435" y="639"/>
              </a:cxn>
              <a:cxn ang="0">
                <a:pos x="555" y="662"/>
              </a:cxn>
              <a:cxn ang="0">
                <a:pos x="687" y="678"/>
              </a:cxn>
              <a:cxn ang="0">
                <a:pos x="826" y="684"/>
              </a:cxn>
              <a:cxn ang="0">
                <a:pos x="826" y="684"/>
              </a:cxn>
            </a:cxnLst>
            <a:rect l="0" t="0" r="r" b="b"/>
            <a:pathLst>
              <a:path w="1685" h="684">
                <a:moveTo>
                  <a:pt x="826" y="681"/>
                </a:moveTo>
                <a:lnTo>
                  <a:pt x="968" y="678"/>
                </a:lnTo>
                <a:lnTo>
                  <a:pt x="1101" y="665"/>
                </a:lnTo>
                <a:lnTo>
                  <a:pt x="1224" y="645"/>
                </a:lnTo>
                <a:lnTo>
                  <a:pt x="1337" y="620"/>
                </a:lnTo>
                <a:lnTo>
                  <a:pt x="1437" y="584"/>
                </a:lnTo>
                <a:lnTo>
                  <a:pt x="1524" y="542"/>
                </a:lnTo>
                <a:lnTo>
                  <a:pt x="1592" y="497"/>
                </a:lnTo>
                <a:lnTo>
                  <a:pt x="1643" y="449"/>
                </a:lnTo>
                <a:lnTo>
                  <a:pt x="1676" y="394"/>
                </a:lnTo>
                <a:lnTo>
                  <a:pt x="1685" y="332"/>
                </a:lnTo>
                <a:lnTo>
                  <a:pt x="1676" y="277"/>
                </a:lnTo>
                <a:lnTo>
                  <a:pt x="1643" y="226"/>
                </a:lnTo>
                <a:lnTo>
                  <a:pt x="1592" y="177"/>
                </a:lnTo>
                <a:lnTo>
                  <a:pt x="1524" y="132"/>
                </a:lnTo>
                <a:lnTo>
                  <a:pt x="1440" y="93"/>
                </a:lnTo>
                <a:lnTo>
                  <a:pt x="1340" y="61"/>
                </a:lnTo>
                <a:lnTo>
                  <a:pt x="1230" y="35"/>
                </a:lnTo>
                <a:lnTo>
                  <a:pt x="1107" y="16"/>
                </a:lnTo>
                <a:lnTo>
                  <a:pt x="975" y="3"/>
                </a:lnTo>
                <a:lnTo>
                  <a:pt x="836" y="0"/>
                </a:lnTo>
                <a:lnTo>
                  <a:pt x="704" y="6"/>
                </a:lnTo>
                <a:lnTo>
                  <a:pt x="574" y="19"/>
                </a:lnTo>
                <a:lnTo>
                  <a:pt x="455" y="38"/>
                </a:lnTo>
                <a:lnTo>
                  <a:pt x="345" y="64"/>
                </a:lnTo>
                <a:lnTo>
                  <a:pt x="245" y="97"/>
                </a:lnTo>
                <a:lnTo>
                  <a:pt x="161" y="132"/>
                </a:lnTo>
                <a:lnTo>
                  <a:pt x="93" y="174"/>
                </a:lnTo>
                <a:lnTo>
                  <a:pt x="41" y="222"/>
                </a:lnTo>
                <a:lnTo>
                  <a:pt x="9" y="271"/>
                </a:lnTo>
                <a:lnTo>
                  <a:pt x="0" y="323"/>
                </a:lnTo>
                <a:lnTo>
                  <a:pt x="9" y="377"/>
                </a:lnTo>
                <a:lnTo>
                  <a:pt x="38" y="429"/>
                </a:lnTo>
                <a:lnTo>
                  <a:pt x="87" y="481"/>
                </a:lnTo>
                <a:lnTo>
                  <a:pt x="151" y="526"/>
                </a:lnTo>
                <a:lnTo>
                  <a:pt x="232" y="571"/>
                </a:lnTo>
                <a:lnTo>
                  <a:pt x="326" y="607"/>
                </a:lnTo>
                <a:lnTo>
                  <a:pt x="435" y="639"/>
                </a:lnTo>
                <a:lnTo>
                  <a:pt x="555" y="662"/>
                </a:lnTo>
                <a:lnTo>
                  <a:pt x="687" y="678"/>
                </a:lnTo>
                <a:lnTo>
                  <a:pt x="826" y="684"/>
                </a:lnTo>
                <a:lnTo>
                  <a:pt x="826" y="684"/>
                </a:lnTo>
              </a:path>
            </a:pathLst>
          </a:custGeom>
          <a:noFill/>
          <a:ln w="20638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6926" name="Line 46"/>
          <p:cNvSpPr>
            <a:spLocks noChangeShapeType="1"/>
          </p:cNvSpPr>
          <p:nvPr/>
        </p:nvSpPr>
        <p:spPr bwMode="auto">
          <a:xfrm flipH="1">
            <a:off x="5864225" y="3200400"/>
            <a:ext cx="1065213" cy="679450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an IP address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“Static” IP addresses</a:t>
            </a:r>
          </a:p>
          <a:p>
            <a:pPr lvl="1"/>
            <a:r>
              <a:rPr lang="en-US" sz="2000" dirty="0"/>
              <a:t>IP address assigned to each machine; </a:t>
            </a:r>
            <a:r>
              <a:rPr lang="en-US" sz="2000" dirty="0" err="1"/>
              <a:t>sysadmin</a:t>
            </a:r>
            <a:r>
              <a:rPr lang="en-US" sz="2000" dirty="0"/>
              <a:t> must </a:t>
            </a:r>
            <a:r>
              <a:rPr lang="en-US" sz="2000" dirty="0" smtClean="0"/>
              <a:t>configure</a:t>
            </a:r>
          </a:p>
          <a:p>
            <a:pPr lvl="3"/>
            <a:endParaRPr lang="en-US" sz="1600" dirty="0"/>
          </a:p>
          <a:p>
            <a:r>
              <a:rPr lang="en-US" sz="2400" dirty="0" smtClean="0"/>
              <a:t>Dynamic </a:t>
            </a:r>
            <a:r>
              <a:rPr lang="en-US" sz="2400" dirty="0"/>
              <a:t>Host Configuration Protocol (DHCP)</a:t>
            </a:r>
          </a:p>
          <a:p>
            <a:pPr lvl="1"/>
            <a:r>
              <a:rPr lang="en-US" sz="2000" dirty="0"/>
              <a:t>One DHCP server with the bootstrap info</a:t>
            </a:r>
          </a:p>
          <a:p>
            <a:pPr lvl="2"/>
            <a:r>
              <a:rPr lang="en-US" sz="1800" dirty="0"/>
              <a:t>Host address, gateway address, subnet mask, …</a:t>
            </a:r>
          </a:p>
          <a:p>
            <a:pPr lvl="2"/>
            <a:r>
              <a:rPr lang="en-US" sz="1800" dirty="0"/>
              <a:t>Find DHCP server using LAN broadcast</a:t>
            </a:r>
          </a:p>
          <a:p>
            <a:pPr lvl="1"/>
            <a:r>
              <a:rPr lang="en-US" sz="2000" dirty="0"/>
              <a:t>Addresses are leased; renew </a:t>
            </a:r>
            <a:r>
              <a:rPr lang="en-US" sz="2000" dirty="0" smtClean="0"/>
              <a:t>periodically</a:t>
            </a:r>
          </a:p>
          <a:p>
            <a:pPr lvl="1"/>
            <a:r>
              <a:rPr lang="en-US" sz="2000" dirty="0" smtClean="0"/>
              <a:t>Other configuration info as well (DNS, router, MTU, etc.)</a:t>
            </a:r>
          </a:p>
          <a:p>
            <a:pPr lvl="3"/>
            <a:endParaRPr lang="en-US" sz="1600" dirty="0"/>
          </a:p>
          <a:p>
            <a:r>
              <a:rPr lang="en-US" sz="2400" dirty="0" smtClean="0"/>
              <a:t>“</a:t>
            </a:r>
            <a:r>
              <a:rPr lang="en-US" sz="2400" dirty="0"/>
              <a:t>Stateless” </a:t>
            </a:r>
            <a:r>
              <a:rPr lang="en-US" sz="2400" dirty="0" err="1" smtClean="0"/>
              <a:t>autoconfiguration</a:t>
            </a:r>
            <a:r>
              <a:rPr lang="en-US" sz="2400" dirty="0" smtClean="0"/>
              <a:t> </a:t>
            </a:r>
            <a:r>
              <a:rPr lang="en-US" sz="2400" dirty="0"/>
              <a:t>(in IPv6) </a:t>
            </a:r>
          </a:p>
          <a:p>
            <a:pPr lvl="1"/>
            <a:r>
              <a:rPr lang="en-US" sz="2000" dirty="0" smtClean="0"/>
              <a:t>Reuse </a:t>
            </a:r>
            <a:r>
              <a:rPr lang="en-US" sz="2000" dirty="0"/>
              <a:t>Ethernet addresses for lower portion of </a:t>
            </a:r>
            <a:r>
              <a:rPr lang="en-US" sz="2000" dirty="0" smtClean="0"/>
              <a:t>address</a:t>
            </a:r>
          </a:p>
          <a:p>
            <a:pPr lvl="1"/>
            <a:r>
              <a:rPr lang="en-US" sz="2000" dirty="0" smtClean="0"/>
              <a:t>Learn </a:t>
            </a:r>
            <a:r>
              <a:rPr lang="en-US" sz="2000" dirty="0"/>
              <a:t>higher portion from routers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resolution protocol (ARP)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Routers take packets to other networks</a:t>
            </a:r>
          </a:p>
          <a:p>
            <a:r>
              <a:rPr lang="en-US" dirty="0" smtClean="0"/>
              <a:t>How to deliver packets within the same network?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Need IP address to link-layer mapping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ARP is a dynamic approach to learn mapping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Node A sends broadcast query for IP address X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Node B with IP address X replies with its MAC address 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caches (X, M); old information is timed out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Also: B caches A’s MAC and IP addresses, other nodes refresh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ARP Example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To send first message use ARP to learn MAC address</a:t>
            </a:r>
          </a:p>
          <a:p>
            <a:r>
              <a:rPr lang="en-US" sz="2400"/>
              <a:t>For later messages (common case), consult ARP cache</a:t>
            </a:r>
          </a:p>
        </p:txBody>
      </p:sp>
      <p:sp>
        <p:nvSpPr>
          <p:cNvPr id="585732" name="Line 4"/>
          <p:cNvSpPr>
            <a:spLocks noChangeShapeType="1"/>
          </p:cNvSpPr>
          <p:nvPr/>
        </p:nvSpPr>
        <p:spPr bwMode="auto">
          <a:xfrm>
            <a:off x="2378075" y="25908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5733" name="Line 5"/>
          <p:cNvSpPr>
            <a:spLocks noChangeShapeType="1"/>
          </p:cNvSpPr>
          <p:nvPr/>
        </p:nvSpPr>
        <p:spPr bwMode="auto">
          <a:xfrm>
            <a:off x="5578475" y="2667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5734" name="Line 6"/>
          <p:cNvSpPr>
            <a:spLocks noChangeShapeType="1"/>
          </p:cNvSpPr>
          <p:nvPr/>
        </p:nvSpPr>
        <p:spPr bwMode="auto">
          <a:xfrm>
            <a:off x="2378075" y="2971800"/>
            <a:ext cx="320040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5735" name="Line 7"/>
          <p:cNvSpPr>
            <a:spLocks noChangeShapeType="1"/>
          </p:cNvSpPr>
          <p:nvPr/>
        </p:nvSpPr>
        <p:spPr bwMode="auto">
          <a:xfrm>
            <a:off x="2378075" y="4419600"/>
            <a:ext cx="320040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5736" name="Line 8"/>
          <p:cNvSpPr>
            <a:spLocks noChangeShapeType="1"/>
          </p:cNvSpPr>
          <p:nvPr/>
        </p:nvSpPr>
        <p:spPr bwMode="auto">
          <a:xfrm rot="10800000" flipV="1">
            <a:off x="2378075" y="3733800"/>
            <a:ext cx="3200400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5737" name="Line 9"/>
          <p:cNvSpPr>
            <a:spLocks noChangeShapeType="1"/>
          </p:cNvSpPr>
          <p:nvPr/>
        </p:nvSpPr>
        <p:spPr bwMode="auto">
          <a:xfrm>
            <a:off x="7178675" y="3886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5738" name="Text Box 10"/>
          <p:cNvSpPr txBox="1">
            <a:spLocks noChangeArrowheads="1"/>
          </p:cNvSpPr>
          <p:nvPr/>
        </p:nvSpPr>
        <p:spPr bwMode="auto">
          <a:xfrm>
            <a:off x="6797675" y="35052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time</a:t>
            </a:r>
          </a:p>
        </p:txBody>
      </p:sp>
      <p:sp>
        <p:nvSpPr>
          <p:cNvPr id="585739" name="Text Box 11"/>
          <p:cNvSpPr txBox="1">
            <a:spLocks noChangeArrowheads="1"/>
          </p:cNvSpPr>
          <p:nvPr/>
        </p:nvSpPr>
        <p:spPr bwMode="auto">
          <a:xfrm>
            <a:off x="2149475" y="54102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585740" name="Text Box 12"/>
          <p:cNvSpPr txBox="1">
            <a:spLocks noChangeArrowheads="1"/>
          </p:cNvSpPr>
          <p:nvPr/>
        </p:nvSpPr>
        <p:spPr bwMode="auto">
          <a:xfrm>
            <a:off x="5419725" y="5486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585741" name="Text Box 13"/>
          <p:cNvSpPr txBox="1">
            <a:spLocks noChangeArrowheads="1"/>
          </p:cNvSpPr>
          <p:nvPr/>
        </p:nvSpPr>
        <p:spPr bwMode="auto">
          <a:xfrm>
            <a:off x="3540125" y="2743200"/>
            <a:ext cx="157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Who is X?</a:t>
            </a:r>
          </a:p>
        </p:txBody>
      </p:sp>
      <p:sp>
        <p:nvSpPr>
          <p:cNvPr id="585742" name="Text Box 14"/>
          <p:cNvSpPr txBox="1">
            <a:spLocks noChangeArrowheads="1"/>
          </p:cNvSpPr>
          <p:nvPr/>
        </p:nvSpPr>
        <p:spPr bwMode="auto">
          <a:xfrm>
            <a:off x="2947988" y="3505200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 am X</a:t>
            </a:r>
          </a:p>
        </p:txBody>
      </p:sp>
      <p:sp>
        <p:nvSpPr>
          <p:cNvPr id="585743" name="Text Box 15"/>
          <p:cNvSpPr txBox="1">
            <a:spLocks noChangeArrowheads="1"/>
          </p:cNvSpPr>
          <p:nvPr/>
        </p:nvSpPr>
        <p:spPr bwMode="auto">
          <a:xfrm>
            <a:off x="3294063" y="41910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&lt;Message 1&gt;</a:t>
            </a:r>
          </a:p>
        </p:txBody>
      </p:sp>
      <p:sp>
        <p:nvSpPr>
          <p:cNvPr id="585744" name="Line 16"/>
          <p:cNvSpPr>
            <a:spLocks noChangeShapeType="1"/>
          </p:cNvSpPr>
          <p:nvPr/>
        </p:nvSpPr>
        <p:spPr bwMode="auto">
          <a:xfrm>
            <a:off x="2371725" y="5049837"/>
            <a:ext cx="3200400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85745" name="Text Box 17"/>
          <p:cNvSpPr txBox="1">
            <a:spLocks noChangeArrowheads="1"/>
          </p:cNvSpPr>
          <p:nvPr/>
        </p:nvSpPr>
        <p:spPr bwMode="auto">
          <a:xfrm>
            <a:off x="3287713" y="4821237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&lt;Message 2&gt;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231900"/>
          </a:xfrm>
        </p:spPr>
        <p:txBody>
          <a:bodyPr/>
          <a:lstStyle/>
          <a:p>
            <a:r>
              <a:rPr lang="en-US" dirty="0" smtClean="0"/>
              <a:t>Internet control message protocol (ICMP)</a:t>
            </a:r>
            <a:endParaRPr lang="en-US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r>
              <a:rPr lang="en-US" dirty="0"/>
              <a:t>What happens when things go wrong?</a:t>
            </a:r>
          </a:p>
          <a:p>
            <a:pPr lvl="1"/>
            <a:r>
              <a:rPr lang="en-US" dirty="0"/>
              <a:t>Need a way to test/debug a large, widely distributed </a:t>
            </a:r>
            <a:r>
              <a:rPr lang="en-US" dirty="0" smtClean="0"/>
              <a:t>system</a:t>
            </a:r>
          </a:p>
          <a:p>
            <a:endParaRPr lang="en-US" dirty="0" smtClean="0"/>
          </a:p>
          <a:p>
            <a:r>
              <a:rPr lang="en-US" dirty="0" smtClean="0"/>
              <a:t>ICMP is used </a:t>
            </a:r>
            <a:r>
              <a:rPr lang="en-US" dirty="0"/>
              <a:t>for error and information reporting:</a:t>
            </a:r>
          </a:p>
          <a:p>
            <a:pPr lvl="1"/>
            <a:r>
              <a:rPr lang="en-US" dirty="0"/>
              <a:t>Errors that occur during IP forwarding</a:t>
            </a:r>
          </a:p>
          <a:p>
            <a:pPr lvl="1"/>
            <a:r>
              <a:rPr lang="en-US" dirty="0"/>
              <a:t>Queries about the status of the </a:t>
            </a:r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Line 2"/>
          <p:cNvSpPr>
            <a:spLocks noChangeShapeType="1"/>
          </p:cNvSpPr>
          <p:nvPr/>
        </p:nvSpPr>
        <p:spPr bwMode="auto">
          <a:xfrm flipH="1">
            <a:off x="2036763" y="36576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ICMP Generation</a:t>
            </a:r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229600" cy="1524000"/>
          </a:xfrm>
        </p:spPr>
        <p:txBody>
          <a:bodyPr/>
          <a:lstStyle/>
          <a:p>
            <a:r>
              <a:rPr lang="en-US" dirty="0" smtClean="0"/>
              <a:t>ICMP messages include portion of IP packet that triggered the error (if applicable) in their payload</a:t>
            </a:r>
          </a:p>
          <a:p>
            <a:endParaRPr lang="en-US" dirty="0"/>
          </a:p>
        </p:txBody>
      </p:sp>
      <p:sp>
        <p:nvSpPr>
          <p:cNvPr id="209925" name="Oval 5"/>
          <p:cNvSpPr>
            <a:spLocks noChangeArrowheads="1"/>
          </p:cNvSpPr>
          <p:nvPr/>
        </p:nvSpPr>
        <p:spPr bwMode="auto">
          <a:xfrm>
            <a:off x="3103563" y="26670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4932363" y="26670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927" name="Line 7"/>
          <p:cNvSpPr>
            <a:spLocks noChangeShapeType="1"/>
          </p:cNvSpPr>
          <p:nvPr/>
        </p:nvSpPr>
        <p:spPr bwMode="auto">
          <a:xfrm>
            <a:off x="2341563" y="29718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1255713" y="2662238"/>
            <a:ext cx="1490662" cy="6191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209929" name="Line 9"/>
          <p:cNvSpPr>
            <a:spLocks noChangeShapeType="1"/>
          </p:cNvSpPr>
          <p:nvPr/>
        </p:nvSpPr>
        <p:spPr bwMode="auto">
          <a:xfrm>
            <a:off x="2341563" y="25146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30" name="Line 10"/>
          <p:cNvSpPr>
            <a:spLocks noChangeShapeType="1"/>
          </p:cNvSpPr>
          <p:nvPr/>
        </p:nvSpPr>
        <p:spPr bwMode="auto">
          <a:xfrm>
            <a:off x="5313363" y="2514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6684963" y="2667000"/>
            <a:ext cx="1011237" cy="6191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dest</a:t>
            </a:r>
          </a:p>
        </p:txBody>
      </p: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3941763" y="3419475"/>
            <a:ext cx="2133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ICMP</a:t>
            </a:r>
          </a:p>
        </p:txBody>
      </p:sp>
      <p:sp>
        <p:nvSpPr>
          <p:cNvPr id="209933" name="Rectangle 13"/>
          <p:cNvSpPr>
            <a:spLocks noChangeArrowheads="1"/>
          </p:cNvSpPr>
          <p:nvPr/>
        </p:nvSpPr>
        <p:spPr bwMode="auto">
          <a:xfrm>
            <a:off x="4779963" y="3470275"/>
            <a:ext cx="12509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/>
              <a:t>IP packet</a:t>
            </a:r>
          </a:p>
        </p:txBody>
      </p:sp>
      <p:sp>
        <p:nvSpPr>
          <p:cNvPr id="209934" name="Rectangle 14"/>
          <p:cNvSpPr>
            <a:spLocks noChangeArrowheads="1"/>
          </p:cNvSpPr>
          <p:nvPr/>
        </p:nvSpPr>
        <p:spPr bwMode="auto">
          <a:xfrm>
            <a:off x="1182688" y="2286000"/>
            <a:ext cx="146367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IP packet</a:t>
            </a:r>
          </a:p>
        </p:txBody>
      </p:sp>
      <p:sp>
        <p:nvSpPr>
          <p:cNvPr id="209935" name="Line 15"/>
          <p:cNvSpPr>
            <a:spLocks noChangeShapeType="1"/>
          </p:cNvSpPr>
          <p:nvPr/>
        </p:nvSpPr>
        <p:spPr bwMode="auto">
          <a:xfrm flipV="1">
            <a:off x="2036763" y="3276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5727700" y="1600200"/>
            <a:ext cx="1795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Error during</a:t>
            </a:r>
          </a:p>
          <a:p>
            <a:r>
              <a:rPr lang="en-US"/>
              <a:t>forwarding!</a:t>
            </a:r>
          </a:p>
        </p:txBody>
      </p:sp>
      <p:sp>
        <p:nvSpPr>
          <p:cNvPr id="209937" name="Line 17"/>
          <p:cNvSpPr>
            <a:spLocks noChangeShapeType="1"/>
          </p:cNvSpPr>
          <p:nvPr/>
        </p:nvSpPr>
        <p:spPr bwMode="auto">
          <a:xfrm flipH="1">
            <a:off x="5465763" y="2057400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ICMP Messages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Destination unreachable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“Destination” can be host, network, port or protocol </a:t>
            </a:r>
          </a:p>
          <a:p>
            <a:pPr>
              <a:lnSpc>
                <a:spcPct val="90000"/>
              </a:lnSpc>
            </a:pPr>
            <a:r>
              <a:rPr lang="en-US" dirty="0"/>
              <a:t>Redirect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 shortcut circuitous routing</a:t>
            </a:r>
          </a:p>
          <a:p>
            <a:pPr>
              <a:lnSpc>
                <a:spcPct val="90000"/>
              </a:lnSpc>
            </a:pPr>
            <a:r>
              <a:rPr lang="en-US" dirty="0"/>
              <a:t>TTL Expired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Used by the “</a:t>
            </a:r>
            <a:r>
              <a:rPr lang="en-US" dirty="0" err="1"/>
              <a:t>traceroute</a:t>
            </a:r>
            <a:r>
              <a:rPr lang="en-US" dirty="0"/>
              <a:t>” program</a:t>
            </a:r>
          </a:p>
          <a:p>
            <a:pPr>
              <a:lnSpc>
                <a:spcPct val="90000"/>
              </a:lnSpc>
            </a:pPr>
            <a:r>
              <a:rPr lang="en-US" dirty="0"/>
              <a:t>Echo request/reply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Used by the “ping” program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ICMP Restrictions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generation of error messages is limited to avoid cascades … error causes error that causes error!</a:t>
            </a:r>
          </a:p>
          <a:p>
            <a:endParaRPr lang="en-US" dirty="0"/>
          </a:p>
          <a:p>
            <a:r>
              <a:rPr lang="en-US" dirty="0"/>
              <a:t>Don’t generate ICMP error in response to:</a:t>
            </a:r>
          </a:p>
          <a:p>
            <a:pPr lvl="1"/>
            <a:r>
              <a:rPr lang="en-US" dirty="0"/>
              <a:t>An ICMP error</a:t>
            </a:r>
          </a:p>
          <a:p>
            <a:pPr lvl="1"/>
            <a:r>
              <a:rPr lang="en-US" dirty="0"/>
              <a:t>Broadcast/multicast messages (link or IP level)</a:t>
            </a:r>
          </a:p>
          <a:p>
            <a:pPr lvl="1"/>
            <a:r>
              <a:rPr lang="en-US" dirty="0"/>
              <a:t>IP header that is corrupt or has bogus source </a:t>
            </a:r>
            <a:r>
              <a:rPr lang="en-US" dirty="0" smtClean="0"/>
              <a:t>address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ICMP messages are often rate-limited too.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Freeform 2"/>
          <p:cNvSpPr>
            <a:spLocks/>
          </p:cNvSpPr>
          <p:nvPr/>
        </p:nvSpPr>
        <p:spPr bwMode="auto">
          <a:xfrm>
            <a:off x="5391150" y="2138363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solidFill>
            <a:schemeClr val="accent1">
              <a:alpha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3" name="Freeform 3"/>
          <p:cNvSpPr>
            <a:spLocks/>
          </p:cNvSpPr>
          <p:nvPr/>
        </p:nvSpPr>
        <p:spPr bwMode="auto">
          <a:xfrm>
            <a:off x="8067675" y="4927600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solidFill>
            <a:schemeClr val="accent1">
              <a:alpha val="50000"/>
            </a:schemeClr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 Issue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19250"/>
            <a:ext cx="4648200" cy="4171950"/>
          </a:xfrm>
        </p:spPr>
        <p:txBody>
          <a:bodyPr/>
          <a:lstStyle/>
          <a:p>
            <a:r>
              <a:rPr lang="en-US" sz="2400" dirty="0"/>
              <a:t>Different networks may have different frame limits (MTUs)</a:t>
            </a:r>
          </a:p>
          <a:p>
            <a:pPr lvl="1"/>
            <a:r>
              <a:rPr lang="en-US" sz="2000" dirty="0"/>
              <a:t>Ethernet 1.5K, FDDI 4.5K</a:t>
            </a:r>
          </a:p>
          <a:p>
            <a:pPr lvl="1"/>
            <a:endParaRPr lang="en-US" sz="2000" dirty="0"/>
          </a:p>
          <a:p>
            <a:r>
              <a:rPr lang="en-US" sz="2400" dirty="0"/>
              <a:t>Don’t know if packet will be too big for path beforehand</a:t>
            </a:r>
          </a:p>
          <a:p>
            <a:pPr lvl="1"/>
            <a:r>
              <a:rPr lang="en-US" sz="2000" dirty="0"/>
              <a:t>IPv4: fragment on demand and reassemble at destination</a:t>
            </a:r>
          </a:p>
          <a:p>
            <a:pPr lvl="1"/>
            <a:r>
              <a:rPr lang="en-US" sz="2000" dirty="0"/>
              <a:t>IPv6: network returns error message so host can learn limit</a:t>
            </a:r>
          </a:p>
          <a:p>
            <a:endParaRPr lang="en-US" sz="2400" dirty="0"/>
          </a:p>
        </p:txBody>
      </p:sp>
      <p:sp>
        <p:nvSpPr>
          <p:cNvPr id="204806" name="Freeform 6"/>
          <p:cNvSpPr>
            <a:spLocks/>
          </p:cNvSpPr>
          <p:nvPr/>
        </p:nvSpPr>
        <p:spPr bwMode="auto">
          <a:xfrm>
            <a:off x="6672263" y="2959100"/>
            <a:ext cx="317500" cy="317500"/>
          </a:xfrm>
          <a:custGeom>
            <a:avLst/>
            <a:gdLst/>
            <a:ahLst/>
            <a:cxnLst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200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6723063" y="3000375"/>
            <a:ext cx="211137" cy="1984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</a:rPr>
              <a:t>R1</a:t>
            </a:r>
            <a:endParaRPr lang="en-US">
              <a:latin typeface="Times New Roman" charset="0"/>
            </a:endParaRPr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6826250" y="2671763"/>
            <a:ext cx="4763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5432425" y="3825875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</a:rPr>
              <a:t>H4</a:t>
            </a:r>
            <a:endParaRPr lang="en-US">
              <a:latin typeface="Times New Roman" charset="0"/>
            </a:endParaRPr>
          </a:p>
        </p:txBody>
      </p:sp>
      <p:sp>
        <p:nvSpPr>
          <p:cNvPr id="204810" name="Freeform 10"/>
          <p:cNvSpPr>
            <a:spLocks/>
          </p:cNvSpPr>
          <p:nvPr/>
        </p:nvSpPr>
        <p:spPr bwMode="auto">
          <a:xfrm>
            <a:off x="5391150" y="3784600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1" name="Rectangle 11"/>
          <p:cNvSpPr>
            <a:spLocks noChangeArrowheads="1"/>
          </p:cNvSpPr>
          <p:nvPr/>
        </p:nvSpPr>
        <p:spPr bwMode="auto">
          <a:xfrm>
            <a:off x="5872163" y="4968875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</a:rPr>
              <a:t>H5</a:t>
            </a:r>
            <a:endParaRPr lang="en-US">
              <a:latin typeface="Times New Roman" charset="0"/>
            </a:endParaRPr>
          </a:p>
        </p:txBody>
      </p:sp>
      <p:sp>
        <p:nvSpPr>
          <p:cNvPr id="204812" name="Freeform 12"/>
          <p:cNvSpPr>
            <a:spLocks/>
          </p:cNvSpPr>
          <p:nvPr/>
        </p:nvSpPr>
        <p:spPr bwMode="auto">
          <a:xfrm>
            <a:off x="5837238" y="4927600"/>
            <a:ext cx="317500" cy="317500"/>
          </a:xfrm>
          <a:custGeom>
            <a:avLst/>
            <a:gdLst/>
            <a:ahLst/>
            <a:cxnLst>
              <a:cxn ang="0">
                <a:pos x="197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197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3" name="Rectangle 13"/>
          <p:cNvSpPr>
            <a:spLocks noChangeArrowheads="1"/>
          </p:cNvSpPr>
          <p:nvPr/>
        </p:nvSpPr>
        <p:spPr bwMode="auto">
          <a:xfrm>
            <a:off x="7081838" y="2179638"/>
            <a:ext cx="2111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</a:rPr>
              <a:t>H3</a:t>
            </a:r>
            <a:endParaRPr lang="en-US">
              <a:latin typeface="Times New Roman" charset="0"/>
            </a:endParaRPr>
          </a:p>
        </p:txBody>
      </p:sp>
      <p:sp>
        <p:nvSpPr>
          <p:cNvPr id="204814" name="Freeform 14"/>
          <p:cNvSpPr>
            <a:spLocks/>
          </p:cNvSpPr>
          <p:nvPr/>
        </p:nvSpPr>
        <p:spPr bwMode="auto">
          <a:xfrm>
            <a:off x="7042150" y="2138363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auto">
          <a:xfrm>
            <a:off x="7200900" y="2451100"/>
            <a:ext cx="1588" cy="22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6257925" y="2174875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</a:rPr>
              <a:t>H2</a:t>
            </a:r>
            <a:endParaRPr lang="en-US">
              <a:latin typeface="Times New Roman" charset="0"/>
            </a:endParaRPr>
          </a:p>
        </p:txBody>
      </p:sp>
      <p:sp>
        <p:nvSpPr>
          <p:cNvPr id="204817" name="Freeform 17"/>
          <p:cNvSpPr>
            <a:spLocks/>
          </p:cNvSpPr>
          <p:nvPr/>
        </p:nvSpPr>
        <p:spPr bwMode="auto">
          <a:xfrm>
            <a:off x="6216650" y="2133600"/>
            <a:ext cx="317500" cy="317500"/>
          </a:xfrm>
          <a:custGeom>
            <a:avLst/>
            <a:gdLst/>
            <a:ahLst/>
            <a:cxnLst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200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8" name="Line 18"/>
          <p:cNvSpPr>
            <a:spLocks noChangeShapeType="1"/>
          </p:cNvSpPr>
          <p:nvPr/>
        </p:nvSpPr>
        <p:spPr bwMode="auto">
          <a:xfrm>
            <a:off x="6415088" y="2438400"/>
            <a:ext cx="4762" cy="225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9" name="Rectangle 19"/>
          <p:cNvSpPr>
            <a:spLocks noChangeArrowheads="1"/>
          </p:cNvSpPr>
          <p:nvPr/>
        </p:nvSpPr>
        <p:spPr bwMode="auto">
          <a:xfrm>
            <a:off x="5426075" y="2179638"/>
            <a:ext cx="2111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</a:rPr>
              <a:t>H1</a:t>
            </a:r>
            <a:endParaRPr lang="en-US">
              <a:latin typeface="Times New Roman" charset="0"/>
            </a:endParaRPr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auto">
          <a:xfrm>
            <a:off x="5576888" y="2438400"/>
            <a:ext cx="4762" cy="22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21" name="Line 21"/>
          <p:cNvSpPr>
            <a:spLocks noChangeShapeType="1"/>
          </p:cNvSpPr>
          <p:nvPr/>
        </p:nvSpPr>
        <p:spPr bwMode="auto">
          <a:xfrm>
            <a:off x="6826250" y="3276600"/>
            <a:ext cx="66675" cy="446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22" name="Rectangle 22"/>
          <p:cNvSpPr>
            <a:spLocks noChangeArrowheads="1"/>
          </p:cNvSpPr>
          <p:nvPr/>
        </p:nvSpPr>
        <p:spPr bwMode="auto">
          <a:xfrm>
            <a:off x="5221288" y="2703513"/>
            <a:ext cx="15271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</a:rPr>
              <a:t>Network 2 (Ethernet)</a:t>
            </a:r>
            <a:endParaRPr lang="en-US">
              <a:latin typeface="Times New Roman" charset="0"/>
            </a:endParaRPr>
          </a:p>
        </p:txBody>
      </p:sp>
      <p:sp>
        <p:nvSpPr>
          <p:cNvPr id="204823" name="Line 23"/>
          <p:cNvSpPr>
            <a:spLocks noChangeShapeType="1"/>
          </p:cNvSpPr>
          <p:nvPr/>
        </p:nvSpPr>
        <p:spPr bwMode="auto">
          <a:xfrm>
            <a:off x="5708650" y="3938588"/>
            <a:ext cx="342900" cy="153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24" name="Line 24"/>
          <p:cNvSpPr>
            <a:spLocks noChangeShapeType="1"/>
          </p:cNvSpPr>
          <p:nvPr/>
        </p:nvSpPr>
        <p:spPr bwMode="auto">
          <a:xfrm flipV="1">
            <a:off x="5995988" y="4506913"/>
            <a:ext cx="220662" cy="415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25" name="Rectangle 25"/>
          <p:cNvSpPr>
            <a:spLocks noChangeArrowheads="1"/>
          </p:cNvSpPr>
          <p:nvPr/>
        </p:nvSpPr>
        <p:spPr bwMode="auto">
          <a:xfrm>
            <a:off x="8107363" y="4968875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</a:rPr>
              <a:t>H6</a:t>
            </a:r>
            <a:endParaRPr lang="en-US">
              <a:latin typeface="Times New Roman" charset="0"/>
            </a:endParaRPr>
          </a:p>
        </p:txBody>
      </p:sp>
      <p:sp>
        <p:nvSpPr>
          <p:cNvPr id="204826" name="Line 26"/>
          <p:cNvSpPr>
            <a:spLocks noChangeShapeType="1"/>
          </p:cNvSpPr>
          <p:nvPr/>
        </p:nvSpPr>
        <p:spPr bwMode="auto">
          <a:xfrm flipH="1" flipV="1">
            <a:off x="8128000" y="4676775"/>
            <a:ext cx="98425" cy="246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27" name="Rectangle 27"/>
          <p:cNvSpPr>
            <a:spLocks noChangeArrowheads="1"/>
          </p:cNvSpPr>
          <p:nvPr/>
        </p:nvSpPr>
        <p:spPr bwMode="auto">
          <a:xfrm>
            <a:off x="6708775" y="4102100"/>
            <a:ext cx="12874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300">
                <a:solidFill>
                  <a:srgbClr val="000000"/>
                </a:solidFill>
              </a:rPr>
              <a:t>Network 3 (FDDI)</a:t>
            </a:r>
            <a:endParaRPr lang="en-US">
              <a:latin typeface="Times New Roman" charset="0"/>
            </a:endParaRPr>
          </a:p>
        </p:txBody>
      </p:sp>
      <p:sp>
        <p:nvSpPr>
          <p:cNvPr id="204828" name="Line 28"/>
          <p:cNvSpPr>
            <a:spLocks noChangeShapeType="1"/>
          </p:cNvSpPr>
          <p:nvPr/>
        </p:nvSpPr>
        <p:spPr bwMode="auto">
          <a:xfrm>
            <a:off x="5195888" y="2671763"/>
            <a:ext cx="2476500" cy="1587"/>
          </a:xfrm>
          <a:prstGeom prst="line">
            <a:avLst/>
          </a:prstGeom>
          <a:noFill/>
          <a:ln w="20638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29" name="Freeform 29"/>
          <p:cNvSpPr>
            <a:spLocks/>
          </p:cNvSpPr>
          <p:nvPr/>
        </p:nvSpPr>
        <p:spPr bwMode="auto">
          <a:xfrm>
            <a:off x="6011863" y="3692525"/>
            <a:ext cx="2674937" cy="1085850"/>
          </a:xfrm>
          <a:custGeom>
            <a:avLst/>
            <a:gdLst/>
            <a:ahLst/>
            <a:cxnLst>
              <a:cxn ang="0">
                <a:pos x="826" y="681"/>
              </a:cxn>
              <a:cxn ang="0">
                <a:pos x="968" y="678"/>
              </a:cxn>
              <a:cxn ang="0">
                <a:pos x="1101" y="665"/>
              </a:cxn>
              <a:cxn ang="0">
                <a:pos x="1224" y="645"/>
              </a:cxn>
              <a:cxn ang="0">
                <a:pos x="1337" y="620"/>
              </a:cxn>
              <a:cxn ang="0">
                <a:pos x="1437" y="584"/>
              </a:cxn>
              <a:cxn ang="0">
                <a:pos x="1524" y="542"/>
              </a:cxn>
              <a:cxn ang="0">
                <a:pos x="1592" y="497"/>
              </a:cxn>
              <a:cxn ang="0">
                <a:pos x="1643" y="449"/>
              </a:cxn>
              <a:cxn ang="0">
                <a:pos x="1676" y="394"/>
              </a:cxn>
              <a:cxn ang="0">
                <a:pos x="1685" y="332"/>
              </a:cxn>
              <a:cxn ang="0">
                <a:pos x="1676" y="277"/>
              </a:cxn>
              <a:cxn ang="0">
                <a:pos x="1643" y="226"/>
              </a:cxn>
              <a:cxn ang="0">
                <a:pos x="1592" y="177"/>
              </a:cxn>
              <a:cxn ang="0">
                <a:pos x="1524" y="132"/>
              </a:cxn>
              <a:cxn ang="0">
                <a:pos x="1440" y="93"/>
              </a:cxn>
              <a:cxn ang="0">
                <a:pos x="1340" y="61"/>
              </a:cxn>
              <a:cxn ang="0">
                <a:pos x="1230" y="35"/>
              </a:cxn>
              <a:cxn ang="0">
                <a:pos x="1107" y="16"/>
              </a:cxn>
              <a:cxn ang="0">
                <a:pos x="975" y="3"/>
              </a:cxn>
              <a:cxn ang="0">
                <a:pos x="836" y="0"/>
              </a:cxn>
              <a:cxn ang="0">
                <a:pos x="704" y="6"/>
              </a:cxn>
              <a:cxn ang="0">
                <a:pos x="574" y="19"/>
              </a:cxn>
              <a:cxn ang="0">
                <a:pos x="455" y="38"/>
              </a:cxn>
              <a:cxn ang="0">
                <a:pos x="345" y="64"/>
              </a:cxn>
              <a:cxn ang="0">
                <a:pos x="245" y="97"/>
              </a:cxn>
              <a:cxn ang="0">
                <a:pos x="161" y="132"/>
              </a:cxn>
              <a:cxn ang="0">
                <a:pos x="93" y="174"/>
              </a:cxn>
              <a:cxn ang="0">
                <a:pos x="41" y="222"/>
              </a:cxn>
              <a:cxn ang="0">
                <a:pos x="9" y="271"/>
              </a:cxn>
              <a:cxn ang="0">
                <a:pos x="0" y="323"/>
              </a:cxn>
              <a:cxn ang="0">
                <a:pos x="9" y="377"/>
              </a:cxn>
              <a:cxn ang="0">
                <a:pos x="38" y="429"/>
              </a:cxn>
              <a:cxn ang="0">
                <a:pos x="87" y="481"/>
              </a:cxn>
              <a:cxn ang="0">
                <a:pos x="151" y="526"/>
              </a:cxn>
              <a:cxn ang="0">
                <a:pos x="232" y="571"/>
              </a:cxn>
              <a:cxn ang="0">
                <a:pos x="326" y="607"/>
              </a:cxn>
              <a:cxn ang="0">
                <a:pos x="435" y="639"/>
              </a:cxn>
              <a:cxn ang="0">
                <a:pos x="555" y="662"/>
              </a:cxn>
              <a:cxn ang="0">
                <a:pos x="687" y="678"/>
              </a:cxn>
              <a:cxn ang="0">
                <a:pos x="826" y="684"/>
              </a:cxn>
              <a:cxn ang="0">
                <a:pos x="826" y="684"/>
              </a:cxn>
            </a:cxnLst>
            <a:rect l="0" t="0" r="r" b="b"/>
            <a:pathLst>
              <a:path w="1685" h="684">
                <a:moveTo>
                  <a:pt x="826" y="681"/>
                </a:moveTo>
                <a:lnTo>
                  <a:pt x="968" y="678"/>
                </a:lnTo>
                <a:lnTo>
                  <a:pt x="1101" y="665"/>
                </a:lnTo>
                <a:lnTo>
                  <a:pt x="1224" y="645"/>
                </a:lnTo>
                <a:lnTo>
                  <a:pt x="1337" y="620"/>
                </a:lnTo>
                <a:lnTo>
                  <a:pt x="1437" y="584"/>
                </a:lnTo>
                <a:lnTo>
                  <a:pt x="1524" y="542"/>
                </a:lnTo>
                <a:lnTo>
                  <a:pt x="1592" y="497"/>
                </a:lnTo>
                <a:lnTo>
                  <a:pt x="1643" y="449"/>
                </a:lnTo>
                <a:lnTo>
                  <a:pt x="1676" y="394"/>
                </a:lnTo>
                <a:lnTo>
                  <a:pt x="1685" y="332"/>
                </a:lnTo>
                <a:lnTo>
                  <a:pt x="1676" y="277"/>
                </a:lnTo>
                <a:lnTo>
                  <a:pt x="1643" y="226"/>
                </a:lnTo>
                <a:lnTo>
                  <a:pt x="1592" y="177"/>
                </a:lnTo>
                <a:lnTo>
                  <a:pt x="1524" y="132"/>
                </a:lnTo>
                <a:lnTo>
                  <a:pt x="1440" y="93"/>
                </a:lnTo>
                <a:lnTo>
                  <a:pt x="1340" y="61"/>
                </a:lnTo>
                <a:lnTo>
                  <a:pt x="1230" y="35"/>
                </a:lnTo>
                <a:lnTo>
                  <a:pt x="1107" y="16"/>
                </a:lnTo>
                <a:lnTo>
                  <a:pt x="975" y="3"/>
                </a:lnTo>
                <a:lnTo>
                  <a:pt x="836" y="0"/>
                </a:lnTo>
                <a:lnTo>
                  <a:pt x="704" y="6"/>
                </a:lnTo>
                <a:lnTo>
                  <a:pt x="574" y="19"/>
                </a:lnTo>
                <a:lnTo>
                  <a:pt x="455" y="38"/>
                </a:lnTo>
                <a:lnTo>
                  <a:pt x="345" y="64"/>
                </a:lnTo>
                <a:lnTo>
                  <a:pt x="245" y="97"/>
                </a:lnTo>
                <a:lnTo>
                  <a:pt x="161" y="132"/>
                </a:lnTo>
                <a:lnTo>
                  <a:pt x="93" y="174"/>
                </a:lnTo>
                <a:lnTo>
                  <a:pt x="41" y="222"/>
                </a:lnTo>
                <a:lnTo>
                  <a:pt x="9" y="271"/>
                </a:lnTo>
                <a:lnTo>
                  <a:pt x="0" y="323"/>
                </a:lnTo>
                <a:lnTo>
                  <a:pt x="9" y="377"/>
                </a:lnTo>
                <a:lnTo>
                  <a:pt x="38" y="429"/>
                </a:lnTo>
                <a:lnTo>
                  <a:pt x="87" y="481"/>
                </a:lnTo>
                <a:lnTo>
                  <a:pt x="151" y="526"/>
                </a:lnTo>
                <a:lnTo>
                  <a:pt x="232" y="571"/>
                </a:lnTo>
                <a:lnTo>
                  <a:pt x="326" y="607"/>
                </a:lnTo>
                <a:lnTo>
                  <a:pt x="435" y="639"/>
                </a:lnTo>
                <a:lnTo>
                  <a:pt x="555" y="662"/>
                </a:lnTo>
                <a:lnTo>
                  <a:pt x="687" y="678"/>
                </a:lnTo>
                <a:lnTo>
                  <a:pt x="826" y="684"/>
                </a:lnTo>
                <a:lnTo>
                  <a:pt x="826" y="684"/>
                </a:lnTo>
              </a:path>
            </a:pathLst>
          </a:custGeom>
          <a:noFill/>
          <a:ln w="20638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30" name="Line 30"/>
          <p:cNvSpPr>
            <a:spLocks noChangeShapeType="1"/>
          </p:cNvSpPr>
          <p:nvPr/>
        </p:nvSpPr>
        <p:spPr bwMode="auto">
          <a:xfrm flipH="1" flipV="1">
            <a:off x="7086600" y="28067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31" name="Text Box 31"/>
          <p:cNvSpPr txBox="1">
            <a:spLocks noChangeArrowheads="1"/>
          </p:cNvSpPr>
          <p:nvPr/>
        </p:nvSpPr>
        <p:spPr bwMode="auto">
          <a:xfrm>
            <a:off x="7199313" y="2854325"/>
            <a:ext cx="141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Fragment?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5791200" y="1676400"/>
            <a:ext cx="2743200" cy="4572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048000" y="2133600"/>
            <a:ext cx="54864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 Fields</a:t>
            </a:r>
          </a:p>
        </p:txBody>
      </p:sp>
      <p:sp>
        <p:nvSpPr>
          <p:cNvPr id="2058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466850"/>
            <a:ext cx="2590800" cy="4171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Fragments of one packet identified by (source, dest, frag id) triple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Make unique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Offset gives start, length changed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Flags are More Fragments (MF) Don’t Fragment (DF)</a:t>
            </a:r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3038475" y="25908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3038475" y="3048000"/>
            <a:ext cx="54864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3113088" y="1763713"/>
            <a:ext cx="12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V</a:t>
            </a:r>
            <a:endParaRPr lang="en-US">
              <a:latin typeface="Times New Roman" charset="0"/>
            </a:endParaRPr>
          </a:p>
        </p:txBody>
      </p:sp>
      <p:sp>
        <p:nvSpPr>
          <p:cNvPr id="205833" name="Rectangle 9"/>
          <p:cNvSpPr>
            <a:spLocks noChangeArrowheads="1"/>
          </p:cNvSpPr>
          <p:nvPr/>
        </p:nvSpPr>
        <p:spPr bwMode="auto">
          <a:xfrm>
            <a:off x="3233738" y="1763713"/>
            <a:ext cx="520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ersion</a:t>
            </a:r>
            <a:endParaRPr lang="en-US">
              <a:latin typeface="Times New Roman" charset="0"/>
            </a:endParaRPr>
          </a:p>
        </p:txBody>
      </p:sp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4060825" y="1763713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HLen</a:t>
            </a:r>
            <a:endParaRPr lang="en-US">
              <a:latin typeface="Times New Roman" charset="0"/>
            </a:endParaRPr>
          </a:p>
        </p:txBody>
      </p:sp>
      <p:sp>
        <p:nvSpPr>
          <p:cNvPr id="205835" name="Rectangle 11"/>
          <p:cNvSpPr>
            <a:spLocks noChangeArrowheads="1"/>
          </p:cNvSpPr>
          <p:nvPr/>
        </p:nvSpPr>
        <p:spPr bwMode="auto">
          <a:xfrm>
            <a:off x="4997450" y="1758950"/>
            <a:ext cx="3905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TOS</a:t>
            </a:r>
            <a:endParaRPr lang="en-US">
              <a:latin typeface="Times New Roman" charset="0"/>
            </a:endParaRPr>
          </a:p>
        </p:txBody>
      </p:sp>
      <p:sp>
        <p:nvSpPr>
          <p:cNvPr id="205836" name="Rectangle 12"/>
          <p:cNvSpPr>
            <a:spLocks noChangeArrowheads="1"/>
          </p:cNvSpPr>
          <p:nvPr/>
        </p:nvSpPr>
        <p:spPr bwMode="auto">
          <a:xfrm>
            <a:off x="6889750" y="175895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Length</a:t>
            </a:r>
            <a:endParaRPr lang="en-US">
              <a:latin typeface="Times New Roman" charset="0"/>
            </a:endParaRPr>
          </a:p>
        </p:txBody>
      </p:sp>
      <p:sp>
        <p:nvSpPr>
          <p:cNvPr id="205837" name="Rectangle 13"/>
          <p:cNvSpPr>
            <a:spLocks noChangeArrowheads="1"/>
          </p:cNvSpPr>
          <p:nvPr/>
        </p:nvSpPr>
        <p:spPr bwMode="auto">
          <a:xfrm>
            <a:off x="3495675" y="2244725"/>
            <a:ext cx="19700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Identifier for Fragments</a:t>
            </a:r>
            <a:endParaRPr lang="en-US">
              <a:latin typeface="Times New Roman" charset="0"/>
            </a:endParaRPr>
          </a:p>
        </p:txBody>
      </p:sp>
      <p:sp>
        <p:nvSpPr>
          <p:cNvPr id="205838" name="Rectangle 14"/>
          <p:cNvSpPr>
            <a:spLocks noChangeArrowheads="1"/>
          </p:cNvSpPr>
          <p:nvPr/>
        </p:nvSpPr>
        <p:spPr bwMode="auto">
          <a:xfrm>
            <a:off x="5888038" y="2244725"/>
            <a:ext cx="46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Flags</a:t>
            </a:r>
            <a:endParaRPr lang="en-US">
              <a:latin typeface="Times New Roman" charset="0"/>
            </a:endParaRPr>
          </a:p>
        </p:txBody>
      </p:sp>
      <p:sp>
        <p:nvSpPr>
          <p:cNvPr id="205839" name="Rectangle 15"/>
          <p:cNvSpPr>
            <a:spLocks noChangeArrowheads="1"/>
          </p:cNvSpPr>
          <p:nvPr/>
        </p:nvSpPr>
        <p:spPr bwMode="auto">
          <a:xfrm>
            <a:off x="6845300" y="2244725"/>
            <a:ext cx="1374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Fragment Offset</a:t>
            </a:r>
            <a:endParaRPr lang="en-US">
              <a:latin typeface="Times New Roman" charset="0"/>
            </a:endParaRPr>
          </a:p>
        </p:txBody>
      </p:sp>
      <p:sp>
        <p:nvSpPr>
          <p:cNvPr id="205840" name="Rectangle 16"/>
          <p:cNvSpPr>
            <a:spLocks noChangeArrowheads="1"/>
          </p:cNvSpPr>
          <p:nvPr/>
        </p:nvSpPr>
        <p:spPr bwMode="auto">
          <a:xfrm>
            <a:off x="3697288" y="2711450"/>
            <a:ext cx="33813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TTL</a:t>
            </a:r>
            <a:endParaRPr lang="en-US">
              <a:latin typeface="Times New Roman" charset="0"/>
            </a:endParaRPr>
          </a:p>
        </p:txBody>
      </p:sp>
      <p:sp>
        <p:nvSpPr>
          <p:cNvPr id="205841" name="Rectangle 17"/>
          <p:cNvSpPr>
            <a:spLocks noChangeArrowheads="1"/>
          </p:cNvSpPr>
          <p:nvPr/>
        </p:nvSpPr>
        <p:spPr bwMode="auto">
          <a:xfrm>
            <a:off x="4876800" y="2711450"/>
            <a:ext cx="7000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Protocol</a:t>
            </a:r>
            <a:endParaRPr lang="en-US">
              <a:latin typeface="Times New Roman" charset="0"/>
            </a:endParaRPr>
          </a:p>
        </p:txBody>
      </p:sp>
      <p:sp>
        <p:nvSpPr>
          <p:cNvPr id="205842" name="Rectangle 18"/>
          <p:cNvSpPr>
            <a:spLocks noChangeArrowheads="1"/>
          </p:cNvSpPr>
          <p:nvPr/>
        </p:nvSpPr>
        <p:spPr bwMode="auto">
          <a:xfrm>
            <a:off x="6738938" y="2711450"/>
            <a:ext cx="901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Checksum</a:t>
            </a:r>
            <a:endParaRPr lang="en-US">
              <a:latin typeface="Times New Roman" charset="0"/>
            </a:endParaRPr>
          </a:p>
        </p:txBody>
      </p:sp>
      <p:sp>
        <p:nvSpPr>
          <p:cNvPr id="205843" name="Rectangle 19"/>
          <p:cNvSpPr>
            <a:spLocks noChangeArrowheads="1"/>
          </p:cNvSpPr>
          <p:nvPr/>
        </p:nvSpPr>
        <p:spPr bwMode="auto">
          <a:xfrm>
            <a:off x="5110163" y="3175000"/>
            <a:ext cx="13573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Source Address</a:t>
            </a:r>
            <a:endParaRPr lang="en-US">
              <a:latin typeface="Times New Roman" charset="0"/>
            </a:endParaRPr>
          </a:p>
        </p:txBody>
      </p:sp>
      <p:sp>
        <p:nvSpPr>
          <p:cNvPr id="205844" name="Rectangle 20"/>
          <p:cNvSpPr>
            <a:spLocks noChangeArrowheads="1"/>
          </p:cNvSpPr>
          <p:nvPr/>
        </p:nvSpPr>
        <p:spPr bwMode="auto">
          <a:xfrm>
            <a:off x="4911725" y="3648075"/>
            <a:ext cx="170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Destination Address</a:t>
            </a:r>
            <a:endParaRPr lang="en-US">
              <a:latin typeface="Times New Roman" charset="0"/>
            </a:endParaRPr>
          </a:p>
        </p:txBody>
      </p:sp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4349750" y="4122738"/>
            <a:ext cx="15065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Options (variable)</a:t>
            </a:r>
            <a:endParaRPr lang="en-US">
              <a:latin typeface="Times New Roman" charset="0"/>
            </a:endParaRPr>
          </a:p>
        </p:txBody>
      </p:sp>
      <p:sp>
        <p:nvSpPr>
          <p:cNvPr id="205846" name="Rectangle 22"/>
          <p:cNvSpPr>
            <a:spLocks noChangeArrowheads="1"/>
          </p:cNvSpPr>
          <p:nvPr/>
        </p:nvSpPr>
        <p:spPr bwMode="auto">
          <a:xfrm>
            <a:off x="7675563" y="4035425"/>
            <a:ext cx="339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Pad</a:t>
            </a:r>
            <a:endParaRPr lang="en-US">
              <a:latin typeface="Times New Roman" charset="0"/>
            </a:endParaRPr>
          </a:p>
        </p:txBody>
      </p:sp>
      <p:sp>
        <p:nvSpPr>
          <p:cNvPr id="205847" name="Rectangle 23"/>
          <p:cNvSpPr>
            <a:spLocks noChangeArrowheads="1"/>
          </p:cNvSpPr>
          <p:nvPr/>
        </p:nvSpPr>
        <p:spPr bwMode="auto">
          <a:xfrm>
            <a:off x="7456488" y="4232275"/>
            <a:ext cx="796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(variable)</a:t>
            </a:r>
            <a:endParaRPr lang="en-US">
              <a:latin typeface="Times New Roman" charset="0"/>
            </a:endParaRPr>
          </a:p>
        </p:txBody>
      </p:sp>
      <p:sp>
        <p:nvSpPr>
          <p:cNvPr id="205848" name="Freeform 24"/>
          <p:cNvSpPr>
            <a:spLocks/>
          </p:cNvSpPr>
          <p:nvPr/>
        </p:nvSpPr>
        <p:spPr bwMode="auto">
          <a:xfrm>
            <a:off x="3019425" y="1649413"/>
            <a:ext cx="5489575" cy="3294062"/>
          </a:xfrm>
          <a:custGeom>
            <a:avLst/>
            <a:gdLst/>
            <a:ahLst/>
            <a:cxnLst>
              <a:cxn ang="0">
                <a:pos x="3458" y="2071"/>
              </a:cxn>
              <a:cxn ang="0">
                <a:pos x="3458" y="0"/>
              </a:cxn>
              <a:cxn ang="0">
                <a:pos x="0" y="0"/>
              </a:cxn>
              <a:cxn ang="0">
                <a:pos x="0" y="2075"/>
              </a:cxn>
            </a:cxnLst>
            <a:rect l="0" t="0" r="r" b="b"/>
            <a:pathLst>
              <a:path w="3458" h="2075">
                <a:moveTo>
                  <a:pt x="3458" y="2071"/>
                </a:moveTo>
                <a:lnTo>
                  <a:pt x="3458" y="0"/>
                </a:lnTo>
                <a:lnTo>
                  <a:pt x="0" y="0"/>
                </a:lnTo>
                <a:lnTo>
                  <a:pt x="0" y="2075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>
            <a:off x="3019425" y="2122488"/>
            <a:ext cx="5489575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0" name="Line 26"/>
          <p:cNvSpPr>
            <a:spLocks noChangeShapeType="1"/>
          </p:cNvSpPr>
          <p:nvPr/>
        </p:nvSpPr>
        <p:spPr bwMode="auto">
          <a:xfrm>
            <a:off x="3019425" y="2597150"/>
            <a:ext cx="5489575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1" name="Line 27"/>
          <p:cNvSpPr>
            <a:spLocks noChangeShapeType="1"/>
          </p:cNvSpPr>
          <p:nvPr/>
        </p:nvSpPr>
        <p:spPr bwMode="auto">
          <a:xfrm>
            <a:off x="3019425" y="3070225"/>
            <a:ext cx="5489575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>
            <a:off x="3019425" y="3544888"/>
            <a:ext cx="5489575" cy="47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3" name="Line 29"/>
          <p:cNvSpPr>
            <a:spLocks noChangeShapeType="1"/>
          </p:cNvSpPr>
          <p:nvPr/>
        </p:nvSpPr>
        <p:spPr bwMode="auto">
          <a:xfrm>
            <a:off x="3038475" y="4021138"/>
            <a:ext cx="5489575" cy="635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4" name="Line 30"/>
          <p:cNvSpPr>
            <a:spLocks noChangeShapeType="1"/>
          </p:cNvSpPr>
          <p:nvPr/>
        </p:nvSpPr>
        <p:spPr bwMode="auto">
          <a:xfrm>
            <a:off x="5781675" y="1658938"/>
            <a:ext cx="1588" cy="14335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5" name="Line 31"/>
          <p:cNvSpPr>
            <a:spLocks noChangeShapeType="1"/>
          </p:cNvSpPr>
          <p:nvPr/>
        </p:nvSpPr>
        <p:spPr bwMode="auto">
          <a:xfrm>
            <a:off x="4703763" y="1643063"/>
            <a:ext cx="1587" cy="4794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6" name="Line 32"/>
          <p:cNvSpPr>
            <a:spLocks noChangeShapeType="1"/>
          </p:cNvSpPr>
          <p:nvPr/>
        </p:nvSpPr>
        <p:spPr bwMode="auto">
          <a:xfrm>
            <a:off x="6472238" y="2122488"/>
            <a:ext cx="1587" cy="4746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7" name="Line 33"/>
          <p:cNvSpPr>
            <a:spLocks noChangeShapeType="1"/>
          </p:cNvSpPr>
          <p:nvPr/>
        </p:nvSpPr>
        <p:spPr bwMode="auto">
          <a:xfrm>
            <a:off x="7178675" y="4024313"/>
            <a:ext cx="4763" cy="4746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8" name="Line 34"/>
          <p:cNvSpPr>
            <a:spLocks noChangeShapeType="1"/>
          </p:cNvSpPr>
          <p:nvPr/>
        </p:nvSpPr>
        <p:spPr bwMode="auto">
          <a:xfrm>
            <a:off x="4703763" y="2597150"/>
            <a:ext cx="1587" cy="4730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59" name="Line 35"/>
          <p:cNvSpPr>
            <a:spLocks noChangeShapeType="1"/>
          </p:cNvSpPr>
          <p:nvPr/>
        </p:nvSpPr>
        <p:spPr bwMode="auto">
          <a:xfrm>
            <a:off x="3863975" y="1643063"/>
            <a:ext cx="1588" cy="47942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60" name="Rectangle 36"/>
          <p:cNvSpPr>
            <a:spLocks noChangeArrowheads="1"/>
          </p:cNvSpPr>
          <p:nvPr/>
        </p:nvSpPr>
        <p:spPr bwMode="auto">
          <a:xfrm>
            <a:off x="2968625" y="1371600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0</a:t>
            </a:r>
            <a:endParaRPr lang="en-US">
              <a:latin typeface="Times New Roman" charset="0"/>
            </a:endParaRPr>
          </a:p>
        </p:txBody>
      </p:sp>
      <p:sp>
        <p:nvSpPr>
          <p:cNvPr id="205861" name="Rectangle 37"/>
          <p:cNvSpPr>
            <a:spLocks noChangeArrowheads="1"/>
          </p:cNvSpPr>
          <p:nvPr/>
        </p:nvSpPr>
        <p:spPr bwMode="auto">
          <a:xfrm>
            <a:off x="3806825" y="1371600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4</a:t>
            </a:r>
            <a:endParaRPr lang="en-US">
              <a:latin typeface="Times New Roman" charset="0"/>
            </a:endParaRPr>
          </a:p>
        </p:txBody>
      </p:sp>
      <p:sp>
        <p:nvSpPr>
          <p:cNvPr id="205862" name="Rectangle 38"/>
          <p:cNvSpPr>
            <a:spLocks noChangeArrowheads="1"/>
          </p:cNvSpPr>
          <p:nvPr/>
        </p:nvSpPr>
        <p:spPr bwMode="auto">
          <a:xfrm>
            <a:off x="4645025" y="1371600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8</a:t>
            </a:r>
            <a:endParaRPr lang="en-US">
              <a:latin typeface="Times New Roman" charset="0"/>
            </a:endParaRPr>
          </a:p>
        </p:txBody>
      </p:sp>
      <p:sp>
        <p:nvSpPr>
          <p:cNvPr id="205863" name="Rectangle 39"/>
          <p:cNvSpPr>
            <a:spLocks noChangeArrowheads="1"/>
          </p:cNvSpPr>
          <p:nvPr/>
        </p:nvSpPr>
        <p:spPr bwMode="auto">
          <a:xfrm>
            <a:off x="5645150" y="137160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16</a:t>
            </a:r>
            <a:endParaRPr lang="en-US">
              <a:latin typeface="Times New Roman" charset="0"/>
            </a:endParaRPr>
          </a:p>
        </p:txBody>
      </p:sp>
      <p:sp>
        <p:nvSpPr>
          <p:cNvPr id="205864" name="Rectangle 40"/>
          <p:cNvSpPr>
            <a:spLocks noChangeArrowheads="1"/>
          </p:cNvSpPr>
          <p:nvPr/>
        </p:nvSpPr>
        <p:spPr bwMode="auto">
          <a:xfrm>
            <a:off x="6437313" y="137160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19</a:t>
            </a:r>
            <a:endParaRPr lang="en-US">
              <a:latin typeface="Times New Roman" charset="0"/>
            </a:endParaRPr>
          </a:p>
        </p:txBody>
      </p:sp>
      <p:sp>
        <p:nvSpPr>
          <p:cNvPr id="205865" name="Rectangle 41"/>
          <p:cNvSpPr>
            <a:spLocks noChangeArrowheads="1"/>
          </p:cNvSpPr>
          <p:nvPr/>
        </p:nvSpPr>
        <p:spPr bwMode="auto">
          <a:xfrm>
            <a:off x="8397875" y="1371600"/>
            <a:ext cx="212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31</a:t>
            </a:r>
            <a:endParaRPr lang="en-US">
              <a:latin typeface="Times New Roman" charset="0"/>
            </a:endParaRPr>
          </a:p>
        </p:txBody>
      </p:sp>
      <p:sp>
        <p:nvSpPr>
          <p:cNvPr id="205866" name="Freeform 42"/>
          <p:cNvSpPr>
            <a:spLocks/>
          </p:cNvSpPr>
          <p:nvPr/>
        </p:nvSpPr>
        <p:spPr bwMode="auto">
          <a:xfrm>
            <a:off x="3019425" y="4498975"/>
            <a:ext cx="5489575" cy="646113"/>
          </a:xfrm>
          <a:custGeom>
            <a:avLst/>
            <a:gdLst/>
            <a:ahLst/>
            <a:cxnLst>
              <a:cxn ang="0">
                <a:pos x="0" y="375"/>
              </a:cxn>
              <a:cxn ang="0">
                <a:pos x="0" y="0"/>
              </a:cxn>
              <a:cxn ang="0">
                <a:pos x="3458" y="0"/>
              </a:cxn>
              <a:cxn ang="0">
                <a:pos x="3458" y="375"/>
              </a:cxn>
              <a:cxn ang="0">
                <a:pos x="3217" y="254"/>
              </a:cxn>
              <a:cxn ang="0">
                <a:pos x="2926" y="349"/>
              </a:cxn>
              <a:cxn ang="0">
                <a:pos x="2667" y="200"/>
              </a:cxn>
              <a:cxn ang="0">
                <a:pos x="2481" y="349"/>
              </a:cxn>
              <a:cxn ang="0">
                <a:pos x="2223" y="276"/>
              </a:cxn>
              <a:cxn ang="0">
                <a:pos x="1964" y="345"/>
              </a:cxn>
              <a:cxn ang="0">
                <a:pos x="1716" y="251"/>
              </a:cxn>
              <a:cxn ang="0">
                <a:pos x="1520" y="367"/>
              </a:cxn>
              <a:cxn ang="0">
                <a:pos x="1352" y="258"/>
              </a:cxn>
              <a:cxn ang="0">
                <a:pos x="1155" y="324"/>
              </a:cxn>
              <a:cxn ang="0">
                <a:pos x="984" y="251"/>
              </a:cxn>
              <a:cxn ang="0">
                <a:pos x="780" y="407"/>
              </a:cxn>
              <a:cxn ang="0">
                <a:pos x="612" y="265"/>
              </a:cxn>
              <a:cxn ang="0">
                <a:pos x="387" y="345"/>
              </a:cxn>
              <a:cxn ang="0">
                <a:pos x="208" y="265"/>
              </a:cxn>
              <a:cxn ang="0">
                <a:pos x="0" y="378"/>
              </a:cxn>
              <a:cxn ang="0">
                <a:pos x="0" y="378"/>
              </a:cxn>
              <a:cxn ang="0">
                <a:pos x="0" y="375"/>
              </a:cxn>
            </a:cxnLst>
            <a:rect l="0" t="0" r="r" b="b"/>
            <a:pathLst>
              <a:path w="3458" h="407">
                <a:moveTo>
                  <a:pt x="0" y="375"/>
                </a:moveTo>
                <a:lnTo>
                  <a:pt x="0" y="0"/>
                </a:lnTo>
                <a:lnTo>
                  <a:pt x="3458" y="0"/>
                </a:lnTo>
                <a:lnTo>
                  <a:pt x="3458" y="375"/>
                </a:lnTo>
                <a:lnTo>
                  <a:pt x="3217" y="254"/>
                </a:lnTo>
                <a:lnTo>
                  <a:pt x="2926" y="349"/>
                </a:lnTo>
                <a:lnTo>
                  <a:pt x="2667" y="200"/>
                </a:lnTo>
                <a:lnTo>
                  <a:pt x="2481" y="349"/>
                </a:lnTo>
                <a:lnTo>
                  <a:pt x="2223" y="276"/>
                </a:lnTo>
                <a:lnTo>
                  <a:pt x="1964" y="345"/>
                </a:lnTo>
                <a:lnTo>
                  <a:pt x="1716" y="251"/>
                </a:lnTo>
                <a:lnTo>
                  <a:pt x="1520" y="367"/>
                </a:lnTo>
                <a:lnTo>
                  <a:pt x="1352" y="258"/>
                </a:lnTo>
                <a:lnTo>
                  <a:pt x="1155" y="324"/>
                </a:lnTo>
                <a:lnTo>
                  <a:pt x="984" y="251"/>
                </a:lnTo>
                <a:lnTo>
                  <a:pt x="780" y="407"/>
                </a:lnTo>
                <a:lnTo>
                  <a:pt x="612" y="265"/>
                </a:lnTo>
                <a:lnTo>
                  <a:pt x="387" y="345"/>
                </a:lnTo>
                <a:lnTo>
                  <a:pt x="208" y="265"/>
                </a:lnTo>
                <a:lnTo>
                  <a:pt x="0" y="378"/>
                </a:lnTo>
                <a:lnTo>
                  <a:pt x="0" y="378"/>
                </a:lnTo>
                <a:lnTo>
                  <a:pt x="0" y="375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67" name="Freeform 43"/>
          <p:cNvSpPr>
            <a:spLocks/>
          </p:cNvSpPr>
          <p:nvPr/>
        </p:nvSpPr>
        <p:spPr bwMode="auto">
          <a:xfrm>
            <a:off x="3019425" y="4498975"/>
            <a:ext cx="5489575" cy="646113"/>
          </a:xfrm>
          <a:custGeom>
            <a:avLst/>
            <a:gdLst/>
            <a:ahLst/>
            <a:cxnLst>
              <a:cxn ang="0">
                <a:pos x="0" y="375"/>
              </a:cxn>
              <a:cxn ang="0">
                <a:pos x="0" y="0"/>
              </a:cxn>
              <a:cxn ang="0">
                <a:pos x="3458" y="0"/>
              </a:cxn>
              <a:cxn ang="0">
                <a:pos x="3458" y="375"/>
              </a:cxn>
              <a:cxn ang="0">
                <a:pos x="3217" y="254"/>
              </a:cxn>
              <a:cxn ang="0">
                <a:pos x="2926" y="349"/>
              </a:cxn>
              <a:cxn ang="0">
                <a:pos x="2667" y="200"/>
              </a:cxn>
              <a:cxn ang="0">
                <a:pos x="2481" y="349"/>
              </a:cxn>
              <a:cxn ang="0">
                <a:pos x="2223" y="276"/>
              </a:cxn>
              <a:cxn ang="0">
                <a:pos x="1964" y="345"/>
              </a:cxn>
              <a:cxn ang="0">
                <a:pos x="1716" y="251"/>
              </a:cxn>
              <a:cxn ang="0">
                <a:pos x="1520" y="367"/>
              </a:cxn>
              <a:cxn ang="0">
                <a:pos x="1352" y="258"/>
              </a:cxn>
              <a:cxn ang="0">
                <a:pos x="1155" y="324"/>
              </a:cxn>
              <a:cxn ang="0">
                <a:pos x="984" y="251"/>
              </a:cxn>
              <a:cxn ang="0">
                <a:pos x="780" y="407"/>
              </a:cxn>
              <a:cxn ang="0">
                <a:pos x="612" y="265"/>
              </a:cxn>
              <a:cxn ang="0">
                <a:pos x="387" y="345"/>
              </a:cxn>
              <a:cxn ang="0">
                <a:pos x="208" y="265"/>
              </a:cxn>
              <a:cxn ang="0">
                <a:pos x="0" y="378"/>
              </a:cxn>
              <a:cxn ang="0">
                <a:pos x="0" y="378"/>
              </a:cxn>
            </a:cxnLst>
            <a:rect l="0" t="0" r="r" b="b"/>
            <a:pathLst>
              <a:path w="3458" h="407">
                <a:moveTo>
                  <a:pt x="0" y="375"/>
                </a:moveTo>
                <a:lnTo>
                  <a:pt x="0" y="0"/>
                </a:lnTo>
                <a:lnTo>
                  <a:pt x="3458" y="0"/>
                </a:lnTo>
                <a:lnTo>
                  <a:pt x="3458" y="375"/>
                </a:lnTo>
                <a:lnTo>
                  <a:pt x="3217" y="254"/>
                </a:lnTo>
                <a:lnTo>
                  <a:pt x="2926" y="349"/>
                </a:lnTo>
                <a:lnTo>
                  <a:pt x="2667" y="200"/>
                </a:lnTo>
                <a:lnTo>
                  <a:pt x="2481" y="349"/>
                </a:lnTo>
                <a:lnTo>
                  <a:pt x="2223" y="276"/>
                </a:lnTo>
                <a:lnTo>
                  <a:pt x="1964" y="345"/>
                </a:lnTo>
                <a:lnTo>
                  <a:pt x="1716" y="251"/>
                </a:lnTo>
                <a:lnTo>
                  <a:pt x="1520" y="367"/>
                </a:lnTo>
                <a:lnTo>
                  <a:pt x="1352" y="258"/>
                </a:lnTo>
                <a:lnTo>
                  <a:pt x="1155" y="324"/>
                </a:lnTo>
                <a:lnTo>
                  <a:pt x="984" y="251"/>
                </a:lnTo>
                <a:lnTo>
                  <a:pt x="780" y="407"/>
                </a:lnTo>
                <a:lnTo>
                  <a:pt x="612" y="265"/>
                </a:lnTo>
                <a:lnTo>
                  <a:pt x="387" y="345"/>
                </a:lnTo>
                <a:lnTo>
                  <a:pt x="208" y="265"/>
                </a:lnTo>
                <a:lnTo>
                  <a:pt x="0" y="378"/>
                </a:lnTo>
                <a:lnTo>
                  <a:pt x="0" y="37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68" name="Rectangle 44"/>
          <p:cNvSpPr>
            <a:spLocks noChangeArrowheads="1"/>
          </p:cNvSpPr>
          <p:nvPr/>
        </p:nvSpPr>
        <p:spPr bwMode="auto">
          <a:xfrm>
            <a:off x="5541963" y="4549775"/>
            <a:ext cx="4032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</a:rPr>
              <a:t>Data</a:t>
            </a:r>
            <a:endParaRPr lang="en-US">
              <a:latin typeface="Times New Roman" charset="0"/>
            </a:endParaRPr>
          </a:p>
        </p:txBody>
      </p:sp>
      <p:sp>
        <p:nvSpPr>
          <p:cNvPr id="205869" name="Freeform 45"/>
          <p:cNvSpPr>
            <a:spLocks/>
          </p:cNvSpPr>
          <p:nvPr/>
        </p:nvSpPr>
        <p:spPr bwMode="auto">
          <a:xfrm>
            <a:off x="3025775" y="4989513"/>
            <a:ext cx="5487988" cy="792162"/>
          </a:xfrm>
          <a:custGeom>
            <a:avLst/>
            <a:gdLst/>
            <a:ahLst/>
            <a:cxnLst>
              <a:cxn ang="0">
                <a:pos x="0" y="175"/>
              </a:cxn>
              <a:cxn ang="0">
                <a:pos x="4" y="499"/>
              </a:cxn>
              <a:cxn ang="0">
                <a:pos x="3457" y="499"/>
              </a:cxn>
              <a:cxn ang="0">
                <a:pos x="3457" y="171"/>
              </a:cxn>
              <a:cxn ang="0">
                <a:pos x="3220" y="55"/>
              </a:cxn>
              <a:cxn ang="0">
                <a:pos x="2929" y="149"/>
              </a:cxn>
              <a:cxn ang="0">
                <a:pos x="2670" y="0"/>
              </a:cxn>
              <a:cxn ang="0">
                <a:pos x="2485" y="149"/>
              </a:cxn>
              <a:cxn ang="0">
                <a:pos x="2226" y="73"/>
              </a:cxn>
              <a:cxn ang="0">
                <a:pos x="1964" y="146"/>
              </a:cxn>
              <a:cxn ang="0">
                <a:pos x="1716" y="51"/>
              </a:cxn>
              <a:cxn ang="0">
                <a:pos x="1519" y="164"/>
              </a:cxn>
              <a:cxn ang="0">
                <a:pos x="1352" y="58"/>
              </a:cxn>
              <a:cxn ang="0">
                <a:pos x="1155" y="124"/>
              </a:cxn>
              <a:cxn ang="0">
                <a:pos x="984" y="51"/>
              </a:cxn>
              <a:cxn ang="0">
                <a:pos x="780" y="208"/>
              </a:cxn>
              <a:cxn ang="0">
                <a:pos x="612" y="66"/>
              </a:cxn>
              <a:cxn ang="0">
                <a:pos x="390" y="146"/>
              </a:cxn>
              <a:cxn ang="0">
                <a:pos x="211" y="66"/>
              </a:cxn>
              <a:cxn ang="0">
                <a:pos x="4" y="178"/>
              </a:cxn>
              <a:cxn ang="0">
                <a:pos x="4" y="178"/>
              </a:cxn>
              <a:cxn ang="0">
                <a:pos x="0" y="175"/>
              </a:cxn>
            </a:cxnLst>
            <a:rect l="0" t="0" r="r" b="b"/>
            <a:pathLst>
              <a:path w="3457" h="499">
                <a:moveTo>
                  <a:pt x="0" y="175"/>
                </a:moveTo>
                <a:lnTo>
                  <a:pt x="4" y="499"/>
                </a:lnTo>
                <a:lnTo>
                  <a:pt x="3457" y="499"/>
                </a:lnTo>
                <a:lnTo>
                  <a:pt x="3457" y="171"/>
                </a:lnTo>
                <a:lnTo>
                  <a:pt x="3220" y="55"/>
                </a:lnTo>
                <a:lnTo>
                  <a:pt x="2929" y="149"/>
                </a:lnTo>
                <a:lnTo>
                  <a:pt x="2670" y="0"/>
                </a:lnTo>
                <a:lnTo>
                  <a:pt x="2485" y="149"/>
                </a:lnTo>
                <a:lnTo>
                  <a:pt x="2226" y="73"/>
                </a:lnTo>
                <a:lnTo>
                  <a:pt x="1964" y="146"/>
                </a:lnTo>
                <a:lnTo>
                  <a:pt x="1716" y="51"/>
                </a:lnTo>
                <a:lnTo>
                  <a:pt x="1519" y="164"/>
                </a:lnTo>
                <a:lnTo>
                  <a:pt x="1352" y="58"/>
                </a:lnTo>
                <a:lnTo>
                  <a:pt x="1155" y="124"/>
                </a:lnTo>
                <a:lnTo>
                  <a:pt x="984" y="51"/>
                </a:lnTo>
                <a:lnTo>
                  <a:pt x="780" y="208"/>
                </a:lnTo>
                <a:lnTo>
                  <a:pt x="612" y="66"/>
                </a:lnTo>
                <a:lnTo>
                  <a:pt x="390" y="146"/>
                </a:lnTo>
                <a:lnTo>
                  <a:pt x="211" y="66"/>
                </a:lnTo>
                <a:lnTo>
                  <a:pt x="4" y="178"/>
                </a:lnTo>
                <a:lnTo>
                  <a:pt x="4" y="178"/>
                </a:lnTo>
                <a:lnTo>
                  <a:pt x="0" y="175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70" name="Freeform 46"/>
          <p:cNvSpPr>
            <a:spLocks/>
          </p:cNvSpPr>
          <p:nvPr/>
        </p:nvSpPr>
        <p:spPr bwMode="auto">
          <a:xfrm>
            <a:off x="3025775" y="4989513"/>
            <a:ext cx="5487988" cy="792162"/>
          </a:xfrm>
          <a:custGeom>
            <a:avLst/>
            <a:gdLst/>
            <a:ahLst/>
            <a:cxnLst>
              <a:cxn ang="0">
                <a:pos x="0" y="175"/>
              </a:cxn>
              <a:cxn ang="0">
                <a:pos x="4" y="499"/>
              </a:cxn>
              <a:cxn ang="0">
                <a:pos x="3457" y="499"/>
              </a:cxn>
              <a:cxn ang="0">
                <a:pos x="3457" y="171"/>
              </a:cxn>
              <a:cxn ang="0">
                <a:pos x="3220" y="55"/>
              </a:cxn>
              <a:cxn ang="0">
                <a:pos x="2929" y="149"/>
              </a:cxn>
              <a:cxn ang="0">
                <a:pos x="2670" y="0"/>
              </a:cxn>
              <a:cxn ang="0">
                <a:pos x="2485" y="149"/>
              </a:cxn>
              <a:cxn ang="0">
                <a:pos x="2226" y="73"/>
              </a:cxn>
              <a:cxn ang="0">
                <a:pos x="1964" y="146"/>
              </a:cxn>
              <a:cxn ang="0">
                <a:pos x="1716" y="51"/>
              </a:cxn>
              <a:cxn ang="0">
                <a:pos x="1519" y="164"/>
              </a:cxn>
              <a:cxn ang="0">
                <a:pos x="1352" y="58"/>
              </a:cxn>
              <a:cxn ang="0">
                <a:pos x="1155" y="124"/>
              </a:cxn>
              <a:cxn ang="0">
                <a:pos x="984" y="51"/>
              </a:cxn>
              <a:cxn ang="0">
                <a:pos x="780" y="208"/>
              </a:cxn>
              <a:cxn ang="0">
                <a:pos x="612" y="66"/>
              </a:cxn>
              <a:cxn ang="0">
                <a:pos x="390" y="146"/>
              </a:cxn>
              <a:cxn ang="0">
                <a:pos x="211" y="66"/>
              </a:cxn>
              <a:cxn ang="0">
                <a:pos x="4" y="178"/>
              </a:cxn>
              <a:cxn ang="0">
                <a:pos x="4" y="178"/>
              </a:cxn>
            </a:cxnLst>
            <a:rect l="0" t="0" r="r" b="b"/>
            <a:pathLst>
              <a:path w="3457" h="499">
                <a:moveTo>
                  <a:pt x="0" y="175"/>
                </a:moveTo>
                <a:lnTo>
                  <a:pt x="4" y="499"/>
                </a:lnTo>
                <a:lnTo>
                  <a:pt x="3457" y="499"/>
                </a:lnTo>
                <a:lnTo>
                  <a:pt x="3457" y="171"/>
                </a:lnTo>
                <a:lnTo>
                  <a:pt x="3220" y="55"/>
                </a:lnTo>
                <a:lnTo>
                  <a:pt x="2929" y="149"/>
                </a:lnTo>
                <a:lnTo>
                  <a:pt x="2670" y="0"/>
                </a:lnTo>
                <a:lnTo>
                  <a:pt x="2485" y="149"/>
                </a:lnTo>
                <a:lnTo>
                  <a:pt x="2226" y="73"/>
                </a:lnTo>
                <a:lnTo>
                  <a:pt x="1964" y="146"/>
                </a:lnTo>
                <a:lnTo>
                  <a:pt x="1716" y="51"/>
                </a:lnTo>
                <a:lnTo>
                  <a:pt x="1519" y="164"/>
                </a:lnTo>
                <a:lnTo>
                  <a:pt x="1352" y="58"/>
                </a:lnTo>
                <a:lnTo>
                  <a:pt x="1155" y="124"/>
                </a:lnTo>
                <a:lnTo>
                  <a:pt x="984" y="51"/>
                </a:lnTo>
                <a:lnTo>
                  <a:pt x="780" y="208"/>
                </a:lnTo>
                <a:lnTo>
                  <a:pt x="612" y="66"/>
                </a:lnTo>
                <a:lnTo>
                  <a:pt x="390" y="146"/>
                </a:lnTo>
                <a:lnTo>
                  <a:pt x="211" y="66"/>
                </a:lnTo>
                <a:lnTo>
                  <a:pt x="4" y="178"/>
                </a:lnTo>
                <a:lnTo>
                  <a:pt x="4" y="178"/>
                </a:lnTo>
              </a:path>
            </a:pathLst>
          </a:cu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 Considerations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Relating fragments to original datagram provides:</a:t>
            </a:r>
          </a:p>
          <a:p>
            <a:pPr lvl="1"/>
            <a:r>
              <a:rPr lang="en-US"/>
              <a:t>Tolerance of loss, reordering and duplication</a:t>
            </a:r>
          </a:p>
          <a:p>
            <a:pPr lvl="1"/>
            <a:r>
              <a:rPr lang="en-US"/>
              <a:t>Ability to fragment fragments</a:t>
            </a:r>
          </a:p>
          <a:p>
            <a:endParaRPr lang="en-US"/>
          </a:p>
          <a:p>
            <a:r>
              <a:rPr lang="en-US"/>
              <a:t>Consequences of fragmentation:</a:t>
            </a:r>
          </a:p>
          <a:p>
            <a:pPr lvl="1"/>
            <a:r>
              <a:rPr lang="en-US"/>
              <a:t>Loss of any fragments causes loss of entire packet</a:t>
            </a:r>
          </a:p>
          <a:p>
            <a:pPr lvl="1"/>
            <a:r>
              <a:rPr lang="en-US"/>
              <a:t>Need to time-out reassembly when any fragments lost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terms of protocol stacks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944562"/>
          </a:xfrm>
        </p:spPr>
        <p:txBody>
          <a:bodyPr/>
          <a:lstStyle/>
          <a:p>
            <a:r>
              <a:rPr lang="en-US" sz="2400" dirty="0"/>
              <a:t>IP </a:t>
            </a:r>
            <a:r>
              <a:rPr lang="en-US" sz="2400" dirty="0" smtClean="0"/>
              <a:t>is the </a:t>
            </a:r>
            <a:r>
              <a:rPr lang="en-US" sz="2400" dirty="0" smtClean="0"/>
              <a:t>glue: a </a:t>
            </a:r>
            <a:r>
              <a:rPr lang="en-US" sz="2400" dirty="0"/>
              <a:t>global </a:t>
            </a:r>
            <a:r>
              <a:rPr lang="en-US" sz="2400" dirty="0" smtClean="0"/>
              <a:t>routing and addressing layer across </a:t>
            </a:r>
            <a:r>
              <a:rPr lang="en-US" sz="2400" dirty="0"/>
              <a:t>heterogeneous networks</a:t>
            </a:r>
          </a:p>
          <a:p>
            <a:endParaRPr lang="en-US" sz="2400" dirty="0" smtClean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07908" name="Freeform 4"/>
          <p:cNvSpPr>
            <a:spLocks/>
          </p:cNvSpPr>
          <p:nvPr/>
        </p:nvSpPr>
        <p:spPr bwMode="auto">
          <a:xfrm>
            <a:off x="1990725" y="3459162"/>
            <a:ext cx="1487488" cy="1576388"/>
          </a:xfrm>
          <a:custGeom>
            <a:avLst/>
            <a:gdLst/>
            <a:ahLst/>
            <a:cxnLst>
              <a:cxn ang="0">
                <a:pos x="1065" y="1125"/>
              </a:cxn>
              <a:cxn ang="0">
                <a:pos x="1065" y="0"/>
              </a:cxn>
              <a:cxn ang="0">
                <a:pos x="0" y="0"/>
              </a:cxn>
              <a:cxn ang="0">
                <a:pos x="0" y="1129"/>
              </a:cxn>
              <a:cxn ang="0">
                <a:pos x="1065" y="1129"/>
              </a:cxn>
              <a:cxn ang="0">
                <a:pos x="1065" y="1129"/>
              </a:cxn>
              <a:cxn ang="0">
                <a:pos x="1065" y="1125"/>
              </a:cxn>
            </a:cxnLst>
            <a:rect l="0" t="0" r="r" b="b"/>
            <a:pathLst>
              <a:path w="1065" h="1129">
                <a:moveTo>
                  <a:pt x="1065" y="1125"/>
                </a:moveTo>
                <a:lnTo>
                  <a:pt x="1065" y="0"/>
                </a:lnTo>
                <a:lnTo>
                  <a:pt x="0" y="0"/>
                </a:lnTo>
                <a:lnTo>
                  <a:pt x="0" y="1129"/>
                </a:lnTo>
                <a:lnTo>
                  <a:pt x="1065" y="1129"/>
                </a:lnTo>
                <a:lnTo>
                  <a:pt x="1065" y="1129"/>
                </a:lnTo>
                <a:lnTo>
                  <a:pt x="1065" y="112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09" name="Rectangle 5"/>
          <p:cNvSpPr>
            <a:spLocks noChangeArrowheads="1"/>
          </p:cNvSpPr>
          <p:nvPr/>
        </p:nvSpPr>
        <p:spPr bwMode="auto">
          <a:xfrm>
            <a:off x="3214688" y="3470275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R1</a:t>
            </a:r>
            <a:endParaRPr lang="en-US">
              <a:latin typeface="Times New Roman" charset="0"/>
            </a:endParaRPr>
          </a:p>
        </p:txBody>
      </p:sp>
      <p:sp>
        <p:nvSpPr>
          <p:cNvPr id="507910" name="Freeform 6"/>
          <p:cNvSpPr>
            <a:spLocks/>
          </p:cNvSpPr>
          <p:nvPr/>
        </p:nvSpPr>
        <p:spPr bwMode="auto">
          <a:xfrm>
            <a:off x="852488" y="2895600"/>
            <a:ext cx="842962" cy="2139950"/>
          </a:xfrm>
          <a:custGeom>
            <a:avLst/>
            <a:gdLst/>
            <a:ahLst/>
            <a:cxnLst>
              <a:cxn ang="0">
                <a:pos x="600" y="1528"/>
              </a:cxn>
              <a:cxn ang="0">
                <a:pos x="604" y="0"/>
              </a:cxn>
              <a:cxn ang="0">
                <a:pos x="0" y="0"/>
              </a:cxn>
              <a:cxn ang="0">
                <a:pos x="0" y="1532"/>
              </a:cxn>
              <a:cxn ang="0">
                <a:pos x="604" y="1532"/>
              </a:cxn>
              <a:cxn ang="0">
                <a:pos x="604" y="1532"/>
              </a:cxn>
              <a:cxn ang="0">
                <a:pos x="600" y="1528"/>
              </a:cxn>
            </a:cxnLst>
            <a:rect l="0" t="0" r="r" b="b"/>
            <a:pathLst>
              <a:path w="604" h="1532">
                <a:moveTo>
                  <a:pt x="600" y="1528"/>
                </a:moveTo>
                <a:lnTo>
                  <a:pt x="604" y="0"/>
                </a:lnTo>
                <a:lnTo>
                  <a:pt x="0" y="0"/>
                </a:lnTo>
                <a:lnTo>
                  <a:pt x="0" y="1532"/>
                </a:lnTo>
                <a:lnTo>
                  <a:pt x="604" y="1532"/>
                </a:lnTo>
                <a:lnTo>
                  <a:pt x="604" y="1532"/>
                </a:lnTo>
                <a:lnTo>
                  <a:pt x="600" y="1528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11" name="Rectangle 7"/>
          <p:cNvSpPr>
            <a:spLocks noChangeArrowheads="1"/>
          </p:cNvSpPr>
          <p:nvPr/>
        </p:nvSpPr>
        <p:spPr bwMode="auto">
          <a:xfrm>
            <a:off x="2170113" y="4586287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ETH</a:t>
            </a:r>
            <a:endParaRPr lang="en-US">
              <a:latin typeface="Times New Roman" charset="0"/>
            </a:endParaRPr>
          </a:p>
        </p:txBody>
      </p:sp>
      <p:sp>
        <p:nvSpPr>
          <p:cNvPr id="507912" name="Rectangle 8"/>
          <p:cNvSpPr>
            <a:spLocks noChangeArrowheads="1"/>
          </p:cNvSpPr>
          <p:nvPr/>
        </p:nvSpPr>
        <p:spPr bwMode="auto">
          <a:xfrm>
            <a:off x="2894013" y="4583112"/>
            <a:ext cx="473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FDDI</a:t>
            </a:r>
            <a:endParaRPr lang="en-US">
              <a:latin typeface="Times New Roman" charset="0"/>
            </a:endParaRPr>
          </a:p>
        </p:txBody>
      </p:sp>
      <p:sp>
        <p:nvSpPr>
          <p:cNvPr id="507913" name="Rectangle 9"/>
          <p:cNvSpPr>
            <a:spLocks noChangeArrowheads="1"/>
          </p:cNvSpPr>
          <p:nvPr/>
        </p:nvSpPr>
        <p:spPr bwMode="auto">
          <a:xfrm>
            <a:off x="2638425" y="3965575"/>
            <a:ext cx="192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IP</a:t>
            </a:r>
            <a:endParaRPr lang="en-US">
              <a:latin typeface="Times New Roman" charset="0"/>
            </a:endParaRPr>
          </a:p>
        </p:txBody>
      </p:sp>
      <p:sp>
        <p:nvSpPr>
          <p:cNvPr id="507914" name="Freeform 10"/>
          <p:cNvSpPr>
            <a:spLocks/>
          </p:cNvSpPr>
          <p:nvPr/>
        </p:nvSpPr>
        <p:spPr bwMode="auto">
          <a:xfrm>
            <a:off x="2097088" y="4524375"/>
            <a:ext cx="531812" cy="336550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15" name="Freeform 11"/>
          <p:cNvSpPr>
            <a:spLocks/>
          </p:cNvSpPr>
          <p:nvPr/>
        </p:nvSpPr>
        <p:spPr bwMode="auto">
          <a:xfrm>
            <a:off x="2449513" y="3906837"/>
            <a:ext cx="533400" cy="342900"/>
          </a:xfrm>
          <a:custGeom>
            <a:avLst/>
            <a:gdLst/>
            <a:ahLst/>
            <a:cxnLst>
              <a:cxn ang="0">
                <a:pos x="382" y="242"/>
              </a:cxn>
              <a:cxn ang="0">
                <a:pos x="382" y="0"/>
              </a:cxn>
              <a:cxn ang="0">
                <a:pos x="0" y="0"/>
              </a:cxn>
              <a:cxn ang="0">
                <a:pos x="0" y="246"/>
              </a:cxn>
              <a:cxn ang="0">
                <a:pos x="382" y="246"/>
              </a:cxn>
              <a:cxn ang="0">
                <a:pos x="382" y="246"/>
              </a:cxn>
            </a:cxnLst>
            <a:rect l="0" t="0" r="r" b="b"/>
            <a:pathLst>
              <a:path w="382" h="246">
                <a:moveTo>
                  <a:pt x="382" y="242"/>
                </a:moveTo>
                <a:lnTo>
                  <a:pt x="382" y="0"/>
                </a:lnTo>
                <a:lnTo>
                  <a:pt x="0" y="0"/>
                </a:lnTo>
                <a:lnTo>
                  <a:pt x="0" y="246"/>
                </a:lnTo>
                <a:lnTo>
                  <a:pt x="382" y="246"/>
                </a:lnTo>
                <a:lnTo>
                  <a:pt x="382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16" name="Rectangle 12"/>
          <p:cNvSpPr>
            <a:spLocks noChangeArrowheads="1"/>
          </p:cNvSpPr>
          <p:nvPr/>
        </p:nvSpPr>
        <p:spPr bwMode="auto">
          <a:xfrm>
            <a:off x="1200150" y="3986212"/>
            <a:ext cx="192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IP</a:t>
            </a:r>
            <a:endParaRPr lang="en-US">
              <a:latin typeface="Times New Roman" charset="0"/>
            </a:endParaRPr>
          </a:p>
        </p:txBody>
      </p:sp>
      <p:sp>
        <p:nvSpPr>
          <p:cNvPr id="507917" name="Freeform 13"/>
          <p:cNvSpPr>
            <a:spLocks/>
          </p:cNvSpPr>
          <p:nvPr/>
        </p:nvSpPr>
        <p:spPr bwMode="auto">
          <a:xfrm>
            <a:off x="1009650" y="3927475"/>
            <a:ext cx="533400" cy="344487"/>
          </a:xfrm>
          <a:custGeom>
            <a:avLst/>
            <a:gdLst/>
            <a:ahLst/>
            <a:cxnLst>
              <a:cxn ang="0">
                <a:pos x="381" y="242"/>
              </a:cxn>
              <a:cxn ang="0">
                <a:pos x="381" y="0"/>
              </a:cxn>
              <a:cxn ang="0">
                <a:pos x="0" y="0"/>
              </a:cxn>
              <a:cxn ang="0">
                <a:pos x="0" y="246"/>
              </a:cxn>
              <a:cxn ang="0">
                <a:pos x="381" y="246"/>
              </a:cxn>
              <a:cxn ang="0">
                <a:pos x="381" y="246"/>
              </a:cxn>
            </a:cxnLst>
            <a:rect l="0" t="0" r="r" b="b"/>
            <a:pathLst>
              <a:path w="381" h="246">
                <a:moveTo>
                  <a:pt x="381" y="242"/>
                </a:moveTo>
                <a:lnTo>
                  <a:pt x="381" y="0"/>
                </a:lnTo>
                <a:lnTo>
                  <a:pt x="0" y="0"/>
                </a:lnTo>
                <a:lnTo>
                  <a:pt x="0" y="246"/>
                </a:lnTo>
                <a:lnTo>
                  <a:pt x="381" y="246"/>
                </a:lnTo>
                <a:lnTo>
                  <a:pt x="381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18" name="Freeform 14"/>
          <p:cNvSpPr>
            <a:spLocks/>
          </p:cNvSpPr>
          <p:nvPr/>
        </p:nvSpPr>
        <p:spPr bwMode="auto">
          <a:xfrm>
            <a:off x="2840038" y="4524375"/>
            <a:ext cx="531812" cy="336550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19" name="Rectangle 15"/>
          <p:cNvSpPr>
            <a:spLocks noChangeArrowheads="1"/>
          </p:cNvSpPr>
          <p:nvPr/>
        </p:nvSpPr>
        <p:spPr bwMode="auto">
          <a:xfrm>
            <a:off x="1089025" y="4586287"/>
            <a:ext cx="404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ETH</a:t>
            </a:r>
            <a:endParaRPr lang="en-US">
              <a:latin typeface="Times New Roman" charset="0"/>
            </a:endParaRPr>
          </a:p>
        </p:txBody>
      </p:sp>
      <p:sp>
        <p:nvSpPr>
          <p:cNvPr id="507920" name="Freeform 16"/>
          <p:cNvSpPr>
            <a:spLocks/>
          </p:cNvSpPr>
          <p:nvPr/>
        </p:nvSpPr>
        <p:spPr bwMode="auto">
          <a:xfrm>
            <a:off x="1009650" y="4524375"/>
            <a:ext cx="533400" cy="341312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5"/>
              </a:cxn>
              <a:cxn ang="0">
                <a:pos x="381" y="245"/>
              </a:cxn>
              <a:cxn ang="0">
                <a:pos x="381" y="245"/>
              </a:cxn>
            </a:cxnLst>
            <a:rect l="0" t="0" r="r" b="b"/>
            <a:pathLst>
              <a:path w="381" h="245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5"/>
                </a:lnTo>
                <a:lnTo>
                  <a:pt x="381" y="245"/>
                </a:lnTo>
                <a:lnTo>
                  <a:pt x="381" y="24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21" name="Rectangle 17"/>
          <p:cNvSpPr>
            <a:spLocks noChangeArrowheads="1"/>
          </p:cNvSpPr>
          <p:nvPr/>
        </p:nvSpPr>
        <p:spPr bwMode="auto">
          <a:xfrm>
            <a:off x="1104900" y="3395662"/>
            <a:ext cx="404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TCP</a:t>
            </a:r>
            <a:endParaRPr lang="en-US">
              <a:latin typeface="Times New Roman" charset="0"/>
            </a:endParaRPr>
          </a:p>
        </p:txBody>
      </p:sp>
      <p:sp>
        <p:nvSpPr>
          <p:cNvPr id="507922" name="Freeform 18"/>
          <p:cNvSpPr>
            <a:spLocks/>
          </p:cNvSpPr>
          <p:nvPr/>
        </p:nvSpPr>
        <p:spPr bwMode="auto">
          <a:xfrm>
            <a:off x="1009650" y="3338512"/>
            <a:ext cx="533400" cy="336550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23" name="Line 19"/>
          <p:cNvSpPr>
            <a:spLocks noChangeShapeType="1"/>
          </p:cNvSpPr>
          <p:nvPr/>
        </p:nvSpPr>
        <p:spPr bwMode="auto">
          <a:xfrm flipV="1">
            <a:off x="2354263" y="4249737"/>
            <a:ext cx="222250" cy="26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24" name="Line 20"/>
          <p:cNvSpPr>
            <a:spLocks noChangeShapeType="1"/>
          </p:cNvSpPr>
          <p:nvPr/>
        </p:nvSpPr>
        <p:spPr bwMode="auto">
          <a:xfrm>
            <a:off x="2860675" y="4249737"/>
            <a:ext cx="242888" cy="26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25" name="Freeform 21"/>
          <p:cNvSpPr>
            <a:spLocks/>
          </p:cNvSpPr>
          <p:nvPr/>
        </p:nvSpPr>
        <p:spPr bwMode="auto">
          <a:xfrm>
            <a:off x="3746500" y="3459162"/>
            <a:ext cx="1493838" cy="1576388"/>
          </a:xfrm>
          <a:custGeom>
            <a:avLst/>
            <a:gdLst/>
            <a:ahLst/>
            <a:cxnLst>
              <a:cxn ang="0">
                <a:pos x="1065" y="1125"/>
              </a:cxn>
              <a:cxn ang="0">
                <a:pos x="1069" y="0"/>
              </a:cxn>
              <a:cxn ang="0">
                <a:pos x="0" y="0"/>
              </a:cxn>
              <a:cxn ang="0">
                <a:pos x="0" y="1129"/>
              </a:cxn>
              <a:cxn ang="0">
                <a:pos x="1069" y="1129"/>
              </a:cxn>
              <a:cxn ang="0">
                <a:pos x="1069" y="1129"/>
              </a:cxn>
              <a:cxn ang="0">
                <a:pos x="1065" y="1125"/>
              </a:cxn>
            </a:cxnLst>
            <a:rect l="0" t="0" r="r" b="b"/>
            <a:pathLst>
              <a:path w="1069" h="1129">
                <a:moveTo>
                  <a:pt x="1065" y="1125"/>
                </a:moveTo>
                <a:lnTo>
                  <a:pt x="1069" y="0"/>
                </a:lnTo>
                <a:lnTo>
                  <a:pt x="0" y="0"/>
                </a:lnTo>
                <a:lnTo>
                  <a:pt x="0" y="1129"/>
                </a:lnTo>
                <a:lnTo>
                  <a:pt x="1069" y="1129"/>
                </a:lnTo>
                <a:lnTo>
                  <a:pt x="1069" y="1129"/>
                </a:lnTo>
                <a:lnTo>
                  <a:pt x="1065" y="112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26" name="Rectangle 22"/>
          <p:cNvSpPr>
            <a:spLocks noChangeArrowheads="1"/>
          </p:cNvSpPr>
          <p:nvPr/>
        </p:nvSpPr>
        <p:spPr bwMode="auto">
          <a:xfrm>
            <a:off x="4962525" y="3470275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R2</a:t>
            </a:r>
            <a:endParaRPr lang="en-US">
              <a:latin typeface="Times New Roman" charset="0"/>
            </a:endParaRPr>
          </a:p>
        </p:txBody>
      </p:sp>
      <p:sp>
        <p:nvSpPr>
          <p:cNvPr id="507927" name="Rectangle 23"/>
          <p:cNvSpPr>
            <a:spLocks noChangeArrowheads="1"/>
          </p:cNvSpPr>
          <p:nvPr/>
        </p:nvSpPr>
        <p:spPr bwMode="auto">
          <a:xfrm>
            <a:off x="3900488" y="4586287"/>
            <a:ext cx="473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FDDI</a:t>
            </a:r>
            <a:endParaRPr lang="en-US">
              <a:latin typeface="Times New Roman" charset="0"/>
            </a:endParaRPr>
          </a:p>
        </p:txBody>
      </p:sp>
      <p:sp>
        <p:nvSpPr>
          <p:cNvPr id="507928" name="Rectangle 24"/>
          <p:cNvSpPr>
            <a:spLocks noChangeArrowheads="1"/>
          </p:cNvSpPr>
          <p:nvPr/>
        </p:nvSpPr>
        <p:spPr bwMode="auto">
          <a:xfrm>
            <a:off x="4718050" y="4583112"/>
            <a:ext cx="404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PPP</a:t>
            </a:r>
            <a:endParaRPr lang="en-US">
              <a:latin typeface="Times New Roman" charset="0"/>
            </a:endParaRPr>
          </a:p>
        </p:txBody>
      </p:sp>
      <p:sp>
        <p:nvSpPr>
          <p:cNvPr id="507929" name="Rectangle 25"/>
          <p:cNvSpPr>
            <a:spLocks noChangeArrowheads="1"/>
          </p:cNvSpPr>
          <p:nvPr/>
        </p:nvSpPr>
        <p:spPr bwMode="auto">
          <a:xfrm>
            <a:off x="4395788" y="3965575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IP</a:t>
            </a:r>
            <a:endParaRPr lang="en-US">
              <a:latin typeface="Times New Roman" charset="0"/>
            </a:endParaRPr>
          </a:p>
        </p:txBody>
      </p:sp>
      <p:sp>
        <p:nvSpPr>
          <p:cNvPr id="507930" name="Freeform 26"/>
          <p:cNvSpPr>
            <a:spLocks/>
          </p:cNvSpPr>
          <p:nvPr/>
        </p:nvSpPr>
        <p:spPr bwMode="auto">
          <a:xfrm>
            <a:off x="3852863" y="4524375"/>
            <a:ext cx="531812" cy="336550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31" name="Freeform 27"/>
          <p:cNvSpPr>
            <a:spLocks/>
          </p:cNvSpPr>
          <p:nvPr/>
        </p:nvSpPr>
        <p:spPr bwMode="auto">
          <a:xfrm>
            <a:off x="4206875" y="3906837"/>
            <a:ext cx="531813" cy="342900"/>
          </a:xfrm>
          <a:custGeom>
            <a:avLst/>
            <a:gdLst/>
            <a:ahLst/>
            <a:cxnLst>
              <a:cxn ang="0">
                <a:pos x="381" y="242"/>
              </a:cxn>
              <a:cxn ang="0">
                <a:pos x="381" y="0"/>
              </a:cxn>
              <a:cxn ang="0">
                <a:pos x="0" y="0"/>
              </a:cxn>
              <a:cxn ang="0">
                <a:pos x="0" y="246"/>
              </a:cxn>
              <a:cxn ang="0">
                <a:pos x="381" y="246"/>
              </a:cxn>
              <a:cxn ang="0">
                <a:pos x="381" y="246"/>
              </a:cxn>
            </a:cxnLst>
            <a:rect l="0" t="0" r="r" b="b"/>
            <a:pathLst>
              <a:path w="381" h="246">
                <a:moveTo>
                  <a:pt x="381" y="242"/>
                </a:moveTo>
                <a:lnTo>
                  <a:pt x="381" y="0"/>
                </a:lnTo>
                <a:lnTo>
                  <a:pt x="0" y="0"/>
                </a:lnTo>
                <a:lnTo>
                  <a:pt x="0" y="246"/>
                </a:lnTo>
                <a:lnTo>
                  <a:pt x="381" y="246"/>
                </a:lnTo>
                <a:lnTo>
                  <a:pt x="381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32" name="Freeform 28"/>
          <p:cNvSpPr>
            <a:spLocks/>
          </p:cNvSpPr>
          <p:nvPr/>
        </p:nvSpPr>
        <p:spPr bwMode="auto">
          <a:xfrm>
            <a:off x="4595813" y="4524375"/>
            <a:ext cx="538162" cy="336550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5" y="0"/>
              </a:cxn>
              <a:cxn ang="0">
                <a:pos x="0" y="0"/>
              </a:cxn>
              <a:cxn ang="0">
                <a:pos x="0" y="241"/>
              </a:cxn>
              <a:cxn ang="0">
                <a:pos x="385" y="241"/>
              </a:cxn>
              <a:cxn ang="0">
                <a:pos x="385" y="241"/>
              </a:cxn>
            </a:cxnLst>
            <a:rect l="0" t="0" r="r" b="b"/>
            <a:pathLst>
              <a:path w="385" h="241">
                <a:moveTo>
                  <a:pt x="381" y="241"/>
                </a:moveTo>
                <a:lnTo>
                  <a:pt x="385" y="0"/>
                </a:lnTo>
                <a:lnTo>
                  <a:pt x="0" y="0"/>
                </a:lnTo>
                <a:lnTo>
                  <a:pt x="0" y="241"/>
                </a:lnTo>
                <a:lnTo>
                  <a:pt x="385" y="241"/>
                </a:lnTo>
                <a:lnTo>
                  <a:pt x="385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33" name="Line 29"/>
          <p:cNvSpPr>
            <a:spLocks noChangeShapeType="1"/>
          </p:cNvSpPr>
          <p:nvPr/>
        </p:nvSpPr>
        <p:spPr bwMode="auto">
          <a:xfrm flipV="1">
            <a:off x="4114800" y="4249737"/>
            <a:ext cx="217488" cy="26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34" name="Line 30"/>
          <p:cNvSpPr>
            <a:spLocks noChangeShapeType="1"/>
          </p:cNvSpPr>
          <p:nvPr/>
        </p:nvSpPr>
        <p:spPr bwMode="auto">
          <a:xfrm>
            <a:off x="4616450" y="4249737"/>
            <a:ext cx="238125" cy="26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35" name="Freeform 31"/>
          <p:cNvSpPr>
            <a:spLocks/>
          </p:cNvSpPr>
          <p:nvPr/>
        </p:nvSpPr>
        <p:spPr bwMode="auto">
          <a:xfrm>
            <a:off x="5508625" y="3459162"/>
            <a:ext cx="1487488" cy="1576388"/>
          </a:xfrm>
          <a:custGeom>
            <a:avLst/>
            <a:gdLst/>
            <a:ahLst/>
            <a:cxnLst>
              <a:cxn ang="0">
                <a:pos x="1065" y="1125"/>
              </a:cxn>
              <a:cxn ang="0">
                <a:pos x="1065" y="0"/>
              </a:cxn>
              <a:cxn ang="0">
                <a:pos x="0" y="0"/>
              </a:cxn>
              <a:cxn ang="0">
                <a:pos x="0" y="1129"/>
              </a:cxn>
              <a:cxn ang="0">
                <a:pos x="1065" y="1129"/>
              </a:cxn>
              <a:cxn ang="0">
                <a:pos x="1065" y="1129"/>
              </a:cxn>
              <a:cxn ang="0">
                <a:pos x="1065" y="1125"/>
              </a:cxn>
            </a:cxnLst>
            <a:rect l="0" t="0" r="r" b="b"/>
            <a:pathLst>
              <a:path w="1065" h="1129">
                <a:moveTo>
                  <a:pt x="1065" y="1125"/>
                </a:moveTo>
                <a:lnTo>
                  <a:pt x="1065" y="0"/>
                </a:lnTo>
                <a:lnTo>
                  <a:pt x="0" y="0"/>
                </a:lnTo>
                <a:lnTo>
                  <a:pt x="0" y="1129"/>
                </a:lnTo>
                <a:lnTo>
                  <a:pt x="1065" y="1129"/>
                </a:lnTo>
                <a:lnTo>
                  <a:pt x="1065" y="1129"/>
                </a:lnTo>
                <a:lnTo>
                  <a:pt x="1065" y="112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36" name="Rectangle 32"/>
          <p:cNvSpPr>
            <a:spLocks noChangeArrowheads="1"/>
          </p:cNvSpPr>
          <p:nvPr/>
        </p:nvSpPr>
        <p:spPr bwMode="auto">
          <a:xfrm>
            <a:off x="6726238" y="3470275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R3</a:t>
            </a:r>
            <a:endParaRPr lang="en-US">
              <a:latin typeface="Times New Roman" charset="0"/>
            </a:endParaRPr>
          </a:p>
        </p:txBody>
      </p:sp>
      <p:sp>
        <p:nvSpPr>
          <p:cNvPr id="507937" name="Rectangle 33"/>
          <p:cNvSpPr>
            <a:spLocks noChangeArrowheads="1"/>
          </p:cNvSpPr>
          <p:nvPr/>
        </p:nvSpPr>
        <p:spPr bwMode="auto">
          <a:xfrm>
            <a:off x="5724525" y="4586287"/>
            <a:ext cx="404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PPP</a:t>
            </a:r>
            <a:endParaRPr lang="en-US">
              <a:latin typeface="Times New Roman" charset="0"/>
            </a:endParaRPr>
          </a:p>
        </p:txBody>
      </p:sp>
      <p:sp>
        <p:nvSpPr>
          <p:cNvPr id="507938" name="Rectangle 34"/>
          <p:cNvSpPr>
            <a:spLocks noChangeArrowheads="1"/>
          </p:cNvSpPr>
          <p:nvPr/>
        </p:nvSpPr>
        <p:spPr bwMode="auto">
          <a:xfrm>
            <a:off x="6437313" y="4583112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ETH</a:t>
            </a:r>
            <a:endParaRPr lang="en-US">
              <a:latin typeface="Times New Roman" charset="0"/>
            </a:endParaRPr>
          </a:p>
        </p:txBody>
      </p:sp>
      <p:sp>
        <p:nvSpPr>
          <p:cNvPr id="507939" name="Rectangle 35"/>
          <p:cNvSpPr>
            <a:spLocks noChangeArrowheads="1"/>
          </p:cNvSpPr>
          <p:nvPr/>
        </p:nvSpPr>
        <p:spPr bwMode="auto">
          <a:xfrm>
            <a:off x="6151563" y="3965575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IP</a:t>
            </a:r>
            <a:endParaRPr lang="en-US">
              <a:latin typeface="Times New Roman" charset="0"/>
            </a:endParaRPr>
          </a:p>
        </p:txBody>
      </p:sp>
      <p:sp>
        <p:nvSpPr>
          <p:cNvPr id="507940" name="Freeform 36"/>
          <p:cNvSpPr>
            <a:spLocks/>
          </p:cNvSpPr>
          <p:nvPr/>
        </p:nvSpPr>
        <p:spPr bwMode="auto">
          <a:xfrm>
            <a:off x="5608638" y="4524375"/>
            <a:ext cx="538162" cy="336550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5" y="0"/>
              </a:cxn>
              <a:cxn ang="0">
                <a:pos x="0" y="0"/>
              </a:cxn>
              <a:cxn ang="0">
                <a:pos x="0" y="241"/>
              </a:cxn>
              <a:cxn ang="0">
                <a:pos x="385" y="241"/>
              </a:cxn>
              <a:cxn ang="0">
                <a:pos x="385" y="241"/>
              </a:cxn>
            </a:cxnLst>
            <a:rect l="0" t="0" r="r" b="b"/>
            <a:pathLst>
              <a:path w="385" h="241">
                <a:moveTo>
                  <a:pt x="381" y="241"/>
                </a:moveTo>
                <a:lnTo>
                  <a:pt x="385" y="0"/>
                </a:lnTo>
                <a:lnTo>
                  <a:pt x="0" y="0"/>
                </a:lnTo>
                <a:lnTo>
                  <a:pt x="0" y="241"/>
                </a:lnTo>
                <a:lnTo>
                  <a:pt x="385" y="241"/>
                </a:lnTo>
                <a:lnTo>
                  <a:pt x="385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41" name="Freeform 37"/>
          <p:cNvSpPr>
            <a:spLocks/>
          </p:cNvSpPr>
          <p:nvPr/>
        </p:nvSpPr>
        <p:spPr bwMode="auto">
          <a:xfrm>
            <a:off x="5962650" y="3906837"/>
            <a:ext cx="536575" cy="342900"/>
          </a:xfrm>
          <a:custGeom>
            <a:avLst/>
            <a:gdLst/>
            <a:ahLst/>
            <a:cxnLst>
              <a:cxn ang="0">
                <a:pos x="381" y="242"/>
              </a:cxn>
              <a:cxn ang="0">
                <a:pos x="385" y="0"/>
              </a:cxn>
              <a:cxn ang="0">
                <a:pos x="0" y="0"/>
              </a:cxn>
              <a:cxn ang="0">
                <a:pos x="0" y="246"/>
              </a:cxn>
              <a:cxn ang="0">
                <a:pos x="385" y="246"/>
              </a:cxn>
              <a:cxn ang="0">
                <a:pos x="385" y="246"/>
              </a:cxn>
            </a:cxnLst>
            <a:rect l="0" t="0" r="r" b="b"/>
            <a:pathLst>
              <a:path w="385" h="246">
                <a:moveTo>
                  <a:pt x="381" y="242"/>
                </a:moveTo>
                <a:lnTo>
                  <a:pt x="385" y="0"/>
                </a:lnTo>
                <a:lnTo>
                  <a:pt x="0" y="0"/>
                </a:lnTo>
                <a:lnTo>
                  <a:pt x="0" y="246"/>
                </a:lnTo>
                <a:lnTo>
                  <a:pt x="385" y="246"/>
                </a:lnTo>
                <a:lnTo>
                  <a:pt x="385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42" name="Freeform 38"/>
          <p:cNvSpPr>
            <a:spLocks/>
          </p:cNvSpPr>
          <p:nvPr/>
        </p:nvSpPr>
        <p:spPr bwMode="auto">
          <a:xfrm>
            <a:off x="6357938" y="4524375"/>
            <a:ext cx="531812" cy="336550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43" name="Line 39"/>
          <p:cNvSpPr>
            <a:spLocks noChangeShapeType="1"/>
          </p:cNvSpPr>
          <p:nvPr/>
        </p:nvSpPr>
        <p:spPr bwMode="auto">
          <a:xfrm flipV="1">
            <a:off x="5872163" y="4249737"/>
            <a:ext cx="215900" cy="26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44" name="Line 40"/>
          <p:cNvSpPr>
            <a:spLocks noChangeShapeType="1"/>
          </p:cNvSpPr>
          <p:nvPr/>
        </p:nvSpPr>
        <p:spPr bwMode="auto">
          <a:xfrm>
            <a:off x="6372225" y="4249737"/>
            <a:ext cx="242888" cy="26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45" name="Rectangle 41"/>
          <p:cNvSpPr>
            <a:spLocks noChangeArrowheads="1"/>
          </p:cNvSpPr>
          <p:nvPr/>
        </p:nvSpPr>
        <p:spPr bwMode="auto">
          <a:xfrm>
            <a:off x="1411288" y="2905125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H1</a:t>
            </a:r>
            <a:endParaRPr lang="en-US">
              <a:latin typeface="Times New Roman" charset="0"/>
            </a:endParaRPr>
          </a:p>
        </p:txBody>
      </p:sp>
      <p:sp>
        <p:nvSpPr>
          <p:cNvPr id="507946" name="Freeform 42"/>
          <p:cNvSpPr>
            <a:spLocks/>
          </p:cNvSpPr>
          <p:nvPr/>
        </p:nvSpPr>
        <p:spPr bwMode="auto">
          <a:xfrm>
            <a:off x="7312025" y="2895600"/>
            <a:ext cx="842963" cy="2139950"/>
          </a:xfrm>
          <a:custGeom>
            <a:avLst/>
            <a:gdLst/>
            <a:ahLst/>
            <a:cxnLst>
              <a:cxn ang="0">
                <a:pos x="600" y="1528"/>
              </a:cxn>
              <a:cxn ang="0">
                <a:pos x="604" y="0"/>
              </a:cxn>
              <a:cxn ang="0">
                <a:pos x="0" y="0"/>
              </a:cxn>
              <a:cxn ang="0">
                <a:pos x="0" y="1532"/>
              </a:cxn>
              <a:cxn ang="0">
                <a:pos x="604" y="1532"/>
              </a:cxn>
              <a:cxn ang="0">
                <a:pos x="604" y="1532"/>
              </a:cxn>
              <a:cxn ang="0">
                <a:pos x="600" y="1528"/>
              </a:cxn>
            </a:cxnLst>
            <a:rect l="0" t="0" r="r" b="b"/>
            <a:pathLst>
              <a:path w="604" h="1532">
                <a:moveTo>
                  <a:pt x="600" y="1528"/>
                </a:moveTo>
                <a:lnTo>
                  <a:pt x="604" y="0"/>
                </a:lnTo>
                <a:lnTo>
                  <a:pt x="0" y="0"/>
                </a:lnTo>
                <a:lnTo>
                  <a:pt x="0" y="1532"/>
                </a:lnTo>
                <a:lnTo>
                  <a:pt x="604" y="1532"/>
                </a:lnTo>
                <a:lnTo>
                  <a:pt x="604" y="1532"/>
                </a:lnTo>
                <a:lnTo>
                  <a:pt x="600" y="1528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47" name="Rectangle 43"/>
          <p:cNvSpPr>
            <a:spLocks noChangeArrowheads="1"/>
          </p:cNvSpPr>
          <p:nvPr/>
        </p:nvSpPr>
        <p:spPr bwMode="auto">
          <a:xfrm>
            <a:off x="7659688" y="3986212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IP</a:t>
            </a:r>
            <a:endParaRPr lang="en-US">
              <a:latin typeface="Times New Roman" charset="0"/>
            </a:endParaRPr>
          </a:p>
        </p:txBody>
      </p:sp>
      <p:sp>
        <p:nvSpPr>
          <p:cNvPr id="507948" name="Freeform 44"/>
          <p:cNvSpPr>
            <a:spLocks/>
          </p:cNvSpPr>
          <p:nvPr/>
        </p:nvSpPr>
        <p:spPr bwMode="auto">
          <a:xfrm>
            <a:off x="7469188" y="3927475"/>
            <a:ext cx="533400" cy="344487"/>
          </a:xfrm>
          <a:custGeom>
            <a:avLst/>
            <a:gdLst/>
            <a:ahLst/>
            <a:cxnLst>
              <a:cxn ang="0">
                <a:pos x="382" y="242"/>
              </a:cxn>
              <a:cxn ang="0">
                <a:pos x="382" y="0"/>
              </a:cxn>
              <a:cxn ang="0">
                <a:pos x="0" y="0"/>
              </a:cxn>
              <a:cxn ang="0">
                <a:pos x="0" y="246"/>
              </a:cxn>
              <a:cxn ang="0">
                <a:pos x="382" y="246"/>
              </a:cxn>
              <a:cxn ang="0">
                <a:pos x="382" y="246"/>
              </a:cxn>
            </a:cxnLst>
            <a:rect l="0" t="0" r="r" b="b"/>
            <a:pathLst>
              <a:path w="382" h="246">
                <a:moveTo>
                  <a:pt x="382" y="242"/>
                </a:moveTo>
                <a:lnTo>
                  <a:pt x="382" y="0"/>
                </a:lnTo>
                <a:lnTo>
                  <a:pt x="0" y="0"/>
                </a:lnTo>
                <a:lnTo>
                  <a:pt x="0" y="246"/>
                </a:lnTo>
                <a:lnTo>
                  <a:pt x="382" y="246"/>
                </a:lnTo>
                <a:lnTo>
                  <a:pt x="382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49" name="Rectangle 45"/>
          <p:cNvSpPr>
            <a:spLocks noChangeArrowheads="1"/>
          </p:cNvSpPr>
          <p:nvPr/>
        </p:nvSpPr>
        <p:spPr bwMode="auto">
          <a:xfrm>
            <a:off x="7548563" y="4586287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ETH</a:t>
            </a:r>
            <a:endParaRPr lang="en-US">
              <a:latin typeface="Times New Roman" charset="0"/>
            </a:endParaRPr>
          </a:p>
        </p:txBody>
      </p:sp>
      <p:sp>
        <p:nvSpPr>
          <p:cNvPr id="507950" name="Freeform 46"/>
          <p:cNvSpPr>
            <a:spLocks/>
          </p:cNvSpPr>
          <p:nvPr/>
        </p:nvSpPr>
        <p:spPr bwMode="auto">
          <a:xfrm>
            <a:off x="7469188" y="4524375"/>
            <a:ext cx="533400" cy="341312"/>
          </a:xfrm>
          <a:custGeom>
            <a:avLst/>
            <a:gdLst/>
            <a:ahLst/>
            <a:cxnLst>
              <a:cxn ang="0">
                <a:pos x="382" y="241"/>
              </a:cxn>
              <a:cxn ang="0">
                <a:pos x="382" y="0"/>
              </a:cxn>
              <a:cxn ang="0">
                <a:pos x="0" y="0"/>
              </a:cxn>
              <a:cxn ang="0">
                <a:pos x="0" y="245"/>
              </a:cxn>
              <a:cxn ang="0">
                <a:pos x="382" y="245"/>
              </a:cxn>
              <a:cxn ang="0">
                <a:pos x="382" y="245"/>
              </a:cxn>
            </a:cxnLst>
            <a:rect l="0" t="0" r="r" b="b"/>
            <a:pathLst>
              <a:path w="382" h="245">
                <a:moveTo>
                  <a:pt x="382" y="241"/>
                </a:moveTo>
                <a:lnTo>
                  <a:pt x="382" y="0"/>
                </a:lnTo>
                <a:lnTo>
                  <a:pt x="0" y="0"/>
                </a:lnTo>
                <a:lnTo>
                  <a:pt x="0" y="245"/>
                </a:lnTo>
                <a:lnTo>
                  <a:pt x="382" y="245"/>
                </a:lnTo>
                <a:lnTo>
                  <a:pt x="382" y="24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51" name="Rectangle 47"/>
          <p:cNvSpPr>
            <a:spLocks noChangeArrowheads="1"/>
          </p:cNvSpPr>
          <p:nvPr/>
        </p:nvSpPr>
        <p:spPr bwMode="auto">
          <a:xfrm>
            <a:off x="7564438" y="3395662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TCP</a:t>
            </a:r>
            <a:endParaRPr lang="en-US">
              <a:latin typeface="Times New Roman" charset="0"/>
            </a:endParaRPr>
          </a:p>
        </p:txBody>
      </p:sp>
      <p:sp>
        <p:nvSpPr>
          <p:cNvPr id="507952" name="Freeform 48"/>
          <p:cNvSpPr>
            <a:spLocks/>
          </p:cNvSpPr>
          <p:nvPr/>
        </p:nvSpPr>
        <p:spPr bwMode="auto">
          <a:xfrm>
            <a:off x="7469188" y="3338512"/>
            <a:ext cx="533400" cy="336550"/>
          </a:xfrm>
          <a:custGeom>
            <a:avLst/>
            <a:gdLst/>
            <a:ahLst/>
            <a:cxnLst>
              <a:cxn ang="0">
                <a:pos x="382" y="241"/>
              </a:cxn>
              <a:cxn ang="0">
                <a:pos x="382" y="0"/>
              </a:cxn>
              <a:cxn ang="0">
                <a:pos x="0" y="0"/>
              </a:cxn>
              <a:cxn ang="0">
                <a:pos x="0" y="241"/>
              </a:cxn>
              <a:cxn ang="0">
                <a:pos x="382" y="241"/>
              </a:cxn>
              <a:cxn ang="0">
                <a:pos x="382" y="241"/>
              </a:cxn>
            </a:cxnLst>
            <a:rect l="0" t="0" r="r" b="b"/>
            <a:pathLst>
              <a:path w="382" h="241">
                <a:moveTo>
                  <a:pt x="382" y="241"/>
                </a:moveTo>
                <a:lnTo>
                  <a:pt x="382" y="0"/>
                </a:lnTo>
                <a:lnTo>
                  <a:pt x="0" y="0"/>
                </a:lnTo>
                <a:lnTo>
                  <a:pt x="0" y="241"/>
                </a:lnTo>
                <a:lnTo>
                  <a:pt x="382" y="241"/>
                </a:lnTo>
                <a:lnTo>
                  <a:pt x="382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53" name="Rectangle 49"/>
          <p:cNvSpPr>
            <a:spLocks noChangeArrowheads="1"/>
          </p:cNvSpPr>
          <p:nvPr/>
        </p:nvSpPr>
        <p:spPr bwMode="auto">
          <a:xfrm>
            <a:off x="7859713" y="2905125"/>
            <a:ext cx="258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charset="0"/>
              </a:rPr>
              <a:t>H8</a:t>
            </a:r>
            <a:endParaRPr lang="en-US">
              <a:latin typeface="Times New Roman" charset="0"/>
            </a:endParaRPr>
          </a:p>
        </p:txBody>
      </p:sp>
      <p:sp>
        <p:nvSpPr>
          <p:cNvPr id="507954" name="Freeform 50"/>
          <p:cNvSpPr>
            <a:spLocks/>
          </p:cNvSpPr>
          <p:nvPr/>
        </p:nvSpPr>
        <p:spPr bwMode="auto">
          <a:xfrm>
            <a:off x="1274763" y="4865687"/>
            <a:ext cx="1079500" cy="290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08"/>
              </a:cxn>
              <a:cxn ang="0">
                <a:pos x="773" y="208"/>
              </a:cxn>
              <a:cxn ang="0">
                <a:pos x="773" y="0"/>
              </a:cxn>
            </a:cxnLst>
            <a:rect l="0" t="0" r="r" b="b"/>
            <a:pathLst>
              <a:path w="773" h="208">
                <a:moveTo>
                  <a:pt x="0" y="0"/>
                </a:moveTo>
                <a:lnTo>
                  <a:pt x="3" y="208"/>
                </a:lnTo>
                <a:lnTo>
                  <a:pt x="773" y="208"/>
                </a:lnTo>
                <a:lnTo>
                  <a:pt x="773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55" name="Freeform 51"/>
          <p:cNvSpPr>
            <a:spLocks/>
          </p:cNvSpPr>
          <p:nvPr/>
        </p:nvSpPr>
        <p:spPr bwMode="auto">
          <a:xfrm>
            <a:off x="3103563" y="4860925"/>
            <a:ext cx="1011237" cy="300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5"/>
              </a:cxn>
              <a:cxn ang="0">
                <a:pos x="724" y="215"/>
              </a:cxn>
              <a:cxn ang="0">
                <a:pos x="724" y="4"/>
              </a:cxn>
            </a:cxnLst>
            <a:rect l="0" t="0" r="r" b="b"/>
            <a:pathLst>
              <a:path w="724" h="215">
                <a:moveTo>
                  <a:pt x="0" y="0"/>
                </a:moveTo>
                <a:lnTo>
                  <a:pt x="0" y="215"/>
                </a:lnTo>
                <a:lnTo>
                  <a:pt x="724" y="215"/>
                </a:lnTo>
                <a:lnTo>
                  <a:pt x="724" y="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56" name="Freeform 52"/>
          <p:cNvSpPr>
            <a:spLocks/>
          </p:cNvSpPr>
          <p:nvPr/>
        </p:nvSpPr>
        <p:spPr bwMode="auto">
          <a:xfrm>
            <a:off x="4859338" y="4860925"/>
            <a:ext cx="1012825" cy="300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5"/>
              </a:cxn>
              <a:cxn ang="0">
                <a:pos x="725" y="215"/>
              </a:cxn>
              <a:cxn ang="0">
                <a:pos x="725" y="4"/>
              </a:cxn>
            </a:cxnLst>
            <a:rect l="0" t="0" r="r" b="b"/>
            <a:pathLst>
              <a:path w="725" h="215">
                <a:moveTo>
                  <a:pt x="0" y="0"/>
                </a:moveTo>
                <a:lnTo>
                  <a:pt x="0" y="215"/>
                </a:lnTo>
                <a:lnTo>
                  <a:pt x="725" y="215"/>
                </a:lnTo>
                <a:lnTo>
                  <a:pt x="725" y="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57" name="Freeform 53"/>
          <p:cNvSpPr>
            <a:spLocks/>
          </p:cNvSpPr>
          <p:nvPr/>
        </p:nvSpPr>
        <p:spPr bwMode="auto">
          <a:xfrm>
            <a:off x="6615113" y="4860925"/>
            <a:ext cx="1123950" cy="300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"/>
              </a:cxn>
              <a:cxn ang="0">
                <a:pos x="804" y="215"/>
              </a:cxn>
              <a:cxn ang="0">
                <a:pos x="804" y="4"/>
              </a:cxn>
            </a:cxnLst>
            <a:rect l="0" t="0" r="r" b="b"/>
            <a:pathLst>
              <a:path w="804" h="215">
                <a:moveTo>
                  <a:pt x="0" y="0"/>
                </a:moveTo>
                <a:lnTo>
                  <a:pt x="4" y="215"/>
                </a:lnTo>
                <a:lnTo>
                  <a:pt x="804" y="215"/>
                </a:lnTo>
                <a:lnTo>
                  <a:pt x="804" y="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58" name="Line 54"/>
          <p:cNvSpPr>
            <a:spLocks noChangeShapeType="1"/>
          </p:cNvSpPr>
          <p:nvPr/>
        </p:nvSpPr>
        <p:spPr bwMode="auto">
          <a:xfrm flipV="1">
            <a:off x="7747000" y="4292600"/>
            <a:ext cx="6350" cy="252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59" name="Line 55"/>
          <p:cNvSpPr>
            <a:spLocks noChangeShapeType="1"/>
          </p:cNvSpPr>
          <p:nvPr/>
        </p:nvSpPr>
        <p:spPr bwMode="auto">
          <a:xfrm flipV="1">
            <a:off x="7747000" y="3689350"/>
            <a:ext cx="6350" cy="2524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60" name="Line 56"/>
          <p:cNvSpPr>
            <a:spLocks noChangeShapeType="1"/>
          </p:cNvSpPr>
          <p:nvPr/>
        </p:nvSpPr>
        <p:spPr bwMode="auto">
          <a:xfrm flipV="1">
            <a:off x="1274763" y="3679825"/>
            <a:ext cx="1587" cy="2476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7961" name="Line 57"/>
          <p:cNvSpPr>
            <a:spLocks noChangeShapeType="1"/>
          </p:cNvSpPr>
          <p:nvPr/>
        </p:nvSpPr>
        <p:spPr bwMode="auto">
          <a:xfrm flipV="1">
            <a:off x="1274763" y="4271962"/>
            <a:ext cx="1587" cy="2524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MTU Discovery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Path MTU is the smallest MTU along path</a:t>
            </a:r>
          </a:p>
          <a:p>
            <a:pPr lvl="1"/>
            <a:r>
              <a:rPr lang="en-US" sz="2000" dirty="0"/>
              <a:t>Packets less than this size don’t get fragmented</a:t>
            </a:r>
          </a:p>
          <a:p>
            <a:endParaRPr lang="en-US" sz="2400" dirty="0" smtClean="0"/>
          </a:p>
          <a:p>
            <a:r>
              <a:rPr lang="en-US" sz="2400" dirty="0" smtClean="0"/>
              <a:t>Fragmentation </a:t>
            </a:r>
            <a:r>
              <a:rPr lang="en-US" sz="2400" dirty="0"/>
              <a:t>is a burden for routers</a:t>
            </a:r>
          </a:p>
          <a:p>
            <a:pPr lvl="1"/>
            <a:r>
              <a:rPr lang="en-US" sz="2000" dirty="0"/>
              <a:t>We already avoid reassembling at routers</a:t>
            </a:r>
          </a:p>
          <a:p>
            <a:pPr lvl="1"/>
            <a:r>
              <a:rPr lang="en-US" sz="2000" dirty="0">
                <a:sym typeface="Wingdings" pitchFamily="2" charset="2"/>
              </a:rPr>
              <a:t>Avoid fragmentation too by having hosts learn path MTUs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Hosts </a:t>
            </a:r>
            <a:r>
              <a:rPr lang="en-US" sz="2400" dirty="0">
                <a:sym typeface="Wingdings" pitchFamily="2" charset="2"/>
              </a:rPr>
              <a:t>send packets, routers return error if too large</a:t>
            </a:r>
          </a:p>
          <a:p>
            <a:pPr lvl="1"/>
            <a:r>
              <a:rPr lang="en-US" sz="2000" dirty="0">
                <a:sym typeface="Wingdings" pitchFamily="2" charset="2"/>
              </a:rPr>
              <a:t>Hosts discover limits, can fragment at source</a:t>
            </a:r>
          </a:p>
          <a:p>
            <a:pPr lvl="1"/>
            <a:r>
              <a:rPr lang="en-US" sz="2000" dirty="0">
                <a:sym typeface="Wingdings" pitchFamily="2" charset="2"/>
              </a:rPr>
              <a:t>Reassembly at destination as </a:t>
            </a:r>
            <a:r>
              <a:rPr lang="en-US" sz="2000" dirty="0" smtClean="0">
                <a:sym typeface="Wingdings" pitchFamily="2" charset="2"/>
              </a:rPr>
              <a:t>before</a:t>
            </a:r>
            <a:endParaRPr lang="en-US" sz="2000" dirty="0">
              <a:sym typeface="Wingdings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308100"/>
          </a:xfrm>
        </p:spPr>
        <p:txBody>
          <a:bodyPr/>
          <a:lstStyle/>
          <a:p>
            <a:r>
              <a:rPr lang="en-US" dirty="0" smtClean="0"/>
              <a:t>How can a packet from A get to F?</a:t>
            </a:r>
            <a:endParaRPr lang="en-US" dirty="0"/>
          </a:p>
        </p:txBody>
      </p:sp>
      <p:sp>
        <p:nvSpPr>
          <p:cNvPr id="510979" name="Oval 3"/>
          <p:cNvSpPr>
            <a:spLocks noChangeArrowheads="1"/>
          </p:cNvSpPr>
          <p:nvPr/>
        </p:nvSpPr>
        <p:spPr bwMode="auto">
          <a:xfrm>
            <a:off x="1258888" y="2449513"/>
            <a:ext cx="587375" cy="6238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0" name="Oval 4"/>
          <p:cNvSpPr>
            <a:spLocks noChangeArrowheads="1"/>
          </p:cNvSpPr>
          <p:nvPr/>
        </p:nvSpPr>
        <p:spPr bwMode="auto">
          <a:xfrm>
            <a:off x="5265738" y="1600200"/>
            <a:ext cx="587375" cy="6238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1" name="Oval 5"/>
          <p:cNvSpPr>
            <a:spLocks noChangeArrowheads="1"/>
          </p:cNvSpPr>
          <p:nvPr/>
        </p:nvSpPr>
        <p:spPr bwMode="auto">
          <a:xfrm>
            <a:off x="7596188" y="3987800"/>
            <a:ext cx="587375" cy="6238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2" name="Rectangle 6"/>
          <p:cNvSpPr>
            <a:spLocks noChangeArrowheads="1"/>
          </p:cNvSpPr>
          <p:nvPr/>
        </p:nvSpPr>
        <p:spPr bwMode="auto">
          <a:xfrm>
            <a:off x="1493838" y="3589338"/>
            <a:ext cx="493712" cy="48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3" name="Rectangle 7"/>
          <p:cNvSpPr>
            <a:spLocks noChangeArrowheads="1"/>
          </p:cNvSpPr>
          <p:nvPr/>
        </p:nvSpPr>
        <p:spPr bwMode="auto">
          <a:xfrm>
            <a:off x="3398838" y="2682875"/>
            <a:ext cx="493712" cy="48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4" name="Rectangle 8"/>
          <p:cNvSpPr>
            <a:spLocks noChangeArrowheads="1"/>
          </p:cNvSpPr>
          <p:nvPr/>
        </p:nvSpPr>
        <p:spPr bwMode="auto">
          <a:xfrm>
            <a:off x="6348413" y="4011613"/>
            <a:ext cx="493712" cy="48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5" name="Rectangle 9"/>
          <p:cNvSpPr>
            <a:spLocks noChangeArrowheads="1"/>
          </p:cNvSpPr>
          <p:nvPr/>
        </p:nvSpPr>
        <p:spPr bwMode="auto">
          <a:xfrm>
            <a:off x="5311775" y="2576513"/>
            <a:ext cx="493713" cy="48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6" name="Rectangle 10"/>
          <p:cNvSpPr>
            <a:spLocks noChangeArrowheads="1"/>
          </p:cNvSpPr>
          <p:nvPr/>
        </p:nvSpPr>
        <p:spPr bwMode="auto">
          <a:xfrm>
            <a:off x="3795713" y="4740275"/>
            <a:ext cx="493712" cy="48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7" name="Oval 11"/>
          <p:cNvSpPr>
            <a:spLocks noChangeArrowheads="1"/>
          </p:cNvSpPr>
          <p:nvPr/>
        </p:nvSpPr>
        <p:spPr bwMode="auto">
          <a:xfrm>
            <a:off x="246063" y="3578225"/>
            <a:ext cx="587375" cy="6238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8" name="Oval 12"/>
          <p:cNvSpPr>
            <a:spLocks noChangeArrowheads="1"/>
          </p:cNvSpPr>
          <p:nvPr/>
        </p:nvSpPr>
        <p:spPr bwMode="auto">
          <a:xfrm>
            <a:off x="3327400" y="1624013"/>
            <a:ext cx="587375" cy="6238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89" name="Oval 13"/>
          <p:cNvSpPr>
            <a:spLocks noChangeArrowheads="1"/>
          </p:cNvSpPr>
          <p:nvPr/>
        </p:nvSpPr>
        <p:spPr bwMode="auto">
          <a:xfrm>
            <a:off x="3797300" y="5529263"/>
            <a:ext cx="587375" cy="6238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0" name="Oval 14"/>
          <p:cNvSpPr>
            <a:spLocks noChangeArrowheads="1"/>
          </p:cNvSpPr>
          <p:nvPr/>
        </p:nvSpPr>
        <p:spPr bwMode="auto">
          <a:xfrm>
            <a:off x="6370638" y="5083175"/>
            <a:ext cx="587375" cy="6238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1" name="Line 15"/>
          <p:cNvSpPr>
            <a:spLocks noChangeShapeType="1"/>
          </p:cNvSpPr>
          <p:nvPr/>
        </p:nvSpPr>
        <p:spPr bwMode="auto">
          <a:xfrm>
            <a:off x="835025" y="3884613"/>
            <a:ext cx="6461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2" name="Line 16"/>
          <p:cNvSpPr>
            <a:spLocks noChangeShapeType="1"/>
          </p:cNvSpPr>
          <p:nvPr/>
        </p:nvSpPr>
        <p:spPr bwMode="auto">
          <a:xfrm>
            <a:off x="1622425" y="3060700"/>
            <a:ext cx="211138" cy="541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3" name="Line 17"/>
          <p:cNvSpPr>
            <a:spLocks noChangeShapeType="1"/>
          </p:cNvSpPr>
          <p:nvPr/>
        </p:nvSpPr>
        <p:spPr bwMode="auto">
          <a:xfrm>
            <a:off x="3621088" y="2249488"/>
            <a:ext cx="0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4" name="Line 18"/>
          <p:cNvSpPr>
            <a:spLocks noChangeShapeType="1"/>
          </p:cNvSpPr>
          <p:nvPr/>
        </p:nvSpPr>
        <p:spPr bwMode="auto">
          <a:xfrm flipH="1" flipV="1">
            <a:off x="4044950" y="5213350"/>
            <a:ext cx="5873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5" name="Line 19"/>
          <p:cNvSpPr>
            <a:spLocks noChangeShapeType="1"/>
          </p:cNvSpPr>
          <p:nvPr/>
        </p:nvSpPr>
        <p:spPr bwMode="auto">
          <a:xfrm flipH="1" flipV="1">
            <a:off x="6561138" y="4495800"/>
            <a:ext cx="69850" cy="587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6" name="Line 20"/>
          <p:cNvSpPr>
            <a:spLocks noChangeShapeType="1"/>
          </p:cNvSpPr>
          <p:nvPr/>
        </p:nvSpPr>
        <p:spPr bwMode="auto">
          <a:xfrm flipV="1">
            <a:off x="1998663" y="2954338"/>
            <a:ext cx="1411287" cy="882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7" name="Line 21"/>
          <p:cNvSpPr>
            <a:spLocks noChangeShapeType="1"/>
          </p:cNvSpPr>
          <p:nvPr/>
        </p:nvSpPr>
        <p:spPr bwMode="auto">
          <a:xfrm>
            <a:off x="1739900" y="4060825"/>
            <a:ext cx="2081213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8" name="Line 22"/>
          <p:cNvSpPr>
            <a:spLocks noChangeShapeType="1"/>
          </p:cNvSpPr>
          <p:nvPr/>
        </p:nvSpPr>
        <p:spPr bwMode="auto">
          <a:xfrm flipV="1">
            <a:off x="5538788" y="2225675"/>
            <a:ext cx="22225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0999" name="Line 23"/>
          <p:cNvSpPr>
            <a:spLocks noChangeShapeType="1"/>
          </p:cNvSpPr>
          <p:nvPr/>
        </p:nvSpPr>
        <p:spPr bwMode="auto">
          <a:xfrm>
            <a:off x="6843713" y="4283075"/>
            <a:ext cx="75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000" name="Line 24"/>
          <p:cNvSpPr>
            <a:spLocks noChangeShapeType="1"/>
          </p:cNvSpPr>
          <p:nvPr/>
        </p:nvSpPr>
        <p:spPr bwMode="auto">
          <a:xfrm>
            <a:off x="5797550" y="2801938"/>
            <a:ext cx="798513" cy="1222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001" name="Line 25"/>
          <p:cNvSpPr>
            <a:spLocks noChangeShapeType="1"/>
          </p:cNvSpPr>
          <p:nvPr/>
        </p:nvSpPr>
        <p:spPr bwMode="auto">
          <a:xfrm>
            <a:off x="3692525" y="3154363"/>
            <a:ext cx="2668588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002" name="Line 26"/>
          <p:cNvSpPr>
            <a:spLocks noChangeShapeType="1"/>
          </p:cNvSpPr>
          <p:nvPr/>
        </p:nvSpPr>
        <p:spPr bwMode="auto">
          <a:xfrm flipV="1">
            <a:off x="3903663" y="2849563"/>
            <a:ext cx="1422400" cy="80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003" name="Line 27"/>
          <p:cNvSpPr>
            <a:spLocks noChangeShapeType="1"/>
          </p:cNvSpPr>
          <p:nvPr/>
        </p:nvSpPr>
        <p:spPr bwMode="auto">
          <a:xfrm flipV="1">
            <a:off x="4033838" y="3049588"/>
            <a:ext cx="1539875" cy="1692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004" name="Oval 28"/>
          <p:cNvSpPr>
            <a:spLocks noChangeArrowheads="1"/>
          </p:cNvSpPr>
          <p:nvPr/>
        </p:nvSpPr>
        <p:spPr bwMode="auto">
          <a:xfrm>
            <a:off x="5056188" y="4668838"/>
            <a:ext cx="587375" cy="6238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005" name="Line 29"/>
          <p:cNvSpPr>
            <a:spLocks noChangeShapeType="1"/>
          </p:cNvSpPr>
          <p:nvPr/>
        </p:nvSpPr>
        <p:spPr bwMode="auto">
          <a:xfrm>
            <a:off x="4303713" y="4964113"/>
            <a:ext cx="75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1006" name="Text Box 30"/>
          <p:cNvSpPr txBox="1">
            <a:spLocks noChangeArrowheads="1"/>
          </p:cNvSpPr>
          <p:nvPr/>
        </p:nvSpPr>
        <p:spPr bwMode="auto">
          <a:xfrm>
            <a:off x="357188" y="3690938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511007" name="Text Box 31"/>
          <p:cNvSpPr txBox="1">
            <a:spLocks noChangeArrowheads="1"/>
          </p:cNvSpPr>
          <p:nvPr/>
        </p:nvSpPr>
        <p:spPr bwMode="auto">
          <a:xfrm>
            <a:off x="1392238" y="2549525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511008" name="Text Box 32"/>
          <p:cNvSpPr txBox="1">
            <a:spLocks noChangeArrowheads="1"/>
          </p:cNvSpPr>
          <p:nvPr/>
        </p:nvSpPr>
        <p:spPr bwMode="auto">
          <a:xfrm>
            <a:off x="3449638" y="171450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511009" name="Text Box 33"/>
          <p:cNvSpPr txBox="1">
            <a:spLocks noChangeArrowheads="1"/>
          </p:cNvSpPr>
          <p:nvPr/>
        </p:nvSpPr>
        <p:spPr bwMode="auto">
          <a:xfrm>
            <a:off x="5389563" y="1690688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511010" name="Text Box 34"/>
          <p:cNvSpPr txBox="1">
            <a:spLocks noChangeArrowheads="1"/>
          </p:cNvSpPr>
          <p:nvPr/>
        </p:nvSpPr>
        <p:spPr bwMode="auto">
          <a:xfrm>
            <a:off x="3943350" y="5630863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511011" name="Text Box 35"/>
          <p:cNvSpPr txBox="1">
            <a:spLocks noChangeArrowheads="1"/>
          </p:cNvSpPr>
          <p:nvPr/>
        </p:nvSpPr>
        <p:spPr bwMode="auto">
          <a:xfrm>
            <a:off x="5176838" y="4748213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511012" name="Text Box 36"/>
          <p:cNvSpPr txBox="1">
            <a:spLocks noChangeArrowheads="1"/>
          </p:cNvSpPr>
          <p:nvPr/>
        </p:nvSpPr>
        <p:spPr bwMode="auto">
          <a:xfrm>
            <a:off x="6505575" y="5148263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511013" name="Text Box 37"/>
          <p:cNvSpPr txBox="1">
            <a:spLocks noChangeArrowheads="1"/>
          </p:cNvSpPr>
          <p:nvPr/>
        </p:nvSpPr>
        <p:spPr bwMode="auto">
          <a:xfrm>
            <a:off x="7693025" y="4041775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511014" name="Text Box 38"/>
          <p:cNvSpPr txBox="1">
            <a:spLocks noChangeArrowheads="1"/>
          </p:cNvSpPr>
          <p:nvPr/>
        </p:nvSpPr>
        <p:spPr bwMode="auto">
          <a:xfrm>
            <a:off x="1555750" y="3608388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511015" name="Text Box 39"/>
          <p:cNvSpPr txBox="1">
            <a:spLocks noChangeArrowheads="1"/>
          </p:cNvSpPr>
          <p:nvPr/>
        </p:nvSpPr>
        <p:spPr bwMode="auto">
          <a:xfrm>
            <a:off x="3471863" y="2703513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511016" name="Text Box 40"/>
          <p:cNvSpPr txBox="1">
            <a:spLocks noChangeArrowheads="1"/>
          </p:cNvSpPr>
          <p:nvPr/>
        </p:nvSpPr>
        <p:spPr bwMode="auto">
          <a:xfrm>
            <a:off x="3848100" y="4713288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511017" name="Text Box 41"/>
          <p:cNvSpPr txBox="1">
            <a:spLocks noChangeArrowheads="1"/>
          </p:cNvSpPr>
          <p:nvPr/>
        </p:nvSpPr>
        <p:spPr bwMode="auto">
          <a:xfrm>
            <a:off x="5378450" y="2571750"/>
            <a:ext cx="3667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11018" name="Text Box 42"/>
          <p:cNvSpPr txBox="1">
            <a:spLocks noChangeArrowheads="1"/>
          </p:cNvSpPr>
          <p:nvPr/>
        </p:nvSpPr>
        <p:spPr bwMode="auto">
          <a:xfrm>
            <a:off x="6459538" y="4019550"/>
            <a:ext cx="3667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9EEB-ACE4-4494-B7AD-E1BA167FCB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561.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orgia" pitchFamily="-11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p561.1</Template>
  <TotalTime>788</TotalTime>
  <Words>3574</Words>
  <Application>Microsoft Office PowerPoint</Application>
  <PresentationFormat>On-screen Show (4:3)</PresentationFormat>
  <Paragraphs>1109</Paragraphs>
  <Slides>80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2" baseType="lpstr">
      <vt:lpstr>p561.1</vt:lpstr>
      <vt:lpstr>Microsoft Office Word 97 - 2003 Document</vt:lpstr>
      <vt:lpstr>P561: Network Systems Week 3: Internetworking I</vt:lpstr>
      <vt:lpstr>Limits of a single wire LAN</vt:lpstr>
      <vt:lpstr>Scaling beyond one wire</vt:lpstr>
      <vt:lpstr>Bridges and extended LANs</vt:lpstr>
      <vt:lpstr>Backward learning algorithm</vt:lpstr>
      <vt:lpstr>Why stop at one bridge?</vt:lpstr>
      <vt:lpstr>Internetworks</vt:lpstr>
      <vt:lpstr>In terms of protocol stacks</vt:lpstr>
      <vt:lpstr>How can a packet from A get to F?</vt:lpstr>
      <vt:lpstr>Forwarding vs. routing</vt:lpstr>
      <vt:lpstr>Three ways to forward</vt:lpstr>
      <vt:lpstr>Source routing (Myrinet)</vt:lpstr>
      <vt:lpstr>Datagrams (Ethernet, IP)</vt:lpstr>
      <vt:lpstr>Virtual circuits (ATM)</vt:lpstr>
      <vt:lpstr>Comparison of forwarding methods</vt:lpstr>
      <vt:lpstr>Routing goals</vt:lpstr>
      <vt:lpstr>A network is a graph</vt:lpstr>
      <vt:lpstr>Routing alternatives</vt:lpstr>
      <vt:lpstr>Spanning Tree Example</vt:lpstr>
      <vt:lpstr>Spanning tree algorithm overview</vt:lpstr>
      <vt:lpstr>Spanning tree algorithm in detail</vt:lpstr>
      <vt:lpstr>Algorithm Example</vt:lpstr>
      <vt:lpstr>To bridge or not?</vt:lpstr>
      <vt:lpstr>Distance vector routing</vt:lpstr>
      <vt:lpstr>DV Example: Initial Table at A</vt:lpstr>
      <vt:lpstr>DV Example: Table at A, step 1</vt:lpstr>
      <vt:lpstr>DV Example: Final Table at A</vt:lpstr>
      <vt:lpstr>What if there are changes?</vt:lpstr>
      <vt:lpstr>Count To Infinity Problem</vt:lpstr>
      <vt:lpstr>Count To Infinity Problem</vt:lpstr>
      <vt:lpstr>Count To Infinity Problem</vt:lpstr>
      <vt:lpstr>Count To Infinity Problem</vt:lpstr>
      <vt:lpstr>Solutions to count to infinity</vt:lpstr>
      <vt:lpstr>Question</vt:lpstr>
      <vt:lpstr>Link state routing</vt:lpstr>
      <vt:lpstr>Topology flooding</vt:lpstr>
      <vt:lpstr>Example</vt:lpstr>
      <vt:lpstr>Complications</vt:lpstr>
      <vt:lpstr>Shortest Paths: Dijkstra’s Algorithm</vt:lpstr>
      <vt:lpstr>Dijkstra Example – Step 1</vt:lpstr>
      <vt:lpstr>Dijkstra Example – Step 2</vt:lpstr>
      <vt:lpstr>Dijkstra Example – Step 3</vt:lpstr>
      <vt:lpstr>Dijkstra Example – Step 4</vt:lpstr>
      <vt:lpstr>Dijkstra Example – Step 5</vt:lpstr>
      <vt:lpstr>Dijkstra Example – Done</vt:lpstr>
      <vt:lpstr>Question</vt:lpstr>
      <vt:lpstr>Distance vector vs link state</vt:lpstr>
      <vt:lpstr>Routing convergence</vt:lpstr>
      <vt:lpstr>Failure carrying packets</vt:lpstr>
      <vt:lpstr>Route flapping</vt:lpstr>
      <vt:lpstr>On Routing Cost Metrics</vt:lpstr>
      <vt:lpstr>Internet Protocol (IP)</vt:lpstr>
      <vt:lpstr>IPv4 Address Formats</vt:lpstr>
      <vt:lpstr>Network Example </vt:lpstr>
      <vt:lpstr>Problems with IPv4 Addresses</vt:lpstr>
      <vt:lpstr>Flexible IP Address Allocation</vt:lpstr>
      <vt:lpstr>Subnetting – More Hierarchy</vt:lpstr>
      <vt:lpstr>Subnet Example</vt:lpstr>
      <vt:lpstr>CIDR (Supernetting)</vt:lpstr>
      <vt:lpstr>CIDR Example</vt:lpstr>
      <vt:lpstr>IP Forwarding Revisited</vt:lpstr>
      <vt:lpstr>The sky is falling!</vt:lpstr>
      <vt:lpstr>IPv6 addressing</vt:lpstr>
      <vt:lpstr>IPv6 vs. IPv4</vt:lpstr>
      <vt:lpstr>Network Address Translators (NATs)</vt:lpstr>
      <vt:lpstr>Without NATs</vt:lpstr>
      <vt:lpstr>With NATs</vt:lpstr>
      <vt:lpstr>NAT Pros and Cons</vt:lpstr>
      <vt:lpstr>Are NATs here to stay?</vt:lpstr>
      <vt:lpstr>Getting an IP address</vt:lpstr>
      <vt:lpstr>Address resolution protocol (ARP)</vt:lpstr>
      <vt:lpstr>ARP Example</vt:lpstr>
      <vt:lpstr>Internet control message protocol (ICMP)</vt:lpstr>
      <vt:lpstr>ICMP Generation</vt:lpstr>
      <vt:lpstr>Common ICMP Messages</vt:lpstr>
      <vt:lpstr>ICMP Restrictions</vt:lpstr>
      <vt:lpstr>Fragmentation Issue</vt:lpstr>
      <vt:lpstr>Fragment Fields</vt:lpstr>
      <vt:lpstr>Fragment Considerations</vt:lpstr>
      <vt:lpstr>Path MTU Discovery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Ratul Mahajan</dc:creator>
  <cp:lastModifiedBy>ratul</cp:lastModifiedBy>
  <cp:revision>146</cp:revision>
  <dcterms:created xsi:type="dcterms:W3CDTF">2008-10-13T02:22:14Z</dcterms:created>
  <dcterms:modified xsi:type="dcterms:W3CDTF">2008-10-13T23:40:33Z</dcterms:modified>
</cp:coreProperties>
</file>