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s/slide68.xml" ContentType="application/vnd.openxmlformats-officedocument.presentationml.slide+xml"/>
  <Override PartName="/ppt/embeddings/oleObject4.bin" ContentType="application/vnd.openxmlformats-officedocument.oleObject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slides/slide66.xml" ContentType="application/vnd.openxmlformats-officedocument.presentationml.slide+xml"/>
  <Override PartName="/ppt/slides/slide85.xml" ContentType="application/vnd.openxmlformats-officedocument.presentationml.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s/slide47.xml" ContentType="application/vnd.openxmlformats-officedocument.presentationml.slid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slides/slide90.xml" ContentType="application/vnd.openxmlformats-officedocument.presentationml.slide+xml"/>
  <Override PartName="/ppt/slides/slide21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embeddings/oleObject2.bin" ContentType="application/vnd.openxmlformats-officedocument.oleObject"/>
  <Override PartName="/ppt/charts/chart2.xml" ContentType="application/vnd.openxmlformats-officedocument.drawingml.chart+xml"/>
  <Override PartName="/ppt/slides/slide52.xml" ContentType="application/vnd.openxmlformats-officedocument.presentationml.slide+xml"/>
  <Override PartName="/ppt/slides/slide1.xml" ContentType="application/vnd.openxmlformats-officedocument.presentationml.slide+xml"/>
  <Override PartName="/ppt/slides/slide51.xml" ContentType="application/vnd.openxmlformats-officedocument.presentationml.slide+xml"/>
  <Override PartName="/ppt/slides/slide7.xml" ContentType="application/vnd.openxmlformats-officedocument.presentationml.slide+xml"/>
  <Override PartName="/ppt/slides/slide62.xml" ContentType="application/vnd.openxmlformats-officedocument.presentationml.slide+xml"/>
  <Override PartName="/ppt/slides/slide65.xml" ContentType="application/vnd.openxmlformats-officedocument.presentationml.slide+xml"/>
  <Override PartName="/ppt/slides/slide97.xml" ContentType="application/vnd.openxmlformats-officedocument.presentationml.slide+xml"/>
  <Override PartName="/ppt/slides/slide9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92.xml" ContentType="application/vnd.openxmlformats-officedocument.presentationml.slid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Default Extension="wmf" ContentType="image/x-wmf"/>
  <Override PartName="/ppt/notesSlides/notesSlide4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Default Extension="pict" ContentType="image/pict"/>
  <Override PartName="/ppt/slides/slide87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embeddings/oleObject3.bin" ContentType="application/vnd.openxmlformats-officedocument.oleObject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89.xml" ContentType="application/vnd.openxmlformats-officedocument.presentationml.slide+xml"/>
  <Override PartName="/ppt/slides/slide78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1.xml" ContentType="application/vnd.openxmlformats-officedocument.presentationml.slide+xml"/>
  <Override PartName="/ppt/slides/slide43.xml" ContentType="application/vnd.openxmlformats-officedocument.presentationml.slide+xml"/>
  <Override PartName="/ppt/slideLayouts/slideLayout6.xml" ContentType="application/vnd.openxmlformats-officedocument.presentationml.slideLayout+xml"/>
  <Default Extension="emf" ContentType="image/x-emf"/>
  <Override PartName="/ppt/slides/slide37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10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Default Extension="vml" ContentType="application/vnd.openxmlformats-officedocument.vmlDrawing"/>
  <Default Extension="png" ContentType="image/png"/>
  <Override PartName="/ppt/slides/slide83.xml" ContentType="application/vnd.openxmlformats-officedocument.presentationml.slide+xml"/>
  <Override PartName="/ppt/slides/slide27.xml" ContentType="application/vnd.openxmlformats-officedocument.presentationml.slide+xml"/>
  <Override PartName="/docProps/core.xml" ContentType="application/vnd.openxmlformats-package.core-properties+xml"/>
  <Override PartName="/ppt/slideLayouts/slideLayout16.xml" ContentType="application/vnd.openxmlformats-officedocument.presentationml.slideLayout+xml"/>
  <Override PartName="/ppt/slides/slide56.xml" ContentType="application/vnd.openxmlformats-officedocument.presentationml.slide+xml"/>
  <Override PartName="/ppt/slides/slide31.xml" ContentType="application/vnd.openxmlformats-officedocument.presentationml.slide+xml"/>
  <Default Extension="bin" ContentType="application/vnd.openxmlformats-officedocument.presentationml.printerSettings"/>
  <Override PartName="/ppt/slides/slide53.xml" ContentType="application/vnd.openxmlformats-officedocument.presentationml.slide+xml"/>
  <Override PartName="/ppt/slides/slide76.xml" ContentType="application/vnd.openxmlformats-officedocument.presentationml.slide+xml"/>
  <Override PartName="/ppt/slides/slide55.xml" ContentType="application/vnd.openxmlformats-officedocument.presentationml.slide+xml"/>
  <Override PartName="/ppt/slides/slide67.xml" ContentType="application/vnd.openxmlformats-officedocument.presentationml.slide+xml"/>
  <Override PartName="/ppt/slides/slide100.xml" ContentType="application/vnd.openxmlformats-officedocument.presentationml.slide+xml"/>
  <Override PartName="/ppt/slides/slide12.xml" ContentType="application/vnd.openxmlformats-officedocument.presentationml.slide+xml"/>
  <Override PartName="/ppt/slides/slide19.xml" ContentType="application/vnd.openxmlformats-officedocument.presentationml.slide+xml"/>
  <Override PartName="/ppt/slides/slide41.xml" ContentType="application/vnd.openxmlformats-officedocument.presentationml.slide+xml"/>
  <Override PartName="/ppt/slides/slide46.xml" ContentType="application/vnd.openxmlformats-officedocument.presentationml.slide+xml"/>
  <Override PartName="/ppt/notesSlides/notesSlide2.xml" ContentType="application/vnd.openxmlformats-officedocument.presentationml.notesSlide+xml"/>
  <Default Extension="xls" ContentType="application/vnd.ms-excel"/>
  <Override PartName="/ppt/theme/theme2.xml" ContentType="application/vnd.openxmlformats-officedocument.theme+xml"/>
  <Override PartName="/ppt/slides/slide84.xml" ContentType="application/vnd.openxmlformats-officedocument.presentationml.slide+xml"/>
  <Override PartName="/ppt/slides/slide2.xml" ContentType="application/vnd.openxmlformats-officedocument.presentationml.slide+xml"/>
  <Override PartName="/ppt/slides/slide80.xml" ContentType="application/vnd.openxmlformats-officedocument.presentationml.slide+xml"/>
  <Override PartName="/ppt/slides/slide69.xml" ContentType="application/vnd.openxmlformats-officedocument.presentationml.slide+xml"/>
  <Override PartName="/ppt/slides/slide35.xml" ContentType="application/vnd.openxmlformats-officedocument.presentationml.slide+xml"/>
  <Override PartName="/ppt/slides/slide42.xml" ContentType="application/vnd.openxmlformats-officedocument.presentationml.slide+xml"/>
  <Override PartName="/ppt/slides/slide45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50.xml" ContentType="application/vnd.openxmlformats-officedocument.presentationml.slide+xml"/>
  <Override PartName="/ppt/slides/slide54.xml" ContentType="application/vnd.openxmlformats-officedocument.presentationml.slide+xml"/>
  <Override PartName="/ppt/slides/slide5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58.xml" ContentType="application/vnd.openxmlformats-officedocument.presentationml.slide+xml"/>
  <Default Extension="xml" ContentType="application/xml"/>
  <Override PartName="/ppt/slides/slide91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86.xml" ContentType="application/vnd.openxmlformats-officedocument.presentationml.slide+xml"/>
  <Override PartName="/ppt/slides/slide81.xml" ContentType="application/vnd.openxmlformats-officedocument.presentationml.slide+xml"/>
  <Override PartName="/ppt/slides/slide25.xml" ContentType="application/vnd.openxmlformats-officedocument.presentationml.slide+xml"/>
  <Override PartName="/ppt/embeddings/oleObject5.bin" ContentType="application/vnd.openxmlformats-officedocument.oleObject"/>
  <Override PartName="/ppt/slides/slide63.xml" ContentType="application/vnd.openxmlformats-officedocument.presentationml.slide+xml"/>
  <Override PartName="/ppt/slides/slide93.xml" ContentType="application/vnd.openxmlformats-officedocument.presentationml.slide+xml"/>
  <Override PartName="/ppt/slides/slide14.xml" ContentType="application/vnd.openxmlformats-officedocument.presentationml.slide+xml"/>
  <Override PartName="/ppt/slides/slide40.xml" ContentType="application/vnd.openxmlformats-officedocument.presentationml.slide+xml"/>
  <Override PartName="/ppt/slides/slide82.xml" ContentType="application/vnd.openxmlformats-officedocument.presentationml.slide+xml"/>
  <Override PartName="/ppt/embeddings/oleObject1.bin" ContentType="application/vnd.openxmlformats-officedocument.oleObject"/>
  <Override PartName="/ppt/slides/slide34.xml" ContentType="application/vnd.openxmlformats-officedocument.presentationml.slide+xml"/>
  <Default Extension="package" ContentType="application/vnd.openxmlformats-officedocument.package"/>
  <Override PartName="/ppt/slides/slide44.xml" ContentType="application/vnd.openxmlformats-officedocument.presentationml.slide+xml"/>
  <Override PartName="/ppt/slides/slide49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70.xml" ContentType="application/vnd.openxmlformats-officedocument.presentationml.slide+xml"/>
  <Override PartName="/ppt/slides/slide88.xml" ContentType="application/vnd.openxmlformats-officedocument.presentationml.slide+xml"/>
  <Override PartName="/ppt/slides/slide48.xml" ContentType="application/vnd.openxmlformats-officedocument.presentationml.slide+xml"/>
  <Override PartName="/ppt/slides/slide99.xml" ContentType="application/vnd.openxmlformats-officedocument.presentationml.slide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slides/slide77.xml" ContentType="application/vnd.openxmlformats-officedocument.presentationml.slid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59.xml" ContentType="application/vnd.openxmlformats-officedocument.presentationml.slide+xml"/>
  <Override PartName="/ppt/slides/slide79.xml" ContentType="application/vnd.openxmlformats-officedocument.presentationml.slide+xml"/>
  <Override PartName="/ppt/slides/slide95.xml" ContentType="application/vnd.openxmlformats-officedocument.presentationml.slide+xml"/>
  <Default Extension="jpeg" ContentType="image/jpeg"/>
  <Override PartName="/ppt/slides/slide6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96.xml" ContentType="application/vnd.openxmlformats-officedocument.presentationml.slide+xml"/>
  <Override PartName="/ppt/slides/slide72.xml" ContentType="application/vnd.openxmlformats-officedocument.presentationml.slide+xml"/>
  <Override PartName="/ppt/slides/slide74.xml" ContentType="application/vnd.openxmlformats-officedocument.presentationml.slide+xml"/>
  <Override PartName="/ppt/slides/slide98.xml" ContentType="application/vnd.openxmlformats-officedocument.presentationml.slide+xml"/>
  <Override PartName="/ppt/slides/slide75.xml" ContentType="application/vnd.openxmlformats-officedocument.presentationml.slide+xml"/>
  <Override PartName="/ppt/slides/slide8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5.xml" ContentType="application/vnd.openxmlformats-officedocument.presentationml.slide+xml"/>
  <Default Extension="rels" ContentType="application/vnd.openxmlformats-package.relationships+xml"/>
  <Override PartName="/ppt/slideLayouts/slideLayout15.xml" ContentType="application/vnd.openxmlformats-officedocument.presentationml.slideLayout+xml"/>
  <Override PartName="/ppt/slides/slide9.xml" ContentType="application/vnd.openxmlformats-officedocument.presentationml.slide+xml"/>
  <Override PartName="/ppt/slides/slide60.xml" ContentType="application/vnd.openxmlformats-officedocument.presentationml.slide+xml"/>
  <Override PartName="/ppt/slides/slide24.xml" ContentType="application/vnd.openxmlformats-officedocument.presentationml.slide+xml"/>
  <Override PartName="/ppt/slides/slide39.xml" ContentType="application/vnd.openxmlformats-officedocument.presentationml.slide+xml"/>
  <Override PartName="/ppt/slides/slide73.xml" ContentType="application/vnd.openxmlformats-officedocument.presentationml.slide+xml"/>
  <Override PartName="/ppt/slides/slide32.xml" ContentType="application/vnd.openxmlformats-officedocument.presentationml.slide+xml"/>
  <Override PartName="/ppt/slides/slide71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38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102"/>
  </p:notesMasterIdLst>
  <p:handoutMasterIdLst>
    <p:handoutMasterId r:id="rId103"/>
  </p:handoutMasterIdLst>
  <p:sldIdLst>
    <p:sldId id="423" r:id="rId2"/>
    <p:sldId id="609" r:id="rId3"/>
    <p:sldId id="807" r:id="rId4"/>
    <p:sldId id="808" r:id="rId5"/>
    <p:sldId id="809" r:id="rId6"/>
    <p:sldId id="810" r:id="rId7"/>
    <p:sldId id="611" r:id="rId8"/>
    <p:sldId id="612" r:id="rId9"/>
    <p:sldId id="613" r:id="rId10"/>
    <p:sldId id="614" r:id="rId11"/>
    <p:sldId id="615" r:id="rId12"/>
    <p:sldId id="616" r:id="rId13"/>
    <p:sldId id="617" r:id="rId14"/>
    <p:sldId id="618" r:id="rId15"/>
    <p:sldId id="619" r:id="rId16"/>
    <p:sldId id="620" r:id="rId17"/>
    <p:sldId id="621" r:id="rId18"/>
    <p:sldId id="624" r:id="rId19"/>
    <p:sldId id="641" r:id="rId20"/>
    <p:sldId id="642" r:id="rId21"/>
    <p:sldId id="643" r:id="rId22"/>
    <p:sldId id="644" r:id="rId23"/>
    <p:sldId id="645" r:id="rId24"/>
    <p:sldId id="646" r:id="rId25"/>
    <p:sldId id="647" r:id="rId26"/>
    <p:sldId id="648" r:id="rId27"/>
    <p:sldId id="649" r:id="rId28"/>
    <p:sldId id="650" r:id="rId29"/>
    <p:sldId id="651" r:id="rId30"/>
    <p:sldId id="652" r:id="rId31"/>
    <p:sldId id="653" r:id="rId32"/>
    <p:sldId id="654" r:id="rId33"/>
    <p:sldId id="655" r:id="rId34"/>
    <p:sldId id="811" r:id="rId35"/>
    <p:sldId id="656" r:id="rId36"/>
    <p:sldId id="657" r:id="rId37"/>
    <p:sldId id="661" r:id="rId38"/>
    <p:sldId id="662" r:id="rId39"/>
    <p:sldId id="663" r:id="rId40"/>
    <p:sldId id="664" r:id="rId41"/>
    <p:sldId id="665" r:id="rId42"/>
    <p:sldId id="666" r:id="rId43"/>
    <p:sldId id="667" r:id="rId44"/>
    <p:sldId id="668" r:id="rId45"/>
    <p:sldId id="669" r:id="rId46"/>
    <p:sldId id="670" r:id="rId47"/>
    <p:sldId id="671" r:id="rId48"/>
    <p:sldId id="672" r:id="rId49"/>
    <p:sldId id="673" r:id="rId50"/>
    <p:sldId id="674" r:id="rId51"/>
    <p:sldId id="675" r:id="rId52"/>
    <p:sldId id="677" r:id="rId53"/>
    <p:sldId id="678" r:id="rId54"/>
    <p:sldId id="679" r:id="rId55"/>
    <p:sldId id="680" r:id="rId56"/>
    <p:sldId id="681" r:id="rId57"/>
    <p:sldId id="682" r:id="rId58"/>
    <p:sldId id="683" r:id="rId59"/>
    <p:sldId id="684" r:id="rId60"/>
    <p:sldId id="685" r:id="rId61"/>
    <p:sldId id="686" r:id="rId62"/>
    <p:sldId id="687" r:id="rId63"/>
    <p:sldId id="688" r:id="rId64"/>
    <p:sldId id="693" r:id="rId65"/>
    <p:sldId id="695" r:id="rId66"/>
    <p:sldId id="696" r:id="rId67"/>
    <p:sldId id="697" r:id="rId68"/>
    <p:sldId id="702" r:id="rId69"/>
    <p:sldId id="765" r:id="rId70"/>
    <p:sldId id="766" r:id="rId71"/>
    <p:sldId id="767" r:id="rId72"/>
    <p:sldId id="768" r:id="rId73"/>
    <p:sldId id="813" r:id="rId74"/>
    <p:sldId id="771" r:id="rId75"/>
    <p:sldId id="772" r:id="rId76"/>
    <p:sldId id="773" r:id="rId77"/>
    <p:sldId id="774" r:id="rId78"/>
    <p:sldId id="812" r:id="rId79"/>
    <p:sldId id="775" r:id="rId80"/>
    <p:sldId id="776" r:id="rId81"/>
    <p:sldId id="777" r:id="rId82"/>
    <p:sldId id="778" r:id="rId83"/>
    <p:sldId id="779" r:id="rId84"/>
    <p:sldId id="780" r:id="rId85"/>
    <p:sldId id="781" r:id="rId86"/>
    <p:sldId id="782" r:id="rId87"/>
    <p:sldId id="783" r:id="rId88"/>
    <p:sldId id="784" r:id="rId89"/>
    <p:sldId id="785" r:id="rId90"/>
    <p:sldId id="799" r:id="rId91"/>
    <p:sldId id="800" r:id="rId92"/>
    <p:sldId id="801" r:id="rId93"/>
    <p:sldId id="802" r:id="rId94"/>
    <p:sldId id="803" r:id="rId95"/>
    <p:sldId id="804" r:id="rId96"/>
    <p:sldId id="805" r:id="rId97"/>
    <p:sldId id="814" r:id="rId98"/>
    <p:sldId id="815" r:id="rId99"/>
    <p:sldId id="816" r:id="rId100"/>
    <p:sldId id="817" r:id="rId101"/>
  </p:sldIdLst>
  <p:sldSz cx="9144000" cy="6858000" type="screen4x3"/>
  <p:notesSz cx="6934200" cy="9220200"/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Georgia" pitchFamily="-112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Georgia" pitchFamily="-112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Georgia" pitchFamily="-112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Georgia" pitchFamily="-112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Georgia" pitchFamily="-112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Georgia" pitchFamily="-112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Georgia" pitchFamily="-112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Georgia" pitchFamily="-112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Georgia" pitchFamily="-11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showPr showNarration="1" useTimings="0">
    <p:present/>
    <p:sldAll/>
    <p:penClr>
      <a:schemeClr val="tx1"/>
    </p:penClr>
  </p:showPr>
  <p:clrMru>
    <a:srgbClr val="7575FF"/>
    <a:srgbClr val="FF5757"/>
    <a:srgbClr val="00B400"/>
    <a:srgbClr val="00D400"/>
    <a:srgbClr val="A50021"/>
    <a:srgbClr val="FF0000"/>
    <a:srgbClr val="006699"/>
    <a:srgbClr val="66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9" autoAdjust="0"/>
    <p:restoredTop sz="78781" autoAdjust="0"/>
  </p:normalViewPr>
  <p:slideViewPr>
    <p:cSldViewPr>
      <p:cViewPr varScale="1">
        <p:scale>
          <a:sx n="124" d="100"/>
          <a:sy n="124" d="100"/>
        </p:scale>
        <p:origin x="-2008" y="-112"/>
      </p:cViewPr>
      <p:guideLst>
        <p:guide orient="horz" pos="2092"/>
        <p:guide pos="2857"/>
      </p:guideLst>
    </p:cSldViewPr>
  </p:slideViewPr>
  <p:outlineViewPr>
    <p:cViewPr>
      <p:scale>
        <a:sx n="33" d="100"/>
        <a:sy n="33" d="100"/>
      </p:scale>
      <p:origin x="0" y="354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39936"/>
    </p:cViewPr>
  </p:sorterViewPr>
  <p:notesViewPr>
    <p:cSldViewPr>
      <p:cViewPr varScale="1">
        <p:scale>
          <a:sx n="119" d="100"/>
          <a:sy n="119" d="100"/>
        </p:scale>
        <p:origin x="-4056" y="-120"/>
      </p:cViewPr>
      <p:guideLst>
        <p:guide orient="horz" pos="2904"/>
        <p:guide pos="2184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64" Type="http://schemas.openxmlformats.org/officeDocument/2006/relationships/slide" Target="slides/slide63.xml"/><Relationship Id="rId60" Type="http://schemas.openxmlformats.org/officeDocument/2006/relationships/slide" Target="slides/slide59.xml"/><Relationship Id="rId70" Type="http://schemas.openxmlformats.org/officeDocument/2006/relationships/slide" Target="slides/slide69.xml"/><Relationship Id="rId94" Type="http://schemas.openxmlformats.org/officeDocument/2006/relationships/slide" Target="slides/slide93.xml"/><Relationship Id="rId7" Type="http://schemas.openxmlformats.org/officeDocument/2006/relationships/slide" Target="slides/slide6.xml"/><Relationship Id="rId74" Type="http://schemas.openxmlformats.org/officeDocument/2006/relationships/slide" Target="slides/slide73.xml"/><Relationship Id="rId102" Type="http://schemas.openxmlformats.org/officeDocument/2006/relationships/notesMaster" Target="notesMasters/notesMaster1.xml"/><Relationship Id="rId25" Type="http://schemas.openxmlformats.org/officeDocument/2006/relationships/slide" Target="slides/slide24.xml"/><Relationship Id="rId106" Type="http://schemas.openxmlformats.org/officeDocument/2006/relationships/viewProps" Target="viewProps.xml"/><Relationship Id="rId96" Type="http://schemas.openxmlformats.org/officeDocument/2006/relationships/slide" Target="slides/slide95.xml"/><Relationship Id="rId10" Type="http://schemas.openxmlformats.org/officeDocument/2006/relationships/slide" Target="slides/slide9.xml"/><Relationship Id="rId50" Type="http://schemas.openxmlformats.org/officeDocument/2006/relationships/slide" Target="slides/slide49.xml"/><Relationship Id="rId17" Type="http://schemas.openxmlformats.org/officeDocument/2006/relationships/slide" Target="slides/slide16.xml"/><Relationship Id="rId107" Type="http://schemas.openxmlformats.org/officeDocument/2006/relationships/theme" Target="theme/theme1.xml"/><Relationship Id="rId71" Type="http://schemas.openxmlformats.org/officeDocument/2006/relationships/slide" Target="slides/slide70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89" Type="http://schemas.openxmlformats.org/officeDocument/2006/relationships/slide" Target="slides/slide88.xml"/><Relationship Id="rId88" Type="http://schemas.openxmlformats.org/officeDocument/2006/relationships/slide" Target="slides/slide87.xml"/><Relationship Id="rId82" Type="http://schemas.openxmlformats.org/officeDocument/2006/relationships/slide" Target="slides/slide81.xml"/><Relationship Id="rId69" Type="http://schemas.openxmlformats.org/officeDocument/2006/relationships/slide" Target="slides/slide6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" Type="http://schemas.openxmlformats.org/officeDocument/2006/relationships/slide" Target="slides/slide1.xml"/><Relationship Id="rId72" Type="http://schemas.openxmlformats.org/officeDocument/2006/relationships/slide" Target="slides/slide71.xml"/><Relationship Id="rId35" Type="http://schemas.openxmlformats.org/officeDocument/2006/relationships/slide" Target="slides/slide34.xml"/><Relationship Id="rId75" Type="http://schemas.openxmlformats.org/officeDocument/2006/relationships/slide" Target="slides/slide74.xml"/><Relationship Id="rId80" Type="http://schemas.openxmlformats.org/officeDocument/2006/relationships/slide" Target="slides/slide79.xml"/><Relationship Id="rId31" Type="http://schemas.openxmlformats.org/officeDocument/2006/relationships/slide" Target="slides/slide30.xml"/><Relationship Id="rId62" Type="http://schemas.openxmlformats.org/officeDocument/2006/relationships/slide" Target="slides/slide61.xml"/><Relationship Id="rId79" Type="http://schemas.openxmlformats.org/officeDocument/2006/relationships/slide" Target="slides/slide78.xml"/><Relationship Id="rId97" Type="http://schemas.openxmlformats.org/officeDocument/2006/relationships/slide" Target="slides/slide96.xml"/><Relationship Id="rId98" Type="http://schemas.openxmlformats.org/officeDocument/2006/relationships/slide" Target="slides/slide97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47" Type="http://schemas.openxmlformats.org/officeDocument/2006/relationships/slide" Target="slides/slide46.xml"/><Relationship Id="rId56" Type="http://schemas.openxmlformats.org/officeDocument/2006/relationships/slide" Target="slides/slide55.xml"/><Relationship Id="rId48" Type="http://schemas.openxmlformats.org/officeDocument/2006/relationships/slide" Target="slides/slide47.xml"/><Relationship Id="rId32" Type="http://schemas.openxmlformats.org/officeDocument/2006/relationships/slide" Target="slides/slide31.xml"/><Relationship Id="rId13" Type="http://schemas.openxmlformats.org/officeDocument/2006/relationships/slide" Target="slides/slide12.xml"/><Relationship Id="rId52" Type="http://schemas.openxmlformats.org/officeDocument/2006/relationships/slide" Target="slides/slide51.xml"/><Relationship Id="rId54" Type="http://schemas.openxmlformats.org/officeDocument/2006/relationships/slide" Target="slides/slide53.xml"/><Relationship Id="rId101" Type="http://schemas.openxmlformats.org/officeDocument/2006/relationships/slide" Target="slides/slide100.xml"/><Relationship Id="rId23" Type="http://schemas.openxmlformats.org/officeDocument/2006/relationships/slide" Target="slides/slide22.xml"/><Relationship Id="rId61" Type="http://schemas.openxmlformats.org/officeDocument/2006/relationships/slide" Target="slides/slide60.xml"/><Relationship Id="rId53" Type="http://schemas.openxmlformats.org/officeDocument/2006/relationships/slide" Target="slides/slide52.xml"/><Relationship Id="rId84" Type="http://schemas.openxmlformats.org/officeDocument/2006/relationships/slide" Target="slides/slide83.xml"/><Relationship Id="rId30" Type="http://schemas.openxmlformats.org/officeDocument/2006/relationships/slide" Target="slides/slide29.xml"/><Relationship Id="rId29" Type="http://schemas.openxmlformats.org/officeDocument/2006/relationships/slide" Target="slides/slide28.xml"/><Relationship Id="rId83" Type="http://schemas.openxmlformats.org/officeDocument/2006/relationships/slide" Target="slides/slide82.xml"/><Relationship Id="rId41" Type="http://schemas.openxmlformats.org/officeDocument/2006/relationships/slide" Target="slides/slide40.xml"/><Relationship Id="rId5" Type="http://schemas.openxmlformats.org/officeDocument/2006/relationships/slide" Target="slides/slide4.xml"/><Relationship Id="rId22" Type="http://schemas.openxmlformats.org/officeDocument/2006/relationships/slide" Target="slides/slide21.xml"/><Relationship Id="rId95" Type="http://schemas.openxmlformats.org/officeDocument/2006/relationships/slide" Target="slides/slide94.xml"/><Relationship Id="rId39" Type="http://schemas.openxmlformats.org/officeDocument/2006/relationships/slide" Target="slides/slide38.xml"/><Relationship Id="rId43" Type="http://schemas.openxmlformats.org/officeDocument/2006/relationships/slide" Target="slides/slide42.xml"/><Relationship Id="rId104" Type="http://schemas.openxmlformats.org/officeDocument/2006/relationships/printerSettings" Target="printerSettings/printerSettings1.bin"/><Relationship Id="rId90" Type="http://schemas.openxmlformats.org/officeDocument/2006/relationships/slide" Target="slides/slide89.xml"/><Relationship Id="rId77" Type="http://schemas.openxmlformats.org/officeDocument/2006/relationships/slide" Target="slides/slide76.xml"/><Relationship Id="rId63" Type="http://schemas.openxmlformats.org/officeDocument/2006/relationships/slide" Target="slides/slide62.xml"/><Relationship Id="rId85" Type="http://schemas.openxmlformats.org/officeDocument/2006/relationships/slide" Target="slides/slide84.xml"/><Relationship Id="rId105" Type="http://schemas.openxmlformats.org/officeDocument/2006/relationships/presProps" Target="presProps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27" Type="http://schemas.openxmlformats.org/officeDocument/2006/relationships/slide" Target="slides/slide26.xml"/><Relationship Id="rId99" Type="http://schemas.openxmlformats.org/officeDocument/2006/relationships/slide" Target="slides/slide98.xml"/><Relationship Id="rId14" Type="http://schemas.openxmlformats.org/officeDocument/2006/relationships/slide" Target="slides/slide13.xml"/><Relationship Id="rId103" Type="http://schemas.openxmlformats.org/officeDocument/2006/relationships/handoutMaster" Target="handoutMasters/handoutMaster1.xml"/><Relationship Id="rId92" Type="http://schemas.openxmlformats.org/officeDocument/2006/relationships/slide" Target="slides/slide91.xml"/><Relationship Id="rId45" Type="http://schemas.openxmlformats.org/officeDocument/2006/relationships/slide" Target="slides/slide44.xml"/><Relationship Id="rId58" Type="http://schemas.openxmlformats.org/officeDocument/2006/relationships/slide" Target="slides/slide57.xml"/><Relationship Id="rId42" Type="http://schemas.openxmlformats.org/officeDocument/2006/relationships/slide" Target="slides/slide41.xml"/><Relationship Id="rId73" Type="http://schemas.openxmlformats.org/officeDocument/2006/relationships/slide" Target="slides/slide72.xml"/><Relationship Id="rId87" Type="http://schemas.openxmlformats.org/officeDocument/2006/relationships/slide" Target="slides/slide86.xml"/><Relationship Id="rId6" Type="http://schemas.openxmlformats.org/officeDocument/2006/relationships/slide" Target="slides/slide5.xml"/><Relationship Id="rId49" Type="http://schemas.openxmlformats.org/officeDocument/2006/relationships/slide" Target="slides/slide48.xml"/><Relationship Id="rId44" Type="http://schemas.openxmlformats.org/officeDocument/2006/relationships/slide" Target="slides/slide43.xml"/><Relationship Id="rId19" Type="http://schemas.openxmlformats.org/officeDocument/2006/relationships/slide" Target="slides/slide18.xml"/><Relationship Id="rId57" Type="http://schemas.openxmlformats.org/officeDocument/2006/relationships/slide" Target="slides/slide56.xml"/><Relationship Id="rId46" Type="http://schemas.openxmlformats.org/officeDocument/2006/relationships/slide" Target="slides/slide45.xml"/><Relationship Id="rId86" Type="http://schemas.openxmlformats.org/officeDocument/2006/relationships/slide" Target="slides/slide85.xml"/><Relationship Id="rId59" Type="http://schemas.openxmlformats.org/officeDocument/2006/relationships/slide" Target="slides/slide58.xml"/><Relationship Id="rId51" Type="http://schemas.openxmlformats.org/officeDocument/2006/relationships/slide" Target="slides/slide50.xml"/><Relationship Id="rId66" Type="http://schemas.openxmlformats.org/officeDocument/2006/relationships/slide" Target="slides/slide65.xml"/><Relationship Id="rId55" Type="http://schemas.openxmlformats.org/officeDocument/2006/relationships/slide" Target="slides/slide54.xml"/><Relationship Id="rId34" Type="http://schemas.openxmlformats.org/officeDocument/2006/relationships/slide" Target="slides/slide33.xml"/><Relationship Id="rId81" Type="http://schemas.openxmlformats.org/officeDocument/2006/relationships/slide" Target="slides/slide80.xml"/><Relationship Id="rId40" Type="http://schemas.openxmlformats.org/officeDocument/2006/relationships/slide" Target="slides/slide39.xml"/><Relationship Id="rId36" Type="http://schemas.openxmlformats.org/officeDocument/2006/relationships/slide" Target="slides/slide35.xml"/><Relationship Id="rId76" Type="http://schemas.openxmlformats.org/officeDocument/2006/relationships/slide" Target="slides/slide75.xml"/><Relationship Id="rId8" Type="http://schemas.openxmlformats.org/officeDocument/2006/relationships/slide" Target="slides/slide7.xml"/><Relationship Id="rId65" Type="http://schemas.openxmlformats.org/officeDocument/2006/relationships/slide" Target="slides/slide64.xml"/><Relationship Id="rId67" Type="http://schemas.openxmlformats.org/officeDocument/2006/relationships/slide" Target="slides/slide66.xml"/><Relationship Id="rId37" Type="http://schemas.openxmlformats.org/officeDocument/2006/relationships/slide" Target="slides/slide36.xml"/><Relationship Id="rId12" Type="http://schemas.openxmlformats.org/officeDocument/2006/relationships/slide" Target="slides/slide11.xml"/><Relationship Id="rId108" Type="http://schemas.openxmlformats.org/officeDocument/2006/relationships/tableStyles" Target="tableStyles.xml"/><Relationship Id="rId3" Type="http://schemas.openxmlformats.org/officeDocument/2006/relationships/slide" Target="slides/slide2.xml"/><Relationship Id="rId26" Type="http://schemas.openxmlformats.org/officeDocument/2006/relationships/slide" Target="slides/slide25.xml"/><Relationship Id="rId100" Type="http://schemas.openxmlformats.org/officeDocument/2006/relationships/slide" Target="slides/slide99.xml"/><Relationship Id="rId11" Type="http://schemas.openxmlformats.org/officeDocument/2006/relationships/slide" Target="slides/slide10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91" Type="http://schemas.openxmlformats.org/officeDocument/2006/relationships/slide" Target="slides/slide90.xml"/><Relationship Id="rId93" Type="http://schemas.openxmlformats.org/officeDocument/2006/relationships/slide" Target="slides/slide92.xml"/><Relationship Id="rId78" Type="http://schemas.openxmlformats.org/officeDocument/2006/relationships/slide" Target="slides/slide77.xml"/><Relationship Id="rId15" Type="http://schemas.openxmlformats.org/officeDocument/2006/relationships/slide" Target="slides/slide14.xml"/><Relationship Id="rId21" Type="http://schemas.openxmlformats.org/officeDocument/2006/relationships/slide" Target="slides/slide20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ackage1.package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ackage2.package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tx>
        <c:rich>
          <a:bodyPr/>
          <a:lstStyle/>
          <a:p>
            <a:pPr>
              <a:defRPr sz="1192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en-US" sz="1800" dirty="0"/>
              <a:t>Slow Start + Congestion </a:t>
            </a:r>
            <a:r>
              <a:rPr lang="en-US" sz="1800" dirty="0" smtClean="0"/>
              <a:t>Avoidance </a:t>
            </a:r>
            <a:r>
              <a:rPr lang="en-US" sz="1800" dirty="0"/>
              <a:t>+ Fast Retransmit</a:t>
            </a:r>
          </a:p>
        </c:rich>
      </c:tx>
      <c:layout>
        <c:manualLayout>
          <c:xMode val="edge"/>
          <c:yMode val="edge"/>
          <c:x val="0.175659126113334"/>
          <c:y val="0.00371867736007497"/>
        </c:manualLayout>
      </c:layout>
      <c:spPr>
        <a:noFill/>
        <a:ln w="25758">
          <a:noFill/>
        </a:ln>
      </c:spPr>
    </c:title>
    <c:plotArea>
      <c:layout>
        <c:manualLayout>
          <c:layoutTarget val="inner"/>
          <c:xMode val="edge"/>
          <c:yMode val="edge"/>
          <c:x val="0.128865979381443"/>
          <c:y val="0.128712871287129"/>
          <c:w val="0.871134020618557"/>
          <c:h val="0.742574257425742"/>
        </c:manualLayout>
      </c:layout>
      <c:lineChart>
        <c:grouping val="stacked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ln w="12879">
              <a:solidFill>
                <a:srgbClr val="DD0806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63AAFE"/>
              </a:solidFill>
              <a:ln>
                <a:solidFill>
                  <a:srgbClr val="63AAFE"/>
                </a:solidFill>
                <a:prstDash val="solid"/>
              </a:ln>
            </c:spPr>
          </c:marker>
          <c:cat>
            <c:numRef>
              <c:f>Sheet1!$B$1:$AD$1</c:f>
              <c:numCache>
                <c:formatCode>General</c:formatCode>
                <c:ptCount val="29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  <c:pt idx="16">
                  <c:v>16.0</c:v>
                </c:pt>
                <c:pt idx="17">
                  <c:v>17.0</c:v>
                </c:pt>
                <c:pt idx="18">
                  <c:v>18.0</c:v>
                </c:pt>
                <c:pt idx="19">
                  <c:v>19.0</c:v>
                </c:pt>
                <c:pt idx="20">
                  <c:v>20.0</c:v>
                </c:pt>
                <c:pt idx="21">
                  <c:v>21.0</c:v>
                </c:pt>
                <c:pt idx="22">
                  <c:v>22.0</c:v>
                </c:pt>
                <c:pt idx="23">
                  <c:v>23.0</c:v>
                </c:pt>
                <c:pt idx="24">
                  <c:v>24.0</c:v>
                </c:pt>
                <c:pt idx="25">
                  <c:v>25.0</c:v>
                </c:pt>
                <c:pt idx="26">
                  <c:v>26.0</c:v>
                </c:pt>
                <c:pt idx="27">
                  <c:v>27.0</c:v>
                </c:pt>
                <c:pt idx="28">
                  <c:v>28.0</c:v>
                </c:pt>
              </c:numCache>
            </c:numRef>
          </c:cat>
          <c:val>
            <c:numRef>
              <c:f>Sheet1!$B$2:$AD$2</c:f>
              <c:numCache>
                <c:formatCode>General</c:formatCode>
                <c:ptCount val="29"/>
                <c:pt idx="0">
                  <c:v>1.0</c:v>
                </c:pt>
                <c:pt idx="1">
                  <c:v>2.0</c:v>
                </c:pt>
                <c:pt idx="2">
                  <c:v>4.0</c:v>
                </c:pt>
                <c:pt idx="3">
                  <c:v>8.0</c:v>
                </c:pt>
                <c:pt idx="4">
                  <c:v>16.0</c:v>
                </c:pt>
                <c:pt idx="5">
                  <c:v>1.0</c:v>
                </c:pt>
                <c:pt idx="6">
                  <c:v>2.0</c:v>
                </c:pt>
                <c:pt idx="7">
                  <c:v>4.0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  <c:pt idx="16">
                  <c:v>16.0</c:v>
                </c:pt>
                <c:pt idx="17">
                  <c:v>1.0</c:v>
                </c:pt>
                <c:pt idx="18">
                  <c:v>2.0</c:v>
                </c:pt>
                <c:pt idx="19">
                  <c:v>4.0</c:v>
                </c:pt>
                <c:pt idx="20">
                  <c:v>8.0</c:v>
                </c:pt>
                <c:pt idx="21">
                  <c:v>9.0</c:v>
                </c:pt>
                <c:pt idx="22">
                  <c:v>10.0</c:v>
                </c:pt>
                <c:pt idx="23">
                  <c:v>11.0</c:v>
                </c:pt>
                <c:pt idx="24">
                  <c:v>12.0</c:v>
                </c:pt>
                <c:pt idx="25">
                  <c:v>13.0</c:v>
                </c:pt>
                <c:pt idx="26">
                  <c:v>14.0</c:v>
                </c:pt>
                <c:pt idx="27">
                  <c:v>15.0</c:v>
                </c:pt>
                <c:pt idx="28">
                  <c:v>16.0</c:v>
                </c:pt>
              </c:numCache>
            </c:numRef>
          </c:val>
        </c:ser>
        <c:marker val="1"/>
        <c:axId val="476065608"/>
        <c:axId val="476079688"/>
      </c:lineChart>
      <c:catAx>
        <c:axId val="47606560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786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en-US"/>
                  <a:t>round-trip times</a:t>
                </a:r>
              </a:p>
            </c:rich>
          </c:tx>
          <c:layout>
            <c:manualLayout>
              <c:xMode val="edge"/>
              <c:yMode val="edge"/>
              <c:x val="0.492268041237113"/>
              <c:y val="0.930693069306931"/>
            </c:manualLayout>
          </c:layout>
          <c:spPr>
            <a:noFill/>
            <a:ln w="25758">
              <a:noFill/>
            </a:ln>
          </c:spPr>
        </c:title>
        <c:numFmt formatCode="General" sourceLinked="1"/>
        <c:tickLblPos val="nextTo"/>
        <c:spPr>
          <a:ln w="322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786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476079688"/>
        <c:crosses val="autoZero"/>
        <c:auto val="1"/>
        <c:lblAlgn val="ctr"/>
        <c:lblOffset val="100"/>
        <c:tickLblSkip val="1"/>
        <c:tickMarkSkip val="1"/>
      </c:catAx>
      <c:valAx>
        <c:axId val="476079688"/>
        <c:scaling>
          <c:orientation val="minMax"/>
        </c:scaling>
        <c:axPos val="l"/>
        <c:title>
          <c:tx>
            <c:rich>
              <a:bodyPr rot="0" vert="horz"/>
              <a:lstStyle/>
              <a:p>
                <a:pPr algn="ctr">
                  <a:defRPr sz="797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en-US"/>
                  <a:t>window </a:t>
                </a:r>
              </a:p>
              <a:p>
                <a:pPr algn="ctr">
                  <a:defRPr sz="797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en-US"/>
                  <a:t>(in segs)</a:t>
                </a:r>
              </a:p>
            </c:rich>
          </c:tx>
          <c:layout>
            <c:manualLayout>
              <c:xMode val="edge"/>
              <c:yMode val="edge"/>
              <c:x val="0.0180412371134021"/>
              <c:y val="0.440594059405941"/>
            </c:manualLayout>
          </c:layout>
          <c:spPr>
            <a:noFill/>
            <a:ln w="25758">
              <a:noFill/>
            </a:ln>
          </c:spPr>
        </c:title>
        <c:numFmt formatCode="General" sourceLinked="1"/>
        <c:tickLblPos val="nextTo"/>
        <c:spPr>
          <a:ln w="322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786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476065608"/>
        <c:crosses val="autoZero"/>
        <c:crossBetween val="between"/>
      </c:valAx>
      <c:spPr>
        <a:noFill/>
        <a:ln w="25758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192" b="1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tx>
        <c:rich>
          <a:bodyPr/>
          <a:lstStyle/>
          <a:p>
            <a:pPr>
              <a:defRPr sz="1191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en-US" sz="2000" dirty="0"/>
              <a:t>Slow Start + Congestion </a:t>
            </a:r>
            <a:r>
              <a:rPr lang="en-US" sz="2000" dirty="0" smtClean="0"/>
              <a:t>Avoidance </a:t>
            </a:r>
            <a:r>
              <a:rPr lang="en-US" sz="2000" dirty="0"/>
              <a:t>+ Fast Retransmit + Fast Recovery</a:t>
            </a:r>
          </a:p>
        </c:rich>
      </c:tx>
      <c:layout>
        <c:manualLayout>
          <c:xMode val="edge"/>
          <c:yMode val="edge"/>
          <c:x val="0.157216494845361"/>
          <c:y val="0.0099009900990099"/>
        </c:manualLayout>
      </c:layout>
      <c:spPr>
        <a:noFill/>
        <a:ln w="25748">
          <a:noFill/>
        </a:ln>
      </c:spPr>
    </c:title>
    <c:plotArea>
      <c:layout>
        <c:manualLayout>
          <c:layoutTarget val="inner"/>
          <c:xMode val="edge"/>
          <c:yMode val="edge"/>
          <c:x val="0.128865979381443"/>
          <c:y val="0.128712871287129"/>
          <c:w val="0.871134020618557"/>
          <c:h val="0.742574257425742"/>
        </c:manualLayout>
      </c:layout>
      <c:lineChart>
        <c:grouping val="stacked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ln w="12874">
              <a:solidFill>
                <a:srgbClr val="DD0806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63AAFE"/>
              </a:solidFill>
              <a:ln>
                <a:solidFill>
                  <a:srgbClr val="63AAFE"/>
                </a:solidFill>
                <a:prstDash val="solid"/>
              </a:ln>
            </c:spPr>
          </c:marker>
          <c:cat>
            <c:numRef>
              <c:f>Sheet1!$B$1:$AC$1</c:f>
              <c:numCache>
                <c:formatCode>General</c:formatCode>
                <c:ptCount val="28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  <c:pt idx="16">
                  <c:v>16.0</c:v>
                </c:pt>
                <c:pt idx="17">
                  <c:v>17.0</c:v>
                </c:pt>
                <c:pt idx="18">
                  <c:v>18.0</c:v>
                </c:pt>
                <c:pt idx="19">
                  <c:v>19.0</c:v>
                </c:pt>
                <c:pt idx="20">
                  <c:v>20.0</c:v>
                </c:pt>
                <c:pt idx="21">
                  <c:v>21.0</c:v>
                </c:pt>
                <c:pt idx="22">
                  <c:v>22.0</c:v>
                </c:pt>
                <c:pt idx="23">
                  <c:v>23.0</c:v>
                </c:pt>
                <c:pt idx="24">
                  <c:v>24.0</c:v>
                </c:pt>
                <c:pt idx="25">
                  <c:v>25.0</c:v>
                </c:pt>
              </c:numCache>
            </c:numRef>
          </c:cat>
          <c:val>
            <c:numRef>
              <c:f>Sheet1!$B$2:$AC$2</c:f>
              <c:numCache>
                <c:formatCode>General</c:formatCode>
                <c:ptCount val="28"/>
                <c:pt idx="0">
                  <c:v>1.0</c:v>
                </c:pt>
                <c:pt idx="1">
                  <c:v>2.0</c:v>
                </c:pt>
                <c:pt idx="2">
                  <c:v>4.0</c:v>
                </c:pt>
                <c:pt idx="3">
                  <c:v>8.0</c:v>
                </c:pt>
                <c:pt idx="4">
                  <c:v>16.0</c:v>
                </c:pt>
                <c:pt idx="5">
                  <c:v>8.0</c:v>
                </c:pt>
                <c:pt idx="6">
                  <c:v>9.0</c:v>
                </c:pt>
                <c:pt idx="7">
                  <c:v>10.0</c:v>
                </c:pt>
                <c:pt idx="8">
                  <c:v>11.0</c:v>
                </c:pt>
                <c:pt idx="9">
                  <c:v>12.0</c:v>
                </c:pt>
                <c:pt idx="10">
                  <c:v>13.0</c:v>
                </c:pt>
                <c:pt idx="11">
                  <c:v>14.0</c:v>
                </c:pt>
                <c:pt idx="12">
                  <c:v>15.0</c:v>
                </c:pt>
                <c:pt idx="13">
                  <c:v>16.0</c:v>
                </c:pt>
                <c:pt idx="14">
                  <c:v>8.0</c:v>
                </c:pt>
                <c:pt idx="15">
                  <c:v>9.0</c:v>
                </c:pt>
                <c:pt idx="16">
                  <c:v>10.0</c:v>
                </c:pt>
                <c:pt idx="17">
                  <c:v>11.0</c:v>
                </c:pt>
                <c:pt idx="18">
                  <c:v>12.0</c:v>
                </c:pt>
                <c:pt idx="19">
                  <c:v>13.0</c:v>
                </c:pt>
                <c:pt idx="20">
                  <c:v>14.0</c:v>
                </c:pt>
                <c:pt idx="21">
                  <c:v>15.0</c:v>
                </c:pt>
                <c:pt idx="22">
                  <c:v>16.0</c:v>
                </c:pt>
                <c:pt idx="23">
                  <c:v>8.0</c:v>
                </c:pt>
                <c:pt idx="24">
                  <c:v>9.0</c:v>
                </c:pt>
                <c:pt idx="25">
                  <c:v>10.0</c:v>
                </c:pt>
                <c:pt idx="26">
                  <c:v>11.0</c:v>
                </c:pt>
                <c:pt idx="27">
                  <c:v>12.0</c:v>
                </c:pt>
              </c:numCache>
            </c:numRef>
          </c:val>
        </c:ser>
        <c:marker val="1"/>
        <c:axId val="476226088"/>
        <c:axId val="476241672"/>
      </c:lineChart>
      <c:catAx>
        <c:axId val="47622608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786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en-US"/>
                  <a:t>round-trip times</a:t>
                </a:r>
              </a:p>
            </c:rich>
          </c:tx>
          <c:layout>
            <c:manualLayout>
              <c:xMode val="edge"/>
              <c:yMode val="edge"/>
              <c:x val="0.492268041237113"/>
              <c:y val="0.930693069306931"/>
            </c:manualLayout>
          </c:layout>
          <c:spPr>
            <a:noFill/>
            <a:ln w="25748">
              <a:noFill/>
            </a:ln>
          </c:spPr>
        </c:title>
        <c:numFmt formatCode="General" sourceLinked="1"/>
        <c:tickLblPos val="nextTo"/>
        <c:spPr>
          <a:ln w="3219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786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476241672"/>
        <c:crosses val="autoZero"/>
        <c:auto val="1"/>
        <c:lblAlgn val="ctr"/>
        <c:lblOffset val="100"/>
        <c:tickLblSkip val="1"/>
        <c:tickMarkSkip val="1"/>
      </c:catAx>
      <c:valAx>
        <c:axId val="476241672"/>
        <c:scaling>
          <c:orientation val="minMax"/>
        </c:scaling>
        <c:axPos val="l"/>
        <c:title>
          <c:tx>
            <c:rich>
              <a:bodyPr rot="0" vert="horz"/>
              <a:lstStyle/>
              <a:p>
                <a:pPr algn="ctr">
                  <a:defRPr sz="797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en-US"/>
                  <a:t>window </a:t>
                </a:r>
              </a:p>
              <a:p>
                <a:pPr algn="ctr">
                  <a:defRPr sz="797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en-US"/>
                  <a:t>(in segs)</a:t>
                </a:r>
              </a:p>
            </c:rich>
          </c:tx>
          <c:layout>
            <c:manualLayout>
              <c:xMode val="edge"/>
              <c:yMode val="edge"/>
              <c:x val="0.0180412371134021"/>
              <c:y val="0.440594059405941"/>
            </c:manualLayout>
          </c:layout>
          <c:spPr>
            <a:noFill/>
            <a:ln w="25748">
              <a:noFill/>
            </a:ln>
          </c:spPr>
        </c:title>
        <c:numFmt formatCode="General" sourceLinked="1"/>
        <c:tickLblPos val="nextTo"/>
        <c:spPr>
          <a:ln w="3219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786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476226088"/>
        <c:crosses val="autoZero"/>
        <c:crossBetween val="between"/>
      </c:valAx>
      <c:spPr>
        <a:noFill/>
        <a:ln w="25748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191" b="1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ict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ict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ict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ict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l" defTabSz="922338">
              <a:spcBef>
                <a:spcPct val="0"/>
              </a:spcBef>
              <a:defRPr sz="1200">
                <a:latin typeface="Arial" pitchFamily="-112" charset="0"/>
              </a:defRPr>
            </a:lvl1pPr>
          </a:lstStyle>
          <a:p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7475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defRPr sz="1200">
                <a:latin typeface="Arial" pitchFamily="-112" charset="0"/>
              </a:defRPr>
            </a:lvl1pPr>
          </a:lstStyle>
          <a:p>
            <a:endParaRPr lang="en-US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l" defTabSz="922338">
              <a:spcBef>
                <a:spcPct val="0"/>
              </a:spcBef>
              <a:defRPr sz="1200">
                <a:latin typeface="Arial" pitchFamily="-112" charset="0"/>
              </a:defRPr>
            </a:lvl1pPr>
          </a:lstStyle>
          <a:p>
            <a:endParaRPr 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defRPr sz="1200">
                <a:latin typeface="Arial" pitchFamily="-112" charset="0"/>
              </a:defRPr>
            </a:lvl1pPr>
          </a:lstStyle>
          <a:p>
            <a:fld id="{4425C6C1-CD76-C14C-B01A-1AD093F5B62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l" defTabSz="922338">
              <a:spcBef>
                <a:spcPct val="0"/>
              </a:spcBef>
              <a:defRPr sz="1200">
                <a:latin typeface="Arial" pitchFamily="-112" charset="0"/>
              </a:defRPr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defRPr sz="1200">
                <a:latin typeface="Arial" pitchFamily="-112" charset="0"/>
              </a:defRPr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912938" y="398463"/>
            <a:ext cx="3092450" cy="2320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73063" y="2974975"/>
            <a:ext cx="6224587" cy="591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l" defTabSz="922338">
              <a:spcBef>
                <a:spcPct val="0"/>
              </a:spcBef>
              <a:defRPr sz="1200">
                <a:latin typeface="Arial" pitchFamily="-112" charset="0"/>
              </a:defRPr>
            </a:lvl1pPr>
          </a:lstStyle>
          <a:p>
            <a:endParaRPr lang="en-US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defRPr sz="1200">
                <a:latin typeface="Arial" pitchFamily="-112" charset="0"/>
              </a:defRPr>
            </a:lvl1pPr>
          </a:lstStyle>
          <a:p>
            <a:fld id="{A43D0A01-A69C-CD45-84E5-E2446D740EF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-112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08AFD0-E822-EA48-A841-A224A3FFFD0D}" type="slidenum">
              <a:rPr lang="en-US"/>
              <a:pPr/>
              <a:t>1</a:t>
            </a:fld>
            <a:endParaRPr lang="en-US"/>
          </a:p>
        </p:txBody>
      </p:sp>
      <p:sp>
        <p:nvSpPr>
          <p:cNvPr id="400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692150"/>
            <a:ext cx="4610100" cy="3457575"/>
          </a:xfrm>
          <a:ln/>
        </p:spPr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379913"/>
            <a:ext cx="5086350" cy="414813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EFD605-98F6-FC43-90F3-FCAC7133D39E}" type="slidenum">
              <a:rPr lang="en-US"/>
              <a:pPr/>
              <a:t>6</a:t>
            </a:fld>
            <a:endParaRPr lang="en-US"/>
          </a:p>
        </p:txBody>
      </p:sp>
      <p:sp>
        <p:nvSpPr>
          <p:cNvPr id="568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8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How?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</a:t>
            </a:r>
            <a:r>
              <a:rPr lang="en-US" baseline="0" dirty="0" smtClean="0"/>
              <a:t> numbers to identify the typical sequence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D0A01-A69C-CD45-84E5-E2446D740EFF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</a:t>
            </a:r>
            <a:r>
              <a:rPr lang="en-US" baseline="0" dirty="0" smtClean="0"/>
              <a:t> -&gt; queue -&gt; Destination</a:t>
            </a:r>
          </a:p>
          <a:p>
            <a:endParaRPr lang="en-US" baseline="0" dirty="0" smtClean="0"/>
          </a:p>
          <a:p>
            <a:r>
              <a:rPr lang="en-US" baseline="0" dirty="0" smtClean="0"/>
              <a:t>Source -&gt; queue is fast, queue drains at one packet/time slot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D0A01-A69C-CD45-84E5-E2446D740EFF}" type="slidenum">
              <a:rPr lang="en-US" smtClean="0"/>
              <a:pPr/>
              <a:t>78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0247168-5B58-5C46-9E04-28EA8B389E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0683ACA-93A8-8F4C-8B81-39495208C3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575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A2953B6-4FDC-6140-BB60-EA66768C72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868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41438"/>
            <a:ext cx="4038600" cy="4525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4038600" cy="4525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50838" y="6245225"/>
            <a:ext cx="3681412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659563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fld id="{C1BB94BA-2A10-994F-B9DB-B4672A4A1B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868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41438"/>
            <a:ext cx="4038600" cy="4525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341438"/>
            <a:ext cx="4038600" cy="4525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50838" y="6245225"/>
            <a:ext cx="3681412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659563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fld id="{2BA41662-C934-6A4F-B1ED-7844E97E50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868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41438"/>
            <a:ext cx="4038600" cy="4525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341438"/>
            <a:ext cx="4038600" cy="21859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679825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350838" y="6245225"/>
            <a:ext cx="3681412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659563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fld id="{FF57CD6F-708E-5740-BDAC-4E14CAAB77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868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341438"/>
            <a:ext cx="8229600" cy="4525962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0838" y="6245225"/>
            <a:ext cx="3681412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59563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fld id="{0955AA82-371F-6343-9D04-D630BF7E7D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868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341438"/>
            <a:ext cx="4038600" cy="4525962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341438"/>
            <a:ext cx="4038600" cy="4525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50838" y="6245225"/>
            <a:ext cx="3681412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659563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fld id="{A80BF1C6-D3F5-5344-9F52-D415C7EF2B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47ED854-7814-5549-AEF3-B8BF8E3EE5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59F3EB7-63DD-C84C-A2EC-29855D3294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F0F5BB2-365E-D842-AF8B-3A4DF4458B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D8D3854-9FE7-1C4E-95FF-FD9A3566E4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B25E8C9-96B7-C44D-A410-CCA820C3D2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5D48EE3-C9E1-8447-BEF9-33769FB398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1C439B1-7E37-5D40-B0E4-AB6BC1718C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31BE1AB-687E-D44D-A8FF-5D37DE7BDC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6" Type="http://schemas.openxmlformats.org/officeDocument/2006/relationships/slideLayout" Target="../slideLayouts/slideLayout1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0" tIns="45711" rIns="91420" bIns="4571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414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0838" y="6245225"/>
            <a:ext cx="36814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0" tIns="45711" rIns="91420" bIns="45711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latin typeface="Arial" pitchFamily="-112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0" tIns="45711" rIns="91420" bIns="45711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Arial" pitchFamily="-112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59563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0" tIns="45711" rIns="91420" bIns="45711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Arial" pitchFamily="-112" charset="0"/>
              </a:defRPr>
            </a:lvl1pPr>
          </a:lstStyle>
          <a:p>
            <a:fld id="{9B9522B0-1DE4-AA44-876A-C7F66AFD51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rgbClr val="00009C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rgbClr val="00009C"/>
          </a:solidFill>
          <a:latin typeface="Georgia" pitchFamily="-112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rgbClr val="00009C"/>
          </a:solidFill>
          <a:latin typeface="Georgia" pitchFamily="-112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rgbClr val="00009C"/>
          </a:solidFill>
          <a:latin typeface="Georgia" pitchFamily="-112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rgbClr val="00009C"/>
          </a:solidFill>
          <a:latin typeface="Georgia" pitchFamily="-11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00009C"/>
          </a:solidFill>
          <a:latin typeface="Georgia" pitchFamily="-11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00009C"/>
          </a:solidFill>
          <a:latin typeface="Georgia" pitchFamily="-11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00009C"/>
          </a:solidFill>
          <a:latin typeface="Georgia" pitchFamily="-11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00009C"/>
          </a:solidFill>
          <a:latin typeface="Georgia" pitchFamily="-112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8A3800"/>
        </a:buClr>
        <a:buSzPct val="50000"/>
        <a:buFont typeface="Wingdings" pitchFamily="-112" charset="2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8A3800"/>
        </a:buClr>
        <a:buSzPct val="65000"/>
        <a:buFont typeface="Georgia" pitchFamily="-112" charset="0"/>
        <a:buChar char="−"/>
        <a:defRPr sz="24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.bin"/><Relationship Id="rId1" Type="http://schemas.openxmlformats.org/officeDocument/2006/relationships/vmlDrawing" Target="../drawings/vmlDrawing1.v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2.bin"/><Relationship Id="rId1" Type="http://schemas.openxmlformats.org/officeDocument/2006/relationships/vmlDrawing" Target="../drawings/vmlDrawing2.v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3.bin"/><Relationship Id="rId1" Type="http://schemas.openxmlformats.org/officeDocument/2006/relationships/vmlDrawing" Target="../drawings/vmlDrawing3.v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4.bin"/><Relationship Id="rId1" Type="http://schemas.openxmlformats.org/officeDocument/2006/relationships/vmlDrawing" Target="../drawings/vmlDrawing4.v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5.bin"/><Relationship Id="rId1" Type="http://schemas.openxmlformats.org/officeDocument/2006/relationships/vmlDrawing" Target="../drawings/vmlDrawing5.v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xcel_97_-_2004_Worksheet1.xls"/><Relationship Id="rId1" Type="http://schemas.openxmlformats.org/officeDocument/2006/relationships/vmlDrawing" Target="../drawings/vmlDrawing6.v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9138" y="1376363"/>
            <a:ext cx="8001000" cy="1600200"/>
          </a:xfrm>
        </p:spPr>
        <p:txBody>
          <a:bodyPr/>
          <a:lstStyle/>
          <a:p>
            <a:r>
              <a:rPr lang="en-US" dirty="0" smtClean="0"/>
              <a:t>P561: Network Systems</a:t>
            </a:r>
            <a:br>
              <a:rPr lang="en-US" dirty="0" smtClean="0"/>
            </a:br>
            <a:r>
              <a:rPr lang="en-US" dirty="0" smtClean="0"/>
              <a:t>Week 5: Transport #1</a:t>
            </a:r>
            <a:endParaRPr lang="en-US" dirty="0"/>
          </a:p>
        </p:txBody>
      </p:sp>
      <p:sp>
        <p:nvSpPr>
          <p:cNvPr id="399363" name="Text Box 3"/>
          <p:cNvSpPr txBox="1">
            <a:spLocks noChangeArrowheads="1"/>
          </p:cNvSpPr>
          <p:nvPr/>
        </p:nvSpPr>
        <p:spPr bwMode="auto">
          <a:xfrm>
            <a:off x="827088" y="3357563"/>
            <a:ext cx="7453312" cy="181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0" tIns="45711" rIns="91420" bIns="45711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2800" dirty="0">
                <a:latin typeface="Times" pitchFamily="-112" charset="0"/>
              </a:rPr>
              <a:t>Tom Anderson</a:t>
            </a:r>
            <a:r>
              <a:rPr lang="en-US" sz="2800" dirty="0" smtClean="0">
                <a:latin typeface="Times" pitchFamily="-112" charset="0"/>
              </a:rPr>
              <a:t> </a:t>
            </a:r>
          </a:p>
          <a:p>
            <a:pPr eaLnBrk="0" hangingPunct="0">
              <a:spcBef>
                <a:spcPct val="0"/>
              </a:spcBef>
            </a:pPr>
            <a:r>
              <a:rPr lang="en-US" sz="2800" dirty="0" err="1" smtClean="0">
                <a:latin typeface="Times" pitchFamily="-112" charset="0"/>
              </a:rPr>
              <a:t>Ratul</a:t>
            </a:r>
            <a:r>
              <a:rPr lang="en-US" sz="2800" dirty="0" smtClean="0">
                <a:latin typeface="Times" pitchFamily="-112" charset="0"/>
              </a:rPr>
              <a:t> </a:t>
            </a:r>
            <a:r>
              <a:rPr lang="en-US" sz="2800" dirty="0" err="1" smtClean="0">
                <a:latin typeface="Times" pitchFamily="-112" charset="0"/>
              </a:rPr>
              <a:t>Mahajan</a:t>
            </a:r>
            <a:endParaRPr lang="en-US" sz="2800" dirty="0" smtClean="0">
              <a:latin typeface="Times" pitchFamily="-112" charset="0"/>
            </a:endParaRPr>
          </a:p>
          <a:p>
            <a:pPr eaLnBrk="0" hangingPunct="0">
              <a:spcBef>
                <a:spcPct val="0"/>
              </a:spcBef>
            </a:pPr>
            <a:endParaRPr lang="en-US" sz="2800" dirty="0" smtClean="0">
              <a:latin typeface="Times" pitchFamily="-112" charset="0"/>
            </a:endParaRPr>
          </a:p>
          <a:p>
            <a:pPr eaLnBrk="0" hangingPunct="0">
              <a:spcBef>
                <a:spcPct val="0"/>
              </a:spcBef>
            </a:pPr>
            <a:r>
              <a:rPr lang="en-US" sz="2800" dirty="0" smtClean="0">
                <a:latin typeface="Times" pitchFamily="-112" charset="0"/>
              </a:rPr>
              <a:t>TA: Colin Dixon</a:t>
            </a:r>
            <a:endParaRPr lang="en-US" sz="2800" dirty="0">
              <a:latin typeface="Times" pitchFamily="-112" charset="0"/>
            </a:endParaRPr>
          </a:p>
        </p:txBody>
      </p:sp>
      <p:sp>
        <p:nvSpPr>
          <p:cNvPr id="399364" name="Rectangle 4"/>
          <p:cNvSpPr>
            <a:spLocks noChangeArrowheads="1"/>
          </p:cNvSpPr>
          <p:nvPr/>
        </p:nvSpPr>
        <p:spPr bwMode="auto">
          <a:xfrm>
            <a:off x="457200" y="1066800"/>
            <a:ext cx="80772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918450" cy="1143000"/>
          </a:xfrm>
        </p:spPr>
        <p:txBody>
          <a:bodyPr/>
          <a:lstStyle/>
          <a:p>
            <a:r>
              <a:rPr lang="en-US"/>
              <a:t>How can we recognize resends?</a:t>
            </a:r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981200"/>
            <a:ext cx="5861050" cy="4114800"/>
          </a:xfrm>
        </p:spPr>
        <p:txBody>
          <a:bodyPr/>
          <a:lstStyle/>
          <a:p>
            <a:r>
              <a:rPr lang="en-US"/>
              <a:t>Use unique ID for each pkt</a:t>
            </a:r>
          </a:p>
          <a:p>
            <a:pPr lvl="1"/>
            <a:r>
              <a:rPr lang="en-US"/>
              <a:t>for both packets and acks</a:t>
            </a:r>
          </a:p>
          <a:p>
            <a:r>
              <a:rPr lang="en-US"/>
              <a:t>How many bits for the ID?</a:t>
            </a:r>
          </a:p>
          <a:p>
            <a:pPr lvl="1"/>
            <a:r>
              <a:rPr lang="en-US"/>
              <a:t>For stop and wait, a single bit!</a:t>
            </a:r>
          </a:p>
          <a:p>
            <a:pPr lvl="1"/>
            <a:r>
              <a:rPr lang="en-US"/>
              <a:t>assuming in-order delivery…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 rot="688582">
            <a:off x="7164388" y="2325688"/>
            <a:ext cx="1447800" cy="457200"/>
            <a:chOff x="1105" y="1245"/>
            <a:chExt cx="912" cy="288"/>
          </a:xfrm>
        </p:grpSpPr>
        <p:sp>
          <p:nvSpPr>
            <p:cNvPr id="433157" name="Line 5"/>
            <p:cNvSpPr>
              <a:spLocks noChangeShapeType="1"/>
            </p:cNvSpPr>
            <p:nvPr/>
          </p:nvSpPr>
          <p:spPr bwMode="auto">
            <a:xfrm>
              <a:off x="1105" y="1487"/>
              <a:ext cx="912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3158" name="Text Box 6"/>
            <p:cNvSpPr txBox="1">
              <a:spLocks noChangeArrowheads="1"/>
            </p:cNvSpPr>
            <p:nvPr/>
          </p:nvSpPr>
          <p:spPr bwMode="auto">
            <a:xfrm>
              <a:off x="1247" y="1245"/>
              <a:ext cx="516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Times New Roman" charset="0"/>
                </a:rPr>
                <a:t>Pkt 0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 rot="-673732">
            <a:off x="6858000" y="3136900"/>
            <a:ext cx="1752600" cy="458788"/>
            <a:chOff x="4065" y="1691"/>
            <a:chExt cx="951" cy="289"/>
          </a:xfrm>
        </p:grpSpPr>
        <p:sp>
          <p:nvSpPr>
            <p:cNvPr id="433160" name="Line 8"/>
            <p:cNvSpPr>
              <a:spLocks noChangeShapeType="1"/>
            </p:cNvSpPr>
            <p:nvPr/>
          </p:nvSpPr>
          <p:spPr bwMode="auto">
            <a:xfrm rot="-1520557">
              <a:off x="4065" y="1979"/>
              <a:ext cx="951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3161" name="Text Box 9"/>
            <p:cNvSpPr txBox="1">
              <a:spLocks noChangeArrowheads="1"/>
            </p:cNvSpPr>
            <p:nvPr/>
          </p:nvSpPr>
          <p:spPr bwMode="auto">
            <a:xfrm rot="-1520557">
              <a:off x="4270" y="1691"/>
              <a:ext cx="574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>
                  <a:latin typeface="Times New Roman" charset="0"/>
                </a:rPr>
                <a:t>ACK 0</a:t>
              </a:r>
            </a:p>
          </p:txBody>
        </p:sp>
      </p:grpSp>
      <p:sp>
        <p:nvSpPr>
          <p:cNvPr id="433162" name="Line 10"/>
          <p:cNvSpPr>
            <a:spLocks noChangeShapeType="1"/>
          </p:cNvSpPr>
          <p:nvPr/>
        </p:nvSpPr>
        <p:spPr bwMode="auto">
          <a:xfrm rot="688582">
            <a:off x="7056438" y="3949700"/>
            <a:ext cx="151765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3163" name="Text Box 11"/>
          <p:cNvSpPr txBox="1">
            <a:spLocks noChangeArrowheads="1"/>
          </p:cNvSpPr>
          <p:nvPr/>
        </p:nvSpPr>
        <p:spPr bwMode="auto">
          <a:xfrm rot="688582">
            <a:off x="7629525" y="3581400"/>
            <a:ext cx="8191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>
                <a:latin typeface="Times New Roman" charset="0"/>
              </a:rPr>
              <a:t>Pkt 0</a:t>
            </a: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 rot="-1217168">
            <a:off x="7034213" y="4905375"/>
            <a:ext cx="1447800" cy="457200"/>
            <a:chOff x="1133" y="1713"/>
            <a:chExt cx="912" cy="288"/>
          </a:xfrm>
        </p:grpSpPr>
        <p:sp>
          <p:nvSpPr>
            <p:cNvPr id="433165" name="Line 13"/>
            <p:cNvSpPr>
              <a:spLocks noChangeShapeType="1"/>
            </p:cNvSpPr>
            <p:nvPr/>
          </p:nvSpPr>
          <p:spPr bwMode="auto">
            <a:xfrm rot="688582">
              <a:off x="1133" y="1965"/>
              <a:ext cx="912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3166" name="Text Box 14"/>
            <p:cNvSpPr txBox="1">
              <a:spLocks noChangeArrowheads="1"/>
            </p:cNvSpPr>
            <p:nvPr/>
          </p:nvSpPr>
          <p:spPr bwMode="auto">
            <a:xfrm rot="688582">
              <a:off x="1219" y="1713"/>
              <a:ext cx="666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Times New Roman" charset="0"/>
                </a:rPr>
                <a:t>ACK 1</a:t>
              </a:r>
            </a:p>
          </p:txBody>
        </p:sp>
      </p:grpSp>
      <p:sp>
        <p:nvSpPr>
          <p:cNvPr id="433167" name="Line 15"/>
          <p:cNvSpPr>
            <a:spLocks noChangeShapeType="1"/>
          </p:cNvSpPr>
          <p:nvPr/>
        </p:nvSpPr>
        <p:spPr bwMode="auto">
          <a:xfrm>
            <a:off x="7086600" y="1981200"/>
            <a:ext cx="0" cy="426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3168" name="Line 16"/>
          <p:cNvSpPr>
            <a:spLocks noChangeShapeType="1"/>
          </p:cNvSpPr>
          <p:nvPr/>
        </p:nvSpPr>
        <p:spPr bwMode="auto">
          <a:xfrm>
            <a:off x="8534400" y="1905000"/>
            <a:ext cx="0" cy="426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3169" name="Line 17"/>
          <p:cNvSpPr>
            <a:spLocks noChangeShapeType="1"/>
          </p:cNvSpPr>
          <p:nvPr/>
        </p:nvSpPr>
        <p:spPr bwMode="auto">
          <a:xfrm rot="688582">
            <a:off x="7113588" y="4643438"/>
            <a:ext cx="1517650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3170" name="Text Box 18"/>
          <p:cNvSpPr txBox="1">
            <a:spLocks noChangeArrowheads="1"/>
          </p:cNvSpPr>
          <p:nvPr/>
        </p:nvSpPr>
        <p:spPr bwMode="auto">
          <a:xfrm rot="688582">
            <a:off x="7758113" y="4356100"/>
            <a:ext cx="8191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>
                <a:latin typeface="Times New Roman" charset="0"/>
              </a:rPr>
              <a:t>Pkt 1</a:t>
            </a:r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 rot="-1217168">
            <a:off x="7045325" y="4175125"/>
            <a:ext cx="1447800" cy="457200"/>
            <a:chOff x="1133" y="1712"/>
            <a:chExt cx="912" cy="288"/>
          </a:xfrm>
        </p:grpSpPr>
        <p:sp>
          <p:nvSpPr>
            <p:cNvPr id="433172" name="Line 20"/>
            <p:cNvSpPr>
              <a:spLocks noChangeShapeType="1"/>
            </p:cNvSpPr>
            <p:nvPr/>
          </p:nvSpPr>
          <p:spPr bwMode="auto">
            <a:xfrm rot="688582">
              <a:off x="1133" y="1965"/>
              <a:ext cx="912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3173" name="Text Box 21"/>
            <p:cNvSpPr txBox="1">
              <a:spLocks noChangeArrowheads="1"/>
            </p:cNvSpPr>
            <p:nvPr/>
          </p:nvSpPr>
          <p:spPr bwMode="auto">
            <a:xfrm rot="688582">
              <a:off x="1219" y="1712"/>
              <a:ext cx="666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Times New Roman" charset="0"/>
                </a:rPr>
                <a:t>ACK 0</a:t>
              </a:r>
            </a:p>
          </p:txBody>
        </p:sp>
      </p:grp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and Real</a:t>
            </a:r>
            <a:r>
              <a:rPr lang="en-US" smtClean="0"/>
              <a:t>-time Flows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What’s the problem?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How might we fix it?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D854-7814-5549-AEF3-B8BF8E3EE55F}" type="slidenum">
              <a:rPr lang="en-US" smtClean="0"/>
              <a:pPr/>
              <a:t>100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if packets can be delayed?</a:t>
            </a:r>
          </a:p>
        </p:txBody>
      </p:sp>
      <p:sp>
        <p:nvSpPr>
          <p:cNvPr id="434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5262563" cy="4114800"/>
          </a:xfrm>
        </p:spPr>
        <p:txBody>
          <a:bodyPr/>
          <a:lstStyle/>
          <a:p>
            <a:r>
              <a:rPr lang="en-US" sz="2800" dirty="0"/>
              <a:t>Solutions?</a:t>
            </a:r>
          </a:p>
          <a:p>
            <a:pPr lvl="1"/>
            <a:r>
              <a:rPr lang="en-US" sz="2400" dirty="0"/>
              <a:t>Never reuse</a:t>
            </a:r>
            <a:r>
              <a:rPr lang="en-US" sz="2400" dirty="0" smtClean="0"/>
              <a:t> </a:t>
            </a:r>
            <a:r>
              <a:rPr lang="en-US" dirty="0" smtClean="0"/>
              <a:t>an </a:t>
            </a:r>
            <a:r>
              <a:rPr lang="en-US" sz="2400" dirty="0" smtClean="0"/>
              <a:t>ID</a:t>
            </a:r>
            <a:r>
              <a:rPr lang="en-US" sz="2400" dirty="0"/>
              <a:t>?</a:t>
            </a:r>
          </a:p>
          <a:p>
            <a:pPr lvl="1"/>
            <a:r>
              <a:rPr lang="en-US" sz="2400" dirty="0"/>
              <a:t>Change IP layer to eliminate packet reordering?</a:t>
            </a:r>
          </a:p>
          <a:p>
            <a:pPr lvl="1"/>
            <a:r>
              <a:rPr lang="en-US" sz="2400" dirty="0"/>
              <a:t>Prevent very late delivery?</a:t>
            </a:r>
          </a:p>
          <a:p>
            <a:pPr lvl="2"/>
            <a:r>
              <a:rPr lang="en-US" sz="2000" dirty="0"/>
              <a:t>IP routers keep hop count per </a:t>
            </a:r>
            <a:r>
              <a:rPr lang="en-US" sz="2000" dirty="0" err="1"/>
              <a:t>pkt</a:t>
            </a:r>
            <a:r>
              <a:rPr lang="en-US" sz="2000" dirty="0"/>
              <a:t>, discard if exceeded</a:t>
            </a:r>
          </a:p>
          <a:p>
            <a:pPr lvl="2"/>
            <a:r>
              <a:rPr lang="en-US" sz="2000" dirty="0" err="1"/>
              <a:t>ID’s</a:t>
            </a:r>
            <a:r>
              <a:rPr lang="en-US" sz="2000" dirty="0"/>
              <a:t> not reused within delay </a:t>
            </a:r>
            <a:r>
              <a:rPr lang="en-US" sz="2000" dirty="0" smtClean="0"/>
              <a:t>bound</a:t>
            </a:r>
            <a:endParaRPr lang="en-US" dirty="0" smtClean="0"/>
          </a:p>
          <a:p>
            <a:pPr lvl="1"/>
            <a:r>
              <a:rPr lang="en-US" dirty="0" smtClean="0"/>
              <a:t>TCP won’t work without some bound on how late packets can arrive!</a:t>
            </a:r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 rot="688582">
            <a:off x="6164263" y="2667000"/>
            <a:ext cx="1447800" cy="457200"/>
            <a:chOff x="1105" y="1244"/>
            <a:chExt cx="912" cy="288"/>
          </a:xfrm>
        </p:grpSpPr>
        <p:sp>
          <p:nvSpPr>
            <p:cNvPr id="434181" name="Line 5"/>
            <p:cNvSpPr>
              <a:spLocks noChangeShapeType="1"/>
            </p:cNvSpPr>
            <p:nvPr/>
          </p:nvSpPr>
          <p:spPr bwMode="auto">
            <a:xfrm>
              <a:off x="1105" y="1487"/>
              <a:ext cx="912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4182" name="Text Box 6"/>
            <p:cNvSpPr txBox="1">
              <a:spLocks noChangeArrowheads="1"/>
            </p:cNvSpPr>
            <p:nvPr/>
          </p:nvSpPr>
          <p:spPr bwMode="auto">
            <a:xfrm>
              <a:off x="1398" y="1244"/>
              <a:ext cx="212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Times New Roman" charset="0"/>
                </a:rPr>
                <a:t>0</a:t>
              </a:r>
            </a:p>
          </p:txBody>
        </p:sp>
      </p:grpSp>
      <p:sp>
        <p:nvSpPr>
          <p:cNvPr id="434183" name="Line 7"/>
          <p:cNvSpPr>
            <a:spLocks noChangeShapeType="1"/>
          </p:cNvSpPr>
          <p:nvPr/>
        </p:nvSpPr>
        <p:spPr bwMode="auto">
          <a:xfrm rot="688582">
            <a:off x="6092825" y="2427288"/>
            <a:ext cx="1044575" cy="190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4184" name="Text Box 8"/>
          <p:cNvSpPr txBox="1">
            <a:spLocks noChangeArrowheads="1"/>
          </p:cNvSpPr>
          <p:nvPr/>
        </p:nvSpPr>
        <p:spPr bwMode="auto">
          <a:xfrm rot="688582">
            <a:off x="6492875" y="1924050"/>
            <a:ext cx="3365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>
                <a:latin typeface="Times New Roman" charset="0"/>
              </a:rPr>
              <a:t>0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 rot="-1217168">
            <a:off x="6070600" y="4291013"/>
            <a:ext cx="1447800" cy="457200"/>
            <a:chOff x="1133" y="1712"/>
            <a:chExt cx="912" cy="288"/>
          </a:xfrm>
        </p:grpSpPr>
        <p:sp>
          <p:nvSpPr>
            <p:cNvPr id="434186" name="Line 10"/>
            <p:cNvSpPr>
              <a:spLocks noChangeShapeType="1"/>
            </p:cNvSpPr>
            <p:nvPr/>
          </p:nvSpPr>
          <p:spPr bwMode="auto">
            <a:xfrm rot="688582">
              <a:off x="1133" y="1965"/>
              <a:ext cx="912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4187" name="Text Box 11"/>
            <p:cNvSpPr txBox="1">
              <a:spLocks noChangeArrowheads="1"/>
            </p:cNvSpPr>
            <p:nvPr/>
          </p:nvSpPr>
          <p:spPr bwMode="auto">
            <a:xfrm rot="688582">
              <a:off x="1421" y="1712"/>
              <a:ext cx="260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Times New Roman" charset="0"/>
                </a:rPr>
                <a:t> 1</a:t>
              </a:r>
            </a:p>
          </p:txBody>
        </p:sp>
      </p:grpSp>
      <p:sp>
        <p:nvSpPr>
          <p:cNvPr id="434188" name="Line 12"/>
          <p:cNvSpPr>
            <a:spLocks noChangeShapeType="1"/>
          </p:cNvSpPr>
          <p:nvPr/>
        </p:nvSpPr>
        <p:spPr bwMode="auto">
          <a:xfrm>
            <a:off x="6099175" y="1922463"/>
            <a:ext cx="0" cy="426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4189" name="Line 13"/>
          <p:cNvSpPr>
            <a:spLocks noChangeShapeType="1"/>
          </p:cNvSpPr>
          <p:nvPr/>
        </p:nvSpPr>
        <p:spPr bwMode="auto">
          <a:xfrm>
            <a:off x="7546975" y="1846263"/>
            <a:ext cx="0" cy="426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4190" name="Line 14"/>
          <p:cNvSpPr>
            <a:spLocks noChangeShapeType="1"/>
          </p:cNvSpPr>
          <p:nvPr/>
        </p:nvSpPr>
        <p:spPr bwMode="auto">
          <a:xfrm rot="688582">
            <a:off x="6137275" y="4173538"/>
            <a:ext cx="1517650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4191" name="Text Box 15"/>
          <p:cNvSpPr txBox="1">
            <a:spLocks noChangeArrowheads="1"/>
          </p:cNvSpPr>
          <p:nvPr/>
        </p:nvSpPr>
        <p:spPr bwMode="auto">
          <a:xfrm rot="688582">
            <a:off x="6716713" y="3721100"/>
            <a:ext cx="3365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>
                <a:latin typeface="Times New Roman" charset="0"/>
              </a:rPr>
              <a:t>1</a:t>
            </a: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 rot="-1217168">
            <a:off x="6069013" y="3149600"/>
            <a:ext cx="1447800" cy="457200"/>
            <a:chOff x="1133" y="1711"/>
            <a:chExt cx="912" cy="288"/>
          </a:xfrm>
        </p:grpSpPr>
        <p:sp>
          <p:nvSpPr>
            <p:cNvPr id="434193" name="Line 17"/>
            <p:cNvSpPr>
              <a:spLocks noChangeShapeType="1"/>
            </p:cNvSpPr>
            <p:nvPr/>
          </p:nvSpPr>
          <p:spPr bwMode="auto">
            <a:xfrm rot="688582">
              <a:off x="1133" y="1965"/>
              <a:ext cx="912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4194" name="Text Box 18"/>
            <p:cNvSpPr txBox="1">
              <a:spLocks noChangeArrowheads="1"/>
            </p:cNvSpPr>
            <p:nvPr/>
          </p:nvSpPr>
          <p:spPr bwMode="auto">
            <a:xfrm rot="688582">
              <a:off x="1421" y="1711"/>
              <a:ext cx="260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Times New Roman" charset="0"/>
                </a:rPr>
                <a:t> 0</a:t>
              </a:r>
            </a:p>
          </p:txBody>
        </p:sp>
      </p:grpSp>
      <p:sp>
        <p:nvSpPr>
          <p:cNvPr id="434195" name="Line 19"/>
          <p:cNvSpPr>
            <a:spLocks noChangeShapeType="1"/>
          </p:cNvSpPr>
          <p:nvPr/>
        </p:nvSpPr>
        <p:spPr bwMode="auto">
          <a:xfrm rot="688582">
            <a:off x="6769100" y="2713038"/>
            <a:ext cx="1014413" cy="24812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20"/>
          <p:cNvGrpSpPr>
            <a:grpSpLocks/>
          </p:cNvGrpSpPr>
          <p:nvPr/>
        </p:nvGrpSpPr>
        <p:grpSpPr bwMode="auto">
          <a:xfrm rot="688582">
            <a:off x="6162675" y="5264150"/>
            <a:ext cx="1447800" cy="457200"/>
            <a:chOff x="1105" y="1244"/>
            <a:chExt cx="912" cy="288"/>
          </a:xfrm>
        </p:grpSpPr>
        <p:sp>
          <p:nvSpPr>
            <p:cNvPr id="434197" name="Line 21"/>
            <p:cNvSpPr>
              <a:spLocks noChangeShapeType="1"/>
            </p:cNvSpPr>
            <p:nvPr/>
          </p:nvSpPr>
          <p:spPr bwMode="auto">
            <a:xfrm>
              <a:off x="1105" y="1487"/>
              <a:ext cx="912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4198" name="Text Box 22"/>
            <p:cNvSpPr txBox="1">
              <a:spLocks noChangeArrowheads="1"/>
            </p:cNvSpPr>
            <p:nvPr/>
          </p:nvSpPr>
          <p:spPr bwMode="auto">
            <a:xfrm>
              <a:off x="1398" y="1244"/>
              <a:ext cx="212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Times New Roman" charset="0"/>
                </a:rPr>
                <a:t>0</a:t>
              </a:r>
            </a:p>
          </p:txBody>
        </p:sp>
      </p:grpSp>
      <p:sp>
        <p:nvSpPr>
          <p:cNvPr id="434199" name="Text Box 23"/>
          <p:cNvSpPr txBox="1">
            <a:spLocks noChangeArrowheads="1"/>
          </p:cNvSpPr>
          <p:nvPr/>
        </p:nvSpPr>
        <p:spPr bwMode="auto">
          <a:xfrm>
            <a:off x="7481888" y="4973638"/>
            <a:ext cx="1462087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Accept!</a:t>
            </a:r>
          </a:p>
        </p:txBody>
      </p:sp>
      <p:sp>
        <p:nvSpPr>
          <p:cNvPr id="434200" name="Text Box 24"/>
          <p:cNvSpPr txBox="1">
            <a:spLocks noChangeArrowheads="1"/>
          </p:cNvSpPr>
          <p:nvPr/>
        </p:nvSpPr>
        <p:spPr bwMode="auto">
          <a:xfrm>
            <a:off x="7529513" y="5627688"/>
            <a:ext cx="1462087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Reject!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happens on reboot?</a:t>
            </a:r>
          </a:p>
        </p:txBody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How do we distinguish packets sent before and after reboot?</a:t>
            </a:r>
          </a:p>
          <a:p>
            <a:pPr lvl="1"/>
            <a:r>
              <a:rPr lang="en-US" sz="2400" dirty="0"/>
              <a:t>Can’t remember last sequence # used unless written to stable storage (disk or NVRAM)</a:t>
            </a:r>
          </a:p>
          <a:p>
            <a:r>
              <a:rPr lang="en-US" sz="2800" dirty="0"/>
              <a:t>Solutions?</a:t>
            </a:r>
          </a:p>
          <a:p>
            <a:pPr lvl="1"/>
            <a:r>
              <a:rPr lang="en-US" sz="2400" dirty="0"/>
              <a:t>Restart sequence # at 0?</a:t>
            </a:r>
          </a:p>
          <a:p>
            <a:pPr lvl="1"/>
            <a:r>
              <a:rPr lang="en-US" sz="2400" dirty="0" smtClean="0"/>
              <a:t>Assume/force </a:t>
            </a:r>
            <a:r>
              <a:rPr lang="en-US" sz="2400" dirty="0"/>
              <a:t>boot</a:t>
            </a:r>
            <a:r>
              <a:rPr lang="en-US" sz="2400" dirty="0" smtClean="0"/>
              <a:t> </a:t>
            </a:r>
            <a:r>
              <a:rPr lang="en-US" dirty="0" smtClean="0"/>
              <a:t>to take</a:t>
            </a:r>
            <a:r>
              <a:rPr lang="en-US" sz="2400" dirty="0" smtClean="0"/>
              <a:t> </a:t>
            </a:r>
            <a:r>
              <a:rPr lang="en-US" sz="2400" dirty="0"/>
              <a:t>max packet delay?</a:t>
            </a:r>
            <a:endParaRPr lang="en-US" sz="2400" dirty="0" smtClean="0"/>
          </a:p>
          <a:p>
            <a:pPr lvl="1"/>
            <a:r>
              <a:rPr lang="en-US" dirty="0" smtClean="0"/>
              <a:t>Include</a:t>
            </a:r>
            <a:r>
              <a:rPr lang="en-US" sz="2400" dirty="0" smtClean="0"/>
              <a:t> </a:t>
            </a:r>
            <a:r>
              <a:rPr lang="en-US" sz="2400" dirty="0"/>
              <a:t>epoch number</a:t>
            </a:r>
            <a:r>
              <a:rPr lang="en-US" sz="2400" dirty="0" smtClean="0"/>
              <a:t> in packet (stored on disk)?</a:t>
            </a:r>
          </a:p>
          <a:p>
            <a:pPr lvl="1"/>
            <a:r>
              <a:rPr lang="en-US" sz="2400" dirty="0" smtClean="0"/>
              <a:t>Ask other side what the last sequence # was?</a:t>
            </a:r>
          </a:p>
          <a:p>
            <a:pPr lvl="1"/>
            <a:endParaRPr lang="en-US" dirty="0" smtClean="0"/>
          </a:p>
          <a:p>
            <a:pPr lvl="1"/>
            <a:r>
              <a:rPr lang="en-US" sz="2400" dirty="0" smtClean="0"/>
              <a:t>TCP sidesteps this problem with random </a:t>
            </a:r>
            <a:r>
              <a:rPr lang="en-US" dirty="0" smtClean="0"/>
              <a:t>initial </a:t>
            </a:r>
            <a:r>
              <a:rPr lang="en-US" dirty="0" err="1" smtClean="0"/>
              <a:t>seq</a:t>
            </a:r>
            <a:r>
              <a:rPr lang="en-US" dirty="0" smtClean="0"/>
              <a:t> # (in each direction)</a:t>
            </a:r>
            <a:endParaRPr lang="en-US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do we keep the pipe full?</a:t>
            </a:r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6237288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Unless the bandwidth*delay product is small, stop and wait can’t fill pipe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Solution: Send multiple packets without waiting for first to be </a:t>
            </a:r>
            <a:r>
              <a:rPr lang="en-US" sz="2800" dirty="0" err="1"/>
              <a:t>acked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Reliable, unordered delivery: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Send new packet after each </a:t>
            </a:r>
            <a:r>
              <a:rPr lang="en-US" sz="2400" dirty="0" err="1"/>
              <a:t>ack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Sender keeps list of </a:t>
            </a:r>
            <a:r>
              <a:rPr lang="en-US" sz="2400" dirty="0" err="1"/>
              <a:t>unack’ed</a:t>
            </a:r>
            <a:r>
              <a:rPr lang="en-US" sz="2400" dirty="0"/>
              <a:t> packets; resends after timeout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Receiver same as </a:t>
            </a:r>
            <a:r>
              <a:rPr lang="en-US" sz="2400" dirty="0" err="1"/>
              <a:t>stop&amp;wait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H</a:t>
            </a:r>
            <a:r>
              <a:rPr lang="en-US" sz="2800" dirty="0" smtClean="0"/>
              <a:t>ow easy is it to write apps that handle out of order delivery?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How easy is it to test those apps?</a:t>
            </a: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  <p:sp>
        <p:nvSpPr>
          <p:cNvPr id="436228" name="Line 4"/>
          <p:cNvSpPr>
            <a:spLocks noChangeShapeType="1"/>
          </p:cNvSpPr>
          <p:nvPr/>
        </p:nvSpPr>
        <p:spPr bwMode="auto">
          <a:xfrm>
            <a:off x="7027863" y="1970088"/>
            <a:ext cx="0" cy="426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6229" name="Line 5"/>
          <p:cNvSpPr>
            <a:spLocks noChangeShapeType="1"/>
          </p:cNvSpPr>
          <p:nvPr/>
        </p:nvSpPr>
        <p:spPr bwMode="auto">
          <a:xfrm>
            <a:off x="8475663" y="1893888"/>
            <a:ext cx="0" cy="426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6230" name="Line 6"/>
          <p:cNvSpPr>
            <a:spLocks noChangeShapeType="1"/>
          </p:cNvSpPr>
          <p:nvPr/>
        </p:nvSpPr>
        <p:spPr bwMode="auto">
          <a:xfrm rot="688582">
            <a:off x="7000875" y="2617788"/>
            <a:ext cx="1525588" cy="514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6231" name="Line 7"/>
          <p:cNvSpPr>
            <a:spLocks noChangeShapeType="1"/>
          </p:cNvSpPr>
          <p:nvPr/>
        </p:nvSpPr>
        <p:spPr bwMode="auto">
          <a:xfrm rot="688582">
            <a:off x="7024688" y="2911475"/>
            <a:ext cx="1525587" cy="514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6232" name="Line 8"/>
          <p:cNvSpPr>
            <a:spLocks noChangeShapeType="1"/>
          </p:cNvSpPr>
          <p:nvPr/>
        </p:nvSpPr>
        <p:spPr bwMode="auto">
          <a:xfrm rot="688582">
            <a:off x="7024688" y="3227388"/>
            <a:ext cx="1525587" cy="514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6233" name="Line 9"/>
          <p:cNvSpPr>
            <a:spLocks noChangeShapeType="1"/>
          </p:cNvSpPr>
          <p:nvPr/>
        </p:nvSpPr>
        <p:spPr bwMode="auto">
          <a:xfrm rot="688582">
            <a:off x="7035800" y="3629025"/>
            <a:ext cx="1525588" cy="514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6234" name="Line 10"/>
          <p:cNvSpPr>
            <a:spLocks noChangeShapeType="1"/>
          </p:cNvSpPr>
          <p:nvPr/>
        </p:nvSpPr>
        <p:spPr bwMode="auto">
          <a:xfrm rot="688582" flipH="1">
            <a:off x="7178675" y="3176588"/>
            <a:ext cx="1174750" cy="11096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6235" name="Line 11"/>
          <p:cNvSpPr>
            <a:spLocks noChangeShapeType="1"/>
          </p:cNvSpPr>
          <p:nvPr/>
        </p:nvSpPr>
        <p:spPr bwMode="auto">
          <a:xfrm rot="688582" flipH="1">
            <a:off x="7154863" y="3481388"/>
            <a:ext cx="1174750" cy="11096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6236" name="Line 12"/>
          <p:cNvSpPr>
            <a:spLocks noChangeShapeType="1"/>
          </p:cNvSpPr>
          <p:nvPr/>
        </p:nvSpPr>
        <p:spPr bwMode="auto">
          <a:xfrm rot="688582" flipH="1">
            <a:off x="7154863" y="3810000"/>
            <a:ext cx="1174750" cy="11096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6237" name="Line 13"/>
          <p:cNvSpPr>
            <a:spLocks noChangeShapeType="1"/>
          </p:cNvSpPr>
          <p:nvPr/>
        </p:nvSpPr>
        <p:spPr bwMode="auto">
          <a:xfrm rot="688582" flipH="1">
            <a:off x="7164388" y="4198938"/>
            <a:ext cx="1174750" cy="11096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Sliding Window:</a:t>
            </a:r>
            <a:r>
              <a:rPr lang="en-US" dirty="0" smtClean="0"/>
              <a:t> Reliable</a:t>
            </a:r>
            <a:r>
              <a:rPr lang="en-US" dirty="0"/>
              <a:t>, ordered delivery</a:t>
            </a:r>
          </a:p>
        </p:txBody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Two constraints: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Receiver can’t deliver packet to application until all prior packets have arrived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Sender must prevent buffer overflow at receiver</a:t>
            </a:r>
          </a:p>
          <a:p>
            <a:pPr>
              <a:lnSpc>
                <a:spcPct val="90000"/>
              </a:lnSpc>
            </a:pPr>
            <a:r>
              <a:rPr lang="en-US" sz="2800"/>
              <a:t>Solution: sliding window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circular buffer at sender and receiver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packets in transit &lt;= buffer size 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advance when sender and receiver agree packets at beginning have been received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How big should the window be?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bandwidth * round trip delay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Sender/Receiver State</a:t>
            </a:r>
          </a:p>
        </p:txBody>
      </p:sp>
      <p:sp>
        <p:nvSpPr>
          <p:cNvPr id="438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1825" y="1735138"/>
            <a:ext cx="8347075" cy="4114800"/>
          </a:xfrm>
        </p:spPr>
        <p:txBody>
          <a:bodyPr/>
          <a:lstStyle/>
          <a:p>
            <a:r>
              <a:rPr lang="en-US" sz="2800"/>
              <a:t>sender</a:t>
            </a:r>
          </a:p>
          <a:p>
            <a:pPr lvl="1"/>
            <a:r>
              <a:rPr lang="en-US" sz="2400"/>
              <a:t>packets sent and acked (LAR = last ack recvd)</a:t>
            </a:r>
          </a:p>
          <a:p>
            <a:pPr lvl="1"/>
            <a:r>
              <a:rPr lang="en-US" sz="2400"/>
              <a:t>packets sent but not yet acked</a:t>
            </a:r>
          </a:p>
          <a:p>
            <a:pPr lvl="1"/>
            <a:r>
              <a:rPr lang="en-US" sz="2400"/>
              <a:t>packets not yet sent (LFS = last frame sent)</a:t>
            </a:r>
          </a:p>
          <a:p>
            <a:r>
              <a:rPr lang="en-US" sz="2800"/>
              <a:t>receiver</a:t>
            </a:r>
          </a:p>
          <a:p>
            <a:pPr lvl="1"/>
            <a:r>
              <a:rPr lang="en-US" sz="2400"/>
              <a:t>packets received and acked (NFE = next frame expected)</a:t>
            </a:r>
          </a:p>
          <a:p>
            <a:pPr lvl="1"/>
            <a:r>
              <a:rPr lang="en-US" sz="2400"/>
              <a:t>packets received out of order</a:t>
            </a:r>
          </a:p>
          <a:p>
            <a:pPr lvl="1"/>
            <a:r>
              <a:rPr lang="en-US" sz="2400"/>
              <a:t>packets not yet received (LFA = last frame ok)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Sliding Window</a:t>
            </a:r>
          </a:p>
        </p:txBody>
      </p:sp>
      <p:sp>
        <p:nvSpPr>
          <p:cNvPr id="439299" name="Line 3"/>
          <p:cNvSpPr>
            <a:spLocks noChangeShapeType="1"/>
          </p:cNvSpPr>
          <p:nvPr/>
        </p:nvSpPr>
        <p:spPr bwMode="auto">
          <a:xfrm>
            <a:off x="1411288" y="2538413"/>
            <a:ext cx="571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300" name="Line 4"/>
          <p:cNvSpPr>
            <a:spLocks noChangeShapeType="1"/>
          </p:cNvSpPr>
          <p:nvPr/>
        </p:nvSpPr>
        <p:spPr bwMode="auto">
          <a:xfrm>
            <a:off x="1435100" y="3232150"/>
            <a:ext cx="571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301" name="Line 5"/>
          <p:cNvSpPr>
            <a:spLocks noChangeShapeType="1"/>
          </p:cNvSpPr>
          <p:nvPr/>
        </p:nvSpPr>
        <p:spPr bwMode="auto">
          <a:xfrm flipV="1">
            <a:off x="1835150" y="2527300"/>
            <a:ext cx="0" cy="6937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302" name="Line 6"/>
          <p:cNvSpPr>
            <a:spLocks noChangeShapeType="1"/>
          </p:cNvSpPr>
          <p:nvPr/>
        </p:nvSpPr>
        <p:spPr bwMode="auto">
          <a:xfrm flipV="1">
            <a:off x="2200275" y="2540000"/>
            <a:ext cx="0" cy="6937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303" name="Line 7"/>
          <p:cNvSpPr>
            <a:spLocks noChangeShapeType="1"/>
          </p:cNvSpPr>
          <p:nvPr/>
        </p:nvSpPr>
        <p:spPr bwMode="auto">
          <a:xfrm flipV="1">
            <a:off x="2563813" y="2538413"/>
            <a:ext cx="0" cy="6937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304" name="Line 8"/>
          <p:cNvSpPr>
            <a:spLocks noChangeShapeType="1"/>
          </p:cNvSpPr>
          <p:nvPr/>
        </p:nvSpPr>
        <p:spPr bwMode="auto">
          <a:xfrm flipV="1">
            <a:off x="3009900" y="2540000"/>
            <a:ext cx="0" cy="6937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305" name="Line 9"/>
          <p:cNvSpPr>
            <a:spLocks noChangeShapeType="1"/>
          </p:cNvSpPr>
          <p:nvPr/>
        </p:nvSpPr>
        <p:spPr bwMode="auto">
          <a:xfrm flipV="1">
            <a:off x="3455988" y="2514600"/>
            <a:ext cx="0" cy="6937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306" name="Line 10"/>
          <p:cNvSpPr>
            <a:spLocks noChangeShapeType="1"/>
          </p:cNvSpPr>
          <p:nvPr/>
        </p:nvSpPr>
        <p:spPr bwMode="auto">
          <a:xfrm flipV="1">
            <a:off x="3867150" y="2538413"/>
            <a:ext cx="0" cy="6937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307" name="Line 11"/>
          <p:cNvSpPr>
            <a:spLocks noChangeShapeType="1"/>
          </p:cNvSpPr>
          <p:nvPr/>
        </p:nvSpPr>
        <p:spPr bwMode="auto">
          <a:xfrm flipV="1">
            <a:off x="4230688" y="2536825"/>
            <a:ext cx="0" cy="6937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308" name="Line 12"/>
          <p:cNvSpPr>
            <a:spLocks noChangeShapeType="1"/>
          </p:cNvSpPr>
          <p:nvPr/>
        </p:nvSpPr>
        <p:spPr bwMode="auto">
          <a:xfrm flipV="1">
            <a:off x="4749800" y="2538413"/>
            <a:ext cx="0" cy="6937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309" name="Line 13"/>
          <p:cNvSpPr>
            <a:spLocks noChangeShapeType="1"/>
          </p:cNvSpPr>
          <p:nvPr/>
        </p:nvSpPr>
        <p:spPr bwMode="auto">
          <a:xfrm flipV="1">
            <a:off x="5114925" y="2551113"/>
            <a:ext cx="0" cy="6937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310" name="Line 14"/>
          <p:cNvSpPr>
            <a:spLocks noChangeShapeType="1"/>
          </p:cNvSpPr>
          <p:nvPr/>
        </p:nvSpPr>
        <p:spPr bwMode="auto">
          <a:xfrm flipV="1">
            <a:off x="5478463" y="2549525"/>
            <a:ext cx="0" cy="6937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311" name="Line 15"/>
          <p:cNvSpPr>
            <a:spLocks noChangeShapeType="1"/>
          </p:cNvSpPr>
          <p:nvPr/>
        </p:nvSpPr>
        <p:spPr bwMode="auto">
          <a:xfrm flipV="1">
            <a:off x="5924550" y="2551113"/>
            <a:ext cx="0" cy="6937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312" name="Line 16"/>
          <p:cNvSpPr>
            <a:spLocks noChangeShapeType="1"/>
          </p:cNvSpPr>
          <p:nvPr/>
        </p:nvSpPr>
        <p:spPr bwMode="auto">
          <a:xfrm flipV="1">
            <a:off x="6370638" y="2525713"/>
            <a:ext cx="0" cy="6937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313" name="Line 17"/>
          <p:cNvSpPr>
            <a:spLocks noChangeShapeType="1"/>
          </p:cNvSpPr>
          <p:nvPr/>
        </p:nvSpPr>
        <p:spPr bwMode="auto">
          <a:xfrm flipV="1">
            <a:off x="6781800" y="2549525"/>
            <a:ext cx="0" cy="6937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314" name="Text Box 18"/>
          <p:cNvSpPr txBox="1">
            <a:spLocks noChangeArrowheads="1"/>
          </p:cNvSpPr>
          <p:nvPr/>
        </p:nvSpPr>
        <p:spPr bwMode="auto">
          <a:xfrm>
            <a:off x="1825625" y="3663950"/>
            <a:ext cx="73183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LAR</a:t>
            </a:r>
          </a:p>
        </p:txBody>
      </p:sp>
      <p:sp>
        <p:nvSpPr>
          <p:cNvPr id="439315" name="Text Box 19"/>
          <p:cNvSpPr txBox="1">
            <a:spLocks noChangeArrowheads="1"/>
          </p:cNvSpPr>
          <p:nvPr/>
        </p:nvSpPr>
        <p:spPr bwMode="auto">
          <a:xfrm>
            <a:off x="4292600" y="3640138"/>
            <a:ext cx="73183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LFS</a:t>
            </a:r>
          </a:p>
        </p:txBody>
      </p:sp>
      <p:sp>
        <p:nvSpPr>
          <p:cNvPr id="439316" name="Text Box 20"/>
          <p:cNvSpPr txBox="1">
            <a:spLocks noChangeArrowheads="1"/>
          </p:cNvSpPr>
          <p:nvPr/>
        </p:nvSpPr>
        <p:spPr bwMode="auto">
          <a:xfrm>
            <a:off x="2525713" y="1500188"/>
            <a:ext cx="2192337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Send Window</a:t>
            </a:r>
          </a:p>
        </p:txBody>
      </p:sp>
      <p:sp>
        <p:nvSpPr>
          <p:cNvPr id="439317" name="Line 21"/>
          <p:cNvSpPr>
            <a:spLocks noChangeShapeType="1"/>
          </p:cNvSpPr>
          <p:nvPr/>
        </p:nvSpPr>
        <p:spPr bwMode="auto">
          <a:xfrm>
            <a:off x="1468438" y="2903538"/>
            <a:ext cx="571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318" name="Text Box 22"/>
          <p:cNvSpPr txBox="1">
            <a:spLocks noChangeArrowheads="1"/>
          </p:cNvSpPr>
          <p:nvPr/>
        </p:nvSpPr>
        <p:spPr bwMode="auto">
          <a:xfrm>
            <a:off x="569913" y="2474913"/>
            <a:ext cx="914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sent</a:t>
            </a:r>
          </a:p>
        </p:txBody>
      </p:sp>
      <p:sp>
        <p:nvSpPr>
          <p:cNvPr id="439319" name="Text Box 23"/>
          <p:cNvSpPr txBox="1">
            <a:spLocks noChangeArrowheads="1"/>
          </p:cNvSpPr>
          <p:nvPr/>
        </p:nvSpPr>
        <p:spPr bwMode="auto">
          <a:xfrm>
            <a:off x="609600" y="2863850"/>
            <a:ext cx="109696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acked</a:t>
            </a:r>
          </a:p>
        </p:txBody>
      </p:sp>
      <p:sp>
        <p:nvSpPr>
          <p:cNvPr id="439320" name="Text Box 24"/>
          <p:cNvSpPr txBox="1">
            <a:spLocks noChangeArrowheads="1"/>
          </p:cNvSpPr>
          <p:nvPr/>
        </p:nvSpPr>
        <p:spPr bwMode="auto">
          <a:xfrm>
            <a:off x="1865313" y="2146300"/>
            <a:ext cx="3667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439321" name="Text Box 25"/>
          <p:cNvSpPr txBox="1">
            <a:spLocks noChangeArrowheads="1"/>
          </p:cNvSpPr>
          <p:nvPr/>
        </p:nvSpPr>
        <p:spPr bwMode="auto">
          <a:xfrm>
            <a:off x="2219325" y="2144713"/>
            <a:ext cx="3667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439322" name="Text Box 26"/>
          <p:cNvSpPr txBox="1">
            <a:spLocks noChangeArrowheads="1"/>
          </p:cNvSpPr>
          <p:nvPr/>
        </p:nvSpPr>
        <p:spPr bwMode="auto">
          <a:xfrm>
            <a:off x="2593975" y="2146300"/>
            <a:ext cx="3667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439323" name="Text Box 27"/>
          <p:cNvSpPr txBox="1">
            <a:spLocks noChangeArrowheads="1"/>
          </p:cNvSpPr>
          <p:nvPr/>
        </p:nvSpPr>
        <p:spPr bwMode="auto">
          <a:xfrm>
            <a:off x="1841500" y="2511425"/>
            <a:ext cx="3667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439324" name="Text Box 28"/>
          <p:cNvSpPr txBox="1">
            <a:spLocks noChangeArrowheads="1"/>
          </p:cNvSpPr>
          <p:nvPr/>
        </p:nvSpPr>
        <p:spPr bwMode="auto">
          <a:xfrm>
            <a:off x="2228850" y="2535238"/>
            <a:ext cx="3667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439325" name="Text Box 29"/>
          <p:cNvSpPr txBox="1">
            <a:spLocks noChangeArrowheads="1"/>
          </p:cNvSpPr>
          <p:nvPr/>
        </p:nvSpPr>
        <p:spPr bwMode="auto">
          <a:xfrm>
            <a:off x="1852613" y="2876550"/>
            <a:ext cx="3667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439326" name="Text Box 30"/>
          <p:cNvSpPr txBox="1">
            <a:spLocks noChangeArrowheads="1"/>
          </p:cNvSpPr>
          <p:nvPr/>
        </p:nvSpPr>
        <p:spPr bwMode="auto">
          <a:xfrm>
            <a:off x="2640013" y="2546350"/>
            <a:ext cx="3667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439327" name="Text Box 31"/>
          <p:cNvSpPr txBox="1">
            <a:spLocks noChangeArrowheads="1"/>
          </p:cNvSpPr>
          <p:nvPr/>
        </p:nvSpPr>
        <p:spPr bwMode="auto">
          <a:xfrm>
            <a:off x="3522663" y="2547938"/>
            <a:ext cx="3667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439328" name="Text Box 32"/>
          <p:cNvSpPr txBox="1">
            <a:spLocks noChangeArrowheads="1"/>
          </p:cNvSpPr>
          <p:nvPr/>
        </p:nvSpPr>
        <p:spPr bwMode="auto">
          <a:xfrm>
            <a:off x="3063875" y="2524125"/>
            <a:ext cx="3667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439329" name="Text Box 33"/>
          <p:cNvSpPr txBox="1">
            <a:spLocks noChangeArrowheads="1"/>
          </p:cNvSpPr>
          <p:nvPr/>
        </p:nvSpPr>
        <p:spPr bwMode="auto">
          <a:xfrm>
            <a:off x="3887788" y="2547938"/>
            <a:ext cx="3667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439330" name="Text Box 34"/>
          <p:cNvSpPr txBox="1">
            <a:spLocks noChangeArrowheads="1"/>
          </p:cNvSpPr>
          <p:nvPr/>
        </p:nvSpPr>
        <p:spPr bwMode="auto">
          <a:xfrm>
            <a:off x="4357688" y="2546350"/>
            <a:ext cx="3667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439331" name="Line 35"/>
          <p:cNvSpPr>
            <a:spLocks noChangeShapeType="1"/>
          </p:cNvSpPr>
          <p:nvPr/>
        </p:nvSpPr>
        <p:spPr bwMode="auto">
          <a:xfrm flipH="1" flipV="1">
            <a:off x="2022475" y="3303588"/>
            <a:ext cx="12700" cy="282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332" name="Line 36"/>
          <p:cNvSpPr>
            <a:spLocks noChangeShapeType="1"/>
          </p:cNvSpPr>
          <p:nvPr/>
        </p:nvSpPr>
        <p:spPr bwMode="auto">
          <a:xfrm flipH="1" flipV="1">
            <a:off x="4492625" y="3327400"/>
            <a:ext cx="82550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333" name="Text Box 37"/>
          <p:cNvSpPr txBox="1">
            <a:spLocks noChangeArrowheads="1"/>
          </p:cNvSpPr>
          <p:nvPr/>
        </p:nvSpPr>
        <p:spPr bwMode="auto">
          <a:xfrm>
            <a:off x="3052763" y="2179638"/>
            <a:ext cx="3667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439334" name="Text Box 38"/>
          <p:cNvSpPr txBox="1">
            <a:spLocks noChangeArrowheads="1"/>
          </p:cNvSpPr>
          <p:nvPr/>
        </p:nvSpPr>
        <p:spPr bwMode="auto">
          <a:xfrm>
            <a:off x="3476625" y="2157413"/>
            <a:ext cx="3667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439335" name="Text Box 39"/>
          <p:cNvSpPr txBox="1">
            <a:spLocks noChangeArrowheads="1"/>
          </p:cNvSpPr>
          <p:nvPr/>
        </p:nvSpPr>
        <p:spPr bwMode="auto">
          <a:xfrm>
            <a:off x="3910013" y="2192338"/>
            <a:ext cx="3667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439336" name="Text Box 40"/>
          <p:cNvSpPr txBox="1">
            <a:spLocks noChangeArrowheads="1"/>
          </p:cNvSpPr>
          <p:nvPr/>
        </p:nvSpPr>
        <p:spPr bwMode="auto">
          <a:xfrm>
            <a:off x="4322763" y="2203450"/>
            <a:ext cx="3667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6</a:t>
            </a:r>
          </a:p>
        </p:txBody>
      </p:sp>
      <p:sp>
        <p:nvSpPr>
          <p:cNvPr id="439337" name="Line 41"/>
          <p:cNvSpPr>
            <a:spLocks noChangeShapeType="1"/>
          </p:cNvSpPr>
          <p:nvPr/>
        </p:nvSpPr>
        <p:spPr bwMode="auto">
          <a:xfrm flipH="1">
            <a:off x="2376488" y="1928813"/>
            <a:ext cx="200025" cy="246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338" name="Line 42"/>
          <p:cNvSpPr>
            <a:spLocks noChangeShapeType="1"/>
          </p:cNvSpPr>
          <p:nvPr/>
        </p:nvSpPr>
        <p:spPr bwMode="auto">
          <a:xfrm>
            <a:off x="4362450" y="1928813"/>
            <a:ext cx="130175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339" name="Line 43"/>
          <p:cNvSpPr>
            <a:spLocks noChangeShapeType="1"/>
          </p:cNvSpPr>
          <p:nvPr/>
        </p:nvSpPr>
        <p:spPr bwMode="auto">
          <a:xfrm>
            <a:off x="1809750" y="4960938"/>
            <a:ext cx="571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340" name="Line 44"/>
          <p:cNvSpPr>
            <a:spLocks noChangeShapeType="1"/>
          </p:cNvSpPr>
          <p:nvPr/>
        </p:nvSpPr>
        <p:spPr bwMode="auto">
          <a:xfrm>
            <a:off x="1833563" y="5654675"/>
            <a:ext cx="571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341" name="Line 45"/>
          <p:cNvSpPr>
            <a:spLocks noChangeShapeType="1"/>
          </p:cNvSpPr>
          <p:nvPr/>
        </p:nvSpPr>
        <p:spPr bwMode="auto">
          <a:xfrm flipV="1">
            <a:off x="2233613" y="4949825"/>
            <a:ext cx="0" cy="6937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342" name="Line 46"/>
          <p:cNvSpPr>
            <a:spLocks noChangeShapeType="1"/>
          </p:cNvSpPr>
          <p:nvPr/>
        </p:nvSpPr>
        <p:spPr bwMode="auto">
          <a:xfrm flipV="1">
            <a:off x="2598738" y="4962525"/>
            <a:ext cx="0" cy="6937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343" name="Line 47"/>
          <p:cNvSpPr>
            <a:spLocks noChangeShapeType="1"/>
          </p:cNvSpPr>
          <p:nvPr/>
        </p:nvSpPr>
        <p:spPr bwMode="auto">
          <a:xfrm flipV="1">
            <a:off x="2962275" y="4960938"/>
            <a:ext cx="0" cy="6937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344" name="Line 48"/>
          <p:cNvSpPr>
            <a:spLocks noChangeShapeType="1"/>
          </p:cNvSpPr>
          <p:nvPr/>
        </p:nvSpPr>
        <p:spPr bwMode="auto">
          <a:xfrm flipV="1">
            <a:off x="3408363" y="4962525"/>
            <a:ext cx="0" cy="6937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345" name="Line 49"/>
          <p:cNvSpPr>
            <a:spLocks noChangeShapeType="1"/>
          </p:cNvSpPr>
          <p:nvPr/>
        </p:nvSpPr>
        <p:spPr bwMode="auto">
          <a:xfrm flipV="1">
            <a:off x="3854450" y="4937125"/>
            <a:ext cx="0" cy="6937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346" name="Line 50"/>
          <p:cNvSpPr>
            <a:spLocks noChangeShapeType="1"/>
          </p:cNvSpPr>
          <p:nvPr/>
        </p:nvSpPr>
        <p:spPr bwMode="auto">
          <a:xfrm flipV="1">
            <a:off x="4265613" y="4960938"/>
            <a:ext cx="0" cy="6937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347" name="Line 51"/>
          <p:cNvSpPr>
            <a:spLocks noChangeShapeType="1"/>
          </p:cNvSpPr>
          <p:nvPr/>
        </p:nvSpPr>
        <p:spPr bwMode="auto">
          <a:xfrm flipV="1">
            <a:off x="4629150" y="4959350"/>
            <a:ext cx="0" cy="6937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348" name="Line 52"/>
          <p:cNvSpPr>
            <a:spLocks noChangeShapeType="1"/>
          </p:cNvSpPr>
          <p:nvPr/>
        </p:nvSpPr>
        <p:spPr bwMode="auto">
          <a:xfrm flipV="1">
            <a:off x="5148263" y="4960938"/>
            <a:ext cx="0" cy="6937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349" name="Line 53"/>
          <p:cNvSpPr>
            <a:spLocks noChangeShapeType="1"/>
          </p:cNvSpPr>
          <p:nvPr/>
        </p:nvSpPr>
        <p:spPr bwMode="auto">
          <a:xfrm flipV="1">
            <a:off x="5513388" y="4973638"/>
            <a:ext cx="0" cy="6937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350" name="Line 54"/>
          <p:cNvSpPr>
            <a:spLocks noChangeShapeType="1"/>
          </p:cNvSpPr>
          <p:nvPr/>
        </p:nvSpPr>
        <p:spPr bwMode="auto">
          <a:xfrm flipV="1">
            <a:off x="5876925" y="4972050"/>
            <a:ext cx="0" cy="6937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351" name="Line 55"/>
          <p:cNvSpPr>
            <a:spLocks noChangeShapeType="1"/>
          </p:cNvSpPr>
          <p:nvPr/>
        </p:nvSpPr>
        <p:spPr bwMode="auto">
          <a:xfrm flipV="1">
            <a:off x="6323013" y="4973638"/>
            <a:ext cx="0" cy="6937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352" name="Line 56"/>
          <p:cNvSpPr>
            <a:spLocks noChangeShapeType="1"/>
          </p:cNvSpPr>
          <p:nvPr/>
        </p:nvSpPr>
        <p:spPr bwMode="auto">
          <a:xfrm flipV="1">
            <a:off x="6769100" y="4948238"/>
            <a:ext cx="0" cy="6937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353" name="Line 57"/>
          <p:cNvSpPr>
            <a:spLocks noChangeShapeType="1"/>
          </p:cNvSpPr>
          <p:nvPr/>
        </p:nvSpPr>
        <p:spPr bwMode="auto">
          <a:xfrm flipV="1">
            <a:off x="7180263" y="4972050"/>
            <a:ext cx="0" cy="6937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354" name="Text Box 58"/>
          <p:cNvSpPr txBox="1">
            <a:spLocks noChangeArrowheads="1"/>
          </p:cNvSpPr>
          <p:nvPr/>
        </p:nvSpPr>
        <p:spPr bwMode="auto">
          <a:xfrm>
            <a:off x="2882900" y="6062663"/>
            <a:ext cx="73183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NFE</a:t>
            </a:r>
          </a:p>
        </p:txBody>
      </p:sp>
      <p:sp>
        <p:nvSpPr>
          <p:cNvPr id="439355" name="Text Box 59"/>
          <p:cNvSpPr txBox="1">
            <a:spLocks noChangeArrowheads="1"/>
          </p:cNvSpPr>
          <p:nvPr/>
        </p:nvSpPr>
        <p:spPr bwMode="auto">
          <a:xfrm>
            <a:off x="5208588" y="6097588"/>
            <a:ext cx="731837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LFA</a:t>
            </a:r>
          </a:p>
        </p:txBody>
      </p:sp>
      <p:sp>
        <p:nvSpPr>
          <p:cNvPr id="439356" name="Text Box 60"/>
          <p:cNvSpPr txBox="1">
            <a:spLocks noChangeArrowheads="1"/>
          </p:cNvSpPr>
          <p:nvPr/>
        </p:nvSpPr>
        <p:spPr bwMode="auto">
          <a:xfrm>
            <a:off x="3182938" y="3994150"/>
            <a:ext cx="27400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Receive Window</a:t>
            </a:r>
          </a:p>
        </p:txBody>
      </p:sp>
      <p:sp>
        <p:nvSpPr>
          <p:cNvPr id="439357" name="Line 61"/>
          <p:cNvSpPr>
            <a:spLocks noChangeShapeType="1"/>
          </p:cNvSpPr>
          <p:nvPr/>
        </p:nvSpPr>
        <p:spPr bwMode="auto">
          <a:xfrm>
            <a:off x="1866900" y="5326063"/>
            <a:ext cx="571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358" name="Text Box 62"/>
          <p:cNvSpPr txBox="1">
            <a:spLocks noChangeArrowheads="1"/>
          </p:cNvSpPr>
          <p:nvPr/>
        </p:nvSpPr>
        <p:spPr bwMode="auto">
          <a:xfrm>
            <a:off x="877888" y="4897438"/>
            <a:ext cx="109696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recvd</a:t>
            </a:r>
          </a:p>
        </p:txBody>
      </p:sp>
      <p:sp>
        <p:nvSpPr>
          <p:cNvPr id="439359" name="Text Box 63"/>
          <p:cNvSpPr txBox="1">
            <a:spLocks noChangeArrowheads="1"/>
          </p:cNvSpPr>
          <p:nvPr/>
        </p:nvSpPr>
        <p:spPr bwMode="auto">
          <a:xfrm>
            <a:off x="1008063" y="5286375"/>
            <a:ext cx="109696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acked</a:t>
            </a:r>
          </a:p>
        </p:txBody>
      </p:sp>
      <p:sp>
        <p:nvSpPr>
          <p:cNvPr id="439360" name="Text Box 64"/>
          <p:cNvSpPr txBox="1">
            <a:spLocks noChangeArrowheads="1"/>
          </p:cNvSpPr>
          <p:nvPr/>
        </p:nvSpPr>
        <p:spPr bwMode="auto">
          <a:xfrm>
            <a:off x="2263775" y="4568825"/>
            <a:ext cx="3667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439361" name="Text Box 65"/>
          <p:cNvSpPr txBox="1">
            <a:spLocks noChangeArrowheads="1"/>
          </p:cNvSpPr>
          <p:nvPr/>
        </p:nvSpPr>
        <p:spPr bwMode="auto">
          <a:xfrm>
            <a:off x="2617788" y="4567238"/>
            <a:ext cx="3667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439362" name="Text Box 66"/>
          <p:cNvSpPr txBox="1">
            <a:spLocks noChangeArrowheads="1"/>
          </p:cNvSpPr>
          <p:nvPr/>
        </p:nvSpPr>
        <p:spPr bwMode="auto">
          <a:xfrm>
            <a:off x="2992438" y="4568825"/>
            <a:ext cx="3667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439363" name="Text Box 67"/>
          <p:cNvSpPr txBox="1">
            <a:spLocks noChangeArrowheads="1"/>
          </p:cNvSpPr>
          <p:nvPr/>
        </p:nvSpPr>
        <p:spPr bwMode="auto">
          <a:xfrm>
            <a:off x="2239963" y="4933950"/>
            <a:ext cx="3667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439364" name="Text Box 68"/>
          <p:cNvSpPr txBox="1">
            <a:spLocks noChangeArrowheads="1"/>
          </p:cNvSpPr>
          <p:nvPr/>
        </p:nvSpPr>
        <p:spPr bwMode="auto">
          <a:xfrm>
            <a:off x="2627313" y="4957763"/>
            <a:ext cx="3667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439365" name="Text Box 69"/>
          <p:cNvSpPr txBox="1">
            <a:spLocks noChangeArrowheads="1"/>
          </p:cNvSpPr>
          <p:nvPr/>
        </p:nvSpPr>
        <p:spPr bwMode="auto">
          <a:xfrm>
            <a:off x="2251075" y="5299075"/>
            <a:ext cx="3667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439366" name="Text Box 70"/>
          <p:cNvSpPr txBox="1">
            <a:spLocks noChangeArrowheads="1"/>
          </p:cNvSpPr>
          <p:nvPr/>
        </p:nvSpPr>
        <p:spPr bwMode="auto">
          <a:xfrm>
            <a:off x="3921125" y="4970463"/>
            <a:ext cx="3667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439367" name="Text Box 71"/>
          <p:cNvSpPr txBox="1">
            <a:spLocks noChangeArrowheads="1"/>
          </p:cNvSpPr>
          <p:nvPr/>
        </p:nvSpPr>
        <p:spPr bwMode="auto">
          <a:xfrm>
            <a:off x="3462338" y="4946650"/>
            <a:ext cx="3667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439368" name="Text Box 72"/>
          <p:cNvSpPr txBox="1">
            <a:spLocks noChangeArrowheads="1"/>
          </p:cNvSpPr>
          <p:nvPr/>
        </p:nvSpPr>
        <p:spPr bwMode="auto">
          <a:xfrm>
            <a:off x="4286250" y="4970463"/>
            <a:ext cx="3667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439369" name="Text Box 73"/>
          <p:cNvSpPr txBox="1">
            <a:spLocks noChangeArrowheads="1"/>
          </p:cNvSpPr>
          <p:nvPr/>
        </p:nvSpPr>
        <p:spPr bwMode="auto">
          <a:xfrm>
            <a:off x="4756150" y="4968875"/>
            <a:ext cx="3667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439370" name="Line 74"/>
          <p:cNvSpPr>
            <a:spLocks noChangeShapeType="1"/>
          </p:cNvSpPr>
          <p:nvPr/>
        </p:nvSpPr>
        <p:spPr bwMode="auto">
          <a:xfrm flipH="1" flipV="1">
            <a:off x="3255963" y="5702300"/>
            <a:ext cx="12700" cy="282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371" name="Line 75"/>
          <p:cNvSpPr>
            <a:spLocks noChangeShapeType="1"/>
          </p:cNvSpPr>
          <p:nvPr/>
        </p:nvSpPr>
        <p:spPr bwMode="auto">
          <a:xfrm flipH="1" flipV="1">
            <a:off x="5349875" y="5691188"/>
            <a:ext cx="82550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372" name="Text Box 76"/>
          <p:cNvSpPr txBox="1">
            <a:spLocks noChangeArrowheads="1"/>
          </p:cNvSpPr>
          <p:nvPr/>
        </p:nvSpPr>
        <p:spPr bwMode="auto">
          <a:xfrm>
            <a:off x="3451225" y="4602163"/>
            <a:ext cx="3667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439373" name="Text Box 77"/>
          <p:cNvSpPr txBox="1">
            <a:spLocks noChangeArrowheads="1"/>
          </p:cNvSpPr>
          <p:nvPr/>
        </p:nvSpPr>
        <p:spPr bwMode="auto">
          <a:xfrm>
            <a:off x="3875088" y="4579938"/>
            <a:ext cx="3667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439374" name="Text Box 78"/>
          <p:cNvSpPr txBox="1">
            <a:spLocks noChangeArrowheads="1"/>
          </p:cNvSpPr>
          <p:nvPr/>
        </p:nvSpPr>
        <p:spPr bwMode="auto">
          <a:xfrm>
            <a:off x="4308475" y="4614863"/>
            <a:ext cx="3667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439375" name="Text Box 79"/>
          <p:cNvSpPr txBox="1">
            <a:spLocks noChangeArrowheads="1"/>
          </p:cNvSpPr>
          <p:nvPr/>
        </p:nvSpPr>
        <p:spPr bwMode="auto">
          <a:xfrm>
            <a:off x="4721225" y="4625975"/>
            <a:ext cx="3667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6</a:t>
            </a:r>
          </a:p>
        </p:txBody>
      </p:sp>
      <p:sp>
        <p:nvSpPr>
          <p:cNvPr id="439376" name="Line 80"/>
          <p:cNvSpPr>
            <a:spLocks noChangeShapeType="1"/>
          </p:cNvSpPr>
          <p:nvPr/>
        </p:nvSpPr>
        <p:spPr bwMode="auto">
          <a:xfrm flipH="1">
            <a:off x="3198813" y="4410075"/>
            <a:ext cx="200025" cy="246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377" name="Line 81"/>
          <p:cNvSpPr>
            <a:spLocks noChangeShapeType="1"/>
          </p:cNvSpPr>
          <p:nvPr/>
        </p:nvSpPr>
        <p:spPr bwMode="auto">
          <a:xfrm>
            <a:off x="5230813" y="4338638"/>
            <a:ext cx="130175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378" name="Text Box 82"/>
          <p:cNvSpPr txBox="1">
            <a:spLocks noChangeArrowheads="1"/>
          </p:cNvSpPr>
          <p:nvPr/>
        </p:nvSpPr>
        <p:spPr bwMode="auto">
          <a:xfrm>
            <a:off x="2603500" y="5322888"/>
            <a:ext cx="3667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if we lose a packet?</a:t>
            </a:r>
          </a:p>
        </p:txBody>
      </p:sp>
      <p:sp>
        <p:nvSpPr>
          <p:cNvPr id="440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038" y="1982788"/>
            <a:ext cx="7848600" cy="4114800"/>
          </a:xfrm>
        </p:spPr>
        <p:txBody>
          <a:bodyPr/>
          <a:lstStyle/>
          <a:p>
            <a:r>
              <a:rPr lang="en-US" dirty="0"/>
              <a:t>Go back </a:t>
            </a:r>
            <a:r>
              <a:rPr lang="en-US" dirty="0" smtClean="0"/>
              <a:t>N (original TCP)</a:t>
            </a:r>
          </a:p>
          <a:p>
            <a:pPr lvl="1"/>
            <a:r>
              <a:rPr lang="en-US" dirty="0"/>
              <a:t>receiver </a:t>
            </a:r>
            <a:r>
              <a:rPr lang="en-US" dirty="0" err="1"/>
              <a:t>acks</a:t>
            </a:r>
            <a:r>
              <a:rPr lang="en-US" dirty="0"/>
              <a:t> “got up through </a:t>
            </a:r>
            <a:r>
              <a:rPr lang="en-US" dirty="0" err="1"/>
              <a:t>k</a:t>
            </a:r>
            <a:r>
              <a:rPr lang="en-US" dirty="0" smtClean="0"/>
              <a:t>” (“cumulative </a:t>
            </a:r>
            <a:r>
              <a:rPr lang="en-US" dirty="0" err="1" smtClean="0"/>
              <a:t>ack</a:t>
            </a:r>
            <a:r>
              <a:rPr lang="en-US" dirty="0" smtClean="0"/>
              <a:t>”)</a:t>
            </a:r>
          </a:p>
          <a:p>
            <a:pPr lvl="1"/>
            <a:r>
              <a:rPr lang="en-US" dirty="0"/>
              <a:t>ok for receiver to buffer out of order packets</a:t>
            </a:r>
          </a:p>
          <a:p>
            <a:pPr lvl="1"/>
            <a:r>
              <a:rPr lang="en-US" dirty="0"/>
              <a:t>on timeout, sender restarts from k+1</a:t>
            </a:r>
          </a:p>
          <a:p>
            <a:r>
              <a:rPr lang="en-US" dirty="0"/>
              <a:t>Selective </a:t>
            </a:r>
            <a:r>
              <a:rPr lang="en-US" dirty="0" smtClean="0"/>
              <a:t>retransmission (RFC 2018)</a:t>
            </a:r>
          </a:p>
          <a:p>
            <a:pPr lvl="1"/>
            <a:r>
              <a:rPr lang="en-US" dirty="0"/>
              <a:t>receiver sends </a:t>
            </a:r>
            <a:r>
              <a:rPr lang="en-US" dirty="0" err="1"/>
              <a:t>ack</a:t>
            </a:r>
            <a:r>
              <a:rPr lang="en-US" dirty="0"/>
              <a:t> for each </a:t>
            </a:r>
            <a:r>
              <a:rPr lang="en-US" dirty="0" err="1"/>
              <a:t>pkt</a:t>
            </a:r>
            <a:r>
              <a:rPr lang="en-US" dirty="0"/>
              <a:t> in window</a:t>
            </a:r>
          </a:p>
          <a:p>
            <a:pPr lvl="1"/>
            <a:r>
              <a:rPr lang="en-US" dirty="0"/>
              <a:t>on timeout, resend only missing packet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Can we shortcut timeout?</a:t>
            </a:r>
          </a:p>
        </p:txBody>
      </p:sp>
      <p:sp>
        <p:nvSpPr>
          <p:cNvPr id="443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packets usually arrive in order, out of order</a:t>
            </a:r>
            <a:r>
              <a:rPr lang="en-US" dirty="0" smtClean="0"/>
              <a:t> delivery is (probably) a packet loss</a:t>
            </a:r>
          </a:p>
          <a:p>
            <a:pPr lvl="1"/>
            <a:r>
              <a:rPr lang="en-US" dirty="0"/>
              <a:t>Negative </a:t>
            </a:r>
            <a:r>
              <a:rPr lang="en-US" dirty="0" err="1"/>
              <a:t>ack</a:t>
            </a:r>
            <a:endParaRPr lang="en-US" dirty="0"/>
          </a:p>
          <a:p>
            <a:pPr lvl="2"/>
            <a:r>
              <a:rPr lang="en-US" dirty="0"/>
              <a:t>receiver requests missing packet</a:t>
            </a:r>
          </a:p>
          <a:p>
            <a:pPr lvl="1"/>
            <a:r>
              <a:rPr lang="en-US" dirty="0"/>
              <a:t>Fast </a:t>
            </a:r>
            <a:r>
              <a:rPr lang="en-US" dirty="0" smtClean="0"/>
              <a:t>retransmit (TCP)</a:t>
            </a:r>
          </a:p>
          <a:p>
            <a:pPr lvl="2"/>
            <a:r>
              <a:rPr lang="en-US" dirty="0" smtClean="0"/>
              <a:t>receiver </a:t>
            </a:r>
            <a:r>
              <a:rPr lang="en-US" dirty="0" err="1" smtClean="0"/>
              <a:t>acks</a:t>
            </a:r>
            <a:r>
              <a:rPr lang="en-US" dirty="0" smtClean="0"/>
              <a:t> with NFE-1 (or selective </a:t>
            </a:r>
            <a:r>
              <a:rPr lang="en-US" dirty="0" err="1" smtClean="0"/>
              <a:t>ack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if sender gets </a:t>
            </a:r>
            <a:r>
              <a:rPr lang="en-US" dirty="0" err="1" smtClean="0"/>
              <a:t>acks</a:t>
            </a:r>
            <a:r>
              <a:rPr lang="en-US" dirty="0" smtClean="0"/>
              <a:t> that don’t advance NFE, resends missing packet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Sender </a:t>
            </a:r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441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7964488" cy="4114800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sz="2800" dirty="0"/>
              <a:t>Send full window, set timeout 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sz="2800" dirty="0"/>
              <a:t>On receiving an </a:t>
            </a:r>
            <a:r>
              <a:rPr lang="en-US" sz="2800" dirty="0" err="1"/>
              <a:t>ack</a:t>
            </a:r>
            <a:r>
              <a:rPr lang="en-US" sz="2800" dirty="0"/>
              <a:t>:</a:t>
            </a:r>
          </a:p>
          <a:p>
            <a:pPr lvl="1">
              <a:lnSpc>
                <a:spcPct val="90000"/>
              </a:lnSpc>
              <a:buFont typeface="Monotype Sorts" charset="2"/>
              <a:buNone/>
            </a:pPr>
            <a:r>
              <a:rPr lang="en-US" sz="2400" dirty="0"/>
              <a:t>if it increases LAR (last </a:t>
            </a:r>
            <a:r>
              <a:rPr lang="en-US" sz="2400" dirty="0" err="1"/>
              <a:t>ack</a:t>
            </a:r>
            <a:r>
              <a:rPr lang="en-US" sz="2400" dirty="0"/>
              <a:t> received)</a:t>
            </a:r>
          </a:p>
          <a:p>
            <a:pPr lvl="1">
              <a:lnSpc>
                <a:spcPct val="90000"/>
              </a:lnSpc>
              <a:buFont typeface="Monotype Sorts" charset="2"/>
              <a:buNone/>
            </a:pPr>
            <a:r>
              <a:rPr lang="en-US" sz="2400" dirty="0"/>
              <a:t>     send next </a:t>
            </a:r>
            <a:r>
              <a:rPr lang="en-US" sz="2400" dirty="0" err="1"/>
              <a:t>packet(s</a:t>
            </a:r>
            <a:r>
              <a:rPr lang="en-US" sz="2400" dirty="0"/>
              <a:t>) </a:t>
            </a:r>
          </a:p>
          <a:p>
            <a:pPr lvl="3">
              <a:lnSpc>
                <a:spcPct val="90000"/>
              </a:lnSpc>
              <a:buFont typeface="Monotype Sorts" charset="2"/>
              <a:buNone/>
            </a:pPr>
            <a:r>
              <a:rPr lang="en-US" sz="1800" dirty="0"/>
              <a:t>-- no more than window size outstanding at once</a:t>
            </a:r>
          </a:p>
          <a:p>
            <a:pPr lvl="1">
              <a:lnSpc>
                <a:spcPct val="90000"/>
              </a:lnSpc>
              <a:buFont typeface="Monotype Sorts" charset="2"/>
              <a:buNone/>
            </a:pPr>
            <a:r>
              <a:rPr lang="en-US" sz="2400" dirty="0"/>
              <a:t>else (already received this </a:t>
            </a:r>
            <a:r>
              <a:rPr lang="en-US" sz="2400" dirty="0" err="1"/>
              <a:t>ack</a:t>
            </a:r>
            <a:r>
              <a:rPr lang="en-US" sz="2400" dirty="0"/>
              <a:t>)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000" dirty="0"/>
              <a:t>if receive multiple </a:t>
            </a:r>
            <a:r>
              <a:rPr lang="en-US" sz="2000" dirty="0" err="1"/>
              <a:t>acks</a:t>
            </a:r>
            <a:r>
              <a:rPr lang="en-US" sz="2000" dirty="0"/>
              <a:t> for LAR, next packet may have been lost; retransmit LAR + </a:t>
            </a:r>
            <a:r>
              <a:rPr lang="en-US" sz="2000" dirty="0" smtClean="0"/>
              <a:t>1</a:t>
            </a:r>
            <a:r>
              <a:rPr lang="en-US" dirty="0" smtClean="0"/>
              <a:t> (and more if selective </a:t>
            </a:r>
            <a:r>
              <a:rPr lang="en-US" dirty="0" err="1" smtClean="0"/>
              <a:t>ack</a:t>
            </a:r>
            <a:r>
              <a:rPr lang="en-US" dirty="0" smtClean="0"/>
              <a:t>)</a:t>
            </a:r>
            <a:endParaRPr lang="en-US" sz="2000" dirty="0" smtClean="0"/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sz="2800" dirty="0"/>
              <a:t>On timeout:</a:t>
            </a:r>
          </a:p>
          <a:p>
            <a:pPr lvl="1">
              <a:lnSpc>
                <a:spcPct val="90000"/>
              </a:lnSpc>
              <a:buFont typeface="Monotype Sorts" charset="2"/>
              <a:buNone/>
            </a:pPr>
            <a:r>
              <a:rPr lang="en-US" sz="2400" dirty="0"/>
              <a:t>resend LAR + 1 (first packet not yet </a:t>
            </a:r>
            <a:r>
              <a:rPr lang="en-US" sz="2400" dirty="0" err="1"/>
              <a:t>acked</a:t>
            </a:r>
            <a:r>
              <a:rPr lang="en-US" sz="2400" dirty="0" smtClean="0"/>
              <a:t>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Homework #2</a:t>
            </a:r>
          </a:p>
          <a:p>
            <a:pPr lvl="1"/>
            <a:r>
              <a:rPr lang="en-US" dirty="0" smtClean="0"/>
              <a:t>Due next week (week 6), start of class</a:t>
            </a:r>
          </a:p>
          <a:p>
            <a:pPr lvl="1"/>
            <a:r>
              <a:rPr lang="en-US" dirty="0" smtClean="0"/>
              <a:t>Catalyst </a:t>
            </a:r>
            <a:r>
              <a:rPr lang="en-US" dirty="0" err="1" smtClean="0"/>
              <a:t>turnin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Fishnet Assignment #3</a:t>
            </a:r>
          </a:p>
          <a:p>
            <a:pPr lvl="1"/>
            <a:r>
              <a:rPr lang="en-US" dirty="0" smtClean="0"/>
              <a:t>Due week 7, start of class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D854-7814-5549-AEF3-B8BF8E3EE55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Receiver </a:t>
            </a:r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sz="2800" dirty="0"/>
              <a:t>On packet arrival:</a:t>
            </a:r>
          </a:p>
          <a:p>
            <a:pPr lvl="1">
              <a:lnSpc>
                <a:spcPct val="90000"/>
              </a:lnSpc>
              <a:buFont typeface="Monotype Sorts" charset="2"/>
              <a:buNone/>
            </a:pPr>
            <a:r>
              <a:rPr lang="en-US" sz="2400" dirty="0"/>
              <a:t>if packet is the NFE (next frame expected)</a:t>
            </a:r>
          </a:p>
          <a:p>
            <a:pPr lvl="1">
              <a:lnSpc>
                <a:spcPct val="90000"/>
              </a:lnSpc>
              <a:buFont typeface="Monotype Sorts" charset="2"/>
              <a:buNone/>
            </a:pPr>
            <a:r>
              <a:rPr lang="en-US" sz="2400" dirty="0"/>
              <a:t>    send </a:t>
            </a:r>
            <a:r>
              <a:rPr lang="en-US" sz="2400" dirty="0" err="1"/>
              <a:t>ack</a:t>
            </a:r>
            <a:endParaRPr lang="en-US" sz="2400" dirty="0"/>
          </a:p>
          <a:p>
            <a:pPr lvl="1">
              <a:lnSpc>
                <a:spcPct val="90000"/>
              </a:lnSpc>
              <a:buFont typeface="Monotype Sorts" charset="2"/>
              <a:buNone/>
            </a:pPr>
            <a:r>
              <a:rPr lang="en-US" sz="2400" dirty="0"/>
              <a:t>    increase NFE</a:t>
            </a:r>
          </a:p>
          <a:p>
            <a:pPr lvl="1">
              <a:lnSpc>
                <a:spcPct val="90000"/>
              </a:lnSpc>
              <a:buFont typeface="Monotype Sorts" charset="2"/>
              <a:buNone/>
            </a:pPr>
            <a:r>
              <a:rPr lang="en-US" sz="2400" dirty="0"/>
              <a:t>    hand any </a:t>
            </a:r>
            <a:r>
              <a:rPr lang="en-US" sz="2400" dirty="0" err="1"/>
              <a:t>packet(s</a:t>
            </a:r>
            <a:r>
              <a:rPr lang="en-US" sz="2400" dirty="0"/>
              <a:t>) below NFE to application</a:t>
            </a:r>
          </a:p>
          <a:p>
            <a:pPr lvl="1">
              <a:lnSpc>
                <a:spcPct val="90000"/>
              </a:lnSpc>
              <a:buFont typeface="Monotype Sorts" charset="2"/>
              <a:buNone/>
            </a:pPr>
            <a:r>
              <a:rPr lang="en-US" sz="2400" dirty="0"/>
              <a:t>else if &lt; NFE (packet already seen and </a:t>
            </a:r>
            <a:r>
              <a:rPr lang="en-US" sz="2400" dirty="0" err="1"/>
              <a:t>acked</a:t>
            </a:r>
            <a:r>
              <a:rPr lang="en-US" sz="2400" dirty="0"/>
              <a:t>)</a:t>
            </a:r>
          </a:p>
          <a:p>
            <a:pPr lvl="1">
              <a:lnSpc>
                <a:spcPct val="90000"/>
              </a:lnSpc>
              <a:buFont typeface="Monotype Sorts" charset="2"/>
              <a:buNone/>
            </a:pPr>
            <a:r>
              <a:rPr lang="en-US" sz="2400" dirty="0"/>
              <a:t>    send </a:t>
            </a:r>
            <a:r>
              <a:rPr lang="en-US" sz="2400" dirty="0" err="1"/>
              <a:t>ack</a:t>
            </a:r>
            <a:r>
              <a:rPr lang="en-US" sz="2400" dirty="0"/>
              <a:t> and </a:t>
            </a:r>
            <a:r>
              <a:rPr lang="en-US" sz="2400" dirty="0" smtClean="0"/>
              <a:t>discard  // Q: why is </a:t>
            </a:r>
            <a:r>
              <a:rPr lang="en-US" sz="2400" dirty="0" err="1" smtClean="0"/>
              <a:t>ack</a:t>
            </a:r>
            <a:r>
              <a:rPr lang="en-US" sz="2400" dirty="0" smtClean="0"/>
              <a:t> needed?</a:t>
            </a:r>
          </a:p>
          <a:p>
            <a:pPr lvl="1">
              <a:lnSpc>
                <a:spcPct val="90000"/>
              </a:lnSpc>
              <a:buFont typeface="Monotype Sorts" charset="2"/>
              <a:buNone/>
            </a:pPr>
            <a:r>
              <a:rPr lang="en-US" sz="2400" dirty="0"/>
              <a:t>else (packet is &gt; NFE, arrived out of order)</a:t>
            </a:r>
          </a:p>
          <a:p>
            <a:pPr lvl="1">
              <a:lnSpc>
                <a:spcPct val="90000"/>
              </a:lnSpc>
              <a:buFont typeface="Monotype Sorts" charset="2"/>
              <a:buNone/>
            </a:pPr>
            <a:r>
              <a:rPr lang="en-US" sz="2400" dirty="0"/>
              <a:t>    buffer and send </a:t>
            </a:r>
            <a:r>
              <a:rPr lang="en-US" sz="2400" dirty="0" err="1"/>
              <a:t>ack</a:t>
            </a:r>
            <a:r>
              <a:rPr lang="en-US" sz="2400" dirty="0"/>
              <a:t> for NFE – </a:t>
            </a:r>
            <a:r>
              <a:rPr lang="en-US" sz="2400" dirty="0" smtClean="0"/>
              <a:t>1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000" dirty="0"/>
              <a:t>	-- signal sender that NFE might have been </a:t>
            </a:r>
            <a:r>
              <a:rPr lang="en-US" sz="2000" dirty="0" smtClean="0"/>
              <a:t>lost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dirty="0" smtClean="0"/>
              <a:t>   -- and with selective </a:t>
            </a:r>
            <a:r>
              <a:rPr lang="en-US" dirty="0" err="1" smtClean="0"/>
              <a:t>ack</a:t>
            </a:r>
            <a:r>
              <a:rPr lang="en-US" dirty="0" smtClean="0"/>
              <a:t>: which packets correctly arrived</a:t>
            </a:r>
            <a:endParaRPr lang="en-US"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if link is very lossy? </a:t>
            </a:r>
          </a:p>
        </p:txBody>
      </p:sp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240713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Wireless packet loss rates can be 10-30%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end to end retransmission will still work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will be inefficient, especially with go back N</a:t>
            </a:r>
          </a:p>
          <a:p>
            <a:pPr>
              <a:lnSpc>
                <a:spcPct val="90000"/>
              </a:lnSpc>
            </a:pPr>
            <a:r>
              <a:rPr lang="en-US" dirty="0"/>
              <a:t>Solution: hop by hop retransmission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performance optimization, not for correctness</a:t>
            </a:r>
          </a:p>
          <a:p>
            <a:pPr>
              <a:lnSpc>
                <a:spcPct val="90000"/>
              </a:lnSpc>
            </a:pPr>
            <a:r>
              <a:rPr lang="en-US" dirty="0"/>
              <a:t>End to end principle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ok to do optimizations at lower layer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still need end to end retransmission; why?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Avoiding burstiness: ack pacing</a:t>
            </a:r>
          </a:p>
        </p:txBody>
      </p:sp>
      <p:sp>
        <p:nvSpPr>
          <p:cNvPr id="445443" name="Oval 3"/>
          <p:cNvSpPr>
            <a:spLocks noChangeArrowheads="1"/>
          </p:cNvSpPr>
          <p:nvPr/>
        </p:nvSpPr>
        <p:spPr bwMode="auto">
          <a:xfrm>
            <a:off x="1706563" y="2163763"/>
            <a:ext cx="5240337" cy="360997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5444" name="Text Box 4"/>
          <p:cNvSpPr txBox="1">
            <a:spLocks noChangeArrowheads="1"/>
          </p:cNvSpPr>
          <p:nvPr/>
        </p:nvSpPr>
        <p:spPr bwMode="auto">
          <a:xfrm>
            <a:off x="471488" y="3698875"/>
            <a:ext cx="12795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Sender</a:t>
            </a:r>
          </a:p>
        </p:txBody>
      </p:sp>
      <p:sp>
        <p:nvSpPr>
          <p:cNvPr id="445445" name="Text Box 5"/>
          <p:cNvSpPr txBox="1">
            <a:spLocks noChangeArrowheads="1"/>
          </p:cNvSpPr>
          <p:nvPr/>
        </p:nvSpPr>
        <p:spPr bwMode="auto">
          <a:xfrm>
            <a:off x="7051675" y="3781425"/>
            <a:ext cx="16446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Receiver</a:t>
            </a:r>
          </a:p>
        </p:txBody>
      </p:sp>
      <p:sp>
        <p:nvSpPr>
          <p:cNvPr id="445446" name="Rectangle 6"/>
          <p:cNvSpPr>
            <a:spLocks noChangeArrowheads="1"/>
          </p:cNvSpPr>
          <p:nvPr/>
        </p:nvSpPr>
        <p:spPr bwMode="auto">
          <a:xfrm>
            <a:off x="2740025" y="2386013"/>
            <a:ext cx="280988" cy="258762"/>
          </a:xfrm>
          <a:prstGeom prst="rect">
            <a:avLst/>
          </a:prstGeom>
          <a:solidFill>
            <a:srgbClr val="66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5447" name="Rectangle 7"/>
          <p:cNvSpPr>
            <a:spLocks noChangeArrowheads="1"/>
          </p:cNvSpPr>
          <p:nvPr/>
        </p:nvSpPr>
        <p:spPr bwMode="auto">
          <a:xfrm>
            <a:off x="3186113" y="2220913"/>
            <a:ext cx="280987" cy="258762"/>
          </a:xfrm>
          <a:prstGeom prst="rect">
            <a:avLst/>
          </a:prstGeom>
          <a:solidFill>
            <a:srgbClr val="66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5448" name="Rectangle 8"/>
          <p:cNvSpPr>
            <a:spLocks noChangeArrowheads="1"/>
          </p:cNvSpPr>
          <p:nvPr/>
        </p:nvSpPr>
        <p:spPr bwMode="auto">
          <a:xfrm>
            <a:off x="2303463" y="2668588"/>
            <a:ext cx="280987" cy="258762"/>
          </a:xfrm>
          <a:prstGeom prst="rect">
            <a:avLst/>
          </a:prstGeom>
          <a:solidFill>
            <a:srgbClr val="66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5449" name="Rectangle 9"/>
          <p:cNvSpPr>
            <a:spLocks noChangeArrowheads="1"/>
          </p:cNvSpPr>
          <p:nvPr/>
        </p:nvSpPr>
        <p:spPr bwMode="auto">
          <a:xfrm>
            <a:off x="3667125" y="2138363"/>
            <a:ext cx="280988" cy="258762"/>
          </a:xfrm>
          <a:prstGeom prst="rect">
            <a:avLst/>
          </a:prstGeom>
          <a:solidFill>
            <a:srgbClr val="66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5450" name="Rectangle 10"/>
          <p:cNvSpPr>
            <a:spLocks noChangeArrowheads="1"/>
          </p:cNvSpPr>
          <p:nvPr/>
        </p:nvSpPr>
        <p:spPr bwMode="auto">
          <a:xfrm>
            <a:off x="6396038" y="4832350"/>
            <a:ext cx="280987" cy="25876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5451" name="Rectangle 11"/>
          <p:cNvSpPr>
            <a:spLocks noChangeArrowheads="1"/>
          </p:cNvSpPr>
          <p:nvPr/>
        </p:nvSpPr>
        <p:spPr bwMode="auto">
          <a:xfrm>
            <a:off x="6819900" y="3738563"/>
            <a:ext cx="280988" cy="258762"/>
          </a:xfrm>
          <a:prstGeom prst="rect">
            <a:avLst/>
          </a:prstGeom>
          <a:solidFill>
            <a:srgbClr val="66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5452" name="Rectangle 12"/>
          <p:cNvSpPr>
            <a:spLocks noChangeArrowheads="1"/>
          </p:cNvSpPr>
          <p:nvPr/>
        </p:nvSpPr>
        <p:spPr bwMode="auto">
          <a:xfrm>
            <a:off x="6124575" y="2632075"/>
            <a:ext cx="280988" cy="258763"/>
          </a:xfrm>
          <a:prstGeom prst="rect">
            <a:avLst/>
          </a:prstGeom>
          <a:solidFill>
            <a:srgbClr val="66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5453" name="Rectangle 13"/>
          <p:cNvSpPr>
            <a:spLocks noChangeArrowheads="1"/>
          </p:cNvSpPr>
          <p:nvPr/>
        </p:nvSpPr>
        <p:spPr bwMode="auto">
          <a:xfrm>
            <a:off x="4795838" y="2103438"/>
            <a:ext cx="280987" cy="258762"/>
          </a:xfrm>
          <a:prstGeom prst="rect">
            <a:avLst/>
          </a:prstGeom>
          <a:solidFill>
            <a:srgbClr val="66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5454" name="Text Box 14"/>
          <p:cNvSpPr txBox="1">
            <a:spLocks noChangeArrowheads="1"/>
          </p:cNvSpPr>
          <p:nvPr/>
        </p:nvSpPr>
        <p:spPr bwMode="auto">
          <a:xfrm>
            <a:off x="3470275" y="1641475"/>
            <a:ext cx="20097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bottleneck</a:t>
            </a:r>
          </a:p>
        </p:txBody>
      </p:sp>
      <p:sp>
        <p:nvSpPr>
          <p:cNvPr id="445455" name="Text Box 15"/>
          <p:cNvSpPr txBox="1">
            <a:spLocks noChangeArrowheads="1"/>
          </p:cNvSpPr>
          <p:nvPr/>
        </p:nvSpPr>
        <p:spPr bwMode="auto">
          <a:xfrm>
            <a:off x="1038225" y="2111375"/>
            <a:ext cx="146208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packets</a:t>
            </a:r>
          </a:p>
        </p:txBody>
      </p:sp>
      <p:sp>
        <p:nvSpPr>
          <p:cNvPr id="445456" name="Text Box 16"/>
          <p:cNvSpPr txBox="1">
            <a:spLocks noChangeArrowheads="1"/>
          </p:cNvSpPr>
          <p:nvPr/>
        </p:nvSpPr>
        <p:spPr bwMode="auto">
          <a:xfrm>
            <a:off x="5578475" y="5475288"/>
            <a:ext cx="914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acks</a:t>
            </a:r>
          </a:p>
        </p:txBody>
      </p:sp>
      <p:sp>
        <p:nvSpPr>
          <p:cNvPr id="445457" name="Rectangle 17"/>
          <p:cNvSpPr>
            <a:spLocks noChangeArrowheads="1"/>
          </p:cNvSpPr>
          <p:nvPr/>
        </p:nvSpPr>
        <p:spPr bwMode="auto">
          <a:xfrm>
            <a:off x="1657350" y="4373563"/>
            <a:ext cx="280988" cy="258762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5458" name="Rectangle 18"/>
          <p:cNvSpPr>
            <a:spLocks noChangeArrowheads="1"/>
          </p:cNvSpPr>
          <p:nvPr/>
        </p:nvSpPr>
        <p:spPr bwMode="auto">
          <a:xfrm>
            <a:off x="2986088" y="5430838"/>
            <a:ext cx="280987" cy="258762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5459" name="Rectangle 19"/>
          <p:cNvSpPr>
            <a:spLocks noChangeArrowheads="1"/>
          </p:cNvSpPr>
          <p:nvPr/>
        </p:nvSpPr>
        <p:spPr bwMode="auto">
          <a:xfrm>
            <a:off x="4760913" y="5572125"/>
            <a:ext cx="280987" cy="25876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5460" name="Text Box 20"/>
          <p:cNvSpPr txBox="1">
            <a:spLocks noChangeArrowheads="1"/>
          </p:cNvSpPr>
          <p:nvPr/>
        </p:nvSpPr>
        <p:spPr bwMode="auto">
          <a:xfrm>
            <a:off x="579438" y="5934075"/>
            <a:ext cx="76692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Window size = round trip delay * bit rate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many sequence #’s?</a:t>
            </a:r>
          </a:p>
        </p:txBody>
      </p:sp>
      <p:sp>
        <p:nvSpPr>
          <p:cNvPr id="446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Window size + 1?</a:t>
            </a:r>
          </a:p>
          <a:p>
            <a:pPr lvl="1"/>
            <a:r>
              <a:rPr lang="en-US"/>
              <a:t>Suppose window size = 3</a:t>
            </a:r>
          </a:p>
          <a:p>
            <a:pPr lvl="1"/>
            <a:r>
              <a:rPr lang="en-US"/>
              <a:t>Sequence space: 0 1 2 3 0 1 2 3</a:t>
            </a:r>
          </a:p>
          <a:p>
            <a:pPr lvl="1"/>
            <a:r>
              <a:rPr lang="en-US"/>
              <a:t>send 0 1 2, all arrive</a:t>
            </a:r>
          </a:p>
          <a:p>
            <a:pPr lvl="2"/>
            <a:r>
              <a:rPr lang="en-US"/>
              <a:t>if acks are lost, resend 0 1 2</a:t>
            </a:r>
          </a:p>
          <a:p>
            <a:pPr lvl="2"/>
            <a:r>
              <a:rPr lang="en-US"/>
              <a:t>if acks arrive, send new 3 0 1</a:t>
            </a:r>
          </a:p>
          <a:p>
            <a:r>
              <a:rPr lang="en-US"/>
              <a:t>Window &lt;= (max seq # + 1) / 2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do we determine timeouts?</a:t>
            </a:r>
          </a:p>
        </p:txBody>
      </p:sp>
      <p:sp>
        <p:nvSpPr>
          <p:cNvPr id="447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If timeout too small, useless retransmits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can lead to congestion collapse (and did in 86)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as load increases, longer delays, more timeouts, more retransmissions, more load, longer delays, more timeouts </a:t>
            </a:r>
            <a:r>
              <a:rPr lang="en-US" sz="2400" dirty="0" smtClean="0"/>
              <a:t>…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Dynamic instability!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/>
              <a:t>If timeout too big, inefficient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wait too long to send missing packet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Timeout should be based on actual round trip time (RTT)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varies with destination subnet, routing changes, congestion, …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Estimating RTTs</a:t>
            </a:r>
          </a:p>
        </p:txBody>
      </p:sp>
      <p:sp>
        <p:nvSpPr>
          <p:cNvPr id="579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7825" y="1851025"/>
            <a:ext cx="8534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Idea: Adapt based on recent past measurements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For each packet, note time sent and time ack received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Compute RTT samples and average recent samples for timeout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EstimatedRTT = </a:t>
            </a:r>
            <a:r>
              <a:rPr lang="en-US" sz="2400" b="1">
                <a:sym typeface="Symbol" charset="2"/>
              </a:rPr>
              <a:t></a:t>
            </a:r>
            <a:r>
              <a:rPr lang="en-US" sz="2400"/>
              <a:t> x EstimatedRTT + (1 - </a:t>
            </a:r>
            <a:r>
              <a:rPr lang="en-US" sz="2400" b="1">
                <a:sym typeface="Symbol" charset="2"/>
              </a:rPr>
              <a:t></a:t>
            </a:r>
            <a:r>
              <a:rPr lang="en-US" sz="2400"/>
              <a:t>) x SampleRTT</a:t>
            </a:r>
          </a:p>
          <a:p>
            <a:pPr lvl="1">
              <a:lnSpc>
                <a:spcPct val="90000"/>
              </a:lnSpc>
              <a:buFont typeface="Monotype Sorts" charset="2"/>
              <a:buNone/>
            </a:pPr>
            <a:endParaRPr lang="en-US" sz="2400"/>
          </a:p>
          <a:p>
            <a:pPr lvl="1">
              <a:lnSpc>
                <a:spcPct val="90000"/>
              </a:lnSpc>
            </a:pPr>
            <a:r>
              <a:rPr lang="en-US" sz="2400"/>
              <a:t>This is an exponentially-weighted moving average (low pass filter) that smoothes the samples. Typically,             </a:t>
            </a:r>
            <a:r>
              <a:rPr lang="en-US" sz="2400" b="1">
                <a:sym typeface="Symbol" charset="2"/>
              </a:rPr>
              <a:t></a:t>
            </a:r>
            <a:r>
              <a:rPr lang="en-US" sz="2400"/>
              <a:t> = 0.8 to 0.9.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Set timeout to small multiple (2) of the estimate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5490" name="Picture 2"/>
          <p:cNvPicPr>
            <a:picLocks noChangeAspect="1" noChangeArrowheads="1"/>
          </p:cNvPicPr>
          <p:nvPr/>
        </p:nvPicPr>
        <p:blipFill>
          <a:blip r:embed="rId2"/>
          <a:srcRect b="34236"/>
          <a:stretch>
            <a:fillRect/>
          </a:stretch>
        </p:blipFill>
        <p:spPr bwMode="auto">
          <a:xfrm>
            <a:off x="1066800" y="1981200"/>
            <a:ext cx="6600825" cy="409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754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Estimated Retransmit Timer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Retransmission ambiguity</a:t>
            </a:r>
          </a:p>
        </p:txBody>
      </p:sp>
      <p:sp>
        <p:nvSpPr>
          <p:cNvPr id="448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5878513" cy="4114800"/>
          </a:xfrm>
        </p:spPr>
        <p:txBody>
          <a:bodyPr/>
          <a:lstStyle/>
          <a:p>
            <a:r>
              <a:rPr lang="en-US"/>
              <a:t>How do we distinguish first ack from retransmitted ack?</a:t>
            </a:r>
          </a:p>
          <a:p>
            <a:pPr lvl="1"/>
            <a:r>
              <a:rPr lang="en-US"/>
              <a:t>First send to first ack?</a:t>
            </a:r>
          </a:p>
          <a:p>
            <a:pPr lvl="2"/>
            <a:r>
              <a:rPr lang="en-US"/>
              <a:t>What if ack dropped?</a:t>
            </a:r>
          </a:p>
          <a:p>
            <a:pPr lvl="1"/>
            <a:r>
              <a:rPr lang="en-US"/>
              <a:t>Last send to last ack?</a:t>
            </a:r>
          </a:p>
          <a:p>
            <a:pPr lvl="2"/>
            <a:r>
              <a:rPr lang="en-US"/>
              <a:t>What if last ack dropped?</a:t>
            </a:r>
          </a:p>
          <a:p>
            <a:r>
              <a:rPr lang="en-US"/>
              <a:t>Might never be able to fix too short a timeout!</a:t>
            </a:r>
          </a:p>
        </p:txBody>
      </p:sp>
      <p:sp>
        <p:nvSpPr>
          <p:cNvPr id="448516" name="Line 4"/>
          <p:cNvSpPr>
            <a:spLocks noChangeShapeType="1"/>
          </p:cNvSpPr>
          <p:nvPr/>
        </p:nvSpPr>
        <p:spPr bwMode="auto">
          <a:xfrm>
            <a:off x="6969125" y="1968500"/>
            <a:ext cx="0" cy="426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8517" name="Line 5"/>
          <p:cNvSpPr>
            <a:spLocks noChangeShapeType="1"/>
          </p:cNvSpPr>
          <p:nvPr/>
        </p:nvSpPr>
        <p:spPr bwMode="auto">
          <a:xfrm>
            <a:off x="8416925" y="1892300"/>
            <a:ext cx="0" cy="426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8518" name="Line 6"/>
          <p:cNvSpPr>
            <a:spLocks noChangeShapeType="1"/>
          </p:cNvSpPr>
          <p:nvPr/>
        </p:nvSpPr>
        <p:spPr bwMode="auto">
          <a:xfrm rot="688582">
            <a:off x="6935788" y="2747963"/>
            <a:ext cx="1552575" cy="3524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8519" name="Line 7"/>
          <p:cNvSpPr>
            <a:spLocks noChangeShapeType="1"/>
          </p:cNvSpPr>
          <p:nvPr/>
        </p:nvSpPr>
        <p:spPr bwMode="auto">
          <a:xfrm rot="688582">
            <a:off x="6959600" y="3911600"/>
            <a:ext cx="1552575" cy="3524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8520" name="Line 8"/>
          <p:cNvSpPr>
            <a:spLocks noChangeShapeType="1"/>
          </p:cNvSpPr>
          <p:nvPr/>
        </p:nvSpPr>
        <p:spPr bwMode="auto">
          <a:xfrm rot="688582" flipH="1">
            <a:off x="7107238" y="3160713"/>
            <a:ext cx="1184275" cy="10382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8521" name="Line 9"/>
          <p:cNvSpPr>
            <a:spLocks noChangeShapeType="1"/>
          </p:cNvSpPr>
          <p:nvPr/>
        </p:nvSpPr>
        <p:spPr bwMode="auto">
          <a:xfrm rot="688582" flipH="1">
            <a:off x="7107238" y="4324350"/>
            <a:ext cx="1184275" cy="10382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8522" name="Text Box 10"/>
          <p:cNvSpPr txBox="1">
            <a:spLocks noChangeArrowheads="1"/>
          </p:cNvSpPr>
          <p:nvPr/>
        </p:nvSpPr>
        <p:spPr bwMode="auto">
          <a:xfrm>
            <a:off x="6167438" y="3394075"/>
            <a:ext cx="16446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Timeout!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Retransmission ambiguity: Solutions?</a:t>
            </a:r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TCP: </a:t>
            </a:r>
            <a:r>
              <a:rPr lang="en-US" dirty="0" err="1"/>
              <a:t>Karn</a:t>
            </a:r>
            <a:r>
              <a:rPr lang="en-US" dirty="0"/>
              <a:t>-Partridge</a:t>
            </a:r>
          </a:p>
          <a:p>
            <a:pPr lvl="1"/>
            <a:r>
              <a:rPr lang="en-US" dirty="0"/>
              <a:t>ignore RTT estimates for retransmitted </a:t>
            </a:r>
            <a:r>
              <a:rPr lang="en-US" dirty="0" err="1"/>
              <a:t>pkts</a:t>
            </a:r>
            <a:endParaRPr lang="en-US" dirty="0"/>
          </a:p>
          <a:p>
            <a:pPr lvl="1"/>
            <a:r>
              <a:rPr lang="en-US" dirty="0"/>
              <a:t>double timeout on every retransmission</a:t>
            </a:r>
          </a:p>
          <a:p>
            <a:r>
              <a:rPr lang="en-US" dirty="0"/>
              <a:t>Add sequence #’</a:t>
            </a:r>
            <a:r>
              <a:rPr lang="en-US" dirty="0" err="1"/>
              <a:t>s</a:t>
            </a:r>
            <a:r>
              <a:rPr lang="en-US" dirty="0"/>
              <a:t> to retransmissions (retry #1, retry #2, …)</a:t>
            </a:r>
            <a:endParaRPr lang="en-US" dirty="0" smtClean="0"/>
          </a:p>
          <a:p>
            <a:r>
              <a:rPr lang="en-US" dirty="0" smtClean="0"/>
              <a:t>Modern TCP (RFC 1323): </a:t>
            </a:r>
            <a:r>
              <a:rPr lang="en-US" dirty="0"/>
              <a:t>Add timestamp into packet header; </a:t>
            </a:r>
            <a:r>
              <a:rPr lang="en-US" dirty="0" err="1"/>
              <a:t>ack</a:t>
            </a:r>
            <a:r>
              <a:rPr lang="en-US" dirty="0"/>
              <a:t> returns timestamp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Jacobson/Karels Algorithm</a:t>
            </a:r>
          </a:p>
        </p:txBody>
      </p:sp>
      <p:sp>
        <p:nvSpPr>
          <p:cNvPr id="577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2550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Problem: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Variance in RTTs gets large as network gets loaded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Average RTT isn’t a good predictor when we need it most</a:t>
            </a:r>
          </a:p>
          <a:p>
            <a:pPr>
              <a:lnSpc>
                <a:spcPct val="90000"/>
              </a:lnSpc>
            </a:pPr>
            <a:r>
              <a:rPr lang="en-US" sz="2800"/>
              <a:t>Solution: Track variance too.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Difference = SampleRTT – EstimatedRTT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EstimatedRTT = EstimatedRTT + (</a:t>
            </a:r>
            <a:r>
              <a:rPr lang="en-US" sz="2400" b="1">
                <a:sym typeface="Symbol" charset="2"/>
              </a:rPr>
              <a:t></a:t>
            </a:r>
            <a:r>
              <a:rPr lang="en-US" sz="2400"/>
              <a:t> x Difference)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Deviation = Deviation + </a:t>
            </a:r>
            <a:r>
              <a:rPr lang="en-US" sz="2400" b="1">
                <a:sym typeface="Symbol" charset="2"/>
              </a:rPr>
              <a:t></a:t>
            </a:r>
            <a:r>
              <a:rPr lang="en-US" sz="2400"/>
              <a:t>(|Difference|- Deviation)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Timeout = </a:t>
            </a:r>
            <a:r>
              <a:rPr lang="en-US" sz="2400" b="1">
                <a:sym typeface="Symbol" charset="2"/>
              </a:rPr>
              <a:t> </a:t>
            </a:r>
            <a:r>
              <a:rPr lang="en-US" sz="2400"/>
              <a:t>x EstimatedRTT + </a:t>
            </a:r>
            <a:r>
              <a:rPr lang="en-US" sz="2400" b="1">
                <a:sym typeface="Symbol" charset="2"/>
              </a:rPr>
              <a:t> </a:t>
            </a:r>
            <a:r>
              <a:rPr lang="en-US" sz="2400"/>
              <a:t>x Deviation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 practice, </a:t>
            </a:r>
            <a:r>
              <a:rPr lang="en-US" sz="2400" b="1">
                <a:sym typeface="Symbol" charset="2"/>
              </a:rPr>
              <a:t></a:t>
            </a:r>
            <a:r>
              <a:rPr lang="en-US" sz="2400"/>
              <a:t> = 1/8, </a:t>
            </a:r>
            <a:r>
              <a:rPr lang="en-US" sz="2400" b="1">
                <a:sym typeface="Symbol" charset="2"/>
              </a:rPr>
              <a:t></a:t>
            </a:r>
            <a:r>
              <a:rPr lang="en-US" sz="2400"/>
              <a:t> = 1 and </a:t>
            </a:r>
            <a:r>
              <a:rPr lang="en-US" sz="2400" b="1">
                <a:sym typeface="Symbol" charset="2"/>
              </a:rPr>
              <a:t> </a:t>
            </a:r>
            <a:r>
              <a:rPr lang="en-US" sz="2400">
                <a:sym typeface="Symbol" charset="2"/>
              </a:rPr>
              <a:t>= 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0594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#1: General’s </a:t>
            </a:r>
            <a:r>
              <a:rPr lang="en-US" dirty="0"/>
              <a:t>Paradox</a:t>
            </a:r>
          </a:p>
        </p:txBody>
      </p:sp>
      <p:sp>
        <p:nvSpPr>
          <p:cNvPr id="750595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charset="2"/>
              <a:buNone/>
            </a:pPr>
            <a:r>
              <a:rPr lang="en-US" dirty="0"/>
              <a:t>Can we use messages and retries to synchronize two machines so they are guaranteed to do some operation at the same time?</a:t>
            </a:r>
          </a:p>
          <a:p>
            <a:pPr lvl="1"/>
            <a:r>
              <a:rPr lang="en-US" dirty="0"/>
              <a:t>No</a:t>
            </a:r>
            <a:r>
              <a:rPr lang="en-US" dirty="0" smtClean="0"/>
              <a:t>.  Why?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8562" name="Picture 2"/>
          <p:cNvPicPr>
            <a:picLocks noChangeAspect="1" noChangeArrowheads="1"/>
          </p:cNvPicPr>
          <p:nvPr/>
        </p:nvPicPr>
        <p:blipFill>
          <a:blip r:embed="rId2"/>
          <a:srcRect b="22063"/>
          <a:stretch>
            <a:fillRect/>
          </a:stretch>
        </p:blipFill>
        <p:spPr bwMode="auto">
          <a:xfrm>
            <a:off x="914400" y="1730375"/>
            <a:ext cx="7096125" cy="436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785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Estimate with Mean + Variance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Transport: Practice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Protocols</a:t>
            </a:r>
          </a:p>
          <a:p>
            <a:pPr lvl="1"/>
            <a:r>
              <a:rPr lang="en-US" dirty="0"/>
              <a:t>IP -- Internet protocol</a:t>
            </a:r>
          </a:p>
          <a:p>
            <a:pPr lvl="1"/>
            <a:r>
              <a:rPr lang="en-US" dirty="0"/>
              <a:t>UDP -- user datagram protocol</a:t>
            </a:r>
          </a:p>
          <a:p>
            <a:pPr lvl="1"/>
            <a:r>
              <a:rPr lang="en-US" dirty="0"/>
              <a:t>TCP -- transmission control protocol</a:t>
            </a:r>
          </a:p>
          <a:p>
            <a:pPr lvl="1"/>
            <a:r>
              <a:rPr lang="en-US" dirty="0"/>
              <a:t>RPC -- remote procedure call</a:t>
            </a:r>
          </a:p>
          <a:p>
            <a:pPr lvl="1"/>
            <a:r>
              <a:rPr lang="en-US" dirty="0"/>
              <a:t>HTTP -- hypertext transfer </a:t>
            </a:r>
            <a:r>
              <a:rPr lang="en-US" dirty="0" smtClean="0"/>
              <a:t>protocol</a:t>
            </a:r>
          </a:p>
          <a:p>
            <a:pPr lvl="1"/>
            <a:r>
              <a:rPr lang="en-US" dirty="0" smtClean="0"/>
              <a:t>And a bunch more…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534400" cy="1143000"/>
          </a:xfrm>
        </p:spPr>
        <p:txBody>
          <a:bodyPr/>
          <a:lstStyle/>
          <a:p>
            <a:r>
              <a:rPr lang="en-US"/>
              <a:t>How do we connect processes?</a:t>
            </a:r>
          </a:p>
        </p:txBody>
      </p:sp>
      <p:sp>
        <p:nvSpPr>
          <p:cNvPr id="592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5475" y="1835150"/>
            <a:ext cx="8108950" cy="4114800"/>
          </a:xfrm>
        </p:spPr>
        <p:txBody>
          <a:bodyPr/>
          <a:lstStyle/>
          <a:p>
            <a:r>
              <a:rPr lang="en-US"/>
              <a:t>IP provides host to host packet delivery</a:t>
            </a:r>
          </a:p>
          <a:p>
            <a:pPr lvl="1"/>
            <a:r>
              <a:rPr lang="en-US"/>
              <a:t>header has source, destination IP address</a:t>
            </a:r>
          </a:p>
          <a:p>
            <a:r>
              <a:rPr lang="en-US"/>
              <a:t>For applications to communicate, need to demux packets sent to host to target app</a:t>
            </a:r>
          </a:p>
          <a:p>
            <a:pPr lvl="1"/>
            <a:r>
              <a:rPr lang="en-US"/>
              <a:t>Web browser (HTTP), Email servers (SMTP), hostname translation (DNS), RealAudio player (RTSP), etc.</a:t>
            </a:r>
          </a:p>
          <a:p>
            <a:pPr lvl="1"/>
            <a:r>
              <a:rPr lang="en-US"/>
              <a:t>Process id is OS-specific and transient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Ports</a:t>
            </a:r>
          </a:p>
        </p:txBody>
      </p:sp>
      <p:sp>
        <p:nvSpPr>
          <p:cNvPr id="601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123238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Port is a mailbox that processes “rent”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Uniquely identify communication endpoint as           (IP address, protocol, port)</a:t>
            </a:r>
          </a:p>
          <a:p>
            <a:pPr>
              <a:lnSpc>
                <a:spcPct val="90000"/>
              </a:lnSpc>
            </a:pPr>
            <a:r>
              <a:rPr lang="en-US" sz="2800"/>
              <a:t>How do we pick port #’s?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Client needs to know port # to send server a request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Servers bind to “well-known” port numbers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Ex: HTTP 80, SMTP 25, DNS 53, … 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Ports below 1024 reserved for “well-known” services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Clients use OS-assigned temporary (ephemeral) ports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Above 1024, recycled by OS when client finished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Sockets</a:t>
            </a:r>
          </a:p>
        </p:txBody>
      </p:sp>
      <p:sp>
        <p:nvSpPr>
          <p:cNvPr id="67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534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OS abstraction representing communication endpoint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Layer on top of TCP, UDP, local pipes</a:t>
            </a:r>
          </a:p>
          <a:p>
            <a:pPr>
              <a:lnSpc>
                <a:spcPct val="90000"/>
              </a:lnSpc>
            </a:pPr>
            <a:r>
              <a:rPr lang="en-US" dirty="0"/>
              <a:t>server (passive open)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bind -- socket to specific local port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listen -- wait for client to connect</a:t>
            </a:r>
          </a:p>
          <a:p>
            <a:pPr>
              <a:lnSpc>
                <a:spcPct val="90000"/>
              </a:lnSpc>
            </a:pPr>
            <a:r>
              <a:rPr lang="en-US" dirty="0"/>
              <a:t>client (active open)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connect -- to specific remote port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User Datagram Protocol (UDP)</a:t>
            </a:r>
          </a:p>
        </p:txBody>
      </p:sp>
      <p:sp>
        <p:nvSpPr>
          <p:cNvPr id="588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Provides application – application delivery</a:t>
            </a:r>
          </a:p>
          <a:p>
            <a:r>
              <a:rPr lang="en-US" sz="2800"/>
              <a:t>Header has source &amp; dest port #’s</a:t>
            </a:r>
          </a:p>
          <a:p>
            <a:pPr lvl="1"/>
            <a:r>
              <a:rPr lang="en-US" sz="2400"/>
              <a:t>IP header provides source, dest IP addresses</a:t>
            </a:r>
          </a:p>
          <a:p>
            <a:r>
              <a:rPr lang="en-US" sz="2800"/>
              <a:t>Deliver to destination port on dest machine</a:t>
            </a:r>
          </a:p>
          <a:p>
            <a:r>
              <a:rPr lang="en-US" sz="2800"/>
              <a:t>Reply returns to source port on source machine</a:t>
            </a:r>
          </a:p>
          <a:p>
            <a:r>
              <a:rPr lang="en-US" sz="2800"/>
              <a:t>No retransmissions, no sequence #s</a:t>
            </a:r>
          </a:p>
          <a:p>
            <a:pPr>
              <a:buFont typeface="Monotype Sorts" charset="2"/>
              <a:buNone/>
            </a:pPr>
            <a:r>
              <a:rPr lang="en-US" sz="2800"/>
              <a:t>=&gt; stateless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Freeform 2"/>
          <p:cNvSpPr>
            <a:spLocks/>
          </p:cNvSpPr>
          <p:nvPr/>
        </p:nvSpPr>
        <p:spPr bwMode="auto">
          <a:xfrm>
            <a:off x="2449513" y="2854325"/>
            <a:ext cx="736600" cy="492125"/>
          </a:xfrm>
          <a:custGeom>
            <a:avLst/>
            <a:gdLst/>
            <a:ahLst/>
            <a:cxnLst>
              <a:cxn ang="0">
                <a:pos x="490" y="326"/>
              </a:cxn>
              <a:cxn ang="0">
                <a:pos x="0" y="330"/>
              </a:cxn>
              <a:cxn ang="0">
                <a:pos x="0" y="0"/>
              </a:cxn>
              <a:cxn ang="0">
                <a:pos x="494" y="0"/>
              </a:cxn>
              <a:cxn ang="0">
                <a:pos x="494" y="330"/>
              </a:cxn>
              <a:cxn ang="0">
                <a:pos x="494" y="330"/>
              </a:cxn>
              <a:cxn ang="0">
                <a:pos x="490" y="326"/>
              </a:cxn>
            </a:cxnLst>
            <a:rect l="0" t="0" r="r" b="b"/>
            <a:pathLst>
              <a:path w="494" h="330">
                <a:moveTo>
                  <a:pt x="490" y="326"/>
                </a:moveTo>
                <a:lnTo>
                  <a:pt x="0" y="330"/>
                </a:lnTo>
                <a:lnTo>
                  <a:pt x="0" y="0"/>
                </a:lnTo>
                <a:lnTo>
                  <a:pt x="494" y="0"/>
                </a:lnTo>
                <a:lnTo>
                  <a:pt x="494" y="330"/>
                </a:lnTo>
                <a:lnTo>
                  <a:pt x="494" y="330"/>
                </a:lnTo>
                <a:lnTo>
                  <a:pt x="490" y="326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5971" name="Freeform 3"/>
          <p:cNvSpPr>
            <a:spLocks/>
          </p:cNvSpPr>
          <p:nvPr/>
        </p:nvSpPr>
        <p:spPr bwMode="auto">
          <a:xfrm>
            <a:off x="3756025" y="2854325"/>
            <a:ext cx="735013" cy="982663"/>
          </a:xfrm>
          <a:custGeom>
            <a:avLst/>
            <a:gdLst/>
            <a:ahLst/>
            <a:cxnLst>
              <a:cxn ang="0">
                <a:pos x="494" y="656"/>
              </a:cxn>
              <a:cxn ang="0">
                <a:pos x="0" y="659"/>
              </a:cxn>
              <a:cxn ang="0">
                <a:pos x="0" y="0"/>
              </a:cxn>
              <a:cxn ang="0">
                <a:pos x="494" y="0"/>
              </a:cxn>
              <a:cxn ang="0">
                <a:pos x="494" y="659"/>
              </a:cxn>
              <a:cxn ang="0">
                <a:pos x="494" y="659"/>
              </a:cxn>
              <a:cxn ang="0">
                <a:pos x="494" y="656"/>
              </a:cxn>
            </a:cxnLst>
            <a:rect l="0" t="0" r="r" b="b"/>
            <a:pathLst>
              <a:path w="494" h="659">
                <a:moveTo>
                  <a:pt x="494" y="656"/>
                </a:moveTo>
                <a:lnTo>
                  <a:pt x="0" y="659"/>
                </a:lnTo>
                <a:lnTo>
                  <a:pt x="0" y="0"/>
                </a:lnTo>
                <a:lnTo>
                  <a:pt x="494" y="0"/>
                </a:lnTo>
                <a:lnTo>
                  <a:pt x="494" y="659"/>
                </a:lnTo>
                <a:lnTo>
                  <a:pt x="494" y="659"/>
                </a:lnTo>
                <a:lnTo>
                  <a:pt x="494" y="656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5972" name="Freeform 4"/>
          <p:cNvSpPr>
            <a:spLocks/>
          </p:cNvSpPr>
          <p:nvPr/>
        </p:nvSpPr>
        <p:spPr bwMode="auto">
          <a:xfrm>
            <a:off x="5065713" y="2854325"/>
            <a:ext cx="736600" cy="246063"/>
          </a:xfrm>
          <a:custGeom>
            <a:avLst/>
            <a:gdLst/>
            <a:ahLst/>
            <a:cxnLst>
              <a:cxn ang="0">
                <a:pos x="494" y="162"/>
              </a:cxn>
              <a:cxn ang="0">
                <a:pos x="0" y="165"/>
              </a:cxn>
              <a:cxn ang="0">
                <a:pos x="0" y="0"/>
              </a:cxn>
              <a:cxn ang="0">
                <a:pos x="494" y="0"/>
              </a:cxn>
              <a:cxn ang="0">
                <a:pos x="494" y="165"/>
              </a:cxn>
              <a:cxn ang="0">
                <a:pos x="494" y="165"/>
              </a:cxn>
              <a:cxn ang="0">
                <a:pos x="494" y="162"/>
              </a:cxn>
            </a:cxnLst>
            <a:rect l="0" t="0" r="r" b="b"/>
            <a:pathLst>
              <a:path w="494" h="165">
                <a:moveTo>
                  <a:pt x="494" y="162"/>
                </a:moveTo>
                <a:lnTo>
                  <a:pt x="0" y="165"/>
                </a:lnTo>
                <a:lnTo>
                  <a:pt x="0" y="0"/>
                </a:lnTo>
                <a:lnTo>
                  <a:pt x="494" y="0"/>
                </a:lnTo>
                <a:lnTo>
                  <a:pt x="494" y="165"/>
                </a:lnTo>
                <a:lnTo>
                  <a:pt x="494" y="165"/>
                </a:lnTo>
                <a:lnTo>
                  <a:pt x="494" y="162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5973" name="Rectangle 5"/>
          <p:cNvSpPr>
            <a:spLocks noChangeArrowheads="1"/>
          </p:cNvSpPr>
          <p:nvPr/>
        </p:nvSpPr>
        <p:spPr bwMode="auto">
          <a:xfrm>
            <a:off x="2400300" y="1892300"/>
            <a:ext cx="8683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>
                <a:solidFill>
                  <a:srgbClr val="000000"/>
                </a:solidFill>
                <a:latin typeface="Arial" charset="0"/>
              </a:rPr>
              <a:t>Application</a:t>
            </a:r>
            <a:endParaRPr lang="en-US">
              <a:latin typeface="Times New Roman" charset="0"/>
            </a:endParaRPr>
          </a:p>
        </p:txBody>
      </p:sp>
      <p:sp>
        <p:nvSpPr>
          <p:cNvPr id="595974" name="Rectangle 6"/>
          <p:cNvSpPr>
            <a:spLocks noChangeArrowheads="1"/>
          </p:cNvSpPr>
          <p:nvPr/>
        </p:nvSpPr>
        <p:spPr bwMode="auto">
          <a:xfrm>
            <a:off x="2557463" y="2089150"/>
            <a:ext cx="62071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>
                <a:solidFill>
                  <a:srgbClr val="000000"/>
                </a:solidFill>
                <a:latin typeface="Arial" charset="0"/>
              </a:rPr>
              <a:t>process</a:t>
            </a:r>
            <a:endParaRPr lang="en-US">
              <a:latin typeface="Times New Roman" charset="0"/>
            </a:endParaRPr>
          </a:p>
        </p:txBody>
      </p:sp>
      <p:sp>
        <p:nvSpPr>
          <p:cNvPr id="595975" name="Freeform 7"/>
          <p:cNvSpPr>
            <a:spLocks/>
          </p:cNvSpPr>
          <p:nvPr/>
        </p:nvSpPr>
        <p:spPr bwMode="auto">
          <a:xfrm>
            <a:off x="2287588" y="1828800"/>
            <a:ext cx="1058862" cy="534988"/>
          </a:xfrm>
          <a:custGeom>
            <a:avLst/>
            <a:gdLst/>
            <a:ahLst/>
            <a:cxnLst>
              <a:cxn ang="0">
                <a:pos x="711" y="316"/>
              </a:cxn>
              <a:cxn ang="0">
                <a:pos x="711" y="323"/>
              </a:cxn>
              <a:cxn ang="0">
                <a:pos x="711" y="329"/>
              </a:cxn>
              <a:cxn ang="0">
                <a:pos x="708" y="336"/>
              </a:cxn>
              <a:cxn ang="0">
                <a:pos x="705" y="343"/>
              </a:cxn>
              <a:cxn ang="0">
                <a:pos x="701" y="346"/>
              </a:cxn>
              <a:cxn ang="0">
                <a:pos x="695" y="349"/>
              </a:cxn>
              <a:cxn ang="0">
                <a:pos x="688" y="353"/>
              </a:cxn>
              <a:cxn ang="0">
                <a:pos x="685" y="356"/>
              </a:cxn>
              <a:cxn ang="0">
                <a:pos x="678" y="359"/>
              </a:cxn>
              <a:cxn ang="0">
                <a:pos x="672" y="359"/>
              </a:cxn>
              <a:cxn ang="0">
                <a:pos x="39" y="359"/>
              </a:cxn>
              <a:cxn ang="0">
                <a:pos x="33" y="359"/>
              </a:cxn>
              <a:cxn ang="0">
                <a:pos x="26" y="356"/>
              </a:cxn>
              <a:cxn ang="0">
                <a:pos x="20" y="353"/>
              </a:cxn>
              <a:cxn ang="0">
                <a:pos x="16" y="349"/>
              </a:cxn>
              <a:cxn ang="0">
                <a:pos x="10" y="346"/>
              </a:cxn>
              <a:cxn ang="0">
                <a:pos x="7" y="343"/>
              </a:cxn>
              <a:cxn ang="0">
                <a:pos x="3" y="336"/>
              </a:cxn>
              <a:cxn ang="0">
                <a:pos x="0" y="329"/>
              </a:cxn>
              <a:cxn ang="0">
                <a:pos x="0" y="323"/>
              </a:cxn>
              <a:cxn ang="0">
                <a:pos x="0" y="316"/>
              </a:cxn>
              <a:cxn ang="0">
                <a:pos x="0" y="43"/>
              </a:cxn>
              <a:cxn ang="0">
                <a:pos x="0" y="36"/>
              </a:cxn>
              <a:cxn ang="0">
                <a:pos x="0" y="30"/>
              </a:cxn>
              <a:cxn ang="0">
                <a:pos x="3" y="23"/>
              </a:cxn>
              <a:cxn ang="0">
                <a:pos x="7" y="17"/>
              </a:cxn>
              <a:cxn ang="0">
                <a:pos x="10" y="13"/>
              </a:cxn>
              <a:cxn ang="0">
                <a:pos x="16" y="10"/>
              </a:cxn>
              <a:cxn ang="0">
                <a:pos x="20" y="7"/>
              </a:cxn>
              <a:cxn ang="0">
                <a:pos x="26" y="3"/>
              </a:cxn>
              <a:cxn ang="0">
                <a:pos x="33" y="3"/>
              </a:cxn>
              <a:cxn ang="0">
                <a:pos x="39" y="0"/>
              </a:cxn>
              <a:cxn ang="0">
                <a:pos x="672" y="0"/>
              </a:cxn>
              <a:cxn ang="0">
                <a:pos x="678" y="3"/>
              </a:cxn>
              <a:cxn ang="0">
                <a:pos x="685" y="3"/>
              </a:cxn>
              <a:cxn ang="0">
                <a:pos x="688" y="7"/>
              </a:cxn>
              <a:cxn ang="0">
                <a:pos x="695" y="10"/>
              </a:cxn>
              <a:cxn ang="0">
                <a:pos x="701" y="13"/>
              </a:cxn>
              <a:cxn ang="0">
                <a:pos x="705" y="17"/>
              </a:cxn>
              <a:cxn ang="0">
                <a:pos x="708" y="23"/>
              </a:cxn>
              <a:cxn ang="0">
                <a:pos x="711" y="30"/>
              </a:cxn>
              <a:cxn ang="0">
                <a:pos x="711" y="36"/>
              </a:cxn>
              <a:cxn ang="0">
                <a:pos x="711" y="43"/>
              </a:cxn>
              <a:cxn ang="0">
                <a:pos x="711" y="316"/>
              </a:cxn>
              <a:cxn ang="0">
                <a:pos x="711" y="316"/>
              </a:cxn>
            </a:cxnLst>
            <a:rect l="0" t="0" r="r" b="b"/>
            <a:pathLst>
              <a:path w="711" h="359">
                <a:moveTo>
                  <a:pt x="711" y="316"/>
                </a:moveTo>
                <a:lnTo>
                  <a:pt x="711" y="323"/>
                </a:lnTo>
                <a:lnTo>
                  <a:pt x="711" y="329"/>
                </a:lnTo>
                <a:lnTo>
                  <a:pt x="708" y="336"/>
                </a:lnTo>
                <a:lnTo>
                  <a:pt x="705" y="343"/>
                </a:lnTo>
                <a:lnTo>
                  <a:pt x="701" y="346"/>
                </a:lnTo>
                <a:lnTo>
                  <a:pt x="695" y="349"/>
                </a:lnTo>
                <a:lnTo>
                  <a:pt x="688" y="353"/>
                </a:lnTo>
                <a:lnTo>
                  <a:pt x="685" y="356"/>
                </a:lnTo>
                <a:lnTo>
                  <a:pt x="678" y="359"/>
                </a:lnTo>
                <a:lnTo>
                  <a:pt x="672" y="359"/>
                </a:lnTo>
                <a:lnTo>
                  <a:pt x="39" y="359"/>
                </a:lnTo>
                <a:lnTo>
                  <a:pt x="33" y="359"/>
                </a:lnTo>
                <a:lnTo>
                  <a:pt x="26" y="356"/>
                </a:lnTo>
                <a:lnTo>
                  <a:pt x="20" y="353"/>
                </a:lnTo>
                <a:lnTo>
                  <a:pt x="16" y="349"/>
                </a:lnTo>
                <a:lnTo>
                  <a:pt x="10" y="346"/>
                </a:lnTo>
                <a:lnTo>
                  <a:pt x="7" y="343"/>
                </a:lnTo>
                <a:lnTo>
                  <a:pt x="3" y="336"/>
                </a:lnTo>
                <a:lnTo>
                  <a:pt x="0" y="329"/>
                </a:lnTo>
                <a:lnTo>
                  <a:pt x="0" y="323"/>
                </a:lnTo>
                <a:lnTo>
                  <a:pt x="0" y="316"/>
                </a:lnTo>
                <a:lnTo>
                  <a:pt x="0" y="43"/>
                </a:lnTo>
                <a:lnTo>
                  <a:pt x="0" y="36"/>
                </a:lnTo>
                <a:lnTo>
                  <a:pt x="0" y="30"/>
                </a:lnTo>
                <a:lnTo>
                  <a:pt x="3" y="23"/>
                </a:lnTo>
                <a:lnTo>
                  <a:pt x="7" y="17"/>
                </a:lnTo>
                <a:lnTo>
                  <a:pt x="10" y="13"/>
                </a:lnTo>
                <a:lnTo>
                  <a:pt x="16" y="10"/>
                </a:lnTo>
                <a:lnTo>
                  <a:pt x="20" y="7"/>
                </a:lnTo>
                <a:lnTo>
                  <a:pt x="26" y="3"/>
                </a:lnTo>
                <a:lnTo>
                  <a:pt x="33" y="3"/>
                </a:lnTo>
                <a:lnTo>
                  <a:pt x="39" y="0"/>
                </a:lnTo>
                <a:lnTo>
                  <a:pt x="672" y="0"/>
                </a:lnTo>
                <a:lnTo>
                  <a:pt x="678" y="3"/>
                </a:lnTo>
                <a:lnTo>
                  <a:pt x="685" y="3"/>
                </a:lnTo>
                <a:lnTo>
                  <a:pt x="688" y="7"/>
                </a:lnTo>
                <a:lnTo>
                  <a:pt x="695" y="10"/>
                </a:lnTo>
                <a:lnTo>
                  <a:pt x="701" y="13"/>
                </a:lnTo>
                <a:lnTo>
                  <a:pt x="705" y="17"/>
                </a:lnTo>
                <a:lnTo>
                  <a:pt x="708" y="23"/>
                </a:lnTo>
                <a:lnTo>
                  <a:pt x="711" y="30"/>
                </a:lnTo>
                <a:lnTo>
                  <a:pt x="711" y="36"/>
                </a:lnTo>
                <a:lnTo>
                  <a:pt x="711" y="43"/>
                </a:lnTo>
                <a:lnTo>
                  <a:pt x="711" y="316"/>
                </a:lnTo>
                <a:lnTo>
                  <a:pt x="711" y="316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5976" name="Line 8"/>
          <p:cNvSpPr>
            <a:spLocks noChangeShapeType="1"/>
          </p:cNvSpPr>
          <p:nvPr/>
        </p:nvSpPr>
        <p:spPr bwMode="auto">
          <a:xfrm flipV="1">
            <a:off x="2811463" y="2451100"/>
            <a:ext cx="6350" cy="39846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5977" name="Freeform 9"/>
          <p:cNvSpPr>
            <a:spLocks/>
          </p:cNvSpPr>
          <p:nvPr/>
        </p:nvSpPr>
        <p:spPr bwMode="auto">
          <a:xfrm>
            <a:off x="2787650" y="2363788"/>
            <a:ext cx="58738" cy="109537"/>
          </a:xfrm>
          <a:custGeom>
            <a:avLst/>
            <a:gdLst/>
            <a:ahLst/>
            <a:cxnLst>
              <a:cxn ang="0">
                <a:pos x="36" y="73"/>
              </a:cxn>
              <a:cxn ang="0">
                <a:pos x="20" y="0"/>
              </a:cxn>
              <a:cxn ang="0">
                <a:pos x="0" y="73"/>
              </a:cxn>
              <a:cxn ang="0">
                <a:pos x="39" y="73"/>
              </a:cxn>
              <a:cxn ang="0">
                <a:pos x="39" y="73"/>
              </a:cxn>
              <a:cxn ang="0">
                <a:pos x="36" y="73"/>
              </a:cxn>
            </a:cxnLst>
            <a:rect l="0" t="0" r="r" b="b"/>
            <a:pathLst>
              <a:path w="39" h="73">
                <a:moveTo>
                  <a:pt x="36" y="73"/>
                </a:moveTo>
                <a:lnTo>
                  <a:pt x="20" y="0"/>
                </a:lnTo>
                <a:lnTo>
                  <a:pt x="0" y="73"/>
                </a:lnTo>
                <a:lnTo>
                  <a:pt x="39" y="73"/>
                </a:lnTo>
                <a:lnTo>
                  <a:pt x="39" y="73"/>
                </a:lnTo>
                <a:lnTo>
                  <a:pt x="36" y="73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5978" name="Line 10"/>
          <p:cNvSpPr>
            <a:spLocks noChangeShapeType="1"/>
          </p:cNvSpPr>
          <p:nvPr/>
        </p:nvSpPr>
        <p:spPr bwMode="auto">
          <a:xfrm flipH="1" flipV="1">
            <a:off x="2895600" y="4867275"/>
            <a:ext cx="1228725" cy="6873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5979" name="Freeform 11"/>
          <p:cNvSpPr>
            <a:spLocks/>
          </p:cNvSpPr>
          <p:nvPr/>
        </p:nvSpPr>
        <p:spPr bwMode="auto">
          <a:xfrm>
            <a:off x="2817813" y="4822825"/>
            <a:ext cx="107950" cy="77788"/>
          </a:xfrm>
          <a:custGeom>
            <a:avLst/>
            <a:gdLst/>
            <a:ahLst/>
            <a:cxnLst>
              <a:cxn ang="0">
                <a:pos x="72" y="16"/>
              </a:cxn>
              <a:cxn ang="0">
                <a:pos x="0" y="0"/>
              </a:cxn>
              <a:cxn ang="0">
                <a:pos x="52" y="52"/>
              </a:cxn>
              <a:cxn ang="0">
                <a:pos x="72" y="20"/>
              </a:cxn>
              <a:cxn ang="0">
                <a:pos x="72" y="20"/>
              </a:cxn>
              <a:cxn ang="0">
                <a:pos x="72" y="16"/>
              </a:cxn>
            </a:cxnLst>
            <a:rect l="0" t="0" r="r" b="b"/>
            <a:pathLst>
              <a:path w="72" h="52">
                <a:moveTo>
                  <a:pt x="72" y="16"/>
                </a:moveTo>
                <a:lnTo>
                  <a:pt x="0" y="0"/>
                </a:lnTo>
                <a:lnTo>
                  <a:pt x="52" y="52"/>
                </a:lnTo>
                <a:lnTo>
                  <a:pt x="72" y="20"/>
                </a:lnTo>
                <a:lnTo>
                  <a:pt x="72" y="20"/>
                </a:lnTo>
                <a:lnTo>
                  <a:pt x="72" y="1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5980" name="Line 12"/>
          <p:cNvSpPr>
            <a:spLocks noChangeShapeType="1"/>
          </p:cNvSpPr>
          <p:nvPr/>
        </p:nvSpPr>
        <p:spPr bwMode="auto">
          <a:xfrm flipV="1">
            <a:off x="4124325" y="4867275"/>
            <a:ext cx="1230313" cy="6873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5981" name="Freeform 13"/>
          <p:cNvSpPr>
            <a:spLocks/>
          </p:cNvSpPr>
          <p:nvPr/>
        </p:nvSpPr>
        <p:spPr bwMode="auto">
          <a:xfrm>
            <a:off x="5321300" y="4822825"/>
            <a:ext cx="112713" cy="77788"/>
          </a:xfrm>
          <a:custGeom>
            <a:avLst/>
            <a:gdLst/>
            <a:ahLst/>
            <a:cxnLst>
              <a:cxn ang="0">
                <a:pos x="0" y="16"/>
              </a:cxn>
              <a:cxn ang="0">
                <a:pos x="76" y="0"/>
              </a:cxn>
              <a:cxn ang="0">
                <a:pos x="20" y="52"/>
              </a:cxn>
              <a:cxn ang="0">
                <a:pos x="3" y="20"/>
              </a:cxn>
              <a:cxn ang="0">
                <a:pos x="3" y="20"/>
              </a:cxn>
              <a:cxn ang="0">
                <a:pos x="0" y="16"/>
              </a:cxn>
            </a:cxnLst>
            <a:rect l="0" t="0" r="r" b="b"/>
            <a:pathLst>
              <a:path w="76" h="52">
                <a:moveTo>
                  <a:pt x="0" y="16"/>
                </a:moveTo>
                <a:lnTo>
                  <a:pt x="76" y="0"/>
                </a:lnTo>
                <a:lnTo>
                  <a:pt x="20" y="52"/>
                </a:lnTo>
                <a:lnTo>
                  <a:pt x="3" y="20"/>
                </a:lnTo>
                <a:lnTo>
                  <a:pt x="3" y="20"/>
                </a:lnTo>
                <a:lnTo>
                  <a:pt x="0" y="1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5982" name="Freeform 14"/>
          <p:cNvSpPr>
            <a:spLocks/>
          </p:cNvSpPr>
          <p:nvPr/>
        </p:nvSpPr>
        <p:spPr bwMode="auto">
          <a:xfrm>
            <a:off x="2449513" y="2854325"/>
            <a:ext cx="736600" cy="1965325"/>
          </a:xfrm>
          <a:custGeom>
            <a:avLst/>
            <a:gdLst/>
            <a:ahLst/>
            <a:cxnLst>
              <a:cxn ang="0">
                <a:pos x="490" y="1314"/>
              </a:cxn>
              <a:cxn ang="0">
                <a:pos x="0" y="1318"/>
              </a:cxn>
              <a:cxn ang="0">
                <a:pos x="0" y="0"/>
              </a:cxn>
              <a:cxn ang="0">
                <a:pos x="494" y="0"/>
              </a:cxn>
              <a:cxn ang="0">
                <a:pos x="494" y="1318"/>
              </a:cxn>
              <a:cxn ang="0">
                <a:pos x="494" y="1318"/>
              </a:cxn>
            </a:cxnLst>
            <a:rect l="0" t="0" r="r" b="b"/>
            <a:pathLst>
              <a:path w="494" h="1318">
                <a:moveTo>
                  <a:pt x="490" y="1314"/>
                </a:moveTo>
                <a:lnTo>
                  <a:pt x="0" y="1318"/>
                </a:lnTo>
                <a:lnTo>
                  <a:pt x="0" y="0"/>
                </a:lnTo>
                <a:lnTo>
                  <a:pt x="494" y="0"/>
                </a:lnTo>
                <a:lnTo>
                  <a:pt x="494" y="1318"/>
                </a:lnTo>
                <a:lnTo>
                  <a:pt x="494" y="1318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5983" name="Line 15"/>
          <p:cNvSpPr>
            <a:spLocks noChangeShapeType="1"/>
          </p:cNvSpPr>
          <p:nvPr/>
        </p:nvSpPr>
        <p:spPr bwMode="auto">
          <a:xfrm>
            <a:off x="2435225" y="3097213"/>
            <a:ext cx="785813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5984" name="Line 16"/>
          <p:cNvSpPr>
            <a:spLocks noChangeShapeType="1"/>
          </p:cNvSpPr>
          <p:nvPr/>
        </p:nvSpPr>
        <p:spPr bwMode="auto">
          <a:xfrm>
            <a:off x="2443163" y="3340100"/>
            <a:ext cx="742950" cy="635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5985" name="Line 17"/>
          <p:cNvSpPr>
            <a:spLocks noChangeShapeType="1"/>
          </p:cNvSpPr>
          <p:nvPr/>
        </p:nvSpPr>
        <p:spPr bwMode="auto">
          <a:xfrm>
            <a:off x="2443163" y="3586163"/>
            <a:ext cx="742950" cy="4762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5986" name="Line 18"/>
          <p:cNvSpPr>
            <a:spLocks noChangeShapeType="1"/>
          </p:cNvSpPr>
          <p:nvPr/>
        </p:nvSpPr>
        <p:spPr bwMode="auto">
          <a:xfrm flipV="1">
            <a:off x="2435225" y="3813175"/>
            <a:ext cx="785813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5987" name="Line 19"/>
          <p:cNvSpPr>
            <a:spLocks noChangeShapeType="1"/>
          </p:cNvSpPr>
          <p:nvPr/>
        </p:nvSpPr>
        <p:spPr bwMode="auto">
          <a:xfrm>
            <a:off x="2435225" y="4098925"/>
            <a:ext cx="785813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5988" name="Line 20"/>
          <p:cNvSpPr>
            <a:spLocks noChangeShapeType="1"/>
          </p:cNvSpPr>
          <p:nvPr/>
        </p:nvSpPr>
        <p:spPr bwMode="auto">
          <a:xfrm>
            <a:off x="2443163" y="4322763"/>
            <a:ext cx="742950" cy="4762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5989" name="Rectangle 21"/>
          <p:cNvSpPr>
            <a:spLocks noChangeArrowheads="1"/>
          </p:cNvSpPr>
          <p:nvPr/>
        </p:nvSpPr>
        <p:spPr bwMode="auto">
          <a:xfrm>
            <a:off x="3709988" y="1892300"/>
            <a:ext cx="86836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>
                <a:solidFill>
                  <a:srgbClr val="000000"/>
                </a:solidFill>
                <a:latin typeface="Arial" charset="0"/>
              </a:rPr>
              <a:t>Application</a:t>
            </a:r>
            <a:endParaRPr lang="en-US">
              <a:latin typeface="Times New Roman" charset="0"/>
            </a:endParaRPr>
          </a:p>
        </p:txBody>
      </p:sp>
      <p:sp>
        <p:nvSpPr>
          <p:cNvPr id="595990" name="Rectangle 22"/>
          <p:cNvSpPr>
            <a:spLocks noChangeArrowheads="1"/>
          </p:cNvSpPr>
          <p:nvPr/>
        </p:nvSpPr>
        <p:spPr bwMode="auto">
          <a:xfrm>
            <a:off x="3867150" y="2089150"/>
            <a:ext cx="6207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>
                <a:solidFill>
                  <a:srgbClr val="000000"/>
                </a:solidFill>
                <a:latin typeface="Arial" charset="0"/>
              </a:rPr>
              <a:t>process</a:t>
            </a:r>
            <a:endParaRPr lang="en-US">
              <a:latin typeface="Times New Roman" charset="0"/>
            </a:endParaRPr>
          </a:p>
        </p:txBody>
      </p:sp>
      <p:sp>
        <p:nvSpPr>
          <p:cNvPr id="595991" name="Freeform 23"/>
          <p:cNvSpPr>
            <a:spLocks/>
          </p:cNvSpPr>
          <p:nvPr/>
        </p:nvSpPr>
        <p:spPr bwMode="auto">
          <a:xfrm>
            <a:off x="3592513" y="1828800"/>
            <a:ext cx="1065212" cy="534988"/>
          </a:xfrm>
          <a:custGeom>
            <a:avLst/>
            <a:gdLst/>
            <a:ahLst/>
            <a:cxnLst>
              <a:cxn ang="0">
                <a:pos x="711" y="316"/>
              </a:cxn>
              <a:cxn ang="0">
                <a:pos x="714" y="323"/>
              </a:cxn>
              <a:cxn ang="0">
                <a:pos x="711" y="329"/>
              </a:cxn>
              <a:cxn ang="0">
                <a:pos x="708" y="336"/>
              </a:cxn>
              <a:cxn ang="0">
                <a:pos x="705" y="343"/>
              </a:cxn>
              <a:cxn ang="0">
                <a:pos x="701" y="346"/>
              </a:cxn>
              <a:cxn ang="0">
                <a:pos x="698" y="349"/>
              </a:cxn>
              <a:cxn ang="0">
                <a:pos x="691" y="353"/>
              </a:cxn>
              <a:cxn ang="0">
                <a:pos x="685" y="356"/>
              </a:cxn>
              <a:cxn ang="0">
                <a:pos x="678" y="359"/>
              </a:cxn>
              <a:cxn ang="0">
                <a:pos x="672" y="359"/>
              </a:cxn>
              <a:cxn ang="0">
                <a:pos x="43" y="359"/>
              </a:cxn>
              <a:cxn ang="0">
                <a:pos x="36" y="359"/>
              </a:cxn>
              <a:cxn ang="0">
                <a:pos x="30" y="356"/>
              </a:cxn>
              <a:cxn ang="0">
                <a:pos x="23" y="353"/>
              </a:cxn>
              <a:cxn ang="0">
                <a:pos x="16" y="349"/>
              </a:cxn>
              <a:cxn ang="0">
                <a:pos x="13" y="346"/>
              </a:cxn>
              <a:cxn ang="0">
                <a:pos x="10" y="343"/>
              </a:cxn>
              <a:cxn ang="0">
                <a:pos x="6" y="336"/>
              </a:cxn>
              <a:cxn ang="0">
                <a:pos x="3" y="329"/>
              </a:cxn>
              <a:cxn ang="0">
                <a:pos x="0" y="323"/>
              </a:cxn>
              <a:cxn ang="0">
                <a:pos x="0" y="316"/>
              </a:cxn>
              <a:cxn ang="0">
                <a:pos x="0" y="43"/>
              </a:cxn>
              <a:cxn ang="0">
                <a:pos x="0" y="36"/>
              </a:cxn>
              <a:cxn ang="0">
                <a:pos x="3" y="30"/>
              </a:cxn>
              <a:cxn ang="0">
                <a:pos x="6" y="23"/>
              </a:cxn>
              <a:cxn ang="0">
                <a:pos x="10" y="17"/>
              </a:cxn>
              <a:cxn ang="0">
                <a:pos x="13" y="13"/>
              </a:cxn>
              <a:cxn ang="0">
                <a:pos x="16" y="10"/>
              </a:cxn>
              <a:cxn ang="0">
                <a:pos x="23" y="7"/>
              </a:cxn>
              <a:cxn ang="0">
                <a:pos x="30" y="3"/>
              </a:cxn>
              <a:cxn ang="0">
                <a:pos x="36" y="3"/>
              </a:cxn>
              <a:cxn ang="0">
                <a:pos x="43" y="0"/>
              </a:cxn>
              <a:cxn ang="0">
                <a:pos x="672" y="0"/>
              </a:cxn>
              <a:cxn ang="0">
                <a:pos x="678" y="3"/>
              </a:cxn>
              <a:cxn ang="0">
                <a:pos x="685" y="3"/>
              </a:cxn>
              <a:cxn ang="0">
                <a:pos x="691" y="7"/>
              </a:cxn>
              <a:cxn ang="0">
                <a:pos x="698" y="10"/>
              </a:cxn>
              <a:cxn ang="0">
                <a:pos x="701" y="13"/>
              </a:cxn>
              <a:cxn ang="0">
                <a:pos x="705" y="17"/>
              </a:cxn>
              <a:cxn ang="0">
                <a:pos x="708" y="23"/>
              </a:cxn>
              <a:cxn ang="0">
                <a:pos x="711" y="30"/>
              </a:cxn>
              <a:cxn ang="0">
                <a:pos x="714" y="36"/>
              </a:cxn>
              <a:cxn ang="0">
                <a:pos x="714" y="43"/>
              </a:cxn>
              <a:cxn ang="0">
                <a:pos x="714" y="316"/>
              </a:cxn>
              <a:cxn ang="0">
                <a:pos x="714" y="316"/>
              </a:cxn>
            </a:cxnLst>
            <a:rect l="0" t="0" r="r" b="b"/>
            <a:pathLst>
              <a:path w="714" h="359">
                <a:moveTo>
                  <a:pt x="711" y="316"/>
                </a:moveTo>
                <a:lnTo>
                  <a:pt x="714" y="323"/>
                </a:lnTo>
                <a:lnTo>
                  <a:pt x="711" y="329"/>
                </a:lnTo>
                <a:lnTo>
                  <a:pt x="708" y="336"/>
                </a:lnTo>
                <a:lnTo>
                  <a:pt x="705" y="343"/>
                </a:lnTo>
                <a:lnTo>
                  <a:pt x="701" y="346"/>
                </a:lnTo>
                <a:lnTo>
                  <a:pt x="698" y="349"/>
                </a:lnTo>
                <a:lnTo>
                  <a:pt x="691" y="353"/>
                </a:lnTo>
                <a:lnTo>
                  <a:pt x="685" y="356"/>
                </a:lnTo>
                <a:lnTo>
                  <a:pt x="678" y="359"/>
                </a:lnTo>
                <a:lnTo>
                  <a:pt x="672" y="359"/>
                </a:lnTo>
                <a:lnTo>
                  <a:pt x="43" y="359"/>
                </a:lnTo>
                <a:lnTo>
                  <a:pt x="36" y="359"/>
                </a:lnTo>
                <a:lnTo>
                  <a:pt x="30" y="356"/>
                </a:lnTo>
                <a:lnTo>
                  <a:pt x="23" y="353"/>
                </a:lnTo>
                <a:lnTo>
                  <a:pt x="16" y="349"/>
                </a:lnTo>
                <a:lnTo>
                  <a:pt x="13" y="346"/>
                </a:lnTo>
                <a:lnTo>
                  <a:pt x="10" y="343"/>
                </a:lnTo>
                <a:lnTo>
                  <a:pt x="6" y="336"/>
                </a:lnTo>
                <a:lnTo>
                  <a:pt x="3" y="329"/>
                </a:lnTo>
                <a:lnTo>
                  <a:pt x="0" y="323"/>
                </a:lnTo>
                <a:lnTo>
                  <a:pt x="0" y="316"/>
                </a:lnTo>
                <a:lnTo>
                  <a:pt x="0" y="43"/>
                </a:lnTo>
                <a:lnTo>
                  <a:pt x="0" y="36"/>
                </a:lnTo>
                <a:lnTo>
                  <a:pt x="3" y="30"/>
                </a:lnTo>
                <a:lnTo>
                  <a:pt x="6" y="23"/>
                </a:lnTo>
                <a:lnTo>
                  <a:pt x="10" y="17"/>
                </a:lnTo>
                <a:lnTo>
                  <a:pt x="13" y="13"/>
                </a:lnTo>
                <a:lnTo>
                  <a:pt x="16" y="10"/>
                </a:lnTo>
                <a:lnTo>
                  <a:pt x="23" y="7"/>
                </a:lnTo>
                <a:lnTo>
                  <a:pt x="30" y="3"/>
                </a:lnTo>
                <a:lnTo>
                  <a:pt x="36" y="3"/>
                </a:lnTo>
                <a:lnTo>
                  <a:pt x="43" y="0"/>
                </a:lnTo>
                <a:lnTo>
                  <a:pt x="672" y="0"/>
                </a:lnTo>
                <a:lnTo>
                  <a:pt x="678" y="3"/>
                </a:lnTo>
                <a:lnTo>
                  <a:pt x="685" y="3"/>
                </a:lnTo>
                <a:lnTo>
                  <a:pt x="691" y="7"/>
                </a:lnTo>
                <a:lnTo>
                  <a:pt x="698" y="10"/>
                </a:lnTo>
                <a:lnTo>
                  <a:pt x="701" y="13"/>
                </a:lnTo>
                <a:lnTo>
                  <a:pt x="705" y="17"/>
                </a:lnTo>
                <a:lnTo>
                  <a:pt x="708" y="23"/>
                </a:lnTo>
                <a:lnTo>
                  <a:pt x="711" y="30"/>
                </a:lnTo>
                <a:lnTo>
                  <a:pt x="714" y="36"/>
                </a:lnTo>
                <a:lnTo>
                  <a:pt x="714" y="43"/>
                </a:lnTo>
                <a:lnTo>
                  <a:pt x="714" y="316"/>
                </a:lnTo>
                <a:lnTo>
                  <a:pt x="714" y="316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5992" name="Line 24"/>
          <p:cNvSpPr>
            <a:spLocks noChangeShapeType="1"/>
          </p:cNvSpPr>
          <p:nvPr/>
        </p:nvSpPr>
        <p:spPr bwMode="auto">
          <a:xfrm flipV="1">
            <a:off x="4124325" y="2451100"/>
            <a:ext cx="0" cy="39846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5993" name="Freeform 25"/>
          <p:cNvSpPr>
            <a:spLocks/>
          </p:cNvSpPr>
          <p:nvPr/>
        </p:nvSpPr>
        <p:spPr bwMode="auto">
          <a:xfrm>
            <a:off x="4094163" y="2363788"/>
            <a:ext cx="57150" cy="109537"/>
          </a:xfrm>
          <a:custGeom>
            <a:avLst/>
            <a:gdLst/>
            <a:ahLst/>
            <a:cxnLst>
              <a:cxn ang="0">
                <a:pos x="39" y="73"/>
              </a:cxn>
              <a:cxn ang="0">
                <a:pos x="20" y="0"/>
              </a:cxn>
              <a:cxn ang="0">
                <a:pos x="0" y="73"/>
              </a:cxn>
              <a:cxn ang="0">
                <a:pos x="39" y="73"/>
              </a:cxn>
              <a:cxn ang="0">
                <a:pos x="39" y="73"/>
              </a:cxn>
            </a:cxnLst>
            <a:rect l="0" t="0" r="r" b="b"/>
            <a:pathLst>
              <a:path w="39" h="73">
                <a:moveTo>
                  <a:pt x="39" y="73"/>
                </a:moveTo>
                <a:lnTo>
                  <a:pt x="20" y="0"/>
                </a:lnTo>
                <a:lnTo>
                  <a:pt x="0" y="73"/>
                </a:lnTo>
                <a:lnTo>
                  <a:pt x="39" y="73"/>
                </a:lnTo>
                <a:lnTo>
                  <a:pt x="39" y="73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5994" name="Line 26"/>
          <p:cNvSpPr>
            <a:spLocks noChangeShapeType="1"/>
          </p:cNvSpPr>
          <p:nvPr/>
        </p:nvSpPr>
        <p:spPr bwMode="auto">
          <a:xfrm flipV="1">
            <a:off x="4124325" y="4911725"/>
            <a:ext cx="0" cy="64293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5995" name="Freeform 27"/>
          <p:cNvSpPr>
            <a:spLocks/>
          </p:cNvSpPr>
          <p:nvPr/>
        </p:nvSpPr>
        <p:spPr bwMode="auto">
          <a:xfrm>
            <a:off x="4094163" y="4822825"/>
            <a:ext cx="57150" cy="107950"/>
          </a:xfrm>
          <a:custGeom>
            <a:avLst/>
            <a:gdLst/>
            <a:ahLst/>
            <a:cxnLst>
              <a:cxn ang="0">
                <a:pos x="39" y="72"/>
              </a:cxn>
              <a:cxn ang="0">
                <a:pos x="20" y="0"/>
              </a:cxn>
              <a:cxn ang="0">
                <a:pos x="0" y="72"/>
              </a:cxn>
              <a:cxn ang="0">
                <a:pos x="39" y="72"/>
              </a:cxn>
              <a:cxn ang="0">
                <a:pos x="39" y="72"/>
              </a:cxn>
            </a:cxnLst>
            <a:rect l="0" t="0" r="r" b="b"/>
            <a:pathLst>
              <a:path w="39" h="72">
                <a:moveTo>
                  <a:pt x="39" y="72"/>
                </a:moveTo>
                <a:lnTo>
                  <a:pt x="20" y="0"/>
                </a:lnTo>
                <a:lnTo>
                  <a:pt x="0" y="72"/>
                </a:lnTo>
                <a:lnTo>
                  <a:pt x="39" y="72"/>
                </a:lnTo>
                <a:lnTo>
                  <a:pt x="39" y="7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5996" name="Line 28"/>
          <p:cNvSpPr>
            <a:spLocks noChangeShapeType="1"/>
          </p:cNvSpPr>
          <p:nvPr/>
        </p:nvSpPr>
        <p:spPr bwMode="auto">
          <a:xfrm flipV="1">
            <a:off x="4124325" y="5897563"/>
            <a:ext cx="0" cy="398462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5997" name="Freeform 29"/>
          <p:cNvSpPr>
            <a:spLocks/>
          </p:cNvSpPr>
          <p:nvPr/>
        </p:nvSpPr>
        <p:spPr bwMode="auto">
          <a:xfrm>
            <a:off x="4094163" y="5810250"/>
            <a:ext cx="57150" cy="107950"/>
          </a:xfrm>
          <a:custGeom>
            <a:avLst/>
            <a:gdLst/>
            <a:ahLst/>
            <a:cxnLst>
              <a:cxn ang="0">
                <a:pos x="39" y="72"/>
              </a:cxn>
              <a:cxn ang="0">
                <a:pos x="20" y="0"/>
              </a:cxn>
              <a:cxn ang="0">
                <a:pos x="0" y="72"/>
              </a:cxn>
              <a:cxn ang="0">
                <a:pos x="39" y="72"/>
              </a:cxn>
              <a:cxn ang="0">
                <a:pos x="39" y="72"/>
              </a:cxn>
            </a:cxnLst>
            <a:rect l="0" t="0" r="r" b="b"/>
            <a:pathLst>
              <a:path w="39" h="72">
                <a:moveTo>
                  <a:pt x="39" y="72"/>
                </a:moveTo>
                <a:lnTo>
                  <a:pt x="20" y="0"/>
                </a:lnTo>
                <a:lnTo>
                  <a:pt x="0" y="72"/>
                </a:lnTo>
                <a:lnTo>
                  <a:pt x="39" y="72"/>
                </a:lnTo>
                <a:lnTo>
                  <a:pt x="39" y="7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5998" name="Freeform 30"/>
          <p:cNvSpPr>
            <a:spLocks/>
          </p:cNvSpPr>
          <p:nvPr/>
        </p:nvSpPr>
        <p:spPr bwMode="auto">
          <a:xfrm>
            <a:off x="3756025" y="2854325"/>
            <a:ext cx="735013" cy="1965325"/>
          </a:xfrm>
          <a:custGeom>
            <a:avLst/>
            <a:gdLst/>
            <a:ahLst/>
            <a:cxnLst>
              <a:cxn ang="0">
                <a:pos x="494" y="1314"/>
              </a:cxn>
              <a:cxn ang="0">
                <a:pos x="0" y="1318"/>
              </a:cxn>
              <a:cxn ang="0">
                <a:pos x="0" y="0"/>
              </a:cxn>
              <a:cxn ang="0">
                <a:pos x="494" y="0"/>
              </a:cxn>
              <a:cxn ang="0">
                <a:pos x="494" y="1318"/>
              </a:cxn>
              <a:cxn ang="0">
                <a:pos x="494" y="1318"/>
              </a:cxn>
            </a:cxnLst>
            <a:rect l="0" t="0" r="r" b="b"/>
            <a:pathLst>
              <a:path w="494" h="1318">
                <a:moveTo>
                  <a:pt x="494" y="1314"/>
                </a:moveTo>
                <a:lnTo>
                  <a:pt x="0" y="1318"/>
                </a:lnTo>
                <a:lnTo>
                  <a:pt x="0" y="0"/>
                </a:lnTo>
                <a:lnTo>
                  <a:pt x="494" y="0"/>
                </a:lnTo>
                <a:lnTo>
                  <a:pt x="494" y="1318"/>
                </a:lnTo>
                <a:lnTo>
                  <a:pt x="494" y="1318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5999" name="Line 31"/>
          <p:cNvSpPr>
            <a:spLocks noChangeShapeType="1"/>
          </p:cNvSpPr>
          <p:nvPr/>
        </p:nvSpPr>
        <p:spPr bwMode="auto">
          <a:xfrm>
            <a:off x="3722688" y="3097213"/>
            <a:ext cx="768350" cy="317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6000" name="Line 32"/>
          <p:cNvSpPr>
            <a:spLocks noChangeShapeType="1"/>
          </p:cNvSpPr>
          <p:nvPr/>
        </p:nvSpPr>
        <p:spPr bwMode="auto">
          <a:xfrm>
            <a:off x="3756025" y="3340100"/>
            <a:ext cx="735013" cy="635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6001" name="Line 33"/>
          <p:cNvSpPr>
            <a:spLocks noChangeShapeType="1"/>
          </p:cNvSpPr>
          <p:nvPr/>
        </p:nvSpPr>
        <p:spPr bwMode="auto">
          <a:xfrm>
            <a:off x="3756025" y="3586163"/>
            <a:ext cx="735013" cy="4762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6002" name="Line 34"/>
          <p:cNvSpPr>
            <a:spLocks noChangeShapeType="1"/>
          </p:cNvSpPr>
          <p:nvPr/>
        </p:nvSpPr>
        <p:spPr bwMode="auto">
          <a:xfrm>
            <a:off x="3794125" y="3813175"/>
            <a:ext cx="715963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6003" name="Line 35"/>
          <p:cNvSpPr>
            <a:spLocks noChangeShapeType="1"/>
          </p:cNvSpPr>
          <p:nvPr/>
        </p:nvSpPr>
        <p:spPr bwMode="auto">
          <a:xfrm flipV="1">
            <a:off x="3794125" y="4098925"/>
            <a:ext cx="715963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6004" name="Line 36"/>
          <p:cNvSpPr>
            <a:spLocks noChangeShapeType="1"/>
          </p:cNvSpPr>
          <p:nvPr/>
        </p:nvSpPr>
        <p:spPr bwMode="auto">
          <a:xfrm>
            <a:off x="3756025" y="4322763"/>
            <a:ext cx="735013" cy="4762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6005" name="Line 37"/>
          <p:cNvSpPr>
            <a:spLocks noChangeShapeType="1"/>
          </p:cNvSpPr>
          <p:nvPr/>
        </p:nvSpPr>
        <p:spPr bwMode="auto">
          <a:xfrm>
            <a:off x="3756025" y="4568825"/>
            <a:ext cx="735013" cy="476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6006" name="Rectangle 38"/>
          <p:cNvSpPr>
            <a:spLocks noChangeArrowheads="1"/>
          </p:cNvSpPr>
          <p:nvPr/>
        </p:nvSpPr>
        <p:spPr bwMode="auto">
          <a:xfrm>
            <a:off x="5021263" y="1892300"/>
            <a:ext cx="86836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>
                <a:solidFill>
                  <a:srgbClr val="000000"/>
                </a:solidFill>
                <a:latin typeface="Arial" charset="0"/>
              </a:rPr>
              <a:t>Application</a:t>
            </a:r>
            <a:endParaRPr lang="en-US">
              <a:latin typeface="Times New Roman" charset="0"/>
            </a:endParaRPr>
          </a:p>
        </p:txBody>
      </p:sp>
      <p:sp>
        <p:nvSpPr>
          <p:cNvPr id="596007" name="Rectangle 39"/>
          <p:cNvSpPr>
            <a:spLocks noChangeArrowheads="1"/>
          </p:cNvSpPr>
          <p:nvPr/>
        </p:nvSpPr>
        <p:spPr bwMode="auto">
          <a:xfrm>
            <a:off x="5173663" y="2089150"/>
            <a:ext cx="62071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>
                <a:solidFill>
                  <a:srgbClr val="000000"/>
                </a:solidFill>
                <a:latin typeface="Arial" charset="0"/>
              </a:rPr>
              <a:t>process</a:t>
            </a:r>
            <a:endParaRPr lang="en-US">
              <a:latin typeface="Times New Roman" charset="0"/>
            </a:endParaRPr>
          </a:p>
        </p:txBody>
      </p:sp>
      <p:sp>
        <p:nvSpPr>
          <p:cNvPr id="596008" name="Freeform 40"/>
          <p:cNvSpPr>
            <a:spLocks/>
          </p:cNvSpPr>
          <p:nvPr/>
        </p:nvSpPr>
        <p:spPr bwMode="auto">
          <a:xfrm>
            <a:off x="4903788" y="1828800"/>
            <a:ext cx="1065212" cy="534988"/>
          </a:xfrm>
          <a:custGeom>
            <a:avLst/>
            <a:gdLst/>
            <a:ahLst/>
            <a:cxnLst>
              <a:cxn ang="0">
                <a:pos x="711" y="316"/>
              </a:cxn>
              <a:cxn ang="0">
                <a:pos x="711" y="323"/>
              </a:cxn>
              <a:cxn ang="0">
                <a:pos x="711" y="329"/>
              </a:cxn>
              <a:cxn ang="0">
                <a:pos x="708" y="336"/>
              </a:cxn>
              <a:cxn ang="0">
                <a:pos x="705" y="343"/>
              </a:cxn>
              <a:cxn ang="0">
                <a:pos x="702" y="346"/>
              </a:cxn>
              <a:cxn ang="0">
                <a:pos x="695" y="349"/>
              </a:cxn>
              <a:cxn ang="0">
                <a:pos x="692" y="353"/>
              </a:cxn>
              <a:cxn ang="0">
                <a:pos x="685" y="356"/>
              </a:cxn>
              <a:cxn ang="0">
                <a:pos x="678" y="359"/>
              </a:cxn>
              <a:cxn ang="0">
                <a:pos x="672" y="359"/>
              </a:cxn>
              <a:cxn ang="0">
                <a:pos x="40" y="359"/>
              </a:cxn>
              <a:cxn ang="0">
                <a:pos x="33" y="359"/>
              </a:cxn>
              <a:cxn ang="0">
                <a:pos x="26" y="356"/>
              </a:cxn>
              <a:cxn ang="0">
                <a:pos x="23" y="353"/>
              </a:cxn>
              <a:cxn ang="0">
                <a:pos x="17" y="349"/>
              </a:cxn>
              <a:cxn ang="0">
                <a:pos x="10" y="346"/>
              </a:cxn>
              <a:cxn ang="0">
                <a:pos x="7" y="343"/>
              </a:cxn>
              <a:cxn ang="0">
                <a:pos x="3" y="336"/>
              </a:cxn>
              <a:cxn ang="0">
                <a:pos x="0" y="329"/>
              </a:cxn>
              <a:cxn ang="0">
                <a:pos x="0" y="323"/>
              </a:cxn>
              <a:cxn ang="0">
                <a:pos x="0" y="316"/>
              </a:cxn>
              <a:cxn ang="0">
                <a:pos x="0" y="43"/>
              </a:cxn>
              <a:cxn ang="0">
                <a:pos x="0" y="36"/>
              </a:cxn>
              <a:cxn ang="0">
                <a:pos x="0" y="30"/>
              </a:cxn>
              <a:cxn ang="0">
                <a:pos x="3" y="23"/>
              </a:cxn>
              <a:cxn ang="0">
                <a:pos x="7" y="17"/>
              </a:cxn>
              <a:cxn ang="0">
                <a:pos x="10" y="13"/>
              </a:cxn>
              <a:cxn ang="0">
                <a:pos x="17" y="10"/>
              </a:cxn>
              <a:cxn ang="0">
                <a:pos x="23" y="7"/>
              </a:cxn>
              <a:cxn ang="0">
                <a:pos x="26" y="3"/>
              </a:cxn>
              <a:cxn ang="0">
                <a:pos x="33" y="3"/>
              </a:cxn>
              <a:cxn ang="0">
                <a:pos x="40" y="0"/>
              </a:cxn>
              <a:cxn ang="0">
                <a:pos x="672" y="0"/>
              </a:cxn>
              <a:cxn ang="0">
                <a:pos x="678" y="3"/>
              </a:cxn>
              <a:cxn ang="0">
                <a:pos x="685" y="3"/>
              </a:cxn>
              <a:cxn ang="0">
                <a:pos x="692" y="7"/>
              </a:cxn>
              <a:cxn ang="0">
                <a:pos x="695" y="10"/>
              </a:cxn>
              <a:cxn ang="0">
                <a:pos x="702" y="13"/>
              </a:cxn>
              <a:cxn ang="0">
                <a:pos x="705" y="17"/>
              </a:cxn>
              <a:cxn ang="0">
                <a:pos x="708" y="23"/>
              </a:cxn>
              <a:cxn ang="0">
                <a:pos x="711" y="30"/>
              </a:cxn>
              <a:cxn ang="0">
                <a:pos x="711" y="36"/>
              </a:cxn>
              <a:cxn ang="0">
                <a:pos x="715" y="43"/>
              </a:cxn>
              <a:cxn ang="0">
                <a:pos x="715" y="316"/>
              </a:cxn>
              <a:cxn ang="0">
                <a:pos x="715" y="316"/>
              </a:cxn>
            </a:cxnLst>
            <a:rect l="0" t="0" r="r" b="b"/>
            <a:pathLst>
              <a:path w="715" h="359">
                <a:moveTo>
                  <a:pt x="711" y="316"/>
                </a:moveTo>
                <a:lnTo>
                  <a:pt x="711" y="323"/>
                </a:lnTo>
                <a:lnTo>
                  <a:pt x="711" y="329"/>
                </a:lnTo>
                <a:lnTo>
                  <a:pt x="708" y="336"/>
                </a:lnTo>
                <a:lnTo>
                  <a:pt x="705" y="343"/>
                </a:lnTo>
                <a:lnTo>
                  <a:pt x="702" y="346"/>
                </a:lnTo>
                <a:lnTo>
                  <a:pt x="695" y="349"/>
                </a:lnTo>
                <a:lnTo>
                  <a:pt x="692" y="353"/>
                </a:lnTo>
                <a:lnTo>
                  <a:pt x="685" y="356"/>
                </a:lnTo>
                <a:lnTo>
                  <a:pt x="678" y="359"/>
                </a:lnTo>
                <a:lnTo>
                  <a:pt x="672" y="359"/>
                </a:lnTo>
                <a:lnTo>
                  <a:pt x="40" y="359"/>
                </a:lnTo>
                <a:lnTo>
                  <a:pt x="33" y="359"/>
                </a:lnTo>
                <a:lnTo>
                  <a:pt x="26" y="356"/>
                </a:lnTo>
                <a:lnTo>
                  <a:pt x="23" y="353"/>
                </a:lnTo>
                <a:lnTo>
                  <a:pt x="17" y="349"/>
                </a:lnTo>
                <a:lnTo>
                  <a:pt x="10" y="346"/>
                </a:lnTo>
                <a:lnTo>
                  <a:pt x="7" y="343"/>
                </a:lnTo>
                <a:lnTo>
                  <a:pt x="3" y="336"/>
                </a:lnTo>
                <a:lnTo>
                  <a:pt x="0" y="329"/>
                </a:lnTo>
                <a:lnTo>
                  <a:pt x="0" y="323"/>
                </a:lnTo>
                <a:lnTo>
                  <a:pt x="0" y="316"/>
                </a:lnTo>
                <a:lnTo>
                  <a:pt x="0" y="43"/>
                </a:lnTo>
                <a:lnTo>
                  <a:pt x="0" y="36"/>
                </a:lnTo>
                <a:lnTo>
                  <a:pt x="0" y="30"/>
                </a:lnTo>
                <a:lnTo>
                  <a:pt x="3" y="23"/>
                </a:lnTo>
                <a:lnTo>
                  <a:pt x="7" y="17"/>
                </a:lnTo>
                <a:lnTo>
                  <a:pt x="10" y="13"/>
                </a:lnTo>
                <a:lnTo>
                  <a:pt x="17" y="10"/>
                </a:lnTo>
                <a:lnTo>
                  <a:pt x="23" y="7"/>
                </a:lnTo>
                <a:lnTo>
                  <a:pt x="26" y="3"/>
                </a:lnTo>
                <a:lnTo>
                  <a:pt x="33" y="3"/>
                </a:lnTo>
                <a:lnTo>
                  <a:pt x="40" y="0"/>
                </a:lnTo>
                <a:lnTo>
                  <a:pt x="672" y="0"/>
                </a:lnTo>
                <a:lnTo>
                  <a:pt x="678" y="3"/>
                </a:lnTo>
                <a:lnTo>
                  <a:pt x="685" y="3"/>
                </a:lnTo>
                <a:lnTo>
                  <a:pt x="692" y="7"/>
                </a:lnTo>
                <a:lnTo>
                  <a:pt x="695" y="10"/>
                </a:lnTo>
                <a:lnTo>
                  <a:pt x="702" y="13"/>
                </a:lnTo>
                <a:lnTo>
                  <a:pt x="705" y="17"/>
                </a:lnTo>
                <a:lnTo>
                  <a:pt x="708" y="23"/>
                </a:lnTo>
                <a:lnTo>
                  <a:pt x="711" y="30"/>
                </a:lnTo>
                <a:lnTo>
                  <a:pt x="711" y="36"/>
                </a:lnTo>
                <a:lnTo>
                  <a:pt x="715" y="43"/>
                </a:lnTo>
                <a:lnTo>
                  <a:pt x="715" y="316"/>
                </a:lnTo>
                <a:lnTo>
                  <a:pt x="715" y="316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6009" name="Line 41"/>
          <p:cNvSpPr>
            <a:spLocks noChangeShapeType="1"/>
          </p:cNvSpPr>
          <p:nvPr/>
        </p:nvSpPr>
        <p:spPr bwMode="auto">
          <a:xfrm flipV="1">
            <a:off x="5434013" y="2451100"/>
            <a:ext cx="1587" cy="39846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6010" name="Freeform 42"/>
          <p:cNvSpPr>
            <a:spLocks/>
          </p:cNvSpPr>
          <p:nvPr/>
        </p:nvSpPr>
        <p:spPr bwMode="auto">
          <a:xfrm>
            <a:off x="5403850" y="2363788"/>
            <a:ext cx="60325" cy="109537"/>
          </a:xfrm>
          <a:custGeom>
            <a:avLst/>
            <a:gdLst/>
            <a:ahLst/>
            <a:cxnLst>
              <a:cxn ang="0">
                <a:pos x="40" y="73"/>
              </a:cxn>
              <a:cxn ang="0">
                <a:pos x="20" y="0"/>
              </a:cxn>
              <a:cxn ang="0">
                <a:pos x="0" y="73"/>
              </a:cxn>
              <a:cxn ang="0">
                <a:pos x="40" y="73"/>
              </a:cxn>
              <a:cxn ang="0">
                <a:pos x="40" y="73"/>
              </a:cxn>
            </a:cxnLst>
            <a:rect l="0" t="0" r="r" b="b"/>
            <a:pathLst>
              <a:path w="40" h="73">
                <a:moveTo>
                  <a:pt x="40" y="73"/>
                </a:moveTo>
                <a:lnTo>
                  <a:pt x="20" y="0"/>
                </a:lnTo>
                <a:lnTo>
                  <a:pt x="0" y="73"/>
                </a:lnTo>
                <a:lnTo>
                  <a:pt x="40" y="73"/>
                </a:lnTo>
                <a:lnTo>
                  <a:pt x="40" y="73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6011" name="Freeform 43"/>
          <p:cNvSpPr>
            <a:spLocks/>
          </p:cNvSpPr>
          <p:nvPr/>
        </p:nvSpPr>
        <p:spPr bwMode="auto">
          <a:xfrm>
            <a:off x="5065713" y="2854325"/>
            <a:ext cx="736600" cy="1965325"/>
          </a:xfrm>
          <a:custGeom>
            <a:avLst/>
            <a:gdLst/>
            <a:ahLst/>
            <a:cxnLst>
              <a:cxn ang="0">
                <a:pos x="494" y="1314"/>
              </a:cxn>
              <a:cxn ang="0">
                <a:pos x="0" y="1318"/>
              </a:cxn>
              <a:cxn ang="0">
                <a:pos x="0" y="0"/>
              </a:cxn>
              <a:cxn ang="0">
                <a:pos x="494" y="0"/>
              </a:cxn>
              <a:cxn ang="0">
                <a:pos x="494" y="1318"/>
              </a:cxn>
              <a:cxn ang="0">
                <a:pos x="494" y="1318"/>
              </a:cxn>
            </a:cxnLst>
            <a:rect l="0" t="0" r="r" b="b"/>
            <a:pathLst>
              <a:path w="494" h="1318">
                <a:moveTo>
                  <a:pt x="494" y="1314"/>
                </a:moveTo>
                <a:lnTo>
                  <a:pt x="0" y="1318"/>
                </a:lnTo>
                <a:lnTo>
                  <a:pt x="0" y="0"/>
                </a:lnTo>
                <a:lnTo>
                  <a:pt x="494" y="0"/>
                </a:lnTo>
                <a:lnTo>
                  <a:pt x="494" y="1318"/>
                </a:lnTo>
                <a:lnTo>
                  <a:pt x="494" y="1318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6012" name="Line 44"/>
          <p:cNvSpPr>
            <a:spLocks noChangeShapeType="1"/>
          </p:cNvSpPr>
          <p:nvPr/>
        </p:nvSpPr>
        <p:spPr bwMode="auto">
          <a:xfrm>
            <a:off x="5081588" y="3097213"/>
            <a:ext cx="720725" cy="317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6013" name="Line 45"/>
          <p:cNvSpPr>
            <a:spLocks noChangeShapeType="1"/>
          </p:cNvSpPr>
          <p:nvPr/>
        </p:nvSpPr>
        <p:spPr bwMode="auto">
          <a:xfrm>
            <a:off x="5065713" y="3340100"/>
            <a:ext cx="736600" cy="635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6014" name="Line 46"/>
          <p:cNvSpPr>
            <a:spLocks noChangeShapeType="1"/>
          </p:cNvSpPr>
          <p:nvPr/>
        </p:nvSpPr>
        <p:spPr bwMode="auto">
          <a:xfrm>
            <a:off x="5065713" y="3586163"/>
            <a:ext cx="736600" cy="4762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6015" name="Line 47"/>
          <p:cNvSpPr>
            <a:spLocks noChangeShapeType="1"/>
          </p:cNvSpPr>
          <p:nvPr/>
        </p:nvSpPr>
        <p:spPr bwMode="auto">
          <a:xfrm>
            <a:off x="5081588" y="3813175"/>
            <a:ext cx="715962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6016" name="Line 48"/>
          <p:cNvSpPr>
            <a:spLocks noChangeShapeType="1"/>
          </p:cNvSpPr>
          <p:nvPr/>
        </p:nvSpPr>
        <p:spPr bwMode="auto">
          <a:xfrm>
            <a:off x="5081588" y="4098925"/>
            <a:ext cx="715962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6017" name="Line 49"/>
          <p:cNvSpPr>
            <a:spLocks noChangeShapeType="1"/>
          </p:cNvSpPr>
          <p:nvPr/>
        </p:nvSpPr>
        <p:spPr bwMode="auto">
          <a:xfrm>
            <a:off x="5065713" y="4322763"/>
            <a:ext cx="736600" cy="4762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6018" name="Line 50"/>
          <p:cNvSpPr>
            <a:spLocks noChangeShapeType="1"/>
          </p:cNvSpPr>
          <p:nvPr/>
        </p:nvSpPr>
        <p:spPr bwMode="auto">
          <a:xfrm>
            <a:off x="5065713" y="4568825"/>
            <a:ext cx="736600" cy="476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6019" name="Freeform 51"/>
          <p:cNvSpPr>
            <a:spLocks/>
          </p:cNvSpPr>
          <p:nvPr/>
        </p:nvSpPr>
        <p:spPr bwMode="auto">
          <a:xfrm>
            <a:off x="5065713" y="5064125"/>
            <a:ext cx="736600" cy="246063"/>
          </a:xfrm>
          <a:custGeom>
            <a:avLst/>
            <a:gdLst/>
            <a:ahLst/>
            <a:cxnLst>
              <a:cxn ang="0">
                <a:pos x="494" y="161"/>
              </a:cxn>
              <a:cxn ang="0">
                <a:pos x="0" y="165"/>
              </a:cxn>
              <a:cxn ang="0">
                <a:pos x="0" y="0"/>
              </a:cxn>
              <a:cxn ang="0">
                <a:pos x="494" y="0"/>
              </a:cxn>
              <a:cxn ang="0">
                <a:pos x="494" y="165"/>
              </a:cxn>
              <a:cxn ang="0">
                <a:pos x="494" y="165"/>
              </a:cxn>
              <a:cxn ang="0">
                <a:pos x="494" y="161"/>
              </a:cxn>
            </a:cxnLst>
            <a:rect l="0" t="0" r="r" b="b"/>
            <a:pathLst>
              <a:path w="494" h="165">
                <a:moveTo>
                  <a:pt x="494" y="161"/>
                </a:moveTo>
                <a:lnTo>
                  <a:pt x="0" y="165"/>
                </a:lnTo>
                <a:lnTo>
                  <a:pt x="0" y="0"/>
                </a:lnTo>
                <a:lnTo>
                  <a:pt x="494" y="0"/>
                </a:lnTo>
                <a:lnTo>
                  <a:pt x="494" y="165"/>
                </a:lnTo>
                <a:lnTo>
                  <a:pt x="494" y="165"/>
                </a:lnTo>
                <a:lnTo>
                  <a:pt x="494" y="161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6020" name="Freeform 52"/>
          <p:cNvSpPr>
            <a:spLocks/>
          </p:cNvSpPr>
          <p:nvPr/>
        </p:nvSpPr>
        <p:spPr bwMode="auto">
          <a:xfrm>
            <a:off x="5065713" y="5064125"/>
            <a:ext cx="736600" cy="246063"/>
          </a:xfrm>
          <a:custGeom>
            <a:avLst/>
            <a:gdLst/>
            <a:ahLst/>
            <a:cxnLst>
              <a:cxn ang="0">
                <a:pos x="494" y="161"/>
              </a:cxn>
              <a:cxn ang="0">
                <a:pos x="0" y="165"/>
              </a:cxn>
              <a:cxn ang="0">
                <a:pos x="0" y="0"/>
              </a:cxn>
              <a:cxn ang="0">
                <a:pos x="494" y="0"/>
              </a:cxn>
              <a:cxn ang="0">
                <a:pos x="494" y="165"/>
              </a:cxn>
              <a:cxn ang="0">
                <a:pos x="494" y="165"/>
              </a:cxn>
            </a:cxnLst>
            <a:rect l="0" t="0" r="r" b="b"/>
            <a:pathLst>
              <a:path w="494" h="165">
                <a:moveTo>
                  <a:pt x="494" y="161"/>
                </a:moveTo>
                <a:lnTo>
                  <a:pt x="0" y="165"/>
                </a:lnTo>
                <a:lnTo>
                  <a:pt x="0" y="0"/>
                </a:lnTo>
                <a:lnTo>
                  <a:pt x="494" y="0"/>
                </a:lnTo>
                <a:lnTo>
                  <a:pt x="494" y="165"/>
                </a:lnTo>
                <a:lnTo>
                  <a:pt x="494" y="165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6021" name="Freeform 53"/>
          <p:cNvSpPr>
            <a:spLocks/>
          </p:cNvSpPr>
          <p:nvPr/>
        </p:nvSpPr>
        <p:spPr bwMode="auto">
          <a:xfrm>
            <a:off x="3327400" y="5313363"/>
            <a:ext cx="1595438" cy="490537"/>
          </a:xfrm>
          <a:custGeom>
            <a:avLst/>
            <a:gdLst/>
            <a:ahLst/>
            <a:cxnLst>
              <a:cxn ang="0">
                <a:pos x="1070" y="326"/>
              </a:cxn>
              <a:cxn ang="0">
                <a:pos x="0" y="329"/>
              </a:cxn>
              <a:cxn ang="0">
                <a:pos x="0" y="0"/>
              </a:cxn>
              <a:cxn ang="0">
                <a:pos x="1070" y="0"/>
              </a:cxn>
              <a:cxn ang="0">
                <a:pos x="1070" y="329"/>
              </a:cxn>
              <a:cxn ang="0">
                <a:pos x="1070" y="329"/>
              </a:cxn>
              <a:cxn ang="0">
                <a:pos x="1070" y="326"/>
              </a:cxn>
            </a:cxnLst>
            <a:rect l="0" t="0" r="r" b="b"/>
            <a:pathLst>
              <a:path w="1070" h="329">
                <a:moveTo>
                  <a:pt x="1070" y="326"/>
                </a:moveTo>
                <a:lnTo>
                  <a:pt x="0" y="329"/>
                </a:lnTo>
                <a:lnTo>
                  <a:pt x="0" y="0"/>
                </a:lnTo>
                <a:lnTo>
                  <a:pt x="1070" y="0"/>
                </a:lnTo>
                <a:lnTo>
                  <a:pt x="1070" y="329"/>
                </a:lnTo>
                <a:lnTo>
                  <a:pt x="1070" y="329"/>
                </a:lnTo>
                <a:lnTo>
                  <a:pt x="1070" y="326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6022" name="Freeform 54"/>
          <p:cNvSpPr>
            <a:spLocks/>
          </p:cNvSpPr>
          <p:nvPr/>
        </p:nvSpPr>
        <p:spPr bwMode="auto">
          <a:xfrm>
            <a:off x="3327400" y="5313363"/>
            <a:ext cx="1595438" cy="490537"/>
          </a:xfrm>
          <a:custGeom>
            <a:avLst/>
            <a:gdLst/>
            <a:ahLst/>
            <a:cxnLst>
              <a:cxn ang="0">
                <a:pos x="1070" y="326"/>
              </a:cxn>
              <a:cxn ang="0">
                <a:pos x="0" y="329"/>
              </a:cxn>
              <a:cxn ang="0">
                <a:pos x="0" y="0"/>
              </a:cxn>
              <a:cxn ang="0">
                <a:pos x="1070" y="0"/>
              </a:cxn>
              <a:cxn ang="0">
                <a:pos x="1070" y="329"/>
              </a:cxn>
              <a:cxn ang="0">
                <a:pos x="1070" y="329"/>
              </a:cxn>
            </a:cxnLst>
            <a:rect l="0" t="0" r="r" b="b"/>
            <a:pathLst>
              <a:path w="1070" h="329">
                <a:moveTo>
                  <a:pt x="1070" y="326"/>
                </a:moveTo>
                <a:lnTo>
                  <a:pt x="0" y="329"/>
                </a:lnTo>
                <a:lnTo>
                  <a:pt x="0" y="0"/>
                </a:lnTo>
                <a:lnTo>
                  <a:pt x="1070" y="0"/>
                </a:lnTo>
                <a:lnTo>
                  <a:pt x="1070" y="329"/>
                </a:lnTo>
                <a:lnTo>
                  <a:pt x="1070" y="329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6023" name="Rectangle 55"/>
          <p:cNvSpPr>
            <a:spLocks noChangeArrowheads="1"/>
          </p:cNvSpPr>
          <p:nvPr/>
        </p:nvSpPr>
        <p:spPr bwMode="auto">
          <a:xfrm>
            <a:off x="3632200" y="6330950"/>
            <a:ext cx="11239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>
                <a:solidFill>
                  <a:srgbClr val="000000"/>
                </a:solidFill>
                <a:latin typeface="Arial" charset="0"/>
              </a:rPr>
              <a:t>Packets arrive</a:t>
            </a:r>
            <a:endParaRPr lang="en-US">
              <a:latin typeface="Times New Roman" charset="0"/>
            </a:endParaRPr>
          </a:p>
        </p:txBody>
      </p:sp>
      <p:sp>
        <p:nvSpPr>
          <p:cNvPr id="596024" name="Rectangle 56"/>
          <p:cNvSpPr>
            <a:spLocks noChangeArrowheads="1"/>
          </p:cNvSpPr>
          <p:nvPr/>
        </p:nvSpPr>
        <p:spPr bwMode="auto">
          <a:xfrm>
            <a:off x="1219200" y="2667000"/>
            <a:ext cx="533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  <a:latin typeface="Arial" charset="0"/>
              </a:rPr>
              <a:t>Ports</a:t>
            </a:r>
            <a:endParaRPr lang="en-US" sz="3200">
              <a:latin typeface="Times New Roman" charset="0"/>
            </a:endParaRPr>
          </a:p>
        </p:txBody>
      </p:sp>
      <p:sp>
        <p:nvSpPr>
          <p:cNvPr id="596025" name="Rectangle 57"/>
          <p:cNvSpPr>
            <a:spLocks noChangeArrowheads="1"/>
          </p:cNvSpPr>
          <p:nvPr/>
        </p:nvSpPr>
        <p:spPr bwMode="auto">
          <a:xfrm>
            <a:off x="1344613" y="3673475"/>
            <a:ext cx="9271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Arial" charset="0"/>
              </a:rPr>
              <a:t>Message</a:t>
            </a:r>
          </a:p>
          <a:p>
            <a:r>
              <a:rPr lang="en-US" sz="1800">
                <a:solidFill>
                  <a:srgbClr val="000000"/>
                </a:solidFill>
                <a:latin typeface="Arial" charset="0"/>
              </a:rPr>
              <a:t>Queues</a:t>
            </a:r>
            <a:endParaRPr lang="en-US" sz="3200">
              <a:latin typeface="Times New Roman" charset="0"/>
            </a:endParaRPr>
          </a:p>
        </p:txBody>
      </p:sp>
      <p:sp>
        <p:nvSpPr>
          <p:cNvPr id="596026" name="Rectangle 58"/>
          <p:cNvSpPr>
            <a:spLocks noChangeArrowheads="1"/>
          </p:cNvSpPr>
          <p:nvPr/>
        </p:nvSpPr>
        <p:spPr bwMode="auto">
          <a:xfrm>
            <a:off x="3733800" y="5410200"/>
            <a:ext cx="7239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  <a:latin typeface="Arial" charset="0"/>
              </a:rPr>
              <a:t>DeMux</a:t>
            </a:r>
            <a:endParaRPr lang="en-US" sz="3200">
              <a:latin typeface="Times New Roman" charset="0"/>
            </a:endParaRPr>
          </a:p>
        </p:txBody>
      </p:sp>
      <p:sp>
        <p:nvSpPr>
          <p:cNvPr id="596027" name="Line 59"/>
          <p:cNvSpPr>
            <a:spLocks noChangeShapeType="1"/>
          </p:cNvSpPr>
          <p:nvPr/>
        </p:nvSpPr>
        <p:spPr bwMode="auto">
          <a:xfrm>
            <a:off x="1865313" y="2811463"/>
            <a:ext cx="425450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6028" name="Freeform 60"/>
          <p:cNvSpPr>
            <a:spLocks/>
          </p:cNvSpPr>
          <p:nvPr/>
        </p:nvSpPr>
        <p:spPr bwMode="auto">
          <a:xfrm>
            <a:off x="2271713" y="2781300"/>
            <a:ext cx="114300" cy="58738"/>
          </a:xfrm>
          <a:custGeom>
            <a:avLst/>
            <a:gdLst/>
            <a:ahLst/>
            <a:cxnLst>
              <a:cxn ang="0">
                <a:pos x="0" y="39"/>
              </a:cxn>
              <a:cxn ang="0">
                <a:pos x="76" y="20"/>
              </a:cxn>
              <a:cxn ang="0">
                <a:pos x="0" y="0"/>
              </a:cxn>
              <a:cxn ang="0">
                <a:pos x="0" y="39"/>
              </a:cxn>
              <a:cxn ang="0">
                <a:pos x="0" y="39"/>
              </a:cxn>
            </a:cxnLst>
            <a:rect l="0" t="0" r="r" b="b"/>
            <a:pathLst>
              <a:path w="76" h="39">
                <a:moveTo>
                  <a:pt x="0" y="39"/>
                </a:moveTo>
                <a:lnTo>
                  <a:pt x="76" y="20"/>
                </a:lnTo>
                <a:lnTo>
                  <a:pt x="0" y="0"/>
                </a:lnTo>
                <a:lnTo>
                  <a:pt x="0" y="39"/>
                </a:lnTo>
                <a:lnTo>
                  <a:pt x="0" y="39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6029" name="Rectangle 6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UDP Delivery</a:t>
            </a:r>
          </a:p>
        </p:txBody>
      </p:sp>
      <p:sp>
        <p:nvSpPr>
          <p:cNvPr id="596030" name="Line 62"/>
          <p:cNvSpPr>
            <a:spLocks noChangeShapeType="1"/>
          </p:cNvSpPr>
          <p:nvPr/>
        </p:nvSpPr>
        <p:spPr bwMode="auto">
          <a:xfrm>
            <a:off x="1524000" y="2590800"/>
            <a:ext cx="4648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96031" name="Text Box 63"/>
          <p:cNvSpPr txBox="1">
            <a:spLocks noChangeArrowheads="1"/>
          </p:cNvSpPr>
          <p:nvPr/>
        </p:nvSpPr>
        <p:spPr bwMode="auto">
          <a:xfrm>
            <a:off x="6148388" y="2295525"/>
            <a:ext cx="1136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Arial" charset="0"/>
              </a:rPr>
              <a:t>Kernel</a:t>
            </a:r>
          </a:p>
          <a:p>
            <a:r>
              <a:rPr lang="en-US" sz="1800">
                <a:latin typeface="Arial" charset="0"/>
              </a:rPr>
              <a:t>boundary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brief Internet history...</a:t>
            </a:r>
          </a:p>
        </p:txBody>
      </p:sp>
      <p:sp>
        <p:nvSpPr>
          <p:cNvPr id="603139" name="Line 3"/>
          <p:cNvSpPr>
            <a:spLocks noChangeShapeType="1"/>
          </p:cNvSpPr>
          <p:nvPr/>
        </p:nvSpPr>
        <p:spPr bwMode="auto">
          <a:xfrm>
            <a:off x="874713" y="5334000"/>
            <a:ext cx="7808912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3140" name="Line 4"/>
          <p:cNvSpPr>
            <a:spLocks noChangeShapeType="1"/>
          </p:cNvSpPr>
          <p:nvPr/>
        </p:nvSpPr>
        <p:spPr bwMode="auto">
          <a:xfrm>
            <a:off x="1212850" y="5337175"/>
            <a:ext cx="1588" cy="1095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3141" name="Line 5"/>
          <p:cNvSpPr>
            <a:spLocks noChangeShapeType="1"/>
          </p:cNvSpPr>
          <p:nvPr/>
        </p:nvSpPr>
        <p:spPr bwMode="auto">
          <a:xfrm>
            <a:off x="2401888" y="5365750"/>
            <a:ext cx="1587" cy="1095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3142" name="Text Box 6"/>
          <p:cNvSpPr txBox="1">
            <a:spLocks noChangeArrowheads="1"/>
          </p:cNvSpPr>
          <p:nvPr/>
        </p:nvSpPr>
        <p:spPr bwMode="auto">
          <a:xfrm>
            <a:off x="815975" y="537845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Times New Roman" charset="0"/>
              </a:rPr>
              <a:t>1970</a:t>
            </a:r>
          </a:p>
        </p:txBody>
      </p:sp>
      <p:sp>
        <p:nvSpPr>
          <p:cNvPr id="603143" name="Line 7"/>
          <p:cNvSpPr>
            <a:spLocks noChangeShapeType="1"/>
          </p:cNvSpPr>
          <p:nvPr/>
        </p:nvSpPr>
        <p:spPr bwMode="auto">
          <a:xfrm>
            <a:off x="3595688" y="5368925"/>
            <a:ext cx="1587" cy="1095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3144" name="Text Box 8"/>
          <p:cNvSpPr txBox="1">
            <a:spLocks noChangeArrowheads="1"/>
          </p:cNvSpPr>
          <p:nvPr/>
        </p:nvSpPr>
        <p:spPr bwMode="auto">
          <a:xfrm>
            <a:off x="2009775" y="5381625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Times New Roman" charset="0"/>
              </a:rPr>
              <a:t>1975</a:t>
            </a:r>
          </a:p>
        </p:txBody>
      </p:sp>
      <p:sp>
        <p:nvSpPr>
          <p:cNvPr id="603145" name="Line 9"/>
          <p:cNvSpPr>
            <a:spLocks noChangeShapeType="1"/>
          </p:cNvSpPr>
          <p:nvPr/>
        </p:nvSpPr>
        <p:spPr bwMode="auto">
          <a:xfrm>
            <a:off x="4784725" y="5365750"/>
            <a:ext cx="1588" cy="1095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3146" name="Text Box 10"/>
          <p:cNvSpPr txBox="1">
            <a:spLocks noChangeArrowheads="1"/>
          </p:cNvSpPr>
          <p:nvPr/>
        </p:nvSpPr>
        <p:spPr bwMode="auto">
          <a:xfrm>
            <a:off x="3198813" y="537845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Times New Roman" charset="0"/>
              </a:rPr>
              <a:t>1980</a:t>
            </a:r>
          </a:p>
        </p:txBody>
      </p:sp>
      <p:sp>
        <p:nvSpPr>
          <p:cNvPr id="603147" name="Line 11"/>
          <p:cNvSpPr>
            <a:spLocks noChangeShapeType="1"/>
          </p:cNvSpPr>
          <p:nvPr/>
        </p:nvSpPr>
        <p:spPr bwMode="auto">
          <a:xfrm>
            <a:off x="5976938" y="5365750"/>
            <a:ext cx="1587" cy="1095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3148" name="Text Box 12"/>
          <p:cNvSpPr txBox="1">
            <a:spLocks noChangeArrowheads="1"/>
          </p:cNvSpPr>
          <p:nvPr/>
        </p:nvSpPr>
        <p:spPr bwMode="auto">
          <a:xfrm>
            <a:off x="4391025" y="537845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Times New Roman" charset="0"/>
              </a:rPr>
              <a:t>1985</a:t>
            </a:r>
          </a:p>
        </p:txBody>
      </p:sp>
      <p:sp>
        <p:nvSpPr>
          <p:cNvPr id="603149" name="Line 13"/>
          <p:cNvSpPr>
            <a:spLocks noChangeShapeType="1"/>
          </p:cNvSpPr>
          <p:nvPr/>
        </p:nvSpPr>
        <p:spPr bwMode="auto">
          <a:xfrm>
            <a:off x="7173913" y="5365750"/>
            <a:ext cx="1587" cy="1095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3150" name="Text Box 14"/>
          <p:cNvSpPr txBox="1">
            <a:spLocks noChangeArrowheads="1"/>
          </p:cNvSpPr>
          <p:nvPr/>
        </p:nvSpPr>
        <p:spPr bwMode="auto">
          <a:xfrm>
            <a:off x="5588000" y="537845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Times New Roman" charset="0"/>
              </a:rPr>
              <a:t>1990</a:t>
            </a:r>
          </a:p>
        </p:txBody>
      </p:sp>
      <p:sp>
        <p:nvSpPr>
          <p:cNvPr id="603151" name="Text Box 15"/>
          <p:cNvSpPr txBox="1">
            <a:spLocks noChangeArrowheads="1"/>
          </p:cNvSpPr>
          <p:nvPr/>
        </p:nvSpPr>
        <p:spPr bwMode="auto">
          <a:xfrm>
            <a:off x="6783388" y="537845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Times New Roman" charset="0"/>
              </a:rPr>
              <a:t>1995</a:t>
            </a:r>
          </a:p>
        </p:txBody>
      </p:sp>
      <p:sp>
        <p:nvSpPr>
          <p:cNvPr id="603152" name="Line 16"/>
          <p:cNvSpPr>
            <a:spLocks noChangeShapeType="1"/>
          </p:cNvSpPr>
          <p:nvPr/>
        </p:nvSpPr>
        <p:spPr bwMode="auto">
          <a:xfrm flipV="1">
            <a:off x="985838" y="4537075"/>
            <a:ext cx="1587" cy="785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3153" name="Text Box 17"/>
          <p:cNvSpPr txBox="1">
            <a:spLocks noChangeArrowheads="1"/>
          </p:cNvSpPr>
          <p:nvPr/>
        </p:nvSpPr>
        <p:spPr bwMode="auto">
          <a:xfrm>
            <a:off x="465138" y="3779838"/>
            <a:ext cx="104457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1969</a:t>
            </a:r>
          </a:p>
          <a:p>
            <a:r>
              <a:rPr lang="en-US" sz="1400" b="1">
                <a:latin typeface="Times New Roman" charset="0"/>
              </a:rPr>
              <a:t>ARPANET</a:t>
            </a:r>
          </a:p>
          <a:p>
            <a:r>
              <a:rPr lang="en-US" sz="1400">
                <a:latin typeface="Times New Roman" charset="0"/>
              </a:rPr>
              <a:t>created</a:t>
            </a:r>
          </a:p>
        </p:txBody>
      </p:sp>
      <p:sp>
        <p:nvSpPr>
          <p:cNvPr id="603154" name="Line 18"/>
          <p:cNvSpPr>
            <a:spLocks noChangeShapeType="1"/>
          </p:cNvSpPr>
          <p:nvPr/>
        </p:nvSpPr>
        <p:spPr bwMode="auto">
          <a:xfrm flipV="1">
            <a:off x="1619250" y="3551238"/>
            <a:ext cx="3175" cy="1782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3155" name="Text Box 19"/>
          <p:cNvSpPr txBox="1">
            <a:spLocks noChangeArrowheads="1"/>
          </p:cNvSpPr>
          <p:nvPr/>
        </p:nvSpPr>
        <p:spPr bwMode="auto">
          <a:xfrm>
            <a:off x="1162050" y="2805113"/>
            <a:ext cx="90805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1972</a:t>
            </a:r>
          </a:p>
          <a:p>
            <a:r>
              <a:rPr lang="en-US" sz="1400" b="1">
                <a:latin typeface="Times New Roman" charset="0"/>
              </a:rPr>
              <a:t>TELNET</a:t>
            </a:r>
          </a:p>
          <a:p>
            <a:r>
              <a:rPr lang="en-US" sz="1000">
                <a:latin typeface="Times New Roman" charset="0"/>
              </a:rPr>
              <a:t>RFC 318</a:t>
            </a:r>
          </a:p>
        </p:txBody>
      </p:sp>
      <p:sp>
        <p:nvSpPr>
          <p:cNvPr id="603156" name="Line 20"/>
          <p:cNvSpPr>
            <a:spLocks noChangeShapeType="1"/>
          </p:cNvSpPr>
          <p:nvPr/>
        </p:nvSpPr>
        <p:spPr bwMode="auto">
          <a:xfrm flipV="1">
            <a:off x="1935163" y="4525963"/>
            <a:ext cx="1587" cy="785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3157" name="Text Box 21"/>
          <p:cNvSpPr txBox="1">
            <a:spLocks noChangeArrowheads="1"/>
          </p:cNvSpPr>
          <p:nvPr/>
        </p:nvSpPr>
        <p:spPr bwMode="auto">
          <a:xfrm>
            <a:off x="1614488" y="3803650"/>
            <a:ext cx="644525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1973</a:t>
            </a:r>
          </a:p>
          <a:p>
            <a:r>
              <a:rPr lang="en-US" sz="1400" b="1">
                <a:latin typeface="Times New Roman" charset="0"/>
              </a:rPr>
              <a:t>FTP</a:t>
            </a:r>
          </a:p>
          <a:p>
            <a:r>
              <a:rPr lang="en-US" sz="1000">
                <a:latin typeface="Times New Roman" charset="0"/>
              </a:rPr>
              <a:t>RFC 454</a:t>
            </a:r>
          </a:p>
        </p:txBody>
      </p:sp>
      <p:sp>
        <p:nvSpPr>
          <p:cNvPr id="603158" name="Line 22"/>
          <p:cNvSpPr>
            <a:spLocks noChangeShapeType="1"/>
          </p:cNvSpPr>
          <p:nvPr/>
        </p:nvSpPr>
        <p:spPr bwMode="auto">
          <a:xfrm flipV="1">
            <a:off x="3929063" y="4570413"/>
            <a:ext cx="1587" cy="785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3159" name="Text Box 23"/>
          <p:cNvSpPr txBox="1">
            <a:spLocks noChangeArrowheads="1"/>
          </p:cNvSpPr>
          <p:nvPr/>
        </p:nvSpPr>
        <p:spPr bwMode="auto">
          <a:xfrm>
            <a:off x="3365500" y="3813175"/>
            <a:ext cx="99695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1982</a:t>
            </a:r>
          </a:p>
          <a:p>
            <a:r>
              <a:rPr lang="en-US" sz="1400" b="1">
                <a:latin typeface="Times New Roman" charset="0"/>
              </a:rPr>
              <a:t>TCP &amp; IP</a:t>
            </a:r>
            <a:endParaRPr lang="en-US" sz="1400">
              <a:latin typeface="Times New Roman" charset="0"/>
            </a:endParaRPr>
          </a:p>
          <a:p>
            <a:r>
              <a:rPr lang="en-US" sz="1000">
                <a:latin typeface="Times New Roman" charset="0"/>
              </a:rPr>
              <a:t>RFC 793 &amp; 791</a:t>
            </a:r>
            <a:endParaRPr lang="en-US" sz="1400">
              <a:latin typeface="Times New Roman" charset="0"/>
            </a:endParaRPr>
          </a:p>
        </p:txBody>
      </p:sp>
      <p:sp>
        <p:nvSpPr>
          <p:cNvPr id="603160" name="Text Box 24"/>
          <p:cNvSpPr txBox="1">
            <a:spLocks noChangeArrowheads="1"/>
          </p:cNvSpPr>
          <p:nvPr/>
        </p:nvSpPr>
        <p:spPr bwMode="auto">
          <a:xfrm>
            <a:off x="2555875" y="3803650"/>
            <a:ext cx="669925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1977</a:t>
            </a:r>
          </a:p>
          <a:p>
            <a:r>
              <a:rPr lang="en-US" sz="1400" b="1">
                <a:latin typeface="Times New Roman" charset="0"/>
              </a:rPr>
              <a:t>MAIL</a:t>
            </a:r>
            <a:endParaRPr lang="en-US" sz="1400">
              <a:latin typeface="Times New Roman" charset="0"/>
            </a:endParaRPr>
          </a:p>
          <a:p>
            <a:r>
              <a:rPr lang="en-US" sz="1000">
                <a:latin typeface="Times New Roman" charset="0"/>
              </a:rPr>
              <a:t>RFC 733</a:t>
            </a:r>
          </a:p>
        </p:txBody>
      </p:sp>
      <p:sp>
        <p:nvSpPr>
          <p:cNvPr id="603161" name="Line 25"/>
          <p:cNvSpPr>
            <a:spLocks noChangeShapeType="1"/>
          </p:cNvSpPr>
          <p:nvPr/>
        </p:nvSpPr>
        <p:spPr bwMode="auto">
          <a:xfrm flipV="1">
            <a:off x="2886075" y="4549775"/>
            <a:ext cx="1588" cy="785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3162" name="Line 26"/>
          <p:cNvSpPr>
            <a:spLocks noChangeShapeType="1"/>
          </p:cNvSpPr>
          <p:nvPr/>
        </p:nvSpPr>
        <p:spPr bwMode="auto">
          <a:xfrm flipV="1">
            <a:off x="4597400" y="4511675"/>
            <a:ext cx="1588" cy="785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3163" name="Text Box 27"/>
          <p:cNvSpPr txBox="1">
            <a:spLocks noChangeArrowheads="1"/>
          </p:cNvSpPr>
          <p:nvPr/>
        </p:nvSpPr>
        <p:spPr bwMode="auto">
          <a:xfrm>
            <a:off x="4360863" y="3790950"/>
            <a:ext cx="644525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1984</a:t>
            </a:r>
            <a:endParaRPr lang="en-US" sz="1400" b="1">
              <a:latin typeface="Times New Roman" charset="0"/>
            </a:endParaRPr>
          </a:p>
          <a:p>
            <a:r>
              <a:rPr lang="en-US" sz="1400" b="1">
                <a:latin typeface="Times New Roman" charset="0"/>
              </a:rPr>
              <a:t>DNS</a:t>
            </a:r>
            <a:endParaRPr lang="en-US">
              <a:latin typeface="Times New Roman" charset="0"/>
            </a:endParaRPr>
          </a:p>
          <a:p>
            <a:r>
              <a:rPr lang="en-US" sz="1000">
                <a:latin typeface="Times New Roman" charset="0"/>
              </a:rPr>
              <a:t>RFC 883</a:t>
            </a:r>
            <a:endParaRPr lang="en-US">
              <a:latin typeface="Times New Roman" charset="0"/>
            </a:endParaRPr>
          </a:p>
        </p:txBody>
      </p:sp>
      <p:sp>
        <p:nvSpPr>
          <p:cNvPr id="603164" name="Line 28"/>
          <p:cNvSpPr>
            <a:spLocks noChangeShapeType="1"/>
          </p:cNvSpPr>
          <p:nvPr/>
        </p:nvSpPr>
        <p:spPr bwMode="auto">
          <a:xfrm flipV="1">
            <a:off x="5194300" y="4076700"/>
            <a:ext cx="3175" cy="1231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3165" name="Text Box 29"/>
          <p:cNvSpPr txBox="1">
            <a:spLocks noChangeArrowheads="1"/>
          </p:cNvSpPr>
          <p:nvPr/>
        </p:nvSpPr>
        <p:spPr bwMode="auto">
          <a:xfrm>
            <a:off x="4921250" y="3416300"/>
            <a:ext cx="668338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1986</a:t>
            </a:r>
            <a:endParaRPr lang="en-US" sz="1400" b="1">
              <a:latin typeface="Times New Roman" charset="0"/>
            </a:endParaRPr>
          </a:p>
          <a:p>
            <a:r>
              <a:rPr lang="en-US" sz="1400" b="1">
                <a:latin typeface="Times New Roman" charset="0"/>
              </a:rPr>
              <a:t>NNTP</a:t>
            </a:r>
          </a:p>
          <a:p>
            <a:r>
              <a:rPr lang="en-US" sz="1000">
                <a:latin typeface="Times New Roman" charset="0"/>
              </a:rPr>
              <a:t>RFC 977</a:t>
            </a:r>
            <a:endParaRPr lang="en-US">
              <a:latin typeface="Times New Roman" charset="0"/>
            </a:endParaRPr>
          </a:p>
        </p:txBody>
      </p:sp>
      <p:sp>
        <p:nvSpPr>
          <p:cNvPr id="603166" name="Line 30"/>
          <p:cNvSpPr>
            <a:spLocks noChangeShapeType="1"/>
          </p:cNvSpPr>
          <p:nvPr/>
        </p:nvSpPr>
        <p:spPr bwMode="auto">
          <a:xfrm flipV="1">
            <a:off x="5945188" y="3443288"/>
            <a:ext cx="3175" cy="1876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3167" name="Text Box 31"/>
          <p:cNvSpPr txBox="1">
            <a:spLocks noChangeArrowheads="1"/>
          </p:cNvSpPr>
          <p:nvPr/>
        </p:nvSpPr>
        <p:spPr bwMode="auto">
          <a:xfrm>
            <a:off x="5319713" y="2735263"/>
            <a:ext cx="104457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1990</a:t>
            </a:r>
            <a:endParaRPr lang="en-US" sz="1400" b="1">
              <a:latin typeface="Times New Roman" charset="0"/>
            </a:endParaRPr>
          </a:p>
          <a:p>
            <a:r>
              <a:rPr lang="en-US" sz="1400" b="1">
                <a:latin typeface="Times New Roman" charset="0"/>
              </a:rPr>
              <a:t>ARPANET</a:t>
            </a:r>
          </a:p>
          <a:p>
            <a:r>
              <a:rPr lang="en-US" sz="1400">
                <a:latin typeface="Times New Roman" charset="0"/>
              </a:rPr>
              <a:t>dissolved</a:t>
            </a:r>
            <a:endParaRPr lang="en-US">
              <a:latin typeface="Times New Roman" charset="0"/>
            </a:endParaRPr>
          </a:p>
        </p:txBody>
      </p:sp>
      <p:sp>
        <p:nvSpPr>
          <p:cNvPr id="603168" name="Line 32"/>
          <p:cNvSpPr>
            <a:spLocks noChangeShapeType="1"/>
          </p:cNvSpPr>
          <p:nvPr/>
        </p:nvSpPr>
        <p:spPr bwMode="auto">
          <a:xfrm flipV="1">
            <a:off x="6329363" y="2684463"/>
            <a:ext cx="0" cy="2636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3169" name="Text Box 33"/>
          <p:cNvSpPr txBox="1">
            <a:spLocks noChangeArrowheads="1"/>
          </p:cNvSpPr>
          <p:nvPr/>
        </p:nvSpPr>
        <p:spPr bwMode="auto">
          <a:xfrm>
            <a:off x="5765800" y="2114550"/>
            <a:ext cx="12509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1991</a:t>
            </a:r>
            <a:endParaRPr lang="en-US" sz="1400" b="1">
              <a:latin typeface="Times New Roman" charset="0"/>
            </a:endParaRPr>
          </a:p>
          <a:p>
            <a:r>
              <a:rPr lang="en-US" sz="1400" b="1">
                <a:latin typeface="Times New Roman" charset="0"/>
              </a:rPr>
              <a:t>WWW/HTTP</a:t>
            </a:r>
            <a:endParaRPr lang="en-US">
              <a:latin typeface="Times New Roman" charset="0"/>
            </a:endParaRPr>
          </a:p>
        </p:txBody>
      </p:sp>
      <p:sp>
        <p:nvSpPr>
          <p:cNvPr id="603170" name="Line 34"/>
          <p:cNvSpPr>
            <a:spLocks noChangeShapeType="1"/>
          </p:cNvSpPr>
          <p:nvPr/>
        </p:nvSpPr>
        <p:spPr bwMode="auto">
          <a:xfrm flipV="1">
            <a:off x="6623050" y="4267200"/>
            <a:ext cx="0" cy="1030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3171" name="Text Box 35"/>
          <p:cNvSpPr txBox="1">
            <a:spLocks noChangeArrowheads="1"/>
          </p:cNvSpPr>
          <p:nvPr/>
        </p:nvSpPr>
        <p:spPr bwMode="auto">
          <a:xfrm>
            <a:off x="6254750" y="3730625"/>
            <a:ext cx="8572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1992</a:t>
            </a:r>
            <a:endParaRPr lang="en-US" sz="1400" b="1">
              <a:latin typeface="Times New Roman" charset="0"/>
            </a:endParaRPr>
          </a:p>
          <a:p>
            <a:r>
              <a:rPr lang="en-US" sz="1400" b="1">
                <a:latin typeface="Times New Roman" charset="0"/>
              </a:rPr>
              <a:t>MBONE</a:t>
            </a:r>
            <a:endParaRPr lang="en-US">
              <a:latin typeface="Times New Roman" charset="0"/>
            </a:endParaRPr>
          </a:p>
        </p:txBody>
      </p:sp>
      <p:sp>
        <p:nvSpPr>
          <p:cNvPr id="603172" name="Line 36"/>
          <p:cNvSpPr>
            <a:spLocks noChangeShapeType="1"/>
          </p:cNvSpPr>
          <p:nvPr/>
        </p:nvSpPr>
        <p:spPr bwMode="auto">
          <a:xfrm flipV="1">
            <a:off x="7161213" y="3762375"/>
            <a:ext cx="0" cy="1570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3173" name="Text Box 37"/>
          <p:cNvSpPr txBox="1">
            <a:spLocks noChangeArrowheads="1"/>
          </p:cNvSpPr>
          <p:nvPr/>
        </p:nvSpPr>
        <p:spPr bwMode="auto">
          <a:xfrm>
            <a:off x="6480175" y="3041650"/>
            <a:ext cx="13970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1995</a:t>
            </a:r>
            <a:endParaRPr lang="en-US" sz="1400" b="1">
              <a:latin typeface="Times New Roman" charset="0"/>
            </a:endParaRPr>
          </a:p>
          <a:p>
            <a:r>
              <a:rPr lang="en-US" sz="1400" b="1">
                <a:latin typeface="Times New Roman" charset="0"/>
              </a:rPr>
              <a:t>Multi-backbone</a:t>
            </a:r>
          </a:p>
          <a:p>
            <a:r>
              <a:rPr lang="en-US" sz="1400" b="1">
                <a:latin typeface="Times New Roman" charset="0"/>
              </a:rPr>
              <a:t>Internet</a:t>
            </a:r>
            <a:endParaRPr lang="en-US">
              <a:latin typeface="Times New Roman" charset="0"/>
            </a:endParaRPr>
          </a:p>
        </p:txBody>
      </p:sp>
      <p:sp>
        <p:nvSpPr>
          <p:cNvPr id="603174" name="Oval 38"/>
          <p:cNvSpPr>
            <a:spLocks noChangeArrowheads="1"/>
          </p:cNvSpPr>
          <p:nvPr/>
        </p:nvSpPr>
        <p:spPr bwMode="auto">
          <a:xfrm>
            <a:off x="3317875" y="3833813"/>
            <a:ext cx="1125538" cy="7366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TCP: This is your life...</a:t>
            </a:r>
          </a:p>
        </p:txBody>
      </p:sp>
      <p:sp>
        <p:nvSpPr>
          <p:cNvPr id="604163" name="Line 1027"/>
          <p:cNvSpPr>
            <a:spLocks noChangeShapeType="1"/>
          </p:cNvSpPr>
          <p:nvPr/>
        </p:nvSpPr>
        <p:spPr bwMode="auto">
          <a:xfrm>
            <a:off x="2058988" y="5345113"/>
            <a:ext cx="6611937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164" name="Line 1028"/>
          <p:cNvSpPr>
            <a:spLocks noChangeShapeType="1"/>
          </p:cNvSpPr>
          <p:nvPr/>
        </p:nvSpPr>
        <p:spPr bwMode="auto">
          <a:xfrm>
            <a:off x="1031875" y="5365750"/>
            <a:ext cx="1588" cy="1095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165" name="Line 1029"/>
          <p:cNvSpPr>
            <a:spLocks noChangeShapeType="1"/>
          </p:cNvSpPr>
          <p:nvPr/>
        </p:nvSpPr>
        <p:spPr bwMode="auto">
          <a:xfrm>
            <a:off x="2106613" y="5334000"/>
            <a:ext cx="1587" cy="1095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166" name="Text Box 1030"/>
          <p:cNvSpPr txBox="1">
            <a:spLocks noChangeArrowheads="1"/>
          </p:cNvSpPr>
          <p:nvPr/>
        </p:nvSpPr>
        <p:spPr bwMode="auto">
          <a:xfrm>
            <a:off x="639763" y="5381625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Times New Roman" charset="0"/>
              </a:rPr>
              <a:t>1975</a:t>
            </a:r>
          </a:p>
        </p:txBody>
      </p:sp>
      <p:sp>
        <p:nvSpPr>
          <p:cNvPr id="604167" name="Line 1031"/>
          <p:cNvSpPr>
            <a:spLocks noChangeShapeType="1"/>
          </p:cNvSpPr>
          <p:nvPr/>
        </p:nvSpPr>
        <p:spPr bwMode="auto">
          <a:xfrm>
            <a:off x="5067300" y="5353050"/>
            <a:ext cx="1588" cy="1095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168" name="Text Box 1032"/>
          <p:cNvSpPr txBox="1">
            <a:spLocks noChangeArrowheads="1"/>
          </p:cNvSpPr>
          <p:nvPr/>
        </p:nvSpPr>
        <p:spPr bwMode="auto">
          <a:xfrm>
            <a:off x="1709738" y="5343525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Times New Roman" charset="0"/>
              </a:rPr>
              <a:t>1980</a:t>
            </a:r>
          </a:p>
        </p:txBody>
      </p:sp>
      <p:sp>
        <p:nvSpPr>
          <p:cNvPr id="604169" name="Text Box 1033"/>
          <p:cNvSpPr txBox="1">
            <a:spLocks noChangeArrowheads="1"/>
          </p:cNvSpPr>
          <p:nvPr/>
        </p:nvSpPr>
        <p:spPr bwMode="auto">
          <a:xfrm>
            <a:off x="4673600" y="536575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Times New Roman" charset="0"/>
              </a:rPr>
              <a:t>1985</a:t>
            </a:r>
          </a:p>
        </p:txBody>
      </p:sp>
      <p:sp>
        <p:nvSpPr>
          <p:cNvPr id="604170" name="Line 1034"/>
          <p:cNvSpPr>
            <a:spLocks noChangeShapeType="1"/>
          </p:cNvSpPr>
          <p:nvPr/>
        </p:nvSpPr>
        <p:spPr bwMode="auto">
          <a:xfrm>
            <a:off x="8123238" y="5330825"/>
            <a:ext cx="1587" cy="1095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171" name="Text Box 1035"/>
          <p:cNvSpPr txBox="1">
            <a:spLocks noChangeArrowheads="1"/>
          </p:cNvSpPr>
          <p:nvPr/>
        </p:nvSpPr>
        <p:spPr bwMode="auto">
          <a:xfrm>
            <a:off x="7732713" y="5343525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Times New Roman" charset="0"/>
              </a:rPr>
              <a:t>1990</a:t>
            </a:r>
          </a:p>
        </p:txBody>
      </p:sp>
      <p:sp>
        <p:nvSpPr>
          <p:cNvPr id="604172" name="Line 1036"/>
          <p:cNvSpPr>
            <a:spLocks noChangeShapeType="1"/>
          </p:cNvSpPr>
          <p:nvPr/>
        </p:nvSpPr>
        <p:spPr bwMode="auto">
          <a:xfrm flipV="1">
            <a:off x="3306763" y="4524375"/>
            <a:ext cx="1587" cy="785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173" name="Text Box 1037"/>
          <p:cNvSpPr txBox="1">
            <a:spLocks noChangeArrowheads="1"/>
          </p:cNvSpPr>
          <p:nvPr/>
        </p:nvSpPr>
        <p:spPr bwMode="auto">
          <a:xfrm>
            <a:off x="2801938" y="3778250"/>
            <a:ext cx="99695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1982</a:t>
            </a:r>
          </a:p>
          <a:p>
            <a:r>
              <a:rPr lang="en-US" sz="1400" b="1">
                <a:latin typeface="Times New Roman" charset="0"/>
              </a:rPr>
              <a:t>TCP &amp; IP</a:t>
            </a:r>
            <a:endParaRPr lang="en-US" sz="1400">
              <a:latin typeface="Times New Roman" charset="0"/>
            </a:endParaRPr>
          </a:p>
          <a:p>
            <a:r>
              <a:rPr lang="en-US" sz="1000">
                <a:latin typeface="Times New Roman" charset="0"/>
              </a:rPr>
              <a:t>RFC 793 &amp; 791</a:t>
            </a:r>
            <a:endParaRPr lang="en-US" sz="1400">
              <a:latin typeface="Times New Roman" charset="0"/>
            </a:endParaRPr>
          </a:p>
        </p:txBody>
      </p:sp>
      <p:sp>
        <p:nvSpPr>
          <p:cNvPr id="604174" name="Line 1038"/>
          <p:cNvSpPr>
            <a:spLocks noChangeShapeType="1"/>
          </p:cNvSpPr>
          <p:nvPr/>
        </p:nvSpPr>
        <p:spPr bwMode="auto">
          <a:xfrm flipV="1">
            <a:off x="973138" y="4289425"/>
            <a:ext cx="3175" cy="1044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175" name="Text Box 1039"/>
          <p:cNvSpPr txBox="1">
            <a:spLocks noChangeArrowheads="1"/>
          </p:cNvSpPr>
          <p:nvPr/>
        </p:nvSpPr>
        <p:spPr bwMode="auto">
          <a:xfrm>
            <a:off x="0" y="3263900"/>
            <a:ext cx="1903413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1974</a:t>
            </a:r>
          </a:p>
          <a:p>
            <a:r>
              <a:rPr lang="en-US" sz="1400" b="1">
                <a:latin typeface="Times New Roman" charset="0"/>
              </a:rPr>
              <a:t>TCP</a:t>
            </a:r>
            <a:r>
              <a:rPr lang="en-US" sz="1400">
                <a:latin typeface="Times New Roman" charset="0"/>
              </a:rPr>
              <a:t> described by</a:t>
            </a:r>
          </a:p>
          <a:p>
            <a:r>
              <a:rPr lang="en-US" sz="1400" i="1">
                <a:latin typeface="Times New Roman" charset="0"/>
              </a:rPr>
              <a:t>Vint Cerf</a:t>
            </a:r>
            <a:r>
              <a:rPr lang="en-US" sz="1400">
                <a:latin typeface="Times New Roman" charset="0"/>
              </a:rPr>
              <a:t> and </a:t>
            </a:r>
            <a:r>
              <a:rPr lang="en-US" sz="1400" i="1">
                <a:latin typeface="Times New Roman" charset="0"/>
              </a:rPr>
              <a:t>Bob Kahn</a:t>
            </a:r>
            <a:endParaRPr lang="en-US" sz="1400">
              <a:latin typeface="Times New Roman" charset="0"/>
            </a:endParaRPr>
          </a:p>
          <a:p>
            <a:r>
              <a:rPr lang="en-US" sz="1400">
                <a:latin typeface="Times New Roman" charset="0"/>
              </a:rPr>
              <a:t>In IEEE Trans Comm</a:t>
            </a:r>
          </a:p>
        </p:txBody>
      </p:sp>
      <p:sp>
        <p:nvSpPr>
          <p:cNvPr id="604176" name="Line 1040"/>
          <p:cNvSpPr>
            <a:spLocks noChangeShapeType="1"/>
          </p:cNvSpPr>
          <p:nvPr/>
        </p:nvSpPr>
        <p:spPr bwMode="auto">
          <a:xfrm flipV="1">
            <a:off x="3890963" y="3621088"/>
            <a:ext cx="3175" cy="1700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177" name="Text Box 1041"/>
          <p:cNvSpPr txBox="1">
            <a:spLocks noChangeArrowheads="1"/>
          </p:cNvSpPr>
          <p:nvPr/>
        </p:nvSpPr>
        <p:spPr bwMode="auto">
          <a:xfrm>
            <a:off x="3219450" y="2863850"/>
            <a:ext cx="136366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1983</a:t>
            </a:r>
          </a:p>
          <a:p>
            <a:r>
              <a:rPr lang="en-US" sz="1400" b="1">
                <a:latin typeface="Times New Roman" charset="0"/>
              </a:rPr>
              <a:t>BSD Unix 4.2</a:t>
            </a:r>
            <a:endParaRPr lang="en-US" sz="1400">
              <a:latin typeface="Times New Roman" charset="0"/>
            </a:endParaRPr>
          </a:p>
          <a:p>
            <a:r>
              <a:rPr lang="en-US" sz="1400">
                <a:latin typeface="Times New Roman" charset="0"/>
              </a:rPr>
              <a:t>supports TCP/IP</a:t>
            </a:r>
          </a:p>
        </p:txBody>
      </p:sp>
      <p:sp>
        <p:nvSpPr>
          <p:cNvPr id="604178" name="Text Box 1042"/>
          <p:cNvSpPr txBox="1">
            <a:spLocks noChangeArrowheads="1"/>
          </p:cNvSpPr>
          <p:nvPr/>
        </p:nvSpPr>
        <p:spPr bwMode="auto">
          <a:xfrm>
            <a:off x="3775075" y="1681163"/>
            <a:ext cx="1716088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1984</a:t>
            </a:r>
          </a:p>
          <a:p>
            <a:r>
              <a:rPr lang="en-US" sz="1400" b="1">
                <a:latin typeface="Times New Roman" charset="0"/>
              </a:rPr>
              <a:t>Nagel’s algorithm</a:t>
            </a:r>
          </a:p>
          <a:p>
            <a:r>
              <a:rPr lang="en-US" sz="1400">
                <a:latin typeface="Times New Roman" charset="0"/>
              </a:rPr>
              <a:t>to reduce overhead</a:t>
            </a:r>
          </a:p>
          <a:p>
            <a:r>
              <a:rPr lang="en-US" sz="1400">
                <a:latin typeface="Times New Roman" charset="0"/>
              </a:rPr>
              <a:t>of small packets;</a:t>
            </a:r>
          </a:p>
          <a:p>
            <a:r>
              <a:rPr lang="en-US" sz="1400">
                <a:latin typeface="Times New Roman" charset="0"/>
              </a:rPr>
              <a:t>predicts congestion collapse</a:t>
            </a:r>
          </a:p>
        </p:txBody>
      </p:sp>
      <p:sp>
        <p:nvSpPr>
          <p:cNvPr id="604179" name="Line 1043"/>
          <p:cNvSpPr>
            <a:spLocks noChangeShapeType="1"/>
          </p:cNvSpPr>
          <p:nvPr/>
        </p:nvSpPr>
        <p:spPr bwMode="auto">
          <a:xfrm flipV="1">
            <a:off x="4581525" y="3024188"/>
            <a:ext cx="4763" cy="2309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180" name="Text Box 1044"/>
          <p:cNvSpPr txBox="1">
            <a:spLocks noChangeArrowheads="1"/>
          </p:cNvSpPr>
          <p:nvPr/>
        </p:nvSpPr>
        <p:spPr bwMode="auto">
          <a:xfrm>
            <a:off x="5659438" y="1997075"/>
            <a:ext cx="1541462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1987</a:t>
            </a:r>
          </a:p>
          <a:p>
            <a:r>
              <a:rPr lang="en-US" sz="1400" b="1">
                <a:latin typeface="Times New Roman" charset="0"/>
              </a:rPr>
              <a:t>Karn’s algorithm</a:t>
            </a:r>
          </a:p>
          <a:p>
            <a:r>
              <a:rPr lang="en-US" sz="1400">
                <a:latin typeface="Times New Roman" charset="0"/>
              </a:rPr>
              <a:t>to better estimate round-trip time</a:t>
            </a:r>
          </a:p>
        </p:txBody>
      </p:sp>
      <p:sp>
        <p:nvSpPr>
          <p:cNvPr id="604181" name="Text Box 1045"/>
          <p:cNvSpPr txBox="1">
            <a:spLocks noChangeArrowheads="1"/>
          </p:cNvSpPr>
          <p:nvPr/>
        </p:nvSpPr>
        <p:spPr bwMode="auto">
          <a:xfrm>
            <a:off x="4851400" y="3040063"/>
            <a:ext cx="1541463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1986</a:t>
            </a:r>
            <a:endParaRPr lang="en-US" sz="1400" b="1">
              <a:latin typeface="Times New Roman" charset="0"/>
            </a:endParaRPr>
          </a:p>
          <a:p>
            <a:r>
              <a:rPr lang="en-US" sz="1400" b="1">
                <a:latin typeface="Times New Roman" charset="0"/>
              </a:rPr>
              <a:t>Congestion collapse</a:t>
            </a:r>
          </a:p>
          <a:p>
            <a:r>
              <a:rPr lang="en-US" sz="1400">
                <a:latin typeface="Times New Roman" charset="0"/>
              </a:rPr>
              <a:t>observed</a:t>
            </a:r>
          </a:p>
        </p:txBody>
      </p:sp>
      <p:sp>
        <p:nvSpPr>
          <p:cNvPr id="604182" name="Text Box 1046"/>
          <p:cNvSpPr txBox="1">
            <a:spLocks noChangeArrowheads="1"/>
          </p:cNvSpPr>
          <p:nvPr/>
        </p:nvSpPr>
        <p:spPr bwMode="auto">
          <a:xfrm>
            <a:off x="6319838" y="3030538"/>
            <a:ext cx="184785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1988</a:t>
            </a:r>
            <a:endParaRPr lang="en-US" sz="1400" b="1">
              <a:latin typeface="Times New Roman" charset="0"/>
            </a:endParaRPr>
          </a:p>
          <a:p>
            <a:r>
              <a:rPr lang="en-US" sz="1400" b="1">
                <a:latin typeface="Times New Roman" charset="0"/>
              </a:rPr>
              <a:t>Van Jacobson’s algorithms</a:t>
            </a:r>
          </a:p>
          <a:p>
            <a:r>
              <a:rPr lang="en-US" sz="1400">
                <a:latin typeface="Times New Roman" charset="0"/>
              </a:rPr>
              <a:t>congestion avoidance and congestion control</a:t>
            </a:r>
          </a:p>
          <a:p>
            <a:r>
              <a:rPr lang="en-US" sz="1400">
                <a:latin typeface="Times New Roman" charset="0"/>
              </a:rPr>
              <a:t>(</a:t>
            </a:r>
            <a:r>
              <a:rPr lang="en-US" sz="1400" i="1">
                <a:latin typeface="Times New Roman" charset="0"/>
              </a:rPr>
              <a:t>most</a:t>
            </a:r>
            <a:r>
              <a:rPr lang="en-US" sz="1400">
                <a:latin typeface="Times New Roman" charset="0"/>
              </a:rPr>
              <a:t> implemented in </a:t>
            </a:r>
            <a:r>
              <a:rPr lang="en-US" sz="1400" b="1">
                <a:latin typeface="Times New Roman" charset="0"/>
              </a:rPr>
              <a:t>4.3BSD Tahoe</a:t>
            </a:r>
            <a:r>
              <a:rPr lang="en-US" sz="1400">
                <a:latin typeface="Times New Roman" charset="0"/>
              </a:rPr>
              <a:t>)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604183" name="Line 1047"/>
          <p:cNvSpPr>
            <a:spLocks noChangeShapeType="1"/>
          </p:cNvSpPr>
          <p:nvPr/>
        </p:nvSpPr>
        <p:spPr bwMode="auto">
          <a:xfrm flipV="1">
            <a:off x="5684838" y="3975100"/>
            <a:ext cx="3175" cy="1347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184" name="Line 1048"/>
          <p:cNvSpPr>
            <a:spLocks noChangeShapeType="1"/>
          </p:cNvSpPr>
          <p:nvPr/>
        </p:nvSpPr>
        <p:spPr bwMode="auto">
          <a:xfrm flipV="1">
            <a:off x="6362700" y="2987675"/>
            <a:ext cx="4763" cy="2309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185" name="Line 1049"/>
          <p:cNvSpPr>
            <a:spLocks noChangeShapeType="1"/>
          </p:cNvSpPr>
          <p:nvPr/>
        </p:nvSpPr>
        <p:spPr bwMode="auto">
          <a:xfrm flipV="1">
            <a:off x="7127875" y="4595813"/>
            <a:ext cx="1588" cy="714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186" name="Text Box 1050"/>
          <p:cNvSpPr txBox="1">
            <a:spLocks noChangeArrowheads="1"/>
          </p:cNvSpPr>
          <p:nvPr/>
        </p:nvSpPr>
        <p:spPr bwMode="auto">
          <a:xfrm>
            <a:off x="7258050" y="2220913"/>
            <a:ext cx="18478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1990</a:t>
            </a:r>
            <a:endParaRPr lang="en-US" sz="1400" b="1">
              <a:latin typeface="Times New Roman" charset="0"/>
            </a:endParaRPr>
          </a:p>
          <a:p>
            <a:r>
              <a:rPr lang="en-US" sz="1400" b="1">
                <a:latin typeface="Times New Roman" charset="0"/>
              </a:rPr>
              <a:t>4.3BSD Reno</a:t>
            </a:r>
          </a:p>
          <a:p>
            <a:r>
              <a:rPr lang="en-US" sz="1400">
                <a:latin typeface="Times New Roman" charset="0"/>
              </a:rPr>
              <a:t>fast retransmit</a:t>
            </a:r>
          </a:p>
          <a:p>
            <a:r>
              <a:rPr lang="en-US" sz="1400">
                <a:latin typeface="Times New Roman" charset="0"/>
              </a:rPr>
              <a:t>delayed ACK’s</a:t>
            </a:r>
          </a:p>
        </p:txBody>
      </p:sp>
      <p:sp>
        <p:nvSpPr>
          <p:cNvPr id="604187" name="Line 1051"/>
          <p:cNvSpPr>
            <a:spLocks noChangeShapeType="1"/>
          </p:cNvSpPr>
          <p:nvPr/>
        </p:nvSpPr>
        <p:spPr bwMode="auto">
          <a:xfrm flipV="1">
            <a:off x="8167688" y="2987675"/>
            <a:ext cx="4762" cy="2309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188" name="Line 1052"/>
          <p:cNvSpPr>
            <a:spLocks noChangeShapeType="1"/>
          </p:cNvSpPr>
          <p:nvPr/>
        </p:nvSpPr>
        <p:spPr bwMode="auto">
          <a:xfrm>
            <a:off x="292100" y="5346700"/>
            <a:ext cx="7747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189" name="Line 1053"/>
          <p:cNvSpPr>
            <a:spLocks noChangeShapeType="1"/>
          </p:cNvSpPr>
          <p:nvPr/>
        </p:nvSpPr>
        <p:spPr bwMode="auto">
          <a:xfrm>
            <a:off x="1103313" y="5345113"/>
            <a:ext cx="1020762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190" name="Line 1054"/>
          <p:cNvSpPr>
            <a:spLocks noChangeShapeType="1"/>
          </p:cNvSpPr>
          <p:nvPr/>
        </p:nvSpPr>
        <p:spPr bwMode="auto">
          <a:xfrm flipV="1">
            <a:off x="1208088" y="4313238"/>
            <a:ext cx="3175" cy="1044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191" name="Line 1055"/>
          <p:cNvSpPr>
            <a:spLocks noChangeShapeType="1"/>
          </p:cNvSpPr>
          <p:nvPr/>
        </p:nvSpPr>
        <p:spPr bwMode="auto">
          <a:xfrm flipV="1">
            <a:off x="1220788" y="2765425"/>
            <a:ext cx="0" cy="739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192" name="Text Box 1056"/>
          <p:cNvSpPr txBox="1">
            <a:spLocks noChangeArrowheads="1"/>
          </p:cNvSpPr>
          <p:nvPr/>
        </p:nvSpPr>
        <p:spPr bwMode="auto">
          <a:xfrm>
            <a:off x="263525" y="1776413"/>
            <a:ext cx="1868488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1975</a:t>
            </a:r>
          </a:p>
          <a:p>
            <a:r>
              <a:rPr lang="en-US" sz="1400" b="1">
                <a:latin typeface="Times New Roman" charset="0"/>
              </a:rPr>
              <a:t>Three-way handshake</a:t>
            </a:r>
          </a:p>
          <a:p>
            <a:r>
              <a:rPr lang="en-US" sz="1400" i="1">
                <a:latin typeface="Times New Roman" charset="0"/>
              </a:rPr>
              <a:t>Raymond Tomlinson</a:t>
            </a:r>
          </a:p>
          <a:p>
            <a:r>
              <a:rPr lang="en-US" sz="1400">
                <a:latin typeface="Times New Roman" charset="0"/>
              </a:rPr>
              <a:t>In SIGCOMM 75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TCP: After 1990</a:t>
            </a:r>
          </a:p>
        </p:txBody>
      </p:sp>
      <p:sp>
        <p:nvSpPr>
          <p:cNvPr id="605187" name="Line 3"/>
          <p:cNvSpPr>
            <a:spLocks noChangeShapeType="1"/>
          </p:cNvSpPr>
          <p:nvPr/>
        </p:nvSpPr>
        <p:spPr bwMode="auto">
          <a:xfrm>
            <a:off x="371475" y="5334000"/>
            <a:ext cx="8312150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5188" name="Line 4"/>
          <p:cNvSpPr>
            <a:spLocks noChangeShapeType="1"/>
          </p:cNvSpPr>
          <p:nvPr/>
        </p:nvSpPr>
        <p:spPr bwMode="auto">
          <a:xfrm>
            <a:off x="690563" y="5329238"/>
            <a:ext cx="1587" cy="1095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5189" name="Line 5"/>
          <p:cNvSpPr>
            <a:spLocks noChangeShapeType="1"/>
          </p:cNvSpPr>
          <p:nvPr/>
        </p:nvSpPr>
        <p:spPr bwMode="auto">
          <a:xfrm>
            <a:off x="2106613" y="5334000"/>
            <a:ext cx="1587" cy="1095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5190" name="Text Box 6"/>
          <p:cNvSpPr txBox="1">
            <a:spLocks noChangeArrowheads="1"/>
          </p:cNvSpPr>
          <p:nvPr/>
        </p:nvSpPr>
        <p:spPr bwMode="auto">
          <a:xfrm>
            <a:off x="298450" y="5345113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Times New Roman" charset="0"/>
              </a:rPr>
              <a:t>1993</a:t>
            </a:r>
          </a:p>
        </p:txBody>
      </p:sp>
      <p:sp>
        <p:nvSpPr>
          <p:cNvPr id="605191" name="Line 7"/>
          <p:cNvSpPr>
            <a:spLocks noChangeShapeType="1"/>
          </p:cNvSpPr>
          <p:nvPr/>
        </p:nvSpPr>
        <p:spPr bwMode="auto">
          <a:xfrm>
            <a:off x="4479925" y="5353050"/>
            <a:ext cx="1588" cy="1095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5192" name="Text Box 8"/>
          <p:cNvSpPr txBox="1">
            <a:spLocks noChangeArrowheads="1"/>
          </p:cNvSpPr>
          <p:nvPr/>
        </p:nvSpPr>
        <p:spPr bwMode="auto">
          <a:xfrm>
            <a:off x="1709738" y="5343525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Times New Roman" charset="0"/>
              </a:rPr>
              <a:t>1994</a:t>
            </a:r>
          </a:p>
        </p:txBody>
      </p:sp>
      <p:sp>
        <p:nvSpPr>
          <p:cNvPr id="605193" name="Text Box 9"/>
          <p:cNvSpPr txBox="1">
            <a:spLocks noChangeArrowheads="1"/>
          </p:cNvSpPr>
          <p:nvPr/>
        </p:nvSpPr>
        <p:spPr bwMode="auto">
          <a:xfrm>
            <a:off x="4086225" y="536575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Times New Roman" charset="0"/>
              </a:rPr>
              <a:t>1996</a:t>
            </a:r>
          </a:p>
        </p:txBody>
      </p:sp>
      <p:sp>
        <p:nvSpPr>
          <p:cNvPr id="605194" name="Line 10"/>
          <p:cNvSpPr>
            <a:spLocks noChangeShapeType="1"/>
          </p:cNvSpPr>
          <p:nvPr/>
        </p:nvSpPr>
        <p:spPr bwMode="auto">
          <a:xfrm flipV="1">
            <a:off x="2298700" y="4535488"/>
            <a:ext cx="1588" cy="785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5195" name="Text Box 11"/>
          <p:cNvSpPr txBox="1">
            <a:spLocks noChangeArrowheads="1"/>
          </p:cNvSpPr>
          <p:nvPr/>
        </p:nvSpPr>
        <p:spPr bwMode="auto">
          <a:xfrm>
            <a:off x="1703388" y="3071813"/>
            <a:ext cx="1042987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1994</a:t>
            </a:r>
          </a:p>
          <a:p>
            <a:r>
              <a:rPr lang="en-US" sz="1400" b="1">
                <a:latin typeface="Times New Roman" charset="0"/>
              </a:rPr>
              <a:t>ECN</a:t>
            </a:r>
          </a:p>
          <a:p>
            <a:r>
              <a:rPr lang="en-US" sz="1400">
                <a:latin typeface="Times New Roman" charset="0"/>
              </a:rPr>
              <a:t>(Floyd)</a:t>
            </a:r>
          </a:p>
          <a:p>
            <a:r>
              <a:rPr lang="en-US" sz="1400">
                <a:latin typeface="Times New Roman" charset="0"/>
              </a:rPr>
              <a:t>Explicit </a:t>
            </a:r>
          </a:p>
          <a:p>
            <a:r>
              <a:rPr lang="en-US" sz="1400">
                <a:latin typeface="Times New Roman" charset="0"/>
              </a:rPr>
              <a:t>Congestion</a:t>
            </a:r>
          </a:p>
          <a:p>
            <a:r>
              <a:rPr lang="en-US" sz="1400">
                <a:latin typeface="Times New Roman" charset="0"/>
              </a:rPr>
              <a:t>Notification</a:t>
            </a:r>
          </a:p>
        </p:txBody>
      </p:sp>
      <p:sp>
        <p:nvSpPr>
          <p:cNvPr id="605196" name="Line 12"/>
          <p:cNvSpPr>
            <a:spLocks noChangeShapeType="1"/>
          </p:cNvSpPr>
          <p:nvPr/>
        </p:nvSpPr>
        <p:spPr bwMode="auto">
          <a:xfrm flipV="1">
            <a:off x="973138" y="4243388"/>
            <a:ext cx="3175" cy="1044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5197" name="Text Box 13"/>
          <p:cNvSpPr txBox="1">
            <a:spLocks noChangeArrowheads="1"/>
          </p:cNvSpPr>
          <p:nvPr/>
        </p:nvSpPr>
        <p:spPr bwMode="auto">
          <a:xfrm>
            <a:off x="152400" y="3065463"/>
            <a:ext cx="1679575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1993</a:t>
            </a:r>
          </a:p>
          <a:p>
            <a:r>
              <a:rPr lang="en-US" sz="1400" b="1">
                <a:latin typeface="Times New Roman" charset="0"/>
              </a:rPr>
              <a:t>TCP Vegas </a:t>
            </a:r>
          </a:p>
          <a:p>
            <a:r>
              <a:rPr lang="en-US" sz="1400">
                <a:latin typeface="Times New Roman" charset="0"/>
              </a:rPr>
              <a:t>(Brakmo et al)</a:t>
            </a:r>
          </a:p>
          <a:p>
            <a:r>
              <a:rPr lang="en-US" sz="1400">
                <a:latin typeface="Times New Roman" charset="0"/>
              </a:rPr>
              <a:t>real congestion </a:t>
            </a:r>
            <a:r>
              <a:rPr lang="en-US" sz="1400" i="1">
                <a:latin typeface="Times New Roman" charset="0"/>
              </a:rPr>
              <a:t>avoidance</a:t>
            </a:r>
            <a:endParaRPr lang="en-US" sz="1400">
              <a:latin typeface="Times New Roman" charset="0"/>
            </a:endParaRPr>
          </a:p>
        </p:txBody>
      </p:sp>
      <p:sp>
        <p:nvSpPr>
          <p:cNvPr id="605198" name="Line 14"/>
          <p:cNvSpPr>
            <a:spLocks noChangeShapeType="1"/>
          </p:cNvSpPr>
          <p:nvPr/>
        </p:nvSpPr>
        <p:spPr bwMode="auto">
          <a:xfrm flipV="1">
            <a:off x="2908300" y="2890838"/>
            <a:ext cx="4763" cy="2427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5199" name="Text Box 15"/>
          <p:cNvSpPr txBox="1">
            <a:spLocks noChangeArrowheads="1"/>
          </p:cNvSpPr>
          <p:nvPr/>
        </p:nvSpPr>
        <p:spPr bwMode="auto">
          <a:xfrm>
            <a:off x="2382838" y="1738313"/>
            <a:ext cx="1023937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1994</a:t>
            </a:r>
          </a:p>
          <a:p>
            <a:r>
              <a:rPr lang="en-US" sz="1400" b="1">
                <a:latin typeface="Times New Roman" charset="0"/>
              </a:rPr>
              <a:t>T/TCP</a:t>
            </a:r>
            <a:endParaRPr lang="en-US" sz="1400">
              <a:latin typeface="Times New Roman" charset="0"/>
            </a:endParaRPr>
          </a:p>
          <a:p>
            <a:r>
              <a:rPr lang="en-US" sz="1400">
                <a:latin typeface="Times New Roman" charset="0"/>
              </a:rPr>
              <a:t>(Braden)</a:t>
            </a:r>
          </a:p>
          <a:p>
            <a:r>
              <a:rPr lang="en-US" sz="1400">
                <a:latin typeface="Times New Roman" charset="0"/>
              </a:rPr>
              <a:t>Transaction</a:t>
            </a:r>
          </a:p>
          <a:p>
            <a:r>
              <a:rPr lang="en-US" sz="1400">
                <a:latin typeface="Times New Roman" charset="0"/>
              </a:rPr>
              <a:t>TCP</a:t>
            </a:r>
          </a:p>
        </p:txBody>
      </p:sp>
      <p:sp>
        <p:nvSpPr>
          <p:cNvPr id="605200" name="Text Box 16"/>
          <p:cNvSpPr txBox="1">
            <a:spLocks noChangeArrowheads="1"/>
          </p:cNvSpPr>
          <p:nvPr/>
        </p:nvSpPr>
        <p:spPr bwMode="auto">
          <a:xfrm>
            <a:off x="4592638" y="1809750"/>
            <a:ext cx="1611312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1996</a:t>
            </a:r>
          </a:p>
          <a:p>
            <a:r>
              <a:rPr lang="en-US" sz="1400" b="1">
                <a:latin typeface="Times New Roman" charset="0"/>
              </a:rPr>
              <a:t>SACK TCP</a:t>
            </a:r>
          </a:p>
          <a:p>
            <a:r>
              <a:rPr lang="en-US" sz="1400">
                <a:latin typeface="Times New Roman" charset="0"/>
              </a:rPr>
              <a:t>(Floyd et al)</a:t>
            </a:r>
          </a:p>
          <a:p>
            <a:r>
              <a:rPr lang="en-US" sz="1400">
                <a:latin typeface="Times New Roman" charset="0"/>
              </a:rPr>
              <a:t>Selective Acknowledgement</a:t>
            </a:r>
          </a:p>
        </p:txBody>
      </p:sp>
      <p:sp>
        <p:nvSpPr>
          <p:cNvPr id="605201" name="Text Box 17"/>
          <p:cNvSpPr txBox="1">
            <a:spLocks noChangeArrowheads="1"/>
          </p:cNvSpPr>
          <p:nvPr/>
        </p:nvSpPr>
        <p:spPr bwMode="auto">
          <a:xfrm>
            <a:off x="3843338" y="3051175"/>
            <a:ext cx="1541462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1996</a:t>
            </a:r>
            <a:endParaRPr lang="en-US" sz="1400" b="1">
              <a:latin typeface="Times New Roman" charset="0"/>
            </a:endParaRPr>
          </a:p>
          <a:p>
            <a:r>
              <a:rPr lang="en-US" sz="1400" b="1">
                <a:latin typeface="Times New Roman" charset="0"/>
              </a:rPr>
              <a:t>Hoe</a:t>
            </a:r>
          </a:p>
          <a:p>
            <a:r>
              <a:rPr lang="en-US" sz="1400">
                <a:latin typeface="Times New Roman" charset="0"/>
              </a:rPr>
              <a:t>Improving TCP startup</a:t>
            </a:r>
          </a:p>
        </p:txBody>
      </p:sp>
      <p:sp>
        <p:nvSpPr>
          <p:cNvPr id="605202" name="Text Box 18"/>
          <p:cNvSpPr txBox="1">
            <a:spLocks noChangeArrowheads="1"/>
          </p:cNvSpPr>
          <p:nvPr/>
        </p:nvSpPr>
        <p:spPr bwMode="auto">
          <a:xfrm>
            <a:off x="5311775" y="3041650"/>
            <a:ext cx="18478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Times New Roman" charset="0"/>
              </a:rPr>
              <a:t>1996</a:t>
            </a:r>
            <a:endParaRPr lang="en-US" sz="1400" b="1">
              <a:latin typeface="Times New Roman" charset="0"/>
            </a:endParaRPr>
          </a:p>
          <a:p>
            <a:r>
              <a:rPr lang="en-US" sz="1400" b="1">
                <a:latin typeface="Times New Roman" charset="0"/>
              </a:rPr>
              <a:t>FACK TCP</a:t>
            </a:r>
          </a:p>
          <a:p>
            <a:r>
              <a:rPr lang="en-US" sz="1400">
                <a:latin typeface="Times New Roman" charset="0"/>
              </a:rPr>
              <a:t>(Mathis et al)</a:t>
            </a:r>
          </a:p>
          <a:p>
            <a:r>
              <a:rPr lang="en-US" sz="1400">
                <a:latin typeface="Times New Roman" charset="0"/>
              </a:rPr>
              <a:t>extension to SACK</a:t>
            </a:r>
          </a:p>
        </p:txBody>
      </p:sp>
      <p:sp>
        <p:nvSpPr>
          <p:cNvPr id="605203" name="Line 19"/>
          <p:cNvSpPr>
            <a:spLocks noChangeShapeType="1"/>
          </p:cNvSpPr>
          <p:nvPr/>
        </p:nvSpPr>
        <p:spPr bwMode="auto">
          <a:xfrm flipV="1">
            <a:off x="4664075" y="3949700"/>
            <a:ext cx="3175" cy="1347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5204" name="Line 20"/>
          <p:cNvSpPr>
            <a:spLocks noChangeShapeType="1"/>
          </p:cNvSpPr>
          <p:nvPr/>
        </p:nvSpPr>
        <p:spPr bwMode="auto">
          <a:xfrm flipV="1">
            <a:off x="5367338" y="3021013"/>
            <a:ext cx="4762" cy="2287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5205" name="Line 21"/>
          <p:cNvSpPr>
            <a:spLocks noChangeShapeType="1"/>
          </p:cNvSpPr>
          <p:nvPr/>
        </p:nvSpPr>
        <p:spPr bwMode="auto">
          <a:xfrm flipV="1">
            <a:off x="6119813" y="4173538"/>
            <a:ext cx="3175" cy="1147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5206" name="Text Box 22"/>
          <p:cNvSpPr txBox="1">
            <a:spLocks noChangeArrowheads="1"/>
          </p:cNvSpPr>
          <p:nvPr/>
        </p:nvSpPr>
        <p:spPr bwMode="auto">
          <a:xfrm>
            <a:off x="7596188" y="3006725"/>
            <a:ext cx="1228725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400" dirty="0" smtClean="0">
                <a:latin typeface="Times New Roman" charset="0"/>
              </a:rPr>
              <a:t>2006</a:t>
            </a:r>
            <a:endParaRPr lang="en-US" sz="1400" b="1" dirty="0" smtClean="0">
              <a:latin typeface="Times New Roman" charset="0"/>
            </a:endParaRPr>
          </a:p>
          <a:p>
            <a:r>
              <a:rPr lang="en-US" sz="1400" b="1" dirty="0" smtClean="0">
                <a:latin typeface="Times New Roman" charset="0"/>
              </a:rPr>
              <a:t>PCP</a:t>
            </a:r>
          </a:p>
        </p:txBody>
      </p:sp>
      <p:sp>
        <p:nvSpPr>
          <p:cNvPr id="605207" name="Line 23"/>
          <p:cNvSpPr>
            <a:spLocks noChangeShapeType="1"/>
          </p:cNvSpPr>
          <p:nvPr/>
        </p:nvSpPr>
        <p:spPr bwMode="auto">
          <a:xfrm flipV="1">
            <a:off x="8218488" y="3740150"/>
            <a:ext cx="4762" cy="15351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arrow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642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General’s Paradox Illustrated</a:t>
            </a:r>
          </a:p>
        </p:txBody>
      </p:sp>
      <p:sp>
        <p:nvSpPr>
          <p:cNvPr id="752643" name="Text Box 2051"/>
          <p:cNvSpPr txBox="1">
            <a:spLocks noChangeArrowheads="1"/>
          </p:cNvSpPr>
          <p:nvPr/>
        </p:nvSpPr>
        <p:spPr bwMode="auto">
          <a:xfrm>
            <a:off x="1182688" y="1863725"/>
            <a:ext cx="3667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752644" name="Text Box 2052"/>
          <p:cNvSpPr txBox="1">
            <a:spLocks noChangeArrowheads="1"/>
          </p:cNvSpPr>
          <p:nvPr/>
        </p:nvSpPr>
        <p:spPr bwMode="auto">
          <a:xfrm>
            <a:off x="6689725" y="1884363"/>
            <a:ext cx="3667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752645" name="Line 2053"/>
          <p:cNvSpPr>
            <a:spLocks noChangeShapeType="1"/>
          </p:cNvSpPr>
          <p:nvPr/>
        </p:nvSpPr>
        <p:spPr bwMode="auto">
          <a:xfrm>
            <a:off x="1465263" y="2438400"/>
            <a:ext cx="5037137" cy="638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2646" name="Text Box 2054"/>
          <p:cNvSpPr txBox="1">
            <a:spLocks noChangeArrowheads="1"/>
          </p:cNvSpPr>
          <p:nvPr/>
        </p:nvSpPr>
        <p:spPr bwMode="auto">
          <a:xfrm rot="400978">
            <a:off x="3661258" y="2314059"/>
            <a:ext cx="106742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3:30 </a:t>
            </a:r>
            <a:r>
              <a:rPr lang="en-US" dirty="0" smtClean="0"/>
              <a:t>ok?</a:t>
            </a:r>
            <a:endParaRPr lang="en-US" dirty="0"/>
          </a:p>
        </p:txBody>
      </p:sp>
      <p:grpSp>
        <p:nvGrpSpPr>
          <p:cNvPr id="2" name="Group 2055"/>
          <p:cNvGrpSpPr>
            <a:grpSpLocks/>
          </p:cNvGrpSpPr>
          <p:nvPr/>
        </p:nvGrpSpPr>
        <p:grpSpPr bwMode="auto">
          <a:xfrm>
            <a:off x="1528763" y="3208338"/>
            <a:ext cx="5046662" cy="914400"/>
            <a:chOff x="963" y="2021"/>
            <a:chExt cx="3179" cy="576"/>
          </a:xfrm>
        </p:grpSpPr>
        <p:sp>
          <p:nvSpPr>
            <p:cNvPr id="752648" name="Line 2056"/>
            <p:cNvSpPr>
              <a:spLocks noChangeShapeType="1"/>
            </p:cNvSpPr>
            <p:nvPr/>
          </p:nvSpPr>
          <p:spPr bwMode="auto">
            <a:xfrm flipH="1">
              <a:off x="1006" y="2021"/>
              <a:ext cx="3136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2649" name="Text Box 2057"/>
            <p:cNvSpPr txBox="1">
              <a:spLocks noChangeArrowheads="1"/>
            </p:cNvSpPr>
            <p:nvPr/>
          </p:nvSpPr>
          <p:spPr bwMode="auto">
            <a:xfrm rot="-563199">
              <a:off x="963" y="2050"/>
              <a:ext cx="2761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ok, 3:30 is good for me</a:t>
              </a:r>
            </a:p>
          </p:txBody>
        </p:sp>
      </p:grpSp>
      <p:grpSp>
        <p:nvGrpSpPr>
          <p:cNvPr id="3" name="Group 2058"/>
          <p:cNvGrpSpPr>
            <a:grpSpLocks/>
          </p:cNvGrpSpPr>
          <p:nvPr/>
        </p:nvGrpSpPr>
        <p:grpSpPr bwMode="auto">
          <a:xfrm>
            <a:off x="1601788" y="4206875"/>
            <a:ext cx="5037137" cy="763588"/>
            <a:chOff x="1009" y="2650"/>
            <a:chExt cx="3173" cy="481"/>
          </a:xfrm>
        </p:grpSpPr>
        <p:sp>
          <p:nvSpPr>
            <p:cNvPr id="752651" name="Line 2059"/>
            <p:cNvSpPr>
              <a:spLocks noChangeShapeType="1"/>
            </p:cNvSpPr>
            <p:nvPr/>
          </p:nvSpPr>
          <p:spPr bwMode="auto">
            <a:xfrm>
              <a:off x="1009" y="2729"/>
              <a:ext cx="3173" cy="40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2652" name="Text Box 2060"/>
            <p:cNvSpPr txBox="1">
              <a:spLocks noChangeArrowheads="1"/>
            </p:cNvSpPr>
            <p:nvPr/>
          </p:nvSpPr>
          <p:spPr bwMode="auto">
            <a:xfrm rot="400978">
              <a:off x="1996" y="2650"/>
              <a:ext cx="1611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so, its 3:30?</a:t>
              </a:r>
            </a:p>
          </p:txBody>
        </p:sp>
      </p:grpSp>
      <p:grpSp>
        <p:nvGrpSpPr>
          <p:cNvPr id="4" name="Group 2061"/>
          <p:cNvGrpSpPr>
            <a:grpSpLocks/>
          </p:cNvGrpSpPr>
          <p:nvPr/>
        </p:nvGrpSpPr>
        <p:grpSpPr bwMode="auto">
          <a:xfrm>
            <a:off x="1590675" y="5218113"/>
            <a:ext cx="4978400" cy="933450"/>
            <a:chOff x="1002" y="3287"/>
            <a:chExt cx="3136" cy="588"/>
          </a:xfrm>
        </p:grpSpPr>
        <p:sp>
          <p:nvSpPr>
            <p:cNvPr id="752654" name="Line 2062"/>
            <p:cNvSpPr>
              <a:spLocks noChangeShapeType="1"/>
            </p:cNvSpPr>
            <p:nvPr/>
          </p:nvSpPr>
          <p:spPr bwMode="auto">
            <a:xfrm flipH="1">
              <a:off x="1002" y="3287"/>
              <a:ext cx="3136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2655" name="Text Box 2063"/>
            <p:cNvSpPr txBox="1">
              <a:spLocks noChangeArrowheads="1"/>
            </p:cNvSpPr>
            <p:nvPr/>
          </p:nvSpPr>
          <p:spPr bwMode="auto">
            <a:xfrm rot="-563199">
              <a:off x="1175" y="3357"/>
              <a:ext cx="2531" cy="51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yeah, but what if you</a:t>
              </a:r>
            </a:p>
            <a:p>
              <a:r>
                <a:rPr lang="en-US"/>
                <a:t> don’t get this ack?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88913" y="228600"/>
            <a:ext cx="8955087" cy="1143000"/>
          </a:xfrm>
        </p:spPr>
        <p:txBody>
          <a:bodyPr/>
          <a:lstStyle/>
          <a:p>
            <a:r>
              <a:rPr lang="en-US"/>
              <a:t>Transmission Control Protocol (TCP)</a:t>
            </a:r>
          </a:p>
        </p:txBody>
      </p:sp>
      <p:sp>
        <p:nvSpPr>
          <p:cNvPr id="589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Reliable bi-directional byte stream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No message boundaries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Ports as application endpoints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Sliding window, go back </a:t>
            </a:r>
            <a:r>
              <a:rPr lang="en-US" sz="2800" dirty="0" smtClean="0"/>
              <a:t>N/</a:t>
            </a:r>
            <a:r>
              <a:rPr lang="en-US" dirty="0" smtClean="0"/>
              <a:t>SACK</a:t>
            </a:r>
            <a:r>
              <a:rPr lang="en-US" sz="2800" dirty="0" smtClean="0"/>
              <a:t>, </a:t>
            </a:r>
            <a:r>
              <a:rPr lang="en-US" sz="2800" dirty="0"/>
              <a:t>RTT </a:t>
            </a:r>
            <a:r>
              <a:rPr lang="en-US" sz="2800" dirty="0" err="1"/>
              <a:t>est</a:t>
            </a:r>
            <a:r>
              <a:rPr lang="en-US" sz="2800" dirty="0"/>
              <a:t>, …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Highly tuned congestion control algorithm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Flow control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prevent sender from overrunning receiver buffers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Connection setup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negotiate buffer sizes and initial </a:t>
            </a:r>
            <a:r>
              <a:rPr lang="en-US" sz="2400" dirty="0" err="1"/>
              <a:t>seq</a:t>
            </a:r>
            <a:r>
              <a:rPr lang="en-US" sz="2400" dirty="0"/>
              <a:t> #</a:t>
            </a:r>
            <a:r>
              <a:rPr lang="en-US" sz="2400" dirty="0" err="1" smtClean="0"/>
              <a:t>s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Needs to work between all types of computers (supercomputer -&gt; 8086)</a:t>
            </a:r>
            <a:endParaRPr lang="en-US" sz="24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4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Packet Header</a:t>
            </a:r>
          </a:p>
        </p:txBody>
      </p:sp>
      <p:sp>
        <p:nvSpPr>
          <p:cNvPr id="61849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31775" y="1863725"/>
            <a:ext cx="4119563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Source, destination ports</a:t>
            </a:r>
          </a:p>
          <a:p>
            <a:pPr>
              <a:lnSpc>
                <a:spcPct val="90000"/>
              </a:lnSpc>
            </a:pPr>
            <a:r>
              <a:rPr lang="en-US" sz="2800"/>
              <a:t>Sequence # (bytes being sent)</a:t>
            </a:r>
          </a:p>
          <a:p>
            <a:pPr>
              <a:lnSpc>
                <a:spcPct val="90000"/>
              </a:lnSpc>
            </a:pPr>
            <a:r>
              <a:rPr lang="en-US" sz="2800"/>
              <a:t>Ack # (next byte expected)</a:t>
            </a:r>
          </a:p>
          <a:p>
            <a:pPr>
              <a:lnSpc>
                <a:spcPct val="90000"/>
              </a:lnSpc>
            </a:pPr>
            <a:r>
              <a:rPr lang="en-US" sz="2800"/>
              <a:t>Receive window size</a:t>
            </a:r>
          </a:p>
          <a:p>
            <a:pPr>
              <a:lnSpc>
                <a:spcPct val="90000"/>
              </a:lnSpc>
            </a:pPr>
            <a:r>
              <a:rPr lang="en-US" sz="2800"/>
              <a:t>Checksum</a:t>
            </a:r>
          </a:p>
          <a:p>
            <a:pPr>
              <a:lnSpc>
                <a:spcPct val="90000"/>
              </a:lnSpc>
            </a:pPr>
            <a:r>
              <a:rPr lang="en-US" sz="2800"/>
              <a:t>Flags: SYN, FIN, RST</a:t>
            </a:r>
          </a:p>
        </p:txBody>
      </p:sp>
      <p:sp>
        <p:nvSpPr>
          <p:cNvPr id="618501" name="Rectangle 1029"/>
          <p:cNvSpPr>
            <a:spLocks noChangeArrowheads="1"/>
          </p:cNvSpPr>
          <p:nvPr/>
        </p:nvSpPr>
        <p:spPr bwMode="auto">
          <a:xfrm>
            <a:off x="4205288" y="2566988"/>
            <a:ext cx="4648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8502" name="Picture 1030" descr="F:\Peterson\PE05F0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29088" y="2338388"/>
            <a:ext cx="4800600" cy="3689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Delivery</a:t>
            </a:r>
          </a:p>
        </p:txBody>
      </p:sp>
      <p:sp>
        <p:nvSpPr>
          <p:cNvPr id="599044" name="Freeform 4"/>
          <p:cNvSpPr>
            <a:spLocks/>
          </p:cNvSpPr>
          <p:nvPr/>
        </p:nvSpPr>
        <p:spPr bwMode="auto">
          <a:xfrm>
            <a:off x="2794000" y="5346700"/>
            <a:ext cx="938213" cy="238125"/>
          </a:xfrm>
          <a:custGeom>
            <a:avLst/>
            <a:gdLst/>
            <a:ahLst/>
            <a:cxnLst>
              <a:cxn ang="0">
                <a:pos x="591" y="150"/>
              </a:cxn>
              <a:cxn ang="0">
                <a:pos x="591" y="0"/>
              </a:cxn>
              <a:cxn ang="0">
                <a:pos x="0" y="0"/>
              </a:cxn>
              <a:cxn ang="0">
                <a:pos x="0" y="150"/>
              </a:cxn>
              <a:cxn ang="0">
                <a:pos x="591" y="150"/>
              </a:cxn>
              <a:cxn ang="0">
                <a:pos x="591" y="150"/>
              </a:cxn>
            </a:cxnLst>
            <a:rect l="0" t="0" r="r" b="b"/>
            <a:pathLst>
              <a:path w="591" h="150">
                <a:moveTo>
                  <a:pt x="591" y="150"/>
                </a:moveTo>
                <a:lnTo>
                  <a:pt x="591" y="0"/>
                </a:lnTo>
                <a:lnTo>
                  <a:pt x="0" y="0"/>
                </a:lnTo>
                <a:lnTo>
                  <a:pt x="0" y="150"/>
                </a:lnTo>
                <a:lnTo>
                  <a:pt x="591" y="150"/>
                </a:lnTo>
                <a:lnTo>
                  <a:pt x="591" y="15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9045" name="Freeform 5"/>
          <p:cNvSpPr>
            <a:spLocks/>
          </p:cNvSpPr>
          <p:nvPr/>
        </p:nvSpPr>
        <p:spPr bwMode="auto">
          <a:xfrm>
            <a:off x="2794000" y="5346700"/>
            <a:ext cx="938213" cy="238125"/>
          </a:xfrm>
          <a:custGeom>
            <a:avLst/>
            <a:gdLst/>
            <a:ahLst/>
            <a:cxnLst>
              <a:cxn ang="0">
                <a:pos x="591" y="150"/>
              </a:cxn>
              <a:cxn ang="0">
                <a:pos x="591" y="0"/>
              </a:cxn>
              <a:cxn ang="0">
                <a:pos x="0" y="0"/>
              </a:cxn>
              <a:cxn ang="0">
                <a:pos x="0" y="150"/>
              </a:cxn>
              <a:cxn ang="0">
                <a:pos x="591" y="150"/>
              </a:cxn>
              <a:cxn ang="0">
                <a:pos x="591" y="150"/>
              </a:cxn>
            </a:cxnLst>
            <a:rect l="0" t="0" r="r" b="b"/>
            <a:pathLst>
              <a:path w="591" h="150">
                <a:moveTo>
                  <a:pt x="591" y="150"/>
                </a:moveTo>
                <a:lnTo>
                  <a:pt x="591" y="0"/>
                </a:lnTo>
                <a:lnTo>
                  <a:pt x="0" y="0"/>
                </a:lnTo>
                <a:lnTo>
                  <a:pt x="0" y="150"/>
                </a:lnTo>
                <a:lnTo>
                  <a:pt x="591" y="150"/>
                </a:lnTo>
                <a:lnTo>
                  <a:pt x="591" y="15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9046" name="Freeform 6"/>
          <p:cNvSpPr>
            <a:spLocks/>
          </p:cNvSpPr>
          <p:nvPr/>
        </p:nvSpPr>
        <p:spPr bwMode="auto">
          <a:xfrm>
            <a:off x="3927475" y="5346700"/>
            <a:ext cx="938213" cy="238125"/>
          </a:xfrm>
          <a:custGeom>
            <a:avLst/>
            <a:gdLst/>
            <a:ahLst/>
            <a:cxnLst>
              <a:cxn ang="0">
                <a:pos x="591" y="150"/>
              </a:cxn>
              <a:cxn ang="0">
                <a:pos x="591" y="0"/>
              </a:cxn>
              <a:cxn ang="0">
                <a:pos x="0" y="0"/>
              </a:cxn>
              <a:cxn ang="0">
                <a:pos x="0" y="150"/>
              </a:cxn>
              <a:cxn ang="0">
                <a:pos x="591" y="150"/>
              </a:cxn>
              <a:cxn ang="0">
                <a:pos x="591" y="150"/>
              </a:cxn>
            </a:cxnLst>
            <a:rect l="0" t="0" r="r" b="b"/>
            <a:pathLst>
              <a:path w="591" h="150">
                <a:moveTo>
                  <a:pt x="591" y="150"/>
                </a:moveTo>
                <a:lnTo>
                  <a:pt x="591" y="0"/>
                </a:lnTo>
                <a:lnTo>
                  <a:pt x="0" y="0"/>
                </a:lnTo>
                <a:lnTo>
                  <a:pt x="0" y="150"/>
                </a:lnTo>
                <a:lnTo>
                  <a:pt x="591" y="150"/>
                </a:lnTo>
                <a:lnTo>
                  <a:pt x="591" y="15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9047" name="Freeform 7"/>
          <p:cNvSpPr>
            <a:spLocks/>
          </p:cNvSpPr>
          <p:nvPr/>
        </p:nvSpPr>
        <p:spPr bwMode="auto">
          <a:xfrm>
            <a:off x="3927475" y="5346700"/>
            <a:ext cx="938213" cy="238125"/>
          </a:xfrm>
          <a:custGeom>
            <a:avLst/>
            <a:gdLst/>
            <a:ahLst/>
            <a:cxnLst>
              <a:cxn ang="0">
                <a:pos x="591" y="150"/>
              </a:cxn>
              <a:cxn ang="0">
                <a:pos x="591" y="0"/>
              </a:cxn>
              <a:cxn ang="0">
                <a:pos x="0" y="0"/>
              </a:cxn>
              <a:cxn ang="0">
                <a:pos x="0" y="150"/>
              </a:cxn>
              <a:cxn ang="0">
                <a:pos x="591" y="150"/>
              </a:cxn>
              <a:cxn ang="0">
                <a:pos x="591" y="150"/>
              </a:cxn>
            </a:cxnLst>
            <a:rect l="0" t="0" r="r" b="b"/>
            <a:pathLst>
              <a:path w="591" h="150">
                <a:moveTo>
                  <a:pt x="591" y="150"/>
                </a:moveTo>
                <a:lnTo>
                  <a:pt x="591" y="0"/>
                </a:lnTo>
                <a:lnTo>
                  <a:pt x="0" y="0"/>
                </a:lnTo>
                <a:lnTo>
                  <a:pt x="0" y="150"/>
                </a:lnTo>
                <a:lnTo>
                  <a:pt x="591" y="150"/>
                </a:lnTo>
                <a:lnTo>
                  <a:pt x="591" y="15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9048" name="Freeform 8"/>
          <p:cNvSpPr>
            <a:spLocks/>
          </p:cNvSpPr>
          <p:nvPr/>
        </p:nvSpPr>
        <p:spPr bwMode="auto">
          <a:xfrm>
            <a:off x="5207000" y="5346700"/>
            <a:ext cx="938213" cy="238125"/>
          </a:xfrm>
          <a:custGeom>
            <a:avLst/>
            <a:gdLst/>
            <a:ahLst/>
            <a:cxnLst>
              <a:cxn ang="0">
                <a:pos x="588" y="150"/>
              </a:cxn>
              <a:cxn ang="0">
                <a:pos x="591" y="0"/>
              </a:cxn>
              <a:cxn ang="0">
                <a:pos x="0" y="0"/>
              </a:cxn>
              <a:cxn ang="0">
                <a:pos x="0" y="150"/>
              </a:cxn>
              <a:cxn ang="0">
                <a:pos x="591" y="150"/>
              </a:cxn>
              <a:cxn ang="0">
                <a:pos x="591" y="150"/>
              </a:cxn>
              <a:cxn ang="0">
                <a:pos x="588" y="150"/>
              </a:cxn>
            </a:cxnLst>
            <a:rect l="0" t="0" r="r" b="b"/>
            <a:pathLst>
              <a:path w="591" h="150">
                <a:moveTo>
                  <a:pt x="588" y="150"/>
                </a:moveTo>
                <a:lnTo>
                  <a:pt x="591" y="0"/>
                </a:lnTo>
                <a:lnTo>
                  <a:pt x="0" y="0"/>
                </a:lnTo>
                <a:lnTo>
                  <a:pt x="0" y="150"/>
                </a:lnTo>
                <a:lnTo>
                  <a:pt x="591" y="150"/>
                </a:lnTo>
                <a:lnTo>
                  <a:pt x="591" y="150"/>
                </a:lnTo>
                <a:lnTo>
                  <a:pt x="588" y="15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9049" name="Freeform 9"/>
          <p:cNvSpPr>
            <a:spLocks/>
          </p:cNvSpPr>
          <p:nvPr/>
        </p:nvSpPr>
        <p:spPr bwMode="auto">
          <a:xfrm>
            <a:off x="5207000" y="5346700"/>
            <a:ext cx="938213" cy="238125"/>
          </a:xfrm>
          <a:custGeom>
            <a:avLst/>
            <a:gdLst/>
            <a:ahLst/>
            <a:cxnLst>
              <a:cxn ang="0">
                <a:pos x="588" y="150"/>
              </a:cxn>
              <a:cxn ang="0">
                <a:pos x="591" y="0"/>
              </a:cxn>
              <a:cxn ang="0">
                <a:pos x="0" y="0"/>
              </a:cxn>
              <a:cxn ang="0">
                <a:pos x="0" y="150"/>
              </a:cxn>
              <a:cxn ang="0">
                <a:pos x="591" y="150"/>
              </a:cxn>
              <a:cxn ang="0">
                <a:pos x="591" y="150"/>
              </a:cxn>
            </a:cxnLst>
            <a:rect l="0" t="0" r="r" b="b"/>
            <a:pathLst>
              <a:path w="591" h="150">
                <a:moveTo>
                  <a:pt x="588" y="150"/>
                </a:moveTo>
                <a:lnTo>
                  <a:pt x="591" y="0"/>
                </a:lnTo>
                <a:lnTo>
                  <a:pt x="0" y="0"/>
                </a:lnTo>
                <a:lnTo>
                  <a:pt x="0" y="150"/>
                </a:lnTo>
                <a:lnTo>
                  <a:pt x="591" y="150"/>
                </a:lnTo>
                <a:lnTo>
                  <a:pt x="591" y="15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9050" name="Rectangle 10"/>
          <p:cNvSpPr>
            <a:spLocks noChangeArrowheads="1"/>
          </p:cNvSpPr>
          <p:nvPr/>
        </p:nvSpPr>
        <p:spPr bwMode="auto">
          <a:xfrm>
            <a:off x="1557338" y="2690813"/>
            <a:ext cx="17589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Application process</a:t>
            </a:r>
            <a:endParaRPr lang="en-US">
              <a:latin typeface="Times New Roman" charset="0"/>
            </a:endParaRPr>
          </a:p>
        </p:txBody>
      </p:sp>
      <p:sp>
        <p:nvSpPr>
          <p:cNvPr id="599051" name="Rectangle 11"/>
          <p:cNvSpPr>
            <a:spLocks noChangeArrowheads="1"/>
          </p:cNvSpPr>
          <p:nvPr/>
        </p:nvSpPr>
        <p:spPr bwMode="auto">
          <a:xfrm>
            <a:off x="3306763" y="3397250"/>
            <a:ext cx="1920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W</a:t>
            </a:r>
            <a:endParaRPr lang="en-US">
              <a:latin typeface="Times New Roman" charset="0"/>
            </a:endParaRPr>
          </a:p>
        </p:txBody>
      </p:sp>
      <p:sp>
        <p:nvSpPr>
          <p:cNvPr id="599052" name="Rectangle 12"/>
          <p:cNvSpPr>
            <a:spLocks noChangeArrowheads="1"/>
          </p:cNvSpPr>
          <p:nvPr/>
        </p:nvSpPr>
        <p:spPr bwMode="auto">
          <a:xfrm>
            <a:off x="3489325" y="3397250"/>
            <a:ext cx="2825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rite</a:t>
            </a:r>
            <a:endParaRPr lang="en-US">
              <a:latin typeface="Times New Roman" charset="0"/>
            </a:endParaRPr>
          </a:p>
        </p:txBody>
      </p:sp>
      <p:sp>
        <p:nvSpPr>
          <p:cNvPr id="599053" name="Rectangle 13"/>
          <p:cNvSpPr>
            <a:spLocks noChangeArrowheads="1"/>
          </p:cNvSpPr>
          <p:nvPr/>
        </p:nvSpPr>
        <p:spPr bwMode="auto">
          <a:xfrm>
            <a:off x="3306763" y="3641725"/>
            <a:ext cx="4857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bytes</a:t>
            </a:r>
            <a:endParaRPr lang="en-US">
              <a:latin typeface="Times New Roman" charset="0"/>
            </a:endParaRPr>
          </a:p>
        </p:txBody>
      </p:sp>
      <p:sp>
        <p:nvSpPr>
          <p:cNvPr id="599054" name="Rectangle 14"/>
          <p:cNvSpPr>
            <a:spLocks noChangeArrowheads="1"/>
          </p:cNvSpPr>
          <p:nvPr/>
        </p:nvSpPr>
        <p:spPr bwMode="auto">
          <a:xfrm>
            <a:off x="2246313" y="4292600"/>
            <a:ext cx="4048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TCP</a:t>
            </a:r>
            <a:endParaRPr lang="en-US">
              <a:latin typeface="Times New Roman" charset="0"/>
            </a:endParaRPr>
          </a:p>
        </p:txBody>
      </p:sp>
      <p:sp>
        <p:nvSpPr>
          <p:cNvPr id="599055" name="Rectangle 15"/>
          <p:cNvSpPr>
            <a:spLocks noChangeArrowheads="1"/>
          </p:cNvSpPr>
          <p:nvPr/>
        </p:nvSpPr>
        <p:spPr bwMode="auto">
          <a:xfrm>
            <a:off x="1958975" y="4616450"/>
            <a:ext cx="10509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Send buffer</a:t>
            </a:r>
            <a:endParaRPr lang="en-US">
              <a:latin typeface="Times New Roman" charset="0"/>
            </a:endParaRPr>
          </a:p>
        </p:txBody>
      </p:sp>
      <p:sp>
        <p:nvSpPr>
          <p:cNvPr id="599056" name="Rectangle 16"/>
          <p:cNvSpPr>
            <a:spLocks noChangeArrowheads="1"/>
          </p:cNvSpPr>
          <p:nvPr/>
        </p:nvSpPr>
        <p:spPr bwMode="auto">
          <a:xfrm>
            <a:off x="2886075" y="5329238"/>
            <a:ext cx="812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Segment</a:t>
            </a:r>
            <a:endParaRPr lang="en-US">
              <a:latin typeface="Times New Roman" charset="0"/>
            </a:endParaRPr>
          </a:p>
        </p:txBody>
      </p:sp>
      <p:sp>
        <p:nvSpPr>
          <p:cNvPr id="599057" name="Freeform 17"/>
          <p:cNvSpPr>
            <a:spLocks/>
          </p:cNvSpPr>
          <p:nvPr/>
        </p:nvSpPr>
        <p:spPr bwMode="auto">
          <a:xfrm>
            <a:off x="1447800" y="2514600"/>
            <a:ext cx="1931988" cy="620713"/>
          </a:xfrm>
          <a:custGeom>
            <a:avLst/>
            <a:gdLst/>
            <a:ahLst/>
            <a:cxnLst>
              <a:cxn ang="0">
                <a:pos x="606" y="391"/>
              </a:cxn>
              <a:cxn ang="0">
                <a:pos x="687" y="391"/>
              </a:cxn>
              <a:cxn ang="0">
                <a:pos x="771" y="383"/>
              </a:cxn>
              <a:cxn ang="0">
                <a:pos x="852" y="372"/>
              </a:cxn>
              <a:cxn ang="0">
                <a:pos x="933" y="360"/>
              </a:cxn>
              <a:cxn ang="0">
                <a:pos x="1009" y="341"/>
              </a:cxn>
              <a:cxn ang="0">
                <a:pos x="1075" y="318"/>
              </a:cxn>
              <a:cxn ang="0">
                <a:pos x="1132" y="295"/>
              </a:cxn>
              <a:cxn ang="0">
                <a:pos x="1178" y="264"/>
              </a:cxn>
              <a:cxn ang="0">
                <a:pos x="1205" y="234"/>
              </a:cxn>
              <a:cxn ang="0">
                <a:pos x="1217" y="199"/>
              </a:cxn>
              <a:cxn ang="0">
                <a:pos x="1205" y="165"/>
              </a:cxn>
              <a:cxn ang="0">
                <a:pos x="1178" y="134"/>
              </a:cxn>
              <a:cxn ang="0">
                <a:pos x="1132" y="103"/>
              </a:cxn>
              <a:cxn ang="0">
                <a:pos x="1075" y="76"/>
              </a:cxn>
              <a:cxn ang="0">
                <a:pos x="1009" y="57"/>
              </a:cxn>
              <a:cxn ang="0">
                <a:pos x="933" y="38"/>
              </a:cxn>
              <a:cxn ang="0">
                <a:pos x="852" y="23"/>
              </a:cxn>
              <a:cxn ang="0">
                <a:pos x="771" y="11"/>
              </a:cxn>
              <a:cxn ang="0">
                <a:pos x="687" y="3"/>
              </a:cxn>
              <a:cxn ang="0">
                <a:pos x="606" y="0"/>
              </a:cxn>
              <a:cxn ang="0">
                <a:pos x="526" y="3"/>
              </a:cxn>
              <a:cxn ang="0">
                <a:pos x="445" y="11"/>
              </a:cxn>
              <a:cxn ang="0">
                <a:pos x="361" y="23"/>
              </a:cxn>
              <a:cxn ang="0">
                <a:pos x="280" y="38"/>
              </a:cxn>
              <a:cxn ang="0">
                <a:pos x="207" y="57"/>
              </a:cxn>
              <a:cxn ang="0">
                <a:pos x="138" y="76"/>
              </a:cxn>
              <a:cxn ang="0">
                <a:pos x="80" y="103"/>
              </a:cxn>
              <a:cxn ang="0">
                <a:pos x="38" y="134"/>
              </a:cxn>
              <a:cxn ang="0">
                <a:pos x="11" y="165"/>
              </a:cxn>
              <a:cxn ang="0">
                <a:pos x="0" y="199"/>
              </a:cxn>
              <a:cxn ang="0">
                <a:pos x="11" y="234"/>
              </a:cxn>
              <a:cxn ang="0">
                <a:pos x="38" y="264"/>
              </a:cxn>
              <a:cxn ang="0">
                <a:pos x="80" y="295"/>
              </a:cxn>
              <a:cxn ang="0">
                <a:pos x="138" y="318"/>
              </a:cxn>
              <a:cxn ang="0">
                <a:pos x="207" y="341"/>
              </a:cxn>
              <a:cxn ang="0">
                <a:pos x="280" y="360"/>
              </a:cxn>
              <a:cxn ang="0">
                <a:pos x="361" y="372"/>
              </a:cxn>
              <a:cxn ang="0">
                <a:pos x="445" y="383"/>
              </a:cxn>
              <a:cxn ang="0">
                <a:pos x="526" y="391"/>
              </a:cxn>
              <a:cxn ang="0">
                <a:pos x="606" y="391"/>
              </a:cxn>
              <a:cxn ang="0">
                <a:pos x="606" y="391"/>
              </a:cxn>
            </a:cxnLst>
            <a:rect l="0" t="0" r="r" b="b"/>
            <a:pathLst>
              <a:path w="1217" h="391">
                <a:moveTo>
                  <a:pt x="606" y="391"/>
                </a:moveTo>
                <a:lnTo>
                  <a:pt x="687" y="391"/>
                </a:lnTo>
                <a:lnTo>
                  <a:pt x="771" y="383"/>
                </a:lnTo>
                <a:lnTo>
                  <a:pt x="852" y="372"/>
                </a:lnTo>
                <a:lnTo>
                  <a:pt x="933" y="360"/>
                </a:lnTo>
                <a:lnTo>
                  <a:pt x="1009" y="341"/>
                </a:lnTo>
                <a:lnTo>
                  <a:pt x="1075" y="318"/>
                </a:lnTo>
                <a:lnTo>
                  <a:pt x="1132" y="295"/>
                </a:lnTo>
                <a:lnTo>
                  <a:pt x="1178" y="264"/>
                </a:lnTo>
                <a:lnTo>
                  <a:pt x="1205" y="234"/>
                </a:lnTo>
                <a:lnTo>
                  <a:pt x="1217" y="199"/>
                </a:lnTo>
                <a:lnTo>
                  <a:pt x="1205" y="165"/>
                </a:lnTo>
                <a:lnTo>
                  <a:pt x="1178" y="134"/>
                </a:lnTo>
                <a:lnTo>
                  <a:pt x="1132" y="103"/>
                </a:lnTo>
                <a:lnTo>
                  <a:pt x="1075" y="76"/>
                </a:lnTo>
                <a:lnTo>
                  <a:pt x="1009" y="57"/>
                </a:lnTo>
                <a:lnTo>
                  <a:pt x="933" y="38"/>
                </a:lnTo>
                <a:lnTo>
                  <a:pt x="852" y="23"/>
                </a:lnTo>
                <a:lnTo>
                  <a:pt x="771" y="11"/>
                </a:lnTo>
                <a:lnTo>
                  <a:pt x="687" y="3"/>
                </a:lnTo>
                <a:lnTo>
                  <a:pt x="606" y="0"/>
                </a:lnTo>
                <a:lnTo>
                  <a:pt x="526" y="3"/>
                </a:lnTo>
                <a:lnTo>
                  <a:pt x="445" y="11"/>
                </a:lnTo>
                <a:lnTo>
                  <a:pt x="361" y="23"/>
                </a:lnTo>
                <a:lnTo>
                  <a:pt x="280" y="38"/>
                </a:lnTo>
                <a:lnTo>
                  <a:pt x="207" y="57"/>
                </a:lnTo>
                <a:lnTo>
                  <a:pt x="138" y="76"/>
                </a:lnTo>
                <a:lnTo>
                  <a:pt x="80" y="103"/>
                </a:lnTo>
                <a:lnTo>
                  <a:pt x="38" y="134"/>
                </a:lnTo>
                <a:lnTo>
                  <a:pt x="11" y="165"/>
                </a:lnTo>
                <a:lnTo>
                  <a:pt x="0" y="199"/>
                </a:lnTo>
                <a:lnTo>
                  <a:pt x="11" y="234"/>
                </a:lnTo>
                <a:lnTo>
                  <a:pt x="38" y="264"/>
                </a:lnTo>
                <a:lnTo>
                  <a:pt x="80" y="295"/>
                </a:lnTo>
                <a:lnTo>
                  <a:pt x="138" y="318"/>
                </a:lnTo>
                <a:lnTo>
                  <a:pt x="207" y="341"/>
                </a:lnTo>
                <a:lnTo>
                  <a:pt x="280" y="360"/>
                </a:lnTo>
                <a:lnTo>
                  <a:pt x="361" y="372"/>
                </a:lnTo>
                <a:lnTo>
                  <a:pt x="445" y="383"/>
                </a:lnTo>
                <a:lnTo>
                  <a:pt x="526" y="391"/>
                </a:lnTo>
                <a:lnTo>
                  <a:pt x="606" y="391"/>
                </a:lnTo>
                <a:lnTo>
                  <a:pt x="606" y="391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9058" name="Freeform 18"/>
          <p:cNvSpPr>
            <a:spLocks/>
          </p:cNvSpPr>
          <p:nvPr/>
        </p:nvSpPr>
        <p:spPr bwMode="auto">
          <a:xfrm>
            <a:off x="2538413" y="3227388"/>
            <a:ext cx="414337" cy="152400"/>
          </a:xfrm>
          <a:custGeom>
            <a:avLst/>
            <a:gdLst/>
            <a:ahLst/>
            <a:cxnLst>
              <a:cxn ang="0">
                <a:pos x="261" y="92"/>
              </a:cxn>
              <a:cxn ang="0">
                <a:pos x="261" y="0"/>
              </a:cxn>
              <a:cxn ang="0">
                <a:pos x="0" y="0"/>
              </a:cxn>
              <a:cxn ang="0">
                <a:pos x="0" y="96"/>
              </a:cxn>
              <a:cxn ang="0">
                <a:pos x="261" y="96"/>
              </a:cxn>
              <a:cxn ang="0">
                <a:pos x="261" y="96"/>
              </a:cxn>
            </a:cxnLst>
            <a:rect l="0" t="0" r="r" b="b"/>
            <a:pathLst>
              <a:path w="261" h="96">
                <a:moveTo>
                  <a:pt x="261" y="92"/>
                </a:moveTo>
                <a:lnTo>
                  <a:pt x="261" y="0"/>
                </a:lnTo>
                <a:lnTo>
                  <a:pt x="0" y="0"/>
                </a:lnTo>
                <a:lnTo>
                  <a:pt x="0" y="96"/>
                </a:lnTo>
                <a:lnTo>
                  <a:pt x="261" y="96"/>
                </a:lnTo>
                <a:lnTo>
                  <a:pt x="261" y="96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9059" name="Freeform 19"/>
          <p:cNvSpPr>
            <a:spLocks/>
          </p:cNvSpPr>
          <p:nvPr/>
        </p:nvSpPr>
        <p:spPr bwMode="auto">
          <a:xfrm>
            <a:off x="2538413" y="3976688"/>
            <a:ext cx="285750" cy="152400"/>
          </a:xfrm>
          <a:custGeom>
            <a:avLst/>
            <a:gdLst/>
            <a:ahLst/>
            <a:cxnLst>
              <a:cxn ang="0">
                <a:pos x="180" y="96"/>
              </a:cxn>
              <a:cxn ang="0">
                <a:pos x="180" y="0"/>
              </a:cxn>
              <a:cxn ang="0">
                <a:pos x="0" y="0"/>
              </a:cxn>
              <a:cxn ang="0">
                <a:pos x="0" y="96"/>
              </a:cxn>
              <a:cxn ang="0">
                <a:pos x="180" y="96"/>
              </a:cxn>
              <a:cxn ang="0">
                <a:pos x="180" y="96"/>
              </a:cxn>
            </a:cxnLst>
            <a:rect l="0" t="0" r="r" b="b"/>
            <a:pathLst>
              <a:path w="180" h="96">
                <a:moveTo>
                  <a:pt x="180" y="96"/>
                </a:moveTo>
                <a:lnTo>
                  <a:pt x="180" y="0"/>
                </a:lnTo>
                <a:lnTo>
                  <a:pt x="0" y="0"/>
                </a:lnTo>
                <a:lnTo>
                  <a:pt x="0" y="96"/>
                </a:lnTo>
                <a:lnTo>
                  <a:pt x="180" y="96"/>
                </a:lnTo>
                <a:lnTo>
                  <a:pt x="180" y="96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9060" name="Freeform 20"/>
          <p:cNvSpPr>
            <a:spLocks/>
          </p:cNvSpPr>
          <p:nvPr/>
        </p:nvSpPr>
        <p:spPr bwMode="auto">
          <a:xfrm>
            <a:off x="6638925" y="3976688"/>
            <a:ext cx="287338" cy="152400"/>
          </a:xfrm>
          <a:custGeom>
            <a:avLst/>
            <a:gdLst/>
            <a:ahLst/>
            <a:cxnLst>
              <a:cxn ang="0">
                <a:pos x="181" y="96"/>
              </a:cxn>
              <a:cxn ang="0">
                <a:pos x="181" y="0"/>
              </a:cxn>
              <a:cxn ang="0">
                <a:pos x="0" y="0"/>
              </a:cxn>
              <a:cxn ang="0">
                <a:pos x="0" y="96"/>
              </a:cxn>
              <a:cxn ang="0">
                <a:pos x="181" y="96"/>
              </a:cxn>
              <a:cxn ang="0">
                <a:pos x="181" y="96"/>
              </a:cxn>
            </a:cxnLst>
            <a:rect l="0" t="0" r="r" b="b"/>
            <a:pathLst>
              <a:path w="181" h="96">
                <a:moveTo>
                  <a:pt x="181" y="96"/>
                </a:moveTo>
                <a:lnTo>
                  <a:pt x="181" y="0"/>
                </a:lnTo>
                <a:lnTo>
                  <a:pt x="0" y="0"/>
                </a:lnTo>
                <a:lnTo>
                  <a:pt x="0" y="96"/>
                </a:lnTo>
                <a:lnTo>
                  <a:pt x="181" y="96"/>
                </a:lnTo>
                <a:lnTo>
                  <a:pt x="181" y="96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9061" name="Freeform 21"/>
          <p:cNvSpPr>
            <a:spLocks/>
          </p:cNvSpPr>
          <p:nvPr/>
        </p:nvSpPr>
        <p:spPr bwMode="auto">
          <a:xfrm>
            <a:off x="6638925" y="3227388"/>
            <a:ext cx="287338" cy="152400"/>
          </a:xfrm>
          <a:custGeom>
            <a:avLst/>
            <a:gdLst/>
            <a:ahLst/>
            <a:cxnLst>
              <a:cxn ang="0">
                <a:pos x="181" y="96"/>
              </a:cxn>
              <a:cxn ang="0">
                <a:pos x="181" y="0"/>
              </a:cxn>
              <a:cxn ang="0">
                <a:pos x="0" y="0"/>
              </a:cxn>
              <a:cxn ang="0">
                <a:pos x="0" y="96"/>
              </a:cxn>
              <a:cxn ang="0">
                <a:pos x="181" y="96"/>
              </a:cxn>
              <a:cxn ang="0">
                <a:pos x="181" y="96"/>
              </a:cxn>
            </a:cxnLst>
            <a:rect l="0" t="0" r="r" b="b"/>
            <a:pathLst>
              <a:path w="181" h="96">
                <a:moveTo>
                  <a:pt x="181" y="96"/>
                </a:moveTo>
                <a:lnTo>
                  <a:pt x="181" y="0"/>
                </a:lnTo>
                <a:lnTo>
                  <a:pt x="0" y="0"/>
                </a:lnTo>
                <a:lnTo>
                  <a:pt x="0" y="96"/>
                </a:lnTo>
                <a:lnTo>
                  <a:pt x="181" y="96"/>
                </a:lnTo>
                <a:lnTo>
                  <a:pt x="181" y="96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9062" name="Freeform 22"/>
          <p:cNvSpPr>
            <a:spLocks/>
          </p:cNvSpPr>
          <p:nvPr/>
        </p:nvSpPr>
        <p:spPr bwMode="auto">
          <a:xfrm>
            <a:off x="6638925" y="3433763"/>
            <a:ext cx="287338" cy="152400"/>
          </a:xfrm>
          <a:custGeom>
            <a:avLst/>
            <a:gdLst/>
            <a:ahLst/>
            <a:cxnLst>
              <a:cxn ang="0">
                <a:pos x="181" y="92"/>
              </a:cxn>
              <a:cxn ang="0">
                <a:pos x="181" y="0"/>
              </a:cxn>
              <a:cxn ang="0">
                <a:pos x="0" y="0"/>
              </a:cxn>
              <a:cxn ang="0">
                <a:pos x="0" y="96"/>
              </a:cxn>
              <a:cxn ang="0">
                <a:pos x="181" y="96"/>
              </a:cxn>
              <a:cxn ang="0">
                <a:pos x="181" y="96"/>
              </a:cxn>
            </a:cxnLst>
            <a:rect l="0" t="0" r="r" b="b"/>
            <a:pathLst>
              <a:path w="181" h="96">
                <a:moveTo>
                  <a:pt x="181" y="92"/>
                </a:moveTo>
                <a:lnTo>
                  <a:pt x="181" y="0"/>
                </a:lnTo>
                <a:lnTo>
                  <a:pt x="0" y="0"/>
                </a:lnTo>
                <a:lnTo>
                  <a:pt x="0" y="96"/>
                </a:lnTo>
                <a:lnTo>
                  <a:pt x="181" y="96"/>
                </a:lnTo>
                <a:lnTo>
                  <a:pt x="181" y="96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9063" name="Freeform 23"/>
          <p:cNvSpPr>
            <a:spLocks/>
          </p:cNvSpPr>
          <p:nvPr/>
        </p:nvSpPr>
        <p:spPr bwMode="auto">
          <a:xfrm>
            <a:off x="2538413" y="3427413"/>
            <a:ext cx="633412" cy="152400"/>
          </a:xfrm>
          <a:custGeom>
            <a:avLst/>
            <a:gdLst/>
            <a:ahLst/>
            <a:cxnLst>
              <a:cxn ang="0">
                <a:pos x="399" y="96"/>
              </a:cxn>
              <a:cxn ang="0">
                <a:pos x="399" y="0"/>
              </a:cxn>
              <a:cxn ang="0">
                <a:pos x="0" y="0"/>
              </a:cxn>
              <a:cxn ang="0">
                <a:pos x="0" y="96"/>
              </a:cxn>
              <a:cxn ang="0">
                <a:pos x="399" y="96"/>
              </a:cxn>
              <a:cxn ang="0">
                <a:pos x="399" y="96"/>
              </a:cxn>
            </a:cxnLst>
            <a:rect l="0" t="0" r="r" b="b"/>
            <a:pathLst>
              <a:path w="399" h="96">
                <a:moveTo>
                  <a:pt x="399" y="96"/>
                </a:moveTo>
                <a:lnTo>
                  <a:pt x="399" y="0"/>
                </a:lnTo>
                <a:lnTo>
                  <a:pt x="0" y="0"/>
                </a:lnTo>
                <a:lnTo>
                  <a:pt x="0" y="96"/>
                </a:lnTo>
                <a:lnTo>
                  <a:pt x="399" y="96"/>
                </a:lnTo>
                <a:lnTo>
                  <a:pt x="399" y="96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9064" name="Freeform 24"/>
          <p:cNvSpPr>
            <a:spLocks/>
          </p:cNvSpPr>
          <p:nvPr/>
        </p:nvSpPr>
        <p:spPr bwMode="auto">
          <a:xfrm>
            <a:off x="1716088" y="4213225"/>
            <a:ext cx="1449387" cy="731838"/>
          </a:xfrm>
          <a:custGeom>
            <a:avLst/>
            <a:gdLst/>
            <a:ahLst/>
            <a:cxnLst>
              <a:cxn ang="0">
                <a:pos x="909" y="457"/>
              </a:cxn>
              <a:cxn ang="0">
                <a:pos x="913" y="0"/>
              </a:cxn>
              <a:cxn ang="0">
                <a:pos x="0" y="0"/>
              </a:cxn>
              <a:cxn ang="0">
                <a:pos x="0" y="461"/>
              </a:cxn>
              <a:cxn ang="0">
                <a:pos x="913" y="461"/>
              </a:cxn>
              <a:cxn ang="0">
                <a:pos x="913" y="461"/>
              </a:cxn>
            </a:cxnLst>
            <a:rect l="0" t="0" r="r" b="b"/>
            <a:pathLst>
              <a:path w="913" h="461">
                <a:moveTo>
                  <a:pt x="909" y="457"/>
                </a:moveTo>
                <a:lnTo>
                  <a:pt x="913" y="0"/>
                </a:lnTo>
                <a:lnTo>
                  <a:pt x="0" y="0"/>
                </a:lnTo>
                <a:lnTo>
                  <a:pt x="0" y="461"/>
                </a:lnTo>
                <a:lnTo>
                  <a:pt x="913" y="461"/>
                </a:lnTo>
                <a:lnTo>
                  <a:pt x="913" y="461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9065" name="Rectangle 25"/>
          <p:cNvSpPr>
            <a:spLocks noChangeArrowheads="1"/>
          </p:cNvSpPr>
          <p:nvPr/>
        </p:nvSpPr>
        <p:spPr bwMode="auto">
          <a:xfrm>
            <a:off x="4019550" y="5329238"/>
            <a:ext cx="812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Segment</a:t>
            </a:r>
            <a:endParaRPr lang="en-US">
              <a:latin typeface="Times New Roman" charset="0"/>
            </a:endParaRPr>
          </a:p>
        </p:txBody>
      </p:sp>
      <p:sp>
        <p:nvSpPr>
          <p:cNvPr id="599066" name="Rectangle 26"/>
          <p:cNvSpPr>
            <a:spLocks noChangeArrowheads="1"/>
          </p:cNvSpPr>
          <p:nvPr/>
        </p:nvSpPr>
        <p:spPr bwMode="auto">
          <a:xfrm>
            <a:off x="5292725" y="5329238"/>
            <a:ext cx="812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Segment</a:t>
            </a:r>
            <a:endParaRPr lang="en-US">
              <a:latin typeface="Times New Roman" charset="0"/>
            </a:endParaRPr>
          </a:p>
        </p:txBody>
      </p:sp>
      <p:sp>
        <p:nvSpPr>
          <p:cNvPr id="599067" name="Rectangle 27"/>
          <p:cNvSpPr>
            <a:spLocks noChangeArrowheads="1"/>
          </p:cNvSpPr>
          <p:nvPr/>
        </p:nvSpPr>
        <p:spPr bwMode="auto">
          <a:xfrm>
            <a:off x="3644900" y="5003800"/>
            <a:ext cx="17287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Transmit segments</a:t>
            </a:r>
            <a:endParaRPr lang="en-US">
              <a:latin typeface="Times New Roman" charset="0"/>
            </a:endParaRPr>
          </a:p>
        </p:txBody>
      </p:sp>
      <p:sp>
        <p:nvSpPr>
          <p:cNvPr id="599068" name="Freeform 28"/>
          <p:cNvSpPr>
            <a:spLocks/>
          </p:cNvSpPr>
          <p:nvPr/>
        </p:nvSpPr>
        <p:spPr bwMode="auto">
          <a:xfrm>
            <a:off x="2435225" y="5003800"/>
            <a:ext cx="4094163" cy="6905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72"/>
              </a:cxn>
              <a:cxn ang="0">
                <a:pos x="2579" y="572"/>
              </a:cxn>
              <a:cxn ang="0">
                <a:pos x="2579" y="92"/>
              </a:cxn>
            </a:cxnLst>
            <a:rect l="0" t="0" r="r" b="b"/>
            <a:pathLst>
              <a:path w="2579" h="572">
                <a:moveTo>
                  <a:pt x="0" y="0"/>
                </a:moveTo>
                <a:lnTo>
                  <a:pt x="0" y="572"/>
                </a:lnTo>
                <a:lnTo>
                  <a:pt x="2579" y="572"/>
                </a:lnTo>
                <a:lnTo>
                  <a:pt x="2579" y="92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9069" name="Freeform 29"/>
          <p:cNvSpPr>
            <a:spLocks/>
          </p:cNvSpPr>
          <p:nvPr/>
        </p:nvSpPr>
        <p:spPr bwMode="auto">
          <a:xfrm>
            <a:off x="6492875" y="4951413"/>
            <a:ext cx="73025" cy="133350"/>
          </a:xfrm>
          <a:custGeom>
            <a:avLst/>
            <a:gdLst/>
            <a:ahLst/>
            <a:cxnLst>
              <a:cxn ang="0">
                <a:pos x="46" y="84"/>
              </a:cxn>
              <a:cxn ang="0">
                <a:pos x="23" y="0"/>
              </a:cxn>
              <a:cxn ang="0">
                <a:pos x="0" y="84"/>
              </a:cxn>
              <a:cxn ang="0">
                <a:pos x="46" y="84"/>
              </a:cxn>
              <a:cxn ang="0">
                <a:pos x="46" y="84"/>
              </a:cxn>
            </a:cxnLst>
            <a:rect l="0" t="0" r="r" b="b"/>
            <a:pathLst>
              <a:path w="46" h="84">
                <a:moveTo>
                  <a:pt x="46" y="84"/>
                </a:moveTo>
                <a:lnTo>
                  <a:pt x="23" y="0"/>
                </a:lnTo>
                <a:lnTo>
                  <a:pt x="0" y="84"/>
                </a:lnTo>
                <a:lnTo>
                  <a:pt x="46" y="84"/>
                </a:lnTo>
                <a:lnTo>
                  <a:pt x="46" y="84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9070" name="Line 30"/>
          <p:cNvSpPr>
            <a:spLocks noChangeShapeType="1"/>
          </p:cNvSpPr>
          <p:nvPr/>
        </p:nvSpPr>
        <p:spPr bwMode="auto">
          <a:xfrm>
            <a:off x="2435225" y="3135313"/>
            <a:ext cx="1588" cy="9509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9071" name="Freeform 31"/>
          <p:cNvSpPr>
            <a:spLocks/>
          </p:cNvSpPr>
          <p:nvPr/>
        </p:nvSpPr>
        <p:spPr bwMode="auto">
          <a:xfrm>
            <a:off x="2398713" y="4060825"/>
            <a:ext cx="77787" cy="1412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6" y="89"/>
              </a:cxn>
              <a:cxn ang="0">
                <a:pos x="49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49" h="89">
                <a:moveTo>
                  <a:pt x="0" y="0"/>
                </a:moveTo>
                <a:lnTo>
                  <a:pt x="26" y="89"/>
                </a:lnTo>
                <a:lnTo>
                  <a:pt x="49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9072" name="Rectangle 32"/>
          <p:cNvSpPr>
            <a:spLocks noChangeArrowheads="1"/>
          </p:cNvSpPr>
          <p:nvPr/>
        </p:nvSpPr>
        <p:spPr bwMode="auto">
          <a:xfrm>
            <a:off x="5657850" y="2690813"/>
            <a:ext cx="17589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Application process</a:t>
            </a:r>
            <a:endParaRPr lang="en-US">
              <a:latin typeface="Times New Roman" charset="0"/>
            </a:endParaRPr>
          </a:p>
        </p:txBody>
      </p:sp>
      <p:sp>
        <p:nvSpPr>
          <p:cNvPr id="599073" name="Rectangle 33"/>
          <p:cNvSpPr>
            <a:spLocks noChangeArrowheads="1"/>
          </p:cNvSpPr>
          <p:nvPr/>
        </p:nvSpPr>
        <p:spPr bwMode="auto">
          <a:xfrm>
            <a:off x="7089775" y="3397250"/>
            <a:ext cx="4841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Read</a:t>
            </a:r>
            <a:endParaRPr lang="en-US">
              <a:latin typeface="Times New Roman" charset="0"/>
            </a:endParaRPr>
          </a:p>
        </p:txBody>
      </p:sp>
      <p:sp>
        <p:nvSpPr>
          <p:cNvPr id="599074" name="Rectangle 34"/>
          <p:cNvSpPr>
            <a:spLocks noChangeArrowheads="1"/>
          </p:cNvSpPr>
          <p:nvPr/>
        </p:nvSpPr>
        <p:spPr bwMode="auto">
          <a:xfrm>
            <a:off x="7089775" y="3641725"/>
            <a:ext cx="4857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bytes</a:t>
            </a:r>
            <a:endParaRPr lang="en-US">
              <a:latin typeface="Times New Roman" charset="0"/>
            </a:endParaRPr>
          </a:p>
        </p:txBody>
      </p:sp>
      <p:sp>
        <p:nvSpPr>
          <p:cNvPr id="599075" name="Rectangle 35"/>
          <p:cNvSpPr>
            <a:spLocks noChangeArrowheads="1"/>
          </p:cNvSpPr>
          <p:nvPr/>
        </p:nvSpPr>
        <p:spPr bwMode="auto">
          <a:xfrm>
            <a:off x="6346825" y="4292600"/>
            <a:ext cx="4048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TCP</a:t>
            </a:r>
            <a:endParaRPr lang="en-US">
              <a:latin typeface="Times New Roman" charset="0"/>
            </a:endParaRPr>
          </a:p>
        </p:txBody>
      </p:sp>
      <p:sp>
        <p:nvSpPr>
          <p:cNvPr id="599076" name="Rectangle 36"/>
          <p:cNvSpPr>
            <a:spLocks noChangeArrowheads="1"/>
          </p:cNvSpPr>
          <p:nvPr/>
        </p:nvSpPr>
        <p:spPr bwMode="auto">
          <a:xfrm>
            <a:off x="5945188" y="4616450"/>
            <a:ext cx="13096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Receive buffer</a:t>
            </a:r>
            <a:endParaRPr lang="en-US">
              <a:latin typeface="Times New Roman" charset="0"/>
            </a:endParaRPr>
          </a:p>
        </p:txBody>
      </p:sp>
      <p:sp>
        <p:nvSpPr>
          <p:cNvPr id="599077" name="Freeform 37"/>
          <p:cNvSpPr>
            <a:spLocks/>
          </p:cNvSpPr>
          <p:nvPr/>
        </p:nvSpPr>
        <p:spPr bwMode="auto">
          <a:xfrm>
            <a:off x="5548313" y="2514600"/>
            <a:ext cx="1931987" cy="620713"/>
          </a:xfrm>
          <a:custGeom>
            <a:avLst/>
            <a:gdLst/>
            <a:ahLst/>
            <a:cxnLst>
              <a:cxn ang="0">
                <a:pos x="607" y="391"/>
              </a:cxn>
              <a:cxn ang="0">
                <a:pos x="687" y="391"/>
              </a:cxn>
              <a:cxn ang="0">
                <a:pos x="772" y="383"/>
              </a:cxn>
              <a:cxn ang="0">
                <a:pos x="852" y="372"/>
              </a:cxn>
              <a:cxn ang="0">
                <a:pos x="933" y="360"/>
              </a:cxn>
              <a:cxn ang="0">
                <a:pos x="1010" y="341"/>
              </a:cxn>
              <a:cxn ang="0">
                <a:pos x="1075" y="318"/>
              </a:cxn>
              <a:cxn ang="0">
                <a:pos x="1133" y="295"/>
              </a:cxn>
              <a:cxn ang="0">
                <a:pos x="1179" y="264"/>
              </a:cxn>
              <a:cxn ang="0">
                <a:pos x="1206" y="234"/>
              </a:cxn>
              <a:cxn ang="0">
                <a:pos x="1217" y="199"/>
              </a:cxn>
              <a:cxn ang="0">
                <a:pos x="1206" y="165"/>
              </a:cxn>
              <a:cxn ang="0">
                <a:pos x="1179" y="134"/>
              </a:cxn>
              <a:cxn ang="0">
                <a:pos x="1133" y="103"/>
              </a:cxn>
              <a:cxn ang="0">
                <a:pos x="1075" y="76"/>
              </a:cxn>
              <a:cxn ang="0">
                <a:pos x="1010" y="57"/>
              </a:cxn>
              <a:cxn ang="0">
                <a:pos x="933" y="38"/>
              </a:cxn>
              <a:cxn ang="0">
                <a:pos x="852" y="23"/>
              </a:cxn>
              <a:cxn ang="0">
                <a:pos x="772" y="11"/>
              </a:cxn>
              <a:cxn ang="0">
                <a:pos x="687" y="3"/>
              </a:cxn>
              <a:cxn ang="0">
                <a:pos x="607" y="0"/>
              </a:cxn>
              <a:cxn ang="0">
                <a:pos x="526" y="3"/>
              </a:cxn>
              <a:cxn ang="0">
                <a:pos x="445" y="11"/>
              </a:cxn>
              <a:cxn ang="0">
                <a:pos x="361" y="23"/>
              </a:cxn>
              <a:cxn ang="0">
                <a:pos x="280" y="38"/>
              </a:cxn>
              <a:cxn ang="0">
                <a:pos x="207" y="57"/>
              </a:cxn>
              <a:cxn ang="0">
                <a:pos x="138" y="76"/>
              </a:cxn>
              <a:cxn ang="0">
                <a:pos x="81" y="103"/>
              </a:cxn>
              <a:cxn ang="0">
                <a:pos x="39" y="134"/>
              </a:cxn>
              <a:cxn ang="0">
                <a:pos x="8" y="165"/>
              </a:cxn>
              <a:cxn ang="0">
                <a:pos x="0" y="199"/>
              </a:cxn>
              <a:cxn ang="0">
                <a:pos x="8" y="234"/>
              </a:cxn>
              <a:cxn ang="0">
                <a:pos x="39" y="264"/>
              </a:cxn>
              <a:cxn ang="0">
                <a:pos x="81" y="295"/>
              </a:cxn>
              <a:cxn ang="0">
                <a:pos x="138" y="318"/>
              </a:cxn>
              <a:cxn ang="0">
                <a:pos x="207" y="341"/>
              </a:cxn>
              <a:cxn ang="0">
                <a:pos x="280" y="360"/>
              </a:cxn>
              <a:cxn ang="0">
                <a:pos x="361" y="372"/>
              </a:cxn>
              <a:cxn ang="0">
                <a:pos x="445" y="383"/>
              </a:cxn>
              <a:cxn ang="0">
                <a:pos x="526" y="391"/>
              </a:cxn>
              <a:cxn ang="0">
                <a:pos x="607" y="391"/>
              </a:cxn>
              <a:cxn ang="0">
                <a:pos x="607" y="391"/>
              </a:cxn>
            </a:cxnLst>
            <a:rect l="0" t="0" r="r" b="b"/>
            <a:pathLst>
              <a:path w="1217" h="391">
                <a:moveTo>
                  <a:pt x="607" y="391"/>
                </a:moveTo>
                <a:lnTo>
                  <a:pt x="687" y="391"/>
                </a:lnTo>
                <a:lnTo>
                  <a:pt x="772" y="383"/>
                </a:lnTo>
                <a:lnTo>
                  <a:pt x="852" y="372"/>
                </a:lnTo>
                <a:lnTo>
                  <a:pt x="933" y="360"/>
                </a:lnTo>
                <a:lnTo>
                  <a:pt x="1010" y="341"/>
                </a:lnTo>
                <a:lnTo>
                  <a:pt x="1075" y="318"/>
                </a:lnTo>
                <a:lnTo>
                  <a:pt x="1133" y="295"/>
                </a:lnTo>
                <a:lnTo>
                  <a:pt x="1179" y="264"/>
                </a:lnTo>
                <a:lnTo>
                  <a:pt x="1206" y="234"/>
                </a:lnTo>
                <a:lnTo>
                  <a:pt x="1217" y="199"/>
                </a:lnTo>
                <a:lnTo>
                  <a:pt x="1206" y="165"/>
                </a:lnTo>
                <a:lnTo>
                  <a:pt x="1179" y="134"/>
                </a:lnTo>
                <a:lnTo>
                  <a:pt x="1133" y="103"/>
                </a:lnTo>
                <a:lnTo>
                  <a:pt x="1075" y="76"/>
                </a:lnTo>
                <a:lnTo>
                  <a:pt x="1010" y="57"/>
                </a:lnTo>
                <a:lnTo>
                  <a:pt x="933" y="38"/>
                </a:lnTo>
                <a:lnTo>
                  <a:pt x="852" y="23"/>
                </a:lnTo>
                <a:lnTo>
                  <a:pt x="772" y="11"/>
                </a:lnTo>
                <a:lnTo>
                  <a:pt x="687" y="3"/>
                </a:lnTo>
                <a:lnTo>
                  <a:pt x="607" y="0"/>
                </a:lnTo>
                <a:lnTo>
                  <a:pt x="526" y="3"/>
                </a:lnTo>
                <a:lnTo>
                  <a:pt x="445" y="11"/>
                </a:lnTo>
                <a:lnTo>
                  <a:pt x="361" y="23"/>
                </a:lnTo>
                <a:lnTo>
                  <a:pt x="280" y="38"/>
                </a:lnTo>
                <a:lnTo>
                  <a:pt x="207" y="57"/>
                </a:lnTo>
                <a:lnTo>
                  <a:pt x="138" y="76"/>
                </a:lnTo>
                <a:lnTo>
                  <a:pt x="81" y="103"/>
                </a:lnTo>
                <a:lnTo>
                  <a:pt x="39" y="134"/>
                </a:lnTo>
                <a:lnTo>
                  <a:pt x="8" y="165"/>
                </a:lnTo>
                <a:lnTo>
                  <a:pt x="0" y="199"/>
                </a:lnTo>
                <a:lnTo>
                  <a:pt x="8" y="234"/>
                </a:lnTo>
                <a:lnTo>
                  <a:pt x="39" y="264"/>
                </a:lnTo>
                <a:lnTo>
                  <a:pt x="81" y="295"/>
                </a:lnTo>
                <a:lnTo>
                  <a:pt x="138" y="318"/>
                </a:lnTo>
                <a:lnTo>
                  <a:pt x="207" y="341"/>
                </a:lnTo>
                <a:lnTo>
                  <a:pt x="280" y="360"/>
                </a:lnTo>
                <a:lnTo>
                  <a:pt x="361" y="372"/>
                </a:lnTo>
                <a:lnTo>
                  <a:pt x="445" y="383"/>
                </a:lnTo>
                <a:lnTo>
                  <a:pt x="526" y="391"/>
                </a:lnTo>
                <a:lnTo>
                  <a:pt x="607" y="391"/>
                </a:lnTo>
                <a:lnTo>
                  <a:pt x="607" y="391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9078" name="Freeform 38"/>
          <p:cNvSpPr>
            <a:spLocks/>
          </p:cNvSpPr>
          <p:nvPr/>
        </p:nvSpPr>
        <p:spPr bwMode="auto">
          <a:xfrm>
            <a:off x="5743575" y="4213225"/>
            <a:ext cx="1597025" cy="731838"/>
          </a:xfrm>
          <a:custGeom>
            <a:avLst/>
            <a:gdLst/>
            <a:ahLst/>
            <a:cxnLst>
              <a:cxn ang="0">
                <a:pos x="1006" y="457"/>
              </a:cxn>
              <a:cxn ang="0">
                <a:pos x="1006" y="0"/>
              </a:cxn>
              <a:cxn ang="0">
                <a:pos x="0" y="0"/>
              </a:cxn>
              <a:cxn ang="0">
                <a:pos x="0" y="461"/>
              </a:cxn>
              <a:cxn ang="0">
                <a:pos x="1006" y="461"/>
              </a:cxn>
              <a:cxn ang="0">
                <a:pos x="1006" y="461"/>
              </a:cxn>
            </a:cxnLst>
            <a:rect l="0" t="0" r="r" b="b"/>
            <a:pathLst>
              <a:path w="1006" h="461">
                <a:moveTo>
                  <a:pt x="1006" y="457"/>
                </a:moveTo>
                <a:lnTo>
                  <a:pt x="1006" y="0"/>
                </a:lnTo>
                <a:lnTo>
                  <a:pt x="0" y="0"/>
                </a:lnTo>
                <a:lnTo>
                  <a:pt x="0" y="461"/>
                </a:lnTo>
                <a:lnTo>
                  <a:pt x="1006" y="461"/>
                </a:lnTo>
                <a:lnTo>
                  <a:pt x="1006" y="461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9079" name="Freeform 39"/>
          <p:cNvSpPr>
            <a:spLocks/>
          </p:cNvSpPr>
          <p:nvPr/>
        </p:nvSpPr>
        <p:spPr bwMode="auto">
          <a:xfrm>
            <a:off x="5840413" y="4610100"/>
            <a:ext cx="1408112" cy="238125"/>
          </a:xfrm>
          <a:custGeom>
            <a:avLst/>
            <a:gdLst/>
            <a:ahLst/>
            <a:cxnLst>
              <a:cxn ang="0">
                <a:pos x="887" y="150"/>
              </a:cxn>
              <a:cxn ang="0">
                <a:pos x="887" y="0"/>
              </a:cxn>
              <a:cxn ang="0">
                <a:pos x="0" y="0"/>
              </a:cxn>
              <a:cxn ang="0">
                <a:pos x="0" y="150"/>
              </a:cxn>
              <a:cxn ang="0">
                <a:pos x="887" y="150"/>
              </a:cxn>
              <a:cxn ang="0">
                <a:pos x="887" y="150"/>
              </a:cxn>
            </a:cxnLst>
            <a:rect l="0" t="0" r="r" b="b"/>
            <a:pathLst>
              <a:path w="887" h="150">
                <a:moveTo>
                  <a:pt x="887" y="150"/>
                </a:moveTo>
                <a:lnTo>
                  <a:pt x="887" y="0"/>
                </a:lnTo>
                <a:lnTo>
                  <a:pt x="0" y="0"/>
                </a:lnTo>
                <a:lnTo>
                  <a:pt x="0" y="150"/>
                </a:lnTo>
                <a:lnTo>
                  <a:pt x="887" y="150"/>
                </a:lnTo>
                <a:lnTo>
                  <a:pt x="887" y="15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9080" name="Freeform 40"/>
          <p:cNvSpPr>
            <a:spLocks/>
          </p:cNvSpPr>
          <p:nvPr/>
        </p:nvSpPr>
        <p:spPr bwMode="auto">
          <a:xfrm>
            <a:off x="1812925" y="4610100"/>
            <a:ext cx="1255713" cy="238125"/>
          </a:xfrm>
          <a:custGeom>
            <a:avLst/>
            <a:gdLst/>
            <a:ahLst/>
            <a:cxnLst>
              <a:cxn ang="0">
                <a:pos x="787" y="150"/>
              </a:cxn>
              <a:cxn ang="0">
                <a:pos x="791" y="0"/>
              </a:cxn>
              <a:cxn ang="0">
                <a:pos x="0" y="0"/>
              </a:cxn>
              <a:cxn ang="0">
                <a:pos x="0" y="150"/>
              </a:cxn>
              <a:cxn ang="0">
                <a:pos x="791" y="150"/>
              </a:cxn>
              <a:cxn ang="0">
                <a:pos x="791" y="150"/>
              </a:cxn>
            </a:cxnLst>
            <a:rect l="0" t="0" r="r" b="b"/>
            <a:pathLst>
              <a:path w="791" h="150">
                <a:moveTo>
                  <a:pt x="787" y="150"/>
                </a:moveTo>
                <a:lnTo>
                  <a:pt x="791" y="0"/>
                </a:lnTo>
                <a:lnTo>
                  <a:pt x="0" y="0"/>
                </a:lnTo>
                <a:lnTo>
                  <a:pt x="0" y="150"/>
                </a:lnTo>
                <a:lnTo>
                  <a:pt x="791" y="150"/>
                </a:lnTo>
                <a:lnTo>
                  <a:pt x="791" y="15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9081" name="Line 41"/>
          <p:cNvSpPr>
            <a:spLocks noChangeShapeType="1"/>
          </p:cNvSpPr>
          <p:nvPr/>
        </p:nvSpPr>
        <p:spPr bwMode="auto">
          <a:xfrm flipV="1">
            <a:off x="6529388" y="3251200"/>
            <a:ext cx="1587" cy="9620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9082" name="Freeform 42"/>
          <p:cNvSpPr>
            <a:spLocks/>
          </p:cNvSpPr>
          <p:nvPr/>
        </p:nvSpPr>
        <p:spPr bwMode="auto">
          <a:xfrm>
            <a:off x="6492875" y="3135313"/>
            <a:ext cx="73025" cy="139700"/>
          </a:xfrm>
          <a:custGeom>
            <a:avLst/>
            <a:gdLst/>
            <a:ahLst/>
            <a:cxnLst>
              <a:cxn ang="0">
                <a:pos x="46" y="88"/>
              </a:cxn>
              <a:cxn ang="0">
                <a:pos x="23" y="0"/>
              </a:cxn>
              <a:cxn ang="0">
                <a:pos x="0" y="88"/>
              </a:cxn>
              <a:cxn ang="0">
                <a:pos x="46" y="88"/>
              </a:cxn>
              <a:cxn ang="0">
                <a:pos x="46" y="88"/>
              </a:cxn>
            </a:cxnLst>
            <a:rect l="0" t="0" r="r" b="b"/>
            <a:pathLst>
              <a:path w="46" h="88">
                <a:moveTo>
                  <a:pt x="46" y="88"/>
                </a:moveTo>
                <a:lnTo>
                  <a:pt x="23" y="0"/>
                </a:lnTo>
                <a:lnTo>
                  <a:pt x="0" y="88"/>
                </a:lnTo>
                <a:lnTo>
                  <a:pt x="46" y="88"/>
                </a:lnTo>
                <a:lnTo>
                  <a:pt x="46" y="88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9083" name="Rectangle 43"/>
          <p:cNvSpPr>
            <a:spLocks noChangeArrowheads="1"/>
          </p:cNvSpPr>
          <p:nvPr/>
        </p:nvSpPr>
        <p:spPr bwMode="auto">
          <a:xfrm>
            <a:off x="4891088" y="5207000"/>
            <a:ext cx="2921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2300">
                <a:solidFill>
                  <a:srgbClr val="000000"/>
                </a:solidFill>
                <a:latin typeface="Arial" charset="0"/>
              </a:rPr>
              <a:t>…</a:t>
            </a:r>
            <a:endParaRPr lang="en-US">
              <a:latin typeface="Times New Roman" charset="0"/>
            </a:endParaRPr>
          </a:p>
        </p:txBody>
      </p:sp>
      <p:sp>
        <p:nvSpPr>
          <p:cNvPr id="599084" name="Rectangle 44"/>
          <p:cNvSpPr>
            <a:spLocks noChangeArrowheads="1"/>
          </p:cNvSpPr>
          <p:nvPr/>
        </p:nvSpPr>
        <p:spPr bwMode="auto">
          <a:xfrm rot="16200000">
            <a:off x="2467769" y="3588544"/>
            <a:ext cx="2921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2300">
                <a:solidFill>
                  <a:srgbClr val="000000"/>
                </a:solidFill>
                <a:latin typeface="Arial" charset="0"/>
              </a:rPr>
              <a:t>…</a:t>
            </a:r>
            <a:endParaRPr lang="en-US">
              <a:latin typeface="Times New Roman" charset="0"/>
            </a:endParaRPr>
          </a:p>
        </p:txBody>
      </p:sp>
      <p:sp>
        <p:nvSpPr>
          <p:cNvPr id="599085" name="Rectangle 45"/>
          <p:cNvSpPr>
            <a:spLocks noChangeArrowheads="1"/>
          </p:cNvSpPr>
          <p:nvPr/>
        </p:nvSpPr>
        <p:spPr bwMode="auto">
          <a:xfrm rot="16200000">
            <a:off x="6569869" y="3588544"/>
            <a:ext cx="2921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2300">
                <a:solidFill>
                  <a:srgbClr val="000000"/>
                </a:solidFill>
                <a:latin typeface="Arial" charset="0"/>
              </a:rPr>
              <a:t>…</a:t>
            </a:r>
            <a:endParaRPr lang="en-US">
              <a:latin typeface="Times New Roman" charset="0"/>
            </a:endParaRPr>
          </a:p>
        </p:txBody>
      </p:sp>
      <p:sp>
        <p:nvSpPr>
          <p:cNvPr id="599088" name="Line 48"/>
          <p:cNvSpPr>
            <a:spLocks noChangeShapeType="1"/>
          </p:cNvSpPr>
          <p:nvPr/>
        </p:nvSpPr>
        <p:spPr bwMode="auto">
          <a:xfrm flipH="1">
            <a:off x="2582863" y="5559425"/>
            <a:ext cx="203200" cy="4778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9091" name="Text Box 51"/>
          <p:cNvSpPr txBox="1">
            <a:spLocks noChangeArrowheads="1"/>
          </p:cNvSpPr>
          <p:nvPr/>
        </p:nvSpPr>
        <p:spPr bwMode="auto">
          <a:xfrm>
            <a:off x="2554288" y="6081713"/>
            <a:ext cx="1146175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Arial" charset="0"/>
              </a:rPr>
              <a:t>IP   x.html</a:t>
            </a:r>
          </a:p>
        </p:txBody>
      </p:sp>
      <p:sp>
        <p:nvSpPr>
          <p:cNvPr id="599093" name="Line 53"/>
          <p:cNvSpPr>
            <a:spLocks noChangeShapeType="1"/>
          </p:cNvSpPr>
          <p:nvPr/>
        </p:nvSpPr>
        <p:spPr bwMode="auto">
          <a:xfrm flipV="1">
            <a:off x="2932113" y="6053138"/>
            <a:ext cx="0" cy="361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9094" name="Text Box 54"/>
          <p:cNvSpPr txBox="1">
            <a:spLocks noChangeArrowheads="1"/>
          </p:cNvSpPr>
          <p:nvPr/>
        </p:nvSpPr>
        <p:spPr bwMode="auto">
          <a:xfrm>
            <a:off x="3998913" y="6103938"/>
            <a:ext cx="1843087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Arial" charset="0"/>
              </a:rPr>
              <a:t>IP   TCP  get inde</a:t>
            </a:r>
          </a:p>
        </p:txBody>
      </p:sp>
      <p:sp>
        <p:nvSpPr>
          <p:cNvPr id="599095" name="Line 55"/>
          <p:cNvSpPr>
            <a:spLocks noChangeShapeType="1"/>
          </p:cNvSpPr>
          <p:nvPr/>
        </p:nvSpPr>
        <p:spPr bwMode="auto">
          <a:xfrm flipV="1">
            <a:off x="4376738" y="6075363"/>
            <a:ext cx="0" cy="361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9096" name="Line 56"/>
          <p:cNvSpPr>
            <a:spLocks noChangeShapeType="1"/>
          </p:cNvSpPr>
          <p:nvPr/>
        </p:nvSpPr>
        <p:spPr bwMode="auto">
          <a:xfrm flipV="1">
            <a:off x="4935538" y="6097588"/>
            <a:ext cx="0" cy="361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9097" name="Line 57"/>
          <p:cNvSpPr>
            <a:spLocks noChangeShapeType="1"/>
          </p:cNvSpPr>
          <p:nvPr/>
        </p:nvSpPr>
        <p:spPr bwMode="auto">
          <a:xfrm>
            <a:off x="3736975" y="5583238"/>
            <a:ext cx="2046288" cy="5064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Sliding Window</a:t>
            </a:r>
          </a:p>
        </p:txBody>
      </p:sp>
      <p:sp>
        <p:nvSpPr>
          <p:cNvPr id="602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9625" y="1735138"/>
            <a:ext cx="78486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Per-byte, not per-</a:t>
            </a:r>
            <a:r>
              <a:rPr lang="en-US" sz="2800" dirty="0" smtClean="0"/>
              <a:t>packet </a:t>
            </a:r>
            <a:r>
              <a:rPr lang="en-US" sz="2800" smtClean="0"/>
              <a:t>(why?)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send packet says “here are bytes </a:t>
            </a:r>
            <a:r>
              <a:rPr lang="en-US" sz="2400" dirty="0" err="1"/>
              <a:t>j-k</a:t>
            </a:r>
            <a:r>
              <a:rPr lang="en-US" sz="2400" dirty="0"/>
              <a:t>”</a:t>
            </a:r>
          </a:p>
          <a:p>
            <a:pPr lvl="1">
              <a:lnSpc>
                <a:spcPct val="90000"/>
              </a:lnSpc>
            </a:pPr>
            <a:r>
              <a:rPr lang="en-US" sz="2400" dirty="0" err="1"/>
              <a:t>ack</a:t>
            </a:r>
            <a:r>
              <a:rPr lang="en-US" sz="2400" dirty="0"/>
              <a:t> says “received up to byte </a:t>
            </a:r>
            <a:r>
              <a:rPr lang="en-US" sz="2400" dirty="0" err="1"/>
              <a:t>k</a:t>
            </a:r>
            <a:r>
              <a:rPr lang="en-US" sz="2400" dirty="0"/>
              <a:t>”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Send buffer &gt;= send window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can buffer writes in kernel before sending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writer blocks if try to write past send buffer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Receive buffer &gt;= receive window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buffer </a:t>
            </a:r>
            <a:r>
              <a:rPr lang="en-US" sz="2400" dirty="0" err="1"/>
              <a:t>acked</a:t>
            </a:r>
            <a:r>
              <a:rPr lang="en-US" sz="2400" dirty="0"/>
              <a:t> data in kernel, wait for reads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reader blocks if try to read past </a:t>
            </a:r>
            <a:r>
              <a:rPr lang="en-US" sz="2400" dirty="0" err="1"/>
              <a:t>acked</a:t>
            </a:r>
            <a:r>
              <a:rPr lang="en-US" sz="2400" dirty="0"/>
              <a:t> data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Visualizing the window</a:t>
            </a:r>
          </a:p>
        </p:txBody>
      </p:sp>
      <p:sp>
        <p:nvSpPr>
          <p:cNvPr id="629763" name="Rectangle 3"/>
          <p:cNvSpPr>
            <a:spLocks noChangeArrowheads="1"/>
          </p:cNvSpPr>
          <p:nvPr/>
        </p:nvSpPr>
        <p:spPr bwMode="auto">
          <a:xfrm>
            <a:off x="2908300" y="3786188"/>
            <a:ext cx="1665288" cy="561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9764" name="Rectangle 4"/>
          <p:cNvSpPr>
            <a:spLocks noChangeArrowheads="1"/>
          </p:cNvSpPr>
          <p:nvPr/>
        </p:nvSpPr>
        <p:spPr bwMode="auto">
          <a:xfrm>
            <a:off x="4573588" y="3786188"/>
            <a:ext cx="1665287" cy="561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9765" name="Text Box 5"/>
          <p:cNvSpPr txBox="1">
            <a:spLocks noChangeArrowheads="1"/>
          </p:cNvSpPr>
          <p:nvPr/>
        </p:nvSpPr>
        <p:spPr bwMode="auto">
          <a:xfrm>
            <a:off x="3051175" y="3848100"/>
            <a:ext cx="422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charset="0"/>
              </a:rPr>
              <a:t>4</a:t>
            </a:r>
          </a:p>
        </p:txBody>
      </p:sp>
      <p:sp>
        <p:nvSpPr>
          <p:cNvPr id="629766" name="Text Box 6"/>
          <p:cNvSpPr txBox="1">
            <a:spLocks noChangeArrowheads="1"/>
          </p:cNvSpPr>
          <p:nvPr/>
        </p:nvSpPr>
        <p:spPr bwMode="auto">
          <a:xfrm>
            <a:off x="3567113" y="3848100"/>
            <a:ext cx="422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charset="0"/>
              </a:rPr>
              <a:t>5</a:t>
            </a:r>
          </a:p>
        </p:txBody>
      </p:sp>
      <p:sp>
        <p:nvSpPr>
          <p:cNvPr id="629767" name="Text Box 7"/>
          <p:cNvSpPr txBox="1">
            <a:spLocks noChangeArrowheads="1"/>
          </p:cNvSpPr>
          <p:nvPr/>
        </p:nvSpPr>
        <p:spPr bwMode="auto">
          <a:xfrm>
            <a:off x="4117975" y="3848100"/>
            <a:ext cx="422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charset="0"/>
              </a:rPr>
              <a:t>6</a:t>
            </a:r>
          </a:p>
        </p:txBody>
      </p:sp>
      <p:sp>
        <p:nvSpPr>
          <p:cNvPr id="629768" name="Rectangle 8"/>
          <p:cNvSpPr>
            <a:spLocks noChangeArrowheads="1"/>
          </p:cNvSpPr>
          <p:nvPr/>
        </p:nvSpPr>
        <p:spPr bwMode="auto">
          <a:xfrm>
            <a:off x="4573588" y="3786188"/>
            <a:ext cx="1665287" cy="561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9769" name="Text Box 9"/>
          <p:cNvSpPr txBox="1">
            <a:spLocks noChangeArrowheads="1"/>
          </p:cNvSpPr>
          <p:nvPr/>
        </p:nvSpPr>
        <p:spPr bwMode="auto">
          <a:xfrm>
            <a:off x="4705350" y="3848100"/>
            <a:ext cx="422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charset="0"/>
              </a:rPr>
              <a:t>7</a:t>
            </a:r>
          </a:p>
        </p:txBody>
      </p:sp>
      <p:sp>
        <p:nvSpPr>
          <p:cNvPr id="629770" name="Text Box 10"/>
          <p:cNvSpPr txBox="1">
            <a:spLocks noChangeArrowheads="1"/>
          </p:cNvSpPr>
          <p:nvPr/>
        </p:nvSpPr>
        <p:spPr bwMode="auto">
          <a:xfrm>
            <a:off x="5221288" y="3848100"/>
            <a:ext cx="422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charset="0"/>
              </a:rPr>
              <a:t>8</a:t>
            </a:r>
          </a:p>
        </p:txBody>
      </p:sp>
      <p:sp>
        <p:nvSpPr>
          <p:cNvPr id="629771" name="Text Box 11"/>
          <p:cNvSpPr txBox="1">
            <a:spLocks noChangeArrowheads="1"/>
          </p:cNvSpPr>
          <p:nvPr/>
        </p:nvSpPr>
        <p:spPr bwMode="auto">
          <a:xfrm>
            <a:off x="5772150" y="3848100"/>
            <a:ext cx="422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charset="0"/>
              </a:rPr>
              <a:t>9</a:t>
            </a:r>
          </a:p>
        </p:txBody>
      </p:sp>
      <p:sp>
        <p:nvSpPr>
          <p:cNvPr id="629772" name="Text Box 12"/>
          <p:cNvSpPr txBox="1">
            <a:spLocks noChangeArrowheads="1"/>
          </p:cNvSpPr>
          <p:nvPr/>
        </p:nvSpPr>
        <p:spPr bwMode="auto">
          <a:xfrm>
            <a:off x="1363663" y="3848100"/>
            <a:ext cx="422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charset="0"/>
              </a:rPr>
              <a:t>1</a:t>
            </a:r>
          </a:p>
        </p:txBody>
      </p:sp>
      <p:sp>
        <p:nvSpPr>
          <p:cNvPr id="629773" name="Text Box 13"/>
          <p:cNvSpPr txBox="1">
            <a:spLocks noChangeArrowheads="1"/>
          </p:cNvSpPr>
          <p:nvPr/>
        </p:nvSpPr>
        <p:spPr bwMode="auto">
          <a:xfrm>
            <a:off x="1879600" y="3848100"/>
            <a:ext cx="422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charset="0"/>
              </a:rPr>
              <a:t>2</a:t>
            </a:r>
          </a:p>
        </p:txBody>
      </p:sp>
      <p:sp>
        <p:nvSpPr>
          <p:cNvPr id="629774" name="Text Box 14"/>
          <p:cNvSpPr txBox="1">
            <a:spLocks noChangeArrowheads="1"/>
          </p:cNvSpPr>
          <p:nvPr/>
        </p:nvSpPr>
        <p:spPr bwMode="auto">
          <a:xfrm>
            <a:off x="2430463" y="3848100"/>
            <a:ext cx="422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charset="0"/>
              </a:rPr>
              <a:t>3</a:t>
            </a:r>
          </a:p>
        </p:txBody>
      </p:sp>
      <p:sp>
        <p:nvSpPr>
          <p:cNvPr id="629775" name="Text Box 15"/>
          <p:cNvSpPr txBox="1">
            <a:spLocks noChangeArrowheads="1"/>
          </p:cNvSpPr>
          <p:nvPr/>
        </p:nvSpPr>
        <p:spPr bwMode="auto">
          <a:xfrm>
            <a:off x="6369050" y="3848100"/>
            <a:ext cx="515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charset="0"/>
              </a:rPr>
              <a:t>10</a:t>
            </a:r>
          </a:p>
        </p:txBody>
      </p:sp>
      <p:sp>
        <p:nvSpPr>
          <p:cNvPr id="629776" name="Text Box 16"/>
          <p:cNvSpPr txBox="1">
            <a:spLocks noChangeArrowheads="1"/>
          </p:cNvSpPr>
          <p:nvPr/>
        </p:nvSpPr>
        <p:spPr bwMode="auto">
          <a:xfrm>
            <a:off x="6884988" y="3848100"/>
            <a:ext cx="515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charset="0"/>
              </a:rPr>
              <a:t>11</a:t>
            </a:r>
          </a:p>
        </p:txBody>
      </p:sp>
      <p:sp>
        <p:nvSpPr>
          <p:cNvPr id="629777" name="Text Box 17"/>
          <p:cNvSpPr txBox="1">
            <a:spLocks noChangeArrowheads="1"/>
          </p:cNvSpPr>
          <p:nvPr/>
        </p:nvSpPr>
        <p:spPr bwMode="auto">
          <a:xfrm>
            <a:off x="7435850" y="3848100"/>
            <a:ext cx="550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charset="0"/>
              </a:rPr>
              <a:t>12</a:t>
            </a:r>
          </a:p>
        </p:txBody>
      </p:sp>
      <p:sp>
        <p:nvSpPr>
          <p:cNvPr id="629778" name="Line 18"/>
          <p:cNvSpPr>
            <a:spLocks noChangeShapeType="1"/>
          </p:cNvSpPr>
          <p:nvPr/>
        </p:nvSpPr>
        <p:spPr bwMode="auto">
          <a:xfrm>
            <a:off x="2919413" y="2976563"/>
            <a:ext cx="33639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9779" name="Text Box 19"/>
          <p:cNvSpPr txBox="1">
            <a:spLocks noChangeArrowheads="1"/>
          </p:cNvSpPr>
          <p:nvPr/>
        </p:nvSpPr>
        <p:spPr bwMode="auto">
          <a:xfrm>
            <a:off x="3389313" y="2663825"/>
            <a:ext cx="2355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Times New Roman" charset="0"/>
              </a:rPr>
              <a:t>offered window</a:t>
            </a:r>
          </a:p>
          <a:p>
            <a:r>
              <a:rPr lang="en-US" sz="1800">
                <a:latin typeface="Times New Roman" charset="0"/>
              </a:rPr>
              <a:t>(advertised by receiver)</a:t>
            </a:r>
          </a:p>
        </p:txBody>
      </p:sp>
      <p:sp>
        <p:nvSpPr>
          <p:cNvPr id="629780" name="Line 20"/>
          <p:cNvSpPr>
            <a:spLocks noChangeShapeType="1"/>
          </p:cNvSpPr>
          <p:nvPr/>
        </p:nvSpPr>
        <p:spPr bwMode="auto">
          <a:xfrm>
            <a:off x="4560888" y="3363913"/>
            <a:ext cx="16875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9781" name="Text Box 21"/>
          <p:cNvSpPr txBox="1">
            <a:spLocks noChangeArrowheads="1"/>
          </p:cNvSpPr>
          <p:nvPr/>
        </p:nvSpPr>
        <p:spPr bwMode="auto">
          <a:xfrm>
            <a:off x="4637088" y="3332163"/>
            <a:ext cx="1562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Times New Roman" charset="0"/>
              </a:rPr>
              <a:t>usable window</a:t>
            </a:r>
            <a:endParaRPr lang="en-US" sz="2000">
              <a:latin typeface="Times New Roman" charset="0"/>
            </a:endParaRPr>
          </a:p>
        </p:txBody>
      </p:sp>
      <p:sp>
        <p:nvSpPr>
          <p:cNvPr id="629782" name="Line 22"/>
          <p:cNvSpPr>
            <a:spLocks noChangeShapeType="1"/>
          </p:cNvSpPr>
          <p:nvPr/>
        </p:nvSpPr>
        <p:spPr bwMode="auto">
          <a:xfrm>
            <a:off x="1301750" y="4641850"/>
            <a:ext cx="1604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9783" name="Text Box 23"/>
          <p:cNvSpPr txBox="1">
            <a:spLocks noChangeArrowheads="1"/>
          </p:cNvSpPr>
          <p:nvPr/>
        </p:nvSpPr>
        <p:spPr bwMode="auto">
          <a:xfrm>
            <a:off x="1231900" y="4316413"/>
            <a:ext cx="1504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Times New Roman" charset="0"/>
              </a:rPr>
              <a:t>sent and</a:t>
            </a:r>
          </a:p>
          <a:p>
            <a:r>
              <a:rPr lang="en-US" sz="1800">
                <a:latin typeface="Times New Roman" charset="0"/>
              </a:rPr>
              <a:t>acknowledged</a:t>
            </a:r>
            <a:endParaRPr lang="en-US" sz="2000">
              <a:latin typeface="Times New Roman" charset="0"/>
            </a:endParaRPr>
          </a:p>
        </p:txBody>
      </p:sp>
      <p:sp>
        <p:nvSpPr>
          <p:cNvPr id="629784" name="Line 24"/>
          <p:cNvSpPr>
            <a:spLocks noChangeShapeType="1"/>
          </p:cNvSpPr>
          <p:nvPr/>
        </p:nvSpPr>
        <p:spPr bwMode="auto">
          <a:xfrm>
            <a:off x="2989263" y="4805363"/>
            <a:ext cx="1604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9785" name="Text Box 25"/>
          <p:cNvSpPr txBox="1">
            <a:spLocks noChangeArrowheads="1"/>
          </p:cNvSpPr>
          <p:nvPr/>
        </p:nvSpPr>
        <p:spPr bwMode="auto">
          <a:xfrm>
            <a:off x="2870200" y="4749800"/>
            <a:ext cx="1714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Times New Roman" charset="0"/>
              </a:rPr>
              <a:t>sent, not ACKed</a:t>
            </a:r>
          </a:p>
        </p:txBody>
      </p:sp>
      <p:sp>
        <p:nvSpPr>
          <p:cNvPr id="629786" name="Line 26"/>
          <p:cNvSpPr>
            <a:spLocks noChangeShapeType="1"/>
          </p:cNvSpPr>
          <p:nvPr/>
        </p:nvSpPr>
        <p:spPr bwMode="auto">
          <a:xfrm>
            <a:off x="4702175" y="4641850"/>
            <a:ext cx="1604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9787" name="Text Box 27"/>
          <p:cNvSpPr txBox="1">
            <a:spLocks noChangeArrowheads="1"/>
          </p:cNvSpPr>
          <p:nvPr/>
        </p:nvSpPr>
        <p:spPr bwMode="auto">
          <a:xfrm>
            <a:off x="4575175" y="4316413"/>
            <a:ext cx="161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Times New Roman" charset="0"/>
              </a:rPr>
              <a:t>can send ASAP</a:t>
            </a:r>
            <a:endParaRPr lang="en-US" sz="2000">
              <a:latin typeface="Times New Roman" charset="0"/>
            </a:endParaRPr>
          </a:p>
        </p:txBody>
      </p:sp>
      <p:sp>
        <p:nvSpPr>
          <p:cNvPr id="629788" name="Line 28"/>
          <p:cNvSpPr>
            <a:spLocks noChangeShapeType="1"/>
          </p:cNvSpPr>
          <p:nvPr/>
        </p:nvSpPr>
        <p:spPr bwMode="auto">
          <a:xfrm>
            <a:off x="6400800" y="4818063"/>
            <a:ext cx="1604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9789" name="Text Box 29"/>
          <p:cNvSpPr txBox="1">
            <a:spLocks noChangeArrowheads="1"/>
          </p:cNvSpPr>
          <p:nvPr/>
        </p:nvSpPr>
        <p:spPr bwMode="auto">
          <a:xfrm>
            <a:off x="6353175" y="4492625"/>
            <a:ext cx="1593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Times New Roman" charset="0"/>
              </a:rPr>
              <a:t>can’t send until</a:t>
            </a:r>
          </a:p>
          <a:p>
            <a:r>
              <a:rPr lang="en-US" sz="1800">
                <a:latin typeface="Times New Roman" charset="0"/>
              </a:rPr>
              <a:t>window moves</a:t>
            </a:r>
          </a:p>
        </p:txBody>
      </p:sp>
      <p:sp>
        <p:nvSpPr>
          <p:cNvPr id="629790" name="Text Box 30"/>
          <p:cNvSpPr txBox="1">
            <a:spLocks noChangeArrowheads="1"/>
          </p:cNvSpPr>
          <p:nvPr/>
        </p:nvSpPr>
        <p:spPr bwMode="auto">
          <a:xfrm>
            <a:off x="858838" y="5521325"/>
            <a:ext cx="73485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latin typeface="Times New Roman" charset="0"/>
              </a:rPr>
              <a:t>Left side of window advances when data is acknowledged.</a:t>
            </a:r>
          </a:p>
          <a:p>
            <a:pPr algn="l"/>
            <a:r>
              <a:rPr lang="en-US">
                <a:latin typeface="Times New Roman" charset="0"/>
              </a:rPr>
              <a:t>Right side controlled by size of window advertisement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Flow Control</a:t>
            </a:r>
          </a:p>
        </p:txBody>
      </p:sp>
      <p:sp>
        <p:nvSpPr>
          <p:cNvPr id="614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534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What if sender process is faster than receiver process?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Data builds up in receive window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if data is acked, sender will send more!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If data is not acked, sender will retransmit!</a:t>
            </a:r>
          </a:p>
          <a:p>
            <a:pPr>
              <a:lnSpc>
                <a:spcPct val="90000"/>
              </a:lnSpc>
            </a:pPr>
            <a:r>
              <a:rPr lang="en-US" sz="2800"/>
              <a:t>Sender must transmit data no faster than it can be consumed by the receiver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Receiver might be a slow machine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App might consume data slowly</a:t>
            </a:r>
          </a:p>
          <a:p>
            <a:pPr>
              <a:lnSpc>
                <a:spcPct val="90000"/>
              </a:lnSpc>
            </a:pPr>
            <a:r>
              <a:rPr lang="en-US" sz="2800"/>
              <a:t>Sender sliding window &lt;= free receiver buffer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Advertised window = # of free bytes; if zero, stop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906" name="Rectangle 2"/>
          <p:cNvSpPr>
            <a:spLocks noChangeArrowheads="1"/>
          </p:cNvSpPr>
          <p:nvPr/>
        </p:nvSpPr>
        <p:spPr bwMode="auto">
          <a:xfrm>
            <a:off x="1905000" y="4114800"/>
            <a:ext cx="17526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5907" name="Rectangle 3"/>
          <p:cNvSpPr>
            <a:spLocks noChangeArrowheads="1"/>
          </p:cNvSpPr>
          <p:nvPr/>
        </p:nvSpPr>
        <p:spPr bwMode="auto">
          <a:xfrm>
            <a:off x="5638800" y="4154488"/>
            <a:ext cx="1752600" cy="34131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5908" name="Rectangle 4"/>
          <p:cNvSpPr>
            <a:spLocks noChangeArrowheads="1"/>
          </p:cNvSpPr>
          <p:nvPr/>
        </p:nvSpPr>
        <p:spPr bwMode="auto">
          <a:xfrm>
            <a:off x="1552575" y="2298700"/>
            <a:ext cx="1890713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700">
                <a:solidFill>
                  <a:srgbClr val="000000"/>
                </a:solidFill>
                <a:latin typeface="Arial" charset="0"/>
              </a:rPr>
              <a:t>Sending application</a:t>
            </a:r>
            <a:endParaRPr lang="en-US">
              <a:latin typeface="Times New Roman" charset="0"/>
            </a:endParaRPr>
          </a:p>
        </p:txBody>
      </p:sp>
      <p:sp>
        <p:nvSpPr>
          <p:cNvPr id="635909" name="Line 5"/>
          <p:cNvSpPr>
            <a:spLocks noChangeShapeType="1"/>
          </p:cNvSpPr>
          <p:nvPr/>
        </p:nvSpPr>
        <p:spPr bwMode="auto">
          <a:xfrm flipH="1" flipV="1">
            <a:off x="838200" y="3394075"/>
            <a:ext cx="3200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910" name="Freeform 6"/>
          <p:cNvSpPr>
            <a:spLocks/>
          </p:cNvSpPr>
          <p:nvPr/>
        </p:nvSpPr>
        <p:spPr bwMode="auto">
          <a:xfrm>
            <a:off x="858838" y="4137025"/>
            <a:ext cx="2909887" cy="363538"/>
          </a:xfrm>
          <a:custGeom>
            <a:avLst/>
            <a:gdLst/>
            <a:ahLst/>
            <a:cxnLst>
              <a:cxn ang="0">
                <a:pos x="1833" y="0"/>
              </a:cxn>
              <a:cxn ang="0">
                <a:pos x="38" y="5"/>
              </a:cxn>
              <a:cxn ang="0">
                <a:pos x="38" y="50"/>
              </a:cxn>
              <a:cxn ang="0">
                <a:pos x="17" y="67"/>
              </a:cxn>
              <a:cxn ang="0">
                <a:pos x="46" y="100"/>
              </a:cxn>
              <a:cxn ang="0">
                <a:pos x="5" y="125"/>
              </a:cxn>
              <a:cxn ang="0">
                <a:pos x="38" y="154"/>
              </a:cxn>
              <a:cxn ang="0">
                <a:pos x="0" y="171"/>
              </a:cxn>
              <a:cxn ang="0">
                <a:pos x="30" y="191"/>
              </a:cxn>
              <a:cxn ang="0">
                <a:pos x="30" y="229"/>
              </a:cxn>
              <a:cxn ang="0">
                <a:pos x="1833" y="229"/>
              </a:cxn>
              <a:cxn ang="0">
                <a:pos x="1799" y="175"/>
              </a:cxn>
              <a:cxn ang="0">
                <a:pos x="1833" y="154"/>
              </a:cxn>
              <a:cxn ang="0">
                <a:pos x="1812" y="117"/>
              </a:cxn>
              <a:cxn ang="0">
                <a:pos x="1833" y="88"/>
              </a:cxn>
              <a:cxn ang="0">
                <a:pos x="1824" y="54"/>
              </a:cxn>
              <a:cxn ang="0">
                <a:pos x="1833" y="5"/>
              </a:cxn>
              <a:cxn ang="0">
                <a:pos x="1833" y="5"/>
              </a:cxn>
            </a:cxnLst>
            <a:rect l="0" t="0" r="r" b="b"/>
            <a:pathLst>
              <a:path w="1833" h="229">
                <a:moveTo>
                  <a:pt x="1833" y="0"/>
                </a:moveTo>
                <a:lnTo>
                  <a:pt x="38" y="5"/>
                </a:lnTo>
                <a:lnTo>
                  <a:pt x="38" y="50"/>
                </a:lnTo>
                <a:lnTo>
                  <a:pt x="17" y="67"/>
                </a:lnTo>
                <a:lnTo>
                  <a:pt x="46" y="100"/>
                </a:lnTo>
                <a:lnTo>
                  <a:pt x="5" y="125"/>
                </a:lnTo>
                <a:lnTo>
                  <a:pt x="38" y="154"/>
                </a:lnTo>
                <a:lnTo>
                  <a:pt x="0" y="171"/>
                </a:lnTo>
                <a:lnTo>
                  <a:pt x="30" y="191"/>
                </a:lnTo>
                <a:lnTo>
                  <a:pt x="30" y="229"/>
                </a:lnTo>
                <a:lnTo>
                  <a:pt x="1833" y="229"/>
                </a:lnTo>
                <a:lnTo>
                  <a:pt x="1799" y="175"/>
                </a:lnTo>
                <a:lnTo>
                  <a:pt x="1833" y="154"/>
                </a:lnTo>
                <a:lnTo>
                  <a:pt x="1812" y="117"/>
                </a:lnTo>
                <a:lnTo>
                  <a:pt x="1833" y="88"/>
                </a:lnTo>
                <a:lnTo>
                  <a:pt x="1824" y="54"/>
                </a:lnTo>
                <a:lnTo>
                  <a:pt x="1833" y="5"/>
                </a:lnTo>
                <a:lnTo>
                  <a:pt x="1833" y="5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911" name="Freeform 7"/>
          <p:cNvSpPr>
            <a:spLocks/>
          </p:cNvSpPr>
          <p:nvPr/>
        </p:nvSpPr>
        <p:spPr bwMode="auto">
          <a:xfrm>
            <a:off x="2455863" y="2754313"/>
            <a:ext cx="790575" cy="12509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8"/>
              </a:cxn>
              <a:cxn ang="0">
                <a:pos x="4" y="25"/>
              </a:cxn>
              <a:cxn ang="0">
                <a:pos x="4" y="50"/>
              </a:cxn>
              <a:cxn ang="0">
                <a:pos x="8" y="83"/>
              </a:cxn>
              <a:cxn ang="0">
                <a:pos x="12" y="120"/>
              </a:cxn>
              <a:cxn ang="0">
                <a:pos x="21" y="162"/>
              </a:cxn>
              <a:cxn ang="0">
                <a:pos x="33" y="207"/>
              </a:cxn>
              <a:cxn ang="0">
                <a:pos x="46" y="253"/>
              </a:cxn>
              <a:cxn ang="0">
                <a:pos x="62" y="294"/>
              </a:cxn>
              <a:cxn ang="0">
                <a:pos x="83" y="336"/>
              </a:cxn>
              <a:cxn ang="0">
                <a:pos x="112" y="377"/>
              </a:cxn>
              <a:cxn ang="0">
                <a:pos x="149" y="411"/>
              </a:cxn>
              <a:cxn ang="0">
                <a:pos x="187" y="440"/>
              </a:cxn>
              <a:cxn ang="0">
                <a:pos x="228" y="465"/>
              </a:cxn>
              <a:cxn ang="0">
                <a:pos x="274" y="490"/>
              </a:cxn>
              <a:cxn ang="0">
                <a:pos x="316" y="514"/>
              </a:cxn>
              <a:cxn ang="0">
                <a:pos x="357" y="539"/>
              </a:cxn>
              <a:cxn ang="0">
                <a:pos x="394" y="568"/>
              </a:cxn>
              <a:cxn ang="0">
                <a:pos x="428" y="597"/>
              </a:cxn>
              <a:cxn ang="0">
                <a:pos x="453" y="631"/>
              </a:cxn>
              <a:cxn ang="0">
                <a:pos x="469" y="656"/>
              </a:cxn>
              <a:cxn ang="0">
                <a:pos x="478" y="680"/>
              </a:cxn>
              <a:cxn ang="0">
                <a:pos x="486" y="701"/>
              </a:cxn>
              <a:cxn ang="0">
                <a:pos x="490" y="722"/>
              </a:cxn>
              <a:cxn ang="0">
                <a:pos x="494" y="739"/>
              </a:cxn>
              <a:cxn ang="0">
                <a:pos x="498" y="755"/>
              </a:cxn>
              <a:cxn ang="0">
                <a:pos x="498" y="768"/>
              </a:cxn>
              <a:cxn ang="0">
                <a:pos x="498" y="780"/>
              </a:cxn>
              <a:cxn ang="0">
                <a:pos x="498" y="784"/>
              </a:cxn>
              <a:cxn ang="0">
                <a:pos x="498" y="788"/>
              </a:cxn>
            </a:cxnLst>
            <a:rect l="0" t="0" r="r" b="b"/>
            <a:pathLst>
              <a:path w="498" h="788">
                <a:moveTo>
                  <a:pt x="0" y="0"/>
                </a:moveTo>
                <a:lnTo>
                  <a:pt x="4" y="8"/>
                </a:lnTo>
                <a:lnTo>
                  <a:pt x="4" y="25"/>
                </a:lnTo>
                <a:lnTo>
                  <a:pt x="4" y="50"/>
                </a:lnTo>
                <a:lnTo>
                  <a:pt x="8" y="83"/>
                </a:lnTo>
                <a:lnTo>
                  <a:pt x="12" y="120"/>
                </a:lnTo>
                <a:lnTo>
                  <a:pt x="21" y="162"/>
                </a:lnTo>
                <a:lnTo>
                  <a:pt x="33" y="207"/>
                </a:lnTo>
                <a:lnTo>
                  <a:pt x="46" y="253"/>
                </a:lnTo>
                <a:lnTo>
                  <a:pt x="62" y="294"/>
                </a:lnTo>
                <a:lnTo>
                  <a:pt x="83" y="336"/>
                </a:lnTo>
                <a:lnTo>
                  <a:pt x="112" y="377"/>
                </a:lnTo>
                <a:lnTo>
                  <a:pt x="149" y="411"/>
                </a:lnTo>
                <a:lnTo>
                  <a:pt x="187" y="440"/>
                </a:lnTo>
                <a:lnTo>
                  <a:pt x="228" y="465"/>
                </a:lnTo>
                <a:lnTo>
                  <a:pt x="274" y="490"/>
                </a:lnTo>
                <a:lnTo>
                  <a:pt x="316" y="514"/>
                </a:lnTo>
                <a:lnTo>
                  <a:pt x="357" y="539"/>
                </a:lnTo>
                <a:lnTo>
                  <a:pt x="394" y="568"/>
                </a:lnTo>
                <a:lnTo>
                  <a:pt x="428" y="597"/>
                </a:lnTo>
                <a:lnTo>
                  <a:pt x="453" y="631"/>
                </a:lnTo>
                <a:lnTo>
                  <a:pt x="469" y="656"/>
                </a:lnTo>
                <a:lnTo>
                  <a:pt x="478" y="680"/>
                </a:lnTo>
                <a:lnTo>
                  <a:pt x="486" y="701"/>
                </a:lnTo>
                <a:lnTo>
                  <a:pt x="490" y="722"/>
                </a:lnTo>
                <a:lnTo>
                  <a:pt x="494" y="739"/>
                </a:lnTo>
                <a:lnTo>
                  <a:pt x="498" y="755"/>
                </a:lnTo>
                <a:lnTo>
                  <a:pt x="498" y="768"/>
                </a:lnTo>
                <a:lnTo>
                  <a:pt x="498" y="780"/>
                </a:lnTo>
                <a:lnTo>
                  <a:pt x="498" y="784"/>
                </a:lnTo>
                <a:lnTo>
                  <a:pt x="498" y="788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912" name="Freeform 8"/>
          <p:cNvSpPr>
            <a:spLocks/>
          </p:cNvSpPr>
          <p:nvPr/>
        </p:nvSpPr>
        <p:spPr bwMode="auto">
          <a:xfrm>
            <a:off x="3206750" y="3992563"/>
            <a:ext cx="79375" cy="152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5" y="96"/>
              </a:cxn>
              <a:cxn ang="0">
                <a:pos x="5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50" h="96">
                <a:moveTo>
                  <a:pt x="0" y="0"/>
                </a:moveTo>
                <a:lnTo>
                  <a:pt x="25" y="96"/>
                </a:lnTo>
                <a:lnTo>
                  <a:pt x="5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913" name="Freeform 9"/>
          <p:cNvSpPr>
            <a:spLocks/>
          </p:cNvSpPr>
          <p:nvPr/>
        </p:nvSpPr>
        <p:spPr bwMode="auto">
          <a:xfrm>
            <a:off x="1920875" y="4144963"/>
            <a:ext cx="1325563" cy="355600"/>
          </a:xfrm>
          <a:custGeom>
            <a:avLst/>
            <a:gdLst/>
            <a:ahLst/>
            <a:cxnLst>
              <a:cxn ang="0">
                <a:pos x="835" y="220"/>
              </a:cxn>
              <a:cxn ang="0">
                <a:pos x="835" y="0"/>
              </a:cxn>
              <a:cxn ang="0">
                <a:pos x="0" y="0"/>
              </a:cxn>
              <a:cxn ang="0">
                <a:pos x="0" y="224"/>
              </a:cxn>
              <a:cxn ang="0">
                <a:pos x="835" y="224"/>
              </a:cxn>
              <a:cxn ang="0">
                <a:pos x="835" y="224"/>
              </a:cxn>
              <a:cxn ang="0">
                <a:pos x="835" y="220"/>
              </a:cxn>
            </a:cxnLst>
            <a:rect l="0" t="0" r="r" b="b"/>
            <a:pathLst>
              <a:path w="835" h="224">
                <a:moveTo>
                  <a:pt x="835" y="220"/>
                </a:moveTo>
                <a:lnTo>
                  <a:pt x="835" y="0"/>
                </a:lnTo>
                <a:lnTo>
                  <a:pt x="0" y="0"/>
                </a:lnTo>
                <a:lnTo>
                  <a:pt x="0" y="224"/>
                </a:lnTo>
                <a:lnTo>
                  <a:pt x="835" y="224"/>
                </a:lnTo>
                <a:lnTo>
                  <a:pt x="835" y="224"/>
                </a:lnTo>
                <a:lnTo>
                  <a:pt x="835" y="22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914" name="Freeform 10"/>
          <p:cNvSpPr>
            <a:spLocks/>
          </p:cNvSpPr>
          <p:nvPr/>
        </p:nvSpPr>
        <p:spPr bwMode="auto">
          <a:xfrm>
            <a:off x="5608638" y="4143375"/>
            <a:ext cx="1054100" cy="355600"/>
          </a:xfrm>
          <a:custGeom>
            <a:avLst/>
            <a:gdLst/>
            <a:ahLst/>
            <a:cxnLst>
              <a:cxn ang="0">
                <a:pos x="0" y="220"/>
              </a:cxn>
              <a:cxn ang="0">
                <a:pos x="4" y="0"/>
              </a:cxn>
              <a:cxn ang="0">
                <a:pos x="664" y="0"/>
              </a:cxn>
              <a:cxn ang="0">
                <a:pos x="664" y="224"/>
              </a:cxn>
              <a:cxn ang="0">
                <a:pos x="4" y="224"/>
              </a:cxn>
              <a:cxn ang="0">
                <a:pos x="4" y="224"/>
              </a:cxn>
              <a:cxn ang="0">
                <a:pos x="0" y="220"/>
              </a:cxn>
            </a:cxnLst>
            <a:rect l="0" t="0" r="r" b="b"/>
            <a:pathLst>
              <a:path w="664" h="224">
                <a:moveTo>
                  <a:pt x="0" y="220"/>
                </a:moveTo>
                <a:lnTo>
                  <a:pt x="4" y="0"/>
                </a:lnTo>
                <a:lnTo>
                  <a:pt x="664" y="0"/>
                </a:lnTo>
                <a:lnTo>
                  <a:pt x="664" y="224"/>
                </a:lnTo>
                <a:lnTo>
                  <a:pt x="4" y="224"/>
                </a:lnTo>
                <a:lnTo>
                  <a:pt x="4" y="224"/>
                </a:lnTo>
                <a:lnTo>
                  <a:pt x="0" y="22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915" name="Freeform 11"/>
          <p:cNvSpPr>
            <a:spLocks/>
          </p:cNvSpPr>
          <p:nvPr/>
        </p:nvSpPr>
        <p:spPr bwMode="auto">
          <a:xfrm>
            <a:off x="6965950" y="4143375"/>
            <a:ext cx="192088" cy="355600"/>
          </a:xfrm>
          <a:custGeom>
            <a:avLst/>
            <a:gdLst/>
            <a:ahLst/>
            <a:cxnLst>
              <a:cxn ang="0">
                <a:pos x="0" y="220"/>
              </a:cxn>
              <a:cxn ang="0">
                <a:pos x="5" y="0"/>
              </a:cxn>
              <a:cxn ang="0">
                <a:pos x="121" y="0"/>
              </a:cxn>
              <a:cxn ang="0">
                <a:pos x="121" y="224"/>
              </a:cxn>
              <a:cxn ang="0">
                <a:pos x="5" y="224"/>
              </a:cxn>
              <a:cxn ang="0">
                <a:pos x="5" y="224"/>
              </a:cxn>
              <a:cxn ang="0">
                <a:pos x="0" y="220"/>
              </a:cxn>
            </a:cxnLst>
            <a:rect l="0" t="0" r="r" b="b"/>
            <a:pathLst>
              <a:path w="121" h="224">
                <a:moveTo>
                  <a:pt x="0" y="220"/>
                </a:moveTo>
                <a:lnTo>
                  <a:pt x="5" y="0"/>
                </a:lnTo>
                <a:lnTo>
                  <a:pt x="121" y="0"/>
                </a:lnTo>
                <a:lnTo>
                  <a:pt x="121" y="224"/>
                </a:lnTo>
                <a:lnTo>
                  <a:pt x="5" y="224"/>
                </a:lnTo>
                <a:lnTo>
                  <a:pt x="5" y="224"/>
                </a:lnTo>
                <a:lnTo>
                  <a:pt x="0" y="22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916" name="Freeform 12"/>
          <p:cNvSpPr>
            <a:spLocks/>
          </p:cNvSpPr>
          <p:nvPr/>
        </p:nvSpPr>
        <p:spPr bwMode="auto">
          <a:xfrm>
            <a:off x="1920875" y="4144963"/>
            <a:ext cx="1325563" cy="355600"/>
          </a:xfrm>
          <a:custGeom>
            <a:avLst/>
            <a:gdLst/>
            <a:ahLst/>
            <a:cxnLst>
              <a:cxn ang="0">
                <a:pos x="835" y="220"/>
              </a:cxn>
              <a:cxn ang="0">
                <a:pos x="835" y="0"/>
              </a:cxn>
              <a:cxn ang="0">
                <a:pos x="0" y="0"/>
              </a:cxn>
              <a:cxn ang="0">
                <a:pos x="0" y="224"/>
              </a:cxn>
              <a:cxn ang="0">
                <a:pos x="835" y="224"/>
              </a:cxn>
              <a:cxn ang="0">
                <a:pos x="835" y="224"/>
              </a:cxn>
            </a:cxnLst>
            <a:rect l="0" t="0" r="r" b="b"/>
            <a:pathLst>
              <a:path w="835" h="224">
                <a:moveTo>
                  <a:pt x="835" y="220"/>
                </a:moveTo>
                <a:lnTo>
                  <a:pt x="835" y="0"/>
                </a:lnTo>
                <a:lnTo>
                  <a:pt x="0" y="0"/>
                </a:lnTo>
                <a:lnTo>
                  <a:pt x="0" y="224"/>
                </a:lnTo>
                <a:lnTo>
                  <a:pt x="835" y="224"/>
                </a:lnTo>
                <a:lnTo>
                  <a:pt x="835" y="224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917" name="Line 13"/>
          <p:cNvSpPr>
            <a:spLocks noChangeShapeType="1"/>
          </p:cNvSpPr>
          <p:nvPr/>
        </p:nvSpPr>
        <p:spPr bwMode="auto">
          <a:xfrm flipV="1">
            <a:off x="2844800" y="4137025"/>
            <a:ext cx="1588" cy="3571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918" name="Rectangle 14"/>
          <p:cNvSpPr>
            <a:spLocks noChangeArrowheads="1"/>
          </p:cNvSpPr>
          <p:nvPr/>
        </p:nvSpPr>
        <p:spPr bwMode="auto">
          <a:xfrm>
            <a:off x="1577975" y="3833813"/>
            <a:ext cx="1527175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700">
                <a:solidFill>
                  <a:srgbClr val="000000"/>
                </a:solidFill>
                <a:latin typeface="Arial" charset="0"/>
              </a:rPr>
              <a:t>LastByteWritten</a:t>
            </a:r>
            <a:endParaRPr lang="en-US">
              <a:latin typeface="Times New Roman" charset="0"/>
            </a:endParaRPr>
          </a:p>
        </p:txBody>
      </p:sp>
      <p:sp>
        <p:nvSpPr>
          <p:cNvPr id="635919" name="Rectangle 15"/>
          <p:cNvSpPr>
            <a:spLocks noChangeArrowheads="1"/>
          </p:cNvSpPr>
          <p:nvPr/>
        </p:nvSpPr>
        <p:spPr bwMode="auto">
          <a:xfrm>
            <a:off x="3325813" y="3451225"/>
            <a:ext cx="43180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700">
                <a:solidFill>
                  <a:srgbClr val="000000"/>
                </a:solidFill>
                <a:latin typeface="Arial" charset="0"/>
              </a:rPr>
              <a:t>TCP</a:t>
            </a:r>
            <a:endParaRPr lang="en-US">
              <a:latin typeface="Times New Roman" charset="0"/>
            </a:endParaRPr>
          </a:p>
        </p:txBody>
      </p:sp>
      <p:sp>
        <p:nvSpPr>
          <p:cNvPr id="635920" name="Rectangle 16"/>
          <p:cNvSpPr>
            <a:spLocks noChangeArrowheads="1"/>
          </p:cNvSpPr>
          <p:nvPr/>
        </p:nvSpPr>
        <p:spPr bwMode="auto">
          <a:xfrm>
            <a:off x="2811463" y="4733925"/>
            <a:ext cx="128905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700">
                <a:solidFill>
                  <a:srgbClr val="000000"/>
                </a:solidFill>
                <a:latin typeface="Arial" charset="0"/>
              </a:rPr>
              <a:t>LastByteSent</a:t>
            </a:r>
            <a:endParaRPr lang="en-US">
              <a:latin typeface="Times New Roman" charset="0"/>
            </a:endParaRPr>
          </a:p>
        </p:txBody>
      </p:sp>
      <p:sp>
        <p:nvSpPr>
          <p:cNvPr id="635921" name="Rectangle 17"/>
          <p:cNvSpPr>
            <a:spLocks noChangeArrowheads="1"/>
          </p:cNvSpPr>
          <p:nvPr/>
        </p:nvSpPr>
        <p:spPr bwMode="auto">
          <a:xfrm>
            <a:off x="463550" y="4754563"/>
            <a:ext cx="1444625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700">
                <a:solidFill>
                  <a:srgbClr val="000000"/>
                </a:solidFill>
                <a:latin typeface="Arial" charset="0"/>
              </a:rPr>
              <a:t>LastByteAcked</a:t>
            </a:r>
            <a:endParaRPr lang="en-US">
              <a:latin typeface="Times New Roman" charset="0"/>
            </a:endParaRPr>
          </a:p>
        </p:txBody>
      </p:sp>
      <p:sp>
        <p:nvSpPr>
          <p:cNvPr id="635922" name="Rectangle 18"/>
          <p:cNvSpPr>
            <a:spLocks noChangeArrowheads="1"/>
          </p:cNvSpPr>
          <p:nvPr/>
        </p:nvSpPr>
        <p:spPr bwMode="auto">
          <a:xfrm>
            <a:off x="5383213" y="2297113"/>
            <a:ext cx="204470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700">
                <a:solidFill>
                  <a:srgbClr val="000000"/>
                </a:solidFill>
                <a:latin typeface="Arial" charset="0"/>
              </a:rPr>
              <a:t>Receiving application</a:t>
            </a:r>
            <a:endParaRPr lang="en-US">
              <a:latin typeface="Times New Roman" charset="0"/>
            </a:endParaRPr>
          </a:p>
        </p:txBody>
      </p:sp>
      <p:sp>
        <p:nvSpPr>
          <p:cNvPr id="635923" name="Line 19"/>
          <p:cNvSpPr>
            <a:spLocks noChangeShapeType="1"/>
          </p:cNvSpPr>
          <p:nvPr/>
        </p:nvSpPr>
        <p:spPr bwMode="auto">
          <a:xfrm flipH="1" flipV="1">
            <a:off x="4800600" y="3392488"/>
            <a:ext cx="3200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924" name="Freeform 20"/>
          <p:cNvSpPr>
            <a:spLocks/>
          </p:cNvSpPr>
          <p:nvPr/>
        </p:nvSpPr>
        <p:spPr bwMode="auto">
          <a:xfrm>
            <a:off x="4810125" y="4135438"/>
            <a:ext cx="2914650" cy="3635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799" y="5"/>
              </a:cxn>
              <a:cxn ang="0">
                <a:pos x="1799" y="50"/>
              </a:cxn>
              <a:cxn ang="0">
                <a:pos x="1820" y="67"/>
              </a:cxn>
              <a:cxn ang="0">
                <a:pos x="1791" y="100"/>
              </a:cxn>
              <a:cxn ang="0">
                <a:pos x="1832" y="125"/>
              </a:cxn>
              <a:cxn ang="0">
                <a:pos x="1799" y="154"/>
              </a:cxn>
              <a:cxn ang="0">
                <a:pos x="1836" y="171"/>
              </a:cxn>
              <a:cxn ang="0">
                <a:pos x="1807" y="191"/>
              </a:cxn>
              <a:cxn ang="0">
                <a:pos x="1807" y="229"/>
              </a:cxn>
              <a:cxn ang="0">
                <a:pos x="4" y="229"/>
              </a:cxn>
              <a:cxn ang="0">
                <a:pos x="37" y="175"/>
              </a:cxn>
              <a:cxn ang="0">
                <a:pos x="4" y="154"/>
              </a:cxn>
              <a:cxn ang="0">
                <a:pos x="25" y="117"/>
              </a:cxn>
              <a:cxn ang="0">
                <a:pos x="4" y="88"/>
              </a:cxn>
              <a:cxn ang="0">
                <a:pos x="12" y="54"/>
              </a:cxn>
              <a:cxn ang="0">
                <a:pos x="4" y="5"/>
              </a:cxn>
              <a:cxn ang="0">
                <a:pos x="4" y="5"/>
              </a:cxn>
            </a:cxnLst>
            <a:rect l="0" t="0" r="r" b="b"/>
            <a:pathLst>
              <a:path w="1836" h="229">
                <a:moveTo>
                  <a:pt x="0" y="0"/>
                </a:moveTo>
                <a:lnTo>
                  <a:pt x="1799" y="5"/>
                </a:lnTo>
                <a:lnTo>
                  <a:pt x="1799" y="50"/>
                </a:lnTo>
                <a:lnTo>
                  <a:pt x="1820" y="67"/>
                </a:lnTo>
                <a:lnTo>
                  <a:pt x="1791" y="100"/>
                </a:lnTo>
                <a:lnTo>
                  <a:pt x="1832" y="125"/>
                </a:lnTo>
                <a:lnTo>
                  <a:pt x="1799" y="154"/>
                </a:lnTo>
                <a:lnTo>
                  <a:pt x="1836" y="171"/>
                </a:lnTo>
                <a:lnTo>
                  <a:pt x="1807" y="191"/>
                </a:lnTo>
                <a:lnTo>
                  <a:pt x="1807" y="229"/>
                </a:lnTo>
                <a:lnTo>
                  <a:pt x="4" y="229"/>
                </a:lnTo>
                <a:lnTo>
                  <a:pt x="37" y="175"/>
                </a:lnTo>
                <a:lnTo>
                  <a:pt x="4" y="154"/>
                </a:lnTo>
                <a:lnTo>
                  <a:pt x="25" y="117"/>
                </a:lnTo>
                <a:lnTo>
                  <a:pt x="4" y="88"/>
                </a:lnTo>
                <a:lnTo>
                  <a:pt x="12" y="54"/>
                </a:lnTo>
                <a:lnTo>
                  <a:pt x="4" y="5"/>
                </a:lnTo>
                <a:lnTo>
                  <a:pt x="4" y="5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925" name="Freeform 21"/>
          <p:cNvSpPr>
            <a:spLocks/>
          </p:cNvSpPr>
          <p:nvPr/>
        </p:nvSpPr>
        <p:spPr bwMode="auto">
          <a:xfrm>
            <a:off x="5608638" y="2752725"/>
            <a:ext cx="757237" cy="1258888"/>
          </a:xfrm>
          <a:custGeom>
            <a:avLst/>
            <a:gdLst/>
            <a:ahLst/>
            <a:cxnLst>
              <a:cxn ang="0">
                <a:pos x="477" y="0"/>
              </a:cxn>
              <a:cxn ang="0">
                <a:pos x="477" y="8"/>
              </a:cxn>
              <a:cxn ang="0">
                <a:pos x="477" y="25"/>
              </a:cxn>
              <a:cxn ang="0">
                <a:pos x="477" y="50"/>
              </a:cxn>
              <a:cxn ang="0">
                <a:pos x="473" y="79"/>
              </a:cxn>
              <a:cxn ang="0">
                <a:pos x="469" y="120"/>
              </a:cxn>
              <a:cxn ang="0">
                <a:pos x="461" y="162"/>
              </a:cxn>
              <a:cxn ang="0">
                <a:pos x="452" y="203"/>
              </a:cxn>
              <a:cxn ang="0">
                <a:pos x="436" y="249"/>
              </a:cxn>
              <a:cxn ang="0">
                <a:pos x="415" y="294"/>
              </a:cxn>
              <a:cxn ang="0">
                <a:pos x="390" y="336"/>
              </a:cxn>
              <a:cxn ang="0">
                <a:pos x="361" y="373"/>
              </a:cxn>
              <a:cxn ang="0">
                <a:pos x="324" y="407"/>
              </a:cxn>
              <a:cxn ang="0">
                <a:pos x="282" y="431"/>
              </a:cxn>
              <a:cxn ang="0">
                <a:pos x="236" y="460"/>
              </a:cxn>
              <a:cxn ang="0">
                <a:pos x="195" y="485"/>
              </a:cxn>
              <a:cxn ang="0">
                <a:pos x="149" y="510"/>
              </a:cxn>
              <a:cxn ang="0">
                <a:pos x="108" y="535"/>
              </a:cxn>
              <a:cxn ang="0">
                <a:pos x="70" y="564"/>
              </a:cxn>
              <a:cxn ang="0">
                <a:pos x="41" y="597"/>
              </a:cxn>
              <a:cxn ang="0">
                <a:pos x="20" y="635"/>
              </a:cxn>
              <a:cxn ang="0">
                <a:pos x="12" y="660"/>
              </a:cxn>
              <a:cxn ang="0">
                <a:pos x="8" y="680"/>
              </a:cxn>
              <a:cxn ang="0">
                <a:pos x="4" y="701"/>
              </a:cxn>
              <a:cxn ang="0">
                <a:pos x="0" y="722"/>
              </a:cxn>
              <a:cxn ang="0">
                <a:pos x="0" y="743"/>
              </a:cxn>
              <a:cxn ang="0">
                <a:pos x="0" y="759"/>
              </a:cxn>
              <a:cxn ang="0">
                <a:pos x="0" y="776"/>
              </a:cxn>
              <a:cxn ang="0">
                <a:pos x="0" y="784"/>
              </a:cxn>
              <a:cxn ang="0">
                <a:pos x="4" y="793"/>
              </a:cxn>
              <a:cxn ang="0">
                <a:pos x="4" y="793"/>
              </a:cxn>
            </a:cxnLst>
            <a:rect l="0" t="0" r="r" b="b"/>
            <a:pathLst>
              <a:path w="477" h="793">
                <a:moveTo>
                  <a:pt x="477" y="0"/>
                </a:moveTo>
                <a:lnTo>
                  <a:pt x="477" y="8"/>
                </a:lnTo>
                <a:lnTo>
                  <a:pt x="477" y="25"/>
                </a:lnTo>
                <a:lnTo>
                  <a:pt x="477" y="50"/>
                </a:lnTo>
                <a:lnTo>
                  <a:pt x="473" y="79"/>
                </a:lnTo>
                <a:lnTo>
                  <a:pt x="469" y="120"/>
                </a:lnTo>
                <a:lnTo>
                  <a:pt x="461" y="162"/>
                </a:lnTo>
                <a:lnTo>
                  <a:pt x="452" y="203"/>
                </a:lnTo>
                <a:lnTo>
                  <a:pt x="436" y="249"/>
                </a:lnTo>
                <a:lnTo>
                  <a:pt x="415" y="294"/>
                </a:lnTo>
                <a:lnTo>
                  <a:pt x="390" y="336"/>
                </a:lnTo>
                <a:lnTo>
                  <a:pt x="361" y="373"/>
                </a:lnTo>
                <a:lnTo>
                  <a:pt x="324" y="407"/>
                </a:lnTo>
                <a:lnTo>
                  <a:pt x="282" y="431"/>
                </a:lnTo>
                <a:lnTo>
                  <a:pt x="236" y="460"/>
                </a:lnTo>
                <a:lnTo>
                  <a:pt x="195" y="485"/>
                </a:lnTo>
                <a:lnTo>
                  <a:pt x="149" y="510"/>
                </a:lnTo>
                <a:lnTo>
                  <a:pt x="108" y="535"/>
                </a:lnTo>
                <a:lnTo>
                  <a:pt x="70" y="564"/>
                </a:lnTo>
                <a:lnTo>
                  <a:pt x="41" y="597"/>
                </a:lnTo>
                <a:lnTo>
                  <a:pt x="20" y="635"/>
                </a:lnTo>
                <a:lnTo>
                  <a:pt x="12" y="660"/>
                </a:lnTo>
                <a:lnTo>
                  <a:pt x="8" y="680"/>
                </a:lnTo>
                <a:lnTo>
                  <a:pt x="4" y="701"/>
                </a:lnTo>
                <a:lnTo>
                  <a:pt x="0" y="722"/>
                </a:lnTo>
                <a:lnTo>
                  <a:pt x="0" y="743"/>
                </a:lnTo>
                <a:lnTo>
                  <a:pt x="0" y="759"/>
                </a:lnTo>
                <a:lnTo>
                  <a:pt x="0" y="776"/>
                </a:lnTo>
                <a:lnTo>
                  <a:pt x="0" y="784"/>
                </a:lnTo>
                <a:lnTo>
                  <a:pt x="4" y="793"/>
                </a:lnTo>
                <a:lnTo>
                  <a:pt x="4" y="793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926" name="Freeform 22"/>
          <p:cNvSpPr>
            <a:spLocks/>
          </p:cNvSpPr>
          <p:nvPr/>
        </p:nvSpPr>
        <p:spPr bwMode="auto">
          <a:xfrm>
            <a:off x="5568950" y="3990975"/>
            <a:ext cx="79375" cy="152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9" y="96"/>
              </a:cxn>
              <a:cxn ang="0">
                <a:pos x="5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50" h="96">
                <a:moveTo>
                  <a:pt x="0" y="0"/>
                </a:moveTo>
                <a:lnTo>
                  <a:pt x="29" y="96"/>
                </a:lnTo>
                <a:lnTo>
                  <a:pt x="5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927" name="Freeform 23"/>
          <p:cNvSpPr>
            <a:spLocks/>
          </p:cNvSpPr>
          <p:nvPr/>
        </p:nvSpPr>
        <p:spPr bwMode="auto">
          <a:xfrm>
            <a:off x="5608638" y="4143375"/>
            <a:ext cx="1054100" cy="355600"/>
          </a:xfrm>
          <a:custGeom>
            <a:avLst/>
            <a:gdLst/>
            <a:ahLst/>
            <a:cxnLst>
              <a:cxn ang="0">
                <a:pos x="0" y="220"/>
              </a:cxn>
              <a:cxn ang="0">
                <a:pos x="4" y="0"/>
              </a:cxn>
              <a:cxn ang="0">
                <a:pos x="664" y="0"/>
              </a:cxn>
              <a:cxn ang="0">
                <a:pos x="664" y="224"/>
              </a:cxn>
              <a:cxn ang="0">
                <a:pos x="4" y="224"/>
              </a:cxn>
              <a:cxn ang="0">
                <a:pos x="4" y="224"/>
              </a:cxn>
            </a:cxnLst>
            <a:rect l="0" t="0" r="r" b="b"/>
            <a:pathLst>
              <a:path w="664" h="224">
                <a:moveTo>
                  <a:pt x="0" y="220"/>
                </a:moveTo>
                <a:lnTo>
                  <a:pt x="4" y="0"/>
                </a:lnTo>
                <a:lnTo>
                  <a:pt x="664" y="0"/>
                </a:lnTo>
                <a:lnTo>
                  <a:pt x="664" y="224"/>
                </a:lnTo>
                <a:lnTo>
                  <a:pt x="4" y="224"/>
                </a:lnTo>
                <a:lnTo>
                  <a:pt x="4" y="224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928" name="Freeform 24"/>
          <p:cNvSpPr>
            <a:spLocks/>
          </p:cNvSpPr>
          <p:nvPr/>
        </p:nvSpPr>
        <p:spPr bwMode="auto">
          <a:xfrm>
            <a:off x="6965950" y="4143375"/>
            <a:ext cx="192088" cy="355600"/>
          </a:xfrm>
          <a:custGeom>
            <a:avLst/>
            <a:gdLst/>
            <a:ahLst/>
            <a:cxnLst>
              <a:cxn ang="0">
                <a:pos x="0" y="220"/>
              </a:cxn>
              <a:cxn ang="0">
                <a:pos x="5" y="0"/>
              </a:cxn>
              <a:cxn ang="0">
                <a:pos x="121" y="0"/>
              </a:cxn>
              <a:cxn ang="0">
                <a:pos x="121" y="224"/>
              </a:cxn>
              <a:cxn ang="0">
                <a:pos x="5" y="224"/>
              </a:cxn>
              <a:cxn ang="0">
                <a:pos x="5" y="224"/>
              </a:cxn>
            </a:cxnLst>
            <a:rect l="0" t="0" r="r" b="b"/>
            <a:pathLst>
              <a:path w="121" h="224">
                <a:moveTo>
                  <a:pt x="0" y="220"/>
                </a:moveTo>
                <a:lnTo>
                  <a:pt x="5" y="0"/>
                </a:lnTo>
                <a:lnTo>
                  <a:pt x="121" y="0"/>
                </a:lnTo>
                <a:lnTo>
                  <a:pt x="121" y="224"/>
                </a:lnTo>
                <a:lnTo>
                  <a:pt x="5" y="224"/>
                </a:lnTo>
                <a:lnTo>
                  <a:pt x="5" y="224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929" name="Rectangle 25"/>
          <p:cNvSpPr>
            <a:spLocks noChangeArrowheads="1"/>
          </p:cNvSpPr>
          <p:nvPr/>
        </p:nvSpPr>
        <p:spPr bwMode="auto">
          <a:xfrm>
            <a:off x="5688013" y="3832225"/>
            <a:ext cx="1360487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700">
                <a:solidFill>
                  <a:srgbClr val="000000"/>
                </a:solidFill>
                <a:latin typeface="Arial" charset="0"/>
              </a:rPr>
              <a:t>LastByteRead</a:t>
            </a:r>
            <a:endParaRPr lang="en-US">
              <a:latin typeface="Times New Roman" charset="0"/>
            </a:endParaRPr>
          </a:p>
        </p:txBody>
      </p:sp>
      <p:sp>
        <p:nvSpPr>
          <p:cNvPr id="635930" name="Rectangle 26"/>
          <p:cNvSpPr>
            <a:spLocks noChangeArrowheads="1"/>
          </p:cNvSpPr>
          <p:nvPr/>
        </p:nvSpPr>
        <p:spPr bwMode="auto">
          <a:xfrm>
            <a:off x="7243763" y="3449638"/>
            <a:ext cx="43180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700">
                <a:solidFill>
                  <a:srgbClr val="000000"/>
                </a:solidFill>
                <a:latin typeface="Arial" charset="0"/>
              </a:rPr>
              <a:t>TCP</a:t>
            </a:r>
            <a:endParaRPr lang="en-US">
              <a:latin typeface="Times New Roman" charset="0"/>
            </a:endParaRPr>
          </a:p>
        </p:txBody>
      </p:sp>
      <p:sp>
        <p:nvSpPr>
          <p:cNvPr id="635931" name="Rectangle 27"/>
          <p:cNvSpPr>
            <a:spLocks noChangeArrowheads="1"/>
          </p:cNvSpPr>
          <p:nvPr/>
        </p:nvSpPr>
        <p:spPr bwMode="auto">
          <a:xfrm>
            <a:off x="7118350" y="4754563"/>
            <a:ext cx="1335088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700">
                <a:solidFill>
                  <a:srgbClr val="000000"/>
                </a:solidFill>
                <a:latin typeface="Arial" charset="0"/>
              </a:rPr>
              <a:t>LastByteRcvd</a:t>
            </a:r>
            <a:endParaRPr lang="en-US">
              <a:latin typeface="Times New Roman" charset="0"/>
            </a:endParaRPr>
          </a:p>
        </p:txBody>
      </p:sp>
      <p:sp>
        <p:nvSpPr>
          <p:cNvPr id="635932" name="Rectangle 28"/>
          <p:cNvSpPr>
            <a:spLocks noChangeArrowheads="1"/>
          </p:cNvSpPr>
          <p:nvPr/>
        </p:nvSpPr>
        <p:spPr bwMode="auto">
          <a:xfrm>
            <a:off x="4856163" y="4754563"/>
            <a:ext cx="1781175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700">
                <a:solidFill>
                  <a:srgbClr val="000000"/>
                </a:solidFill>
                <a:latin typeface="Arial" charset="0"/>
              </a:rPr>
              <a:t>NextByteExpected</a:t>
            </a:r>
            <a:endParaRPr lang="en-US">
              <a:latin typeface="Times New Roman" charset="0"/>
            </a:endParaRPr>
          </a:p>
        </p:txBody>
      </p:sp>
      <p:sp>
        <p:nvSpPr>
          <p:cNvPr id="635933" name="Line 29"/>
          <p:cNvSpPr>
            <a:spLocks noChangeShapeType="1"/>
          </p:cNvSpPr>
          <p:nvPr/>
        </p:nvSpPr>
        <p:spPr bwMode="auto">
          <a:xfrm flipV="1">
            <a:off x="1920875" y="4632325"/>
            <a:ext cx="1588" cy="1317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934" name="Freeform 30"/>
          <p:cNvSpPr>
            <a:spLocks/>
          </p:cNvSpPr>
          <p:nvPr/>
        </p:nvSpPr>
        <p:spPr bwMode="auto">
          <a:xfrm>
            <a:off x="1881188" y="4506913"/>
            <a:ext cx="79375" cy="150812"/>
          </a:xfrm>
          <a:custGeom>
            <a:avLst/>
            <a:gdLst/>
            <a:ahLst/>
            <a:cxnLst>
              <a:cxn ang="0">
                <a:pos x="50" y="95"/>
              </a:cxn>
              <a:cxn ang="0">
                <a:pos x="25" y="0"/>
              </a:cxn>
              <a:cxn ang="0">
                <a:pos x="0" y="95"/>
              </a:cxn>
              <a:cxn ang="0">
                <a:pos x="50" y="95"/>
              </a:cxn>
              <a:cxn ang="0">
                <a:pos x="50" y="95"/>
              </a:cxn>
            </a:cxnLst>
            <a:rect l="0" t="0" r="r" b="b"/>
            <a:pathLst>
              <a:path w="50" h="95">
                <a:moveTo>
                  <a:pt x="50" y="95"/>
                </a:moveTo>
                <a:lnTo>
                  <a:pt x="25" y="0"/>
                </a:lnTo>
                <a:lnTo>
                  <a:pt x="0" y="95"/>
                </a:lnTo>
                <a:lnTo>
                  <a:pt x="50" y="95"/>
                </a:lnTo>
                <a:lnTo>
                  <a:pt x="50" y="9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935" name="Line 31"/>
          <p:cNvSpPr>
            <a:spLocks noChangeShapeType="1"/>
          </p:cNvSpPr>
          <p:nvPr/>
        </p:nvSpPr>
        <p:spPr bwMode="auto">
          <a:xfrm flipV="1">
            <a:off x="2844800" y="4632325"/>
            <a:ext cx="6350" cy="1317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936" name="Freeform 32"/>
          <p:cNvSpPr>
            <a:spLocks/>
          </p:cNvSpPr>
          <p:nvPr/>
        </p:nvSpPr>
        <p:spPr bwMode="auto">
          <a:xfrm>
            <a:off x="2811463" y="4506913"/>
            <a:ext cx="79375" cy="150812"/>
          </a:xfrm>
          <a:custGeom>
            <a:avLst/>
            <a:gdLst/>
            <a:ahLst/>
            <a:cxnLst>
              <a:cxn ang="0">
                <a:pos x="46" y="95"/>
              </a:cxn>
              <a:cxn ang="0">
                <a:pos x="25" y="0"/>
              </a:cxn>
              <a:cxn ang="0">
                <a:pos x="0" y="95"/>
              </a:cxn>
              <a:cxn ang="0">
                <a:pos x="50" y="95"/>
              </a:cxn>
              <a:cxn ang="0">
                <a:pos x="50" y="95"/>
              </a:cxn>
              <a:cxn ang="0">
                <a:pos x="46" y="95"/>
              </a:cxn>
            </a:cxnLst>
            <a:rect l="0" t="0" r="r" b="b"/>
            <a:pathLst>
              <a:path w="50" h="95">
                <a:moveTo>
                  <a:pt x="46" y="95"/>
                </a:moveTo>
                <a:lnTo>
                  <a:pt x="25" y="0"/>
                </a:lnTo>
                <a:lnTo>
                  <a:pt x="0" y="95"/>
                </a:lnTo>
                <a:lnTo>
                  <a:pt x="50" y="95"/>
                </a:lnTo>
                <a:lnTo>
                  <a:pt x="50" y="95"/>
                </a:lnTo>
                <a:lnTo>
                  <a:pt x="46" y="9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937" name="Line 33"/>
          <p:cNvSpPr>
            <a:spLocks noChangeShapeType="1"/>
          </p:cNvSpPr>
          <p:nvPr/>
        </p:nvSpPr>
        <p:spPr bwMode="auto">
          <a:xfrm flipV="1">
            <a:off x="6662738" y="4630738"/>
            <a:ext cx="1587" cy="1317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938" name="Freeform 34"/>
          <p:cNvSpPr>
            <a:spLocks/>
          </p:cNvSpPr>
          <p:nvPr/>
        </p:nvSpPr>
        <p:spPr bwMode="auto">
          <a:xfrm>
            <a:off x="6623050" y="4505325"/>
            <a:ext cx="79375" cy="150813"/>
          </a:xfrm>
          <a:custGeom>
            <a:avLst/>
            <a:gdLst/>
            <a:ahLst/>
            <a:cxnLst>
              <a:cxn ang="0">
                <a:pos x="50" y="95"/>
              </a:cxn>
              <a:cxn ang="0">
                <a:pos x="25" y="0"/>
              </a:cxn>
              <a:cxn ang="0">
                <a:pos x="0" y="95"/>
              </a:cxn>
              <a:cxn ang="0">
                <a:pos x="50" y="95"/>
              </a:cxn>
              <a:cxn ang="0">
                <a:pos x="50" y="95"/>
              </a:cxn>
            </a:cxnLst>
            <a:rect l="0" t="0" r="r" b="b"/>
            <a:pathLst>
              <a:path w="50" h="95">
                <a:moveTo>
                  <a:pt x="50" y="95"/>
                </a:moveTo>
                <a:lnTo>
                  <a:pt x="25" y="0"/>
                </a:lnTo>
                <a:lnTo>
                  <a:pt x="0" y="95"/>
                </a:lnTo>
                <a:lnTo>
                  <a:pt x="50" y="95"/>
                </a:lnTo>
                <a:lnTo>
                  <a:pt x="50" y="9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939" name="Line 35"/>
          <p:cNvSpPr>
            <a:spLocks noChangeShapeType="1"/>
          </p:cNvSpPr>
          <p:nvPr/>
        </p:nvSpPr>
        <p:spPr bwMode="auto">
          <a:xfrm flipV="1">
            <a:off x="7158038" y="4630738"/>
            <a:ext cx="6350" cy="1317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940" name="Freeform 36"/>
          <p:cNvSpPr>
            <a:spLocks/>
          </p:cNvSpPr>
          <p:nvPr/>
        </p:nvSpPr>
        <p:spPr bwMode="auto">
          <a:xfrm>
            <a:off x="7124700" y="4505325"/>
            <a:ext cx="79375" cy="150813"/>
          </a:xfrm>
          <a:custGeom>
            <a:avLst/>
            <a:gdLst/>
            <a:ahLst/>
            <a:cxnLst>
              <a:cxn ang="0">
                <a:pos x="46" y="95"/>
              </a:cxn>
              <a:cxn ang="0">
                <a:pos x="25" y="0"/>
              </a:cxn>
              <a:cxn ang="0">
                <a:pos x="0" y="95"/>
              </a:cxn>
              <a:cxn ang="0">
                <a:pos x="50" y="95"/>
              </a:cxn>
              <a:cxn ang="0">
                <a:pos x="50" y="95"/>
              </a:cxn>
              <a:cxn ang="0">
                <a:pos x="46" y="95"/>
              </a:cxn>
            </a:cxnLst>
            <a:rect l="0" t="0" r="r" b="b"/>
            <a:pathLst>
              <a:path w="50" h="95">
                <a:moveTo>
                  <a:pt x="46" y="95"/>
                </a:moveTo>
                <a:lnTo>
                  <a:pt x="25" y="0"/>
                </a:lnTo>
                <a:lnTo>
                  <a:pt x="0" y="95"/>
                </a:lnTo>
                <a:lnTo>
                  <a:pt x="50" y="95"/>
                </a:lnTo>
                <a:lnTo>
                  <a:pt x="50" y="95"/>
                </a:lnTo>
                <a:lnTo>
                  <a:pt x="46" y="9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941" name="Freeform 37"/>
          <p:cNvSpPr>
            <a:spLocks/>
          </p:cNvSpPr>
          <p:nvPr/>
        </p:nvSpPr>
        <p:spPr bwMode="auto">
          <a:xfrm>
            <a:off x="5245100" y="2133600"/>
            <a:ext cx="2308225" cy="625475"/>
          </a:xfrm>
          <a:custGeom>
            <a:avLst/>
            <a:gdLst/>
            <a:ahLst/>
            <a:cxnLst>
              <a:cxn ang="0">
                <a:pos x="723" y="390"/>
              </a:cxn>
              <a:cxn ang="0">
                <a:pos x="844" y="390"/>
              </a:cxn>
              <a:cxn ang="0">
                <a:pos x="956" y="381"/>
              </a:cxn>
              <a:cxn ang="0">
                <a:pos x="1060" y="369"/>
              </a:cxn>
              <a:cxn ang="0">
                <a:pos x="1155" y="357"/>
              </a:cxn>
              <a:cxn ang="0">
                <a:pos x="1238" y="336"/>
              </a:cxn>
              <a:cxn ang="0">
                <a:pos x="1313" y="311"/>
              </a:cxn>
              <a:cxn ang="0">
                <a:pos x="1371" y="286"/>
              </a:cxn>
              <a:cxn ang="0">
                <a:pos x="1417" y="257"/>
              </a:cxn>
              <a:cxn ang="0">
                <a:pos x="1442" y="228"/>
              </a:cxn>
              <a:cxn ang="0">
                <a:pos x="1454" y="199"/>
              </a:cxn>
              <a:cxn ang="0">
                <a:pos x="1442" y="166"/>
              </a:cxn>
              <a:cxn ang="0">
                <a:pos x="1417" y="137"/>
              </a:cxn>
              <a:cxn ang="0">
                <a:pos x="1371" y="107"/>
              </a:cxn>
              <a:cxn ang="0">
                <a:pos x="1313" y="83"/>
              </a:cxn>
              <a:cxn ang="0">
                <a:pos x="1238" y="58"/>
              </a:cxn>
              <a:cxn ang="0">
                <a:pos x="1155" y="41"/>
              </a:cxn>
              <a:cxn ang="0">
                <a:pos x="1060" y="24"/>
              </a:cxn>
              <a:cxn ang="0">
                <a:pos x="956" y="12"/>
              </a:cxn>
              <a:cxn ang="0">
                <a:pos x="844" y="4"/>
              </a:cxn>
              <a:cxn ang="0">
                <a:pos x="727" y="0"/>
              </a:cxn>
              <a:cxn ang="0">
                <a:pos x="607" y="4"/>
              </a:cxn>
              <a:cxn ang="0">
                <a:pos x="495" y="12"/>
              </a:cxn>
              <a:cxn ang="0">
                <a:pos x="391" y="24"/>
              </a:cxn>
              <a:cxn ang="0">
                <a:pos x="295" y="41"/>
              </a:cxn>
              <a:cxn ang="0">
                <a:pos x="212" y="58"/>
              </a:cxn>
              <a:cxn ang="0">
                <a:pos x="137" y="83"/>
              </a:cxn>
              <a:cxn ang="0">
                <a:pos x="79" y="107"/>
              </a:cxn>
              <a:cxn ang="0">
                <a:pos x="38" y="137"/>
              </a:cxn>
              <a:cxn ang="0">
                <a:pos x="8" y="166"/>
              </a:cxn>
              <a:cxn ang="0">
                <a:pos x="0" y="199"/>
              </a:cxn>
              <a:cxn ang="0">
                <a:pos x="8" y="228"/>
              </a:cxn>
              <a:cxn ang="0">
                <a:pos x="38" y="257"/>
              </a:cxn>
              <a:cxn ang="0">
                <a:pos x="79" y="286"/>
              </a:cxn>
              <a:cxn ang="0">
                <a:pos x="137" y="311"/>
              </a:cxn>
              <a:cxn ang="0">
                <a:pos x="212" y="336"/>
              </a:cxn>
              <a:cxn ang="0">
                <a:pos x="295" y="357"/>
              </a:cxn>
              <a:cxn ang="0">
                <a:pos x="391" y="369"/>
              </a:cxn>
              <a:cxn ang="0">
                <a:pos x="495" y="381"/>
              </a:cxn>
              <a:cxn ang="0">
                <a:pos x="607" y="390"/>
              </a:cxn>
              <a:cxn ang="0">
                <a:pos x="727" y="394"/>
              </a:cxn>
              <a:cxn ang="0">
                <a:pos x="727" y="394"/>
              </a:cxn>
            </a:cxnLst>
            <a:rect l="0" t="0" r="r" b="b"/>
            <a:pathLst>
              <a:path w="1454" h="394">
                <a:moveTo>
                  <a:pt x="723" y="390"/>
                </a:moveTo>
                <a:lnTo>
                  <a:pt x="844" y="390"/>
                </a:lnTo>
                <a:lnTo>
                  <a:pt x="956" y="381"/>
                </a:lnTo>
                <a:lnTo>
                  <a:pt x="1060" y="369"/>
                </a:lnTo>
                <a:lnTo>
                  <a:pt x="1155" y="357"/>
                </a:lnTo>
                <a:lnTo>
                  <a:pt x="1238" y="336"/>
                </a:lnTo>
                <a:lnTo>
                  <a:pt x="1313" y="311"/>
                </a:lnTo>
                <a:lnTo>
                  <a:pt x="1371" y="286"/>
                </a:lnTo>
                <a:lnTo>
                  <a:pt x="1417" y="257"/>
                </a:lnTo>
                <a:lnTo>
                  <a:pt x="1442" y="228"/>
                </a:lnTo>
                <a:lnTo>
                  <a:pt x="1454" y="199"/>
                </a:lnTo>
                <a:lnTo>
                  <a:pt x="1442" y="166"/>
                </a:lnTo>
                <a:lnTo>
                  <a:pt x="1417" y="137"/>
                </a:lnTo>
                <a:lnTo>
                  <a:pt x="1371" y="107"/>
                </a:lnTo>
                <a:lnTo>
                  <a:pt x="1313" y="83"/>
                </a:lnTo>
                <a:lnTo>
                  <a:pt x="1238" y="58"/>
                </a:lnTo>
                <a:lnTo>
                  <a:pt x="1155" y="41"/>
                </a:lnTo>
                <a:lnTo>
                  <a:pt x="1060" y="24"/>
                </a:lnTo>
                <a:lnTo>
                  <a:pt x="956" y="12"/>
                </a:lnTo>
                <a:lnTo>
                  <a:pt x="844" y="4"/>
                </a:lnTo>
                <a:lnTo>
                  <a:pt x="727" y="0"/>
                </a:lnTo>
                <a:lnTo>
                  <a:pt x="607" y="4"/>
                </a:lnTo>
                <a:lnTo>
                  <a:pt x="495" y="12"/>
                </a:lnTo>
                <a:lnTo>
                  <a:pt x="391" y="24"/>
                </a:lnTo>
                <a:lnTo>
                  <a:pt x="295" y="41"/>
                </a:lnTo>
                <a:lnTo>
                  <a:pt x="212" y="58"/>
                </a:lnTo>
                <a:lnTo>
                  <a:pt x="137" y="83"/>
                </a:lnTo>
                <a:lnTo>
                  <a:pt x="79" y="107"/>
                </a:lnTo>
                <a:lnTo>
                  <a:pt x="38" y="137"/>
                </a:lnTo>
                <a:lnTo>
                  <a:pt x="8" y="166"/>
                </a:lnTo>
                <a:lnTo>
                  <a:pt x="0" y="199"/>
                </a:lnTo>
                <a:lnTo>
                  <a:pt x="8" y="228"/>
                </a:lnTo>
                <a:lnTo>
                  <a:pt x="38" y="257"/>
                </a:lnTo>
                <a:lnTo>
                  <a:pt x="79" y="286"/>
                </a:lnTo>
                <a:lnTo>
                  <a:pt x="137" y="311"/>
                </a:lnTo>
                <a:lnTo>
                  <a:pt x="212" y="336"/>
                </a:lnTo>
                <a:lnTo>
                  <a:pt x="295" y="357"/>
                </a:lnTo>
                <a:lnTo>
                  <a:pt x="391" y="369"/>
                </a:lnTo>
                <a:lnTo>
                  <a:pt x="495" y="381"/>
                </a:lnTo>
                <a:lnTo>
                  <a:pt x="607" y="390"/>
                </a:lnTo>
                <a:lnTo>
                  <a:pt x="727" y="394"/>
                </a:lnTo>
                <a:lnTo>
                  <a:pt x="727" y="394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942" name="Freeform 38"/>
          <p:cNvSpPr>
            <a:spLocks/>
          </p:cNvSpPr>
          <p:nvPr/>
        </p:nvSpPr>
        <p:spPr bwMode="auto">
          <a:xfrm>
            <a:off x="1327150" y="2135188"/>
            <a:ext cx="2308225" cy="625475"/>
          </a:xfrm>
          <a:custGeom>
            <a:avLst/>
            <a:gdLst/>
            <a:ahLst/>
            <a:cxnLst>
              <a:cxn ang="0">
                <a:pos x="727" y="390"/>
              </a:cxn>
              <a:cxn ang="0">
                <a:pos x="844" y="390"/>
              </a:cxn>
              <a:cxn ang="0">
                <a:pos x="956" y="381"/>
              </a:cxn>
              <a:cxn ang="0">
                <a:pos x="1060" y="369"/>
              </a:cxn>
              <a:cxn ang="0">
                <a:pos x="1155" y="357"/>
              </a:cxn>
              <a:cxn ang="0">
                <a:pos x="1243" y="336"/>
              </a:cxn>
              <a:cxn ang="0">
                <a:pos x="1313" y="311"/>
              </a:cxn>
              <a:cxn ang="0">
                <a:pos x="1371" y="286"/>
              </a:cxn>
              <a:cxn ang="0">
                <a:pos x="1417" y="257"/>
              </a:cxn>
              <a:cxn ang="0">
                <a:pos x="1446" y="228"/>
              </a:cxn>
              <a:cxn ang="0">
                <a:pos x="1454" y="199"/>
              </a:cxn>
              <a:cxn ang="0">
                <a:pos x="1446" y="166"/>
              </a:cxn>
              <a:cxn ang="0">
                <a:pos x="1417" y="137"/>
              </a:cxn>
              <a:cxn ang="0">
                <a:pos x="1371" y="107"/>
              </a:cxn>
              <a:cxn ang="0">
                <a:pos x="1313" y="83"/>
              </a:cxn>
              <a:cxn ang="0">
                <a:pos x="1243" y="58"/>
              </a:cxn>
              <a:cxn ang="0">
                <a:pos x="1155" y="41"/>
              </a:cxn>
              <a:cxn ang="0">
                <a:pos x="1060" y="24"/>
              </a:cxn>
              <a:cxn ang="0">
                <a:pos x="956" y="12"/>
              </a:cxn>
              <a:cxn ang="0">
                <a:pos x="844" y="4"/>
              </a:cxn>
              <a:cxn ang="0">
                <a:pos x="727" y="0"/>
              </a:cxn>
              <a:cxn ang="0">
                <a:pos x="611" y="4"/>
              </a:cxn>
              <a:cxn ang="0">
                <a:pos x="499" y="12"/>
              </a:cxn>
              <a:cxn ang="0">
                <a:pos x="391" y="24"/>
              </a:cxn>
              <a:cxn ang="0">
                <a:pos x="300" y="41"/>
              </a:cxn>
              <a:cxn ang="0">
                <a:pos x="212" y="58"/>
              </a:cxn>
              <a:cxn ang="0">
                <a:pos x="142" y="83"/>
              </a:cxn>
              <a:cxn ang="0">
                <a:pos x="79" y="107"/>
              </a:cxn>
              <a:cxn ang="0">
                <a:pos x="38" y="137"/>
              </a:cxn>
              <a:cxn ang="0">
                <a:pos x="9" y="166"/>
              </a:cxn>
              <a:cxn ang="0">
                <a:pos x="0" y="199"/>
              </a:cxn>
              <a:cxn ang="0">
                <a:pos x="9" y="228"/>
              </a:cxn>
              <a:cxn ang="0">
                <a:pos x="38" y="257"/>
              </a:cxn>
              <a:cxn ang="0">
                <a:pos x="79" y="286"/>
              </a:cxn>
              <a:cxn ang="0">
                <a:pos x="142" y="311"/>
              </a:cxn>
              <a:cxn ang="0">
                <a:pos x="212" y="336"/>
              </a:cxn>
              <a:cxn ang="0">
                <a:pos x="300" y="357"/>
              </a:cxn>
              <a:cxn ang="0">
                <a:pos x="391" y="369"/>
              </a:cxn>
              <a:cxn ang="0">
                <a:pos x="499" y="381"/>
              </a:cxn>
              <a:cxn ang="0">
                <a:pos x="611" y="390"/>
              </a:cxn>
              <a:cxn ang="0">
                <a:pos x="727" y="394"/>
              </a:cxn>
              <a:cxn ang="0">
                <a:pos x="727" y="394"/>
              </a:cxn>
            </a:cxnLst>
            <a:rect l="0" t="0" r="r" b="b"/>
            <a:pathLst>
              <a:path w="1454" h="394">
                <a:moveTo>
                  <a:pt x="727" y="390"/>
                </a:moveTo>
                <a:lnTo>
                  <a:pt x="844" y="390"/>
                </a:lnTo>
                <a:lnTo>
                  <a:pt x="956" y="381"/>
                </a:lnTo>
                <a:lnTo>
                  <a:pt x="1060" y="369"/>
                </a:lnTo>
                <a:lnTo>
                  <a:pt x="1155" y="357"/>
                </a:lnTo>
                <a:lnTo>
                  <a:pt x="1243" y="336"/>
                </a:lnTo>
                <a:lnTo>
                  <a:pt x="1313" y="311"/>
                </a:lnTo>
                <a:lnTo>
                  <a:pt x="1371" y="286"/>
                </a:lnTo>
                <a:lnTo>
                  <a:pt x="1417" y="257"/>
                </a:lnTo>
                <a:lnTo>
                  <a:pt x="1446" y="228"/>
                </a:lnTo>
                <a:lnTo>
                  <a:pt x="1454" y="199"/>
                </a:lnTo>
                <a:lnTo>
                  <a:pt x="1446" y="166"/>
                </a:lnTo>
                <a:lnTo>
                  <a:pt x="1417" y="137"/>
                </a:lnTo>
                <a:lnTo>
                  <a:pt x="1371" y="107"/>
                </a:lnTo>
                <a:lnTo>
                  <a:pt x="1313" y="83"/>
                </a:lnTo>
                <a:lnTo>
                  <a:pt x="1243" y="58"/>
                </a:lnTo>
                <a:lnTo>
                  <a:pt x="1155" y="41"/>
                </a:lnTo>
                <a:lnTo>
                  <a:pt x="1060" y="24"/>
                </a:lnTo>
                <a:lnTo>
                  <a:pt x="956" y="12"/>
                </a:lnTo>
                <a:lnTo>
                  <a:pt x="844" y="4"/>
                </a:lnTo>
                <a:lnTo>
                  <a:pt x="727" y="0"/>
                </a:lnTo>
                <a:lnTo>
                  <a:pt x="611" y="4"/>
                </a:lnTo>
                <a:lnTo>
                  <a:pt x="499" y="12"/>
                </a:lnTo>
                <a:lnTo>
                  <a:pt x="391" y="24"/>
                </a:lnTo>
                <a:lnTo>
                  <a:pt x="300" y="41"/>
                </a:lnTo>
                <a:lnTo>
                  <a:pt x="212" y="58"/>
                </a:lnTo>
                <a:lnTo>
                  <a:pt x="142" y="83"/>
                </a:lnTo>
                <a:lnTo>
                  <a:pt x="79" y="107"/>
                </a:lnTo>
                <a:lnTo>
                  <a:pt x="38" y="137"/>
                </a:lnTo>
                <a:lnTo>
                  <a:pt x="9" y="166"/>
                </a:lnTo>
                <a:lnTo>
                  <a:pt x="0" y="199"/>
                </a:lnTo>
                <a:lnTo>
                  <a:pt x="9" y="228"/>
                </a:lnTo>
                <a:lnTo>
                  <a:pt x="38" y="257"/>
                </a:lnTo>
                <a:lnTo>
                  <a:pt x="79" y="286"/>
                </a:lnTo>
                <a:lnTo>
                  <a:pt x="142" y="311"/>
                </a:lnTo>
                <a:lnTo>
                  <a:pt x="212" y="336"/>
                </a:lnTo>
                <a:lnTo>
                  <a:pt x="300" y="357"/>
                </a:lnTo>
                <a:lnTo>
                  <a:pt x="391" y="369"/>
                </a:lnTo>
                <a:lnTo>
                  <a:pt x="499" y="381"/>
                </a:lnTo>
                <a:lnTo>
                  <a:pt x="611" y="390"/>
                </a:lnTo>
                <a:lnTo>
                  <a:pt x="727" y="394"/>
                </a:lnTo>
                <a:lnTo>
                  <a:pt x="727" y="394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943" name="Rectangle 3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Sender and Receiver Buffering</a:t>
            </a:r>
          </a:p>
        </p:txBody>
      </p:sp>
      <p:sp>
        <p:nvSpPr>
          <p:cNvPr id="635944" name="Rectangle 40"/>
          <p:cNvSpPr>
            <a:spLocks noChangeArrowheads="1"/>
          </p:cNvSpPr>
          <p:nvPr/>
        </p:nvSpPr>
        <p:spPr bwMode="auto">
          <a:xfrm>
            <a:off x="990600" y="5486400"/>
            <a:ext cx="2286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5945" name="Text Box 41"/>
          <p:cNvSpPr txBox="1">
            <a:spLocks noChangeArrowheads="1"/>
          </p:cNvSpPr>
          <p:nvPr/>
        </p:nvSpPr>
        <p:spPr bwMode="auto">
          <a:xfrm>
            <a:off x="1217613" y="5373688"/>
            <a:ext cx="2516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= available buffer</a:t>
            </a:r>
          </a:p>
        </p:txBody>
      </p:sp>
      <p:sp>
        <p:nvSpPr>
          <p:cNvPr id="635946" name="Rectangle 42"/>
          <p:cNvSpPr>
            <a:spLocks noChangeArrowheads="1"/>
          </p:cNvSpPr>
          <p:nvPr/>
        </p:nvSpPr>
        <p:spPr bwMode="auto">
          <a:xfrm>
            <a:off x="4572000" y="5486400"/>
            <a:ext cx="228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5947" name="Text Box 43"/>
          <p:cNvSpPr txBox="1">
            <a:spLocks noChangeArrowheads="1"/>
          </p:cNvSpPr>
          <p:nvPr/>
        </p:nvSpPr>
        <p:spPr bwMode="auto">
          <a:xfrm>
            <a:off x="4876800" y="5410200"/>
            <a:ext cx="2124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= buffer in use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93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– Exchange of Packets</a:t>
            </a:r>
          </a:p>
        </p:txBody>
      </p:sp>
      <p:sp>
        <p:nvSpPr>
          <p:cNvPr id="636931" name="Line 1027"/>
          <p:cNvSpPr>
            <a:spLocks noChangeShapeType="1"/>
          </p:cNvSpPr>
          <p:nvPr/>
        </p:nvSpPr>
        <p:spPr bwMode="auto">
          <a:xfrm>
            <a:off x="2362200" y="1981200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6932" name="Line 1028"/>
          <p:cNvSpPr>
            <a:spLocks noChangeShapeType="1"/>
          </p:cNvSpPr>
          <p:nvPr/>
        </p:nvSpPr>
        <p:spPr bwMode="auto">
          <a:xfrm>
            <a:off x="5867400" y="2057400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6933" name="Line 1029"/>
          <p:cNvSpPr>
            <a:spLocks noChangeShapeType="1"/>
          </p:cNvSpPr>
          <p:nvPr/>
        </p:nvSpPr>
        <p:spPr bwMode="auto">
          <a:xfrm>
            <a:off x="2362200" y="2057400"/>
            <a:ext cx="35052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6934" name="Line 1030"/>
          <p:cNvSpPr>
            <a:spLocks noChangeShapeType="1"/>
          </p:cNvSpPr>
          <p:nvPr/>
        </p:nvSpPr>
        <p:spPr bwMode="auto">
          <a:xfrm>
            <a:off x="2362200" y="3048000"/>
            <a:ext cx="35052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6935" name="Line 1031"/>
          <p:cNvSpPr>
            <a:spLocks noChangeShapeType="1"/>
          </p:cNvSpPr>
          <p:nvPr/>
        </p:nvSpPr>
        <p:spPr bwMode="auto">
          <a:xfrm>
            <a:off x="2362200" y="4038600"/>
            <a:ext cx="35052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6936" name="Line 1032"/>
          <p:cNvSpPr>
            <a:spLocks noChangeShapeType="1"/>
          </p:cNvSpPr>
          <p:nvPr/>
        </p:nvSpPr>
        <p:spPr bwMode="auto">
          <a:xfrm>
            <a:off x="2362200" y="4495800"/>
            <a:ext cx="35052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6937" name="Line 1033"/>
          <p:cNvSpPr>
            <a:spLocks noChangeShapeType="1"/>
          </p:cNvSpPr>
          <p:nvPr/>
        </p:nvSpPr>
        <p:spPr bwMode="auto">
          <a:xfrm flipH="1">
            <a:off x="2362200" y="2590800"/>
            <a:ext cx="35052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6938" name="Line 1034"/>
          <p:cNvSpPr>
            <a:spLocks noChangeShapeType="1"/>
          </p:cNvSpPr>
          <p:nvPr/>
        </p:nvSpPr>
        <p:spPr bwMode="auto">
          <a:xfrm flipH="1">
            <a:off x="2362200" y="3581400"/>
            <a:ext cx="35052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6939" name="Line 1035"/>
          <p:cNvSpPr>
            <a:spLocks noChangeShapeType="1"/>
          </p:cNvSpPr>
          <p:nvPr/>
        </p:nvSpPr>
        <p:spPr bwMode="auto">
          <a:xfrm flipH="1">
            <a:off x="2362200" y="4724400"/>
            <a:ext cx="35052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6940" name="Line 1036"/>
          <p:cNvSpPr>
            <a:spLocks noChangeShapeType="1"/>
          </p:cNvSpPr>
          <p:nvPr/>
        </p:nvSpPr>
        <p:spPr bwMode="auto">
          <a:xfrm flipH="1">
            <a:off x="2362200" y="5257800"/>
            <a:ext cx="35052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6941" name="Text Box 1037"/>
          <p:cNvSpPr txBox="1">
            <a:spLocks noChangeArrowheads="1"/>
          </p:cNvSpPr>
          <p:nvPr/>
        </p:nvSpPr>
        <p:spPr bwMode="auto">
          <a:xfrm rot="352856">
            <a:off x="3479800" y="1839913"/>
            <a:ext cx="1009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Arial" charset="0"/>
              </a:rPr>
              <a:t>SEQ=1</a:t>
            </a:r>
          </a:p>
        </p:txBody>
      </p:sp>
      <p:sp>
        <p:nvSpPr>
          <p:cNvPr id="636942" name="Text Box 1038"/>
          <p:cNvSpPr txBox="1">
            <a:spLocks noChangeArrowheads="1"/>
          </p:cNvSpPr>
          <p:nvPr/>
        </p:nvSpPr>
        <p:spPr bwMode="auto">
          <a:xfrm rot="352856">
            <a:off x="3632200" y="2867025"/>
            <a:ext cx="1009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Arial" charset="0"/>
              </a:rPr>
              <a:t>SEQ=2</a:t>
            </a:r>
          </a:p>
        </p:txBody>
      </p:sp>
      <p:sp>
        <p:nvSpPr>
          <p:cNvPr id="636943" name="Text Box 1039"/>
          <p:cNvSpPr txBox="1">
            <a:spLocks noChangeArrowheads="1"/>
          </p:cNvSpPr>
          <p:nvPr/>
        </p:nvSpPr>
        <p:spPr bwMode="auto">
          <a:xfrm rot="352856">
            <a:off x="3663950" y="3894138"/>
            <a:ext cx="1009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Arial" charset="0"/>
              </a:rPr>
              <a:t>SEQ=3</a:t>
            </a:r>
          </a:p>
        </p:txBody>
      </p:sp>
      <p:sp>
        <p:nvSpPr>
          <p:cNvPr id="636944" name="Text Box 1040"/>
          <p:cNvSpPr txBox="1">
            <a:spLocks noChangeArrowheads="1"/>
          </p:cNvSpPr>
          <p:nvPr/>
        </p:nvSpPr>
        <p:spPr bwMode="auto">
          <a:xfrm rot="352856">
            <a:off x="3435350" y="4314825"/>
            <a:ext cx="1009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Arial" charset="0"/>
              </a:rPr>
              <a:t>SEQ=4</a:t>
            </a:r>
          </a:p>
        </p:txBody>
      </p:sp>
      <p:sp>
        <p:nvSpPr>
          <p:cNvPr id="636945" name="Text Box 1041"/>
          <p:cNvSpPr txBox="1">
            <a:spLocks noChangeArrowheads="1"/>
          </p:cNvSpPr>
          <p:nvPr/>
        </p:nvSpPr>
        <p:spPr bwMode="auto">
          <a:xfrm rot="-262510">
            <a:off x="2957513" y="2362200"/>
            <a:ext cx="1919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Arial" charset="0"/>
              </a:rPr>
              <a:t>ACK=2; WIN=3</a:t>
            </a:r>
          </a:p>
        </p:txBody>
      </p:sp>
      <p:sp>
        <p:nvSpPr>
          <p:cNvPr id="636946" name="Text Box 1042"/>
          <p:cNvSpPr txBox="1">
            <a:spLocks noChangeArrowheads="1"/>
          </p:cNvSpPr>
          <p:nvPr/>
        </p:nvSpPr>
        <p:spPr bwMode="auto">
          <a:xfrm rot="-262510">
            <a:off x="2819400" y="3336925"/>
            <a:ext cx="1919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Arial" charset="0"/>
              </a:rPr>
              <a:t>ACK=3; WIN=2</a:t>
            </a:r>
          </a:p>
        </p:txBody>
      </p:sp>
      <p:sp>
        <p:nvSpPr>
          <p:cNvPr id="636947" name="Text Box 1043"/>
          <p:cNvSpPr txBox="1">
            <a:spLocks noChangeArrowheads="1"/>
          </p:cNvSpPr>
          <p:nvPr/>
        </p:nvSpPr>
        <p:spPr bwMode="auto">
          <a:xfrm rot="-262510">
            <a:off x="3033713" y="4800600"/>
            <a:ext cx="1919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Arial" charset="0"/>
              </a:rPr>
              <a:t>ACK=4; WIN=1</a:t>
            </a:r>
          </a:p>
        </p:txBody>
      </p:sp>
      <p:sp>
        <p:nvSpPr>
          <p:cNvPr id="636948" name="Text Box 1044"/>
          <p:cNvSpPr txBox="1">
            <a:spLocks noChangeArrowheads="1"/>
          </p:cNvSpPr>
          <p:nvPr/>
        </p:nvSpPr>
        <p:spPr bwMode="auto">
          <a:xfrm rot="-262510">
            <a:off x="2943225" y="5410200"/>
            <a:ext cx="1919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Arial" charset="0"/>
              </a:rPr>
              <a:t>ACK=5; WIN=0</a:t>
            </a:r>
          </a:p>
        </p:txBody>
      </p:sp>
      <p:sp>
        <p:nvSpPr>
          <p:cNvPr id="636949" name="Text Box 1045"/>
          <p:cNvSpPr txBox="1">
            <a:spLocks noChangeArrowheads="1"/>
          </p:cNvSpPr>
          <p:nvPr/>
        </p:nvSpPr>
        <p:spPr bwMode="auto">
          <a:xfrm>
            <a:off x="6324600" y="2867025"/>
            <a:ext cx="24701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latin typeface="Arial" charset="0"/>
              </a:rPr>
              <a:t>Receiver has buffer of size 4 and application doesn’t read</a:t>
            </a:r>
          </a:p>
        </p:txBody>
      </p:sp>
      <p:sp>
        <p:nvSpPr>
          <p:cNvPr id="636950" name="Text Box 1046"/>
          <p:cNvSpPr txBox="1">
            <a:spLocks noChangeArrowheads="1"/>
          </p:cNvSpPr>
          <p:nvPr/>
        </p:nvSpPr>
        <p:spPr bwMode="auto">
          <a:xfrm>
            <a:off x="152400" y="4070350"/>
            <a:ext cx="1752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latin typeface="Arial" charset="0"/>
              </a:rPr>
              <a:t>Stall due to flow control here</a:t>
            </a:r>
          </a:p>
        </p:txBody>
      </p:sp>
      <p:sp>
        <p:nvSpPr>
          <p:cNvPr id="636951" name="Line 1047"/>
          <p:cNvSpPr>
            <a:spLocks noChangeShapeType="1"/>
          </p:cNvSpPr>
          <p:nvPr/>
        </p:nvSpPr>
        <p:spPr bwMode="auto">
          <a:xfrm>
            <a:off x="1066800" y="5029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6952" name="Text Box 1048"/>
          <p:cNvSpPr txBox="1">
            <a:spLocks noChangeArrowheads="1"/>
          </p:cNvSpPr>
          <p:nvPr/>
        </p:nvSpPr>
        <p:spPr bwMode="auto">
          <a:xfrm>
            <a:off x="1765300" y="1876425"/>
            <a:ext cx="628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Arial" charset="0"/>
              </a:rPr>
              <a:t>T=1</a:t>
            </a:r>
          </a:p>
        </p:txBody>
      </p:sp>
      <p:sp>
        <p:nvSpPr>
          <p:cNvPr id="636953" name="Text Box 1049"/>
          <p:cNvSpPr txBox="1">
            <a:spLocks noChangeArrowheads="1"/>
          </p:cNvSpPr>
          <p:nvPr/>
        </p:nvSpPr>
        <p:spPr bwMode="auto">
          <a:xfrm>
            <a:off x="1720850" y="2790825"/>
            <a:ext cx="628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Arial" charset="0"/>
              </a:rPr>
              <a:t>T=2</a:t>
            </a:r>
          </a:p>
        </p:txBody>
      </p:sp>
      <p:sp>
        <p:nvSpPr>
          <p:cNvPr id="636954" name="Text Box 1050"/>
          <p:cNvSpPr txBox="1">
            <a:spLocks noChangeArrowheads="1"/>
          </p:cNvSpPr>
          <p:nvPr/>
        </p:nvSpPr>
        <p:spPr bwMode="auto">
          <a:xfrm>
            <a:off x="1752600" y="3781425"/>
            <a:ext cx="628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Arial" charset="0"/>
              </a:rPr>
              <a:t>T=3</a:t>
            </a:r>
          </a:p>
        </p:txBody>
      </p:sp>
      <p:sp>
        <p:nvSpPr>
          <p:cNvPr id="636955" name="Text Box 1051"/>
          <p:cNvSpPr txBox="1">
            <a:spLocks noChangeArrowheads="1"/>
          </p:cNvSpPr>
          <p:nvPr/>
        </p:nvSpPr>
        <p:spPr bwMode="auto">
          <a:xfrm>
            <a:off x="1784350" y="4314825"/>
            <a:ext cx="628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Arial" charset="0"/>
              </a:rPr>
              <a:t>T=4</a:t>
            </a:r>
          </a:p>
        </p:txBody>
      </p:sp>
      <p:sp>
        <p:nvSpPr>
          <p:cNvPr id="636956" name="Text Box 1052"/>
          <p:cNvSpPr txBox="1">
            <a:spLocks noChangeArrowheads="1"/>
          </p:cNvSpPr>
          <p:nvPr/>
        </p:nvSpPr>
        <p:spPr bwMode="auto">
          <a:xfrm>
            <a:off x="1752600" y="4848225"/>
            <a:ext cx="628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Arial" charset="0"/>
              </a:rPr>
              <a:t>T=5</a:t>
            </a:r>
          </a:p>
        </p:txBody>
      </p:sp>
      <p:sp>
        <p:nvSpPr>
          <p:cNvPr id="636957" name="Text Box 1053"/>
          <p:cNvSpPr txBox="1">
            <a:spLocks noChangeArrowheads="1"/>
          </p:cNvSpPr>
          <p:nvPr/>
        </p:nvSpPr>
        <p:spPr bwMode="auto">
          <a:xfrm>
            <a:off x="1752600" y="5457825"/>
            <a:ext cx="628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Arial" charset="0"/>
              </a:rPr>
              <a:t>T=6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9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– Buffer at Sender</a:t>
            </a:r>
          </a:p>
        </p:txBody>
      </p:sp>
      <p:sp>
        <p:nvSpPr>
          <p:cNvPr id="637955" name="Rectangle 1027"/>
          <p:cNvSpPr>
            <a:spLocks noChangeArrowheads="1"/>
          </p:cNvSpPr>
          <p:nvPr/>
        </p:nvSpPr>
        <p:spPr bwMode="auto">
          <a:xfrm>
            <a:off x="1828800" y="18288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7956" name="Rectangle 1028"/>
          <p:cNvSpPr>
            <a:spLocks noChangeArrowheads="1"/>
          </p:cNvSpPr>
          <p:nvPr/>
        </p:nvSpPr>
        <p:spPr bwMode="auto">
          <a:xfrm>
            <a:off x="2286000" y="1828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7957" name="Rectangle 1029"/>
          <p:cNvSpPr>
            <a:spLocks noChangeArrowheads="1"/>
          </p:cNvSpPr>
          <p:nvPr/>
        </p:nvSpPr>
        <p:spPr bwMode="auto">
          <a:xfrm>
            <a:off x="2743200" y="1828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7958" name="Rectangle 1030"/>
          <p:cNvSpPr>
            <a:spLocks noChangeArrowheads="1"/>
          </p:cNvSpPr>
          <p:nvPr/>
        </p:nvSpPr>
        <p:spPr bwMode="auto">
          <a:xfrm>
            <a:off x="3200400" y="1828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7959" name="Rectangle 1031"/>
          <p:cNvSpPr>
            <a:spLocks noChangeArrowheads="1"/>
          </p:cNvSpPr>
          <p:nvPr/>
        </p:nvSpPr>
        <p:spPr bwMode="auto">
          <a:xfrm>
            <a:off x="3657600" y="18288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7960" name="Rectangle 1032"/>
          <p:cNvSpPr>
            <a:spLocks noChangeArrowheads="1"/>
          </p:cNvSpPr>
          <p:nvPr/>
        </p:nvSpPr>
        <p:spPr bwMode="auto">
          <a:xfrm>
            <a:off x="4114800" y="18288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7961" name="Rectangle 1033"/>
          <p:cNvSpPr>
            <a:spLocks noChangeArrowheads="1"/>
          </p:cNvSpPr>
          <p:nvPr/>
        </p:nvSpPr>
        <p:spPr bwMode="auto">
          <a:xfrm>
            <a:off x="4572000" y="18288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7962" name="Rectangle 1034"/>
          <p:cNvSpPr>
            <a:spLocks noChangeArrowheads="1"/>
          </p:cNvSpPr>
          <p:nvPr/>
        </p:nvSpPr>
        <p:spPr bwMode="auto">
          <a:xfrm>
            <a:off x="5029200" y="18288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7963" name="Rectangle 1035"/>
          <p:cNvSpPr>
            <a:spLocks noChangeArrowheads="1"/>
          </p:cNvSpPr>
          <p:nvPr/>
        </p:nvSpPr>
        <p:spPr bwMode="auto">
          <a:xfrm>
            <a:off x="5486400" y="18288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7964" name="Text Box 1036"/>
          <p:cNvSpPr txBox="1">
            <a:spLocks noChangeArrowheads="1"/>
          </p:cNvSpPr>
          <p:nvPr/>
        </p:nvSpPr>
        <p:spPr bwMode="auto">
          <a:xfrm>
            <a:off x="2389188" y="18288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2</a:t>
            </a:r>
          </a:p>
        </p:txBody>
      </p:sp>
      <p:sp>
        <p:nvSpPr>
          <p:cNvPr id="637965" name="Text Box 1037"/>
          <p:cNvSpPr txBox="1">
            <a:spLocks noChangeArrowheads="1"/>
          </p:cNvSpPr>
          <p:nvPr/>
        </p:nvSpPr>
        <p:spPr bwMode="auto">
          <a:xfrm>
            <a:off x="1905000" y="1828800"/>
            <a:ext cx="354013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1</a:t>
            </a:r>
          </a:p>
        </p:txBody>
      </p:sp>
      <p:sp>
        <p:nvSpPr>
          <p:cNvPr id="637966" name="Text Box 1038"/>
          <p:cNvSpPr txBox="1">
            <a:spLocks noChangeArrowheads="1"/>
          </p:cNvSpPr>
          <p:nvPr/>
        </p:nvSpPr>
        <p:spPr bwMode="auto">
          <a:xfrm>
            <a:off x="2819400" y="1828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3</a:t>
            </a:r>
          </a:p>
        </p:txBody>
      </p:sp>
      <p:sp>
        <p:nvSpPr>
          <p:cNvPr id="637967" name="Text Box 1039"/>
          <p:cNvSpPr txBox="1">
            <a:spLocks noChangeArrowheads="1"/>
          </p:cNvSpPr>
          <p:nvPr/>
        </p:nvSpPr>
        <p:spPr bwMode="auto">
          <a:xfrm>
            <a:off x="3227388" y="18288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4</a:t>
            </a:r>
          </a:p>
        </p:txBody>
      </p:sp>
      <p:sp>
        <p:nvSpPr>
          <p:cNvPr id="637968" name="Text Box 1040"/>
          <p:cNvSpPr txBox="1">
            <a:spLocks noChangeArrowheads="1"/>
          </p:cNvSpPr>
          <p:nvPr/>
        </p:nvSpPr>
        <p:spPr bwMode="auto">
          <a:xfrm>
            <a:off x="3684588" y="18288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5</a:t>
            </a:r>
          </a:p>
        </p:txBody>
      </p:sp>
      <p:sp>
        <p:nvSpPr>
          <p:cNvPr id="637969" name="Text Box 1041"/>
          <p:cNvSpPr txBox="1">
            <a:spLocks noChangeArrowheads="1"/>
          </p:cNvSpPr>
          <p:nvPr/>
        </p:nvSpPr>
        <p:spPr bwMode="auto">
          <a:xfrm>
            <a:off x="4141788" y="18288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6</a:t>
            </a:r>
          </a:p>
        </p:txBody>
      </p:sp>
      <p:sp>
        <p:nvSpPr>
          <p:cNvPr id="637970" name="Text Box 1042"/>
          <p:cNvSpPr txBox="1">
            <a:spLocks noChangeArrowheads="1"/>
          </p:cNvSpPr>
          <p:nvPr/>
        </p:nvSpPr>
        <p:spPr bwMode="auto">
          <a:xfrm>
            <a:off x="4598988" y="18288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7</a:t>
            </a:r>
          </a:p>
        </p:txBody>
      </p:sp>
      <p:sp>
        <p:nvSpPr>
          <p:cNvPr id="637971" name="Text Box 1043"/>
          <p:cNvSpPr txBox="1">
            <a:spLocks noChangeArrowheads="1"/>
          </p:cNvSpPr>
          <p:nvPr/>
        </p:nvSpPr>
        <p:spPr bwMode="auto">
          <a:xfrm>
            <a:off x="5056188" y="18288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8</a:t>
            </a:r>
          </a:p>
        </p:txBody>
      </p:sp>
      <p:sp>
        <p:nvSpPr>
          <p:cNvPr id="637972" name="Text Box 1044"/>
          <p:cNvSpPr txBox="1">
            <a:spLocks noChangeArrowheads="1"/>
          </p:cNvSpPr>
          <p:nvPr/>
        </p:nvSpPr>
        <p:spPr bwMode="auto">
          <a:xfrm>
            <a:off x="5513388" y="18288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9</a:t>
            </a:r>
          </a:p>
        </p:txBody>
      </p:sp>
      <p:sp>
        <p:nvSpPr>
          <p:cNvPr id="637973" name="Rectangle 1045"/>
          <p:cNvSpPr>
            <a:spLocks noChangeArrowheads="1"/>
          </p:cNvSpPr>
          <p:nvPr/>
        </p:nvSpPr>
        <p:spPr bwMode="auto">
          <a:xfrm>
            <a:off x="1828800" y="2590800"/>
            <a:ext cx="457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7974" name="Rectangle 1046"/>
          <p:cNvSpPr>
            <a:spLocks noChangeArrowheads="1"/>
          </p:cNvSpPr>
          <p:nvPr/>
        </p:nvSpPr>
        <p:spPr bwMode="auto">
          <a:xfrm>
            <a:off x="2286000" y="25908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7975" name="Rectangle 1047"/>
          <p:cNvSpPr>
            <a:spLocks noChangeArrowheads="1"/>
          </p:cNvSpPr>
          <p:nvPr/>
        </p:nvSpPr>
        <p:spPr bwMode="auto">
          <a:xfrm>
            <a:off x="2743200" y="2590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7976" name="Rectangle 1048"/>
          <p:cNvSpPr>
            <a:spLocks noChangeArrowheads="1"/>
          </p:cNvSpPr>
          <p:nvPr/>
        </p:nvSpPr>
        <p:spPr bwMode="auto">
          <a:xfrm>
            <a:off x="3200400" y="2590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7977" name="Rectangle 1049"/>
          <p:cNvSpPr>
            <a:spLocks noChangeArrowheads="1"/>
          </p:cNvSpPr>
          <p:nvPr/>
        </p:nvSpPr>
        <p:spPr bwMode="auto">
          <a:xfrm>
            <a:off x="3657600" y="25908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7978" name="Rectangle 1050"/>
          <p:cNvSpPr>
            <a:spLocks noChangeArrowheads="1"/>
          </p:cNvSpPr>
          <p:nvPr/>
        </p:nvSpPr>
        <p:spPr bwMode="auto">
          <a:xfrm>
            <a:off x="4114800" y="25908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7979" name="Rectangle 1051"/>
          <p:cNvSpPr>
            <a:spLocks noChangeArrowheads="1"/>
          </p:cNvSpPr>
          <p:nvPr/>
        </p:nvSpPr>
        <p:spPr bwMode="auto">
          <a:xfrm>
            <a:off x="4572000" y="25908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7980" name="Rectangle 1052"/>
          <p:cNvSpPr>
            <a:spLocks noChangeArrowheads="1"/>
          </p:cNvSpPr>
          <p:nvPr/>
        </p:nvSpPr>
        <p:spPr bwMode="auto">
          <a:xfrm>
            <a:off x="5029200" y="25908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7981" name="Rectangle 1053"/>
          <p:cNvSpPr>
            <a:spLocks noChangeArrowheads="1"/>
          </p:cNvSpPr>
          <p:nvPr/>
        </p:nvSpPr>
        <p:spPr bwMode="auto">
          <a:xfrm>
            <a:off x="5486400" y="25908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7982" name="Text Box 1054"/>
          <p:cNvSpPr txBox="1">
            <a:spLocks noChangeArrowheads="1"/>
          </p:cNvSpPr>
          <p:nvPr/>
        </p:nvSpPr>
        <p:spPr bwMode="auto">
          <a:xfrm>
            <a:off x="2389188" y="25908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2</a:t>
            </a:r>
          </a:p>
        </p:txBody>
      </p:sp>
      <p:sp>
        <p:nvSpPr>
          <p:cNvPr id="637983" name="Text Box 1055"/>
          <p:cNvSpPr txBox="1">
            <a:spLocks noChangeArrowheads="1"/>
          </p:cNvSpPr>
          <p:nvPr/>
        </p:nvSpPr>
        <p:spPr bwMode="auto">
          <a:xfrm>
            <a:off x="1905000" y="2590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1</a:t>
            </a:r>
          </a:p>
        </p:txBody>
      </p:sp>
      <p:sp>
        <p:nvSpPr>
          <p:cNvPr id="637984" name="Text Box 1056"/>
          <p:cNvSpPr txBox="1">
            <a:spLocks noChangeArrowheads="1"/>
          </p:cNvSpPr>
          <p:nvPr/>
        </p:nvSpPr>
        <p:spPr bwMode="auto">
          <a:xfrm>
            <a:off x="2819400" y="2590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3</a:t>
            </a:r>
          </a:p>
        </p:txBody>
      </p:sp>
      <p:sp>
        <p:nvSpPr>
          <p:cNvPr id="637985" name="Text Box 1057"/>
          <p:cNvSpPr txBox="1">
            <a:spLocks noChangeArrowheads="1"/>
          </p:cNvSpPr>
          <p:nvPr/>
        </p:nvSpPr>
        <p:spPr bwMode="auto">
          <a:xfrm>
            <a:off x="3227388" y="25908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4</a:t>
            </a:r>
          </a:p>
        </p:txBody>
      </p:sp>
      <p:sp>
        <p:nvSpPr>
          <p:cNvPr id="637986" name="Text Box 1058"/>
          <p:cNvSpPr txBox="1">
            <a:spLocks noChangeArrowheads="1"/>
          </p:cNvSpPr>
          <p:nvPr/>
        </p:nvSpPr>
        <p:spPr bwMode="auto">
          <a:xfrm>
            <a:off x="3684588" y="25908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5</a:t>
            </a:r>
          </a:p>
        </p:txBody>
      </p:sp>
      <p:sp>
        <p:nvSpPr>
          <p:cNvPr id="637987" name="Text Box 1059"/>
          <p:cNvSpPr txBox="1">
            <a:spLocks noChangeArrowheads="1"/>
          </p:cNvSpPr>
          <p:nvPr/>
        </p:nvSpPr>
        <p:spPr bwMode="auto">
          <a:xfrm>
            <a:off x="4141788" y="25908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6</a:t>
            </a:r>
          </a:p>
        </p:txBody>
      </p:sp>
      <p:sp>
        <p:nvSpPr>
          <p:cNvPr id="637988" name="Text Box 1060"/>
          <p:cNvSpPr txBox="1">
            <a:spLocks noChangeArrowheads="1"/>
          </p:cNvSpPr>
          <p:nvPr/>
        </p:nvSpPr>
        <p:spPr bwMode="auto">
          <a:xfrm>
            <a:off x="4598988" y="25908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7</a:t>
            </a:r>
          </a:p>
        </p:txBody>
      </p:sp>
      <p:sp>
        <p:nvSpPr>
          <p:cNvPr id="637989" name="Text Box 1061"/>
          <p:cNvSpPr txBox="1">
            <a:spLocks noChangeArrowheads="1"/>
          </p:cNvSpPr>
          <p:nvPr/>
        </p:nvSpPr>
        <p:spPr bwMode="auto">
          <a:xfrm>
            <a:off x="5056188" y="25908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8</a:t>
            </a:r>
          </a:p>
        </p:txBody>
      </p:sp>
      <p:sp>
        <p:nvSpPr>
          <p:cNvPr id="637990" name="Text Box 1062"/>
          <p:cNvSpPr txBox="1">
            <a:spLocks noChangeArrowheads="1"/>
          </p:cNvSpPr>
          <p:nvPr/>
        </p:nvSpPr>
        <p:spPr bwMode="auto">
          <a:xfrm>
            <a:off x="5513388" y="25908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9</a:t>
            </a:r>
          </a:p>
        </p:txBody>
      </p:sp>
      <p:sp>
        <p:nvSpPr>
          <p:cNvPr id="637991" name="Rectangle 1063"/>
          <p:cNvSpPr>
            <a:spLocks noChangeArrowheads="1"/>
          </p:cNvSpPr>
          <p:nvPr/>
        </p:nvSpPr>
        <p:spPr bwMode="auto">
          <a:xfrm>
            <a:off x="1828800" y="3352800"/>
            <a:ext cx="457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7992" name="Rectangle 1064"/>
          <p:cNvSpPr>
            <a:spLocks noChangeArrowheads="1"/>
          </p:cNvSpPr>
          <p:nvPr/>
        </p:nvSpPr>
        <p:spPr bwMode="auto">
          <a:xfrm>
            <a:off x="2286000" y="3352800"/>
            <a:ext cx="457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7993" name="Rectangle 1065"/>
          <p:cNvSpPr>
            <a:spLocks noChangeArrowheads="1"/>
          </p:cNvSpPr>
          <p:nvPr/>
        </p:nvSpPr>
        <p:spPr bwMode="auto">
          <a:xfrm>
            <a:off x="2743200" y="33528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7994" name="Rectangle 1066"/>
          <p:cNvSpPr>
            <a:spLocks noChangeArrowheads="1"/>
          </p:cNvSpPr>
          <p:nvPr/>
        </p:nvSpPr>
        <p:spPr bwMode="auto">
          <a:xfrm>
            <a:off x="3200400" y="3352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7995" name="Rectangle 1067"/>
          <p:cNvSpPr>
            <a:spLocks noChangeArrowheads="1"/>
          </p:cNvSpPr>
          <p:nvPr/>
        </p:nvSpPr>
        <p:spPr bwMode="auto">
          <a:xfrm>
            <a:off x="3657600" y="33528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7996" name="Rectangle 1068"/>
          <p:cNvSpPr>
            <a:spLocks noChangeArrowheads="1"/>
          </p:cNvSpPr>
          <p:nvPr/>
        </p:nvSpPr>
        <p:spPr bwMode="auto">
          <a:xfrm>
            <a:off x="4114800" y="33528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7997" name="Rectangle 1069"/>
          <p:cNvSpPr>
            <a:spLocks noChangeArrowheads="1"/>
          </p:cNvSpPr>
          <p:nvPr/>
        </p:nvSpPr>
        <p:spPr bwMode="auto">
          <a:xfrm>
            <a:off x="4572000" y="33528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7998" name="Rectangle 1070"/>
          <p:cNvSpPr>
            <a:spLocks noChangeArrowheads="1"/>
          </p:cNvSpPr>
          <p:nvPr/>
        </p:nvSpPr>
        <p:spPr bwMode="auto">
          <a:xfrm>
            <a:off x="5029200" y="33528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7999" name="Rectangle 1071"/>
          <p:cNvSpPr>
            <a:spLocks noChangeArrowheads="1"/>
          </p:cNvSpPr>
          <p:nvPr/>
        </p:nvSpPr>
        <p:spPr bwMode="auto">
          <a:xfrm>
            <a:off x="5486400" y="33528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8000" name="Text Box 1072"/>
          <p:cNvSpPr txBox="1">
            <a:spLocks noChangeArrowheads="1"/>
          </p:cNvSpPr>
          <p:nvPr/>
        </p:nvSpPr>
        <p:spPr bwMode="auto">
          <a:xfrm>
            <a:off x="2389188" y="33528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2</a:t>
            </a:r>
          </a:p>
        </p:txBody>
      </p:sp>
      <p:sp>
        <p:nvSpPr>
          <p:cNvPr id="638001" name="Text Box 1073"/>
          <p:cNvSpPr txBox="1">
            <a:spLocks noChangeArrowheads="1"/>
          </p:cNvSpPr>
          <p:nvPr/>
        </p:nvSpPr>
        <p:spPr bwMode="auto">
          <a:xfrm>
            <a:off x="1905000" y="3352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1</a:t>
            </a:r>
          </a:p>
        </p:txBody>
      </p:sp>
      <p:sp>
        <p:nvSpPr>
          <p:cNvPr id="638002" name="Text Box 1074"/>
          <p:cNvSpPr txBox="1">
            <a:spLocks noChangeArrowheads="1"/>
          </p:cNvSpPr>
          <p:nvPr/>
        </p:nvSpPr>
        <p:spPr bwMode="auto">
          <a:xfrm>
            <a:off x="2819400" y="3352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3</a:t>
            </a:r>
          </a:p>
        </p:txBody>
      </p:sp>
      <p:sp>
        <p:nvSpPr>
          <p:cNvPr id="638003" name="Text Box 1075"/>
          <p:cNvSpPr txBox="1">
            <a:spLocks noChangeArrowheads="1"/>
          </p:cNvSpPr>
          <p:nvPr/>
        </p:nvSpPr>
        <p:spPr bwMode="auto">
          <a:xfrm>
            <a:off x="3227388" y="33528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4</a:t>
            </a:r>
          </a:p>
        </p:txBody>
      </p:sp>
      <p:sp>
        <p:nvSpPr>
          <p:cNvPr id="638004" name="Text Box 1076"/>
          <p:cNvSpPr txBox="1">
            <a:spLocks noChangeArrowheads="1"/>
          </p:cNvSpPr>
          <p:nvPr/>
        </p:nvSpPr>
        <p:spPr bwMode="auto">
          <a:xfrm>
            <a:off x="3684588" y="33528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5</a:t>
            </a:r>
          </a:p>
        </p:txBody>
      </p:sp>
      <p:sp>
        <p:nvSpPr>
          <p:cNvPr id="638005" name="Text Box 1077"/>
          <p:cNvSpPr txBox="1">
            <a:spLocks noChangeArrowheads="1"/>
          </p:cNvSpPr>
          <p:nvPr/>
        </p:nvSpPr>
        <p:spPr bwMode="auto">
          <a:xfrm>
            <a:off x="4141788" y="33528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6</a:t>
            </a:r>
          </a:p>
        </p:txBody>
      </p:sp>
      <p:sp>
        <p:nvSpPr>
          <p:cNvPr id="638006" name="Text Box 1078"/>
          <p:cNvSpPr txBox="1">
            <a:spLocks noChangeArrowheads="1"/>
          </p:cNvSpPr>
          <p:nvPr/>
        </p:nvSpPr>
        <p:spPr bwMode="auto">
          <a:xfrm>
            <a:off x="4598988" y="33528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7</a:t>
            </a:r>
          </a:p>
        </p:txBody>
      </p:sp>
      <p:sp>
        <p:nvSpPr>
          <p:cNvPr id="638007" name="Text Box 1079"/>
          <p:cNvSpPr txBox="1">
            <a:spLocks noChangeArrowheads="1"/>
          </p:cNvSpPr>
          <p:nvPr/>
        </p:nvSpPr>
        <p:spPr bwMode="auto">
          <a:xfrm>
            <a:off x="5056188" y="33528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8</a:t>
            </a:r>
          </a:p>
        </p:txBody>
      </p:sp>
      <p:sp>
        <p:nvSpPr>
          <p:cNvPr id="638008" name="Text Box 1080"/>
          <p:cNvSpPr txBox="1">
            <a:spLocks noChangeArrowheads="1"/>
          </p:cNvSpPr>
          <p:nvPr/>
        </p:nvSpPr>
        <p:spPr bwMode="auto">
          <a:xfrm>
            <a:off x="5513388" y="33528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9</a:t>
            </a:r>
          </a:p>
        </p:txBody>
      </p:sp>
      <p:sp>
        <p:nvSpPr>
          <p:cNvPr id="638009" name="Rectangle 1081"/>
          <p:cNvSpPr>
            <a:spLocks noChangeArrowheads="1"/>
          </p:cNvSpPr>
          <p:nvPr/>
        </p:nvSpPr>
        <p:spPr bwMode="auto">
          <a:xfrm>
            <a:off x="1828800" y="4038600"/>
            <a:ext cx="457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8010" name="Rectangle 1082"/>
          <p:cNvSpPr>
            <a:spLocks noChangeArrowheads="1"/>
          </p:cNvSpPr>
          <p:nvPr/>
        </p:nvSpPr>
        <p:spPr bwMode="auto">
          <a:xfrm>
            <a:off x="2286000" y="4038600"/>
            <a:ext cx="457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8011" name="Rectangle 1083"/>
          <p:cNvSpPr>
            <a:spLocks noChangeArrowheads="1"/>
          </p:cNvSpPr>
          <p:nvPr/>
        </p:nvSpPr>
        <p:spPr bwMode="auto">
          <a:xfrm>
            <a:off x="2743200" y="40386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8012" name="Rectangle 1084"/>
          <p:cNvSpPr>
            <a:spLocks noChangeArrowheads="1"/>
          </p:cNvSpPr>
          <p:nvPr/>
        </p:nvSpPr>
        <p:spPr bwMode="auto">
          <a:xfrm>
            <a:off x="3200400" y="40386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8013" name="Rectangle 1085"/>
          <p:cNvSpPr>
            <a:spLocks noChangeArrowheads="1"/>
          </p:cNvSpPr>
          <p:nvPr/>
        </p:nvSpPr>
        <p:spPr bwMode="auto">
          <a:xfrm>
            <a:off x="3657600" y="40386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8014" name="Rectangle 1086"/>
          <p:cNvSpPr>
            <a:spLocks noChangeArrowheads="1"/>
          </p:cNvSpPr>
          <p:nvPr/>
        </p:nvSpPr>
        <p:spPr bwMode="auto">
          <a:xfrm>
            <a:off x="4114800" y="40386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8015" name="Rectangle 1087"/>
          <p:cNvSpPr>
            <a:spLocks noChangeArrowheads="1"/>
          </p:cNvSpPr>
          <p:nvPr/>
        </p:nvSpPr>
        <p:spPr bwMode="auto">
          <a:xfrm>
            <a:off x="4572000" y="40386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8016" name="Rectangle 1088"/>
          <p:cNvSpPr>
            <a:spLocks noChangeArrowheads="1"/>
          </p:cNvSpPr>
          <p:nvPr/>
        </p:nvSpPr>
        <p:spPr bwMode="auto">
          <a:xfrm>
            <a:off x="5029200" y="40386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8017" name="Rectangle 1089"/>
          <p:cNvSpPr>
            <a:spLocks noChangeArrowheads="1"/>
          </p:cNvSpPr>
          <p:nvPr/>
        </p:nvSpPr>
        <p:spPr bwMode="auto">
          <a:xfrm>
            <a:off x="5486400" y="40386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8018" name="Text Box 1090"/>
          <p:cNvSpPr txBox="1">
            <a:spLocks noChangeArrowheads="1"/>
          </p:cNvSpPr>
          <p:nvPr/>
        </p:nvSpPr>
        <p:spPr bwMode="auto">
          <a:xfrm>
            <a:off x="2389188" y="40386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2</a:t>
            </a:r>
          </a:p>
        </p:txBody>
      </p:sp>
      <p:sp>
        <p:nvSpPr>
          <p:cNvPr id="638019" name="Text Box 1091"/>
          <p:cNvSpPr txBox="1">
            <a:spLocks noChangeArrowheads="1"/>
          </p:cNvSpPr>
          <p:nvPr/>
        </p:nvSpPr>
        <p:spPr bwMode="auto">
          <a:xfrm>
            <a:off x="1905000" y="4038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1</a:t>
            </a:r>
          </a:p>
        </p:txBody>
      </p:sp>
      <p:sp>
        <p:nvSpPr>
          <p:cNvPr id="638020" name="Text Box 1092"/>
          <p:cNvSpPr txBox="1">
            <a:spLocks noChangeArrowheads="1"/>
          </p:cNvSpPr>
          <p:nvPr/>
        </p:nvSpPr>
        <p:spPr bwMode="auto">
          <a:xfrm>
            <a:off x="2819400" y="4038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3</a:t>
            </a:r>
          </a:p>
        </p:txBody>
      </p:sp>
      <p:sp>
        <p:nvSpPr>
          <p:cNvPr id="638021" name="Text Box 1093"/>
          <p:cNvSpPr txBox="1">
            <a:spLocks noChangeArrowheads="1"/>
          </p:cNvSpPr>
          <p:nvPr/>
        </p:nvSpPr>
        <p:spPr bwMode="auto">
          <a:xfrm>
            <a:off x="3227388" y="40386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4</a:t>
            </a:r>
          </a:p>
        </p:txBody>
      </p:sp>
      <p:sp>
        <p:nvSpPr>
          <p:cNvPr id="638022" name="Text Box 1094"/>
          <p:cNvSpPr txBox="1">
            <a:spLocks noChangeArrowheads="1"/>
          </p:cNvSpPr>
          <p:nvPr/>
        </p:nvSpPr>
        <p:spPr bwMode="auto">
          <a:xfrm>
            <a:off x="3684588" y="40386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5</a:t>
            </a:r>
          </a:p>
        </p:txBody>
      </p:sp>
      <p:sp>
        <p:nvSpPr>
          <p:cNvPr id="638023" name="Text Box 1095"/>
          <p:cNvSpPr txBox="1">
            <a:spLocks noChangeArrowheads="1"/>
          </p:cNvSpPr>
          <p:nvPr/>
        </p:nvSpPr>
        <p:spPr bwMode="auto">
          <a:xfrm>
            <a:off x="4141788" y="40386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6</a:t>
            </a:r>
          </a:p>
        </p:txBody>
      </p:sp>
      <p:sp>
        <p:nvSpPr>
          <p:cNvPr id="638024" name="Text Box 1096"/>
          <p:cNvSpPr txBox="1">
            <a:spLocks noChangeArrowheads="1"/>
          </p:cNvSpPr>
          <p:nvPr/>
        </p:nvSpPr>
        <p:spPr bwMode="auto">
          <a:xfrm>
            <a:off x="4598988" y="40386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7</a:t>
            </a:r>
          </a:p>
        </p:txBody>
      </p:sp>
      <p:sp>
        <p:nvSpPr>
          <p:cNvPr id="638025" name="Text Box 1097"/>
          <p:cNvSpPr txBox="1">
            <a:spLocks noChangeArrowheads="1"/>
          </p:cNvSpPr>
          <p:nvPr/>
        </p:nvSpPr>
        <p:spPr bwMode="auto">
          <a:xfrm>
            <a:off x="5056188" y="40386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8</a:t>
            </a:r>
          </a:p>
        </p:txBody>
      </p:sp>
      <p:sp>
        <p:nvSpPr>
          <p:cNvPr id="638026" name="Text Box 1098"/>
          <p:cNvSpPr txBox="1">
            <a:spLocks noChangeArrowheads="1"/>
          </p:cNvSpPr>
          <p:nvPr/>
        </p:nvSpPr>
        <p:spPr bwMode="auto">
          <a:xfrm>
            <a:off x="5513388" y="40386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9</a:t>
            </a:r>
          </a:p>
        </p:txBody>
      </p:sp>
      <p:sp>
        <p:nvSpPr>
          <p:cNvPr id="638027" name="Rectangle 1099"/>
          <p:cNvSpPr>
            <a:spLocks noChangeArrowheads="1"/>
          </p:cNvSpPr>
          <p:nvPr/>
        </p:nvSpPr>
        <p:spPr bwMode="auto">
          <a:xfrm>
            <a:off x="1828800" y="4800600"/>
            <a:ext cx="457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8028" name="Rectangle 1100"/>
          <p:cNvSpPr>
            <a:spLocks noChangeArrowheads="1"/>
          </p:cNvSpPr>
          <p:nvPr/>
        </p:nvSpPr>
        <p:spPr bwMode="auto">
          <a:xfrm>
            <a:off x="2286000" y="4800600"/>
            <a:ext cx="457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8029" name="Rectangle 1101"/>
          <p:cNvSpPr>
            <a:spLocks noChangeArrowheads="1"/>
          </p:cNvSpPr>
          <p:nvPr/>
        </p:nvSpPr>
        <p:spPr bwMode="auto">
          <a:xfrm>
            <a:off x="2743200" y="4800600"/>
            <a:ext cx="457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8030" name="Rectangle 1102"/>
          <p:cNvSpPr>
            <a:spLocks noChangeArrowheads="1"/>
          </p:cNvSpPr>
          <p:nvPr/>
        </p:nvSpPr>
        <p:spPr bwMode="auto">
          <a:xfrm>
            <a:off x="3200400" y="48006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8031" name="Rectangle 1103"/>
          <p:cNvSpPr>
            <a:spLocks noChangeArrowheads="1"/>
          </p:cNvSpPr>
          <p:nvPr/>
        </p:nvSpPr>
        <p:spPr bwMode="auto">
          <a:xfrm>
            <a:off x="3657600" y="48006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8032" name="Rectangle 1104"/>
          <p:cNvSpPr>
            <a:spLocks noChangeArrowheads="1"/>
          </p:cNvSpPr>
          <p:nvPr/>
        </p:nvSpPr>
        <p:spPr bwMode="auto">
          <a:xfrm>
            <a:off x="4114800" y="48006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8033" name="Rectangle 1105"/>
          <p:cNvSpPr>
            <a:spLocks noChangeArrowheads="1"/>
          </p:cNvSpPr>
          <p:nvPr/>
        </p:nvSpPr>
        <p:spPr bwMode="auto">
          <a:xfrm>
            <a:off x="4572000" y="48006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8034" name="Rectangle 1106"/>
          <p:cNvSpPr>
            <a:spLocks noChangeArrowheads="1"/>
          </p:cNvSpPr>
          <p:nvPr/>
        </p:nvSpPr>
        <p:spPr bwMode="auto">
          <a:xfrm>
            <a:off x="5029200" y="48006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8035" name="Rectangle 1107"/>
          <p:cNvSpPr>
            <a:spLocks noChangeArrowheads="1"/>
          </p:cNvSpPr>
          <p:nvPr/>
        </p:nvSpPr>
        <p:spPr bwMode="auto">
          <a:xfrm>
            <a:off x="5486400" y="48006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8036" name="Text Box 1108"/>
          <p:cNvSpPr txBox="1">
            <a:spLocks noChangeArrowheads="1"/>
          </p:cNvSpPr>
          <p:nvPr/>
        </p:nvSpPr>
        <p:spPr bwMode="auto">
          <a:xfrm>
            <a:off x="2389188" y="48006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2</a:t>
            </a:r>
          </a:p>
        </p:txBody>
      </p:sp>
      <p:sp>
        <p:nvSpPr>
          <p:cNvPr id="638037" name="Text Box 1109"/>
          <p:cNvSpPr txBox="1">
            <a:spLocks noChangeArrowheads="1"/>
          </p:cNvSpPr>
          <p:nvPr/>
        </p:nvSpPr>
        <p:spPr bwMode="auto">
          <a:xfrm>
            <a:off x="1905000" y="4800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1</a:t>
            </a:r>
          </a:p>
        </p:txBody>
      </p:sp>
      <p:sp>
        <p:nvSpPr>
          <p:cNvPr id="638038" name="Text Box 1110"/>
          <p:cNvSpPr txBox="1">
            <a:spLocks noChangeArrowheads="1"/>
          </p:cNvSpPr>
          <p:nvPr/>
        </p:nvSpPr>
        <p:spPr bwMode="auto">
          <a:xfrm>
            <a:off x="2819400" y="4800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3</a:t>
            </a:r>
          </a:p>
        </p:txBody>
      </p:sp>
      <p:sp>
        <p:nvSpPr>
          <p:cNvPr id="638039" name="Text Box 1111"/>
          <p:cNvSpPr txBox="1">
            <a:spLocks noChangeArrowheads="1"/>
          </p:cNvSpPr>
          <p:nvPr/>
        </p:nvSpPr>
        <p:spPr bwMode="auto">
          <a:xfrm>
            <a:off x="3227388" y="48006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4</a:t>
            </a:r>
          </a:p>
        </p:txBody>
      </p:sp>
      <p:sp>
        <p:nvSpPr>
          <p:cNvPr id="638040" name="Text Box 1112"/>
          <p:cNvSpPr txBox="1">
            <a:spLocks noChangeArrowheads="1"/>
          </p:cNvSpPr>
          <p:nvPr/>
        </p:nvSpPr>
        <p:spPr bwMode="auto">
          <a:xfrm>
            <a:off x="3684588" y="48006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5</a:t>
            </a:r>
          </a:p>
        </p:txBody>
      </p:sp>
      <p:sp>
        <p:nvSpPr>
          <p:cNvPr id="638041" name="Text Box 1113"/>
          <p:cNvSpPr txBox="1">
            <a:spLocks noChangeArrowheads="1"/>
          </p:cNvSpPr>
          <p:nvPr/>
        </p:nvSpPr>
        <p:spPr bwMode="auto">
          <a:xfrm>
            <a:off x="4141788" y="48006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6</a:t>
            </a:r>
          </a:p>
        </p:txBody>
      </p:sp>
      <p:sp>
        <p:nvSpPr>
          <p:cNvPr id="638042" name="Text Box 1114"/>
          <p:cNvSpPr txBox="1">
            <a:spLocks noChangeArrowheads="1"/>
          </p:cNvSpPr>
          <p:nvPr/>
        </p:nvSpPr>
        <p:spPr bwMode="auto">
          <a:xfrm>
            <a:off x="4598988" y="48006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7</a:t>
            </a:r>
          </a:p>
        </p:txBody>
      </p:sp>
      <p:sp>
        <p:nvSpPr>
          <p:cNvPr id="638043" name="Text Box 1115"/>
          <p:cNvSpPr txBox="1">
            <a:spLocks noChangeArrowheads="1"/>
          </p:cNvSpPr>
          <p:nvPr/>
        </p:nvSpPr>
        <p:spPr bwMode="auto">
          <a:xfrm>
            <a:off x="5056188" y="48006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8</a:t>
            </a:r>
          </a:p>
        </p:txBody>
      </p:sp>
      <p:sp>
        <p:nvSpPr>
          <p:cNvPr id="638044" name="Text Box 1116"/>
          <p:cNvSpPr txBox="1">
            <a:spLocks noChangeArrowheads="1"/>
          </p:cNvSpPr>
          <p:nvPr/>
        </p:nvSpPr>
        <p:spPr bwMode="auto">
          <a:xfrm>
            <a:off x="5513388" y="48006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9</a:t>
            </a:r>
          </a:p>
        </p:txBody>
      </p:sp>
      <p:sp>
        <p:nvSpPr>
          <p:cNvPr id="638045" name="Rectangle 1117"/>
          <p:cNvSpPr>
            <a:spLocks noChangeArrowheads="1"/>
          </p:cNvSpPr>
          <p:nvPr/>
        </p:nvSpPr>
        <p:spPr bwMode="auto">
          <a:xfrm>
            <a:off x="1828800" y="5562600"/>
            <a:ext cx="457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8046" name="Rectangle 1118"/>
          <p:cNvSpPr>
            <a:spLocks noChangeArrowheads="1"/>
          </p:cNvSpPr>
          <p:nvPr/>
        </p:nvSpPr>
        <p:spPr bwMode="auto">
          <a:xfrm>
            <a:off x="2286000" y="5562600"/>
            <a:ext cx="457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8047" name="Rectangle 1119"/>
          <p:cNvSpPr>
            <a:spLocks noChangeArrowheads="1"/>
          </p:cNvSpPr>
          <p:nvPr/>
        </p:nvSpPr>
        <p:spPr bwMode="auto">
          <a:xfrm>
            <a:off x="2743200" y="5562600"/>
            <a:ext cx="457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8048" name="Rectangle 1120"/>
          <p:cNvSpPr>
            <a:spLocks noChangeArrowheads="1"/>
          </p:cNvSpPr>
          <p:nvPr/>
        </p:nvSpPr>
        <p:spPr bwMode="auto">
          <a:xfrm>
            <a:off x="3200400" y="5562600"/>
            <a:ext cx="457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8049" name="Rectangle 1121"/>
          <p:cNvSpPr>
            <a:spLocks noChangeArrowheads="1"/>
          </p:cNvSpPr>
          <p:nvPr/>
        </p:nvSpPr>
        <p:spPr bwMode="auto">
          <a:xfrm>
            <a:off x="3657600" y="55626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8050" name="Rectangle 1122"/>
          <p:cNvSpPr>
            <a:spLocks noChangeArrowheads="1"/>
          </p:cNvSpPr>
          <p:nvPr/>
        </p:nvSpPr>
        <p:spPr bwMode="auto">
          <a:xfrm>
            <a:off x="4114800" y="55626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8051" name="Rectangle 1123"/>
          <p:cNvSpPr>
            <a:spLocks noChangeArrowheads="1"/>
          </p:cNvSpPr>
          <p:nvPr/>
        </p:nvSpPr>
        <p:spPr bwMode="auto">
          <a:xfrm>
            <a:off x="4572000" y="55626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8052" name="Rectangle 1124"/>
          <p:cNvSpPr>
            <a:spLocks noChangeArrowheads="1"/>
          </p:cNvSpPr>
          <p:nvPr/>
        </p:nvSpPr>
        <p:spPr bwMode="auto">
          <a:xfrm>
            <a:off x="5029200" y="55626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8053" name="Rectangle 1125"/>
          <p:cNvSpPr>
            <a:spLocks noChangeArrowheads="1"/>
          </p:cNvSpPr>
          <p:nvPr/>
        </p:nvSpPr>
        <p:spPr bwMode="auto">
          <a:xfrm>
            <a:off x="5486400" y="55626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8054" name="Text Box 1126"/>
          <p:cNvSpPr txBox="1">
            <a:spLocks noChangeArrowheads="1"/>
          </p:cNvSpPr>
          <p:nvPr/>
        </p:nvSpPr>
        <p:spPr bwMode="auto">
          <a:xfrm>
            <a:off x="2389188" y="55626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2</a:t>
            </a:r>
          </a:p>
        </p:txBody>
      </p:sp>
      <p:sp>
        <p:nvSpPr>
          <p:cNvPr id="638055" name="Text Box 1127"/>
          <p:cNvSpPr txBox="1">
            <a:spLocks noChangeArrowheads="1"/>
          </p:cNvSpPr>
          <p:nvPr/>
        </p:nvSpPr>
        <p:spPr bwMode="auto">
          <a:xfrm>
            <a:off x="1905000" y="5562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1</a:t>
            </a:r>
          </a:p>
        </p:txBody>
      </p:sp>
      <p:sp>
        <p:nvSpPr>
          <p:cNvPr id="638056" name="Text Box 1128"/>
          <p:cNvSpPr txBox="1">
            <a:spLocks noChangeArrowheads="1"/>
          </p:cNvSpPr>
          <p:nvPr/>
        </p:nvSpPr>
        <p:spPr bwMode="auto">
          <a:xfrm>
            <a:off x="2819400" y="5562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3</a:t>
            </a:r>
          </a:p>
        </p:txBody>
      </p:sp>
      <p:sp>
        <p:nvSpPr>
          <p:cNvPr id="638057" name="Text Box 1129"/>
          <p:cNvSpPr txBox="1">
            <a:spLocks noChangeArrowheads="1"/>
          </p:cNvSpPr>
          <p:nvPr/>
        </p:nvSpPr>
        <p:spPr bwMode="auto">
          <a:xfrm>
            <a:off x="3227388" y="55626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4</a:t>
            </a:r>
          </a:p>
        </p:txBody>
      </p:sp>
      <p:sp>
        <p:nvSpPr>
          <p:cNvPr id="638058" name="Text Box 1130"/>
          <p:cNvSpPr txBox="1">
            <a:spLocks noChangeArrowheads="1"/>
          </p:cNvSpPr>
          <p:nvPr/>
        </p:nvSpPr>
        <p:spPr bwMode="auto">
          <a:xfrm>
            <a:off x="3684588" y="55626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5</a:t>
            </a:r>
          </a:p>
        </p:txBody>
      </p:sp>
      <p:sp>
        <p:nvSpPr>
          <p:cNvPr id="638059" name="Text Box 1131"/>
          <p:cNvSpPr txBox="1">
            <a:spLocks noChangeArrowheads="1"/>
          </p:cNvSpPr>
          <p:nvPr/>
        </p:nvSpPr>
        <p:spPr bwMode="auto">
          <a:xfrm>
            <a:off x="4141788" y="55626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6</a:t>
            </a:r>
          </a:p>
        </p:txBody>
      </p:sp>
      <p:sp>
        <p:nvSpPr>
          <p:cNvPr id="638060" name="Text Box 1132"/>
          <p:cNvSpPr txBox="1">
            <a:spLocks noChangeArrowheads="1"/>
          </p:cNvSpPr>
          <p:nvPr/>
        </p:nvSpPr>
        <p:spPr bwMode="auto">
          <a:xfrm>
            <a:off x="4598988" y="55626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7</a:t>
            </a:r>
          </a:p>
        </p:txBody>
      </p:sp>
      <p:sp>
        <p:nvSpPr>
          <p:cNvPr id="638061" name="Text Box 1133"/>
          <p:cNvSpPr txBox="1">
            <a:spLocks noChangeArrowheads="1"/>
          </p:cNvSpPr>
          <p:nvPr/>
        </p:nvSpPr>
        <p:spPr bwMode="auto">
          <a:xfrm>
            <a:off x="5056188" y="55626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8</a:t>
            </a:r>
          </a:p>
        </p:txBody>
      </p:sp>
      <p:sp>
        <p:nvSpPr>
          <p:cNvPr id="638062" name="Text Box 1134"/>
          <p:cNvSpPr txBox="1">
            <a:spLocks noChangeArrowheads="1"/>
          </p:cNvSpPr>
          <p:nvPr/>
        </p:nvSpPr>
        <p:spPr bwMode="auto">
          <a:xfrm>
            <a:off x="5513388" y="55626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9</a:t>
            </a:r>
          </a:p>
        </p:txBody>
      </p:sp>
      <p:sp>
        <p:nvSpPr>
          <p:cNvPr id="638063" name="Text Box 1135"/>
          <p:cNvSpPr txBox="1">
            <a:spLocks noChangeArrowheads="1"/>
          </p:cNvSpPr>
          <p:nvPr/>
        </p:nvSpPr>
        <p:spPr bwMode="auto">
          <a:xfrm>
            <a:off x="990600" y="1828800"/>
            <a:ext cx="717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T=1</a:t>
            </a:r>
          </a:p>
        </p:txBody>
      </p:sp>
      <p:sp>
        <p:nvSpPr>
          <p:cNvPr id="638064" name="Text Box 1136"/>
          <p:cNvSpPr txBox="1">
            <a:spLocks noChangeArrowheads="1"/>
          </p:cNvSpPr>
          <p:nvPr/>
        </p:nvSpPr>
        <p:spPr bwMode="auto">
          <a:xfrm>
            <a:off x="958850" y="2590800"/>
            <a:ext cx="717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T=2</a:t>
            </a:r>
          </a:p>
        </p:txBody>
      </p:sp>
      <p:sp>
        <p:nvSpPr>
          <p:cNvPr id="638065" name="Text Box 1137"/>
          <p:cNvSpPr txBox="1">
            <a:spLocks noChangeArrowheads="1"/>
          </p:cNvSpPr>
          <p:nvPr/>
        </p:nvSpPr>
        <p:spPr bwMode="auto">
          <a:xfrm>
            <a:off x="990600" y="3352800"/>
            <a:ext cx="717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T=3</a:t>
            </a:r>
          </a:p>
        </p:txBody>
      </p:sp>
      <p:sp>
        <p:nvSpPr>
          <p:cNvPr id="638066" name="Text Box 1138"/>
          <p:cNvSpPr txBox="1">
            <a:spLocks noChangeArrowheads="1"/>
          </p:cNvSpPr>
          <p:nvPr/>
        </p:nvSpPr>
        <p:spPr bwMode="auto">
          <a:xfrm>
            <a:off x="990600" y="4038600"/>
            <a:ext cx="717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T=4</a:t>
            </a:r>
          </a:p>
        </p:txBody>
      </p:sp>
      <p:sp>
        <p:nvSpPr>
          <p:cNvPr id="638067" name="Text Box 1139"/>
          <p:cNvSpPr txBox="1">
            <a:spLocks noChangeArrowheads="1"/>
          </p:cNvSpPr>
          <p:nvPr/>
        </p:nvSpPr>
        <p:spPr bwMode="auto">
          <a:xfrm>
            <a:off x="1035050" y="4800600"/>
            <a:ext cx="717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T=5</a:t>
            </a:r>
          </a:p>
        </p:txBody>
      </p:sp>
      <p:sp>
        <p:nvSpPr>
          <p:cNvPr id="638068" name="Text Box 1140"/>
          <p:cNvSpPr txBox="1">
            <a:spLocks noChangeArrowheads="1"/>
          </p:cNvSpPr>
          <p:nvPr/>
        </p:nvSpPr>
        <p:spPr bwMode="auto">
          <a:xfrm>
            <a:off x="1066800" y="5562600"/>
            <a:ext cx="717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T=6</a:t>
            </a:r>
          </a:p>
        </p:txBody>
      </p:sp>
      <p:sp>
        <p:nvSpPr>
          <p:cNvPr id="638069" name="Rectangle 1141"/>
          <p:cNvSpPr>
            <a:spLocks noChangeArrowheads="1"/>
          </p:cNvSpPr>
          <p:nvPr/>
        </p:nvSpPr>
        <p:spPr bwMode="auto">
          <a:xfrm>
            <a:off x="6705600" y="2590800"/>
            <a:ext cx="304800" cy="381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8070" name="Rectangle 1142"/>
          <p:cNvSpPr>
            <a:spLocks noChangeArrowheads="1"/>
          </p:cNvSpPr>
          <p:nvPr/>
        </p:nvSpPr>
        <p:spPr bwMode="auto">
          <a:xfrm>
            <a:off x="6705600" y="3124200"/>
            <a:ext cx="304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8071" name="Rectangle 1143"/>
          <p:cNvSpPr>
            <a:spLocks noChangeArrowheads="1"/>
          </p:cNvSpPr>
          <p:nvPr/>
        </p:nvSpPr>
        <p:spPr bwMode="auto">
          <a:xfrm>
            <a:off x="6705600" y="3657600"/>
            <a:ext cx="3048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8072" name="Text Box 1144"/>
          <p:cNvSpPr txBox="1">
            <a:spLocks noChangeArrowheads="1"/>
          </p:cNvSpPr>
          <p:nvPr/>
        </p:nvSpPr>
        <p:spPr bwMode="auto">
          <a:xfrm>
            <a:off x="6977063" y="2514600"/>
            <a:ext cx="1176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=acked</a:t>
            </a:r>
          </a:p>
        </p:txBody>
      </p:sp>
      <p:sp>
        <p:nvSpPr>
          <p:cNvPr id="638073" name="Text Box 1145"/>
          <p:cNvSpPr txBox="1">
            <a:spLocks noChangeArrowheads="1"/>
          </p:cNvSpPr>
          <p:nvPr/>
        </p:nvSpPr>
        <p:spPr bwMode="auto">
          <a:xfrm>
            <a:off x="7010400" y="3048000"/>
            <a:ext cx="938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=sent</a:t>
            </a:r>
          </a:p>
        </p:txBody>
      </p:sp>
      <p:sp>
        <p:nvSpPr>
          <p:cNvPr id="638074" name="Text Box 1146"/>
          <p:cNvSpPr txBox="1">
            <a:spLocks noChangeArrowheads="1"/>
          </p:cNvSpPr>
          <p:nvPr/>
        </p:nvSpPr>
        <p:spPr bwMode="auto">
          <a:xfrm>
            <a:off x="6992938" y="3581400"/>
            <a:ext cx="1770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=advertised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does sender know when to resume sending?</a:t>
            </a:r>
          </a:p>
        </p:txBody>
      </p:sp>
      <p:sp>
        <p:nvSpPr>
          <p:cNvPr id="615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receive window = 0, sender stops</a:t>
            </a:r>
          </a:p>
          <a:p>
            <a:pPr lvl="1"/>
            <a:r>
              <a:rPr lang="en-US"/>
              <a:t>no data =&gt; no acks =&gt; no window updates</a:t>
            </a:r>
          </a:p>
          <a:p>
            <a:r>
              <a:rPr lang="en-US"/>
              <a:t>Sender periodically pings receiver with one byte packet</a:t>
            </a:r>
          </a:p>
          <a:p>
            <a:pPr lvl="1"/>
            <a:r>
              <a:rPr lang="en-US"/>
              <a:t>receiver acks with current window size</a:t>
            </a:r>
          </a:p>
          <a:p>
            <a:r>
              <a:rPr lang="en-US"/>
              <a:t>Why not have receiver ping sender?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Consensus revisited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distributed consensus is impossible, what then?</a:t>
            </a:r>
          </a:p>
          <a:p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TCP: can agree that destination received data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Distributed transactions (2 phase commit)</a:t>
            </a:r>
          </a:p>
          <a:p>
            <a:pPr marL="914400" lvl="1" indent="-514350"/>
            <a:r>
              <a:rPr lang="en-US" dirty="0" smtClean="0"/>
              <a:t>Can agree to eventually do some operation</a:t>
            </a:r>
          </a:p>
          <a:p>
            <a:pPr marL="914400" lvl="1" indent="-514350"/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Paxos</a:t>
            </a:r>
            <a:r>
              <a:rPr lang="en-US" dirty="0" smtClean="0"/>
              <a:t>: non-blocking transactions</a:t>
            </a:r>
          </a:p>
          <a:p>
            <a:pPr marL="914400" lvl="1" indent="-514350"/>
            <a:r>
              <a:rPr lang="en-US" dirty="0" smtClean="0"/>
              <a:t>Always safe, progress if no failures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D854-7814-5549-AEF3-B8BF8E3EE55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45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Should sender be greedy (I)?</a:t>
            </a:r>
          </a:p>
        </p:txBody>
      </p:sp>
      <p:sp>
        <p:nvSpPr>
          <p:cNvPr id="61645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080375" cy="4114800"/>
          </a:xfrm>
        </p:spPr>
        <p:txBody>
          <a:bodyPr/>
          <a:lstStyle/>
          <a:p>
            <a:r>
              <a:rPr lang="en-US"/>
              <a:t>Should sender transmit as soon as any space opens in receive window?</a:t>
            </a:r>
          </a:p>
          <a:p>
            <a:pPr lvl="1"/>
            <a:r>
              <a:rPr lang="en-US"/>
              <a:t>Silly window syndrome</a:t>
            </a:r>
          </a:p>
          <a:p>
            <a:pPr lvl="2"/>
            <a:r>
              <a:rPr lang="en-US"/>
              <a:t>receive window opens a few bytes</a:t>
            </a:r>
          </a:p>
          <a:p>
            <a:pPr lvl="2"/>
            <a:r>
              <a:rPr lang="en-US"/>
              <a:t>sender transmits little packet</a:t>
            </a:r>
          </a:p>
          <a:p>
            <a:pPr lvl="2"/>
            <a:r>
              <a:rPr lang="en-US"/>
              <a:t>receive window closes</a:t>
            </a:r>
          </a:p>
          <a:p>
            <a:r>
              <a:rPr lang="en-US"/>
              <a:t>Solution (Clark, 1982): sender doesn’t resume sending until window is half open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Should sender be greedy (II)?</a:t>
            </a:r>
          </a:p>
        </p:txBody>
      </p:sp>
      <p:sp>
        <p:nvSpPr>
          <p:cNvPr id="617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App writes a few bytes; send a packet?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Don’t want to send a packet for every keystroke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If buffered writes &gt;= max segment size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if app says “push” (ex: telnet, on carriage return)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after timeout (ex: 0.5 sec)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Nagle’s algorithm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Never send two partial segments; wait for first to be </a:t>
            </a:r>
            <a:r>
              <a:rPr lang="en-US" sz="2400" dirty="0" err="1"/>
              <a:t>acked</a:t>
            </a:r>
            <a:r>
              <a:rPr lang="en-US" sz="2400" dirty="0"/>
              <a:t>, before sending next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Self-adaptive: can send lots of </a:t>
            </a:r>
            <a:r>
              <a:rPr lang="en-US" sz="2400" dirty="0" err="1" smtClean="0"/>
              <a:t>tinygrams</a:t>
            </a:r>
            <a:r>
              <a:rPr lang="en-US" sz="2400" dirty="0" smtClean="0"/>
              <a:t> </a:t>
            </a:r>
            <a:r>
              <a:rPr lang="en-US" sz="2400" dirty="0"/>
              <a:t>if network is being </a:t>
            </a:r>
            <a:r>
              <a:rPr lang="en-US" sz="2400" dirty="0" smtClean="0"/>
              <a:t>responsive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But (!) poor interaction with delayed </a:t>
            </a:r>
            <a:r>
              <a:rPr lang="en-US" sz="2800" dirty="0" err="1" smtClean="0"/>
              <a:t>acks</a:t>
            </a:r>
            <a:r>
              <a:rPr lang="en-US" sz="2800" dirty="0" smtClean="0"/>
              <a:t> (later)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81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Connection Management</a:t>
            </a:r>
          </a:p>
        </p:txBody>
      </p:sp>
      <p:sp>
        <p:nvSpPr>
          <p:cNvPr id="63181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Setup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assymetric 3-way handshake</a:t>
            </a:r>
          </a:p>
          <a:p>
            <a:pPr>
              <a:lnSpc>
                <a:spcPct val="90000"/>
              </a:lnSpc>
            </a:pPr>
            <a:r>
              <a:rPr lang="en-US" sz="2800"/>
              <a:t>Transfer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sliding window; data and acks in both directions</a:t>
            </a:r>
          </a:p>
          <a:p>
            <a:pPr>
              <a:lnSpc>
                <a:spcPct val="90000"/>
              </a:lnSpc>
            </a:pPr>
            <a:r>
              <a:rPr lang="en-US" sz="2800"/>
              <a:t>Teardown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symmetric 2-way handshake</a:t>
            </a:r>
          </a:p>
          <a:p>
            <a:pPr>
              <a:lnSpc>
                <a:spcPct val="90000"/>
              </a:lnSpc>
            </a:pPr>
            <a:r>
              <a:rPr lang="en-US" sz="2800"/>
              <a:t>Client-server model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initiator (client) contacts server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listener (server) responds, provides service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Three-Way Handshake</a:t>
            </a:r>
          </a:p>
        </p:txBody>
      </p:sp>
      <p:sp>
        <p:nvSpPr>
          <p:cNvPr id="607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Opens both directions for transfer</a:t>
            </a:r>
          </a:p>
        </p:txBody>
      </p:sp>
      <p:sp>
        <p:nvSpPr>
          <p:cNvPr id="607236" name="Rectangle 4"/>
          <p:cNvSpPr>
            <a:spLocks noChangeArrowheads="1"/>
          </p:cNvSpPr>
          <p:nvPr/>
        </p:nvSpPr>
        <p:spPr bwMode="auto">
          <a:xfrm>
            <a:off x="1676400" y="2524125"/>
            <a:ext cx="17399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  <a:latin typeface="Arial" charset="0"/>
              </a:rPr>
              <a:t>Active participant</a:t>
            </a:r>
            <a:endParaRPr lang="en-US">
              <a:latin typeface="Times New Roman" charset="0"/>
            </a:endParaRPr>
          </a:p>
        </p:txBody>
      </p:sp>
      <p:sp>
        <p:nvSpPr>
          <p:cNvPr id="607237" name="Rectangle 5"/>
          <p:cNvSpPr>
            <a:spLocks noChangeArrowheads="1"/>
          </p:cNvSpPr>
          <p:nvPr/>
        </p:nvSpPr>
        <p:spPr bwMode="auto">
          <a:xfrm>
            <a:off x="2214563" y="2789238"/>
            <a:ext cx="685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  <a:latin typeface="Arial" charset="0"/>
              </a:rPr>
              <a:t>(client)</a:t>
            </a:r>
            <a:endParaRPr lang="en-US">
              <a:latin typeface="Times New Roman" charset="0"/>
            </a:endParaRPr>
          </a:p>
        </p:txBody>
      </p:sp>
      <p:sp>
        <p:nvSpPr>
          <p:cNvPr id="607238" name="Rectangle 6"/>
          <p:cNvSpPr>
            <a:spLocks noChangeArrowheads="1"/>
          </p:cNvSpPr>
          <p:nvPr/>
        </p:nvSpPr>
        <p:spPr bwMode="auto">
          <a:xfrm>
            <a:off x="5229225" y="2524125"/>
            <a:ext cx="1917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  <a:latin typeface="Arial" charset="0"/>
              </a:rPr>
              <a:t>Passive participant</a:t>
            </a:r>
            <a:endParaRPr lang="en-US">
              <a:latin typeface="Times New Roman" charset="0"/>
            </a:endParaRPr>
          </a:p>
        </p:txBody>
      </p:sp>
      <p:sp>
        <p:nvSpPr>
          <p:cNvPr id="607239" name="Rectangle 7"/>
          <p:cNvSpPr>
            <a:spLocks noChangeArrowheads="1"/>
          </p:cNvSpPr>
          <p:nvPr/>
        </p:nvSpPr>
        <p:spPr bwMode="auto">
          <a:xfrm>
            <a:off x="5781675" y="2789238"/>
            <a:ext cx="787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  <a:latin typeface="Arial" charset="0"/>
              </a:rPr>
              <a:t>(server)</a:t>
            </a:r>
            <a:endParaRPr lang="en-US">
              <a:latin typeface="Times New Roman" charset="0"/>
            </a:endParaRPr>
          </a:p>
        </p:txBody>
      </p:sp>
      <p:sp>
        <p:nvSpPr>
          <p:cNvPr id="607240" name="Rectangle 8"/>
          <p:cNvSpPr>
            <a:spLocks noChangeArrowheads="1"/>
          </p:cNvSpPr>
          <p:nvPr/>
        </p:nvSpPr>
        <p:spPr bwMode="auto">
          <a:xfrm rot="780000">
            <a:off x="3065463" y="3409950"/>
            <a:ext cx="23685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  <a:latin typeface="Arial" charset="0"/>
              </a:rPr>
              <a:t>SYN, SequenceNum = </a:t>
            </a:r>
            <a:endParaRPr lang="en-US">
              <a:latin typeface="Times New Roman" charset="0"/>
            </a:endParaRPr>
          </a:p>
        </p:txBody>
      </p:sp>
      <p:sp>
        <p:nvSpPr>
          <p:cNvPr id="607241" name="Rectangle 9"/>
          <p:cNvSpPr>
            <a:spLocks noChangeArrowheads="1"/>
          </p:cNvSpPr>
          <p:nvPr/>
        </p:nvSpPr>
        <p:spPr bwMode="auto">
          <a:xfrm rot="780000">
            <a:off x="5394325" y="3687763"/>
            <a:ext cx="1143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  <a:latin typeface="Arial" charset="0"/>
              </a:rPr>
              <a:t>x</a:t>
            </a:r>
            <a:endParaRPr lang="en-US">
              <a:latin typeface="Times New Roman" charset="0"/>
            </a:endParaRPr>
          </a:p>
        </p:txBody>
      </p:sp>
      <p:sp>
        <p:nvSpPr>
          <p:cNvPr id="607242" name="Rectangle 10"/>
          <p:cNvSpPr>
            <a:spLocks noChangeArrowheads="1"/>
          </p:cNvSpPr>
          <p:nvPr/>
        </p:nvSpPr>
        <p:spPr bwMode="auto">
          <a:xfrm rot="20760000">
            <a:off x="2660650" y="4351338"/>
            <a:ext cx="293370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700">
                <a:solidFill>
                  <a:srgbClr val="000000"/>
                </a:solidFill>
                <a:latin typeface="Arial" charset="0"/>
              </a:rPr>
              <a:t>SYN + ACK, SequenceNum = </a:t>
            </a:r>
            <a:endParaRPr lang="en-US">
              <a:latin typeface="Times New Roman" charset="0"/>
            </a:endParaRPr>
          </a:p>
        </p:txBody>
      </p:sp>
      <p:sp>
        <p:nvSpPr>
          <p:cNvPr id="607243" name="Rectangle 11"/>
          <p:cNvSpPr>
            <a:spLocks noChangeArrowheads="1"/>
          </p:cNvSpPr>
          <p:nvPr/>
        </p:nvSpPr>
        <p:spPr bwMode="auto">
          <a:xfrm rot="20760000">
            <a:off x="5503863" y="3976688"/>
            <a:ext cx="1143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  <a:latin typeface="Arial" charset="0"/>
              </a:rPr>
              <a:t>y</a:t>
            </a:r>
            <a:endParaRPr lang="en-US">
              <a:latin typeface="Times New Roman" charset="0"/>
            </a:endParaRPr>
          </a:p>
        </p:txBody>
      </p:sp>
      <p:sp>
        <p:nvSpPr>
          <p:cNvPr id="607244" name="Rectangle 12"/>
          <p:cNvSpPr>
            <a:spLocks noChangeArrowheads="1"/>
          </p:cNvSpPr>
          <p:nvPr/>
        </p:nvSpPr>
        <p:spPr bwMode="auto">
          <a:xfrm rot="20760000">
            <a:off x="5614988" y="3968750"/>
            <a:ext cx="60325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700">
                <a:solidFill>
                  <a:srgbClr val="000000"/>
                </a:solidFill>
                <a:latin typeface="Arial" charset="0"/>
              </a:rPr>
              <a:t>,</a:t>
            </a:r>
            <a:endParaRPr lang="en-US">
              <a:latin typeface="Times New Roman" charset="0"/>
            </a:endParaRPr>
          </a:p>
        </p:txBody>
      </p:sp>
      <p:sp>
        <p:nvSpPr>
          <p:cNvPr id="607245" name="Line 13"/>
          <p:cNvSpPr>
            <a:spLocks noChangeShapeType="1"/>
          </p:cNvSpPr>
          <p:nvPr/>
        </p:nvSpPr>
        <p:spPr bwMode="auto">
          <a:xfrm>
            <a:off x="2555875" y="3082925"/>
            <a:ext cx="1588" cy="29987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7246" name="Line 14"/>
          <p:cNvSpPr>
            <a:spLocks noChangeShapeType="1"/>
          </p:cNvSpPr>
          <p:nvPr/>
        </p:nvSpPr>
        <p:spPr bwMode="auto">
          <a:xfrm>
            <a:off x="6137275" y="3089275"/>
            <a:ext cx="6350" cy="3006725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7247" name="Line 15"/>
          <p:cNvSpPr>
            <a:spLocks noChangeShapeType="1"/>
          </p:cNvSpPr>
          <p:nvPr/>
        </p:nvSpPr>
        <p:spPr bwMode="auto">
          <a:xfrm>
            <a:off x="2555875" y="3348038"/>
            <a:ext cx="3451225" cy="76993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7248" name="Freeform 16"/>
          <p:cNvSpPr>
            <a:spLocks/>
          </p:cNvSpPr>
          <p:nvPr/>
        </p:nvSpPr>
        <p:spPr bwMode="auto">
          <a:xfrm>
            <a:off x="5965825" y="4078288"/>
            <a:ext cx="163513" cy="80962"/>
          </a:xfrm>
          <a:custGeom>
            <a:avLst/>
            <a:gdLst/>
            <a:ahLst/>
            <a:cxnLst>
              <a:cxn ang="0">
                <a:pos x="0" y="47"/>
              </a:cxn>
              <a:cxn ang="0">
                <a:pos x="103" y="51"/>
              </a:cxn>
              <a:cxn ang="0">
                <a:pos x="18" y="0"/>
              </a:cxn>
              <a:cxn ang="0">
                <a:pos x="5" y="51"/>
              </a:cxn>
              <a:cxn ang="0">
                <a:pos x="5" y="51"/>
              </a:cxn>
              <a:cxn ang="0">
                <a:pos x="0" y="47"/>
              </a:cxn>
            </a:cxnLst>
            <a:rect l="0" t="0" r="r" b="b"/>
            <a:pathLst>
              <a:path w="103" h="51">
                <a:moveTo>
                  <a:pt x="0" y="47"/>
                </a:moveTo>
                <a:lnTo>
                  <a:pt x="103" y="51"/>
                </a:lnTo>
                <a:lnTo>
                  <a:pt x="18" y="0"/>
                </a:lnTo>
                <a:lnTo>
                  <a:pt x="5" y="51"/>
                </a:lnTo>
                <a:lnTo>
                  <a:pt x="5" y="51"/>
                </a:lnTo>
                <a:lnTo>
                  <a:pt x="0" y="4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7249" name="Rectangle 17"/>
          <p:cNvSpPr>
            <a:spLocks noChangeArrowheads="1"/>
          </p:cNvSpPr>
          <p:nvPr/>
        </p:nvSpPr>
        <p:spPr bwMode="auto">
          <a:xfrm rot="720000">
            <a:off x="2752725" y="5411788"/>
            <a:ext cx="2597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  <a:latin typeface="Arial" charset="0"/>
              </a:rPr>
              <a:t>ACK, Acknowledgment = </a:t>
            </a:r>
            <a:endParaRPr lang="en-US">
              <a:latin typeface="Times New Roman" charset="0"/>
            </a:endParaRPr>
          </a:p>
        </p:txBody>
      </p:sp>
      <p:sp>
        <p:nvSpPr>
          <p:cNvPr id="607250" name="Rectangle 18"/>
          <p:cNvSpPr>
            <a:spLocks noChangeArrowheads="1"/>
          </p:cNvSpPr>
          <p:nvPr/>
        </p:nvSpPr>
        <p:spPr bwMode="auto">
          <a:xfrm rot="720000">
            <a:off x="5310188" y="5692775"/>
            <a:ext cx="1143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  <a:latin typeface="Arial" charset="0"/>
              </a:rPr>
              <a:t>y</a:t>
            </a:r>
            <a:endParaRPr lang="en-US">
              <a:latin typeface="Times New Roman" charset="0"/>
            </a:endParaRPr>
          </a:p>
        </p:txBody>
      </p:sp>
      <p:sp>
        <p:nvSpPr>
          <p:cNvPr id="607251" name="Rectangle 19"/>
          <p:cNvSpPr>
            <a:spLocks noChangeArrowheads="1"/>
          </p:cNvSpPr>
          <p:nvPr/>
        </p:nvSpPr>
        <p:spPr bwMode="auto">
          <a:xfrm rot="720000">
            <a:off x="5418138" y="5727700"/>
            <a:ext cx="2603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  <a:latin typeface="Arial" charset="0"/>
              </a:rPr>
              <a:t> + </a:t>
            </a:r>
            <a:endParaRPr lang="en-US">
              <a:latin typeface="Times New Roman" charset="0"/>
            </a:endParaRPr>
          </a:p>
        </p:txBody>
      </p:sp>
      <p:sp>
        <p:nvSpPr>
          <p:cNvPr id="607252" name="Rectangle 20"/>
          <p:cNvSpPr>
            <a:spLocks noChangeArrowheads="1"/>
          </p:cNvSpPr>
          <p:nvPr/>
        </p:nvSpPr>
        <p:spPr bwMode="auto">
          <a:xfrm rot="720000">
            <a:off x="5672138" y="5767388"/>
            <a:ext cx="127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  <a:latin typeface="Arial" charset="0"/>
              </a:rPr>
              <a:t>1</a:t>
            </a:r>
            <a:endParaRPr lang="en-US">
              <a:latin typeface="Times New Roman" charset="0"/>
            </a:endParaRPr>
          </a:p>
        </p:txBody>
      </p:sp>
      <p:sp>
        <p:nvSpPr>
          <p:cNvPr id="607253" name="Line 21"/>
          <p:cNvSpPr>
            <a:spLocks noChangeShapeType="1"/>
          </p:cNvSpPr>
          <p:nvPr/>
        </p:nvSpPr>
        <p:spPr bwMode="auto">
          <a:xfrm>
            <a:off x="2562225" y="5045075"/>
            <a:ext cx="3444875" cy="771525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7254" name="Line 22"/>
          <p:cNvSpPr>
            <a:spLocks noChangeShapeType="1"/>
          </p:cNvSpPr>
          <p:nvPr/>
        </p:nvSpPr>
        <p:spPr bwMode="auto">
          <a:xfrm flipH="1">
            <a:off x="2698750" y="4159250"/>
            <a:ext cx="3438525" cy="8524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7255" name="Freeform 23"/>
          <p:cNvSpPr>
            <a:spLocks/>
          </p:cNvSpPr>
          <p:nvPr/>
        </p:nvSpPr>
        <p:spPr bwMode="auto">
          <a:xfrm>
            <a:off x="2555875" y="4964113"/>
            <a:ext cx="163513" cy="80962"/>
          </a:xfrm>
          <a:custGeom>
            <a:avLst/>
            <a:gdLst/>
            <a:ahLst/>
            <a:cxnLst>
              <a:cxn ang="0">
                <a:pos x="86" y="0"/>
              </a:cxn>
              <a:cxn ang="0">
                <a:pos x="0" y="51"/>
              </a:cxn>
              <a:cxn ang="0">
                <a:pos x="103" y="51"/>
              </a:cxn>
              <a:cxn ang="0">
                <a:pos x="90" y="4"/>
              </a:cxn>
              <a:cxn ang="0">
                <a:pos x="90" y="4"/>
              </a:cxn>
              <a:cxn ang="0">
                <a:pos x="86" y="0"/>
              </a:cxn>
            </a:cxnLst>
            <a:rect l="0" t="0" r="r" b="b"/>
            <a:pathLst>
              <a:path w="103" h="51">
                <a:moveTo>
                  <a:pt x="86" y="0"/>
                </a:moveTo>
                <a:lnTo>
                  <a:pt x="0" y="51"/>
                </a:lnTo>
                <a:lnTo>
                  <a:pt x="103" y="51"/>
                </a:lnTo>
                <a:lnTo>
                  <a:pt x="90" y="4"/>
                </a:lnTo>
                <a:lnTo>
                  <a:pt x="90" y="4"/>
                </a:lnTo>
                <a:lnTo>
                  <a:pt x="86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7256" name="Rectangle 24"/>
          <p:cNvSpPr>
            <a:spLocks noChangeArrowheads="1"/>
          </p:cNvSpPr>
          <p:nvPr/>
        </p:nvSpPr>
        <p:spPr bwMode="auto">
          <a:xfrm rot="20760000">
            <a:off x="3436938" y="4613275"/>
            <a:ext cx="20002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  <a:latin typeface="Arial" charset="0"/>
              </a:rPr>
              <a:t>Acknowledgment = </a:t>
            </a:r>
            <a:endParaRPr lang="en-US">
              <a:latin typeface="Times New Roman" charset="0"/>
            </a:endParaRPr>
          </a:p>
        </p:txBody>
      </p:sp>
      <p:sp>
        <p:nvSpPr>
          <p:cNvPr id="607257" name="Rectangle 25"/>
          <p:cNvSpPr>
            <a:spLocks noChangeArrowheads="1"/>
          </p:cNvSpPr>
          <p:nvPr/>
        </p:nvSpPr>
        <p:spPr bwMode="auto">
          <a:xfrm rot="20760000">
            <a:off x="5387975" y="4362450"/>
            <a:ext cx="1143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  <a:latin typeface="Arial" charset="0"/>
              </a:rPr>
              <a:t>x</a:t>
            </a:r>
            <a:endParaRPr lang="en-US">
              <a:latin typeface="Times New Roman" charset="0"/>
            </a:endParaRPr>
          </a:p>
        </p:txBody>
      </p:sp>
      <p:sp>
        <p:nvSpPr>
          <p:cNvPr id="607258" name="Rectangle 26"/>
          <p:cNvSpPr>
            <a:spLocks noChangeArrowheads="1"/>
          </p:cNvSpPr>
          <p:nvPr/>
        </p:nvSpPr>
        <p:spPr bwMode="auto">
          <a:xfrm rot="20760000">
            <a:off x="5502275" y="4319588"/>
            <a:ext cx="2603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  <a:latin typeface="Arial" charset="0"/>
              </a:rPr>
              <a:t> + </a:t>
            </a:r>
            <a:endParaRPr lang="en-US">
              <a:latin typeface="Times New Roman" charset="0"/>
            </a:endParaRPr>
          </a:p>
        </p:txBody>
      </p:sp>
      <p:sp>
        <p:nvSpPr>
          <p:cNvPr id="607259" name="Rectangle 27"/>
          <p:cNvSpPr>
            <a:spLocks noChangeArrowheads="1"/>
          </p:cNvSpPr>
          <p:nvPr/>
        </p:nvSpPr>
        <p:spPr bwMode="auto">
          <a:xfrm rot="20760000">
            <a:off x="5749925" y="4267200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  <a:latin typeface="Arial" charset="0"/>
              </a:rPr>
              <a:t>1</a:t>
            </a:r>
            <a:endParaRPr lang="en-US">
              <a:latin typeface="Times New Roman" charset="0"/>
            </a:endParaRPr>
          </a:p>
        </p:txBody>
      </p:sp>
      <p:sp>
        <p:nvSpPr>
          <p:cNvPr id="607260" name="Freeform 28"/>
          <p:cNvSpPr>
            <a:spLocks/>
          </p:cNvSpPr>
          <p:nvPr/>
        </p:nvSpPr>
        <p:spPr bwMode="auto">
          <a:xfrm>
            <a:off x="5965825" y="5775325"/>
            <a:ext cx="163513" cy="74613"/>
          </a:xfrm>
          <a:custGeom>
            <a:avLst/>
            <a:gdLst/>
            <a:ahLst/>
            <a:cxnLst>
              <a:cxn ang="0">
                <a:pos x="0" y="47"/>
              </a:cxn>
              <a:cxn ang="0">
                <a:pos x="103" y="47"/>
              </a:cxn>
              <a:cxn ang="0">
                <a:pos x="18" y="0"/>
              </a:cxn>
              <a:cxn ang="0">
                <a:pos x="5" y="47"/>
              </a:cxn>
              <a:cxn ang="0">
                <a:pos x="5" y="47"/>
              </a:cxn>
              <a:cxn ang="0">
                <a:pos x="0" y="47"/>
              </a:cxn>
            </a:cxnLst>
            <a:rect l="0" t="0" r="r" b="b"/>
            <a:pathLst>
              <a:path w="103" h="47">
                <a:moveTo>
                  <a:pt x="0" y="47"/>
                </a:moveTo>
                <a:lnTo>
                  <a:pt x="103" y="47"/>
                </a:lnTo>
                <a:lnTo>
                  <a:pt x="18" y="0"/>
                </a:lnTo>
                <a:lnTo>
                  <a:pt x="5" y="47"/>
                </a:lnTo>
                <a:lnTo>
                  <a:pt x="5" y="47"/>
                </a:lnTo>
                <a:lnTo>
                  <a:pt x="0" y="4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7261" name="Line 29"/>
          <p:cNvSpPr>
            <a:spLocks noChangeShapeType="1"/>
          </p:cNvSpPr>
          <p:nvPr/>
        </p:nvSpPr>
        <p:spPr bwMode="auto">
          <a:xfrm flipH="1">
            <a:off x="3505200" y="6248400"/>
            <a:ext cx="14478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07262" name="Text Box 30"/>
          <p:cNvSpPr txBox="1">
            <a:spLocks noChangeArrowheads="1"/>
          </p:cNvSpPr>
          <p:nvPr/>
        </p:nvSpPr>
        <p:spPr bwMode="auto">
          <a:xfrm>
            <a:off x="3721100" y="5867400"/>
            <a:ext cx="955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+data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 we need 3-way handshake?</a:t>
            </a:r>
          </a:p>
        </p:txBody>
      </p:sp>
      <p:sp>
        <p:nvSpPr>
          <p:cNvPr id="608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534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Allows both sides to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allocate state for buffer size, state variables, …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calculate estimated RTT, estimated MTU, etc.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Helps prevent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Duplicates across incarnations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Intentional hijacking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random </a:t>
            </a:r>
            <a:r>
              <a:rPr lang="en-US" sz="2000" dirty="0" err="1"/>
              <a:t>nonces</a:t>
            </a:r>
            <a:r>
              <a:rPr lang="en-US" sz="2000" dirty="0"/>
              <a:t> =&gt; weak form of authentication</a:t>
            </a: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S</a:t>
            </a:r>
            <a:r>
              <a:rPr lang="en-US" sz="2800" dirty="0" smtClean="0"/>
              <a:t>hort</a:t>
            </a:r>
            <a:r>
              <a:rPr lang="en-US" sz="2800" dirty="0"/>
              <a:t>-</a:t>
            </a:r>
            <a:r>
              <a:rPr lang="en-US" sz="2800" dirty="0" smtClean="0"/>
              <a:t>circuit?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Persistent connections in HTTP (keep connection open)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Transactional TCP (save </a:t>
            </a:r>
            <a:r>
              <a:rPr lang="en-US" sz="2400" dirty="0" err="1"/>
              <a:t>seq</a:t>
            </a:r>
            <a:r>
              <a:rPr lang="en-US" sz="2400" dirty="0"/>
              <a:t> #, reuse on reopen</a:t>
            </a:r>
            <a:r>
              <a:rPr lang="en-US" sz="2400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But congestion control effects dominate</a:t>
            </a:r>
            <a:endParaRPr lang="en-US" sz="2400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Transfer</a:t>
            </a:r>
          </a:p>
        </p:txBody>
      </p:sp>
      <p:sp>
        <p:nvSpPr>
          <p:cNvPr id="632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63713"/>
            <a:ext cx="7848600" cy="4114800"/>
          </a:xfrm>
        </p:spPr>
        <p:txBody>
          <a:bodyPr/>
          <a:lstStyle/>
          <a:p>
            <a:r>
              <a:rPr lang="en-US" sz="2800"/>
              <a:t>Connection is bi-directional</a:t>
            </a:r>
          </a:p>
          <a:p>
            <a:pPr lvl="1"/>
            <a:r>
              <a:rPr lang="en-US" sz="2400"/>
              <a:t>acks can carry response data</a:t>
            </a:r>
          </a:p>
        </p:txBody>
      </p:sp>
      <p:sp>
        <p:nvSpPr>
          <p:cNvPr id="632837" name="Rectangle 5"/>
          <p:cNvSpPr>
            <a:spLocks noChangeArrowheads="1"/>
          </p:cNvSpPr>
          <p:nvPr/>
        </p:nvSpPr>
        <p:spPr bwMode="auto">
          <a:xfrm>
            <a:off x="2852738" y="2833688"/>
            <a:ext cx="685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  <a:latin typeface="Arial" charset="0"/>
              </a:rPr>
              <a:t>(client)</a:t>
            </a:r>
            <a:endParaRPr lang="en-US">
              <a:latin typeface="Times New Roman" charset="0"/>
            </a:endParaRPr>
          </a:p>
        </p:txBody>
      </p:sp>
      <p:sp>
        <p:nvSpPr>
          <p:cNvPr id="632839" name="Rectangle 7"/>
          <p:cNvSpPr>
            <a:spLocks noChangeArrowheads="1"/>
          </p:cNvSpPr>
          <p:nvPr/>
        </p:nvSpPr>
        <p:spPr bwMode="auto">
          <a:xfrm>
            <a:off x="6419850" y="2833688"/>
            <a:ext cx="787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  <a:latin typeface="Arial" charset="0"/>
              </a:rPr>
              <a:t>(server)</a:t>
            </a:r>
            <a:endParaRPr lang="en-US">
              <a:latin typeface="Times New Roman" charset="0"/>
            </a:endParaRPr>
          </a:p>
        </p:txBody>
      </p:sp>
      <p:sp>
        <p:nvSpPr>
          <p:cNvPr id="632840" name="Rectangle 8"/>
          <p:cNvSpPr>
            <a:spLocks noChangeArrowheads="1"/>
          </p:cNvSpPr>
          <p:nvPr/>
        </p:nvSpPr>
        <p:spPr bwMode="auto">
          <a:xfrm rot="780000">
            <a:off x="3679825" y="3648075"/>
            <a:ext cx="41005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  <a:latin typeface="Arial" charset="0"/>
              </a:rPr>
              <a:t>Seq = x + MSS; Ack  = y+1</a:t>
            </a:r>
            <a:endParaRPr lang="en-US">
              <a:latin typeface="Times New Roman" charset="0"/>
            </a:endParaRPr>
          </a:p>
        </p:txBody>
      </p:sp>
      <p:sp>
        <p:nvSpPr>
          <p:cNvPr id="632842" name="Rectangle 10"/>
          <p:cNvSpPr>
            <a:spLocks noChangeArrowheads="1"/>
          </p:cNvSpPr>
          <p:nvPr/>
        </p:nvSpPr>
        <p:spPr bwMode="auto">
          <a:xfrm rot="20760000">
            <a:off x="3703638" y="5040313"/>
            <a:ext cx="3128962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700">
                <a:solidFill>
                  <a:srgbClr val="000000"/>
                </a:solidFill>
                <a:latin typeface="Arial" charset="0"/>
              </a:rPr>
              <a:t>Seq = y+MSS; Ack = x+2MSS+1</a:t>
            </a:r>
            <a:endParaRPr lang="en-US">
              <a:latin typeface="Times New Roman" charset="0"/>
            </a:endParaRPr>
          </a:p>
        </p:txBody>
      </p:sp>
      <p:sp>
        <p:nvSpPr>
          <p:cNvPr id="632845" name="Line 13"/>
          <p:cNvSpPr>
            <a:spLocks noChangeShapeType="1"/>
          </p:cNvSpPr>
          <p:nvPr/>
        </p:nvSpPr>
        <p:spPr bwMode="auto">
          <a:xfrm>
            <a:off x="3194050" y="3127375"/>
            <a:ext cx="1588" cy="29987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2846" name="Line 14"/>
          <p:cNvSpPr>
            <a:spLocks noChangeShapeType="1"/>
          </p:cNvSpPr>
          <p:nvPr/>
        </p:nvSpPr>
        <p:spPr bwMode="auto">
          <a:xfrm>
            <a:off x="6775450" y="3133725"/>
            <a:ext cx="6350" cy="3006725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2847" name="Line 15"/>
          <p:cNvSpPr>
            <a:spLocks noChangeShapeType="1"/>
          </p:cNvSpPr>
          <p:nvPr/>
        </p:nvSpPr>
        <p:spPr bwMode="auto">
          <a:xfrm>
            <a:off x="3194050" y="3392488"/>
            <a:ext cx="3451225" cy="76993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2848" name="Freeform 16"/>
          <p:cNvSpPr>
            <a:spLocks/>
          </p:cNvSpPr>
          <p:nvPr/>
        </p:nvSpPr>
        <p:spPr bwMode="auto">
          <a:xfrm>
            <a:off x="6604000" y="4122738"/>
            <a:ext cx="163513" cy="80962"/>
          </a:xfrm>
          <a:custGeom>
            <a:avLst/>
            <a:gdLst/>
            <a:ahLst/>
            <a:cxnLst>
              <a:cxn ang="0">
                <a:pos x="0" y="47"/>
              </a:cxn>
              <a:cxn ang="0">
                <a:pos x="103" y="51"/>
              </a:cxn>
              <a:cxn ang="0">
                <a:pos x="18" y="0"/>
              </a:cxn>
              <a:cxn ang="0">
                <a:pos x="5" y="51"/>
              </a:cxn>
              <a:cxn ang="0">
                <a:pos x="5" y="51"/>
              </a:cxn>
              <a:cxn ang="0">
                <a:pos x="0" y="47"/>
              </a:cxn>
            </a:cxnLst>
            <a:rect l="0" t="0" r="r" b="b"/>
            <a:pathLst>
              <a:path w="103" h="51">
                <a:moveTo>
                  <a:pt x="0" y="47"/>
                </a:moveTo>
                <a:lnTo>
                  <a:pt x="103" y="51"/>
                </a:lnTo>
                <a:lnTo>
                  <a:pt x="18" y="0"/>
                </a:lnTo>
                <a:lnTo>
                  <a:pt x="5" y="51"/>
                </a:lnTo>
                <a:lnTo>
                  <a:pt x="5" y="51"/>
                </a:lnTo>
                <a:lnTo>
                  <a:pt x="0" y="4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2854" name="Line 22"/>
          <p:cNvSpPr>
            <a:spLocks noChangeShapeType="1"/>
          </p:cNvSpPr>
          <p:nvPr/>
        </p:nvSpPr>
        <p:spPr bwMode="auto">
          <a:xfrm flipH="1">
            <a:off x="3221038" y="4625975"/>
            <a:ext cx="3438525" cy="8524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2863" name="Rectangle 31"/>
          <p:cNvSpPr>
            <a:spLocks noChangeArrowheads="1"/>
          </p:cNvSpPr>
          <p:nvPr/>
        </p:nvSpPr>
        <p:spPr bwMode="auto">
          <a:xfrm rot="780000">
            <a:off x="3308350" y="4019550"/>
            <a:ext cx="41005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  <a:latin typeface="Arial" charset="0"/>
              </a:rPr>
              <a:t>Seq = x + 2*MSS; Ack = y+1</a:t>
            </a:r>
            <a:endParaRPr lang="en-US">
              <a:latin typeface="Times New Roman" charset="0"/>
            </a:endParaRPr>
          </a:p>
        </p:txBody>
      </p:sp>
      <p:sp>
        <p:nvSpPr>
          <p:cNvPr id="632864" name="Line 32"/>
          <p:cNvSpPr>
            <a:spLocks noChangeShapeType="1"/>
          </p:cNvSpPr>
          <p:nvPr/>
        </p:nvSpPr>
        <p:spPr bwMode="auto">
          <a:xfrm>
            <a:off x="3200400" y="3821113"/>
            <a:ext cx="3451225" cy="76993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2865" name="Rectangle 33"/>
          <p:cNvSpPr>
            <a:spLocks noChangeArrowheads="1"/>
          </p:cNvSpPr>
          <p:nvPr/>
        </p:nvSpPr>
        <p:spPr bwMode="auto">
          <a:xfrm rot="780000">
            <a:off x="3144838" y="6030913"/>
            <a:ext cx="410051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  <a:latin typeface="Arial" charset="0"/>
              </a:rPr>
              <a:t>Seq = x + 3*MSS; Ack = y+MSS+1</a:t>
            </a:r>
            <a:endParaRPr lang="en-US">
              <a:latin typeface="Times New Roman" charset="0"/>
            </a:endParaRPr>
          </a:p>
        </p:txBody>
      </p:sp>
      <p:sp>
        <p:nvSpPr>
          <p:cNvPr id="632866" name="Line 34"/>
          <p:cNvSpPr>
            <a:spLocks noChangeShapeType="1"/>
          </p:cNvSpPr>
          <p:nvPr/>
        </p:nvSpPr>
        <p:spPr bwMode="auto">
          <a:xfrm>
            <a:off x="3194050" y="5541963"/>
            <a:ext cx="3451225" cy="76993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Connection Teardown</a:t>
            </a:r>
          </a:p>
        </p:txBody>
      </p:sp>
      <p:sp>
        <p:nvSpPr>
          <p:cNvPr id="63385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847850"/>
            <a:ext cx="8382000" cy="4171950"/>
          </a:xfrm>
        </p:spPr>
        <p:txBody>
          <a:bodyPr/>
          <a:lstStyle/>
          <a:p>
            <a:pPr>
              <a:buFont typeface="Monotype Sorts" charset="2"/>
              <a:buNone/>
            </a:pPr>
            <a:r>
              <a:rPr lang="en-US" sz="2400" dirty="0"/>
              <a:t>Symmetric: either side can close </a:t>
            </a:r>
            <a:r>
              <a:rPr lang="en-US" sz="2400" dirty="0" smtClean="0"/>
              <a:t>connection (or RST!)</a:t>
            </a:r>
            <a:endParaRPr lang="en-US" sz="2400" dirty="0"/>
          </a:p>
        </p:txBody>
      </p:sp>
      <p:sp>
        <p:nvSpPr>
          <p:cNvPr id="633860" name="Rectangle 1028"/>
          <p:cNvSpPr>
            <a:spLocks noChangeArrowheads="1"/>
          </p:cNvSpPr>
          <p:nvPr/>
        </p:nvSpPr>
        <p:spPr bwMode="auto">
          <a:xfrm>
            <a:off x="1749425" y="2341563"/>
            <a:ext cx="1168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  <a:latin typeface="Arial" charset="0"/>
              </a:rPr>
              <a:t>Web server</a:t>
            </a:r>
            <a:endParaRPr lang="en-US">
              <a:latin typeface="Times New Roman" charset="0"/>
            </a:endParaRPr>
          </a:p>
        </p:txBody>
      </p:sp>
      <p:sp>
        <p:nvSpPr>
          <p:cNvPr id="633861" name="Rectangle 1029"/>
          <p:cNvSpPr>
            <a:spLocks noChangeArrowheads="1"/>
          </p:cNvSpPr>
          <p:nvPr/>
        </p:nvSpPr>
        <p:spPr bwMode="auto">
          <a:xfrm>
            <a:off x="5178425" y="2341563"/>
            <a:ext cx="1346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  <a:latin typeface="Arial" charset="0"/>
              </a:rPr>
              <a:t>Web browser</a:t>
            </a:r>
            <a:endParaRPr lang="en-US">
              <a:latin typeface="Times New Roman" charset="0"/>
            </a:endParaRPr>
          </a:p>
        </p:txBody>
      </p:sp>
      <p:sp>
        <p:nvSpPr>
          <p:cNvPr id="633862" name="Rectangle 1030"/>
          <p:cNvSpPr>
            <a:spLocks noChangeArrowheads="1"/>
          </p:cNvSpPr>
          <p:nvPr/>
        </p:nvSpPr>
        <p:spPr bwMode="auto">
          <a:xfrm rot="780000">
            <a:off x="3514725" y="2844800"/>
            <a:ext cx="3683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  <a:latin typeface="Arial" charset="0"/>
              </a:rPr>
              <a:t>FIN</a:t>
            </a:r>
            <a:endParaRPr lang="en-US">
              <a:latin typeface="Times New Roman" charset="0"/>
            </a:endParaRPr>
          </a:p>
        </p:txBody>
      </p:sp>
      <p:sp>
        <p:nvSpPr>
          <p:cNvPr id="633863" name="Line 1031"/>
          <p:cNvSpPr>
            <a:spLocks noChangeShapeType="1"/>
          </p:cNvSpPr>
          <p:nvPr/>
        </p:nvSpPr>
        <p:spPr bwMode="auto">
          <a:xfrm>
            <a:off x="2324100" y="2641600"/>
            <a:ext cx="1588" cy="347980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3864" name="Line 1032"/>
          <p:cNvSpPr>
            <a:spLocks noChangeShapeType="1"/>
          </p:cNvSpPr>
          <p:nvPr/>
        </p:nvSpPr>
        <p:spPr bwMode="auto">
          <a:xfrm>
            <a:off x="5905500" y="2647950"/>
            <a:ext cx="7938" cy="354965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3865" name="Line 1033"/>
          <p:cNvSpPr>
            <a:spLocks noChangeShapeType="1"/>
          </p:cNvSpPr>
          <p:nvPr/>
        </p:nvSpPr>
        <p:spPr bwMode="auto">
          <a:xfrm>
            <a:off x="2324100" y="2906713"/>
            <a:ext cx="3451225" cy="76993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3866" name="Freeform 1034"/>
          <p:cNvSpPr>
            <a:spLocks/>
          </p:cNvSpPr>
          <p:nvPr/>
        </p:nvSpPr>
        <p:spPr bwMode="auto">
          <a:xfrm>
            <a:off x="5734050" y="3636963"/>
            <a:ext cx="163513" cy="80962"/>
          </a:xfrm>
          <a:custGeom>
            <a:avLst/>
            <a:gdLst/>
            <a:ahLst/>
            <a:cxnLst>
              <a:cxn ang="0">
                <a:pos x="0" y="47"/>
              </a:cxn>
              <a:cxn ang="0">
                <a:pos x="103" y="51"/>
              </a:cxn>
              <a:cxn ang="0">
                <a:pos x="18" y="0"/>
              </a:cxn>
              <a:cxn ang="0">
                <a:pos x="5" y="51"/>
              </a:cxn>
              <a:cxn ang="0">
                <a:pos x="5" y="51"/>
              </a:cxn>
              <a:cxn ang="0">
                <a:pos x="0" y="47"/>
              </a:cxn>
            </a:cxnLst>
            <a:rect l="0" t="0" r="r" b="b"/>
            <a:pathLst>
              <a:path w="103" h="51">
                <a:moveTo>
                  <a:pt x="0" y="47"/>
                </a:moveTo>
                <a:lnTo>
                  <a:pt x="103" y="51"/>
                </a:lnTo>
                <a:lnTo>
                  <a:pt x="18" y="0"/>
                </a:lnTo>
                <a:lnTo>
                  <a:pt x="5" y="51"/>
                </a:lnTo>
                <a:lnTo>
                  <a:pt x="5" y="51"/>
                </a:lnTo>
                <a:lnTo>
                  <a:pt x="0" y="4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3867" name="Line 1035"/>
          <p:cNvSpPr>
            <a:spLocks noChangeShapeType="1"/>
          </p:cNvSpPr>
          <p:nvPr/>
        </p:nvSpPr>
        <p:spPr bwMode="auto">
          <a:xfrm>
            <a:off x="2419350" y="5538788"/>
            <a:ext cx="3444875" cy="771525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3868" name="Line 1036"/>
          <p:cNvSpPr>
            <a:spLocks noChangeShapeType="1"/>
          </p:cNvSpPr>
          <p:nvPr/>
        </p:nvSpPr>
        <p:spPr bwMode="auto">
          <a:xfrm flipH="1">
            <a:off x="2466975" y="3717925"/>
            <a:ext cx="3438525" cy="8524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3869" name="Freeform 1037"/>
          <p:cNvSpPr>
            <a:spLocks/>
          </p:cNvSpPr>
          <p:nvPr/>
        </p:nvSpPr>
        <p:spPr bwMode="auto">
          <a:xfrm>
            <a:off x="2324100" y="4522788"/>
            <a:ext cx="163513" cy="80962"/>
          </a:xfrm>
          <a:custGeom>
            <a:avLst/>
            <a:gdLst/>
            <a:ahLst/>
            <a:cxnLst>
              <a:cxn ang="0">
                <a:pos x="86" y="0"/>
              </a:cxn>
              <a:cxn ang="0">
                <a:pos x="0" y="51"/>
              </a:cxn>
              <a:cxn ang="0">
                <a:pos x="103" y="51"/>
              </a:cxn>
              <a:cxn ang="0">
                <a:pos x="90" y="4"/>
              </a:cxn>
              <a:cxn ang="0">
                <a:pos x="90" y="4"/>
              </a:cxn>
              <a:cxn ang="0">
                <a:pos x="86" y="0"/>
              </a:cxn>
            </a:cxnLst>
            <a:rect l="0" t="0" r="r" b="b"/>
            <a:pathLst>
              <a:path w="103" h="51">
                <a:moveTo>
                  <a:pt x="86" y="0"/>
                </a:moveTo>
                <a:lnTo>
                  <a:pt x="0" y="51"/>
                </a:lnTo>
                <a:lnTo>
                  <a:pt x="103" y="51"/>
                </a:lnTo>
                <a:lnTo>
                  <a:pt x="90" y="4"/>
                </a:lnTo>
                <a:lnTo>
                  <a:pt x="90" y="4"/>
                </a:lnTo>
                <a:lnTo>
                  <a:pt x="86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3870" name="Rectangle 1038"/>
          <p:cNvSpPr>
            <a:spLocks noChangeArrowheads="1"/>
          </p:cNvSpPr>
          <p:nvPr/>
        </p:nvSpPr>
        <p:spPr bwMode="auto">
          <a:xfrm rot="780000">
            <a:off x="4033838" y="5651500"/>
            <a:ext cx="4699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  <a:latin typeface="Arial" charset="0"/>
              </a:rPr>
              <a:t>ACK</a:t>
            </a:r>
            <a:endParaRPr lang="en-US">
              <a:latin typeface="Times New Roman" charset="0"/>
            </a:endParaRPr>
          </a:p>
        </p:txBody>
      </p:sp>
      <p:sp>
        <p:nvSpPr>
          <p:cNvPr id="633871" name="Rectangle 1039"/>
          <p:cNvSpPr>
            <a:spLocks noChangeArrowheads="1"/>
          </p:cNvSpPr>
          <p:nvPr/>
        </p:nvSpPr>
        <p:spPr bwMode="auto">
          <a:xfrm rot="20760000">
            <a:off x="3625850" y="3816350"/>
            <a:ext cx="11049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  <a:latin typeface="Arial" charset="0"/>
              </a:rPr>
              <a:t>data, ACK </a:t>
            </a:r>
            <a:endParaRPr lang="en-US">
              <a:latin typeface="Times New Roman" charset="0"/>
            </a:endParaRPr>
          </a:p>
        </p:txBody>
      </p:sp>
      <p:sp>
        <p:nvSpPr>
          <p:cNvPr id="633872" name="Line 1040"/>
          <p:cNvSpPr>
            <a:spLocks noChangeShapeType="1"/>
          </p:cNvSpPr>
          <p:nvPr/>
        </p:nvSpPr>
        <p:spPr bwMode="auto">
          <a:xfrm flipH="1">
            <a:off x="2325688" y="4579938"/>
            <a:ext cx="3581400" cy="85248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3873" name="Rectangle 1041"/>
          <p:cNvSpPr>
            <a:spLocks noChangeArrowheads="1"/>
          </p:cNvSpPr>
          <p:nvPr/>
        </p:nvSpPr>
        <p:spPr bwMode="auto">
          <a:xfrm rot="20760000">
            <a:off x="3967163" y="4697413"/>
            <a:ext cx="431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  <a:latin typeface="Arial" charset="0"/>
              </a:rPr>
              <a:t>FIN </a:t>
            </a:r>
            <a:endParaRPr lang="en-US">
              <a:latin typeface="Times New Roman" charset="0"/>
            </a:endParaRPr>
          </a:p>
        </p:txBody>
      </p:sp>
      <p:sp>
        <p:nvSpPr>
          <p:cNvPr id="633882" name="Line 1050"/>
          <p:cNvSpPr>
            <a:spLocks noChangeShapeType="1"/>
          </p:cNvSpPr>
          <p:nvPr/>
        </p:nvSpPr>
        <p:spPr bwMode="auto">
          <a:xfrm flipH="1">
            <a:off x="2357438" y="4087813"/>
            <a:ext cx="3438525" cy="85248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3883" name="Rectangle 1051"/>
          <p:cNvSpPr>
            <a:spLocks noChangeArrowheads="1"/>
          </p:cNvSpPr>
          <p:nvPr/>
        </p:nvSpPr>
        <p:spPr bwMode="auto">
          <a:xfrm rot="20760000">
            <a:off x="3749675" y="4171950"/>
            <a:ext cx="11049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  <a:latin typeface="Arial" charset="0"/>
              </a:rPr>
              <a:t>data, ACK </a:t>
            </a:r>
            <a:endParaRPr lang="en-US">
              <a:latin typeface="Times New Roman" charset="0"/>
            </a:endParaRPr>
          </a:p>
        </p:txBody>
      </p:sp>
      <p:sp>
        <p:nvSpPr>
          <p:cNvPr id="633884" name="Line 1052"/>
          <p:cNvSpPr>
            <a:spLocks noChangeShapeType="1"/>
          </p:cNvSpPr>
          <p:nvPr/>
        </p:nvSpPr>
        <p:spPr bwMode="auto">
          <a:xfrm>
            <a:off x="2427288" y="5038725"/>
            <a:ext cx="3444875" cy="771525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3885" name="Rectangle 1053"/>
          <p:cNvSpPr>
            <a:spLocks noChangeArrowheads="1"/>
          </p:cNvSpPr>
          <p:nvPr/>
        </p:nvSpPr>
        <p:spPr bwMode="auto">
          <a:xfrm rot="780000">
            <a:off x="4403725" y="5222875"/>
            <a:ext cx="4699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  <a:latin typeface="Arial" charset="0"/>
              </a:rPr>
              <a:t>ACK</a:t>
            </a:r>
            <a:endParaRPr lang="en-US">
              <a:latin typeface="Times New Roman" charset="0"/>
            </a:endParaRPr>
          </a:p>
        </p:txBody>
      </p:sp>
      <p:sp>
        <p:nvSpPr>
          <p:cNvPr id="633886" name="Rectangle 1054"/>
          <p:cNvSpPr>
            <a:spLocks noChangeArrowheads="1"/>
          </p:cNvSpPr>
          <p:nvPr/>
        </p:nvSpPr>
        <p:spPr bwMode="auto">
          <a:xfrm>
            <a:off x="6045200" y="3944938"/>
            <a:ext cx="24352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700" tIns="12700" rIns="12700" bIns="12700">
            <a:prstTxWarp prst="textNoShape">
              <a:avLst/>
            </a:prstTxWarp>
          </a:bodyPr>
          <a:lstStyle/>
          <a:p>
            <a:pPr algn="l"/>
            <a:r>
              <a:rPr lang="en-US" sz="1600">
                <a:latin typeface="Times New Roman" charset="0"/>
              </a:rPr>
              <a:t>Half-open connection; data can be continue to be sent</a:t>
            </a:r>
          </a:p>
        </p:txBody>
      </p:sp>
      <p:sp>
        <p:nvSpPr>
          <p:cNvPr id="633887" name="Rectangle 1055"/>
          <p:cNvSpPr>
            <a:spLocks noChangeArrowheads="1"/>
          </p:cNvSpPr>
          <p:nvPr/>
        </p:nvSpPr>
        <p:spPr bwMode="auto">
          <a:xfrm>
            <a:off x="5962650" y="6132513"/>
            <a:ext cx="3370263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700" tIns="12700" rIns="12700" bIns="12700">
            <a:prstTxWarp prst="textNoShape">
              <a:avLst/>
            </a:prstTxWarp>
          </a:bodyPr>
          <a:lstStyle/>
          <a:p>
            <a:pPr algn="l"/>
            <a:r>
              <a:rPr lang="en-US" sz="1600">
                <a:latin typeface="Times New Roman" charset="0"/>
              </a:rPr>
              <a:t>Can reclaim connection  right away (must be at least 1MSL after first FIN)</a:t>
            </a:r>
          </a:p>
        </p:txBody>
      </p:sp>
      <p:sp>
        <p:nvSpPr>
          <p:cNvPr id="633888" name="Rectangle 1056"/>
          <p:cNvSpPr>
            <a:spLocks noChangeArrowheads="1"/>
          </p:cNvSpPr>
          <p:nvPr/>
        </p:nvSpPr>
        <p:spPr bwMode="auto">
          <a:xfrm>
            <a:off x="250825" y="5440363"/>
            <a:ext cx="2052638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700" tIns="12700" rIns="12700" bIns="12700">
            <a:prstTxWarp prst="textNoShape">
              <a:avLst/>
            </a:prstTxWarp>
          </a:bodyPr>
          <a:lstStyle/>
          <a:p>
            <a:pPr algn="l"/>
            <a:r>
              <a:rPr lang="en-US" sz="1600">
                <a:latin typeface="Times New Roman" charset="0"/>
              </a:rPr>
              <a:t>Can reclaim connection  after 2 MSL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282" name="Freeform 2"/>
          <p:cNvSpPr>
            <a:spLocks/>
          </p:cNvSpPr>
          <p:nvPr/>
        </p:nvSpPr>
        <p:spPr bwMode="auto">
          <a:xfrm>
            <a:off x="3702050" y="6172200"/>
            <a:ext cx="946150" cy="277813"/>
          </a:xfrm>
          <a:custGeom>
            <a:avLst/>
            <a:gdLst/>
            <a:ahLst/>
            <a:cxnLst>
              <a:cxn ang="0">
                <a:pos x="696" y="201"/>
              </a:cxn>
              <a:cxn ang="0">
                <a:pos x="696" y="0"/>
              </a:cxn>
              <a:cxn ang="0">
                <a:pos x="0" y="0"/>
              </a:cxn>
              <a:cxn ang="0">
                <a:pos x="0" y="204"/>
              </a:cxn>
              <a:cxn ang="0">
                <a:pos x="696" y="204"/>
              </a:cxn>
              <a:cxn ang="0">
                <a:pos x="696" y="204"/>
              </a:cxn>
            </a:cxnLst>
            <a:rect l="0" t="0" r="r" b="b"/>
            <a:pathLst>
              <a:path w="696" h="204">
                <a:moveTo>
                  <a:pt x="696" y="201"/>
                </a:moveTo>
                <a:lnTo>
                  <a:pt x="696" y="0"/>
                </a:lnTo>
                <a:lnTo>
                  <a:pt x="0" y="0"/>
                </a:lnTo>
                <a:lnTo>
                  <a:pt x="0" y="204"/>
                </a:lnTo>
                <a:lnTo>
                  <a:pt x="696" y="204"/>
                </a:lnTo>
                <a:lnTo>
                  <a:pt x="696" y="204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9283" name="Freeform 3"/>
          <p:cNvSpPr>
            <a:spLocks/>
          </p:cNvSpPr>
          <p:nvPr/>
        </p:nvSpPr>
        <p:spPr bwMode="auto">
          <a:xfrm>
            <a:off x="5668963" y="6172200"/>
            <a:ext cx="947737" cy="277813"/>
          </a:xfrm>
          <a:custGeom>
            <a:avLst/>
            <a:gdLst/>
            <a:ahLst/>
            <a:cxnLst>
              <a:cxn ang="0">
                <a:pos x="696" y="201"/>
              </a:cxn>
              <a:cxn ang="0">
                <a:pos x="696" y="0"/>
              </a:cxn>
              <a:cxn ang="0">
                <a:pos x="0" y="0"/>
              </a:cxn>
              <a:cxn ang="0">
                <a:pos x="0" y="204"/>
              </a:cxn>
              <a:cxn ang="0">
                <a:pos x="696" y="204"/>
              </a:cxn>
              <a:cxn ang="0">
                <a:pos x="696" y="204"/>
              </a:cxn>
            </a:cxnLst>
            <a:rect l="0" t="0" r="r" b="b"/>
            <a:pathLst>
              <a:path w="696" h="204">
                <a:moveTo>
                  <a:pt x="696" y="201"/>
                </a:moveTo>
                <a:lnTo>
                  <a:pt x="696" y="0"/>
                </a:lnTo>
                <a:lnTo>
                  <a:pt x="0" y="0"/>
                </a:lnTo>
                <a:lnTo>
                  <a:pt x="0" y="204"/>
                </a:lnTo>
                <a:lnTo>
                  <a:pt x="696" y="204"/>
                </a:lnTo>
                <a:lnTo>
                  <a:pt x="696" y="204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9284" name="Rectangle 4"/>
          <p:cNvSpPr>
            <a:spLocks noChangeArrowheads="1"/>
          </p:cNvSpPr>
          <p:nvPr/>
        </p:nvSpPr>
        <p:spPr bwMode="auto">
          <a:xfrm>
            <a:off x="3884613" y="1809750"/>
            <a:ext cx="6254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>
                <a:solidFill>
                  <a:srgbClr val="000000"/>
                </a:solidFill>
                <a:latin typeface="Arial" charset="0"/>
              </a:rPr>
              <a:t>CLOSED</a:t>
            </a:r>
            <a:endParaRPr lang="en-US">
              <a:latin typeface="Times New Roman" charset="0"/>
            </a:endParaRPr>
          </a:p>
        </p:txBody>
      </p:sp>
      <p:sp>
        <p:nvSpPr>
          <p:cNvPr id="609285" name="Rectangle 5"/>
          <p:cNvSpPr>
            <a:spLocks noChangeArrowheads="1"/>
          </p:cNvSpPr>
          <p:nvPr/>
        </p:nvSpPr>
        <p:spPr bwMode="auto">
          <a:xfrm>
            <a:off x="3919538" y="2770188"/>
            <a:ext cx="5334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>
                <a:solidFill>
                  <a:srgbClr val="000000"/>
                </a:solidFill>
                <a:latin typeface="Arial" charset="0"/>
              </a:rPr>
              <a:t>LISTEN</a:t>
            </a:r>
            <a:endParaRPr lang="en-US">
              <a:latin typeface="Times New Roman" charset="0"/>
            </a:endParaRPr>
          </a:p>
        </p:txBody>
      </p:sp>
      <p:sp>
        <p:nvSpPr>
          <p:cNvPr id="609286" name="Rectangle 6"/>
          <p:cNvSpPr>
            <a:spLocks noChangeArrowheads="1"/>
          </p:cNvSpPr>
          <p:nvPr/>
        </p:nvSpPr>
        <p:spPr bwMode="auto">
          <a:xfrm>
            <a:off x="1862138" y="3557588"/>
            <a:ext cx="82708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>
                <a:solidFill>
                  <a:srgbClr val="000000"/>
                </a:solidFill>
                <a:latin typeface="Arial" charset="0"/>
              </a:rPr>
              <a:t>SYN_RCVD</a:t>
            </a:r>
            <a:endParaRPr lang="en-US">
              <a:latin typeface="Times New Roman" charset="0"/>
            </a:endParaRPr>
          </a:p>
        </p:txBody>
      </p:sp>
      <p:sp>
        <p:nvSpPr>
          <p:cNvPr id="609287" name="Rectangle 7"/>
          <p:cNvSpPr>
            <a:spLocks noChangeArrowheads="1"/>
          </p:cNvSpPr>
          <p:nvPr/>
        </p:nvSpPr>
        <p:spPr bwMode="auto">
          <a:xfrm>
            <a:off x="5730875" y="3557588"/>
            <a:ext cx="8032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>
                <a:solidFill>
                  <a:srgbClr val="000000"/>
                </a:solidFill>
                <a:latin typeface="Arial" charset="0"/>
              </a:rPr>
              <a:t>SYN_SENT</a:t>
            </a:r>
            <a:endParaRPr lang="en-US">
              <a:latin typeface="Times New Roman" charset="0"/>
            </a:endParaRPr>
          </a:p>
        </p:txBody>
      </p:sp>
      <p:sp>
        <p:nvSpPr>
          <p:cNvPr id="609288" name="Rectangle 8"/>
          <p:cNvSpPr>
            <a:spLocks noChangeArrowheads="1"/>
          </p:cNvSpPr>
          <p:nvPr/>
        </p:nvSpPr>
        <p:spPr bwMode="auto">
          <a:xfrm>
            <a:off x="3711575" y="4333875"/>
            <a:ext cx="10493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>
                <a:solidFill>
                  <a:srgbClr val="000000"/>
                </a:solidFill>
                <a:latin typeface="Arial" charset="0"/>
              </a:rPr>
              <a:t>ESTABLISHED</a:t>
            </a:r>
            <a:endParaRPr lang="en-US">
              <a:latin typeface="Times New Roman" charset="0"/>
            </a:endParaRPr>
          </a:p>
        </p:txBody>
      </p:sp>
      <p:sp>
        <p:nvSpPr>
          <p:cNvPr id="609289" name="Rectangle 9"/>
          <p:cNvSpPr>
            <a:spLocks noChangeArrowheads="1"/>
          </p:cNvSpPr>
          <p:nvPr/>
        </p:nvSpPr>
        <p:spPr bwMode="auto">
          <a:xfrm>
            <a:off x="5705475" y="4995863"/>
            <a:ext cx="9826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>
                <a:solidFill>
                  <a:srgbClr val="000000"/>
                </a:solidFill>
                <a:latin typeface="Arial" charset="0"/>
              </a:rPr>
              <a:t>CLOSE_WAIT</a:t>
            </a:r>
            <a:endParaRPr lang="en-US">
              <a:latin typeface="Times New Roman" charset="0"/>
            </a:endParaRPr>
          </a:p>
        </p:txBody>
      </p:sp>
      <p:sp>
        <p:nvSpPr>
          <p:cNvPr id="609290" name="Rectangle 10"/>
          <p:cNvSpPr>
            <a:spLocks noChangeArrowheads="1"/>
          </p:cNvSpPr>
          <p:nvPr/>
        </p:nvSpPr>
        <p:spPr bwMode="auto">
          <a:xfrm>
            <a:off x="5789613" y="5653088"/>
            <a:ext cx="7778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>
                <a:solidFill>
                  <a:srgbClr val="000000"/>
                </a:solidFill>
                <a:latin typeface="Arial" charset="0"/>
              </a:rPr>
              <a:t>LAST_ACK</a:t>
            </a:r>
            <a:endParaRPr lang="en-US">
              <a:latin typeface="Times New Roman" charset="0"/>
            </a:endParaRPr>
          </a:p>
        </p:txBody>
      </p:sp>
      <p:sp>
        <p:nvSpPr>
          <p:cNvPr id="609291" name="Rectangle 11"/>
          <p:cNvSpPr>
            <a:spLocks noChangeArrowheads="1"/>
          </p:cNvSpPr>
          <p:nvPr/>
        </p:nvSpPr>
        <p:spPr bwMode="auto">
          <a:xfrm>
            <a:off x="3860800" y="5653088"/>
            <a:ext cx="6858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>
                <a:solidFill>
                  <a:srgbClr val="000000"/>
                </a:solidFill>
                <a:latin typeface="Arial" charset="0"/>
              </a:rPr>
              <a:t>CLOSING</a:t>
            </a:r>
            <a:endParaRPr lang="en-US">
              <a:latin typeface="Times New Roman" charset="0"/>
            </a:endParaRPr>
          </a:p>
        </p:txBody>
      </p:sp>
      <p:sp>
        <p:nvSpPr>
          <p:cNvPr id="609292" name="Rectangle 12"/>
          <p:cNvSpPr>
            <a:spLocks noChangeArrowheads="1"/>
          </p:cNvSpPr>
          <p:nvPr/>
        </p:nvSpPr>
        <p:spPr bwMode="auto">
          <a:xfrm>
            <a:off x="3784600" y="6230938"/>
            <a:ext cx="8318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>
                <a:solidFill>
                  <a:srgbClr val="000000"/>
                </a:solidFill>
                <a:latin typeface="Arial" charset="0"/>
              </a:rPr>
              <a:t>TIME_WAIT</a:t>
            </a:r>
            <a:endParaRPr lang="en-US">
              <a:latin typeface="Times New Roman" charset="0"/>
            </a:endParaRPr>
          </a:p>
        </p:txBody>
      </p:sp>
      <p:sp>
        <p:nvSpPr>
          <p:cNvPr id="609293" name="Rectangle 13"/>
          <p:cNvSpPr>
            <a:spLocks noChangeArrowheads="1"/>
          </p:cNvSpPr>
          <p:nvPr/>
        </p:nvSpPr>
        <p:spPr bwMode="auto">
          <a:xfrm>
            <a:off x="1806575" y="5640388"/>
            <a:ext cx="8810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>
                <a:solidFill>
                  <a:srgbClr val="000000"/>
                </a:solidFill>
                <a:latin typeface="Arial" charset="0"/>
              </a:rPr>
              <a:t>FIN_WAIT_2</a:t>
            </a:r>
            <a:endParaRPr lang="en-US">
              <a:latin typeface="Times New Roman" charset="0"/>
            </a:endParaRPr>
          </a:p>
        </p:txBody>
      </p:sp>
      <p:sp>
        <p:nvSpPr>
          <p:cNvPr id="609294" name="Rectangle 14"/>
          <p:cNvSpPr>
            <a:spLocks noChangeArrowheads="1"/>
          </p:cNvSpPr>
          <p:nvPr/>
        </p:nvSpPr>
        <p:spPr bwMode="auto">
          <a:xfrm>
            <a:off x="1830388" y="4987925"/>
            <a:ext cx="88106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>
                <a:solidFill>
                  <a:srgbClr val="000000"/>
                </a:solidFill>
                <a:latin typeface="Arial" charset="0"/>
              </a:rPr>
              <a:t>FIN_WAIT_1</a:t>
            </a:r>
            <a:endParaRPr lang="en-US">
              <a:latin typeface="Times New Roman" charset="0"/>
            </a:endParaRPr>
          </a:p>
        </p:txBody>
      </p:sp>
      <p:sp>
        <p:nvSpPr>
          <p:cNvPr id="609295" name="Rectangle 15"/>
          <p:cNvSpPr>
            <a:spLocks noChangeArrowheads="1"/>
          </p:cNvSpPr>
          <p:nvPr/>
        </p:nvSpPr>
        <p:spPr bwMode="auto">
          <a:xfrm>
            <a:off x="3038475" y="2262188"/>
            <a:ext cx="911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>
                <a:solidFill>
                  <a:srgbClr val="000000"/>
                </a:solidFill>
                <a:latin typeface="Arial" charset="0"/>
              </a:rPr>
              <a:t>Passive open</a:t>
            </a:r>
            <a:endParaRPr lang="en-US">
              <a:latin typeface="Times New Roman" charset="0"/>
            </a:endParaRPr>
          </a:p>
        </p:txBody>
      </p:sp>
      <p:sp>
        <p:nvSpPr>
          <p:cNvPr id="609296" name="Rectangle 16"/>
          <p:cNvSpPr>
            <a:spLocks noChangeArrowheads="1"/>
          </p:cNvSpPr>
          <p:nvPr/>
        </p:nvSpPr>
        <p:spPr bwMode="auto">
          <a:xfrm>
            <a:off x="4384675" y="2262188"/>
            <a:ext cx="3873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>
                <a:solidFill>
                  <a:srgbClr val="000000"/>
                </a:solidFill>
                <a:latin typeface="Arial" charset="0"/>
              </a:rPr>
              <a:t>Close</a:t>
            </a:r>
            <a:endParaRPr lang="en-US">
              <a:latin typeface="Times New Roman" charset="0"/>
            </a:endParaRPr>
          </a:p>
        </p:txBody>
      </p:sp>
      <p:sp>
        <p:nvSpPr>
          <p:cNvPr id="609297" name="Line 17"/>
          <p:cNvSpPr>
            <a:spLocks noChangeShapeType="1"/>
          </p:cNvSpPr>
          <p:nvPr/>
        </p:nvSpPr>
        <p:spPr bwMode="auto">
          <a:xfrm flipH="1">
            <a:off x="2784475" y="3630613"/>
            <a:ext cx="2809875" cy="31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9298" name="Freeform 18"/>
          <p:cNvSpPr>
            <a:spLocks/>
          </p:cNvSpPr>
          <p:nvPr/>
        </p:nvSpPr>
        <p:spPr bwMode="auto">
          <a:xfrm>
            <a:off x="2698750" y="3606800"/>
            <a:ext cx="90488" cy="50800"/>
          </a:xfrm>
          <a:custGeom>
            <a:avLst/>
            <a:gdLst/>
            <a:ahLst/>
            <a:cxnLst>
              <a:cxn ang="0">
                <a:pos x="66" y="0"/>
              </a:cxn>
              <a:cxn ang="0">
                <a:pos x="0" y="20"/>
              </a:cxn>
              <a:cxn ang="0">
                <a:pos x="66" y="37"/>
              </a:cxn>
              <a:cxn ang="0">
                <a:pos x="66" y="3"/>
              </a:cxn>
              <a:cxn ang="0">
                <a:pos x="66" y="3"/>
              </a:cxn>
              <a:cxn ang="0">
                <a:pos x="66" y="0"/>
              </a:cxn>
            </a:cxnLst>
            <a:rect l="0" t="0" r="r" b="b"/>
            <a:pathLst>
              <a:path w="66" h="37">
                <a:moveTo>
                  <a:pt x="66" y="0"/>
                </a:moveTo>
                <a:lnTo>
                  <a:pt x="0" y="20"/>
                </a:lnTo>
                <a:lnTo>
                  <a:pt x="66" y="37"/>
                </a:lnTo>
                <a:lnTo>
                  <a:pt x="66" y="3"/>
                </a:lnTo>
                <a:lnTo>
                  <a:pt x="66" y="3"/>
                </a:lnTo>
                <a:lnTo>
                  <a:pt x="66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9299" name="Line 19"/>
          <p:cNvSpPr>
            <a:spLocks noChangeShapeType="1"/>
          </p:cNvSpPr>
          <p:nvPr/>
        </p:nvSpPr>
        <p:spPr bwMode="auto">
          <a:xfrm>
            <a:off x="2212975" y="3771900"/>
            <a:ext cx="1588" cy="1066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9300" name="Freeform 20"/>
          <p:cNvSpPr>
            <a:spLocks/>
          </p:cNvSpPr>
          <p:nvPr/>
        </p:nvSpPr>
        <p:spPr bwMode="auto">
          <a:xfrm>
            <a:off x="2190750" y="4827588"/>
            <a:ext cx="50800" cy="904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7" y="66"/>
              </a:cxn>
              <a:cxn ang="0">
                <a:pos x="37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37" h="66">
                <a:moveTo>
                  <a:pt x="0" y="0"/>
                </a:moveTo>
                <a:lnTo>
                  <a:pt x="17" y="66"/>
                </a:lnTo>
                <a:lnTo>
                  <a:pt x="37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9301" name="Freeform 21"/>
          <p:cNvSpPr>
            <a:spLocks/>
          </p:cNvSpPr>
          <p:nvPr/>
        </p:nvSpPr>
        <p:spPr bwMode="auto">
          <a:xfrm>
            <a:off x="3603625" y="6161088"/>
            <a:ext cx="80963" cy="77787"/>
          </a:xfrm>
          <a:custGeom>
            <a:avLst/>
            <a:gdLst/>
            <a:ahLst/>
            <a:cxnLst>
              <a:cxn ang="0">
                <a:pos x="0" y="24"/>
              </a:cxn>
              <a:cxn ang="0">
                <a:pos x="60" y="58"/>
              </a:cxn>
              <a:cxn ang="0">
                <a:pos x="25" y="0"/>
              </a:cxn>
              <a:cxn ang="0">
                <a:pos x="2" y="24"/>
              </a:cxn>
              <a:cxn ang="0">
                <a:pos x="2" y="24"/>
              </a:cxn>
              <a:cxn ang="0">
                <a:pos x="0" y="24"/>
              </a:cxn>
            </a:cxnLst>
            <a:rect l="0" t="0" r="r" b="b"/>
            <a:pathLst>
              <a:path w="60" h="58">
                <a:moveTo>
                  <a:pt x="0" y="24"/>
                </a:moveTo>
                <a:lnTo>
                  <a:pt x="60" y="58"/>
                </a:lnTo>
                <a:lnTo>
                  <a:pt x="25" y="0"/>
                </a:lnTo>
                <a:lnTo>
                  <a:pt x="2" y="24"/>
                </a:lnTo>
                <a:lnTo>
                  <a:pt x="2" y="24"/>
                </a:lnTo>
                <a:lnTo>
                  <a:pt x="0" y="24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9302" name="Rectangle 22"/>
          <p:cNvSpPr>
            <a:spLocks noChangeArrowheads="1"/>
          </p:cNvSpPr>
          <p:nvPr/>
        </p:nvSpPr>
        <p:spPr bwMode="auto">
          <a:xfrm>
            <a:off x="4559300" y="3276600"/>
            <a:ext cx="3968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>
                <a:solidFill>
                  <a:srgbClr val="000000"/>
                </a:solidFill>
                <a:latin typeface="Arial" charset="0"/>
              </a:rPr>
              <a:t>Send/</a:t>
            </a:r>
            <a:endParaRPr lang="en-US">
              <a:latin typeface="Times New Roman" charset="0"/>
            </a:endParaRPr>
          </a:p>
        </p:txBody>
      </p:sp>
      <p:sp>
        <p:nvSpPr>
          <p:cNvPr id="609303" name="Rectangle 23"/>
          <p:cNvSpPr>
            <a:spLocks noChangeArrowheads="1"/>
          </p:cNvSpPr>
          <p:nvPr/>
        </p:nvSpPr>
        <p:spPr bwMode="auto">
          <a:xfrm>
            <a:off x="5016500" y="3276600"/>
            <a:ext cx="3127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>
                <a:solidFill>
                  <a:srgbClr val="000000"/>
                </a:solidFill>
                <a:latin typeface="Arial" charset="0"/>
              </a:rPr>
              <a:t>SYN</a:t>
            </a:r>
            <a:endParaRPr lang="en-US">
              <a:latin typeface="Times New Roman" charset="0"/>
            </a:endParaRPr>
          </a:p>
        </p:txBody>
      </p:sp>
      <p:sp>
        <p:nvSpPr>
          <p:cNvPr id="609304" name="Rectangle 24"/>
          <p:cNvSpPr>
            <a:spLocks noChangeArrowheads="1"/>
          </p:cNvSpPr>
          <p:nvPr/>
        </p:nvSpPr>
        <p:spPr bwMode="auto">
          <a:xfrm>
            <a:off x="3644900" y="3462338"/>
            <a:ext cx="11557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>
                <a:solidFill>
                  <a:srgbClr val="000000"/>
                </a:solidFill>
                <a:latin typeface="Arial" charset="0"/>
              </a:rPr>
              <a:t>SYN/SYN + ACK</a:t>
            </a:r>
            <a:endParaRPr lang="en-US">
              <a:latin typeface="Times New Roman" charset="0"/>
            </a:endParaRPr>
          </a:p>
        </p:txBody>
      </p:sp>
      <p:sp>
        <p:nvSpPr>
          <p:cNvPr id="609305" name="Rectangle 25"/>
          <p:cNvSpPr>
            <a:spLocks noChangeArrowheads="1"/>
          </p:cNvSpPr>
          <p:nvPr/>
        </p:nvSpPr>
        <p:spPr bwMode="auto">
          <a:xfrm>
            <a:off x="4576763" y="3784600"/>
            <a:ext cx="11557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>
                <a:solidFill>
                  <a:srgbClr val="000000"/>
                </a:solidFill>
                <a:latin typeface="Arial" charset="0"/>
              </a:rPr>
              <a:t>SYN + ACK/ACK</a:t>
            </a:r>
            <a:endParaRPr lang="en-US">
              <a:latin typeface="Times New Roman" charset="0"/>
            </a:endParaRPr>
          </a:p>
        </p:txBody>
      </p:sp>
      <p:sp>
        <p:nvSpPr>
          <p:cNvPr id="609306" name="Rectangle 26"/>
          <p:cNvSpPr>
            <a:spLocks noChangeArrowheads="1"/>
          </p:cNvSpPr>
          <p:nvPr/>
        </p:nvSpPr>
        <p:spPr bwMode="auto">
          <a:xfrm>
            <a:off x="2578100" y="3200400"/>
            <a:ext cx="11557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>
                <a:solidFill>
                  <a:srgbClr val="000000"/>
                </a:solidFill>
                <a:latin typeface="Arial" charset="0"/>
              </a:rPr>
              <a:t>SYN/SYN + ACK</a:t>
            </a:r>
            <a:endParaRPr lang="en-US">
              <a:latin typeface="Times New Roman" charset="0"/>
            </a:endParaRPr>
          </a:p>
        </p:txBody>
      </p:sp>
      <p:sp>
        <p:nvSpPr>
          <p:cNvPr id="609307" name="Rectangle 27"/>
          <p:cNvSpPr>
            <a:spLocks noChangeArrowheads="1"/>
          </p:cNvSpPr>
          <p:nvPr/>
        </p:nvSpPr>
        <p:spPr bwMode="auto">
          <a:xfrm>
            <a:off x="3328988" y="3784600"/>
            <a:ext cx="3127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>
                <a:solidFill>
                  <a:srgbClr val="000000"/>
                </a:solidFill>
                <a:latin typeface="Arial" charset="0"/>
              </a:rPr>
              <a:t>ACK</a:t>
            </a:r>
            <a:endParaRPr lang="en-US">
              <a:latin typeface="Times New Roman" charset="0"/>
            </a:endParaRPr>
          </a:p>
        </p:txBody>
      </p:sp>
      <p:sp>
        <p:nvSpPr>
          <p:cNvPr id="609308" name="Rectangle 28"/>
          <p:cNvSpPr>
            <a:spLocks noChangeArrowheads="1"/>
          </p:cNvSpPr>
          <p:nvPr/>
        </p:nvSpPr>
        <p:spPr bwMode="auto">
          <a:xfrm>
            <a:off x="2276475" y="4333875"/>
            <a:ext cx="38735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>
                <a:solidFill>
                  <a:srgbClr val="000000"/>
                </a:solidFill>
                <a:latin typeface="Arial" charset="0"/>
              </a:rPr>
              <a:t>Close</a:t>
            </a:r>
            <a:endParaRPr lang="en-US">
              <a:latin typeface="Times New Roman" charset="0"/>
            </a:endParaRPr>
          </a:p>
        </p:txBody>
      </p:sp>
      <p:sp>
        <p:nvSpPr>
          <p:cNvPr id="609309" name="Rectangle 29"/>
          <p:cNvSpPr>
            <a:spLocks noChangeArrowheads="1"/>
          </p:cNvSpPr>
          <p:nvPr/>
        </p:nvSpPr>
        <p:spPr bwMode="auto">
          <a:xfrm>
            <a:off x="2730500" y="4343400"/>
            <a:ext cx="288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>
                <a:solidFill>
                  <a:srgbClr val="000000"/>
                </a:solidFill>
                <a:latin typeface="Arial" charset="0"/>
              </a:rPr>
              <a:t>/FIN</a:t>
            </a:r>
            <a:endParaRPr lang="en-US">
              <a:latin typeface="Times New Roman" charset="0"/>
            </a:endParaRPr>
          </a:p>
        </p:txBody>
      </p:sp>
      <p:sp>
        <p:nvSpPr>
          <p:cNvPr id="609310" name="Rectangle 30"/>
          <p:cNvSpPr>
            <a:spLocks noChangeArrowheads="1"/>
          </p:cNvSpPr>
          <p:nvPr/>
        </p:nvSpPr>
        <p:spPr bwMode="auto">
          <a:xfrm>
            <a:off x="4635500" y="4724400"/>
            <a:ext cx="6016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>
                <a:solidFill>
                  <a:srgbClr val="000000"/>
                </a:solidFill>
                <a:latin typeface="Arial" charset="0"/>
              </a:rPr>
              <a:t>FIN/ACK</a:t>
            </a:r>
            <a:endParaRPr lang="en-US">
              <a:latin typeface="Times New Roman" charset="0"/>
            </a:endParaRPr>
          </a:p>
        </p:txBody>
      </p:sp>
      <p:sp>
        <p:nvSpPr>
          <p:cNvPr id="609311" name="Rectangle 31"/>
          <p:cNvSpPr>
            <a:spLocks noChangeArrowheads="1"/>
          </p:cNvSpPr>
          <p:nvPr/>
        </p:nvSpPr>
        <p:spPr bwMode="auto">
          <a:xfrm>
            <a:off x="2959100" y="4724400"/>
            <a:ext cx="38735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>
                <a:solidFill>
                  <a:srgbClr val="000000"/>
                </a:solidFill>
                <a:latin typeface="Arial" charset="0"/>
              </a:rPr>
              <a:t>Close</a:t>
            </a:r>
            <a:endParaRPr lang="en-US">
              <a:latin typeface="Times New Roman" charset="0"/>
            </a:endParaRPr>
          </a:p>
        </p:txBody>
      </p:sp>
      <p:sp>
        <p:nvSpPr>
          <p:cNvPr id="609312" name="Rectangle 32"/>
          <p:cNvSpPr>
            <a:spLocks noChangeArrowheads="1"/>
          </p:cNvSpPr>
          <p:nvPr/>
        </p:nvSpPr>
        <p:spPr bwMode="auto">
          <a:xfrm>
            <a:off x="3416300" y="4724400"/>
            <a:ext cx="288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>
                <a:solidFill>
                  <a:srgbClr val="000000"/>
                </a:solidFill>
                <a:latin typeface="Arial" charset="0"/>
              </a:rPr>
              <a:t>/FIN</a:t>
            </a:r>
            <a:endParaRPr lang="en-US">
              <a:latin typeface="Times New Roman" charset="0"/>
            </a:endParaRPr>
          </a:p>
        </p:txBody>
      </p:sp>
      <p:sp>
        <p:nvSpPr>
          <p:cNvPr id="609313" name="Rectangle 33"/>
          <p:cNvSpPr>
            <a:spLocks noChangeArrowheads="1"/>
          </p:cNvSpPr>
          <p:nvPr/>
        </p:nvSpPr>
        <p:spPr bwMode="auto">
          <a:xfrm>
            <a:off x="3105150" y="5172075"/>
            <a:ext cx="6016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>
                <a:solidFill>
                  <a:srgbClr val="000000"/>
                </a:solidFill>
                <a:latin typeface="Arial" charset="0"/>
              </a:rPr>
              <a:t>FIN/ACK</a:t>
            </a:r>
            <a:endParaRPr lang="en-US">
              <a:latin typeface="Times New Roman" charset="0"/>
            </a:endParaRPr>
          </a:p>
        </p:txBody>
      </p:sp>
      <p:sp>
        <p:nvSpPr>
          <p:cNvPr id="609314" name="Rectangle 34"/>
          <p:cNvSpPr>
            <a:spLocks noChangeArrowheads="1"/>
          </p:cNvSpPr>
          <p:nvPr/>
        </p:nvSpPr>
        <p:spPr bwMode="auto">
          <a:xfrm>
            <a:off x="4610100" y="5872163"/>
            <a:ext cx="1219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>
                <a:solidFill>
                  <a:srgbClr val="000000"/>
                </a:solidFill>
                <a:latin typeface="Arial" charset="0"/>
              </a:rPr>
              <a:t>Timeout after two </a:t>
            </a:r>
            <a:endParaRPr lang="en-US">
              <a:latin typeface="Times New Roman" charset="0"/>
            </a:endParaRPr>
          </a:p>
        </p:txBody>
      </p:sp>
      <p:sp>
        <p:nvSpPr>
          <p:cNvPr id="609315" name="Rectangle 35"/>
          <p:cNvSpPr>
            <a:spLocks noChangeArrowheads="1"/>
          </p:cNvSpPr>
          <p:nvPr/>
        </p:nvSpPr>
        <p:spPr bwMode="auto">
          <a:xfrm>
            <a:off x="4659313" y="6024563"/>
            <a:ext cx="118268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>
                <a:solidFill>
                  <a:srgbClr val="000000"/>
                </a:solidFill>
                <a:latin typeface="Arial" charset="0"/>
              </a:rPr>
              <a:t>segment lifetimes</a:t>
            </a:r>
            <a:endParaRPr lang="en-US">
              <a:latin typeface="Times New Roman" charset="0"/>
            </a:endParaRPr>
          </a:p>
        </p:txBody>
      </p:sp>
      <p:sp>
        <p:nvSpPr>
          <p:cNvPr id="609316" name="Rectangle 36"/>
          <p:cNvSpPr>
            <a:spLocks noChangeArrowheads="1"/>
          </p:cNvSpPr>
          <p:nvPr/>
        </p:nvSpPr>
        <p:spPr bwMode="auto">
          <a:xfrm>
            <a:off x="2632075" y="6122988"/>
            <a:ext cx="6016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>
                <a:solidFill>
                  <a:srgbClr val="000000"/>
                </a:solidFill>
                <a:latin typeface="Arial" charset="0"/>
              </a:rPr>
              <a:t>FIN/ACK</a:t>
            </a:r>
            <a:endParaRPr lang="en-US">
              <a:latin typeface="Times New Roman" charset="0"/>
            </a:endParaRPr>
          </a:p>
        </p:txBody>
      </p:sp>
      <p:sp>
        <p:nvSpPr>
          <p:cNvPr id="609317" name="Rectangle 37"/>
          <p:cNvSpPr>
            <a:spLocks noChangeArrowheads="1"/>
          </p:cNvSpPr>
          <p:nvPr/>
        </p:nvSpPr>
        <p:spPr bwMode="auto">
          <a:xfrm>
            <a:off x="4243388" y="5926138"/>
            <a:ext cx="3127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>
                <a:solidFill>
                  <a:srgbClr val="000000"/>
                </a:solidFill>
                <a:latin typeface="Arial" charset="0"/>
              </a:rPr>
              <a:t>ACK</a:t>
            </a:r>
            <a:endParaRPr lang="en-US">
              <a:latin typeface="Times New Roman" charset="0"/>
            </a:endParaRPr>
          </a:p>
        </p:txBody>
      </p:sp>
      <p:sp>
        <p:nvSpPr>
          <p:cNvPr id="609318" name="Rectangle 38"/>
          <p:cNvSpPr>
            <a:spLocks noChangeArrowheads="1"/>
          </p:cNvSpPr>
          <p:nvPr/>
        </p:nvSpPr>
        <p:spPr bwMode="auto">
          <a:xfrm>
            <a:off x="2270125" y="5307013"/>
            <a:ext cx="312738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>
                <a:solidFill>
                  <a:srgbClr val="000000"/>
                </a:solidFill>
                <a:latin typeface="Arial" charset="0"/>
              </a:rPr>
              <a:t>ACK</a:t>
            </a:r>
            <a:endParaRPr lang="en-US">
              <a:latin typeface="Times New Roman" charset="0"/>
            </a:endParaRPr>
          </a:p>
        </p:txBody>
      </p:sp>
      <p:sp>
        <p:nvSpPr>
          <p:cNvPr id="609319" name="Rectangle 39"/>
          <p:cNvSpPr>
            <a:spLocks noChangeArrowheads="1"/>
          </p:cNvSpPr>
          <p:nvPr/>
        </p:nvSpPr>
        <p:spPr bwMode="auto">
          <a:xfrm>
            <a:off x="6213475" y="5938838"/>
            <a:ext cx="312738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>
                <a:solidFill>
                  <a:srgbClr val="000000"/>
                </a:solidFill>
                <a:latin typeface="Arial" charset="0"/>
              </a:rPr>
              <a:t>ACK</a:t>
            </a:r>
            <a:endParaRPr lang="en-US">
              <a:latin typeface="Times New Roman" charset="0"/>
            </a:endParaRPr>
          </a:p>
        </p:txBody>
      </p:sp>
      <p:sp>
        <p:nvSpPr>
          <p:cNvPr id="609320" name="Rectangle 40"/>
          <p:cNvSpPr>
            <a:spLocks noChangeArrowheads="1"/>
          </p:cNvSpPr>
          <p:nvPr/>
        </p:nvSpPr>
        <p:spPr bwMode="auto">
          <a:xfrm>
            <a:off x="6235700" y="5334000"/>
            <a:ext cx="38735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>
                <a:solidFill>
                  <a:srgbClr val="000000"/>
                </a:solidFill>
                <a:latin typeface="Arial" charset="0"/>
              </a:rPr>
              <a:t>Close</a:t>
            </a:r>
            <a:endParaRPr lang="en-US">
              <a:latin typeface="Times New Roman" charset="0"/>
            </a:endParaRPr>
          </a:p>
        </p:txBody>
      </p:sp>
      <p:sp>
        <p:nvSpPr>
          <p:cNvPr id="609321" name="Rectangle 41"/>
          <p:cNvSpPr>
            <a:spLocks noChangeArrowheads="1"/>
          </p:cNvSpPr>
          <p:nvPr/>
        </p:nvSpPr>
        <p:spPr bwMode="auto">
          <a:xfrm>
            <a:off x="6692900" y="5334000"/>
            <a:ext cx="288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>
                <a:solidFill>
                  <a:srgbClr val="000000"/>
                </a:solidFill>
                <a:latin typeface="Arial" charset="0"/>
              </a:rPr>
              <a:t>/FIN</a:t>
            </a:r>
            <a:endParaRPr lang="en-US">
              <a:latin typeface="Times New Roman" charset="0"/>
            </a:endParaRPr>
          </a:p>
        </p:txBody>
      </p:sp>
      <p:sp>
        <p:nvSpPr>
          <p:cNvPr id="609322" name="Freeform 42"/>
          <p:cNvSpPr>
            <a:spLocks/>
          </p:cNvSpPr>
          <p:nvPr/>
        </p:nvSpPr>
        <p:spPr bwMode="auto">
          <a:xfrm>
            <a:off x="3684588" y="1752600"/>
            <a:ext cx="938212" cy="274638"/>
          </a:xfrm>
          <a:custGeom>
            <a:avLst/>
            <a:gdLst/>
            <a:ahLst/>
            <a:cxnLst>
              <a:cxn ang="0">
                <a:pos x="690" y="202"/>
              </a:cxn>
              <a:cxn ang="0">
                <a:pos x="690" y="0"/>
              </a:cxn>
              <a:cxn ang="0">
                <a:pos x="0" y="0"/>
              </a:cxn>
              <a:cxn ang="0">
                <a:pos x="0" y="202"/>
              </a:cxn>
              <a:cxn ang="0">
                <a:pos x="690" y="202"/>
              </a:cxn>
              <a:cxn ang="0">
                <a:pos x="690" y="202"/>
              </a:cxn>
            </a:cxnLst>
            <a:rect l="0" t="0" r="r" b="b"/>
            <a:pathLst>
              <a:path w="690" h="202">
                <a:moveTo>
                  <a:pt x="690" y="202"/>
                </a:moveTo>
                <a:lnTo>
                  <a:pt x="690" y="0"/>
                </a:lnTo>
                <a:lnTo>
                  <a:pt x="0" y="0"/>
                </a:lnTo>
                <a:lnTo>
                  <a:pt x="0" y="202"/>
                </a:lnTo>
                <a:lnTo>
                  <a:pt x="690" y="202"/>
                </a:lnTo>
                <a:lnTo>
                  <a:pt x="690" y="202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9323" name="Freeform 43"/>
          <p:cNvSpPr>
            <a:spLocks/>
          </p:cNvSpPr>
          <p:nvPr/>
        </p:nvSpPr>
        <p:spPr bwMode="auto">
          <a:xfrm>
            <a:off x="3684588" y="2711450"/>
            <a:ext cx="946150" cy="277813"/>
          </a:xfrm>
          <a:custGeom>
            <a:avLst/>
            <a:gdLst/>
            <a:ahLst/>
            <a:cxnLst>
              <a:cxn ang="0">
                <a:pos x="693" y="204"/>
              </a:cxn>
              <a:cxn ang="0">
                <a:pos x="696" y="0"/>
              </a:cxn>
              <a:cxn ang="0">
                <a:pos x="0" y="0"/>
              </a:cxn>
              <a:cxn ang="0">
                <a:pos x="0" y="204"/>
              </a:cxn>
              <a:cxn ang="0">
                <a:pos x="696" y="204"/>
              </a:cxn>
              <a:cxn ang="0">
                <a:pos x="696" y="204"/>
              </a:cxn>
            </a:cxnLst>
            <a:rect l="0" t="0" r="r" b="b"/>
            <a:pathLst>
              <a:path w="696" h="204">
                <a:moveTo>
                  <a:pt x="693" y="204"/>
                </a:moveTo>
                <a:lnTo>
                  <a:pt x="696" y="0"/>
                </a:lnTo>
                <a:lnTo>
                  <a:pt x="0" y="0"/>
                </a:lnTo>
                <a:lnTo>
                  <a:pt x="0" y="204"/>
                </a:lnTo>
                <a:lnTo>
                  <a:pt x="696" y="204"/>
                </a:lnTo>
                <a:lnTo>
                  <a:pt x="696" y="204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9324" name="Freeform 44"/>
          <p:cNvSpPr>
            <a:spLocks/>
          </p:cNvSpPr>
          <p:nvPr/>
        </p:nvSpPr>
        <p:spPr bwMode="auto">
          <a:xfrm>
            <a:off x="1752600" y="3494088"/>
            <a:ext cx="942975" cy="277812"/>
          </a:xfrm>
          <a:custGeom>
            <a:avLst/>
            <a:gdLst/>
            <a:ahLst/>
            <a:cxnLst>
              <a:cxn ang="0">
                <a:pos x="693" y="204"/>
              </a:cxn>
              <a:cxn ang="0">
                <a:pos x="693" y="0"/>
              </a:cxn>
              <a:cxn ang="0">
                <a:pos x="0" y="0"/>
              </a:cxn>
              <a:cxn ang="0">
                <a:pos x="0" y="204"/>
              </a:cxn>
              <a:cxn ang="0">
                <a:pos x="693" y="204"/>
              </a:cxn>
              <a:cxn ang="0">
                <a:pos x="693" y="204"/>
              </a:cxn>
            </a:cxnLst>
            <a:rect l="0" t="0" r="r" b="b"/>
            <a:pathLst>
              <a:path w="693" h="204">
                <a:moveTo>
                  <a:pt x="693" y="204"/>
                </a:moveTo>
                <a:lnTo>
                  <a:pt x="693" y="0"/>
                </a:lnTo>
                <a:lnTo>
                  <a:pt x="0" y="0"/>
                </a:lnTo>
                <a:lnTo>
                  <a:pt x="0" y="204"/>
                </a:lnTo>
                <a:lnTo>
                  <a:pt x="693" y="204"/>
                </a:lnTo>
                <a:lnTo>
                  <a:pt x="693" y="204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9325" name="Freeform 45"/>
          <p:cNvSpPr>
            <a:spLocks/>
          </p:cNvSpPr>
          <p:nvPr/>
        </p:nvSpPr>
        <p:spPr bwMode="auto">
          <a:xfrm>
            <a:off x="5599113" y="3494088"/>
            <a:ext cx="946150" cy="277812"/>
          </a:xfrm>
          <a:custGeom>
            <a:avLst/>
            <a:gdLst/>
            <a:ahLst/>
            <a:cxnLst>
              <a:cxn ang="0">
                <a:pos x="693" y="204"/>
              </a:cxn>
              <a:cxn ang="0">
                <a:pos x="696" y="0"/>
              </a:cxn>
              <a:cxn ang="0">
                <a:pos x="0" y="0"/>
              </a:cxn>
              <a:cxn ang="0">
                <a:pos x="0" y="204"/>
              </a:cxn>
              <a:cxn ang="0">
                <a:pos x="696" y="204"/>
              </a:cxn>
              <a:cxn ang="0">
                <a:pos x="696" y="204"/>
              </a:cxn>
            </a:cxnLst>
            <a:rect l="0" t="0" r="r" b="b"/>
            <a:pathLst>
              <a:path w="696" h="204">
                <a:moveTo>
                  <a:pt x="693" y="204"/>
                </a:moveTo>
                <a:lnTo>
                  <a:pt x="696" y="0"/>
                </a:lnTo>
                <a:lnTo>
                  <a:pt x="0" y="0"/>
                </a:lnTo>
                <a:lnTo>
                  <a:pt x="0" y="204"/>
                </a:lnTo>
                <a:lnTo>
                  <a:pt x="696" y="204"/>
                </a:lnTo>
                <a:lnTo>
                  <a:pt x="696" y="204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9326" name="Freeform 46"/>
          <p:cNvSpPr>
            <a:spLocks/>
          </p:cNvSpPr>
          <p:nvPr/>
        </p:nvSpPr>
        <p:spPr bwMode="auto">
          <a:xfrm>
            <a:off x="3684588" y="4276725"/>
            <a:ext cx="946150" cy="276225"/>
          </a:xfrm>
          <a:custGeom>
            <a:avLst/>
            <a:gdLst/>
            <a:ahLst/>
            <a:cxnLst>
              <a:cxn ang="0">
                <a:pos x="693" y="204"/>
              </a:cxn>
              <a:cxn ang="0">
                <a:pos x="696" y="0"/>
              </a:cxn>
              <a:cxn ang="0">
                <a:pos x="0" y="0"/>
              </a:cxn>
              <a:cxn ang="0">
                <a:pos x="0" y="204"/>
              </a:cxn>
              <a:cxn ang="0">
                <a:pos x="696" y="204"/>
              </a:cxn>
              <a:cxn ang="0">
                <a:pos x="696" y="204"/>
              </a:cxn>
            </a:cxnLst>
            <a:rect l="0" t="0" r="r" b="b"/>
            <a:pathLst>
              <a:path w="696" h="204">
                <a:moveTo>
                  <a:pt x="693" y="204"/>
                </a:moveTo>
                <a:lnTo>
                  <a:pt x="696" y="0"/>
                </a:lnTo>
                <a:lnTo>
                  <a:pt x="0" y="0"/>
                </a:lnTo>
                <a:lnTo>
                  <a:pt x="0" y="204"/>
                </a:lnTo>
                <a:lnTo>
                  <a:pt x="696" y="204"/>
                </a:lnTo>
                <a:lnTo>
                  <a:pt x="696" y="204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9327" name="Freeform 47"/>
          <p:cNvSpPr>
            <a:spLocks/>
          </p:cNvSpPr>
          <p:nvPr/>
        </p:nvSpPr>
        <p:spPr bwMode="auto">
          <a:xfrm>
            <a:off x="1752600" y="4924425"/>
            <a:ext cx="942975" cy="274638"/>
          </a:xfrm>
          <a:custGeom>
            <a:avLst/>
            <a:gdLst/>
            <a:ahLst/>
            <a:cxnLst>
              <a:cxn ang="0">
                <a:pos x="693" y="202"/>
              </a:cxn>
              <a:cxn ang="0">
                <a:pos x="693" y="0"/>
              </a:cxn>
              <a:cxn ang="0">
                <a:pos x="0" y="0"/>
              </a:cxn>
              <a:cxn ang="0">
                <a:pos x="0" y="202"/>
              </a:cxn>
              <a:cxn ang="0">
                <a:pos x="693" y="202"/>
              </a:cxn>
              <a:cxn ang="0">
                <a:pos x="693" y="202"/>
              </a:cxn>
            </a:cxnLst>
            <a:rect l="0" t="0" r="r" b="b"/>
            <a:pathLst>
              <a:path w="693" h="202">
                <a:moveTo>
                  <a:pt x="693" y="202"/>
                </a:moveTo>
                <a:lnTo>
                  <a:pt x="693" y="0"/>
                </a:lnTo>
                <a:lnTo>
                  <a:pt x="0" y="0"/>
                </a:lnTo>
                <a:lnTo>
                  <a:pt x="0" y="202"/>
                </a:lnTo>
                <a:lnTo>
                  <a:pt x="693" y="202"/>
                </a:lnTo>
                <a:lnTo>
                  <a:pt x="693" y="202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9328" name="Line 48"/>
          <p:cNvSpPr>
            <a:spLocks noChangeShapeType="1"/>
          </p:cNvSpPr>
          <p:nvPr/>
        </p:nvSpPr>
        <p:spPr bwMode="auto">
          <a:xfrm>
            <a:off x="4014788" y="2032000"/>
            <a:ext cx="0" cy="6159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9329" name="Freeform 49"/>
          <p:cNvSpPr>
            <a:spLocks/>
          </p:cNvSpPr>
          <p:nvPr/>
        </p:nvSpPr>
        <p:spPr bwMode="auto">
          <a:xfrm>
            <a:off x="3989388" y="2617788"/>
            <a:ext cx="47625" cy="88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8" y="66"/>
              </a:cxn>
              <a:cxn ang="0">
                <a:pos x="35" y="3"/>
              </a:cxn>
              <a:cxn ang="0">
                <a:pos x="0" y="3"/>
              </a:cxn>
              <a:cxn ang="0">
                <a:pos x="0" y="3"/>
              </a:cxn>
              <a:cxn ang="0">
                <a:pos x="0" y="0"/>
              </a:cxn>
            </a:cxnLst>
            <a:rect l="0" t="0" r="r" b="b"/>
            <a:pathLst>
              <a:path w="35" h="66">
                <a:moveTo>
                  <a:pt x="0" y="0"/>
                </a:moveTo>
                <a:lnTo>
                  <a:pt x="18" y="66"/>
                </a:lnTo>
                <a:lnTo>
                  <a:pt x="35" y="3"/>
                </a:lnTo>
                <a:lnTo>
                  <a:pt x="0" y="3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9330" name="Line 50"/>
          <p:cNvSpPr>
            <a:spLocks noChangeShapeType="1"/>
          </p:cNvSpPr>
          <p:nvPr/>
        </p:nvSpPr>
        <p:spPr bwMode="auto">
          <a:xfrm>
            <a:off x="4306888" y="2089150"/>
            <a:ext cx="1587" cy="622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9331" name="Freeform 51"/>
          <p:cNvSpPr>
            <a:spLocks/>
          </p:cNvSpPr>
          <p:nvPr/>
        </p:nvSpPr>
        <p:spPr bwMode="auto">
          <a:xfrm>
            <a:off x="4283075" y="2032000"/>
            <a:ext cx="47625" cy="88900"/>
          </a:xfrm>
          <a:custGeom>
            <a:avLst/>
            <a:gdLst/>
            <a:ahLst/>
            <a:cxnLst>
              <a:cxn ang="0">
                <a:pos x="35" y="63"/>
              </a:cxn>
              <a:cxn ang="0">
                <a:pos x="17" y="0"/>
              </a:cxn>
              <a:cxn ang="0">
                <a:pos x="0" y="66"/>
              </a:cxn>
              <a:cxn ang="0">
                <a:pos x="35" y="66"/>
              </a:cxn>
              <a:cxn ang="0">
                <a:pos x="35" y="66"/>
              </a:cxn>
              <a:cxn ang="0">
                <a:pos x="35" y="63"/>
              </a:cxn>
            </a:cxnLst>
            <a:rect l="0" t="0" r="r" b="b"/>
            <a:pathLst>
              <a:path w="35" h="66">
                <a:moveTo>
                  <a:pt x="35" y="63"/>
                </a:moveTo>
                <a:lnTo>
                  <a:pt x="17" y="0"/>
                </a:lnTo>
                <a:lnTo>
                  <a:pt x="0" y="66"/>
                </a:lnTo>
                <a:lnTo>
                  <a:pt x="35" y="66"/>
                </a:lnTo>
                <a:lnTo>
                  <a:pt x="35" y="66"/>
                </a:lnTo>
                <a:lnTo>
                  <a:pt x="35" y="63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9332" name="Rectangle 52"/>
          <p:cNvSpPr>
            <a:spLocks noChangeArrowheads="1"/>
          </p:cNvSpPr>
          <p:nvPr/>
        </p:nvSpPr>
        <p:spPr bwMode="auto">
          <a:xfrm>
            <a:off x="5168900" y="2514600"/>
            <a:ext cx="38735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>
                <a:solidFill>
                  <a:srgbClr val="000000"/>
                </a:solidFill>
                <a:latin typeface="Arial" charset="0"/>
              </a:rPr>
              <a:t>Close</a:t>
            </a:r>
            <a:endParaRPr lang="en-US">
              <a:latin typeface="Times New Roman" charset="0"/>
            </a:endParaRPr>
          </a:p>
        </p:txBody>
      </p:sp>
      <p:sp>
        <p:nvSpPr>
          <p:cNvPr id="609333" name="Freeform 53"/>
          <p:cNvSpPr>
            <a:spLocks/>
          </p:cNvSpPr>
          <p:nvPr/>
        </p:nvSpPr>
        <p:spPr bwMode="auto">
          <a:xfrm>
            <a:off x="2765425" y="2989263"/>
            <a:ext cx="1244600" cy="582612"/>
          </a:xfrm>
          <a:custGeom>
            <a:avLst/>
            <a:gdLst/>
            <a:ahLst/>
            <a:cxnLst>
              <a:cxn ang="0">
                <a:pos x="915" y="0"/>
              </a:cxn>
              <a:cxn ang="0">
                <a:pos x="915" y="6"/>
              </a:cxn>
              <a:cxn ang="0">
                <a:pos x="915" y="15"/>
              </a:cxn>
              <a:cxn ang="0">
                <a:pos x="915" y="26"/>
              </a:cxn>
              <a:cxn ang="0">
                <a:pos x="912" y="44"/>
              </a:cxn>
              <a:cxn ang="0">
                <a:pos x="909" y="67"/>
              </a:cxn>
              <a:cxn ang="0">
                <a:pos x="906" y="90"/>
              </a:cxn>
              <a:cxn ang="0">
                <a:pos x="900" y="116"/>
              </a:cxn>
              <a:cxn ang="0">
                <a:pos x="892" y="141"/>
              </a:cxn>
              <a:cxn ang="0">
                <a:pos x="877" y="167"/>
              </a:cxn>
              <a:cxn ang="0">
                <a:pos x="863" y="193"/>
              </a:cxn>
              <a:cxn ang="0">
                <a:pos x="826" y="239"/>
              </a:cxn>
              <a:cxn ang="0">
                <a:pos x="780" y="282"/>
              </a:cxn>
              <a:cxn ang="0">
                <a:pos x="725" y="317"/>
              </a:cxn>
              <a:cxn ang="0">
                <a:pos x="667" y="346"/>
              </a:cxn>
              <a:cxn ang="0">
                <a:pos x="607" y="369"/>
              </a:cxn>
              <a:cxn ang="0">
                <a:pos x="544" y="389"/>
              </a:cxn>
              <a:cxn ang="0">
                <a:pos x="483" y="403"/>
              </a:cxn>
              <a:cxn ang="0">
                <a:pos x="426" y="415"/>
              </a:cxn>
              <a:cxn ang="0">
                <a:pos x="374" y="423"/>
              </a:cxn>
              <a:cxn ang="0">
                <a:pos x="328" y="426"/>
              </a:cxn>
              <a:cxn ang="0">
                <a:pos x="316" y="426"/>
              </a:cxn>
              <a:cxn ang="0">
                <a:pos x="305" y="426"/>
              </a:cxn>
              <a:cxn ang="0">
                <a:pos x="296" y="429"/>
              </a:cxn>
              <a:cxn ang="0">
                <a:pos x="285" y="429"/>
              </a:cxn>
              <a:cxn ang="0">
                <a:pos x="276" y="429"/>
              </a:cxn>
              <a:cxn ang="0">
                <a:pos x="265" y="429"/>
              </a:cxn>
              <a:cxn ang="0">
                <a:pos x="256" y="429"/>
              </a:cxn>
              <a:cxn ang="0">
                <a:pos x="247" y="429"/>
              </a:cxn>
              <a:cxn ang="0">
                <a:pos x="242" y="429"/>
              </a:cxn>
              <a:cxn ang="0">
                <a:pos x="236" y="429"/>
              </a:cxn>
              <a:cxn ang="0">
                <a:pos x="221" y="429"/>
              </a:cxn>
              <a:cxn ang="0">
                <a:pos x="198" y="429"/>
              </a:cxn>
              <a:cxn ang="0">
                <a:pos x="170" y="429"/>
              </a:cxn>
              <a:cxn ang="0">
                <a:pos x="138" y="429"/>
              </a:cxn>
              <a:cxn ang="0">
                <a:pos x="106" y="429"/>
              </a:cxn>
              <a:cxn ang="0">
                <a:pos x="75" y="429"/>
              </a:cxn>
              <a:cxn ang="0">
                <a:pos x="46" y="429"/>
              </a:cxn>
              <a:cxn ang="0">
                <a:pos x="23" y="429"/>
              </a:cxn>
              <a:cxn ang="0">
                <a:pos x="6" y="429"/>
              </a:cxn>
              <a:cxn ang="0">
                <a:pos x="0" y="429"/>
              </a:cxn>
            </a:cxnLst>
            <a:rect l="0" t="0" r="r" b="b"/>
            <a:pathLst>
              <a:path w="915" h="429">
                <a:moveTo>
                  <a:pt x="915" y="0"/>
                </a:moveTo>
                <a:lnTo>
                  <a:pt x="915" y="6"/>
                </a:lnTo>
                <a:lnTo>
                  <a:pt x="915" y="15"/>
                </a:lnTo>
                <a:lnTo>
                  <a:pt x="915" y="26"/>
                </a:lnTo>
                <a:lnTo>
                  <a:pt x="912" y="44"/>
                </a:lnTo>
                <a:lnTo>
                  <a:pt x="909" y="67"/>
                </a:lnTo>
                <a:lnTo>
                  <a:pt x="906" y="90"/>
                </a:lnTo>
                <a:lnTo>
                  <a:pt x="900" y="116"/>
                </a:lnTo>
                <a:lnTo>
                  <a:pt x="892" y="141"/>
                </a:lnTo>
                <a:lnTo>
                  <a:pt x="877" y="167"/>
                </a:lnTo>
                <a:lnTo>
                  <a:pt x="863" y="193"/>
                </a:lnTo>
                <a:lnTo>
                  <a:pt x="826" y="239"/>
                </a:lnTo>
                <a:lnTo>
                  <a:pt x="780" y="282"/>
                </a:lnTo>
                <a:lnTo>
                  <a:pt x="725" y="317"/>
                </a:lnTo>
                <a:lnTo>
                  <a:pt x="667" y="346"/>
                </a:lnTo>
                <a:lnTo>
                  <a:pt x="607" y="369"/>
                </a:lnTo>
                <a:lnTo>
                  <a:pt x="544" y="389"/>
                </a:lnTo>
                <a:lnTo>
                  <a:pt x="483" y="403"/>
                </a:lnTo>
                <a:lnTo>
                  <a:pt x="426" y="415"/>
                </a:lnTo>
                <a:lnTo>
                  <a:pt x="374" y="423"/>
                </a:lnTo>
                <a:lnTo>
                  <a:pt x="328" y="426"/>
                </a:lnTo>
                <a:lnTo>
                  <a:pt x="316" y="426"/>
                </a:lnTo>
                <a:lnTo>
                  <a:pt x="305" y="426"/>
                </a:lnTo>
                <a:lnTo>
                  <a:pt x="296" y="429"/>
                </a:lnTo>
                <a:lnTo>
                  <a:pt x="285" y="429"/>
                </a:lnTo>
                <a:lnTo>
                  <a:pt x="276" y="429"/>
                </a:lnTo>
                <a:lnTo>
                  <a:pt x="265" y="429"/>
                </a:lnTo>
                <a:lnTo>
                  <a:pt x="256" y="429"/>
                </a:lnTo>
                <a:lnTo>
                  <a:pt x="247" y="429"/>
                </a:lnTo>
                <a:lnTo>
                  <a:pt x="242" y="429"/>
                </a:lnTo>
                <a:lnTo>
                  <a:pt x="236" y="429"/>
                </a:lnTo>
                <a:lnTo>
                  <a:pt x="221" y="429"/>
                </a:lnTo>
                <a:lnTo>
                  <a:pt x="198" y="429"/>
                </a:lnTo>
                <a:lnTo>
                  <a:pt x="170" y="429"/>
                </a:lnTo>
                <a:lnTo>
                  <a:pt x="138" y="429"/>
                </a:lnTo>
                <a:lnTo>
                  <a:pt x="106" y="429"/>
                </a:lnTo>
                <a:lnTo>
                  <a:pt x="75" y="429"/>
                </a:lnTo>
                <a:lnTo>
                  <a:pt x="46" y="429"/>
                </a:lnTo>
                <a:lnTo>
                  <a:pt x="23" y="429"/>
                </a:lnTo>
                <a:lnTo>
                  <a:pt x="6" y="429"/>
                </a:lnTo>
                <a:lnTo>
                  <a:pt x="0" y="429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9334" name="Freeform 54"/>
          <p:cNvSpPr>
            <a:spLocks/>
          </p:cNvSpPr>
          <p:nvPr/>
        </p:nvSpPr>
        <p:spPr bwMode="auto">
          <a:xfrm>
            <a:off x="2703513" y="3548063"/>
            <a:ext cx="88900" cy="46037"/>
          </a:xfrm>
          <a:custGeom>
            <a:avLst/>
            <a:gdLst/>
            <a:ahLst/>
            <a:cxnLst>
              <a:cxn ang="0">
                <a:pos x="66" y="34"/>
              </a:cxn>
              <a:cxn ang="0">
                <a:pos x="0" y="20"/>
              </a:cxn>
              <a:cxn ang="0">
                <a:pos x="66" y="0"/>
              </a:cxn>
              <a:cxn ang="0">
                <a:pos x="66" y="34"/>
              </a:cxn>
              <a:cxn ang="0">
                <a:pos x="66" y="34"/>
              </a:cxn>
            </a:cxnLst>
            <a:rect l="0" t="0" r="r" b="b"/>
            <a:pathLst>
              <a:path w="66" h="34">
                <a:moveTo>
                  <a:pt x="66" y="34"/>
                </a:moveTo>
                <a:lnTo>
                  <a:pt x="0" y="20"/>
                </a:lnTo>
                <a:lnTo>
                  <a:pt x="66" y="0"/>
                </a:lnTo>
                <a:lnTo>
                  <a:pt x="66" y="34"/>
                </a:lnTo>
                <a:lnTo>
                  <a:pt x="66" y="34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9335" name="Freeform 55"/>
          <p:cNvSpPr>
            <a:spLocks/>
          </p:cNvSpPr>
          <p:nvPr/>
        </p:nvSpPr>
        <p:spPr bwMode="auto">
          <a:xfrm>
            <a:off x="4287838" y="2989263"/>
            <a:ext cx="1244600" cy="5826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" y="6"/>
              </a:cxn>
              <a:cxn ang="0">
                <a:pos x="3" y="15"/>
              </a:cxn>
              <a:cxn ang="0">
                <a:pos x="3" y="26"/>
              </a:cxn>
              <a:cxn ang="0">
                <a:pos x="3" y="44"/>
              </a:cxn>
              <a:cxn ang="0">
                <a:pos x="6" y="67"/>
              </a:cxn>
              <a:cxn ang="0">
                <a:pos x="12" y="90"/>
              </a:cxn>
              <a:cxn ang="0">
                <a:pos x="17" y="116"/>
              </a:cxn>
              <a:cxn ang="0">
                <a:pos x="26" y="141"/>
              </a:cxn>
              <a:cxn ang="0">
                <a:pos x="37" y="167"/>
              </a:cxn>
              <a:cxn ang="0">
                <a:pos x="52" y="193"/>
              </a:cxn>
              <a:cxn ang="0">
                <a:pos x="89" y="239"/>
              </a:cxn>
              <a:cxn ang="0">
                <a:pos x="135" y="279"/>
              </a:cxn>
              <a:cxn ang="0">
                <a:pos x="187" y="314"/>
              </a:cxn>
              <a:cxn ang="0">
                <a:pos x="242" y="343"/>
              </a:cxn>
              <a:cxn ang="0">
                <a:pos x="302" y="366"/>
              </a:cxn>
              <a:cxn ang="0">
                <a:pos x="360" y="386"/>
              </a:cxn>
              <a:cxn ang="0">
                <a:pos x="420" y="400"/>
              </a:cxn>
              <a:cxn ang="0">
                <a:pos x="478" y="412"/>
              </a:cxn>
              <a:cxn ang="0">
                <a:pos x="532" y="420"/>
              </a:cxn>
              <a:cxn ang="0">
                <a:pos x="581" y="426"/>
              </a:cxn>
              <a:cxn ang="0">
                <a:pos x="593" y="426"/>
              </a:cxn>
              <a:cxn ang="0">
                <a:pos x="604" y="426"/>
              </a:cxn>
              <a:cxn ang="0">
                <a:pos x="616" y="429"/>
              </a:cxn>
              <a:cxn ang="0">
                <a:pos x="627" y="429"/>
              </a:cxn>
              <a:cxn ang="0">
                <a:pos x="636" y="429"/>
              </a:cxn>
              <a:cxn ang="0">
                <a:pos x="647" y="429"/>
              </a:cxn>
              <a:cxn ang="0">
                <a:pos x="659" y="429"/>
              </a:cxn>
              <a:cxn ang="0">
                <a:pos x="668" y="429"/>
              </a:cxn>
              <a:cxn ang="0">
                <a:pos x="676" y="429"/>
              </a:cxn>
              <a:cxn ang="0">
                <a:pos x="682" y="429"/>
              </a:cxn>
              <a:cxn ang="0">
                <a:pos x="696" y="429"/>
              </a:cxn>
              <a:cxn ang="0">
                <a:pos x="719" y="429"/>
              </a:cxn>
              <a:cxn ang="0">
                <a:pos x="745" y="429"/>
              </a:cxn>
              <a:cxn ang="0">
                <a:pos x="777" y="429"/>
              </a:cxn>
              <a:cxn ang="0">
                <a:pos x="811" y="429"/>
              </a:cxn>
              <a:cxn ang="0">
                <a:pos x="843" y="429"/>
              </a:cxn>
              <a:cxn ang="0">
                <a:pos x="872" y="429"/>
              </a:cxn>
              <a:cxn ang="0">
                <a:pos x="895" y="429"/>
              </a:cxn>
              <a:cxn ang="0">
                <a:pos x="909" y="429"/>
              </a:cxn>
              <a:cxn ang="0">
                <a:pos x="915" y="429"/>
              </a:cxn>
            </a:cxnLst>
            <a:rect l="0" t="0" r="r" b="b"/>
            <a:pathLst>
              <a:path w="915" h="429">
                <a:moveTo>
                  <a:pt x="0" y="0"/>
                </a:moveTo>
                <a:lnTo>
                  <a:pt x="3" y="6"/>
                </a:lnTo>
                <a:lnTo>
                  <a:pt x="3" y="15"/>
                </a:lnTo>
                <a:lnTo>
                  <a:pt x="3" y="26"/>
                </a:lnTo>
                <a:lnTo>
                  <a:pt x="3" y="44"/>
                </a:lnTo>
                <a:lnTo>
                  <a:pt x="6" y="67"/>
                </a:lnTo>
                <a:lnTo>
                  <a:pt x="12" y="90"/>
                </a:lnTo>
                <a:lnTo>
                  <a:pt x="17" y="116"/>
                </a:lnTo>
                <a:lnTo>
                  <a:pt x="26" y="141"/>
                </a:lnTo>
                <a:lnTo>
                  <a:pt x="37" y="167"/>
                </a:lnTo>
                <a:lnTo>
                  <a:pt x="52" y="193"/>
                </a:lnTo>
                <a:lnTo>
                  <a:pt x="89" y="239"/>
                </a:lnTo>
                <a:lnTo>
                  <a:pt x="135" y="279"/>
                </a:lnTo>
                <a:lnTo>
                  <a:pt x="187" y="314"/>
                </a:lnTo>
                <a:lnTo>
                  <a:pt x="242" y="343"/>
                </a:lnTo>
                <a:lnTo>
                  <a:pt x="302" y="366"/>
                </a:lnTo>
                <a:lnTo>
                  <a:pt x="360" y="386"/>
                </a:lnTo>
                <a:lnTo>
                  <a:pt x="420" y="400"/>
                </a:lnTo>
                <a:lnTo>
                  <a:pt x="478" y="412"/>
                </a:lnTo>
                <a:lnTo>
                  <a:pt x="532" y="420"/>
                </a:lnTo>
                <a:lnTo>
                  <a:pt x="581" y="426"/>
                </a:lnTo>
                <a:lnTo>
                  <a:pt x="593" y="426"/>
                </a:lnTo>
                <a:lnTo>
                  <a:pt x="604" y="426"/>
                </a:lnTo>
                <a:lnTo>
                  <a:pt x="616" y="429"/>
                </a:lnTo>
                <a:lnTo>
                  <a:pt x="627" y="429"/>
                </a:lnTo>
                <a:lnTo>
                  <a:pt x="636" y="429"/>
                </a:lnTo>
                <a:lnTo>
                  <a:pt x="647" y="429"/>
                </a:lnTo>
                <a:lnTo>
                  <a:pt x="659" y="429"/>
                </a:lnTo>
                <a:lnTo>
                  <a:pt x="668" y="429"/>
                </a:lnTo>
                <a:lnTo>
                  <a:pt x="676" y="429"/>
                </a:lnTo>
                <a:lnTo>
                  <a:pt x="682" y="429"/>
                </a:lnTo>
                <a:lnTo>
                  <a:pt x="696" y="429"/>
                </a:lnTo>
                <a:lnTo>
                  <a:pt x="719" y="429"/>
                </a:lnTo>
                <a:lnTo>
                  <a:pt x="745" y="429"/>
                </a:lnTo>
                <a:lnTo>
                  <a:pt x="777" y="429"/>
                </a:lnTo>
                <a:lnTo>
                  <a:pt x="811" y="429"/>
                </a:lnTo>
                <a:lnTo>
                  <a:pt x="843" y="429"/>
                </a:lnTo>
                <a:lnTo>
                  <a:pt x="872" y="429"/>
                </a:lnTo>
                <a:lnTo>
                  <a:pt x="895" y="429"/>
                </a:lnTo>
                <a:lnTo>
                  <a:pt x="909" y="429"/>
                </a:lnTo>
                <a:lnTo>
                  <a:pt x="915" y="429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9336" name="Freeform 56"/>
          <p:cNvSpPr>
            <a:spLocks/>
          </p:cNvSpPr>
          <p:nvPr/>
        </p:nvSpPr>
        <p:spPr bwMode="auto">
          <a:xfrm>
            <a:off x="5503863" y="3548063"/>
            <a:ext cx="90487" cy="46037"/>
          </a:xfrm>
          <a:custGeom>
            <a:avLst/>
            <a:gdLst/>
            <a:ahLst/>
            <a:cxnLst>
              <a:cxn ang="0">
                <a:pos x="0" y="34"/>
              </a:cxn>
              <a:cxn ang="0">
                <a:pos x="66" y="20"/>
              </a:cxn>
              <a:cxn ang="0">
                <a:pos x="3" y="0"/>
              </a:cxn>
              <a:cxn ang="0">
                <a:pos x="0" y="34"/>
              </a:cxn>
              <a:cxn ang="0">
                <a:pos x="0" y="34"/>
              </a:cxn>
            </a:cxnLst>
            <a:rect l="0" t="0" r="r" b="b"/>
            <a:pathLst>
              <a:path w="66" h="34">
                <a:moveTo>
                  <a:pt x="0" y="34"/>
                </a:moveTo>
                <a:lnTo>
                  <a:pt x="66" y="20"/>
                </a:lnTo>
                <a:lnTo>
                  <a:pt x="3" y="0"/>
                </a:lnTo>
                <a:lnTo>
                  <a:pt x="0" y="34"/>
                </a:lnTo>
                <a:lnTo>
                  <a:pt x="0" y="34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9337" name="Freeform 57"/>
          <p:cNvSpPr>
            <a:spLocks/>
          </p:cNvSpPr>
          <p:nvPr/>
        </p:nvSpPr>
        <p:spPr bwMode="auto">
          <a:xfrm>
            <a:off x="4298950" y="4552950"/>
            <a:ext cx="1295400" cy="4508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6"/>
              </a:cxn>
              <a:cxn ang="0">
                <a:pos x="0" y="15"/>
              </a:cxn>
              <a:cxn ang="0">
                <a:pos x="3" y="32"/>
              </a:cxn>
              <a:cxn ang="0">
                <a:pos x="3" y="52"/>
              </a:cxn>
              <a:cxn ang="0">
                <a:pos x="5" y="75"/>
              </a:cxn>
              <a:cxn ang="0">
                <a:pos x="8" y="101"/>
              </a:cxn>
              <a:cxn ang="0">
                <a:pos x="17" y="127"/>
              </a:cxn>
              <a:cxn ang="0">
                <a:pos x="26" y="155"/>
              </a:cxn>
              <a:cxn ang="0">
                <a:pos x="34" y="181"/>
              </a:cxn>
              <a:cxn ang="0">
                <a:pos x="49" y="207"/>
              </a:cxn>
              <a:cxn ang="0">
                <a:pos x="92" y="245"/>
              </a:cxn>
              <a:cxn ang="0">
                <a:pos x="152" y="273"/>
              </a:cxn>
              <a:cxn ang="0">
                <a:pos x="230" y="294"/>
              </a:cxn>
              <a:cxn ang="0">
                <a:pos x="316" y="311"/>
              </a:cxn>
              <a:cxn ang="0">
                <a:pos x="405" y="319"/>
              </a:cxn>
              <a:cxn ang="0">
                <a:pos x="492" y="328"/>
              </a:cxn>
              <a:cxn ang="0">
                <a:pos x="569" y="331"/>
              </a:cxn>
              <a:cxn ang="0">
                <a:pos x="633" y="331"/>
              </a:cxn>
              <a:cxn ang="0">
                <a:pos x="673" y="331"/>
              </a:cxn>
              <a:cxn ang="0">
                <a:pos x="690" y="331"/>
              </a:cxn>
              <a:cxn ang="0">
                <a:pos x="952" y="331"/>
              </a:cxn>
            </a:cxnLst>
            <a:rect l="0" t="0" r="r" b="b"/>
            <a:pathLst>
              <a:path w="952" h="331">
                <a:moveTo>
                  <a:pt x="0" y="0"/>
                </a:moveTo>
                <a:lnTo>
                  <a:pt x="0" y="6"/>
                </a:lnTo>
                <a:lnTo>
                  <a:pt x="0" y="15"/>
                </a:lnTo>
                <a:lnTo>
                  <a:pt x="3" y="32"/>
                </a:lnTo>
                <a:lnTo>
                  <a:pt x="3" y="52"/>
                </a:lnTo>
                <a:lnTo>
                  <a:pt x="5" y="75"/>
                </a:lnTo>
                <a:lnTo>
                  <a:pt x="8" y="101"/>
                </a:lnTo>
                <a:lnTo>
                  <a:pt x="17" y="127"/>
                </a:lnTo>
                <a:lnTo>
                  <a:pt x="26" y="155"/>
                </a:lnTo>
                <a:lnTo>
                  <a:pt x="34" y="181"/>
                </a:lnTo>
                <a:lnTo>
                  <a:pt x="49" y="207"/>
                </a:lnTo>
                <a:lnTo>
                  <a:pt x="92" y="245"/>
                </a:lnTo>
                <a:lnTo>
                  <a:pt x="152" y="273"/>
                </a:lnTo>
                <a:lnTo>
                  <a:pt x="230" y="294"/>
                </a:lnTo>
                <a:lnTo>
                  <a:pt x="316" y="311"/>
                </a:lnTo>
                <a:lnTo>
                  <a:pt x="405" y="319"/>
                </a:lnTo>
                <a:lnTo>
                  <a:pt x="492" y="328"/>
                </a:lnTo>
                <a:lnTo>
                  <a:pt x="569" y="331"/>
                </a:lnTo>
                <a:lnTo>
                  <a:pt x="633" y="331"/>
                </a:lnTo>
                <a:lnTo>
                  <a:pt x="673" y="331"/>
                </a:lnTo>
                <a:lnTo>
                  <a:pt x="690" y="331"/>
                </a:lnTo>
                <a:lnTo>
                  <a:pt x="952" y="331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9338" name="Freeform 58"/>
          <p:cNvSpPr>
            <a:spLocks/>
          </p:cNvSpPr>
          <p:nvPr/>
        </p:nvSpPr>
        <p:spPr bwMode="auto">
          <a:xfrm>
            <a:off x="5567363" y="4979988"/>
            <a:ext cx="88900" cy="46037"/>
          </a:xfrm>
          <a:custGeom>
            <a:avLst/>
            <a:gdLst/>
            <a:ahLst/>
            <a:cxnLst>
              <a:cxn ang="0">
                <a:pos x="0" y="31"/>
              </a:cxn>
              <a:cxn ang="0">
                <a:pos x="66" y="17"/>
              </a:cxn>
              <a:cxn ang="0">
                <a:pos x="3" y="0"/>
              </a:cxn>
              <a:cxn ang="0">
                <a:pos x="3" y="34"/>
              </a:cxn>
              <a:cxn ang="0">
                <a:pos x="3" y="34"/>
              </a:cxn>
              <a:cxn ang="0">
                <a:pos x="0" y="31"/>
              </a:cxn>
            </a:cxnLst>
            <a:rect l="0" t="0" r="r" b="b"/>
            <a:pathLst>
              <a:path w="66" h="34">
                <a:moveTo>
                  <a:pt x="0" y="31"/>
                </a:moveTo>
                <a:lnTo>
                  <a:pt x="66" y="17"/>
                </a:lnTo>
                <a:lnTo>
                  <a:pt x="3" y="0"/>
                </a:lnTo>
                <a:lnTo>
                  <a:pt x="3" y="34"/>
                </a:lnTo>
                <a:lnTo>
                  <a:pt x="3" y="34"/>
                </a:lnTo>
                <a:lnTo>
                  <a:pt x="0" y="31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9339" name="Freeform 59"/>
          <p:cNvSpPr>
            <a:spLocks/>
          </p:cNvSpPr>
          <p:nvPr/>
        </p:nvSpPr>
        <p:spPr bwMode="auto">
          <a:xfrm>
            <a:off x="2765425" y="4552950"/>
            <a:ext cx="1244600" cy="454025"/>
          </a:xfrm>
          <a:custGeom>
            <a:avLst/>
            <a:gdLst/>
            <a:ahLst/>
            <a:cxnLst>
              <a:cxn ang="0">
                <a:pos x="915" y="0"/>
              </a:cxn>
              <a:cxn ang="0">
                <a:pos x="915" y="6"/>
              </a:cxn>
              <a:cxn ang="0">
                <a:pos x="915" y="15"/>
              </a:cxn>
              <a:cxn ang="0">
                <a:pos x="915" y="29"/>
              </a:cxn>
              <a:cxn ang="0">
                <a:pos x="912" y="46"/>
              </a:cxn>
              <a:cxn ang="0">
                <a:pos x="909" y="66"/>
              </a:cxn>
              <a:cxn ang="0">
                <a:pos x="906" y="89"/>
              </a:cxn>
              <a:cxn ang="0">
                <a:pos x="898" y="115"/>
              </a:cxn>
              <a:cxn ang="0">
                <a:pos x="889" y="144"/>
              </a:cxn>
              <a:cxn ang="0">
                <a:pos x="877" y="170"/>
              </a:cxn>
              <a:cxn ang="0">
                <a:pos x="863" y="199"/>
              </a:cxn>
              <a:cxn ang="0">
                <a:pos x="826" y="236"/>
              </a:cxn>
              <a:cxn ang="0">
                <a:pos x="765" y="268"/>
              </a:cxn>
              <a:cxn ang="0">
                <a:pos x="690" y="291"/>
              </a:cxn>
              <a:cxn ang="0">
                <a:pos x="607" y="308"/>
              </a:cxn>
              <a:cxn ang="0">
                <a:pos x="521" y="322"/>
              </a:cxn>
              <a:cxn ang="0">
                <a:pos x="440" y="328"/>
              </a:cxn>
              <a:cxn ang="0">
                <a:pos x="365" y="334"/>
              </a:cxn>
              <a:cxn ang="0">
                <a:pos x="305" y="334"/>
              </a:cxn>
              <a:cxn ang="0">
                <a:pos x="262" y="334"/>
              </a:cxn>
              <a:cxn ang="0">
                <a:pos x="247" y="334"/>
              </a:cxn>
              <a:cxn ang="0">
                <a:pos x="0" y="334"/>
              </a:cxn>
            </a:cxnLst>
            <a:rect l="0" t="0" r="r" b="b"/>
            <a:pathLst>
              <a:path w="915" h="334">
                <a:moveTo>
                  <a:pt x="915" y="0"/>
                </a:moveTo>
                <a:lnTo>
                  <a:pt x="915" y="6"/>
                </a:lnTo>
                <a:lnTo>
                  <a:pt x="915" y="15"/>
                </a:lnTo>
                <a:lnTo>
                  <a:pt x="915" y="29"/>
                </a:lnTo>
                <a:lnTo>
                  <a:pt x="912" y="46"/>
                </a:lnTo>
                <a:lnTo>
                  <a:pt x="909" y="66"/>
                </a:lnTo>
                <a:lnTo>
                  <a:pt x="906" y="89"/>
                </a:lnTo>
                <a:lnTo>
                  <a:pt x="898" y="115"/>
                </a:lnTo>
                <a:lnTo>
                  <a:pt x="889" y="144"/>
                </a:lnTo>
                <a:lnTo>
                  <a:pt x="877" y="170"/>
                </a:lnTo>
                <a:lnTo>
                  <a:pt x="863" y="199"/>
                </a:lnTo>
                <a:lnTo>
                  <a:pt x="826" y="236"/>
                </a:lnTo>
                <a:lnTo>
                  <a:pt x="765" y="268"/>
                </a:lnTo>
                <a:lnTo>
                  <a:pt x="690" y="291"/>
                </a:lnTo>
                <a:lnTo>
                  <a:pt x="607" y="308"/>
                </a:lnTo>
                <a:lnTo>
                  <a:pt x="521" y="322"/>
                </a:lnTo>
                <a:lnTo>
                  <a:pt x="440" y="328"/>
                </a:lnTo>
                <a:lnTo>
                  <a:pt x="365" y="334"/>
                </a:lnTo>
                <a:lnTo>
                  <a:pt x="305" y="334"/>
                </a:lnTo>
                <a:lnTo>
                  <a:pt x="262" y="334"/>
                </a:lnTo>
                <a:lnTo>
                  <a:pt x="247" y="334"/>
                </a:lnTo>
                <a:lnTo>
                  <a:pt x="0" y="334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9340" name="Freeform 60"/>
          <p:cNvSpPr>
            <a:spLocks/>
          </p:cNvSpPr>
          <p:nvPr/>
        </p:nvSpPr>
        <p:spPr bwMode="auto">
          <a:xfrm>
            <a:off x="2703513" y="4984750"/>
            <a:ext cx="88900" cy="46038"/>
          </a:xfrm>
          <a:custGeom>
            <a:avLst/>
            <a:gdLst/>
            <a:ahLst/>
            <a:cxnLst>
              <a:cxn ang="0">
                <a:pos x="66" y="34"/>
              </a:cxn>
              <a:cxn ang="0">
                <a:pos x="0" y="17"/>
              </a:cxn>
              <a:cxn ang="0">
                <a:pos x="66" y="0"/>
              </a:cxn>
              <a:cxn ang="0">
                <a:pos x="66" y="34"/>
              </a:cxn>
              <a:cxn ang="0">
                <a:pos x="66" y="34"/>
              </a:cxn>
            </a:cxnLst>
            <a:rect l="0" t="0" r="r" b="b"/>
            <a:pathLst>
              <a:path w="66" h="34">
                <a:moveTo>
                  <a:pt x="66" y="34"/>
                </a:moveTo>
                <a:lnTo>
                  <a:pt x="0" y="17"/>
                </a:lnTo>
                <a:lnTo>
                  <a:pt x="66" y="0"/>
                </a:lnTo>
                <a:lnTo>
                  <a:pt x="66" y="34"/>
                </a:lnTo>
                <a:lnTo>
                  <a:pt x="66" y="34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9341" name="Freeform 61"/>
          <p:cNvSpPr>
            <a:spLocks/>
          </p:cNvSpPr>
          <p:nvPr/>
        </p:nvSpPr>
        <p:spPr bwMode="auto">
          <a:xfrm>
            <a:off x="3689350" y="5589588"/>
            <a:ext cx="946150" cy="277812"/>
          </a:xfrm>
          <a:custGeom>
            <a:avLst/>
            <a:gdLst/>
            <a:ahLst/>
            <a:cxnLst>
              <a:cxn ang="0">
                <a:pos x="696" y="205"/>
              </a:cxn>
              <a:cxn ang="0">
                <a:pos x="696" y="0"/>
              </a:cxn>
              <a:cxn ang="0">
                <a:pos x="0" y="0"/>
              </a:cxn>
              <a:cxn ang="0">
                <a:pos x="0" y="205"/>
              </a:cxn>
              <a:cxn ang="0">
                <a:pos x="696" y="205"/>
              </a:cxn>
              <a:cxn ang="0">
                <a:pos x="696" y="205"/>
              </a:cxn>
            </a:cxnLst>
            <a:rect l="0" t="0" r="r" b="b"/>
            <a:pathLst>
              <a:path w="696" h="205">
                <a:moveTo>
                  <a:pt x="696" y="205"/>
                </a:moveTo>
                <a:lnTo>
                  <a:pt x="696" y="0"/>
                </a:lnTo>
                <a:lnTo>
                  <a:pt x="0" y="0"/>
                </a:lnTo>
                <a:lnTo>
                  <a:pt x="0" y="205"/>
                </a:lnTo>
                <a:lnTo>
                  <a:pt x="696" y="205"/>
                </a:lnTo>
                <a:lnTo>
                  <a:pt x="696" y="205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9342" name="Freeform 62"/>
          <p:cNvSpPr>
            <a:spLocks/>
          </p:cNvSpPr>
          <p:nvPr/>
        </p:nvSpPr>
        <p:spPr bwMode="auto">
          <a:xfrm>
            <a:off x="1752600" y="5589588"/>
            <a:ext cx="942975" cy="277812"/>
          </a:xfrm>
          <a:custGeom>
            <a:avLst/>
            <a:gdLst/>
            <a:ahLst/>
            <a:cxnLst>
              <a:cxn ang="0">
                <a:pos x="693" y="205"/>
              </a:cxn>
              <a:cxn ang="0">
                <a:pos x="693" y="0"/>
              </a:cxn>
              <a:cxn ang="0">
                <a:pos x="0" y="0"/>
              </a:cxn>
              <a:cxn ang="0">
                <a:pos x="0" y="205"/>
              </a:cxn>
              <a:cxn ang="0">
                <a:pos x="693" y="205"/>
              </a:cxn>
              <a:cxn ang="0">
                <a:pos x="693" y="205"/>
              </a:cxn>
            </a:cxnLst>
            <a:rect l="0" t="0" r="r" b="b"/>
            <a:pathLst>
              <a:path w="693" h="205">
                <a:moveTo>
                  <a:pt x="693" y="205"/>
                </a:moveTo>
                <a:lnTo>
                  <a:pt x="693" y="0"/>
                </a:lnTo>
                <a:lnTo>
                  <a:pt x="0" y="0"/>
                </a:lnTo>
                <a:lnTo>
                  <a:pt x="0" y="205"/>
                </a:lnTo>
                <a:lnTo>
                  <a:pt x="693" y="205"/>
                </a:lnTo>
                <a:lnTo>
                  <a:pt x="693" y="205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9343" name="Freeform 63"/>
          <p:cNvSpPr>
            <a:spLocks/>
          </p:cNvSpPr>
          <p:nvPr/>
        </p:nvSpPr>
        <p:spPr bwMode="auto">
          <a:xfrm>
            <a:off x="2706688" y="5145088"/>
            <a:ext cx="1447800" cy="358775"/>
          </a:xfrm>
          <a:custGeom>
            <a:avLst/>
            <a:gdLst/>
            <a:ahLst/>
            <a:cxnLst>
              <a:cxn ang="0">
                <a:pos x="1061" y="264"/>
              </a:cxn>
              <a:cxn ang="0">
                <a:pos x="1064" y="264"/>
              </a:cxn>
              <a:cxn ang="0">
                <a:pos x="1064" y="258"/>
              </a:cxn>
              <a:cxn ang="0">
                <a:pos x="1061" y="247"/>
              </a:cxn>
              <a:cxn ang="0">
                <a:pos x="1058" y="233"/>
              </a:cxn>
              <a:cxn ang="0">
                <a:pos x="1053" y="218"/>
              </a:cxn>
              <a:cxn ang="0">
                <a:pos x="1047" y="198"/>
              </a:cxn>
              <a:cxn ang="0">
                <a:pos x="1038" y="178"/>
              </a:cxn>
              <a:cxn ang="0">
                <a:pos x="1027" y="155"/>
              </a:cxn>
              <a:cxn ang="0">
                <a:pos x="1012" y="132"/>
              </a:cxn>
              <a:cxn ang="0">
                <a:pos x="992" y="109"/>
              </a:cxn>
              <a:cxn ang="0">
                <a:pos x="989" y="106"/>
              </a:cxn>
              <a:cxn ang="0">
                <a:pos x="984" y="100"/>
              </a:cxn>
              <a:cxn ang="0">
                <a:pos x="978" y="94"/>
              </a:cxn>
              <a:cxn ang="0">
                <a:pos x="972" y="89"/>
              </a:cxn>
              <a:cxn ang="0">
                <a:pos x="964" y="83"/>
              </a:cxn>
              <a:cxn ang="0">
                <a:pos x="955" y="77"/>
              </a:cxn>
              <a:cxn ang="0">
                <a:pos x="949" y="71"/>
              </a:cxn>
              <a:cxn ang="0">
                <a:pos x="941" y="66"/>
              </a:cxn>
              <a:cxn ang="0">
                <a:pos x="935" y="60"/>
              </a:cxn>
              <a:cxn ang="0">
                <a:pos x="929" y="57"/>
              </a:cxn>
              <a:cxn ang="0">
                <a:pos x="897" y="43"/>
              </a:cxn>
              <a:cxn ang="0">
                <a:pos x="860" y="31"/>
              </a:cxn>
              <a:cxn ang="0">
                <a:pos x="823" y="20"/>
              </a:cxn>
              <a:cxn ang="0">
                <a:pos x="785" y="14"/>
              </a:cxn>
              <a:cxn ang="0">
                <a:pos x="748" y="8"/>
              </a:cxn>
              <a:cxn ang="0">
                <a:pos x="716" y="5"/>
              </a:cxn>
              <a:cxn ang="0">
                <a:pos x="687" y="2"/>
              </a:cxn>
              <a:cxn ang="0">
                <a:pos x="664" y="2"/>
              </a:cxn>
              <a:cxn ang="0">
                <a:pos x="650" y="0"/>
              </a:cxn>
              <a:cxn ang="0">
                <a:pos x="644" y="0"/>
              </a:cxn>
              <a:cxn ang="0">
                <a:pos x="0" y="0"/>
              </a:cxn>
            </a:cxnLst>
            <a:rect l="0" t="0" r="r" b="b"/>
            <a:pathLst>
              <a:path w="1064" h="264">
                <a:moveTo>
                  <a:pt x="1061" y="264"/>
                </a:moveTo>
                <a:lnTo>
                  <a:pt x="1064" y="264"/>
                </a:lnTo>
                <a:lnTo>
                  <a:pt x="1064" y="258"/>
                </a:lnTo>
                <a:lnTo>
                  <a:pt x="1061" y="247"/>
                </a:lnTo>
                <a:lnTo>
                  <a:pt x="1058" y="233"/>
                </a:lnTo>
                <a:lnTo>
                  <a:pt x="1053" y="218"/>
                </a:lnTo>
                <a:lnTo>
                  <a:pt x="1047" y="198"/>
                </a:lnTo>
                <a:lnTo>
                  <a:pt x="1038" y="178"/>
                </a:lnTo>
                <a:lnTo>
                  <a:pt x="1027" y="155"/>
                </a:lnTo>
                <a:lnTo>
                  <a:pt x="1012" y="132"/>
                </a:lnTo>
                <a:lnTo>
                  <a:pt x="992" y="109"/>
                </a:lnTo>
                <a:lnTo>
                  <a:pt x="989" y="106"/>
                </a:lnTo>
                <a:lnTo>
                  <a:pt x="984" y="100"/>
                </a:lnTo>
                <a:lnTo>
                  <a:pt x="978" y="94"/>
                </a:lnTo>
                <a:lnTo>
                  <a:pt x="972" y="89"/>
                </a:lnTo>
                <a:lnTo>
                  <a:pt x="964" y="83"/>
                </a:lnTo>
                <a:lnTo>
                  <a:pt x="955" y="77"/>
                </a:lnTo>
                <a:lnTo>
                  <a:pt x="949" y="71"/>
                </a:lnTo>
                <a:lnTo>
                  <a:pt x="941" y="66"/>
                </a:lnTo>
                <a:lnTo>
                  <a:pt x="935" y="60"/>
                </a:lnTo>
                <a:lnTo>
                  <a:pt x="929" y="57"/>
                </a:lnTo>
                <a:lnTo>
                  <a:pt x="897" y="43"/>
                </a:lnTo>
                <a:lnTo>
                  <a:pt x="860" y="31"/>
                </a:lnTo>
                <a:lnTo>
                  <a:pt x="823" y="20"/>
                </a:lnTo>
                <a:lnTo>
                  <a:pt x="785" y="14"/>
                </a:lnTo>
                <a:lnTo>
                  <a:pt x="748" y="8"/>
                </a:lnTo>
                <a:lnTo>
                  <a:pt x="716" y="5"/>
                </a:lnTo>
                <a:lnTo>
                  <a:pt x="687" y="2"/>
                </a:lnTo>
                <a:lnTo>
                  <a:pt x="664" y="2"/>
                </a:lnTo>
                <a:lnTo>
                  <a:pt x="650" y="0"/>
                </a:lnTo>
                <a:lnTo>
                  <a:pt x="644" y="0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9344" name="Freeform 64"/>
          <p:cNvSpPr>
            <a:spLocks/>
          </p:cNvSpPr>
          <p:nvPr/>
        </p:nvSpPr>
        <p:spPr bwMode="auto">
          <a:xfrm>
            <a:off x="4127500" y="5499100"/>
            <a:ext cx="49213" cy="904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0" y="66"/>
              </a:cxn>
              <a:cxn ang="0">
                <a:pos x="37" y="3"/>
              </a:cxn>
              <a:cxn ang="0">
                <a:pos x="3" y="3"/>
              </a:cxn>
              <a:cxn ang="0">
                <a:pos x="3" y="3"/>
              </a:cxn>
              <a:cxn ang="0">
                <a:pos x="0" y="0"/>
              </a:cxn>
            </a:cxnLst>
            <a:rect l="0" t="0" r="r" b="b"/>
            <a:pathLst>
              <a:path w="37" h="66">
                <a:moveTo>
                  <a:pt x="0" y="0"/>
                </a:moveTo>
                <a:lnTo>
                  <a:pt x="20" y="66"/>
                </a:lnTo>
                <a:lnTo>
                  <a:pt x="37" y="3"/>
                </a:lnTo>
                <a:lnTo>
                  <a:pt x="3" y="3"/>
                </a:lnTo>
                <a:lnTo>
                  <a:pt x="3" y="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9345" name="Freeform 65"/>
          <p:cNvSpPr>
            <a:spLocks/>
          </p:cNvSpPr>
          <p:nvPr/>
        </p:nvSpPr>
        <p:spPr bwMode="auto">
          <a:xfrm>
            <a:off x="2698750" y="3713163"/>
            <a:ext cx="1319213" cy="484187"/>
          </a:xfrm>
          <a:custGeom>
            <a:avLst/>
            <a:gdLst/>
            <a:ahLst/>
            <a:cxnLst>
              <a:cxn ang="0">
                <a:pos x="967" y="356"/>
              </a:cxn>
              <a:cxn ang="0">
                <a:pos x="970" y="356"/>
              </a:cxn>
              <a:cxn ang="0">
                <a:pos x="970" y="345"/>
              </a:cxn>
              <a:cxn ang="0">
                <a:pos x="970" y="330"/>
              </a:cxn>
              <a:cxn ang="0">
                <a:pos x="967" y="313"/>
              </a:cxn>
              <a:cxn ang="0">
                <a:pos x="964" y="290"/>
              </a:cxn>
              <a:cxn ang="0">
                <a:pos x="961" y="261"/>
              </a:cxn>
              <a:cxn ang="0">
                <a:pos x="952" y="233"/>
              </a:cxn>
              <a:cxn ang="0">
                <a:pos x="944" y="204"/>
              </a:cxn>
              <a:cxn ang="0">
                <a:pos x="932" y="169"/>
              </a:cxn>
              <a:cxn ang="0">
                <a:pos x="918" y="138"/>
              </a:cxn>
              <a:cxn ang="0">
                <a:pos x="912" y="129"/>
              </a:cxn>
              <a:cxn ang="0">
                <a:pos x="906" y="120"/>
              </a:cxn>
              <a:cxn ang="0">
                <a:pos x="900" y="115"/>
              </a:cxn>
              <a:cxn ang="0">
                <a:pos x="895" y="106"/>
              </a:cxn>
              <a:cxn ang="0">
                <a:pos x="892" y="100"/>
              </a:cxn>
              <a:cxn ang="0">
                <a:pos x="886" y="97"/>
              </a:cxn>
              <a:cxn ang="0">
                <a:pos x="880" y="92"/>
              </a:cxn>
              <a:cxn ang="0">
                <a:pos x="875" y="86"/>
              </a:cxn>
              <a:cxn ang="0">
                <a:pos x="872" y="83"/>
              </a:cxn>
              <a:cxn ang="0">
                <a:pos x="866" y="77"/>
              </a:cxn>
              <a:cxn ang="0">
                <a:pos x="831" y="54"/>
              </a:cxn>
              <a:cxn ang="0">
                <a:pos x="788" y="37"/>
              </a:cxn>
              <a:cxn ang="0">
                <a:pos x="739" y="23"/>
              </a:cxn>
              <a:cxn ang="0">
                <a:pos x="685" y="14"/>
              </a:cxn>
              <a:cxn ang="0">
                <a:pos x="633" y="5"/>
              </a:cxn>
              <a:cxn ang="0">
                <a:pos x="584" y="3"/>
              </a:cxn>
              <a:cxn ang="0">
                <a:pos x="541" y="0"/>
              </a:cxn>
              <a:cxn ang="0">
                <a:pos x="506" y="0"/>
              </a:cxn>
              <a:cxn ang="0">
                <a:pos x="483" y="0"/>
              </a:cxn>
              <a:cxn ang="0">
                <a:pos x="475" y="0"/>
              </a:cxn>
              <a:cxn ang="0">
                <a:pos x="0" y="0"/>
              </a:cxn>
            </a:cxnLst>
            <a:rect l="0" t="0" r="r" b="b"/>
            <a:pathLst>
              <a:path w="970" h="356">
                <a:moveTo>
                  <a:pt x="967" y="356"/>
                </a:moveTo>
                <a:lnTo>
                  <a:pt x="970" y="356"/>
                </a:lnTo>
                <a:lnTo>
                  <a:pt x="970" y="345"/>
                </a:lnTo>
                <a:lnTo>
                  <a:pt x="970" y="330"/>
                </a:lnTo>
                <a:lnTo>
                  <a:pt x="967" y="313"/>
                </a:lnTo>
                <a:lnTo>
                  <a:pt x="964" y="290"/>
                </a:lnTo>
                <a:lnTo>
                  <a:pt x="961" y="261"/>
                </a:lnTo>
                <a:lnTo>
                  <a:pt x="952" y="233"/>
                </a:lnTo>
                <a:lnTo>
                  <a:pt x="944" y="204"/>
                </a:lnTo>
                <a:lnTo>
                  <a:pt x="932" y="169"/>
                </a:lnTo>
                <a:lnTo>
                  <a:pt x="918" y="138"/>
                </a:lnTo>
                <a:lnTo>
                  <a:pt x="912" y="129"/>
                </a:lnTo>
                <a:lnTo>
                  <a:pt x="906" y="120"/>
                </a:lnTo>
                <a:lnTo>
                  <a:pt x="900" y="115"/>
                </a:lnTo>
                <a:lnTo>
                  <a:pt x="895" y="106"/>
                </a:lnTo>
                <a:lnTo>
                  <a:pt x="892" y="100"/>
                </a:lnTo>
                <a:lnTo>
                  <a:pt x="886" y="97"/>
                </a:lnTo>
                <a:lnTo>
                  <a:pt x="880" y="92"/>
                </a:lnTo>
                <a:lnTo>
                  <a:pt x="875" y="86"/>
                </a:lnTo>
                <a:lnTo>
                  <a:pt x="872" y="83"/>
                </a:lnTo>
                <a:lnTo>
                  <a:pt x="866" y="77"/>
                </a:lnTo>
                <a:lnTo>
                  <a:pt x="831" y="54"/>
                </a:lnTo>
                <a:lnTo>
                  <a:pt x="788" y="37"/>
                </a:lnTo>
                <a:lnTo>
                  <a:pt x="739" y="23"/>
                </a:lnTo>
                <a:lnTo>
                  <a:pt x="685" y="14"/>
                </a:lnTo>
                <a:lnTo>
                  <a:pt x="633" y="5"/>
                </a:lnTo>
                <a:lnTo>
                  <a:pt x="584" y="3"/>
                </a:lnTo>
                <a:lnTo>
                  <a:pt x="541" y="0"/>
                </a:lnTo>
                <a:lnTo>
                  <a:pt x="506" y="0"/>
                </a:lnTo>
                <a:lnTo>
                  <a:pt x="483" y="0"/>
                </a:lnTo>
                <a:lnTo>
                  <a:pt x="475" y="0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9346" name="Freeform 66"/>
          <p:cNvSpPr>
            <a:spLocks/>
          </p:cNvSpPr>
          <p:nvPr/>
        </p:nvSpPr>
        <p:spPr bwMode="auto">
          <a:xfrm>
            <a:off x="3989388" y="4181475"/>
            <a:ext cx="47625" cy="904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" y="66"/>
              </a:cxn>
              <a:cxn ang="0">
                <a:pos x="35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35" h="66">
                <a:moveTo>
                  <a:pt x="0" y="0"/>
                </a:moveTo>
                <a:lnTo>
                  <a:pt x="21" y="66"/>
                </a:lnTo>
                <a:lnTo>
                  <a:pt x="35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9347" name="Freeform 67"/>
          <p:cNvSpPr>
            <a:spLocks/>
          </p:cNvSpPr>
          <p:nvPr/>
        </p:nvSpPr>
        <p:spPr bwMode="auto">
          <a:xfrm>
            <a:off x="4303713" y="3713163"/>
            <a:ext cx="1295400" cy="484187"/>
          </a:xfrm>
          <a:custGeom>
            <a:avLst/>
            <a:gdLst/>
            <a:ahLst/>
            <a:cxnLst>
              <a:cxn ang="0">
                <a:pos x="0" y="356"/>
              </a:cxn>
              <a:cxn ang="0">
                <a:pos x="0" y="356"/>
              </a:cxn>
              <a:cxn ang="0">
                <a:pos x="0" y="345"/>
              </a:cxn>
              <a:cxn ang="0">
                <a:pos x="0" y="330"/>
              </a:cxn>
              <a:cxn ang="0">
                <a:pos x="2" y="313"/>
              </a:cxn>
              <a:cxn ang="0">
                <a:pos x="5" y="290"/>
              </a:cxn>
              <a:cxn ang="0">
                <a:pos x="8" y="261"/>
              </a:cxn>
              <a:cxn ang="0">
                <a:pos x="17" y="233"/>
              </a:cxn>
              <a:cxn ang="0">
                <a:pos x="25" y="204"/>
              </a:cxn>
              <a:cxn ang="0">
                <a:pos x="37" y="169"/>
              </a:cxn>
              <a:cxn ang="0">
                <a:pos x="51" y="138"/>
              </a:cxn>
              <a:cxn ang="0">
                <a:pos x="57" y="129"/>
              </a:cxn>
              <a:cxn ang="0">
                <a:pos x="63" y="120"/>
              </a:cxn>
              <a:cxn ang="0">
                <a:pos x="69" y="115"/>
              </a:cxn>
              <a:cxn ang="0">
                <a:pos x="74" y="106"/>
              </a:cxn>
              <a:cxn ang="0">
                <a:pos x="77" y="100"/>
              </a:cxn>
              <a:cxn ang="0">
                <a:pos x="83" y="97"/>
              </a:cxn>
              <a:cxn ang="0">
                <a:pos x="89" y="92"/>
              </a:cxn>
              <a:cxn ang="0">
                <a:pos x="95" y="86"/>
              </a:cxn>
              <a:cxn ang="0">
                <a:pos x="97" y="83"/>
              </a:cxn>
              <a:cxn ang="0">
                <a:pos x="103" y="77"/>
              </a:cxn>
              <a:cxn ang="0">
                <a:pos x="138" y="54"/>
              </a:cxn>
              <a:cxn ang="0">
                <a:pos x="181" y="37"/>
              </a:cxn>
              <a:cxn ang="0">
                <a:pos x="230" y="23"/>
              </a:cxn>
              <a:cxn ang="0">
                <a:pos x="284" y="14"/>
              </a:cxn>
              <a:cxn ang="0">
                <a:pos x="336" y="5"/>
              </a:cxn>
              <a:cxn ang="0">
                <a:pos x="385" y="3"/>
              </a:cxn>
              <a:cxn ang="0">
                <a:pos x="428" y="0"/>
              </a:cxn>
              <a:cxn ang="0">
                <a:pos x="463" y="0"/>
              </a:cxn>
              <a:cxn ang="0">
                <a:pos x="486" y="0"/>
              </a:cxn>
              <a:cxn ang="0">
                <a:pos x="494" y="0"/>
              </a:cxn>
              <a:cxn ang="0">
                <a:pos x="952" y="0"/>
              </a:cxn>
            </a:cxnLst>
            <a:rect l="0" t="0" r="r" b="b"/>
            <a:pathLst>
              <a:path w="952" h="356">
                <a:moveTo>
                  <a:pt x="0" y="356"/>
                </a:moveTo>
                <a:lnTo>
                  <a:pt x="0" y="356"/>
                </a:lnTo>
                <a:lnTo>
                  <a:pt x="0" y="345"/>
                </a:lnTo>
                <a:lnTo>
                  <a:pt x="0" y="330"/>
                </a:lnTo>
                <a:lnTo>
                  <a:pt x="2" y="313"/>
                </a:lnTo>
                <a:lnTo>
                  <a:pt x="5" y="290"/>
                </a:lnTo>
                <a:lnTo>
                  <a:pt x="8" y="261"/>
                </a:lnTo>
                <a:lnTo>
                  <a:pt x="17" y="233"/>
                </a:lnTo>
                <a:lnTo>
                  <a:pt x="25" y="204"/>
                </a:lnTo>
                <a:lnTo>
                  <a:pt x="37" y="169"/>
                </a:lnTo>
                <a:lnTo>
                  <a:pt x="51" y="138"/>
                </a:lnTo>
                <a:lnTo>
                  <a:pt x="57" y="129"/>
                </a:lnTo>
                <a:lnTo>
                  <a:pt x="63" y="120"/>
                </a:lnTo>
                <a:lnTo>
                  <a:pt x="69" y="115"/>
                </a:lnTo>
                <a:lnTo>
                  <a:pt x="74" y="106"/>
                </a:lnTo>
                <a:lnTo>
                  <a:pt x="77" y="100"/>
                </a:lnTo>
                <a:lnTo>
                  <a:pt x="83" y="97"/>
                </a:lnTo>
                <a:lnTo>
                  <a:pt x="89" y="92"/>
                </a:lnTo>
                <a:lnTo>
                  <a:pt x="95" y="86"/>
                </a:lnTo>
                <a:lnTo>
                  <a:pt x="97" y="83"/>
                </a:lnTo>
                <a:lnTo>
                  <a:pt x="103" y="77"/>
                </a:lnTo>
                <a:lnTo>
                  <a:pt x="138" y="54"/>
                </a:lnTo>
                <a:lnTo>
                  <a:pt x="181" y="37"/>
                </a:lnTo>
                <a:lnTo>
                  <a:pt x="230" y="23"/>
                </a:lnTo>
                <a:lnTo>
                  <a:pt x="284" y="14"/>
                </a:lnTo>
                <a:lnTo>
                  <a:pt x="336" y="5"/>
                </a:lnTo>
                <a:lnTo>
                  <a:pt x="385" y="3"/>
                </a:lnTo>
                <a:lnTo>
                  <a:pt x="428" y="0"/>
                </a:lnTo>
                <a:lnTo>
                  <a:pt x="463" y="0"/>
                </a:lnTo>
                <a:lnTo>
                  <a:pt x="486" y="0"/>
                </a:lnTo>
                <a:lnTo>
                  <a:pt x="494" y="0"/>
                </a:lnTo>
                <a:lnTo>
                  <a:pt x="952" y="0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9348" name="Freeform 68"/>
          <p:cNvSpPr>
            <a:spLocks/>
          </p:cNvSpPr>
          <p:nvPr/>
        </p:nvSpPr>
        <p:spPr bwMode="auto">
          <a:xfrm>
            <a:off x="4283075" y="4181475"/>
            <a:ext cx="47625" cy="90488"/>
          </a:xfrm>
          <a:custGeom>
            <a:avLst/>
            <a:gdLst/>
            <a:ahLst/>
            <a:cxnLst>
              <a:cxn ang="0">
                <a:pos x="32" y="0"/>
              </a:cxn>
              <a:cxn ang="0">
                <a:pos x="15" y="66"/>
              </a:cxn>
              <a:cxn ang="0">
                <a:pos x="0" y="0"/>
              </a:cxn>
              <a:cxn ang="0">
                <a:pos x="35" y="0"/>
              </a:cxn>
              <a:cxn ang="0">
                <a:pos x="35" y="0"/>
              </a:cxn>
              <a:cxn ang="0">
                <a:pos x="32" y="0"/>
              </a:cxn>
            </a:cxnLst>
            <a:rect l="0" t="0" r="r" b="b"/>
            <a:pathLst>
              <a:path w="35" h="66">
                <a:moveTo>
                  <a:pt x="32" y="0"/>
                </a:moveTo>
                <a:lnTo>
                  <a:pt x="15" y="66"/>
                </a:lnTo>
                <a:lnTo>
                  <a:pt x="0" y="0"/>
                </a:lnTo>
                <a:lnTo>
                  <a:pt x="35" y="0"/>
                </a:lnTo>
                <a:lnTo>
                  <a:pt x="35" y="0"/>
                </a:lnTo>
                <a:lnTo>
                  <a:pt x="32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9349" name="Freeform 69"/>
          <p:cNvSpPr>
            <a:spLocks/>
          </p:cNvSpPr>
          <p:nvPr/>
        </p:nvSpPr>
        <p:spPr bwMode="auto">
          <a:xfrm>
            <a:off x="2212975" y="5867400"/>
            <a:ext cx="1412875" cy="4508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" y="5"/>
              </a:cxn>
              <a:cxn ang="0">
                <a:pos x="3" y="17"/>
              </a:cxn>
              <a:cxn ang="0">
                <a:pos x="3" y="37"/>
              </a:cxn>
              <a:cxn ang="0">
                <a:pos x="3" y="60"/>
              </a:cxn>
              <a:cxn ang="0">
                <a:pos x="6" y="89"/>
              </a:cxn>
              <a:cxn ang="0">
                <a:pos x="9" y="118"/>
              </a:cxn>
              <a:cxn ang="0">
                <a:pos x="12" y="149"/>
              </a:cxn>
              <a:cxn ang="0">
                <a:pos x="20" y="181"/>
              </a:cxn>
              <a:cxn ang="0">
                <a:pos x="29" y="210"/>
              </a:cxn>
              <a:cxn ang="0">
                <a:pos x="43" y="239"/>
              </a:cxn>
              <a:cxn ang="0">
                <a:pos x="64" y="262"/>
              </a:cxn>
              <a:cxn ang="0">
                <a:pos x="92" y="282"/>
              </a:cxn>
              <a:cxn ang="0">
                <a:pos x="124" y="299"/>
              </a:cxn>
              <a:cxn ang="0">
                <a:pos x="161" y="310"/>
              </a:cxn>
              <a:cxn ang="0">
                <a:pos x="199" y="319"/>
              </a:cxn>
              <a:cxn ang="0">
                <a:pos x="233" y="325"/>
              </a:cxn>
              <a:cxn ang="0">
                <a:pos x="265" y="328"/>
              </a:cxn>
              <a:cxn ang="0">
                <a:pos x="291" y="328"/>
              </a:cxn>
              <a:cxn ang="0">
                <a:pos x="308" y="331"/>
              </a:cxn>
              <a:cxn ang="0">
                <a:pos x="314" y="331"/>
              </a:cxn>
              <a:cxn ang="0">
                <a:pos x="1039" y="331"/>
              </a:cxn>
            </a:cxnLst>
            <a:rect l="0" t="0" r="r" b="b"/>
            <a:pathLst>
              <a:path w="1039" h="331">
                <a:moveTo>
                  <a:pt x="0" y="0"/>
                </a:moveTo>
                <a:lnTo>
                  <a:pt x="3" y="5"/>
                </a:lnTo>
                <a:lnTo>
                  <a:pt x="3" y="17"/>
                </a:lnTo>
                <a:lnTo>
                  <a:pt x="3" y="37"/>
                </a:lnTo>
                <a:lnTo>
                  <a:pt x="3" y="60"/>
                </a:lnTo>
                <a:lnTo>
                  <a:pt x="6" y="89"/>
                </a:lnTo>
                <a:lnTo>
                  <a:pt x="9" y="118"/>
                </a:lnTo>
                <a:lnTo>
                  <a:pt x="12" y="149"/>
                </a:lnTo>
                <a:lnTo>
                  <a:pt x="20" y="181"/>
                </a:lnTo>
                <a:lnTo>
                  <a:pt x="29" y="210"/>
                </a:lnTo>
                <a:lnTo>
                  <a:pt x="43" y="239"/>
                </a:lnTo>
                <a:lnTo>
                  <a:pt x="64" y="262"/>
                </a:lnTo>
                <a:lnTo>
                  <a:pt x="92" y="282"/>
                </a:lnTo>
                <a:lnTo>
                  <a:pt x="124" y="299"/>
                </a:lnTo>
                <a:lnTo>
                  <a:pt x="161" y="310"/>
                </a:lnTo>
                <a:lnTo>
                  <a:pt x="199" y="319"/>
                </a:lnTo>
                <a:lnTo>
                  <a:pt x="233" y="325"/>
                </a:lnTo>
                <a:lnTo>
                  <a:pt x="265" y="328"/>
                </a:lnTo>
                <a:lnTo>
                  <a:pt x="291" y="328"/>
                </a:lnTo>
                <a:lnTo>
                  <a:pt x="308" y="331"/>
                </a:lnTo>
                <a:lnTo>
                  <a:pt x="314" y="331"/>
                </a:lnTo>
                <a:lnTo>
                  <a:pt x="1039" y="331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9350" name="Freeform 70"/>
          <p:cNvSpPr>
            <a:spLocks/>
          </p:cNvSpPr>
          <p:nvPr/>
        </p:nvSpPr>
        <p:spPr bwMode="auto">
          <a:xfrm>
            <a:off x="3595688" y="6294438"/>
            <a:ext cx="88900" cy="46037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66" y="18"/>
              </a:cxn>
              <a:cxn ang="0">
                <a:pos x="3" y="0"/>
              </a:cxn>
              <a:cxn ang="0">
                <a:pos x="3" y="35"/>
              </a:cxn>
              <a:cxn ang="0">
                <a:pos x="3" y="35"/>
              </a:cxn>
              <a:cxn ang="0">
                <a:pos x="0" y="32"/>
              </a:cxn>
            </a:cxnLst>
            <a:rect l="0" t="0" r="r" b="b"/>
            <a:pathLst>
              <a:path w="66" h="35">
                <a:moveTo>
                  <a:pt x="0" y="32"/>
                </a:moveTo>
                <a:lnTo>
                  <a:pt x="66" y="18"/>
                </a:lnTo>
                <a:lnTo>
                  <a:pt x="3" y="0"/>
                </a:lnTo>
                <a:lnTo>
                  <a:pt x="3" y="35"/>
                </a:lnTo>
                <a:lnTo>
                  <a:pt x="3" y="35"/>
                </a:lnTo>
                <a:lnTo>
                  <a:pt x="0" y="3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9351" name="Line 71"/>
          <p:cNvSpPr>
            <a:spLocks noChangeShapeType="1"/>
          </p:cNvSpPr>
          <p:nvPr/>
        </p:nvSpPr>
        <p:spPr bwMode="auto">
          <a:xfrm>
            <a:off x="2217738" y="5199063"/>
            <a:ext cx="1587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9352" name="Freeform 72"/>
          <p:cNvSpPr>
            <a:spLocks/>
          </p:cNvSpPr>
          <p:nvPr/>
        </p:nvSpPr>
        <p:spPr bwMode="auto">
          <a:xfrm>
            <a:off x="2193925" y="5495925"/>
            <a:ext cx="47625" cy="904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7" y="67"/>
              </a:cxn>
              <a:cxn ang="0">
                <a:pos x="34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34" h="67">
                <a:moveTo>
                  <a:pt x="0" y="0"/>
                </a:moveTo>
                <a:lnTo>
                  <a:pt x="17" y="67"/>
                </a:lnTo>
                <a:lnTo>
                  <a:pt x="34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9353" name="Line 73"/>
          <p:cNvSpPr>
            <a:spLocks noChangeShapeType="1"/>
          </p:cNvSpPr>
          <p:nvPr/>
        </p:nvSpPr>
        <p:spPr bwMode="auto">
          <a:xfrm>
            <a:off x="4154488" y="5872163"/>
            <a:ext cx="3175" cy="2190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9354" name="Freeform 74"/>
          <p:cNvSpPr>
            <a:spLocks/>
          </p:cNvSpPr>
          <p:nvPr/>
        </p:nvSpPr>
        <p:spPr bwMode="auto">
          <a:xfrm>
            <a:off x="4130675" y="6078538"/>
            <a:ext cx="50800" cy="904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0" y="66"/>
              </a:cxn>
              <a:cxn ang="0">
                <a:pos x="37" y="0"/>
              </a:cxn>
              <a:cxn ang="0">
                <a:pos x="3" y="0"/>
              </a:cxn>
              <a:cxn ang="0">
                <a:pos x="3" y="0"/>
              </a:cxn>
              <a:cxn ang="0">
                <a:pos x="0" y="0"/>
              </a:cxn>
            </a:cxnLst>
            <a:rect l="0" t="0" r="r" b="b"/>
            <a:pathLst>
              <a:path w="37" h="66">
                <a:moveTo>
                  <a:pt x="0" y="0"/>
                </a:moveTo>
                <a:lnTo>
                  <a:pt x="20" y="66"/>
                </a:lnTo>
                <a:lnTo>
                  <a:pt x="37" y="0"/>
                </a:lnTo>
                <a:lnTo>
                  <a:pt x="3" y="0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9355" name="Freeform 75"/>
          <p:cNvSpPr>
            <a:spLocks/>
          </p:cNvSpPr>
          <p:nvPr/>
        </p:nvSpPr>
        <p:spPr bwMode="auto">
          <a:xfrm>
            <a:off x="5656263" y="4924425"/>
            <a:ext cx="947737" cy="274638"/>
          </a:xfrm>
          <a:custGeom>
            <a:avLst/>
            <a:gdLst/>
            <a:ahLst/>
            <a:cxnLst>
              <a:cxn ang="0">
                <a:pos x="696" y="202"/>
              </a:cxn>
              <a:cxn ang="0">
                <a:pos x="696" y="0"/>
              </a:cxn>
              <a:cxn ang="0">
                <a:pos x="0" y="0"/>
              </a:cxn>
              <a:cxn ang="0">
                <a:pos x="0" y="202"/>
              </a:cxn>
              <a:cxn ang="0">
                <a:pos x="696" y="202"/>
              </a:cxn>
              <a:cxn ang="0">
                <a:pos x="696" y="202"/>
              </a:cxn>
            </a:cxnLst>
            <a:rect l="0" t="0" r="r" b="b"/>
            <a:pathLst>
              <a:path w="696" h="202">
                <a:moveTo>
                  <a:pt x="696" y="202"/>
                </a:moveTo>
                <a:lnTo>
                  <a:pt x="696" y="0"/>
                </a:lnTo>
                <a:lnTo>
                  <a:pt x="0" y="0"/>
                </a:lnTo>
                <a:lnTo>
                  <a:pt x="0" y="202"/>
                </a:lnTo>
                <a:lnTo>
                  <a:pt x="696" y="202"/>
                </a:lnTo>
                <a:lnTo>
                  <a:pt x="696" y="202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9356" name="Freeform 76"/>
          <p:cNvSpPr>
            <a:spLocks/>
          </p:cNvSpPr>
          <p:nvPr/>
        </p:nvSpPr>
        <p:spPr bwMode="auto">
          <a:xfrm>
            <a:off x="5656263" y="5589588"/>
            <a:ext cx="947737" cy="277812"/>
          </a:xfrm>
          <a:custGeom>
            <a:avLst/>
            <a:gdLst/>
            <a:ahLst/>
            <a:cxnLst>
              <a:cxn ang="0">
                <a:pos x="696" y="205"/>
              </a:cxn>
              <a:cxn ang="0">
                <a:pos x="696" y="0"/>
              </a:cxn>
              <a:cxn ang="0">
                <a:pos x="0" y="0"/>
              </a:cxn>
              <a:cxn ang="0">
                <a:pos x="0" y="205"/>
              </a:cxn>
              <a:cxn ang="0">
                <a:pos x="696" y="205"/>
              </a:cxn>
              <a:cxn ang="0">
                <a:pos x="696" y="205"/>
              </a:cxn>
            </a:cxnLst>
            <a:rect l="0" t="0" r="r" b="b"/>
            <a:pathLst>
              <a:path w="696" h="205">
                <a:moveTo>
                  <a:pt x="696" y="205"/>
                </a:moveTo>
                <a:lnTo>
                  <a:pt x="696" y="0"/>
                </a:lnTo>
                <a:lnTo>
                  <a:pt x="0" y="0"/>
                </a:lnTo>
                <a:lnTo>
                  <a:pt x="0" y="205"/>
                </a:lnTo>
                <a:lnTo>
                  <a:pt x="696" y="205"/>
                </a:lnTo>
                <a:lnTo>
                  <a:pt x="696" y="205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9357" name="Rectangle 77"/>
          <p:cNvSpPr>
            <a:spLocks noChangeArrowheads="1"/>
          </p:cNvSpPr>
          <p:nvPr/>
        </p:nvSpPr>
        <p:spPr bwMode="auto">
          <a:xfrm>
            <a:off x="5861050" y="6230938"/>
            <a:ext cx="6254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>
                <a:solidFill>
                  <a:srgbClr val="000000"/>
                </a:solidFill>
                <a:latin typeface="Arial" charset="0"/>
              </a:rPr>
              <a:t>CLOSED</a:t>
            </a:r>
            <a:endParaRPr lang="en-US">
              <a:latin typeface="Times New Roman" charset="0"/>
            </a:endParaRPr>
          </a:p>
        </p:txBody>
      </p:sp>
      <p:sp>
        <p:nvSpPr>
          <p:cNvPr id="609358" name="Line 78"/>
          <p:cNvSpPr>
            <a:spLocks noChangeShapeType="1"/>
          </p:cNvSpPr>
          <p:nvPr/>
        </p:nvSpPr>
        <p:spPr bwMode="auto">
          <a:xfrm>
            <a:off x="6121400" y="5872163"/>
            <a:ext cx="4763" cy="2190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9359" name="Freeform 79"/>
          <p:cNvSpPr>
            <a:spLocks/>
          </p:cNvSpPr>
          <p:nvPr/>
        </p:nvSpPr>
        <p:spPr bwMode="auto">
          <a:xfrm>
            <a:off x="6099175" y="6078538"/>
            <a:ext cx="50800" cy="904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0" y="66"/>
              </a:cxn>
              <a:cxn ang="0">
                <a:pos x="38" y="0"/>
              </a:cxn>
              <a:cxn ang="0">
                <a:pos x="3" y="0"/>
              </a:cxn>
              <a:cxn ang="0">
                <a:pos x="3" y="0"/>
              </a:cxn>
              <a:cxn ang="0">
                <a:pos x="0" y="0"/>
              </a:cxn>
            </a:cxnLst>
            <a:rect l="0" t="0" r="r" b="b"/>
            <a:pathLst>
              <a:path w="38" h="66">
                <a:moveTo>
                  <a:pt x="0" y="0"/>
                </a:moveTo>
                <a:lnTo>
                  <a:pt x="20" y="66"/>
                </a:lnTo>
                <a:lnTo>
                  <a:pt x="38" y="0"/>
                </a:lnTo>
                <a:lnTo>
                  <a:pt x="3" y="0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9360" name="Line 80"/>
          <p:cNvSpPr>
            <a:spLocks noChangeShapeType="1"/>
          </p:cNvSpPr>
          <p:nvPr/>
        </p:nvSpPr>
        <p:spPr bwMode="auto">
          <a:xfrm>
            <a:off x="6121400" y="5199063"/>
            <a:ext cx="4763" cy="317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9361" name="Freeform 81"/>
          <p:cNvSpPr>
            <a:spLocks/>
          </p:cNvSpPr>
          <p:nvPr/>
        </p:nvSpPr>
        <p:spPr bwMode="auto">
          <a:xfrm>
            <a:off x="6099175" y="5499100"/>
            <a:ext cx="50800" cy="904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0" y="66"/>
              </a:cxn>
              <a:cxn ang="0">
                <a:pos x="38" y="0"/>
              </a:cxn>
              <a:cxn ang="0">
                <a:pos x="3" y="0"/>
              </a:cxn>
              <a:cxn ang="0">
                <a:pos x="3" y="0"/>
              </a:cxn>
              <a:cxn ang="0">
                <a:pos x="0" y="0"/>
              </a:cxn>
            </a:cxnLst>
            <a:rect l="0" t="0" r="r" b="b"/>
            <a:pathLst>
              <a:path w="38" h="66">
                <a:moveTo>
                  <a:pt x="0" y="0"/>
                </a:moveTo>
                <a:lnTo>
                  <a:pt x="20" y="66"/>
                </a:lnTo>
                <a:lnTo>
                  <a:pt x="38" y="0"/>
                </a:lnTo>
                <a:lnTo>
                  <a:pt x="3" y="0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9362" name="Freeform 82"/>
          <p:cNvSpPr>
            <a:spLocks/>
          </p:cNvSpPr>
          <p:nvPr/>
        </p:nvSpPr>
        <p:spPr bwMode="auto">
          <a:xfrm>
            <a:off x="4694238" y="1984375"/>
            <a:ext cx="1162050" cy="1506538"/>
          </a:xfrm>
          <a:custGeom>
            <a:avLst/>
            <a:gdLst/>
            <a:ahLst/>
            <a:cxnLst>
              <a:cxn ang="0">
                <a:pos x="855" y="1108"/>
              </a:cxn>
              <a:cxn ang="0">
                <a:pos x="855" y="1099"/>
              </a:cxn>
              <a:cxn ang="0">
                <a:pos x="855" y="1065"/>
              </a:cxn>
              <a:cxn ang="0">
                <a:pos x="852" y="1013"/>
              </a:cxn>
              <a:cxn ang="0">
                <a:pos x="846" y="947"/>
              </a:cxn>
              <a:cxn ang="0">
                <a:pos x="837" y="866"/>
              </a:cxn>
              <a:cxn ang="0">
                <a:pos x="820" y="777"/>
              </a:cxn>
              <a:cxn ang="0">
                <a:pos x="797" y="679"/>
              </a:cxn>
              <a:cxn ang="0">
                <a:pos x="766" y="578"/>
              </a:cxn>
              <a:cxn ang="0">
                <a:pos x="722" y="475"/>
              </a:cxn>
              <a:cxn ang="0">
                <a:pos x="668" y="374"/>
              </a:cxn>
              <a:cxn ang="0">
                <a:pos x="596" y="279"/>
              </a:cxn>
              <a:cxn ang="0">
                <a:pos x="518" y="204"/>
              </a:cxn>
              <a:cxn ang="0">
                <a:pos x="432" y="141"/>
              </a:cxn>
              <a:cxn ang="0">
                <a:pos x="343" y="95"/>
              </a:cxn>
              <a:cxn ang="0">
                <a:pos x="259" y="58"/>
              </a:cxn>
              <a:cxn ang="0">
                <a:pos x="179" y="32"/>
              </a:cxn>
              <a:cxn ang="0">
                <a:pos x="110" y="14"/>
              </a:cxn>
              <a:cxn ang="0">
                <a:pos x="55" y="6"/>
              </a:cxn>
              <a:cxn ang="0">
                <a:pos x="20" y="0"/>
              </a:cxn>
              <a:cxn ang="0">
                <a:pos x="9" y="0"/>
              </a:cxn>
              <a:cxn ang="0">
                <a:pos x="0" y="0"/>
              </a:cxn>
            </a:cxnLst>
            <a:rect l="0" t="0" r="r" b="b"/>
            <a:pathLst>
              <a:path w="855" h="1108">
                <a:moveTo>
                  <a:pt x="855" y="1108"/>
                </a:moveTo>
                <a:lnTo>
                  <a:pt x="855" y="1099"/>
                </a:lnTo>
                <a:lnTo>
                  <a:pt x="855" y="1065"/>
                </a:lnTo>
                <a:lnTo>
                  <a:pt x="852" y="1013"/>
                </a:lnTo>
                <a:lnTo>
                  <a:pt x="846" y="947"/>
                </a:lnTo>
                <a:lnTo>
                  <a:pt x="837" y="866"/>
                </a:lnTo>
                <a:lnTo>
                  <a:pt x="820" y="777"/>
                </a:lnTo>
                <a:lnTo>
                  <a:pt x="797" y="679"/>
                </a:lnTo>
                <a:lnTo>
                  <a:pt x="766" y="578"/>
                </a:lnTo>
                <a:lnTo>
                  <a:pt x="722" y="475"/>
                </a:lnTo>
                <a:lnTo>
                  <a:pt x="668" y="374"/>
                </a:lnTo>
                <a:lnTo>
                  <a:pt x="596" y="279"/>
                </a:lnTo>
                <a:lnTo>
                  <a:pt x="518" y="204"/>
                </a:lnTo>
                <a:lnTo>
                  <a:pt x="432" y="141"/>
                </a:lnTo>
                <a:lnTo>
                  <a:pt x="343" y="95"/>
                </a:lnTo>
                <a:lnTo>
                  <a:pt x="259" y="58"/>
                </a:lnTo>
                <a:lnTo>
                  <a:pt x="179" y="32"/>
                </a:lnTo>
                <a:lnTo>
                  <a:pt x="110" y="14"/>
                </a:lnTo>
                <a:lnTo>
                  <a:pt x="55" y="6"/>
                </a:lnTo>
                <a:lnTo>
                  <a:pt x="20" y="0"/>
                </a:lnTo>
                <a:lnTo>
                  <a:pt x="9" y="0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9363" name="Freeform 83"/>
          <p:cNvSpPr>
            <a:spLocks/>
          </p:cNvSpPr>
          <p:nvPr/>
        </p:nvSpPr>
        <p:spPr bwMode="auto">
          <a:xfrm>
            <a:off x="4627563" y="1808163"/>
            <a:ext cx="1712912" cy="1616075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18" y="3"/>
              </a:cxn>
              <a:cxn ang="0">
                <a:pos x="61" y="0"/>
              </a:cxn>
              <a:cxn ang="0">
                <a:pos x="124" y="3"/>
              </a:cxn>
              <a:cxn ang="0">
                <a:pos x="207" y="5"/>
              </a:cxn>
              <a:cxn ang="0">
                <a:pos x="305" y="17"/>
              </a:cxn>
              <a:cxn ang="0">
                <a:pos x="412" y="37"/>
              </a:cxn>
              <a:cxn ang="0">
                <a:pos x="524" y="69"/>
              </a:cxn>
              <a:cxn ang="0">
                <a:pos x="636" y="109"/>
              </a:cxn>
              <a:cxn ang="0">
                <a:pos x="745" y="167"/>
              </a:cxn>
              <a:cxn ang="0">
                <a:pos x="846" y="241"/>
              </a:cxn>
              <a:cxn ang="0">
                <a:pos x="958" y="353"/>
              </a:cxn>
              <a:cxn ang="0">
                <a:pos x="1048" y="469"/>
              </a:cxn>
              <a:cxn ang="0">
                <a:pos x="1117" y="584"/>
              </a:cxn>
              <a:cxn ang="0">
                <a:pos x="1168" y="696"/>
              </a:cxn>
              <a:cxn ang="0">
                <a:pos x="1209" y="799"/>
              </a:cxn>
              <a:cxn ang="0">
                <a:pos x="1235" y="894"/>
              </a:cxn>
              <a:cxn ang="0">
                <a:pos x="1249" y="975"/>
              </a:cxn>
              <a:cxn ang="0">
                <a:pos x="1258" y="1035"/>
              </a:cxn>
              <a:cxn ang="0">
                <a:pos x="1260" y="1076"/>
              </a:cxn>
              <a:cxn ang="0">
                <a:pos x="1260" y="1090"/>
              </a:cxn>
              <a:cxn ang="0">
                <a:pos x="1260" y="1188"/>
              </a:cxn>
            </a:cxnLst>
            <a:rect l="0" t="0" r="r" b="b"/>
            <a:pathLst>
              <a:path w="1260" h="1188">
                <a:moveTo>
                  <a:pt x="0" y="3"/>
                </a:moveTo>
                <a:lnTo>
                  <a:pt x="18" y="3"/>
                </a:lnTo>
                <a:lnTo>
                  <a:pt x="61" y="0"/>
                </a:lnTo>
                <a:lnTo>
                  <a:pt x="124" y="3"/>
                </a:lnTo>
                <a:lnTo>
                  <a:pt x="207" y="5"/>
                </a:lnTo>
                <a:lnTo>
                  <a:pt x="305" y="17"/>
                </a:lnTo>
                <a:lnTo>
                  <a:pt x="412" y="37"/>
                </a:lnTo>
                <a:lnTo>
                  <a:pt x="524" y="69"/>
                </a:lnTo>
                <a:lnTo>
                  <a:pt x="636" y="109"/>
                </a:lnTo>
                <a:lnTo>
                  <a:pt x="745" y="167"/>
                </a:lnTo>
                <a:lnTo>
                  <a:pt x="846" y="241"/>
                </a:lnTo>
                <a:lnTo>
                  <a:pt x="958" y="353"/>
                </a:lnTo>
                <a:lnTo>
                  <a:pt x="1048" y="469"/>
                </a:lnTo>
                <a:lnTo>
                  <a:pt x="1117" y="584"/>
                </a:lnTo>
                <a:lnTo>
                  <a:pt x="1168" y="696"/>
                </a:lnTo>
                <a:lnTo>
                  <a:pt x="1209" y="799"/>
                </a:lnTo>
                <a:lnTo>
                  <a:pt x="1235" y="894"/>
                </a:lnTo>
                <a:lnTo>
                  <a:pt x="1249" y="975"/>
                </a:lnTo>
                <a:lnTo>
                  <a:pt x="1258" y="1035"/>
                </a:lnTo>
                <a:lnTo>
                  <a:pt x="1260" y="1076"/>
                </a:lnTo>
                <a:lnTo>
                  <a:pt x="1260" y="1090"/>
                </a:lnTo>
                <a:lnTo>
                  <a:pt x="1260" y="1188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9364" name="Line 84"/>
          <p:cNvSpPr>
            <a:spLocks noChangeShapeType="1"/>
          </p:cNvSpPr>
          <p:nvPr/>
        </p:nvSpPr>
        <p:spPr bwMode="auto">
          <a:xfrm>
            <a:off x="4630738" y="6305550"/>
            <a:ext cx="950912" cy="47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9365" name="Freeform 85"/>
          <p:cNvSpPr>
            <a:spLocks/>
          </p:cNvSpPr>
          <p:nvPr/>
        </p:nvSpPr>
        <p:spPr bwMode="auto">
          <a:xfrm>
            <a:off x="5567363" y="6286500"/>
            <a:ext cx="88900" cy="46038"/>
          </a:xfrm>
          <a:custGeom>
            <a:avLst/>
            <a:gdLst/>
            <a:ahLst/>
            <a:cxnLst>
              <a:cxn ang="0">
                <a:pos x="0" y="31"/>
              </a:cxn>
              <a:cxn ang="0">
                <a:pos x="66" y="17"/>
              </a:cxn>
              <a:cxn ang="0">
                <a:pos x="3" y="0"/>
              </a:cxn>
              <a:cxn ang="0">
                <a:pos x="3" y="34"/>
              </a:cxn>
              <a:cxn ang="0">
                <a:pos x="3" y="34"/>
              </a:cxn>
              <a:cxn ang="0">
                <a:pos x="0" y="31"/>
              </a:cxn>
            </a:cxnLst>
            <a:rect l="0" t="0" r="r" b="b"/>
            <a:pathLst>
              <a:path w="66" h="34">
                <a:moveTo>
                  <a:pt x="0" y="31"/>
                </a:moveTo>
                <a:lnTo>
                  <a:pt x="66" y="17"/>
                </a:lnTo>
                <a:lnTo>
                  <a:pt x="3" y="0"/>
                </a:lnTo>
                <a:lnTo>
                  <a:pt x="3" y="34"/>
                </a:lnTo>
                <a:lnTo>
                  <a:pt x="3" y="34"/>
                </a:lnTo>
                <a:lnTo>
                  <a:pt x="0" y="31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9366" name="Freeform 86"/>
          <p:cNvSpPr>
            <a:spLocks/>
          </p:cNvSpPr>
          <p:nvPr/>
        </p:nvSpPr>
        <p:spPr bwMode="auto">
          <a:xfrm>
            <a:off x="6318250" y="3403600"/>
            <a:ext cx="47625" cy="873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7" y="64"/>
              </a:cxn>
              <a:cxn ang="0">
                <a:pos x="35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35" h="64">
                <a:moveTo>
                  <a:pt x="0" y="0"/>
                </a:moveTo>
                <a:lnTo>
                  <a:pt x="17" y="64"/>
                </a:lnTo>
                <a:lnTo>
                  <a:pt x="35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9367" name="Freeform 87"/>
          <p:cNvSpPr>
            <a:spLocks/>
          </p:cNvSpPr>
          <p:nvPr/>
        </p:nvSpPr>
        <p:spPr bwMode="auto">
          <a:xfrm>
            <a:off x="4630738" y="1955800"/>
            <a:ext cx="87312" cy="47625"/>
          </a:xfrm>
          <a:custGeom>
            <a:avLst/>
            <a:gdLst/>
            <a:ahLst/>
            <a:cxnLst>
              <a:cxn ang="0">
                <a:pos x="64" y="0"/>
              </a:cxn>
              <a:cxn ang="0">
                <a:pos x="0" y="17"/>
              </a:cxn>
              <a:cxn ang="0">
                <a:pos x="64" y="34"/>
              </a:cxn>
              <a:cxn ang="0">
                <a:pos x="64" y="0"/>
              </a:cxn>
              <a:cxn ang="0">
                <a:pos x="64" y="0"/>
              </a:cxn>
            </a:cxnLst>
            <a:rect l="0" t="0" r="r" b="b"/>
            <a:pathLst>
              <a:path w="64" h="34">
                <a:moveTo>
                  <a:pt x="64" y="0"/>
                </a:moveTo>
                <a:lnTo>
                  <a:pt x="0" y="17"/>
                </a:lnTo>
                <a:lnTo>
                  <a:pt x="64" y="34"/>
                </a:lnTo>
                <a:lnTo>
                  <a:pt x="64" y="0"/>
                </a:lnTo>
                <a:lnTo>
                  <a:pt x="64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9368" name="Rectangle 88"/>
          <p:cNvSpPr>
            <a:spLocks noChangeArrowheads="1"/>
          </p:cNvSpPr>
          <p:nvPr/>
        </p:nvSpPr>
        <p:spPr bwMode="auto">
          <a:xfrm>
            <a:off x="5880100" y="2051050"/>
            <a:ext cx="79375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 dirty="0">
                <a:solidFill>
                  <a:srgbClr val="000000"/>
                </a:solidFill>
                <a:latin typeface="Arial" charset="0"/>
              </a:rPr>
              <a:t>Active open</a:t>
            </a:r>
            <a:endParaRPr lang="en-US" dirty="0">
              <a:latin typeface="Times New Roman" charset="0"/>
            </a:endParaRPr>
          </a:p>
        </p:txBody>
      </p:sp>
      <p:sp>
        <p:nvSpPr>
          <p:cNvPr id="609369" name="Rectangle 89"/>
          <p:cNvSpPr>
            <a:spLocks noChangeArrowheads="1"/>
          </p:cNvSpPr>
          <p:nvPr/>
        </p:nvSpPr>
        <p:spPr bwMode="auto">
          <a:xfrm>
            <a:off x="6692900" y="2057400"/>
            <a:ext cx="355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>
                <a:solidFill>
                  <a:srgbClr val="000000"/>
                </a:solidFill>
                <a:latin typeface="Arial" charset="0"/>
              </a:rPr>
              <a:t>/SYN</a:t>
            </a:r>
            <a:endParaRPr lang="en-US">
              <a:latin typeface="Times New Roman" charset="0"/>
            </a:endParaRPr>
          </a:p>
        </p:txBody>
      </p:sp>
      <p:sp>
        <p:nvSpPr>
          <p:cNvPr id="609370" name="Rectangle 9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State Transitions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3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534400" cy="1143000"/>
          </a:xfrm>
        </p:spPr>
        <p:txBody>
          <a:bodyPr/>
          <a:lstStyle/>
          <a:p>
            <a:r>
              <a:rPr lang="en-US"/>
              <a:t>TCP Connection Setup, with States</a:t>
            </a:r>
          </a:p>
        </p:txBody>
      </p:sp>
      <p:sp>
        <p:nvSpPr>
          <p:cNvPr id="610307" name="Rectangle 3"/>
          <p:cNvSpPr>
            <a:spLocks noChangeArrowheads="1"/>
          </p:cNvSpPr>
          <p:nvPr/>
        </p:nvSpPr>
        <p:spPr bwMode="auto">
          <a:xfrm>
            <a:off x="1676400" y="1981200"/>
            <a:ext cx="17399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  <a:latin typeface="Arial" charset="0"/>
              </a:rPr>
              <a:t>Active participant</a:t>
            </a:r>
            <a:endParaRPr lang="en-US">
              <a:latin typeface="Times New Roman" charset="0"/>
            </a:endParaRPr>
          </a:p>
        </p:txBody>
      </p:sp>
      <p:sp>
        <p:nvSpPr>
          <p:cNvPr id="610308" name="Rectangle 4"/>
          <p:cNvSpPr>
            <a:spLocks noChangeArrowheads="1"/>
          </p:cNvSpPr>
          <p:nvPr/>
        </p:nvSpPr>
        <p:spPr bwMode="auto">
          <a:xfrm>
            <a:off x="2214563" y="2246313"/>
            <a:ext cx="685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  <a:latin typeface="Arial" charset="0"/>
              </a:rPr>
              <a:t>(client)</a:t>
            </a:r>
            <a:endParaRPr lang="en-US">
              <a:latin typeface="Times New Roman" charset="0"/>
            </a:endParaRPr>
          </a:p>
        </p:txBody>
      </p:sp>
      <p:sp>
        <p:nvSpPr>
          <p:cNvPr id="610309" name="Rectangle 5"/>
          <p:cNvSpPr>
            <a:spLocks noChangeArrowheads="1"/>
          </p:cNvSpPr>
          <p:nvPr/>
        </p:nvSpPr>
        <p:spPr bwMode="auto">
          <a:xfrm>
            <a:off x="5229225" y="1981200"/>
            <a:ext cx="1917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  <a:latin typeface="Arial" charset="0"/>
              </a:rPr>
              <a:t>Passive participant</a:t>
            </a:r>
            <a:endParaRPr lang="en-US">
              <a:latin typeface="Times New Roman" charset="0"/>
            </a:endParaRPr>
          </a:p>
        </p:txBody>
      </p:sp>
      <p:sp>
        <p:nvSpPr>
          <p:cNvPr id="610310" name="Rectangle 6"/>
          <p:cNvSpPr>
            <a:spLocks noChangeArrowheads="1"/>
          </p:cNvSpPr>
          <p:nvPr/>
        </p:nvSpPr>
        <p:spPr bwMode="auto">
          <a:xfrm>
            <a:off x="5781675" y="2246313"/>
            <a:ext cx="787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  <a:latin typeface="Arial" charset="0"/>
              </a:rPr>
              <a:t>(server)</a:t>
            </a:r>
            <a:endParaRPr lang="en-US">
              <a:latin typeface="Times New Roman" charset="0"/>
            </a:endParaRPr>
          </a:p>
        </p:txBody>
      </p:sp>
      <p:sp>
        <p:nvSpPr>
          <p:cNvPr id="610311" name="Rectangle 7"/>
          <p:cNvSpPr>
            <a:spLocks noChangeArrowheads="1"/>
          </p:cNvSpPr>
          <p:nvPr/>
        </p:nvSpPr>
        <p:spPr bwMode="auto">
          <a:xfrm rot="780000">
            <a:off x="3065463" y="2867025"/>
            <a:ext cx="23685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  <a:latin typeface="Arial" charset="0"/>
              </a:rPr>
              <a:t>SYN, SequenceNum = </a:t>
            </a:r>
            <a:endParaRPr lang="en-US">
              <a:latin typeface="Times New Roman" charset="0"/>
            </a:endParaRPr>
          </a:p>
        </p:txBody>
      </p:sp>
      <p:sp>
        <p:nvSpPr>
          <p:cNvPr id="610312" name="Rectangle 8"/>
          <p:cNvSpPr>
            <a:spLocks noChangeArrowheads="1"/>
          </p:cNvSpPr>
          <p:nvPr/>
        </p:nvSpPr>
        <p:spPr bwMode="auto">
          <a:xfrm rot="780000">
            <a:off x="5394325" y="3144838"/>
            <a:ext cx="1143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  <a:latin typeface="Arial" charset="0"/>
              </a:rPr>
              <a:t>x</a:t>
            </a:r>
            <a:endParaRPr lang="en-US">
              <a:latin typeface="Times New Roman" charset="0"/>
            </a:endParaRPr>
          </a:p>
        </p:txBody>
      </p:sp>
      <p:sp>
        <p:nvSpPr>
          <p:cNvPr id="610313" name="Rectangle 9"/>
          <p:cNvSpPr>
            <a:spLocks noChangeArrowheads="1"/>
          </p:cNvSpPr>
          <p:nvPr/>
        </p:nvSpPr>
        <p:spPr bwMode="auto">
          <a:xfrm rot="20760000">
            <a:off x="2660650" y="3808413"/>
            <a:ext cx="293370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700">
                <a:solidFill>
                  <a:srgbClr val="000000"/>
                </a:solidFill>
                <a:latin typeface="Arial" charset="0"/>
              </a:rPr>
              <a:t>SYN + ACK, SequenceNum = </a:t>
            </a:r>
            <a:endParaRPr lang="en-US">
              <a:latin typeface="Times New Roman" charset="0"/>
            </a:endParaRPr>
          </a:p>
        </p:txBody>
      </p:sp>
      <p:sp>
        <p:nvSpPr>
          <p:cNvPr id="610314" name="Rectangle 10"/>
          <p:cNvSpPr>
            <a:spLocks noChangeArrowheads="1"/>
          </p:cNvSpPr>
          <p:nvPr/>
        </p:nvSpPr>
        <p:spPr bwMode="auto">
          <a:xfrm rot="20760000">
            <a:off x="5503863" y="3433763"/>
            <a:ext cx="1143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  <a:latin typeface="Arial" charset="0"/>
              </a:rPr>
              <a:t>y</a:t>
            </a:r>
            <a:endParaRPr lang="en-US">
              <a:latin typeface="Times New Roman" charset="0"/>
            </a:endParaRPr>
          </a:p>
        </p:txBody>
      </p:sp>
      <p:sp>
        <p:nvSpPr>
          <p:cNvPr id="610315" name="Rectangle 11"/>
          <p:cNvSpPr>
            <a:spLocks noChangeArrowheads="1"/>
          </p:cNvSpPr>
          <p:nvPr/>
        </p:nvSpPr>
        <p:spPr bwMode="auto">
          <a:xfrm rot="20760000">
            <a:off x="5614988" y="3425825"/>
            <a:ext cx="60325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700">
                <a:solidFill>
                  <a:srgbClr val="000000"/>
                </a:solidFill>
                <a:latin typeface="Arial" charset="0"/>
              </a:rPr>
              <a:t>,</a:t>
            </a:r>
            <a:endParaRPr lang="en-US">
              <a:latin typeface="Times New Roman" charset="0"/>
            </a:endParaRPr>
          </a:p>
        </p:txBody>
      </p:sp>
      <p:sp>
        <p:nvSpPr>
          <p:cNvPr id="610316" name="Line 12"/>
          <p:cNvSpPr>
            <a:spLocks noChangeShapeType="1"/>
          </p:cNvSpPr>
          <p:nvPr/>
        </p:nvSpPr>
        <p:spPr bwMode="auto">
          <a:xfrm>
            <a:off x="2555875" y="2540000"/>
            <a:ext cx="1588" cy="29987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0317" name="Line 13"/>
          <p:cNvSpPr>
            <a:spLocks noChangeShapeType="1"/>
          </p:cNvSpPr>
          <p:nvPr/>
        </p:nvSpPr>
        <p:spPr bwMode="auto">
          <a:xfrm>
            <a:off x="6137275" y="2546350"/>
            <a:ext cx="6350" cy="3006725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0318" name="Line 14"/>
          <p:cNvSpPr>
            <a:spLocks noChangeShapeType="1"/>
          </p:cNvSpPr>
          <p:nvPr/>
        </p:nvSpPr>
        <p:spPr bwMode="auto">
          <a:xfrm>
            <a:off x="2555875" y="2805113"/>
            <a:ext cx="3451225" cy="76993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0319" name="Freeform 15"/>
          <p:cNvSpPr>
            <a:spLocks/>
          </p:cNvSpPr>
          <p:nvPr/>
        </p:nvSpPr>
        <p:spPr bwMode="auto">
          <a:xfrm>
            <a:off x="5965825" y="3535363"/>
            <a:ext cx="163513" cy="80962"/>
          </a:xfrm>
          <a:custGeom>
            <a:avLst/>
            <a:gdLst/>
            <a:ahLst/>
            <a:cxnLst>
              <a:cxn ang="0">
                <a:pos x="0" y="47"/>
              </a:cxn>
              <a:cxn ang="0">
                <a:pos x="103" y="51"/>
              </a:cxn>
              <a:cxn ang="0">
                <a:pos x="18" y="0"/>
              </a:cxn>
              <a:cxn ang="0">
                <a:pos x="5" y="51"/>
              </a:cxn>
              <a:cxn ang="0">
                <a:pos x="5" y="51"/>
              </a:cxn>
              <a:cxn ang="0">
                <a:pos x="0" y="47"/>
              </a:cxn>
            </a:cxnLst>
            <a:rect l="0" t="0" r="r" b="b"/>
            <a:pathLst>
              <a:path w="103" h="51">
                <a:moveTo>
                  <a:pt x="0" y="47"/>
                </a:moveTo>
                <a:lnTo>
                  <a:pt x="103" y="51"/>
                </a:lnTo>
                <a:lnTo>
                  <a:pt x="18" y="0"/>
                </a:lnTo>
                <a:lnTo>
                  <a:pt x="5" y="51"/>
                </a:lnTo>
                <a:lnTo>
                  <a:pt x="5" y="51"/>
                </a:lnTo>
                <a:lnTo>
                  <a:pt x="0" y="4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0320" name="Rectangle 16"/>
          <p:cNvSpPr>
            <a:spLocks noChangeArrowheads="1"/>
          </p:cNvSpPr>
          <p:nvPr/>
        </p:nvSpPr>
        <p:spPr bwMode="auto">
          <a:xfrm rot="720000">
            <a:off x="2752725" y="4868863"/>
            <a:ext cx="2597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  <a:latin typeface="Arial" charset="0"/>
              </a:rPr>
              <a:t>ACK, Acknowledgment = </a:t>
            </a:r>
            <a:endParaRPr lang="en-US">
              <a:latin typeface="Times New Roman" charset="0"/>
            </a:endParaRPr>
          </a:p>
        </p:txBody>
      </p:sp>
      <p:sp>
        <p:nvSpPr>
          <p:cNvPr id="610321" name="Rectangle 17"/>
          <p:cNvSpPr>
            <a:spLocks noChangeArrowheads="1"/>
          </p:cNvSpPr>
          <p:nvPr/>
        </p:nvSpPr>
        <p:spPr bwMode="auto">
          <a:xfrm rot="720000">
            <a:off x="5310188" y="5149850"/>
            <a:ext cx="1143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  <a:latin typeface="Arial" charset="0"/>
              </a:rPr>
              <a:t>y</a:t>
            </a:r>
            <a:endParaRPr lang="en-US">
              <a:latin typeface="Times New Roman" charset="0"/>
            </a:endParaRPr>
          </a:p>
        </p:txBody>
      </p:sp>
      <p:sp>
        <p:nvSpPr>
          <p:cNvPr id="610322" name="Rectangle 18"/>
          <p:cNvSpPr>
            <a:spLocks noChangeArrowheads="1"/>
          </p:cNvSpPr>
          <p:nvPr/>
        </p:nvSpPr>
        <p:spPr bwMode="auto">
          <a:xfrm rot="720000">
            <a:off x="5418138" y="5184775"/>
            <a:ext cx="2603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  <a:latin typeface="Arial" charset="0"/>
              </a:rPr>
              <a:t> + </a:t>
            </a:r>
            <a:endParaRPr lang="en-US">
              <a:latin typeface="Times New Roman" charset="0"/>
            </a:endParaRPr>
          </a:p>
        </p:txBody>
      </p:sp>
      <p:sp>
        <p:nvSpPr>
          <p:cNvPr id="610323" name="Rectangle 19"/>
          <p:cNvSpPr>
            <a:spLocks noChangeArrowheads="1"/>
          </p:cNvSpPr>
          <p:nvPr/>
        </p:nvSpPr>
        <p:spPr bwMode="auto">
          <a:xfrm rot="720000">
            <a:off x="5672138" y="5224463"/>
            <a:ext cx="127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  <a:latin typeface="Arial" charset="0"/>
              </a:rPr>
              <a:t>1</a:t>
            </a:r>
            <a:endParaRPr lang="en-US">
              <a:latin typeface="Times New Roman" charset="0"/>
            </a:endParaRPr>
          </a:p>
        </p:txBody>
      </p:sp>
      <p:sp>
        <p:nvSpPr>
          <p:cNvPr id="610324" name="Line 20"/>
          <p:cNvSpPr>
            <a:spLocks noChangeShapeType="1"/>
          </p:cNvSpPr>
          <p:nvPr/>
        </p:nvSpPr>
        <p:spPr bwMode="auto">
          <a:xfrm>
            <a:off x="2562225" y="4502150"/>
            <a:ext cx="3444875" cy="771525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0325" name="Line 21"/>
          <p:cNvSpPr>
            <a:spLocks noChangeShapeType="1"/>
          </p:cNvSpPr>
          <p:nvPr/>
        </p:nvSpPr>
        <p:spPr bwMode="auto">
          <a:xfrm flipH="1">
            <a:off x="2698750" y="3616325"/>
            <a:ext cx="3438525" cy="8524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0326" name="Freeform 22"/>
          <p:cNvSpPr>
            <a:spLocks/>
          </p:cNvSpPr>
          <p:nvPr/>
        </p:nvSpPr>
        <p:spPr bwMode="auto">
          <a:xfrm>
            <a:off x="2555875" y="4421188"/>
            <a:ext cx="163513" cy="80962"/>
          </a:xfrm>
          <a:custGeom>
            <a:avLst/>
            <a:gdLst/>
            <a:ahLst/>
            <a:cxnLst>
              <a:cxn ang="0">
                <a:pos x="86" y="0"/>
              </a:cxn>
              <a:cxn ang="0">
                <a:pos x="0" y="51"/>
              </a:cxn>
              <a:cxn ang="0">
                <a:pos x="103" y="51"/>
              </a:cxn>
              <a:cxn ang="0">
                <a:pos x="90" y="4"/>
              </a:cxn>
              <a:cxn ang="0">
                <a:pos x="90" y="4"/>
              </a:cxn>
              <a:cxn ang="0">
                <a:pos x="86" y="0"/>
              </a:cxn>
            </a:cxnLst>
            <a:rect l="0" t="0" r="r" b="b"/>
            <a:pathLst>
              <a:path w="103" h="51">
                <a:moveTo>
                  <a:pt x="86" y="0"/>
                </a:moveTo>
                <a:lnTo>
                  <a:pt x="0" y="51"/>
                </a:lnTo>
                <a:lnTo>
                  <a:pt x="103" y="51"/>
                </a:lnTo>
                <a:lnTo>
                  <a:pt x="90" y="4"/>
                </a:lnTo>
                <a:lnTo>
                  <a:pt x="90" y="4"/>
                </a:lnTo>
                <a:lnTo>
                  <a:pt x="86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0327" name="Rectangle 23"/>
          <p:cNvSpPr>
            <a:spLocks noChangeArrowheads="1"/>
          </p:cNvSpPr>
          <p:nvPr/>
        </p:nvSpPr>
        <p:spPr bwMode="auto">
          <a:xfrm rot="20760000">
            <a:off x="3436938" y="4070350"/>
            <a:ext cx="20002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  <a:latin typeface="Arial" charset="0"/>
              </a:rPr>
              <a:t>Acknowledgment = </a:t>
            </a:r>
            <a:endParaRPr lang="en-US">
              <a:latin typeface="Times New Roman" charset="0"/>
            </a:endParaRPr>
          </a:p>
        </p:txBody>
      </p:sp>
      <p:sp>
        <p:nvSpPr>
          <p:cNvPr id="610328" name="Rectangle 24"/>
          <p:cNvSpPr>
            <a:spLocks noChangeArrowheads="1"/>
          </p:cNvSpPr>
          <p:nvPr/>
        </p:nvSpPr>
        <p:spPr bwMode="auto">
          <a:xfrm rot="20760000">
            <a:off x="5387975" y="3819525"/>
            <a:ext cx="1143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  <a:latin typeface="Arial" charset="0"/>
              </a:rPr>
              <a:t>x</a:t>
            </a:r>
            <a:endParaRPr lang="en-US">
              <a:latin typeface="Times New Roman" charset="0"/>
            </a:endParaRPr>
          </a:p>
        </p:txBody>
      </p:sp>
      <p:sp>
        <p:nvSpPr>
          <p:cNvPr id="610329" name="Rectangle 25"/>
          <p:cNvSpPr>
            <a:spLocks noChangeArrowheads="1"/>
          </p:cNvSpPr>
          <p:nvPr/>
        </p:nvSpPr>
        <p:spPr bwMode="auto">
          <a:xfrm rot="20760000">
            <a:off x="5502275" y="3776663"/>
            <a:ext cx="2603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  <a:latin typeface="Arial" charset="0"/>
              </a:rPr>
              <a:t> + </a:t>
            </a:r>
            <a:endParaRPr lang="en-US">
              <a:latin typeface="Times New Roman" charset="0"/>
            </a:endParaRPr>
          </a:p>
        </p:txBody>
      </p:sp>
      <p:sp>
        <p:nvSpPr>
          <p:cNvPr id="610330" name="Rectangle 26"/>
          <p:cNvSpPr>
            <a:spLocks noChangeArrowheads="1"/>
          </p:cNvSpPr>
          <p:nvPr/>
        </p:nvSpPr>
        <p:spPr bwMode="auto">
          <a:xfrm rot="20760000">
            <a:off x="5749925" y="372427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  <a:latin typeface="Arial" charset="0"/>
              </a:rPr>
              <a:t>1</a:t>
            </a:r>
            <a:endParaRPr lang="en-US">
              <a:latin typeface="Times New Roman" charset="0"/>
            </a:endParaRPr>
          </a:p>
        </p:txBody>
      </p:sp>
      <p:sp>
        <p:nvSpPr>
          <p:cNvPr id="610331" name="Freeform 27"/>
          <p:cNvSpPr>
            <a:spLocks/>
          </p:cNvSpPr>
          <p:nvPr/>
        </p:nvSpPr>
        <p:spPr bwMode="auto">
          <a:xfrm>
            <a:off x="5965825" y="5232400"/>
            <a:ext cx="163513" cy="74613"/>
          </a:xfrm>
          <a:custGeom>
            <a:avLst/>
            <a:gdLst/>
            <a:ahLst/>
            <a:cxnLst>
              <a:cxn ang="0">
                <a:pos x="0" y="47"/>
              </a:cxn>
              <a:cxn ang="0">
                <a:pos x="103" y="47"/>
              </a:cxn>
              <a:cxn ang="0">
                <a:pos x="18" y="0"/>
              </a:cxn>
              <a:cxn ang="0">
                <a:pos x="5" y="47"/>
              </a:cxn>
              <a:cxn ang="0">
                <a:pos x="5" y="47"/>
              </a:cxn>
              <a:cxn ang="0">
                <a:pos x="0" y="47"/>
              </a:cxn>
            </a:cxnLst>
            <a:rect l="0" t="0" r="r" b="b"/>
            <a:pathLst>
              <a:path w="103" h="47">
                <a:moveTo>
                  <a:pt x="0" y="47"/>
                </a:moveTo>
                <a:lnTo>
                  <a:pt x="103" y="47"/>
                </a:lnTo>
                <a:lnTo>
                  <a:pt x="18" y="0"/>
                </a:lnTo>
                <a:lnTo>
                  <a:pt x="5" y="47"/>
                </a:lnTo>
                <a:lnTo>
                  <a:pt x="5" y="47"/>
                </a:lnTo>
                <a:lnTo>
                  <a:pt x="0" y="4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0332" name="Line 28"/>
          <p:cNvSpPr>
            <a:spLocks noChangeShapeType="1"/>
          </p:cNvSpPr>
          <p:nvPr/>
        </p:nvSpPr>
        <p:spPr bwMode="auto">
          <a:xfrm flipH="1">
            <a:off x="3505200" y="5705475"/>
            <a:ext cx="14478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0333" name="Text Box 29"/>
          <p:cNvSpPr txBox="1">
            <a:spLocks noChangeArrowheads="1"/>
          </p:cNvSpPr>
          <p:nvPr/>
        </p:nvSpPr>
        <p:spPr bwMode="auto">
          <a:xfrm>
            <a:off x="3721100" y="5324475"/>
            <a:ext cx="955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+data</a:t>
            </a:r>
          </a:p>
        </p:txBody>
      </p:sp>
      <p:sp>
        <p:nvSpPr>
          <p:cNvPr id="610334" name="Text Box 30"/>
          <p:cNvSpPr txBox="1">
            <a:spLocks noChangeArrowheads="1"/>
          </p:cNvSpPr>
          <p:nvPr/>
        </p:nvSpPr>
        <p:spPr bwMode="auto">
          <a:xfrm>
            <a:off x="6216650" y="2667000"/>
            <a:ext cx="125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LISTEN</a:t>
            </a:r>
          </a:p>
        </p:txBody>
      </p:sp>
      <p:sp>
        <p:nvSpPr>
          <p:cNvPr id="610335" name="Text Box 31"/>
          <p:cNvSpPr txBox="1">
            <a:spLocks noChangeArrowheads="1"/>
          </p:cNvSpPr>
          <p:nvPr/>
        </p:nvSpPr>
        <p:spPr bwMode="auto">
          <a:xfrm>
            <a:off x="6154738" y="3352800"/>
            <a:ext cx="184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SYN_RCVD</a:t>
            </a:r>
          </a:p>
        </p:txBody>
      </p:sp>
      <p:sp>
        <p:nvSpPr>
          <p:cNvPr id="610336" name="Text Box 32"/>
          <p:cNvSpPr txBox="1">
            <a:spLocks noChangeArrowheads="1"/>
          </p:cNvSpPr>
          <p:nvPr/>
        </p:nvSpPr>
        <p:spPr bwMode="auto">
          <a:xfrm>
            <a:off x="796925" y="2554288"/>
            <a:ext cx="179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SYN_SENT</a:t>
            </a:r>
          </a:p>
        </p:txBody>
      </p:sp>
      <p:sp>
        <p:nvSpPr>
          <p:cNvPr id="610337" name="Text Box 33"/>
          <p:cNvSpPr txBox="1">
            <a:spLocks noChangeArrowheads="1"/>
          </p:cNvSpPr>
          <p:nvPr/>
        </p:nvSpPr>
        <p:spPr bwMode="auto">
          <a:xfrm>
            <a:off x="306388" y="4267200"/>
            <a:ext cx="2284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ESTABLISHED</a:t>
            </a:r>
          </a:p>
        </p:txBody>
      </p:sp>
      <p:sp>
        <p:nvSpPr>
          <p:cNvPr id="610338" name="Text Box 34"/>
          <p:cNvSpPr txBox="1">
            <a:spLocks noChangeArrowheads="1"/>
          </p:cNvSpPr>
          <p:nvPr/>
        </p:nvSpPr>
        <p:spPr bwMode="auto">
          <a:xfrm>
            <a:off x="6173788" y="5029200"/>
            <a:ext cx="2284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ESTABLISHED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Connection Teardown</a:t>
            </a:r>
          </a:p>
        </p:txBody>
      </p:sp>
      <p:sp>
        <p:nvSpPr>
          <p:cNvPr id="612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7850"/>
            <a:ext cx="8382000" cy="4171950"/>
          </a:xfrm>
        </p:spPr>
        <p:txBody>
          <a:bodyPr/>
          <a:lstStyle/>
          <a:p>
            <a:endParaRPr lang="en-US"/>
          </a:p>
        </p:txBody>
      </p:sp>
      <p:sp>
        <p:nvSpPr>
          <p:cNvPr id="612356" name="Rectangle 4"/>
          <p:cNvSpPr>
            <a:spLocks noChangeArrowheads="1"/>
          </p:cNvSpPr>
          <p:nvPr/>
        </p:nvSpPr>
        <p:spPr bwMode="auto">
          <a:xfrm>
            <a:off x="1981200" y="2209800"/>
            <a:ext cx="1168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  <a:latin typeface="Arial" charset="0"/>
              </a:rPr>
              <a:t>Web server</a:t>
            </a:r>
            <a:endParaRPr lang="en-US">
              <a:latin typeface="Times New Roman" charset="0"/>
            </a:endParaRPr>
          </a:p>
        </p:txBody>
      </p:sp>
      <p:sp>
        <p:nvSpPr>
          <p:cNvPr id="612357" name="Rectangle 5"/>
          <p:cNvSpPr>
            <a:spLocks noChangeArrowheads="1"/>
          </p:cNvSpPr>
          <p:nvPr/>
        </p:nvSpPr>
        <p:spPr bwMode="auto">
          <a:xfrm>
            <a:off x="5410200" y="2209800"/>
            <a:ext cx="1346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  <a:latin typeface="Arial" charset="0"/>
              </a:rPr>
              <a:t>Web browser</a:t>
            </a:r>
            <a:endParaRPr lang="en-US">
              <a:latin typeface="Times New Roman" charset="0"/>
            </a:endParaRPr>
          </a:p>
        </p:txBody>
      </p:sp>
      <p:sp>
        <p:nvSpPr>
          <p:cNvPr id="612358" name="Rectangle 6"/>
          <p:cNvSpPr>
            <a:spLocks noChangeArrowheads="1"/>
          </p:cNvSpPr>
          <p:nvPr/>
        </p:nvSpPr>
        <p:spPr bwMode="auto">
          <a:xfrm rot="780000">
            <a:off x="3746500" y="2713038"/>
            <a:ext cx="3683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  <a:latin typeface="Arial" charset="0"/>
              </a:rPr>
              <a:t>FIN</a:t>
            </a:r>
            <a:endParaRPr lang="en-US">
              <a:latin typeface="Times New Roman" charset="0"/>
            </a:endParaRPr>
          </a:p>
        </p:txBody>
      </p:sp>
      <p:sp>
        <p:nvSpPr>
          <p:cNvPr id="612359" name="Line 7"/>
          <p:cNvSpPr>
            <a:spLocks noChangeShapeType="1"/>
          </p:cNvSpPr>
          <p:nvPr/>
        </p:nvSpPr>
        <p:spPr bwMode="auto">
          <a:xfrm>
            <a:off x="2555875" y="2509838"/>
            <a:ext cx="1588" cy="347980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2360" name="Line 8"/>
          <p:cNvSpPr>
            <a:spLocks noChangeShapeType="1"/>
          </p:cNvSpPr>
          <p:nvPr/>
        </p:nvSpPr>
        <p:spPr bwMode="auto">
          <a:xfrm>
            <a:off x="6137275" y="2516188"/>
            <a:ext cx="7938" cy="354965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2361" name="Line 9"/>
          <p:cNvSpPr>
            <a:spLocks noChangeShapeType="1"/>
          </p:cNvSpPr>
          <p:nvPr/>
        </p:nvSpPr>
        <p:spPr bwMode="auto">
          <a:xfrm>
            <a:off x="2555875" y="2774950"/>
            <a:ext cx="3451225" cy="76993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2362" name="Freeform 10"/>
          <p:cNvSpPr>
            <a:spLocks/>
          </p:cNvSpPr>
          <p:nvPr/>
        </p:nvSpPr>
        <p:spPr bwMode="auto">
          <a:xfrm>
            <a:off x="5965825" y="3505200"/>
            <a:ext cx="163513" cy="80963"/>
          </a:xfrm>
          <a:custGeom>
            <a:avLst/>
            <a:gdLst/>
            <a:ahLst/>
            <a:cxnLst>
              <a:cxn ang="0">
                <a:pos x="0" y="47"/>
              </a:cxn>
              <a:cxn ang="0">
                <a:pos x="103" y="51"/>
              </a:cxn>
              <a:cxn ang="0">
                <a:pos x="18" y="0"/>
              </a:cxn>
              <a:cxn ang="0">
                <a:pos x="5" y="51"/>
              </a:cxn>
              <a:cxn ang="0">
                <a:pos x="5" y="51"/>
              </a:cxn>
              <a:cxn ang="0">
                <a:pos x="0" y="47"/>
              </a:cxn>
            </a:cxnLst>
            <a:rect l="0" t="0" r="r" b="b"/>
            <a:pathLst>
              <a:path w="103" h="51">
                <a:moveTo>
                  <a:pt x="0" y="47"/>
                </a:moveTo>
                <a:lnTo>
                  <a:pt x="103" y="51"/>
                </a:lnTo>
                <a:lnTo>
                  <a:pt x="18" y="0"/>
                </a:lnTo>
                <a:lnTo>
                  <a:pt x="5" y="51"/>
                </a:lnTo>
                <a:lnTo>
                  <a:pt x="5" y="51"/>
                </a:lnTo>
                <a:lnTo>
                  <a:pt x="0" y="4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2363" name="Line 11"/>
          <p:cNvSpPr>
            <a:spLocks noChangeShapeType="1"/>
          </p:cNvSpPr>
          <p:nvPr/>
        </p:nvSpPr>
        <p:spPr bwMode="auto">
          <a:xfrm>
            <a:off x="2651125" y="4913313"/>
            <a:ext cx="3444875" cy="771525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2364" name="Line 12"/>
          <p:cNvSpPr>
            <a:spLocks noChangeShapeType="1"/>
          </p:cNvSpPr>
          <p:nvPr/>
        </p:nvSpPr>
        <p:spPr bwMode="auto">
          <a:xfrm flipH="1">
            <a:off x="2698750" y="3586163"/>
            <a:ext cx="3438525" cy="85248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2365" name="Freeform 13"/>
          <p:cNvSpPr>
            <a:spLocks/>
          </p:cNvSpPr>
          <p:nvPr/>
        </p:nvSpPr>
        <p:spPr bwMode="auto">
          <a:xfrm>
            <a:off x="2555875" y="4391025"/>
            <a:ext cx="163513" cy="80963"/>
          </a:xfrm>
          <a:custGeom>
            <a:avLst/>
            <a:gdLst/>
            <a:ahLst/>
            <a:cxnLst>
              <a:cxn ang="0">
                <a:pos x="86" y="0"/>
              </a:cxn>
              <a:cxn ang="0">
                <a:pos x="0" y="51"/>
              </a:cxn>
              <a:cxn ang="0">
                <a:pos x="103" y="51"/>
              </a:cxn>
              <a:cxn ang="0">
                <a:pos x="90" y="4"/>
              </a:cxn>
              <a:cxn ang="0">
                <a:pos x="90" y="4"/>
              </a:cxn>
              <a:cxn ang="0">
                <a:pos x="86" y="0"/>
              </a:cxn>
            </a:cxnLst>
            <a:rect l="0" t="0" r="r" b="b"/>
            <a:pathLst>
              <a:path w="103" h="51">
                <a:moveTo>
                  <a:pt x="86" y="0"/>
                </a:moveTo>
                <a:lnTo>
                  <a:pt x="0" y="51"/>
                </a:lnTo>
                <a:lnTo>
                  <a:pt x="103" y="51"/>
                </a:lnTo>
                <a:lnTo>
                  <a:pt x="90" y="4"/>
                </a:lnTo>
                <a:lnTo>
                  <a:pt x="90" y="4"/>
                </a:lnTo>
                <a:lnTo>
                  <a:pt x="86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2366" name="Rectangle 14"/>
          <p:cNvSpPr>
            <a:spLocks noChangeArrowheads="1"/>
          </p:cNvSpPr>
          <p:nvPr/>
        </p:nvSpPr>
        <p:spPr bwMode="auto">
          <a:xfrm rot="780000">
            <a:off x="4178300" y="4953000"/>
            <a:ext cx="4699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  <a:latin typeface="Arial" charset="0"/>
              </a:rPr>
              <a:t>ACK</a:t>
            </a:r>
            <a:endParaRPr lang="en-US">
              <a:latin typeface="Times New Roman" charset="0"/>
            </a:endParaRPr>
          </a:p>
        </p:txBody>
      </p:sp>
      <p:sp>
        <p:nvSpPr>
          <p:cNvPr id="612367" name="Rectangle 15"/>
          <p:cNvSpPr>
            <a:spLocks noChangeArrowheads="1"/>
          </p:cNvSpPr>
          <p:nvPr/>
        </p:nvSpPr>
        <p:spPr bwMode="auto">
          <a:xfrm rot="20760000">
            <a:off x="4343400" y="3551238"/>
            <a:ext cx="533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  <a:latin typeface="Arial" charset="0"/>
              </a:rPr>
              <a:t>ACK </a:t>
            </a:r>
            <a:endParaRPr lang="en-US">
              <a:latin typeface="Times New Roman" charset="0"/>
            </a:endParaRPr>
          </a:p>
        </p:txBody>
      </p:sp>
      <p:sp>
        <p:nvSpPr>
          <p:cNvPr id="612368" name="Line 16"/>
          <p:cNvSpPr>
            <a:spLocks noChangeShapeType="1"/>
          </p:cNvSpPr>
          <p:nvPr/>
        </p:nvSpPr>
        <p:spPr bwMode="auto">
          <a:xfrm flipH="1">
            <a:off x="2514600" y="4070350"/>
            <a:ext cx="3581400" cy="8524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2369" name="Rectangle 17"/>
          <p:cNvSpPr>
            <a:spLocks noChangeArrowheads="1"/>
          </p:cNvSpPr>
          <p:nvPr/>
        </p:nvSpPr>
        <p:spPr bwMode="auto">
          <a:xfrm rot="20760000">
            <a:off x="4140200" y="4114800"/>
            <a:ext cx="431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  <a:latin typeface="Arial" charset="0"/>
              </a:rPr>
              <a:t>FIN </a:t>
            </a:r>
            <a:endParaRPr lang="en-US">
              <a:latin typeface="Times New Roman" charset="0"/>
            </a:endParaRPr>
          </a:p>
        </p:txBody>
      </p:sp>
      <p:sp>
        <p:nvSpPr>
          <p:cNvPr id="612370" name="Text Box 18"/>
          <p:cNvSpPr txBox="1">
            <a:spLocks noChangeArrowheads="1"/>
          </p:cNvSpPr>
          <p:nvPr/>
        </p:nvSpPr>
        <p:spPr bwMode="auto">
          <a:xfrm>
            <a:off x="569913" y="2560638"/>
            <a:ext cx="1944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FIN_WAIT_1</a:t>
            </a:r>
          </a:p>
        </p:txBody>
      </p:sp>
      <p:sp>
        <p:nvSpPr>
          <p:cNvPr id="612371" name="Text Box 19"/>
          <p:cNvSpPr txBox="1">
            <a:spLocks noChangeArrowheads="1"/>
          </p:cNvSpPr>
          <p:nvPr/>
        </p:nvSpPr>
        <p:spPr bwMode="auto">
          <a:xfrm>
            <a:off x="6157913" y="3246438"/>
            <a:ext cx="2147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CLOSE_WAIT</a:t>
            </a:r>
          </a:p>
        </p:txBody>
      </p:sp>
      <p:sp>
        <p:nvSpPr>
          <p:cNvPr id="612372" name="Text Box 20"/>
          <p:cNvSpPr txBox="1">
            <a:spLocks noChangeArrowheads="1"/>
          </p:cNvSpPr>
          <p:nvPr/>
        </p:nvSpPr>
        <p:spPr bwMode="auto">
          <a:xfrm>
            <a:off x="6172200" y="3779838"/>
            <a:ext cx="1743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LAST_ACK</a:t>
            </a:r>
          </a:p>
        </p:txBody>
      </p:sp>
      <p:sp>
        <p:nvSpPr>
          <p:cNvPr id="612373" name="Text Box 21"/>
          <p:cNvSpPr txBox="1">
            <a:spLocks noChangeArrowheads="1"/>
          </p:cNvSpPr>
          <p:nvPr/>
        </p:nvSpPr>
        <p:spPr bwMode="auto">
          <a:xfrm>
            <a:off x="609600" y="4160838"/>
            <a:ext cx="1944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FIN_WAIT_2</a:t>
            </a:r>
          </a:p>
        </p:txBody>
      </p:sp>
      <p:sp>
        <p:nvSpPr>
          <p:cNvPr id="612374" name="Text Box 22"/>
          <p:cNvSpPr txBox="1">
            <a:spLocks noChangeArrowheads="1"/>
          </p:cNvSpPr>
          <p:nvPr/>
        </p:nvSpPr>
        <p:spPr bwMode="auto">
          <a:xfrm>
            <a:off x="665163" y="4618038"/>
            <a:ext cx="1841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TIME_WAIT</a:t>
            </a:r>
          </a:p>
        </p:txBody>
      </p:sp>
      <p:sp>
        <p:nvSpPr>
          <p:cNvPr id="612375" name="Text Box 23"/>
          <p:cNvSpPr txBox="1">
            <a:spLocks noChangeArrowheads="1"/>
          </p:cNvSpPr>
          <p:nvPr/>
        </p:nvSpPr>
        <p:spPr bwMode="auto">
          <a:xfrm>
            <a:off x="6181725" y="5456238"/>
            <a:ext cx="1438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CLOSED</a:t>
            </a:r>
          </a:p>
        </p:txBody>
      </p:sp>
      <p:sp>
        <p:nvSpPr>
          <p:cNvPr id="612376" name="Text Box 24"/>
          <p:cNvSpPr txBox="1">
            <a:spLocks noChangeArrowheads="1"/>
          </p:cNvSpPr>
          <p:nvPr/>
        </p:nvSpPr>
        <p:spPr bwMode="auto">
          <a:xfrm>
            <a:off x="1076325" y="5608638"/>
            <a:ext cx="1438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CLOSED</a:t>
            </a:r>
          </a:p>
        </p:txBody>
      </p:sp>
      <p:sp>
        <p:nvSpPr>
          <p:cNvPr id="612377" name="Text Box 25"/>
          <p:cNvSpPr txBox="1">
            <a:spLocks noChangeArrowheads="1"/>
          </p:cNvSpPr>
          <p:nvPr/>
        </p:nvSpPr>
        <p:spPr bwMode="auto">
          <a:xfrm>
            <a:off x="1600200" y="51054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…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Transport Challenge</a:t>
            </a:r>
          </a:p>
        </p:txBody>
      </p:sp>
      <p:sp>
        <p:nvSpPr>
          <p:cNvPr id="429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4050" y="1662113"/>
            <a:ext cx="8080375" cy="4114800"/>
          </a:xfrm>
        </p:spPr>
        <p:txBody>
          <a:bodyPr/>
          <a:lstStyle/>
          <a:p>
            <a:r>
              <a:rPr lang="en-US"/>
              <a:t>IP: routers can be arbitrarily bad</a:t>
            </a:r>
          </a:p>
          <a:p>
            <a:pPr lvl="1"/>
            <a:r>
              <a:rPr lang="en-US"/>
              <a:t>packets can be lost, reordered, duplicated, have limited size &amp; can be fragmented</a:t>
            </a:r>
          </a:p>
          <a:p>
            <a:r>
              <a:rPr lang="en-US"/>
              <a:t>TCP: applications need something better</a:t>
            </a:r>
          </a:p>
          <a:p>
            <a:pPr lvl="1"/>
            <a:r>
              <a:rPr lang="en-US"/>
              <a:t>reliable delivery, in order delivery, no duplicates, arbitrarily long streams of data, match sender/receiver speed, process-to-process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TIME_WAIT State</a:t>
            </a:r>
          </a:p>
        </p:txBody>
      </p:sp>
      <p:sp>
        <p:nvSpPr>
          <p:cNvPr id="613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We wait 2MSL (two times the maximum segment lifetime of 60 seconds) before completing the close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Why?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ACK might have been lost and so FIN will be resent</a:t>
            </a:r>
          </a:p>
          <a:p>
            <a:pPr>
              <a:lnSpc>
                <a:spcPct val="90000"/>
              </a:lnSpc>
            </a:pPr>
            <a:r>
              <a:rPr lang="en-US" sz="2800"/>
              <a:t>Could interfere with a subsequent connection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Handshake in an Uncooperative Internet</a:t>
            </a:r>
          </a:p>
        </p:txBody>
      </p:sp>
      <p:sp>
        <p:nvSpPr>
          <p:cNvPr id="66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778000"/>
            <a:ext cx="454025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TCP Hijacking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if seq # is predictable, attacker can insert packets into TCP stream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many implementations of TCP simply bumped previous seq # by 1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attacker can learn seq # by setting up a connection</a:t>
            </a:r>
          </a:p>
          <a:p>
            <a:pPr>
              <a:lnSpc>
                <a:spcPct val="90000"/>
              </a:lnSpc>
            </a:pPr>
            <a:r>
              <a:rPr lang="en-US" sz="2800"/>
              <a:t>Solution: use random initial sequence #’s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weak form of authentication </a:t>
            </a:r>
          </a:p>
        </p:txBody>
      </p:sp>
      <p:sp>
        <p:nvSpPr>
          <p:cNvPr id="660484" name="Rectangle 4"/>
          <p:cNvSpPr>
            <a:spLocks noChangeArrowheads="1"/>
          </p:cNvSpPr>
          <p:nvPr/>
        </p:nvSpPr>
        <p:spPr bwMode="auto">
          <a:xfrm>
            <a:off x="5638800" y="1871663"/>
            <a:ext cx="1828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  <a:latin typeface="Arial" charset="0"/>
              </a:rPr>
              <a:t>Malicious attacker</a:t>
            </a:r>
            <a:endParaRPr lang="en-US">
              <a:latin typeface="Times New Roman" charset="0"/>
            </a:endParaRPr>
          </a:p>
        </p:txBody>
      </p:sp>
      <p:sp>
        <p:nvSpPr>
          <p:cNvPr id="660485" name="Rectangle 5"/>
          <p:cNvSpPr>
            <a:spLocks noChangeArrowheads="1"/>
          </p:cNvSpPr>
          <p:nvPr/>
        </p:nvSpPr>
        <p:spPr bwMode="auto">
          <a:xfrm>
            <a:off x="8015288" y="2219325"/>
            <a:ext cx="6731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  <a:latin typeface="Arial" charset="0"/>
              </a:rPr>
              <a:t>Server</a:t>
            </a:r>
            <a:endParaRPr lang="en-US">
              <a:latin typeface="Times New Roman" charset="0"/>
            </a:endParaRPr>
          </a:p>
        </p:txBody>
      </p:sp>
      <p:sp>
        <p:nvSpPr>
          <p:cNvPr id="660486" name="Rectangle 6"/>
          <p:cNvSpPr>
            <a:spLocks noChangeArrowheads="1"/>
          </p:cNvSpPr>
          <p:nvPr/>
        </p:nvSpPr>
        <p:spPr bwMode="auto">
          <a:xfrm rot="780000">
            <a:off x="5272088" y="2859088"/>
            <a:ext cx="23685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  <a:latin typeface="Arial" charset="0"/>
              </a:rPr>
              <a:t>SYN, SequenceNum = </a:t>
            </a:r>
            <a:endParaRPr lang="en-US">
              <a:latin typeface="Times New Roman" charset="0"/>
            </a:endParaRPr>
          </a:p>
        </p:txBody>
      </p:sp>
      <p:sp>
        <p:nvSpPr>
          <p:cNvPr id="660487" name="Rectangle 7"/>
          <p:cNvSpPr>
            <a:spLocks noChangeArrowheads="1"/>
          </p:cNvSpPr>
          <p:nvPr/>
        </p:nvSpPr>
        <p:spPr bwMode="auto">
          <a:xfrm rot="780000">
            <a:off x="7600950" y="3136900"/>
            <a:ext cx="1143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  <a:latin typeface="Arial" charset="0"/>
              </a:rPr>
              <a:t>x</a:t>
            </a:r>
            <a:endParaRPr lang="en-US">
              <a:latin typeface="Times New Roman" charset="0"/>
            </a:endParaRPr>
          </a:p>
        </p:txBody>
      </p:sp>
      <p:sp>
        <p:nvSpPr>
          <p:cNvPr id="660488" name="Rectangle 8"/>
          <p:cNvSpPr>
            <a:spLocks noChangeArrowheads="1"/>
          </p:cNvSpPr>
          <p:nvPr/>
        </p:nvSpPr>
        <p:spPr bwMode="auto">
          <a:xfrm rot="20760000">
            <a:off x="4851400" y="3975100"/>
            <a:ext cx="1958975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700">
                <a:solidFill>
                  <a:srgbClr val="000000"/>
                </a:solidFill>
                <a:latin typeface="Arial" charset="0"/>
              </a:rPr>
              <a:t>SYN + ACK, y, x + 1</a:t>
            </a:r>
            <a:endParaRPr lang="en-US">
              <a:latin typeface="Times New Roman" charset="0"/>
            </a:endParaRPr>
          </a:p>
        </p:txBody>
      </p:sp>
      <p:sp>
        <p:nvSpPr>
          <p:cNvPr id="660489" name="Line 9"/>
          <p:cNvSpPr>
            <a:spLocks noChangeShapeType="1"/>
          </p:cNvSpPr>
          <p:nvPr/>
        </p:nvSpPr>
        <p:spPr bwMode="auto">
          <a:xfrm>
            <a:off x="4762500" y="2532063"/>
            <a:ext cx="1588" cy="299878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0490" name="Line 10"/>
          <p:cNvSpPr>
            <a:spLocks noChangeShapeType="1"/>
          </p:cNvSpPr>
          <p:nvPr/>
        </p:nvSpPr>
        <p:spPr bwMode="auto">
          <a:xfrm>
            <a:off x="8343900" y="2538413"/>
            <a:ext cx="6350" cy="3006725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0491" name="Line 11"/>
          <p:cNvSpPr>
            <a:spLocks noChangeShapeType="1"/>
          </p:cNvSpPr>
          <p:nvPr/>
        </p:nvSpPr>
        <p:spPr bwMode="auto">
          <a:xfrm>
            <a:off x="4762500" y="2797175"/>
            <a:ext cx="3451225" cy="76993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0492" name="Freeform 12"/>
          <p:cNvSpPr>
            <a:spLocks/>
          </p:cNvSpPr>
          <p:nvPr/>
        </p:nvSpPr>
        <p:spPr bwMode="auto">
          <a:xfrm>
            <a:off x="8172450" y="3527425"/>
            <a:ext cx="163513" cy="80963"/>
          </a:xfrm>
          <a:custGeom>
            <a:avLst/>
            <a:gdLst/>
            <a:ahLst/>
            <a:cxnLst>
              <a:cxn ang="0">
                <a:pos x="0" y="47"/>
              </a:cxn>
              <a:cxn ang="0">
                <a:pos x="103" y="51"/>
              </a:cxn>
              <a:cxn ang="0">
                <a:pos x="18" y="0"/>
              </a:cxn>
              <a:cxn ang="0">
                <a:pos x="5" y="51"/>
              </a:cxn>
              <a:cxn ang="0">
                <a:pos x="5" y="51"/>
              </a:cxn>
              <a:cxn ang="0">
                <a:pos x="0" y="47"/>
              </a:cxn>
            </a:cxnLst>
            <a:rect l="0" t="0" r="r" b="b"/>
            <a:pathLst>
              <a:path w="103" h="51">
                <a:moveTo>
                  <a:pt x="0" y="47"/>
                </a:moveTo>
                <a:lnTo>
                  <a:pt x="103" y="51"/>
                </a:lnTo>
                <a:lnTo>
                  <a:pt x="18" y="0"/>
                </a:lnTo>
                <a:lnTo>
                  <a:pt x="5" y="51"/>
                </a:lnTo>
                <a:lnTo>
                  <a:pt x="5" y="51"/>
                </a:lnTo>
                <a:lnTo>
                  <a:pt x="0" y="4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0493" name="Line 13"/>
          <p:cNvSpPr>
            <a:spLocks noChangeShapeType="1"/>
          </p:cNvSpPr>
          <p:nvPr/>
        </p:nvSpPr>
        <p:spPr bwMode="auto">
          <a:xfrm flipH="1">
            <a:off x="4875213" y="3665538"/>
            <a:ext cx="3438525" cy="85248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0494" name="Freeform 14"/>
          <p:cNvSpPr>
            <a:spLocks/>
          </p:cNvSpPr>
          <p:nvPr/>
        </p:nvSpPr>
        <p:spPr bwMode="auto">
          <a:xfrm>
            <a:off x="4732338" y="4470400"/>
            <a:ext cx="163512" cy="80963"/>
          </a:xfrm>
          <a:custGeom>
            <a:avLst/>
            <a:gdLst/>
            <a:ahLst/>
            <a:cxnLst>
              <a:cxn ang="0">
                <a:pos x="86" y="0"/>
              </a:cxn>
              <a:cxn ang="0">
                <a:pos x="0" y="51"/>
              </a:cxn>
              <a:cxn ang="0">
                <a:pos x="103" y="51"/>
              </a:cxn>
              <a:cxn ang="0">
                <a:pos x="90" y="4"/>
              </a:cxn>
              <a:cxn ang="0">
                <a:pos x="90" y="4"/>
              </a:cxn>
              <a:cxn ang="0">
                <a:pos x="86" y="0"/>
              </a:cxn>
            </a:cxnLst>
            <a:rect l="0" t="0" r="r" b="b"/>
            <a:pathLst>
              <a:path w="103" h="51">
                <a:moveTo>
                  <a:pt x="86" y="0"/>
                </a:moveTo>
                <a:lnTo>
                  <a:pt x="0" y="51"/>
                </a:lnTo>
                <a:lnTo>
                  <a:pt x="103" y="51"/>
                </a:lnTo>
                <a:lnTo>
                  <a:pt x="90" y="4"/>
                </a:lnTo>
                <a:lnTo>
                  <a:pt x="90" y="4"/>
                </a:lnTo>
                <a:lnTo>
                  <a:pt x="86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0495" name="Rectangle 15"/>
          <p:cNvSpPr>
            <a:spLocks noChangeArrowheads="1"/>
          </p:cNvSpPr>
          <p:nvPr/>
        </p:nvSpPr>
        <p:spPr bwMode="auto">
          <a:xfrm>
            <a:off x="4379913" y="2211388"/>
            <a:ext cx="584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  <a:latin typeface="Arial" charset="0"/>
              </a:rPr>
              <a:t>Client</a:t>
            </a:r>
            <a:endParaRPr lang="en-US">
              <a:latin typeface="Times New Roman" charset="0"/>
            </a:endParaRPr>
          </a:p>
        </p:txBody>
      </p:sp>
      <p:sp>
        <p:nvSpPr>
          <p:cNvPr id="660496" name="Line 16"/>
          <p:cNvSpPr>
            <a:spLocks noChangeShapeType="1"/>
          </p:cNvSpPr>
          <p:nvPr/>
        </p:nvSpPr>
        <p:spPr bwMode="auto">
          <a:xfrm>
            <a:off x="4797425" y="5024438"/>
            <a:ext cx="3451225" cy="76993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0497" name="Rectangle 17"/>
          <p:cNvSpPr>
            <a:spLocks noChangeArrowheads="1"/>
          </p:cNvSpPr>
          <p:nvPr/>
        </p:nvSpPr>
        <p:spPr bwMode="auto">
          <a:xfrm rot="780000">
            <a:off x="5059363" y="5033963"/>
            <a:ext cx="26479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  <a:latin typeface="Arial" charset="0"/>
              </a:rPr>
              <a:t>“HTTP get URL”, x + MSS</a:t>
            </a:r>
            <a:endParaRPr lang="en-US">
              <a:latin typeface="Times New Roman" charset="0"/>
            </a:endParaRPr>
          </a:p>
        </p:txBody>
      </p:sp>
      <p:sp>
        <p:nvSpPr>
          <p:cNvPr id="660498" name="Line 18"/>
          <p:cNvSpPr>
            <a:spLocks noChangeShapeType="1"/>
          </p:cNvSpPr>
          <p:nvPr/>
        </p:nvSpPr>
        <p:spPr bwMode="auto">
          <a:xfrm flipH="1">
            <a:off x="4810125" y="5807075"/>
            <a:ext cx="3438525" cy="8524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0499" name="Rectangle 19"/>
          <p:cNvSpPr>
            <a:spLocks noChangeArrowheads="1"/>
          </p:cNvSpPr>
          <p:nvPr/>
        </p:nvSpPr>
        <p:spPr bwMode="auto">
          <a:xfrm rot="20760000">
            <a:off x="5164138" y="6010275"/>
            <a:ext cx="1882775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700">
                <a:solidFill>
                  <a:srgbClr val="000000"/>
                </a:solidFill>
                <a:latin typeface="Arial" charset="0"/>
              </a:rPr>
              <a:t>web page, y + MSS</a:t>
            </a:r>
            <a:endParaRPr lang="en-US">
              <a:latin typeface="Times New Roman" charset="0"/>
            </a:endParaRPr>
          </a:p>
        </p:txBody>
      </p:sp>
      <p:sp>
        <p:nvSpPr>
          <p:cNvPr id="660500" name="Line 20"/>
          <p:cNvSpPr>
            <a:spLocks noChangeShapeType="1"/>
          </p:cNvSpPr>
          <p:nvPr/>
        </p:nvSpPr>
        <p:spPr bwMode="auto">
          <a:xfrm>
            <a:off x="4819650" y="4583113"/>
            <a:ext cx="3451225" cy="76993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0501" name="Rectangle 21"/>
          <p:cNvSpPr>
            <a:spLocks noChangeArrowheads="1"/>
          </p:cNvSpPr>
          <p:nvPr/>
        </p:nvSpPr>
        <p:spPr bwMode="auto">
          <a:xfrm rot="780000">
            <a:off x="5595938" y="4562475"/>
            <a:ext cx="9715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  <a:latin typeface="Arial" charset="0"/>
              </a:rPr>
              <a:t>ACK, y+1</a:t>
            </a:r>
            <a:endParaRPr lang="en-US">
              <a:latin typeface="Times New Roman" charset="0"/>
            </a:endParaRPr>
          </a:p>
        </p:txBody>
      </p:sp>
      <p:sp>
        <p:nvSpPr>
          <p:cNvPr id="660502" name="Line 22"/>
          <p:cNvSpPr>
            <a:spLocks noChangeShapeType="1"/>
          </p:cNvSpPr>
          <p:nvPr/>
        </p:nvSpPr>
        <p:spPr bwMode="auto">
          <a:xfrm flipH="1">
            <a:off x="4862513" y="2235200"/>
            <a:ext cx="1654175" cy="36576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0503" name="Text Box 23"/>
          <p:cNvSpPr txBox="1">
            <a:spLocks noChangeArrowheads="1"/>
          </p:cNvSpPr>
          <p:nvPr/>
        </p:nvSpPr>
        <p:spPr bwMode="auto">
          <a:xfrm>
            <a:off x="3524250" y="5813425"/>
            <a:ext cx="25400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Arial" charset="0"/>
              </a:rPr>
              <a:t>fake web page, y+MSS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Handshake in an Uncooperative Internet</a:t>
            </a:r>
          </a:p>
        </p:txBody>
      </p:sp>
      <p:sp>
        <p:nvSpPr>
          <p:cNvPr id="66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778000"/>
            <a:ext cx="4351337" cy="4114800"/>
          </a:xfrm>
        </p:spPr>
        <p:txBody>
          <a:bodyPr/>
          <a:lstStyle/>
          <a:p>
            <a:r>
              <a:rPr lang="en-US" sz="2800"/>
              <a:t>TCP SYN flood</a:t>
            </a:r>
          </a:p>
          <a:p>
            <a:pPr lvl="1"/>
            <a:r>
              <a:rPr lang="en-US" sz="2400"/>
              <a:t>server maintains state for every open connection</a:t>
            </a:r>
          </a:p>
          <a:p>
            <a:pPr lvl="1"/>
            <a:r>
              <a:rPr lang="en-US" sz="2400"/>
              <a:t>if attacker spoofs source addresses, can cause server to open lots of connections</a:t>
            </a:r>
          </a:p>
          <a:p>
            <a:pPr lvl="1"/>
            <a:r>
              <a:rPr lang="en-US" sz="2400"/>
              <a:t>eventually, server runs out of memory</a:t>
            </a:r>
          </a:p>
          <a:p>
            <a:pPr lvl="1"/>
            <a:endParaRPr lang="en-US" sz="2400"/>
          </a:p>
        </p:txBody>
      </p:sp>
      <p:sp>
        <p:nvSpPr>
          <p:cNvPr id="661508" name="Rectangle 4"/>
          <p:cNvSpPr>
            <a:spLocks noChangeArrowheads="1"/>
          </p:cNvSpPr>
          <p:nvPr/>
        </p:nvSpPr>
        <p:spPr bwMode="auto">
          <a:xfrm>
            <a:off x="4521200" y="2162175"/>
            <a:ext cx="1828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  <a:latin typeface="Arial" charset="0"/>
              </a:rPr>
              <a:t>Malicious attacker</a:t>
            </a:r>
            <a:endParaRPr lang="en-US">
              <a:latin typeface="Times New Roman" charset="0"/>
            </a:endParaRPr>
          </a:p>
        </p:txBody>
      </p:sp>
      <p:sp>
        <p:nvSpPr>
          <p:cNvPr id="661509" name="Rectangle 5"/>
          <p:cNvSpPr>
            <a:spLocks noChangeArrowheads="1"/>
          </p:cNvSpPr>
          <p:nvPr/>
        </p:nvSpPr>
        <p:spPr bwMode="auto">
          <a:xfrm>
            <a:off x="8015288" y="2219325"/>
            <a:ext cx="6731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  <a:latin typeface="Arial" charset="0"/>
              </a:rPr>
              <a:t>Server</a:t>
            </a:r>
            <a:endParaRPr lang="en-US">
              <a:latin typeface="Times New Roman" charset="0"/>
            </a:endParaRPr>
          </a:p>
        </p:txBody>
      </p:sp>
      <p:sp>
        <p:nvSpPr>
          <p:cNvPr id="661510" name="Rectangle 6"/>
          <p:cNvSpPr>
            <a:spLocks noChangeArrowheads="1"/>
          </p:cNvSpPr>
          <p:nvPr/>
        </p:nvSpPr>
        <p:spPr bwMode="auto">
          <a:xfrm rot="780000">
            <a:off x="5272088" y="2859088"/>
            <a:ext cx="23685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  <a:latin typeface="Arial" charset="0"/>
              </a:rPr>
              <a:t>SYN, SequenceNum = </a:t>
            </a:r>
            <a:endParaRPr lang="en-US">
              <a:latin typeface="Times New Roman" charset="0"/>
            </a:endParaRPr>
          </a:p>
        </p:txBody>
      </p:sp>
      <p:sp>
        <p:nvSpPr>
          <p:cNvPr id="661511" name="Rectangle 7"/>
          <p:cNvSpPr>
            <a:spLocks noChangeArrowheads="1"/>
          </p:cNvSpPr>
          <p:nvPr/>
        </p:nvSpPr>
        <p:spPr bwMode="auto">
          <a:xfrm rot="780000">
            <a:off x="7600950" y="3136900"/>
            <a:ext cx="1143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  <a:latin typeface="Arial" charset="0"/>
              </a:rPr>
              <a:t>x</a:t>
            </a:r>
            <a:endParaRPr lang="en-US">
              <a:latin typeface="Times New Roman" charset="0"/>
            </a:endParaRPr>
          </a:p>
        </p:txBody>
      </p:sp>
      <p:sp>
        <p:nvSpPr>
          <p:cNvPr id="661512" name="Rectangle 8"/>
          <p:cNvSpPr>
            <a:spLocks noChangeArrowheads="1"/>
          </p:cNvSpPr>
          <p:nvPr/>
        </p:nvSpPr>
        <p:spPr bwMode="auto">
          <a:xfrm rot="20760000">
            <a:off x="4851400" y="3975100"/>
            <a:ext cx="1958975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700">
                <a:solidFill>
                  <a:srgbClr val="000000"/>
                </a:solidFill>
                <a:latin typeface="Arial" charset="0"/>
              </a:rPr>
              <a:t>SYN + ACK, y, x + 1</a:t>
            </a:r>
            <a:endParaRPr lang="en-US">
              <a:latin typeface="Times New Roman" charset="0"/>
            </a:endParaRPr>
          </a:p>
        </p:txBody>
      </p:sp>
      <p:sp>
        <p:nvSpPr>
          <p:cNvPr id="661513" name="Line 9"/>
          <p:cNvSpPr>
            <a:spLocks noChangeShapeType="1"/>
          </p:cNvSpPr>
          <p:nvPr/>
        </p:nvSpPr>
        <p:spPr bwMode="auto">
          <a:xfrm>
            <a:off x="4762500" y="2532063"/>
            <a:ext cx="1588" cy="299878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1514" name="Line 10"/>
          <p:cNvSpPr>
            <a:spLocks noChangeShapeType="1"/>
          </p:cNvSpPr>
          <p:nvPr/>
        </p:nvSpPr>
        <p:spPr bwMode="auto">
          <a:xfrm>
            <a:off x="8343900" y="2538413"/>
            <a:ext cx="6350" cy="3006725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1515" name="Line 11"/>
          <p:cNvSpPr>
            <a:spLocks noChangeShapeType="1"/>
          </p:cNvSpPr>
          <p:nvPr/>
        </p:nvSpPr>
        <p:spPr bwMode="auto">
          <a:xfrm>
            <a:off x="4762500" y="2797175"/>
            <a:ext cx="3451225" cy="76993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1516" name="Freeform 12"/>
          <p:cNvSpPr>
            <a:spLocks/>
          </p:cNvSpPr>
          <p:nvPr/>
        </p:nvSpPr>
        <p:spPr bwMode="auto">
          <a:xfrm>
            <a:off x="8172450" y="3527425"/>
            <a:ext cx="163513" cy="80963"/>
          </a:xfrm>
          <a:custGeom>
            <a:avLst/>
            <a:gdLst/>
            <a:ahLst/>
            <a:cxnLst>
              <a:cxn ang="0">
                <a:pos x="0" y="47"/>
              </a:cxn>
              <a:cxn ang="0">
                <a:pos x="103" y="51"/>
              </a:cxn>
              <a:cxn ang="0">
                <a:pos x="18" y="0"/>
              </a:cxn>
              <a:cxn ang="0">
                <a:pos x="5" y="51"/>
              </a:cxn>
              <a:cxn ang="0">
                <a:pos x="5" y="51"/>
              </a:cxn>
              <a:cxn ang="0">
                <a:pos x="0" y="47"/>
              </a:cxn>
            </a:cxnLst>
            <a:rect l="0" t="0" r="r" b="b"/>
            <a:pathLst>
              <a:path w="103" h="51">
                <a:moveTo>
                  <a:pt x="0" y="47"/>
                </a:moveTo>
                <a:lnTo>
                  <a:pt x="103" y="51"/>
                </a:lnTo>
                <a:lnTo>
                  <a:pt x="18" y="0"/>
                </a:lnTo>
                <a:lnTo>
                  <a:pt x="5" y="51"/>
                </a:lnTo>
                <a:lnTo>
                  <a:pt x="5" y="51"/>
                </a:lnTo>
                <a:lnTo>
                  <a:pt x="0" y="4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1517" name="Line 13"/>
          <p:cNvSpPr>
            <a:spLocks noChangeShapeType="1"/>
          </p:cNvSpPr>
          <p:nvPr/>
        </p:nvSpPr>
        <p:spPr bwMode="auto">
          <a:xfrm flipH="1">
            <a:off x="4875213" y="3665538"/>
            <a:ext cx="3438525" cy="85248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1518" name="Freeform 14"/>
          <p:cNvSpPr>
            <a:spLocks/>
          </p:cNvSpPr>
          <p:nvPr/>
        </p:nvSpPr>
        <p:spPr bwMode="auto">
          <a:xfrm>
            <a:off x="4732338" y="4470400"/>
            <a:ext cx="163512" cy="80963"/>
          </a:xfrm>
          <a:custGeom>
            <a:avLst/>
            <a:gdLst/>
            <a:ahLst/>
            <a:cxnLst>
              <a:cxn ang="0">
                <a:pos x="86" y="0"/>
              </a:cxn>
              <a:cxn ang="0">
                <a:pos x="0" y="51"/>
              </a:cxn>
              <a:cxn ang="0">
                <a:pos x="103" y="51"/>
              </a:cxn>
              <a:cxn ang="0">
                <a:pos x="90" y="4"/>
              </a:cxn>
              <a:cxn ang="0">
                <a:pos x="90" y="4"/>
              </a:cxn>
              <a:cxn ang="0">
                <a:pos x="86" y="0"/>
              </a:cxn>
            </a:cxnLst>
            <a:rect l="0" t="0" r="r" b="b"/>
            <a:pathLst>
              <a:path w="103" h="51">
                <a:moveTo>
                  <a:pt x="86" y="0"/>
                </a:moveTo>
                <a:lnTo>
                  <a:pt x="0" y="51"/>
                </a:lnTo>
                <a:lnTo>
                  <a:pt x="103" y="51"/>
                </a:lnTo>
                <a:lnTo>
                  <a:pt x="90" y="4"/>
                </a:lnTo>
                <a:lnTo>
                  <a:pt x="90" y="4"/>
                </a:lnTo>
                <a:lnTo>
                  <a:pt x="86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1519" name="Line 15"/>
          <p:cNvSpPr>
            <a:spLocks noChangeShapeType="1"/>
          </p:cNvSpPr>
          <p:nvPr/>
        </p:nvSpPr>
        <p:spPr bwMode="auto">
          <a:xfrm>
            <a:off x="4813300" y="3078163"/>
            <a:ext cx="3451225" cy="76993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1520" name="Line 16"/>
          <p:cNvSpPr>
            <a:spLocks noChangeShapeType="1"/>
          </p:cNvSpPr>
          <p:nvPr/>
        </p:nvSpPr>
        <p:spPr bwMode="auto">
          <a:xfrm>
            <a:off x="4805363" y="3260725"/>
            <a:ext cx="3451225" cy="76993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1521" name="Line 17"/>
          <p:cNvSpPr>
            <a:spLocks noChangeShapeType="1"/>
          </p:cNvSpPr>
          <p:nvPr/>
        </p:nvSpPr>
        <p:spPr bwMode="auto">
          <a:xfrm>
            <a:off x="4799013" y="3556000"/>
            <a:ext cx="3451225" cy="76993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1522" name="Line 18"/>
          <p:cNvSpPr>
            <a:spLocks noChangeShapeType="1"/>
          </p:cNvSpPr>
          <p:nvPr/>
        </p:nvSpPr>
        <p:spPr bwMode="auto">
          <a:xfrm>
            <a:off x="4806950" y="3797300"/>
            <a:ext cx="3451225" cy="76993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1523" name="Line 19"/>
          <p:cNvSpPr>
            <a:spLocks noChangeShapeType="1"/>
          </p:cNvSpPr>
          <p:nvPr/>
        </p:nvSpPr>
        <p:spPr bwMode="auto">
          <a:xfrm flipH="1">
            <a:off x="4862513" y="3905250"/>
            <a:ext cx="3425825" cy="8556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1524" name="Line 20"/>
          <p:cNvSpPr>
            <a:spLocks noChangeShapeType="1"/>
          </p:cNvSpPr>
          <p:nvPr/>
        </p:nvSpPr>
        <p:spPr bwMode="auto">
          <a:xfrm flipH="1">
            <a:off x="4827588" y="4130675"/>
            <a:ext cx="3425825" cy="8556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1525" name="Line 21"/>
          <p:cNvSpPr>
            <a:spLocks noChangeShapeType="1"/>
          </p:cNvSpPr>
          <p:nvPr/>
        </p:nvSpPr>
        <p:spPr bwMode="auto">
          <a:xfrm flipH="1">
            <a:off x="4835525" y="4384675"/>
            <a:ext cx="3425825" cy="8556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1526" name="Line 22"/>
          <p:cNvSpPr>
            <a:spLocks noChangeShapeType="1"/>
          </p:cNvSpPr>
          <p:nvPr/>
        </p:nvSpPr>
        <p:spPr bwMode="auto">
          <a:xfrm flipH="1">
            <a:off x="4884738" y="4638675"/>
            <a:ext cx="3425825" cy="8556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1527" name="Rectangle 23"/>
          <p:cNvSpPr>
            <a:spLocks noChangeArrowheads="1"/>
          </p:cNvSpPr>
          <p:nvPr/>
        </p:nvSpPr>
        <p:spPr bwMode="auto">
          <a:xfrm rot="780000">
            <a:off x="5154613" y="2965450"/>
            <a:ext cx="787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  <a:latin typeface="Arial" charset="0"/>
              </a:rPr>
              <a:t>SYN, p </a:t>
            </a:r>
            <a:endParaRPr lang="en-US">
              <a:latin typeface="Times New Roman" charset="0"/>
            </a:endParaRPr>
          </a:p>
        </p:txBody>
      </p:sp>
      <p:sp>
        <p:nvSpPr>
          <p:cNvPr id="661528" name="Rectangle 24"/>
          <p:cNvSpPr>
            <a:spLocks noChangeArrowheads="1"/>
          </p:cNvSpPr>
          <p:nvPr/>
        </p:nvSpPr>
        <p:spPr bwMode="auto">
          <a:xfrm rot="780000">
            <a:off x="5337175" y="3227388"/>
            <a:ext cx="7239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  <a:latin typeface="Arial" charset="0"/>
              </a:rPr>
              <a:t>SYN, q</a:t>
            </a:r>
            <a:endParaRPr lang="en-US">
              <a:latin typeface="Times New Roman" charset="0"/>
            </a:endParaRPr>
          </a:p>
        </p:txBody>
      </p:sp>
      <p:sp>
        <p:nvSpPr>
          <p:cNvPr id="661529" name="Rectangle 25"/>
          <p:cNvSpPr>
            <a:spLocks noChangeArrowheads="1"/>
          </p:cNvSpPr>
          <p:nvPr/>
        </p:nvSpPr>
        <p:spPr bwMode="auto">
          <a:xfrm rot="780000">
            <a:off x="4938713" y="3359150"/>
            <a:ext cx="6731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  <a:latin typeface="Arial" charset="0"/>
              </a:rPr>
              <a:t>SYN, r</a:t>
            </a:r>
            <a:endParaRPr lang="en-US">
              <a:latin typeface="Times New Roman" charset="0"/>
            </a:endParaRPr>
          </a:p>
        </p:txBody>
      </p:sp>
      <p:sp>
        <p:nvSpPr>
          <p:cNvPr id="661530" name="Rectangle 26"/>
          <p:cNvSpPr>
            <a:spLocks noChangeArrowheads="1"/>
          </p:cNvSpPr>
          <p:nvPr/>
        </p:nvSpPr>
        <p:spPr bwMode="auto">
          <a:xfrm rot="780000">
            <a:off x="4930775" y="3648075"/>
            <a:ext cx="711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  <a:latin typeface="Arial" charset="0"/>
              </a:rPr>
              <a:t>SYN, s</a:t>
            </a:r>
            <a:endParaRPr lang="en-US">
              <a:latin typeface="Times New Roman" charset="0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SYN cookies</a:t>
            </a:r>
          </a:p>
        </p:txBody>
      </p:sp>
      <p:sp>
        <p:nvSpPr>
          <p:cNvPr id="66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9088" y="1995488"/>
            <a:ext cx="4633912" cy="4114800"/>
          </a:xfrm>
        </p:spPr>
        <p:txBody>
          <a:bodyPr/>
          <a:lstStyle/>
          <a:p>
            <a:r>
              <a:rPr lang="en-US" sz="2800" dirty="0"/>
              <a:t>Solution: SYN cookies</a:t>
            </a:r>
          </a:p>
          <a:p>
            <a:pPr lvl="1"/>
            <a:r>
              <a:rPr lang="en-US" sz="2400" dirty="0"/>
              <a:t>Server keeps no state in response to SYN; instead makes client store state</a:t>
            </a:r>
          </a:p>
          <a:p>
            <a:pPr lvl="1"/>
            <a:r>
              <a:rPr lang="en-US" sz="2400" dirty="0"/>
              <a:t>Server picks return </a:t>
            </a:r>
            <a:r>
              <a:rPr lang="en-US" sz="2400" dirty="0" err="1"/>
              <a:t>seq</a:t>
            </a:r>
            <a:r>
              <a:rPr lang="en-US" sz="2400" dirty="0"/>
              <a:t> # </a:t>
            </a:r>
            <a:r>
              <a:rPr lang="en-US" sz="2400" dirty="0" err="1"/>
              <a:t>y</a:t>
            </a:r>
            <a:r>
              <a:rPr lang="en-US" sz="2400" dirty="0"/>
              <a:t> = © that encrypts </a:t>
            </a:r>
            <a:r>
              <a:rPr lang="en-US" sz="2400" dirty="0" err="1"/>
              <a:t>x</a:t>
            </a:r>
            <a:endParaRPr lang="en-US" sz="2400" dirty="0"/>
          </a:p>
          <a:p>
            <a:pPr lvl="1"/>
            <a:r>
              <a:rPr lang="en-US" sz="2400" dirty="0"/>
              <a:t>Gets © +1 from sender; unpacks to yield </a:t>
            </a:r>
            <a:r>
              <a:rPr lang="en-US" sz="2400" dirty="0" err="1" smtClean="0"/>
              <a:t>x</a:t>
            </a:r>
            <a:endParaRPr lang="en-US" sz="2400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Can </a:t>
            </a:r>
            <a:r>
              <a:rPr lang="en-US" sz="2800" dirty="0" smtClean="0"/>
              <a:t>data arrive before ACK?</a:t>
            </a:r>
            <a:endParaRPr lang="en-US" sz="2800" dirty="0"/>
          </a:p>
        </p:txBody>
      </p:sp>
      <p:sp>
        <p:nvSpPr>
          <p:cNvPr id="662532" name="Rectangle 4"/>
          <p:cNvSpPr>
            <a:spLocks noChangeArrowheads="1"/>
          </p:cNvSpPr>
          <p:nvPr/>
        </p:nvSpPr>
        <p:spPr bwMode="auto">
          <a:xfrm>
            <a:off x="4521200" y="2162175"/>
            <a:ext cx="584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  <a:latin typeface="Arial" charset="0"/>
              </a:rPr>
              <a:t>Client</a:t>
            </a:r>
            <a:endParaRPr lang="en-US">
              <a:latin typeface="Times New Roman" charset="0"/>
            </a:endParaRPr>
          </a:p>
        </p:txBody>
      </p:sp>
      <p:sp>
        <p:nvSpPr>
          <p:cNvPr id="662533" name="Rectangle 5"/>
          <p:cNvSpPr>
            <a:spLocks noChangeArrowheads="1"/>
          </p:cNvSpPr>
          <p:nvPr/>
        </p:nvSpPr>
        <p:spPr bwMode="auto">
          <a:xfrm>
            <a:off x="8015288" y="2219325"/>
            <a:ext cx="6731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  <a:latin typeface="Arial" charset="0"/>
              </a:rPr>
              <a:t>Server</a:t>
            </a:r>
            <a:endParaRPr lang="en-US">
              <a:latin typeface="Times New Roman" charset="0"/>
            </a:endParaRPr>
          </a:p>
        </p:txBody>
      </p:sp>
      <p:sp>
        <p:nvSpPr>
          <p:cNvPr id="662534" name="Rectangle 6"/>
          <p:cNvSpPr>
            <a:spLocks noChangeArrowheads="1"/>
          </p:cNvSpPr>
          <p:nvPr/>
        </p:nvSpPr>
        <p:spPr bwMode="auto">
          <a:xfrm rot="780000">
            <a:off x="5272088" y="2859088"/>
            <a:ext cx="23685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  <a:latin typeface="Arial" charset="0"/>
              </a:rPr>
              <a:t>SYN, SequenceNum = </a:t>
            </a:r>
            <a:endParaRPr lang="en-US">
              <a:latin typeface="Times New Roman" charset="0"/>
            </a:endParaRPr>
          </a:p>
        </p:txBody>
      </p:sp>
      <p:sp>
        <p:nvSpPr>
          <p:cNvPr id="662535" name="Rectangle 7"/>
          <p:cNvSpPr>
            <a:spLocks noChangeArrowheads="1"/>
          </p:cNvSpPr>
          <p:nvPr/>
        </p:nvSpPr>
        <p:spPr bwMode="auto">
          <a:xfrm rot="780000">
            <a:off x="7600950" y="3136900"/>
            <a:ext cx="1143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  <a:latin typeface="Arial" charset="0"/>
              </a:rPr>
              <a:t>x</a:t>
            </a:r>
            <a:endParaRPr lang="en-US">
              <a:latin typeface="Times New Roman" charset="0"/>
            </a:endParaRPr>
          </a:p>
        </p:txBody>
      </p:sp>
      <p:sp>
        <p:nvSpPr>
          <p:cNvPr id="662536" name="Rectangle 8"/>
          <p:cNvSpPr>
            <a:spLocks noChangeArrowheads="1"/>
          </p:cNvSpPr>
          <p:nvPr/>
        </p:nvSpPr>
        <p:spPr bwMode="auto">
          <a:xfrm rot="20760000">
            <a:off x="4851400" y="3968750"/>
            <a:ext cx="2009775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700">
                <a:solidFill>
                  <a:srgbClr val="000000"/>
                </a:solidFill>
                <a:latin typeface="Arial" charset="0"/>
              </a:rPr>
              <a:t>SYN + ACK, ©, x + 1</a:t>
            </a:r>
            <a:endParaRPr lang="en-US">
              <a:latin typeface="Times New Roman" charset="0"/>
            </a:endParaRPr>
          </a:p>
        </p:txBody>
      </p:sp>
      <p:sp>
        <p:nvSpPr>
          <p:cNvPr id="662537" name="Line 9"/>
          <p:cNvSpPr>
            <a:spLocks noChangeShapeType="1"/>
          </p:cNvSpPr>
          <p:nvPr/>
        </p:nvSpPr>
        <p:spPr bwMode="auto">
          <a:xfrm>
            <a:off x="4762500" y="2532063"/>
            <a:ext cx="1588" cy="299878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2538" name="Line 10"/>
          <p:cNvSpPr>
            <a:spLocks noChangeShapeType="1"/>
          </p:cNvSpPr>
          <p:nvPr/>
        </p:nvSpPr>
        <p:spPr bwMode="auto">
          <a:xfrm>
            <a:off x="8343900" y="2538413"/>
            <a:ext cx="6350" cy="3006725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2539" name="Line 11"/>
          <p:cNvSpPr>
            <a:spLocks noChangeShapeType="1"/>
          </p:cNvSpPr>
          <p:nvPr/>
        </p:nvSpPr>
        <p:spPr bwMode="auto">
          <a:xfrm>
            <a:off x="4762500" y="2797175"/>
            <a:ext cx="3451225" cy="76993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2540" name="Freeform 12"/>
          <p:cNvSpPr>
            <a:spLocks/>
          </p:cNvSpPr>
          <p:nvPr/>
        </p:nvSpPr>
        <p:spPr bwMode="auto">
          <a:xfrm>
            <a:off x="8172450" y="3527425"/>
            <a:ext cx="163513" cy="80963"/>
          </a:xfrm>
          <a:custGeom>
            <a:avLst/>
            <a:gdLst/>
            <a:ahLst/>
            <a:cxnLst>
              <a:cxn ang="0">
                <a:pos x="0" y="47"/>
              </a:cxn>
              <a:cxn ang="0">
                <a:pos x="103" y="51"/>
              </a:cxn>
              <a:cxn ang="0">
                <a:pos x="18" y="0"/>
              </a:cxn>
              <a:cxn ang="0">
                <a:pos x="5" y="51"/>
              </a:cxn>
              <a:cxn ang="0">
                <a:pos x="5" y="51"/>
              </a:cxn>
              <a:cxn ang="0">
                <a:pos x="0" y="47"/>
              </a:cxn>
            </a:cxnLst>
            <a:rect l="0" t="0" r="r" b="b"/>
            <a:pathLst>
              <a:path w="103" h="51">
                <a:moveTo>
                  <a:pt x="0" y="47"/>
                </a:moveTo>
                <a:lnTo>
                  <a:pt x="103" y="51"/>
                </a:lnTo>
                <a:lnTo>
                  <a:pt x="18" y="0"/>
                </a:lnTo>
                <a:lnTo>
                  <a:pt x="5" y="51"/>
                </a:lnTo>
                <a:lnTo>
                  <a:pt x="5" y="51"/>
                </a:lnTo>
                <a:lnTo>
                  <a:pt x="0" y="4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2541" name="Line 13"/>
          <p:cNvSpPr>
            <a:spLocks noChangeShapeType="1"/>
          </p:cNvSpPr>
          <p:nvPr/>
        </p:nvSpPr>
        <p:spPr bwMode="auto">
          <a:xfrm flipH="1">
            <a:off x="4875213" y="3665538"/>
            <a:ext cx="3438525" cy="85248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2542" name="Freeform 14"/>
          <p:cNvSpPr>
            <a:spLocks/>
          </p:cNvSpPr>
          <p:nvPr/>
        </p:nvSpPr>
        <p:spPr bwMode="auto">
          <a:xfrm>
            <a:off x="4732338" y="4470400"/>
            <a:ext cx="163512" cy="80963"/>
          </a:xfrm>
          <a:custGeom>
            <a:avLst/>
            <a:gdLst/>
            <a:ahLst/>
            <a:cxnLst>
              <a:cxn ang="0">
                <a:pos x="86" y="0"/>
              </a:cxn>
              <a:cxn ang="0">
                <a:pos x="0" y="51"/>
              </a:cxn>
              <a:cxn ang="0">
                <a:pos x="103" y="51"/>
              </a:cxn>
              <a:cxn ang="0">
                <a:pos x="90" y="4"/>
              </a:cxn>
              <a:cxn ang="0">
                <a:pos x="90" y="4"/>
              </a:cxn>
              <a:cxn ang="0">
                <a:pos x="86" y="0"/>
              </a:cxn>
            </a:cxnLst>
            <a:rect l="0" t="0" r="r" b="b"/>
            <a:pathLst>
              <a:path w="103" h="51">
                <a:moveTo>
                  <a:pt x="86" y="0"/>
                </a:moveTo>
                <a:lnTo>
                  <a:pt x="0" y="51"/>
                </a:lnTo>
                <a:lnTo>
                  <a:pt x="103" y="51"/>
                </a:lnTo>
                <a:lnTo>
                  <a:pt x="90" y="4"/>
                </a:lnTo>
                <a:lnTo>
                  <a:pt x="90" y="4"/>
                </a:lnTo>
                <a:lnTo>
                  <a:pt x="86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2543" name="Rectangle 15"/>
          <p:cNvSpPr>
            <a:spLocks noChangeArrowheads="1"/>
          </p:cNvSpPr>
          <p:nvPr/>
        </p:nvSpPr>
        <p:spPr bwMode="auto">
          <a:xfrm rot="780000">
            <a:off x="5324475" y="4630738"/>
            <a:ext cx="11525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  <a:latin typeface="Arial" charset="0"/>
              </a:rPr>
              <a:t>ACK, © + 1</a:t>
            </a:r>
            <a:endParaRPr lang="en-US">
              <a:latin typeface="Times New Roman" charset="0"/>
            </a:endParaRPr>
          </a:p>
        </p:txBody>
      </p:sp>
      <p:sp>
        <p:nvSpPr>
          <p:cNvPr id="662544" name="Line 16"/>
          <p:cNvSpPr>
            <a:spLocks noChangeShapeType="1"/>
          </p:cNvSpPr>
          <p:nvPr/>
        </p:nvSpPr>
        <p:spPr bwMode="auto">
          <a:xfrm>
            <a:off x="4799013" y="4705350"/>
            <a:ext cx="3451225" cy="76993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340725" cy="1143000"/>
          </a:xfrm>
        </p:spPr>
        <p:txBody>
          <a:bodyPr/>
          <a:lstStyle/>
          <a:p>
            <a:r>
              <a:rPr lang="en-US"/>
              <a:t>How can TCP choose segment size?</a:t>
            </a:r>
          </a:p>
        </p:txBody>
      </p:sp>
      <p:sp>
        <p:nvSpPr>
          <p:cNvPr id="66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072438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Pick LAN MTU as segment size?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LAN MTU</a:t>
            </a:r>
            <a:r>
              <a:rPr lang="en-US" sz="2400" dirty="0" smtClean="0"/>
              <a:t> </a:t>
            </a:r>
            <a:r>
              <a:rPr lang="en-US" dirty="0" smtClean="0"/>
              <a:t>can be</a:t>
            </a:r>
            <a:r>
              <a:rPr lang="en-US" sz="2400" dirty="0" smtClean="0"/>
              <a:t> </a:t>
            </a:r>
            <a:r>
              <a:rPr lang="en-US" sz="2400" dirty="0"/>
              <a:t>larger than WAN MTU</a:t>
            </a:r>
            <a:r>
              <a:rPr lang="en-US" sz="24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E.g., Gigabit Ethernet jumbo frames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Pick smallest MTU across all networks in Internet?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Most </a:t>
            </a:r>
            <a:r>
              <a:rPr lang="en-US" sz="2400" dirty="0"/>
              <a:t>traffic is local!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Local file server, web proxy, DNS cache, ...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Increases packet processing overhead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Discover MTU to each destination</a:t>
            </a:r>
            <a:r>
              <a:rPr lang="en-US" sz="2800" dirty="0" smtClean="0"/>
              <a:t>? (</a:t>
            </a:r>
            <a:r>
              <a:rPr lang="en-US" dirty="0" smtClean="0"/>
              <a:t>IP DF bit)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Guess?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Layering Revisited</a:t>
            </a:r>
          </a:p>
        </p:txBody>
      </p:sp>
      <p:sp>
        <p:nvSpPr>
          <p:cNvPr id="66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IP layer “transparent” packet delivery</a:t>
            </a:r>
          </a:p>
          <a:p>
            <a:pPr lvl="1">
              <a:lnSpc>
                <a:spcPct val="90000"/>
              </a:lnSpc>
            </a:pPr>
            <a:r>
              <a:rPr lang="en-US"/>
              <a:t>Implementation decisions affect higher layers (and vice versa)</a:t>
            </a:r>
          </a:p>
          <a:p>
            <a:pPr lvl="2">
              <a:lnSpc>
                <a:spcPct val="90000"/>
              </a:lnSpc>
            </a:pPr>
            <a:r>
              <a:rPr lang="en-US"/>
              <a:t>Fragmentation =&gt; reassembly overhead</a:t>
            </a:r>
          </a:p>
          <a:p>
            <a:pPr lvl="3">
              <a:lnSpc>
                <a:spcPct val="90000"/>
              </a:lnSpc>
            </a:pPr>
            <a:r>
              <a:rPr lang="en-US"/>
              <a:t>path MTU discovery</a:t>
            </a:r>
          </a:p>
          <a:p>
            <a:pPr lvl="2">
              <a:lnSpc>
                <a:spcPct val="90000"/>
              </a:lnSpc>
            </a:pPr>
            <a:r>
              <a:rPr lang="en-US"/>
              <a:t>Packet loss =&gt; congestion or lossy link?</a:t>
            </a:r>
          </a:p>
          <a:p>
            <a:pPr lvl="3">
              <a:lnSpc>
                <a:spcPct val="90000"/>
              </a:lnSpc>
            </a:pPr>
            <a:r>
              <a:rPr lang="en-US"/>
              <a:t>link layer retransmission</a:t>
            </a:r>
          </a:p>
          <a:p>
            <a:pPr lvl="2">
              <a:lnSpc>
                <a:spcPct val="90000"/>
              </a:lnSpc>
            </a:pPr>
            <a:r>
              <a:rPr lang="en-US"/>
              <a:t>Reordering =&gt; packet loss or multipath?</a:t>
            </a:r>
          </a:p>
          <a:p>
            <a:pPr lvl="3">
              <a:lnSpc>
                <a:spcPct val="90000"/>
              </a:lnSpc>
            </a:pPr>
            <a:r>
              <a:rPr lang="en-US"/>
              <a:t>router hardware tries to keep packets in order</a:t>
            </a:r>
          </a:p>
          <a:p>
            <a:pPr lvl="2">
              <a:lnSpc>
                <a:spcPct val="90000"/>
              </a:lnSpc>
            </a:pPr>
            <a:r>
              <a:rPr lang="en-US"/>
              <a:t>FIFO vs. active queue management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IP Packet Header Limitations</a:t>
            </a:r>
          </a:p>
        </p:txBody>
      </p:sp>
      <p:sp>
        <p:nvSpPr>
          <p:cNvPr id="67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253413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Fixed size fields in IPv4 packet header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source/destination address (32 bits)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limits to ~</a:t>
            </a:r>
            <a:r>
              <a:rPr lang="en-US" sz="2000" dirty="0" smtClean="0"/>
              <a:t> 4B unique </a:t>
            </a:r>
            <a:r>
              <a:rPr lang="en-US" sz="2000" dirty="0"/>
              <a:t>public addresses; about</a:t>
            </a:r>
            <a:r>
              <a:rPr lang="en-US" sz="2000" dirty="0" smtClean="0"/>
              <a:t> 600M </a:t>
            </a:r>
            <a:r>
              <a:rPr lang="en-US" sz="2000" dirty="0"/>
              <a:t>allocated</a:t>
            </a:r>
          </a:p>
          <a:p>
            <a:pPr lvl="2">
              <a:lnSpc>
                <a:spcPct val="90000"/>
              </a:lnSpc>
            </a:pPr>
            <a:r>
              <a:rPr lang="en-US" sz="2000" dirty="0" err="1"/>
              <a:t>NATs</a:t>
            </a:r>
            <a:r>
              <a:rPr lang="en-US" sz="2000" dirty="0"/>
              <a:t> map multiple hosts to single public address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IP ID field (16 bits)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limits to 65K fragmented packets at </a:t>
            </a:r>
            <a:r>
              <a:rPr lang="en-US" sz="2000" dirty="0" smtClean="0"/>
              <a:t>once =&gt; 100MB in flight?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in practice, fewer than 1% of all packets fragment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Type of service (8 bits)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unused until recently;</a:t>
            </a:r>
            <a:r>
              <a:rPr lang="en-US" sz="2000" dirty="0" smtClean="0"/>
              <a:t> used </a:t>
            </a:r>
            <a:r>
              <a:rPr lang="en-US" sz="2000" dirty="0"/>
              <a:t>to express priorities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TTL (8 bits)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limits </a:t>
            </a:r>
            <a:r>
              <a:rPr lang="en-US" sz="2000" dirty="0" smtClean="0"/>
              <a:t>max </a:t>
            </a:r>
            <a:r>
              <a:rPr lang="en-US" sz="2000" dirty="0"/>
              <a:t>Internet path length to 255; </a:t>
            </a:r>
            <a:r>
              <a:rPr lang="en-US" sz="2000" dirty="0" smtClean="0"/>
              <a:t>typical max is 30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Length (16 bits)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Much larger than most link layer </a:t>
            </a:r>
            <a:r>
              <a:rPr lang="en-US" sz="2000" dirty="0" err="1" smtClean="0"/>
              <a:t>MTU’s</a:t>
            </a:r>
            <a:endParaRPr lang="en-US" sz="2000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Packet Header Limitations</a:t>
            </a:r>
          </a:p>
        </p:txBody>
      </p:sp>
      <p:sp>
        <p:nvSpPr>
          <p:cNvPr id="67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0888" y="1698625"/>
            <a:ext cx="78486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Fixed size fields in TCP packet header</a:t>
            </a:r>
          </a:p>
          <a:p>
            <a:pPr lvl="1">
              <a:lnSpc>
                <a:spcPct val="90000"/>
              </a:lnSpc>
            </a:pPr>
            <a:r>
              <a:rPr lang="en-US" sz="2400" dirty="0" err="1"/>
              <a:t>seq</a:t>
            </a:r>
            <a:r>
              <a:rPr lang="en-US" sz="2400" dirty="0"/>
              <a:t> #/</a:t>
            </a:r>
            <a:r>
              <a:rPr lang="en-US" sz="2400" dirty="0" err="1"/>
              <a:t>ack</a:t>
            </a:r>
            <a:r>
              <a:rPr lang="en-US" sz="2400" dirty="0"/>
              <a:t> # -- 32 bits (can’t wrap within MSL)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T1 ~ 6.4 hours; OC-192 ~ 3.5 seconds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source/destination port # -- 16 bits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limits # of connections between two machines (</a:t>
            </a:r>
            <a:r>
              <a:rPr lang="en-US" sz="2000" dirty="0" err="1"/>
              <a:t>NATs</a:t>
            </a:r>
            <a:r>
              <a:rPr lang="en-US" sz="2000" dirty="0"/>
              <a:t>)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ok to give each machine multiple IP addresses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header length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limits # of options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receive window size -- 16 bits (64KB)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rate = window size / delay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Ex: 100ms delay =&gt; rate ~ 5Mb/</a:t>
            </a:r>
            <a:r>
              <a:rPr lang="en-US" sz="2000" dirty="0" smtClean="0"/>
              <a:t>sec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RFC 1323: receive window scaling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Defaults still a performance problem</a:t>
            </a:r>
            <a:endParaRPr lang="en-US" sz="2000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</a:t>
            </a:r>
            <a:r>
              <a:rPr lang="en-US" dirty="0"/>
              <a:t>on TCP</a:t>
            </a:r>
          </a:p>
        </p:txBody>
      </p:sp>
      <p:sp>
        <p:nvSpPr>
          <p:cNvPr id="67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5848350" cy="4114800"/>
          </a:xfrm>
        </p:spPr>
        <p:txBody>
          <a:bodyPr/>
          <a:lstStyle/>
          <a:p>
            <a:r>
              <a:rPr lang="en-US" dirty="0"/>
              <a:t>How do we reduce the # of messages?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Delayed </a:t>
            </a:r>
            <a:r>
              <a:rPr lang="en-US" dirty="0" err="1"/>
              <a:t>ack</a:t>
            </a:r>
            <a:r>
              <a:rPr lang="en-US" dirty="0"/>
              <a:t>: wait for 200ms for reply or another </a:t>
            </a:r>
            <a:r>
              <a:rPr lang="en-US" dirty="0" err="1"/>
              <a:t>pkt</a:t>
            </a:r>
            <a:r>
              <a:rPr lang="en-US" dirty="0"/>
              <a:t> </a:t>
            </a:r>
            <a:r>
              <a:rPr lang="en-US" dirty="0" smtClean="0"/>
              <a:t>arrival</a:t>
            </a:r>
          </a:p>
          <a:p>
            <a:endParaRPr lang="en-US" dirty="0" smtClean="0"/>
          </a:p>
          <a:p>
            <a:r>
              <a:rPr lang="en-US" dirty="0" smtClean="0"/>
              <a:t>TCP RST from web server</a:t>
            </a:r>
            <a:endParaRPr lang="en-US" dirty="0"/>
          </a:p>
        </p:txBody>
      </p:sp>
      <p:sp>
        <p:nvSpPr>
          <p:cNvPr id="676868" name="Line 4"/>
          <p:cNvSpPr>
            <a:spLocks noChangeShapeType="1"/>
          </p:cNvSpPr>
          <p:nvPr/>
        </p:nvSpPr>
        <p:spPr bwMode="auto">
          <a:xfrm>
            <a:off x="6627813" y="1852613"/>
            <a:ext cx="1717675" cy="355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6869" name="Line 5"/>
          <p:cNvSpPr>
            <a:spLocks noChangeShapeType="1"/>
          </p:cNvSpPr>
          <p:nvPr/>
        </p:nvSpPr>
        <p:spPr bwMode="auto">
          <a:xfrm>
            <a:off x="6638925" y="2782888"/>
            <a:ext cx="1717675" cy="3571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6870" name="Line 6"/>
          <p:cNvSpPr>
            <a:spLocks noChangeShapeType="1"/>
          </p:cNvSpPr>
          <p:nvPr/>
        </p:nvSpPr>
        <p:spPr bwMode="auto">
          <a:xfrm>
            <a:off x="6669088" y="3201988"/>
            <a:ext cx="1717675" cy="355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6871" name="Line 7"/>
          <p:cNvSpPr>
            <a:spLocks noChangeShapeType="1"/>
          </p:cNvSpPr>
          <p:nvPr/>
        </p:nvSpPr>
        <p:spPr bwMode="auto">
          <a:xfrm>
            <a:off x="6729413" y="4418013"/>
            <a:ext cx="1717675" cy="355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6872" name="Line 8"/>
          <p:cNvSpPr>
            <a:spLocks noChangeShapeType="1"/>
          </p:cNvSpPr>
          <p:nvPr/>
        </p:nvSpPr>
        <p:spPr bwMode="auto">
          <a:xfrm>
            <a:off x="6759575" y="6113463"/>
            <a:ext cx="1717675" cy="3571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6873" name="Line 9"/>
          <p:cNvSpPr>
            <a:spLocks noChangeShapeType="1"/>
          </p:cNvSpPr>
          <p:nvPr/>
        </p:nvSpPr>
        <p:spPr bwMode="auto">
          <a:xfrm flipH="1">
            <a:off x="6648450" y="2343150"/>
            <a:ext cx="1646238" cy="3063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6874" name="Line 10"/>
          <p:cNvSpPr>
            <a:spLocks noChangeShapeType="1"/>
          </p:cNvSpPr>
          <p:nvPr/>
        </p:nvSpPr>
        <p:spPr bwMode="auto">
          <a:xfrm flipH="1">
            <a:off x="6719888" y="4030663"/>
            <a:ext cx="1646237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6875" name="Line 11"/>
          <p:cNvSpPr>
            <a:spLocks noChangeShapeType="1"/>
          </p:cNvSpPr>
          <p:nvPr/>
        </p:nvSpPr>
        <p:spPr bwMode="auto">
          <a:xfrm flipH="1">
            <a:off x="6708775" y="3630613"/>
            <a:ext cx="1647825" cy="3063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6876" name="Rectangle 12"/>
          <p:cNvSpPr>
            <a:spLocks noChangeArrowheads="1"/>
          </p:cNvSpPr>
          <p:nvPr/>
        </p:nvSpPr>
        <p:spPr bwMode="auto">
          <a:xfrm>
            <a:off x="7323138" y="1752600"/>
            <a:ext cx="671512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700" tIns="12700" rIns="12700" bIns="12700">
            <a:prstTxWarp prst="textNoShape">
              <a:avLst/>
            </a:prstTxWarp>
          </a:bodyPr>
          <a:lstStyle/>
          <a:p>
            <a:pPr algn="l"/>
            <a:r>
              <a:rPr lang="en-US" sz="1600">
                <a:latin typeface="Times New Roman" charset="0"/>
              </a:rPr>
              <a:t>SYN</a:t>
            </a:r>
          </a:p>
        </p:txBody>
      </p:sp>
      <p:sp>
        <p:nvSpPr>
          <p:cNvPr id="676877" name="Rectangle 13"/>
          <p:cNvSpPr>
            <a:spLocks noChangeArrowheads="1"/>
          </p:cNvSpPr>
          <p:nvPr/>
        </p:nvSpPr>
        <p:spPr bwMode="auto">
          <a:xfrm>
            <a:off x="6818313" y="2174875"/>
            <a:ext cx="1169987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700" tIns="12700" rIns="12700" bIns="12700">
            <a:prstTxWarp prst="textNoShape">
              <a:avLst/>
            </a:prstTxWarp>
          </a:bodyPr>
          <a:lstStyle/>
          <a:p>
            <a:pPr algn="l"/>
            <a:r>
              <a:rPr lang="en-US" sz="1600">
                <a:latin typeface="Times New Roman" charset="0"/>
              </a:rPr>
              <a:t>SYN+ACK</a:t>
            </a:r>
          </a:p>
        </p:txBody>
      </p:sp>
      <p:sp>
        <p:nvSpPr>
          <p:cNvPr id="676878" name="Rectangle 14"/>
          <p:cNvSpPr>
            <a:spLocks noChangeArrowheads="1"/>
          </p:cNvSpPr>
          <p:nvPr/>
        </p:nvSpPr>
        <p:spPr bwMode="auto">
          <a:xfrm>
            <a:off x="7432675" y="2736850"/>
            <a:ext cx="671513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700" tIns="12700" rIns="12700" bIns="12700">
            <a:prstTxWarp prst="textNoShape">
              <a:avLst/>
            </a:prstTxWarp>
          </a:bodyPr>
          <a:lstStyle/>
          <a:p>
            <a:pPr algn="l"/>
            <a:r>
              <a:rPr lang="en-US" sz="1600">
                <a:latin typeface="Times New Roman" charset="0"/>
              </a:rPr>
              <a:t>ACK</a:t>
            </a:r>
          </a:p>
        </p:txBody>
      </p:sp>
      <p:sp>
        <p:nvSpPr>
          <p:cNvPr id="676879" name="Rectangle 15"/>
          <p:cNvSpPr>
            <a:spLocks noChangeArrowheads="1"/>
          </p:cNvSpPr>
          <p:nvPr/>
        </p:nvSpPr>
        <p:spPr bwMode="auto">
          <a:xfrm>
            <a:off x="7329488" y="3109913"/>
            <a:ext cx="671512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700" tIns="12700" rIns="12700" bIns="12700">
            <a:prstTxWarp prst="textNoShape">
              <a:avLst/>
            </a:prstTxWarp>
          </a:bodyPr>
          <a:lstStyle/>
          <a:p>
            <a:pPr algn="l"/>
            <a:r>
              <a:rPr lang="en-US" sz="1600" dirty="0" smtClean="0">
                <a:latin typeface="Times New Roman" charset="0"/>
              </a:rPr>
              <a:t>http get</a:t>
            </a:r>
            <a:endParaRPr lang="en-US" sz="1600" dirty="0">
              <a:latin typeface="Times New Roman" charset="0"/>
            </a:endParaRPr>
          </a:p>
        </p:txBody>
      </p:sp>
      <p:sp>
        <p:nvSpPr>
          <p:cNvPr id="676880" name="Rectangle 16"/>
          <p:cNvSpPr>
            <a:spLocks noChangeArrowheads="1"/>
          </p:cNvSpPr>
          <p:nvPr/>
        </p:nvSpPr>
        <p:spPr bwMode="auto">
          <a:xfrm>
            <a:off x="7137400" y="3536950"/>
            <a:ext cx="671513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700" tIns="12700" rIns="12700" bIns="12700">
            <a:prstTxWarp prst="textNoShape">
              <a:avLst/>
            </a:prstTxWarp>
          </a:bodyPr>
          <a:lstStyle/>
          <a:p>
            <a:pPr algn="l"/>
            <a:r>
              <a:rPr lang="en-US" sz="1600">
                <a:latin typeface="Times New Roman" charset="0"/>
              </a:rPr>
              <a:t>ACK</a:t>
            </a:r>
          </a:p>
        </p:txBody>
      </p:sp>
      <p:sp>
        <p:nvSpPr>
          <p:cNvPr id="676881" name="Rectangle 17"/>
          <p:cNvSpPr>
            <a:spLocks noChangeArrowheads="1"/>
          </p:cNvSpPr>
          <p:nvPr/>
        </p:nvSpPr>
        <p:spPr bwMode="auto">
          <a:xfrm>
            <a:off x="7345362" y="3932239"/>
            <a:ext cx="8080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700" tIns="12700" rIns="12700" bIns="12700">
            <a:prstTxWarp prst="textNoShape">
              <a:avLst/>
            </a:prstTxWarp>
          </a:bodyPr>
          <a:lstStyle/>
          <a:p>
            <a:pPr algn="l"/>
            <a:r>
              <a:rPr lang="en-US" sz="1600" dirty="0" smtClean="0">
                <a:latin typeface="Times New Roman" charset="0"/>
              </a:rPr>
              <a:t>http data</a:t>
            </a:r>
            <a:endParaRPr lang="en-US" sz="1600" dirty="0">
              <a:latin typeface="Times New Roman" charset="0"/>
            </a:endParaRPr>
          </a:p>
        </p:txBody>
      </p:sp>
      <p:sp>
        <p:nvSpPr>
          <p:cNvPr id="676882" name="Rectangle 18"/>
          <p:cNvSpPr>
            <a:spLocks noChangeArrowheads="1"/>
          </p:cNvSpPr>
          <p:nvPr/>
        </p:nvSpPr>
        <p:spPr bwMode="auto">
          <a:xfrm>
            <a:off x="7370763" y="4321175"/>
            <a:ext cx="671512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700" tIns="12700" rIns="12700" bIns="12700">
            <a:prstTxWarp prst="textNoShape">
              <a:avLst/>
            </a:prstTxWarp>
          </a:bodyPr>
          <a:lstStyle/>
          <a:p>
            <a:pPr algn="l"/>
            <a:r>
              <a:rPr lang="en-US" sz="1600">
                <a:latin typeface="Times New Roman" charset="0"/>
              </a:rPr>
              <a:t>ACK</a:t>
            </a:r>
          </a:p>
        </p:txBody>
      </p:sp>
      <p:sp>
        <p:nvSpPr>
          <p:cNvPr id="676883" name="Line 19"/>
          <p:cNvSpPr>
            <a:spLocks noChangeShapeType="1"/>
          </p:cNvSpPr>
          <p:nvPr/>
        </p:nvSpPr>
        <p:spPr bwMode="auto">
          <a:xfrm flipH="1">
            <a:off x="6770688" y="5659438"/>
            <a:ext cx="1646237" cy="3063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6884" name="Line 20"/>
          <p:cNvSpPr>
            <a:spLocks noChangeShapeType="1"/>
          </p:cNvSpPr>
          <p:nvPr/>
        </p:nvSpPr>
        <p:spPr bwMode="auto">
          <a:xfrm flipH="1">
            <a:off x="6740525" y="5310188"/>
            <a:ext cx="1646238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6885" name="Line 21"/>
          <p:cNvSpPr>
            <a:spLocks noChangeShapeType="1"/>
          </p:cNvSpPr>
          <p:nvPr/>
        </p:nvSpPr>
        <p:spPr bwMode="auto">
          <a:xfrm>
            <a:off x="6729413" y="4846638"/>
            <a:ext cx="1717675" cy="3571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6886" name="Rectangle 22"/>
          <p:cNvSpPr>
            <a:spLocks noChangeArrowheads="1"/>
          </p:cNvSpPr>
          <p:nvPr/>
        </p:nvSpPr>
        <p:spPr bwMode="auto">
          <a:xfrm>
            <a:off x="7361238" y="4757738"/>
            <a:ext cx="671512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700" tIns="12700" rIns="12700" bIns="12700">
            <a:prstTxWarp prst="textNoShape">
              <a:avLst/>
            </a:prstTxWarp>
          </a:bodyPr>
          <a:lstStyle/>
          <a:p>
            <a:pPr algn="l"/>
            <a:r>
              <a:rPr lang="en-US" sz="1600">
                <a:latin typeface="Times New Roman" charset="0"/>
              </a:rPr>
              <a:t>FIN</a:t>
            </a:r>
          </a:p>
        </p:txBody>
      </p:sp>
      <p:sp>
        <p:nvSpPr>
          <p:cNvPr id="676887" name="Rectangle 23"/>
          <p:cNvSpPr>
            <a:spLocks noChangeArrowheads="1"/>
          </p:cNvSpPr>
          <p:nvPr/>
        </p:nvSpPr>
        <p:spPr bwMode="auto">
          <a:xfrm>
            <a:off x="7112000" y="5227638"/>
            <a:ext cx="671513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700" tIns="12700" rIns="12700" bIns="12700">
            <a:prstTxWarp prst="textNoShape">
              <a:avLst/>
            </a:prstTxWarp>
          </a:bodyPr>
          <a:lstStyle/>
          <a:p>
            <a:pPr algn="l"/>
            <a:r>
              <a:rPr lang="en-US" sz="1600">
                <a:latin typeface="Times New Roman" charset="0"/>
              </a:rPr>
              <a:t>ACK</a:t>
            </a:r>
          </a:p>
        </p:txBody>
      </p:sp>
      <p:sp>
        <p:nvSpPr>
          <p:cNvPr id="676888" name="Rectangle 24"/>
          <p:cNvSpPr>
            <a:spLocks noChangeArrowheads="1"/>
          </p:cNvSpPr>
          <p:nvPr/>
        </p:nvSpPr>
        <p:spPr bwMode="auto">
          <a:xfrm>
            <a:off x="7275513" y="5565775"/>
            <a:ext cx="6699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700" tIns="12700" rIns="12700" bIns="12700">
            <a:prstTxWarp prst="textNoShape">
              <a:avLst/>
            </a:prstTxWarp>
          </a:bodyPr>
          <a:lstStyle/>
          <a:p>
            <a:pPr algn="l"/>
            <a:r>
              <a:rPr lang="en-US" sz="1600">
                <a:latin typeface="Times New Roman" charset="0"/>
              </a:rPr>
              <a:t>FIN</a:t>
            </a:r>
          </a:p>
        </p:txBody>
      </p:sp>
      <p:sp>
        <p:nvSpPr>
          <p:cNvPr id="676889" name="Rectangle 25"/>
          <p:cNvSpPr>
            <a:spLocks noChangeArrowheads="1"/>
          </p:cNvSpPr>
          <p:nvPr/>
        </p:nvSpPr>
        <p:spPr bwMode="auto">
          <a:xfrm>
            <a:off x="7458075" y="6037263"/>
            <a:ext cx="671513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700" tIns="12700" rIns="12700" bIns="12700">
            <a:prstTxWarp prst="textNoShape">
              <a:avLst/>
            </a:prstTxWarp>
          </a:bodyPr>
          <a:lstStyle/>
          <a:p>
            <a:pPr algn="l"/>
            <a:r>
              <a:rPr lang="en-US" sz="1600">
                <a:latin typeface="Times New Roman" charset="0"/>
              </a:rPr>
              <a:t>ACK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Bandwidth Allocation</a:t>
            </a:r>
          </a:p>
        </p:txBody>
      </p:sp>
      <p:sp>
        <p:nvSpPr>
          <p:cNvPr id="67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How do we efficiently share network resources among billions of hosts?</a:t>
            </a:r>
          </a:p>
          <a:p>
            <a:pPr lvl="1"/>
            <a:r>
              <a:rPr lang="en-US" sz="2400" dirty="0"/>
              <a:t>Congestion control</a:t>
            </a:r>
          </a:p>
          <a:p>
            <a:pPr lvl="2"/>
            <a:r>
              <a:rPr lang="en-US" sz="2000" dirty="0"/>
              <a:t>Sending too fast causes packet loss inside network -&gt; retransmissions -&gt; more load -&gt; more packet losses -&gt; …</a:t>
            </a:r>
          </a:p>
          <a:p>
            <a:pPr lvl="2"/>
            <a:r>
              <a:rPr lang="en-US" sz="2000" dirty="0"/>
              <a:t>Don’t send faster than network can accept</a:t>
            </a:r>
          </a:p>
          <a:p>
            <a:pPr lvl="1"/>
            <a:r>
              <a:rPr lang="en-US" sz="2400" dirty="0"/>
              <a:t>Fairness</a:t>
            </a:r>
          </a:p>
          <a:p>
            <a:pPr lvl="2"/>
            <a:r>
              <a:rPr lang="en-US" sz="2000" dirty="0"/>
              <a:t>How do we allocate bandwidth among different users?</a:t>
            </a:r>
          </a:p>
          <a:p>
            <a:pPr lvl="2"/>
            <a:r>
              <a:rPr lang="en-US" sz="2000" dirty="0"/>
              <a:t>Each user </a:t>
            </a:r>
            <a:r>
              <a:rPr lang="en-US" sz="2000" dirty="0" smtClean="0"/>
              <a:t>should (?) </a:t>
            </a:r>
            <a:r>
              <a:rPr lang="en-US" sz="2000" dirty="0"/>
              <a:t>get fair share of bandwidth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Reliable Transmission</a:t>
            </a:r>
          </a:p>
        </p:txBody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charset="2"/>
              <a:buNone/>
            </a:pPr>
            <a:r>
              <a:rPr lang="en-US"/>
              <a:t>How do we send packets reliably?</a:t>
            </a:r>
          </a:p>
          <a:p>
            <a:endParaRPr lang="en-US"/>
          </a:p>
          <a:p>
            <a:r>
              <a:rPr lang="en-US"/>
              <a:t>Two mechanisms</a:t>
            </a:r>
          </a:p>
          <a:p>
            <a:pPr lvl="1"/>
            <a:r>
              <a:rPr lang="en-US"/>
              <a:t>Acknowledgements</a:t>
            </a:r>
          </a:p>
          <a:p>
            <a:pPr lvl="1"/>
            <a:r>
              <a:rPr lang="en-US"/>
              <a:t>Timeouts</a:t>
            </a:r>
          </a:p>
          <a:p>
            <a:r>
              <a:rPr lang="en-US"/>
              <a:t>Simplest reliable protocol: Stop and Wait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6, Figure 1</a:t>
            </a:r>
            <a:endParaRPr lang="en-US"/>
          </a:p>
        </p:txBody>
      </p:sp>
      <p:sp>
        <p:nvSpPr>
          <p:cNvPr id="722946" name="Freeform 2"/>
          <p:cNvSpPr>
            <a:spLocks/>
          </p:cNvSpPr>
          <p:nvPr/>
        </p:nvSpPr>
        <p:spPr bwMode="auto">
          <a:xfrm>
            <a:off x="869950" y="3678238"/>
            <a:ext cx="922338" cy="928687"/>
          </a:xfrm>
          <a:custGeom>
            <a:avLst/>
            <a:gdLst/>
            <a:ahLst/>
            <a:cxnLst>
              <a:cxn ang="0">
                <a:pos x="277" y="581"/>
              </a:cxn>
              <a:cxn ang="0">
                <a:pos x="329" y="581"/>
              </a:cxn>
              <a:cxn ang="0">
                <a:pos x="373" y="573"/>
              </a:cxn>
              <a:cxn ang="0">
                <a:pos x="417" y="557"/>
              </a:cxn>
              <a:cxn ang="0">
                <a:pos x="453" y="533"/>
              </a:cxn>
              <a:cxn ang="0">
                <a:pos x="489" y="505"/>
              </a:cxn>
              <a:cxn ang="0">
                <a:pos x="521" y="473"/>
              </a:cxn>
              <a:cxn ang="0">
                <a:pos x="545" y="437"/>
              </a:cxn>
              <a:cxn ang="0">
                <a:pos x="565" y="397"/>
              </a:cxn>
              <a:cxn ang="0">
                <a:pos x="577" y="353"/>
              </a:cxn>
              <a:cxn ang="0">
                <a:pos x="581" y="305"/>
              </a:cxn>
              <a:cxn ang="0">
                <a:pos x="581" y="257"/>
              </a:cxn>
              <a:cxn ang="0">
                <a:pos x="573" y="213"/>
              </a:cxn>
              <a:cxn ang="0">
                <a:pos x="557" y="169"/>
              </a:cxn>
              <a:cxn ang="0">
                <a:pos x="533" y="132"/>
              </a:cxn>
              <a:cxn ang="0">
                <a:pos x="505" y="96"/>
              </a:cxn>
              <a:cxn ang="0">
                <a:pos x="473" y="64"/>
              </a:cxn>
              <a:cxn ang="0">
                <a:pos x="437" y="40"/>
              </a:cxn>
              <a:cxn ang="0">
                <a:pos x="393" y="20"/>
              </a:cxn>
              <a:cxn ang="0">
                <a:pos x="349" y="8"/>
              </a:cxn>
              <a:cxn ang="0">
                <a:pos x="305" y="0"/>
              </a:cxn>
              <a:cxn ang="0">
                <a:pos x="257" y="4"/>
              </a:cxn>
              <a:cxn ang="0">
                <a:pos x="212" y="12"/>
              </a:cxn>
              <a:cxn ang="0">
                <a:pos x="168" y="28"/>
              </a:cxn>
              <a:cxn ang="0">
                <a:pos x="128" y="52"/>
              </a:cxn>
              <a:cxn ang="0">
                <a:pos x="92" y="80"/>
              </a:cxn>
              <a:cxn ang="0">
                <a:pos x="64" y="112"/>
              </a:cxn>
              <a:cxn ang="0">
                <a:pos x="40" y="148"/>
              </a:cxn>
              <a:cxn ang="0">
                <a:pos x="20" y="189"/>
              </a:cxn>
              <a:cxn ang="0">
                <a:pos x="8" y="233"/>
              </a:cxn>
              <a:cxn ang="0">
                <a:pos x="0" y="281"/>
              </a:cxn>
              <a:cxn ang="0">
                <a:pos x="4" y="329"/>
              </a:cxn>
              <a:cxn ang="0">
                <a:pos x="12" y="373"/>
              </a:cxn>
              <a:cxn ang="0">
                <a:pos x="28" y="417"/>
              </a:cxn>
              <a:cxn ang="0">
                <a:pos x="48" y="457"/>
              </a:cxn>
              <a:cxn ang="0">
                <a:pos x="76" y="489"/>
              </a:cxn>
              <a:cxn ang="0">
                <a:pos x="112" y="521"/>
              </a:cxn>
              <a:cxn ang="0">
                <a:pos x="148" y="545"/>
              </a:cxn>
              <a:cxn ang="0">
                <a:pos x="188" y="565"/>
              </a:cxn>
              <a:cxn ang="0">
                <a:pos x="233" y="577"/>
              </a:cxn>
              <a:cxn ang="0">
                <a:pos x="281" y="585"/>
              </a:cxn>
              <a:cxn ang="0">
                <a:pos x="281" y="585"/>
              </a:cxn>
            </a:cxnLst>
            <a:rect l="0" t="0" r="r" b="b"/>
            <a:pathLst>
              <a:path w="581" h="585">
                <a:moveTo>
                  <a:pt x="277" y="581"/>
                </a:moveTo>
                <a:lnTo>
                  <a:pt x="329" y="581"/>
                </a:lnTo>
                <a:lnTo>
                  <a:pt x="373" y="573"/>
                </a:lnTo>
                <a:lnTo>
                  <a:pt x="417" y="557"/>
                </a:lnTo>
                <a:lnTo>
                  <a:pt x="453" y="533"/>
                </a:lnTo>
                <a:lnTo>
                  <a:pt x="489" y="505"/>
                </a:lnTo>
                <a:lnTo>
                  <a:pt x="521" y="473"/>
                </a:lnTo>
                <a:lnTo>
                  <a:pt x="545" y="437"/>
                </a:lnTo>
                <a:lnTo>
                  <a:pt x="565" y="397"/>
                </a:lnTo>
                <a:lnTo>
                  <a:pt x="577" y="353"/>
                </a:lnTo>
                <a:lnTo>
                  <a:pt x="581" y="305"/>
                </a:lnTo>
                <a:lnTo>
                  <a:pt x="581" y="257"/>
                </a:lnTo>
                <a:lnTo>
                  <a:pt x="573" y="213"/>
                </a:lnTo>
                <a:lnTo>
                  <a:pt x="557" y="169"/>
                </a:lnTo>
                <a:lnTo>
                  <a:pt x="533" y="132"/>
                </a:lnTo>
                <a:lnTo>
                  <a:pt x="505" y="96"/>
                </a:lnTo>
                <a:lnTo>
                  <a:pt x="473" y="64"/>
                </a:lnTo>
                <a:lnTo>
                  <a:pt x="437" y="40"/>
                </a:lnTo>
                <a:lnTo>
                  <a:pt x="393" y="20"/>
                </a:lnTo>
                <a:lnTo>
                  <a:pt x="349" y="8"/>
                </a:lnTo>
                <a:lnTo>
                  <a:pt x="305" y="0"/>
                </a:lnTo>
                <a:lnTo>
                  <a:pt x="257" y="4"/>
                </a:lnTo>
                <a:lnTo>
                  <a:pt x="212" y="12"/>
                </a:lnTo>
                <a:lnTo>
                  <a:pt x="168" y="28"/>
                </a:lnTo>
                <a:lnTo>
                  <a:pt x="128" y="52"/>
                </a:lnTo>
                <a:lnTo>
                  <a:pt x="92" y="80"/>
                </a:lnTo>
                <a:lnTo>
                  <a:pt x="64" y="112"/>
                </a:lnTo>
                <a:lnTo>
                  <a:pt x="40" y="148"/>
                </a:lnTo>
                <a:lnTo>
                  <a:pt x="20" y="189"/>
                </a:lnTo>
                <a:lnTo>
                  <a:pt x="8" y="233"/>
                </a:lnTo>
                <a:lnTo>
                  <a:pt x="0" y="281"/>
                </a:lnTo>
                <a:lnTo>
                  <a:pt x="4" y="329"/>
                </a:lnTo>
                <a:lnTo>
                  <a:pt x="12" y="373"/>
                </a:lnTo>
                <a:lnTo>
                  <a:pt x="28" y="417"/>
                </a:lnTo>
                <a:lnTo>
                  <a:pt x="48" y="457"/>
                </a:lnTo>
                <a:lnTo>
                  <a:pt x="76" y="489"/>
                </a:lnTo>
                <a:lnTo>
                  <a:pt x="112" y="521"/>
                </a:lnTo>
                <a:lnTo>
                  <a:pt x="148" y="545"/>
                </a:lnTo>
                <a:lnTo>
                  <a:pt x="188" y="565"/>
                </a:lnTo>
                <a:lnTo>
                  <a:pt x="233" y="577"/>
                </a:lnTo>
                <a:lnTo>
                  <a:pt x="281" y="585"/>
                </a:lnTo>
                <a:lnTo>
                  <a:pt x="281" y="585"/>
                </a:lnTo>
              </a:path>
            </a:pathLst>
          </a:custGeom>
          <a:solidFill>
            <a:srgbClr val="FF00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2947" name="Rectangle 3"/>
          <p:cNvSpPr>
            <a:spLocks noChangeArrowheads="1"/>
          </p:cNvSpPr>
          <p:nvPr/>
        </p:nvSpPr>
        <p:spPr bwMode="auto">
          <a:xfrm>
            <a:off x="4038600" y="3194050"/>
            <a:ext cx="3810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229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92138" y="1881188"/>
            <a:ext cx="8196262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Buffer absorbs bursts when input rate &gt; output</a:t>
            </a:r>
          </a:p>
          <a:p>
            <a:pPr>
              <a:lnSpc>
                <a:spcPct val="90000"/>
              </a:lnSpc>
            </a:pPr>
            <a:r>
              <a:rPr lang="en-US" sz="2400"/>
              <a:t>If sending rate is persistently &gt; drain rate, queue builds</a:t>
            </a:r>
          </a:p>
          <a:p>
            <a:pPr>
              <a:lnSpc>
                <a:spcPct val="90000"/>
              </a:lnSpc>
            </a:pPr>
            <a:r>
              <a:rPr lang="en-US" sz="2400"/>
              <a:t>Dropped packets represent wasted work</a:t>
            </a:r>
          </a:p>
        </p:txBody>
      </p:sp>
      <p:sp>
        <p:nvSpPr>
          <p:cNvPr id="722949" name="Freeform 5"/>
          <p:cNvSpPr>
            <a:spLocks/>
          </p:cNvSpPr>
          <p:nvPr/>
        </p:nvSpPr>
        <p:spPr bwMode="auto">
          <a:xfrm>
            <a:off x="3663950" y="2827338"/>
            <a:ext cx="1081088" cy="635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81" y="0"/>
              </a:cxn>
              <a:cxn ang="0">
                <a:pos x="681" y="400"/>
              </a:cxn>
              <a:cxn ang="0">
                <a:pos x="0" y="40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681" h="400">
                <a:moveTo>
                  <a:pt x="0" y="0"/>
                </a:moveTo>
                <a:lnTo>
                  <a:pt x="681" y="0"/>
                </a:lnTo>
                <a:lnTo>
                  <a:pt x="681" y="400"/>
                </a:lnTo>
                <a:lnTo>
                  <a:pt x="0" y="40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2950" name="Freeform 6"/>
          <p:cNvSpPr>
            <a:spLocks/>
          </p:cNvSpPr>
          <p:nvPr/>
        </p:nvSpPr>
        <p:spPr bwMode="auto">
          <a:xfrm>
            <a:off x="3511550" y="2884488"/>
            <a:ext cx="152400" cy="88900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96" y="56"/>
              </a:cxn>
              <a:cxn ang="0">
                <a:pos x="20" y="0"/>
              </a:cxn>
              <a:cxn ang="0">
                <a:pos x="4" y="48"/>
              </a:cxn>
              <a:cxn ang="0">
                <a:pos x="4" y="48"/>
              </a:cxn>
              <a:cxn ang="0">
                <a:pos x="0" y="48"/>
              </a:cxn>
            </a:cxnLst>
            <a:rect l="0" t="0" r="r" b="b"/>
            <a:pathLst>
              <a:path w="96" h="56">
                <a:moveTo>
                  <a:pt x="0" y="48"/>
                </a:moveTo>
                <a:lnTo>
                  <a:pt x="96" y="56"/>
                </a:lnTo>
                <a:lnTo>
                  <a:pt x="20" y="0"/>
                </a:lnTo>
                <a:lnTo>
                  <a:pt x="4" y="48"/>
                </a:lnTo>
                <a:lnTo>
                  <a:pt x="4" y="48"/>
                </a:lnTo>
                <a:lnTo>
                  <a:pt x="0" y="48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2951" name="Line 7"/>
          <p:cNvSpPr>
            <a:spLocks noChangeShapeType="1"/>
          </p:cNvSpPr>
          <p:nvPr/>
        </p:nvSpPr>
        <p:spPr bwMode="auto">
          <a:xfrm>
            <a:off x="1785938" y="2330450"/>
            <a:ext cx="1789112" cy="6111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2952" name="Freeform 8"/>
          <p:cNvSpPr>
            <a:spLocks/>
          </p:cNvSpPr>
          <p:nvPr/>
        </p:nvSpPr>
        <p:spPr bwMode="auto">
          <a:xfrm>
            <a:off x="3511550" y="3373438"/>
            <a:ext cx="152400" cy="88900"/>
          </a:xfrm>
          <a:custGeom>
            <a:avLst/>
            <a:gdLst/>
            <a:ahLst/>
            <a:cxnLst>
              <a:cxn ang="0">
                <a:pos x="16" y="52"/>
              </a:cxn>
              <a:cxn ang="0">
                <a:pos x="96" y="0"/>
              </a:cxn>
              <a:cxn ang="0">
                <a:pos x="0" y="8"/>
              </a:cxn>
              <a:cxn ang="0">
                <a:pos x="16" y="56"/>
              </a:cxn>
              <a:cxn ang="0">
                <a:pos x="16" y="56"/>
              </a:cxn>
              <a:cxn ang="0">
                <a:pos x="16" y="52"/>
              </a:cxn>
            </a:cxnLst>
            <a:rect l="0" t="0" r="r" b="b"/>
            <a:pathLst>
              <a:path w="96" h="56">
                <a:moveTo>
                  <a:pt x="16" y="52"/>
                </a:moveTo>
                <a:lnTo>
                  <a:pt x="96" y="0"/>
                </a:lnTo>
                <a:lnTo>
                  <a:pt x="0" y="8"/>
                </a:lnTo>
                <a:lnTo>
                  <a:pt x="16" y="56"/>
                </a:lnTo>
                <a:lnTo>
                  <a:pt x="16" y="56"/>
                </a:lnTo>
                <a:lnTo>
                  <a:pt x="16" y="5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2953" name="Line 9"/>
          <p:cNvSpPr>
            <a:spLocks noChangeShapeType="1"/>
          </p:cNvSpPr>
          <p:nvPr/>
        </p:nvSpPr>
        <p:spPr bwMode="auto">
          <a:xfrm flipV="1">
            <a:off x="1779588" y="3405188"/>
            <a:ext cx="1795462" cy="6175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2954" name="Freeform 10"/>
          <p:cNvSpPr>
            <a:spLocks/>
          </p:cNvSpPr>
          <p:nvPr/>
        </p:nvSpPr>
        <p:spPr bwMode="auto">
          <a:xfrm>
            <a:off x="7042150" y="3074988"/>
            <a:ext cx="152400" cy="76200"/>
          </a:xfrm>
          <a:custGeom>
            <a:avLst/>
            <a:gdLst/>
            <a:ahLst/>
            <a:cxnLst>
              <a:cxn ang="0">
                <a:pos x="0" y="44"/>
              </a:cxn>
              <a:cxn ang="0">
                <a:pos x="96" y="24"/>
              </a:cxn>
              <a:cxn ang="0">
                <a:pos x="4" y="0"/>
              </a:cxn>
              <a:cxn ang="0">
                <a:pos x="4" y="48"/>
              </a:cxn>
              <a:cxn ang="0">
                <a:pos x="4" y="48"/>
              </a:cxn>
              <a:cxn ang="0">
                <a:pos x="0" y="44"/>
              </a:cxn>
            </a:cxnLst>
            <a:rect l="0" t="0" r="r" b="b"/>
            <a:pathLst>
              <a:path w="96" h="48">
                <a:moveTo>
                  <a:pt x="0" y="44"/>
                </a:moveTo>
                <a:lnTo>
                  <a:pt x="96" y="24"/>
                </a:lnTo>
                <a:lnTo>
                  <a:pt x="4" y="0"/>
                </a:lnTo>
                <a:lnTo>
                  <a:pt x="4" y="48"/>
                </a:lnTo>
                <a:lnTo>
                  <a:pt x="4" y="48"/>
                </a:lnTo>
                <a:lnTo>
                  <a:pt x="0" y="44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2955" name="Line 11"/>
          <p:cNvSpPr>
            <a:spLocks noChangeShapeType="1"/>
          </p:cNvSpPr>
          <p:nvPr/>
        </p:nvSpPr>
        <p:spPr bwMode="auto">
          <a:xfrm>
            <a:off x="4724400" y="3117850"/>
            <a:ext cx="23622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2956" name="Freeform 12"/>
          <p:cNvSpPr>
            <a:spLocks/>
          </p:cNvSpPr>
          <p:nvPr/>
        </p:nvSpPr>
        <p:spPr bwMode="auto">
          <a:xfrm>
            <a:off x="5737225" y="2884488"/>
            <a:ext cx="388938" cy="152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5" y="4"/>
              </a:cxn>
              <a:cxn ang="0">
                <a:pos x="245" y="96"/>
              </a:cxn>
              <a:cxn ang="0">
                <a:pos x="4" y="96"/>
              </a:cxn>
              <a:cxn ang="0">
                <a:pos x="4" y="4"/>
              </a:cxn>
              <a:cxn ang="0">
                <a:pos x="4" y="4"/>
              </a:cxn>
            </a:cxnLst>
            <a:rect l="0" t="0" r="r" b="b"/>
            <a:pathLst>
              <a:path w="245" h="96">
                <a:moveTo>
                  <a:pt x="0" y="0"/>
                </a:moveTo>
                <a:lnTo>
                  <a:pt x="245" y="4"/>
                </a:lnTo>
                <a:lnTo>
                  <a:pt x="245" y="96"/>
                </a:lnTo>
                <a:lnTo>
                  <a:pt x="4" y="96"/>
                </a:lnTo>
                <a:lnTo>
                  <a:pt x="4" y="4"/>
                </a:lnTo>
                <a:lnTo>
                  <a:pt x="4" y="4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2957" name="Freeform 13"/>
          <p:cNvSpPr>
            <a:spLocks/>
          </p:cNvSpPr>
          <p:nvPr/>
        </p:nvSpPr>
        <p:spPr bwMode="auto">
          <a:xfrm>
            <a:off x="4872038" y="2884488"/>
            <a:ext cx="382587" cy="152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1" y="4"/>
              </a:cxn>
              <a:cxn ang="0">
                <a:pos x="241" y="96"/>
              </a:cxn>
              <a:cxn ang="0">
                <a:pos x="0" y="96"/>
              </a:cxn>
              <a:cxn ang="0">
                <a:pos x="0" y="4"/>
              </a:cxn>
              <a:cxn ang="0">
                <a:pos x="0" y="4"/>
              </a:cxn>
            </a:cxnLst>
            <a:rect l="0" t="0" r="r" b="b"/>
            <a:pathLst>
              <a:path w="241" h="96">
                <a:moveTo>
                  <a:pt x="0" y="0"/>
                </a:moveTo>
                <a:lnTo>
                  <a:pt x="241" y="4"/>
                </a:lnTo>
                <a:lnTo>
                  <a:pt x="241" y="96"/>
                </a:lnTo>
                <a:lnTo>
                  <a:pt x="0" y="96"/>
                </a:lnTo>
                <a:lnTo>
                  <a:pt x="0" y="4"/>
                </a:lnTo>
                <a:lnTo>
                  <a:pt x="0" y="4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2958" name="Freeform 14"/>
          <p:cNvSpPr>
            <a:spLocks/>
          </p:cNvSpPr>
          <p:nvPr/>
        </p:nvSpPr>
        <p:spPr bwMode="auto">
          <a:xfrm>
            <a:off x="6500813" y="2884488"/>
            <a:ext cx="382587" cy="152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1" y="4"/>
              </a:cxn>
              <a:cxn ang="0">
                <a:pos x="241" y="96"/>
              </a:cxn>
              <a:cxn ang="0">
                <a:pos x="0" y="96"/>
              </a:cxn>
              <a:cxn ang="0">
                <a:pos x="0" y="4"/>
              </a:cxn>
              <a:cxn ang="0">
                <a:pos x="0" y="4"/>
              </a:cxn>
            </a:cxnLst>
            <a:rect l="0" t="0" r="r" b="b"/>
            <a:pathLst>
              <a:path w="241" h="96">
                <a:moveTo>
                  <a:pt x="0" y="0"/>
                </a:moveTo>
                <a:lnTo>
                  <a:pt x="241" y="4"/>
                </a:lnTo>
                <a:lnTo>
                  <a:pt x="241" y="96"/>
                </a:lnTo>
                <a:lnTo>
                  <a:pt x="0" y="96"/>
                </a:lnTo>
                <a:lnTo>
                  <a:pt x="0" y="4"/>
                </a:lnTo>
                <a:lnTo>
                  <a:pt x="0" y="4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2959" name="Freeform 15"/>
          <p:cNvSpPr>
            <a:spLocks/>
          </p:cNvSpPr>
          <p:nvPr/>
        </p:nvSpPr>
        <p:spPr bwMode="auto">
          <a:xfrm>
            <a:off x="7219950" y="2528888"/>
            <a:ext cx="1165225" cy="1162050"/>
          </a:xfrm>
          <a:custGeom>
            <a:avLst/>
            <a:gdLst/>
            <a:ahLst/>
            <a:cxnLst>
              <a:cxn ang="0">
                <a:pos x="365" y="732"/>
              </a:cxn>
              <a:cxn ang="0">
                <a:pos x="425" y="728"/>
              </a:cxn>
              <a:cxn ang="0">
                <a:pos x="485" y="716"/>
              </a:cxn>
              <a:cxn ang="0">
                <a:pos x="538" y="692"/>
              </a:cxn>
              <a:cxn ang="0">
                <a:pos x="586" y="664"/>
              </a:cxn>
              <a:cxn ang="0">
                <a:pos x="626" y="628"/>
              </a:cxn>
              <a:cxn ang="0">
                <a:pos x="662" y="584"/>
              </a:cxn>
              <a:cxn ang="0">
                <a:pos x="694" y="536"/>
              </a:cxn>
              <a:cxn ang="0">
                <a:pos x="714" y="484"/>
              </a:cxn>
              <a:cxn ang="0">
                <a:pos x="730" y="428"/>
              </a:cxn>
              <a:cxn ang="0">
                <a:pos x="734" y="368"/>
              </a:cxn>
              <a:cxn ang="0">
                <a:pos x="730" y="308"/>
              </a:cxn>
              <a:cxn ang="0">
                <a:pos x="714" y="252"/>
              </a:cxn>
              <a:cxn ang="0">
                <a:pos x="694" y="200"/>
              </a:cxn>
              <a:cxn ang="0">
                <a:pos x="662" y="152"/>
              </a:cxn>
              <a:cxn ang="0">
                <a:pos x="626" y="108"/>
              </a:cxn>
              <a:cxn ang="0">
                <a:pos x="586" y="72"/>
              </a:cxn>
              <a:cxn ang="0">
                <a:pos x="538" y="40"/>
              </a:cxn>
              <a:cxn ang="0">
                <a:pos x="485" y="20"/>
              </a:cxn>
              <a:cxn ang="0">
                <a:pos x="425" y="4"/>
              </a:cxn>
              <a:cxn ang="0">
                <a:pos x="369" y="0"/>
              </a:cxn>
              <a:cxn ang="0">
                <a:pos x="309" y="4"/>
              </a:cxn>
              <a:cxn ang="0">
                <a:pos x="253" y="20"/>
              </a:cxn>
              <a:cxn ang="0">
                <a:pos x="201" y="40"/>
              </a:cxn>
              <a:cxn ang="0">
                <a:pos x="153" y="72"/>
              </a:cxn>
              <a:cxn ang="0">
                <a:pos x="109" y="108"/>
              </a:cxn>
              <a:cxn ang="0">
                <a:pos x="73" y="152"/>
              </a:cxn>
              <a:cxn ang="0">
                <a:pos x="41" y="200"/>
              </a:cxn>
              <a:cxn ang="0">
                <a:pos x="20" y="252"/>
              </a:cxn>
              <a:cxn ang="0">
                <a:pos x="4" y="308"/>
              </a:cxn>
              <a:cxn ang="0">
                <a:pos x="0" y="368"/>
              </a:cxn>
              <a:cxn ang="0">
                <a:pos x="4" y="428"/>
              </a:cxn>
              <a:cxn ang="0">
                <a:pos x="20" y="484"/>
              </a:cxn>
              <a:cxn ang="0">
                <a:pos x="41" y="536"/>
              </a:cxn>
              <a:cxn ang="0">
                <a:pos x="73" y="584"/>
              </a:cxn>
              <a:cxn ang="0">
                <a:pos x="109" y="628"/>
              </a:cxn>
              <a:cxn ang="0">
                <a:pos x="153" y="664"/>
              </a:cxn>
              <a:cxn ang="0">
                <a:pos x="201" y="692"/>
              </a:cxn>
              <a:cxn ang="0">
                <a:pos x="253" y="716"/>
              </a:cxn>
              <a:cxn ang="0">
                <a:pos x="309" y="728"/>
              </a:cxn>
              <a:cxn ang="0">
                <a:pos x="369" y="732"/>
              </a:cxn>
              <a:cxn ang="0">
                <a:pos x="369" y="732"/>
              </a:cxn>
            </a:cxnLst>
            <a:rect l="0" t="0" r="r" b="b"/>
            <a:pathLst>
              <a:path w="734" h="732">
                <a:moveTo>
                  <a:pt x="365" y="732"/>
                </a:moveTo>
                <a:lnTo>
                  <a:pt x="425" y="728"/>
                </a:lnTo>
                <a:lnTo>
                  <a:pt x="485" y="716"/>
                </a:lnTo>
                <a:lnTo>
                  <a:pt x="538" y="692"/>
                </a:lnTo>
                <a:lnTo>
                  <a:pt x="586" y="664"/>
                </a:lnTo>
                <a:lnTo>
                  <a:pt x="626" y="628"/>
                </a:lnTo>
                <a:lnTo>
                  <a:pt x="662" y="584"/>
                </a:lnTo>
                <a:lnTo>
                  <a:pt x="694" y="536"/>
                </a:lnTo>
                <a:lnTo>
                  <a:pt x="714" y="484"/>
                </a:lnTo>
                <a:lnTo>
                  <a:pt x="730" y="428"/>
                </a:lnTo>
                <a:lnTo>
                  <a:pt x="734" y="368"/>
                </a:lnTo>
                <a:lnTo>
                  <a:pt x="730" y="308"/>
                </a:lnTo>
                <a:lnTo>
                  <a:pt x="714" y="252"/>
                </a:lnTo>
                <a:lnTo>
                  <a:pt x="694" y="200"/>
                </a:lnTo>
                <a:lnTo>
                  <a:pt x="662" y="152"/>
                </a:lnTo>
                <a:lnTo>
                  <a:pt x="626" y="108"/>
                </a:lnTo>
                <a:lnTo>
                  <a:pt x="586" y="72"/>
                </a:lnTo>
                <a:lnTo>
                  <a:pt x="538" y="40"/>
                </a:lnTo>
                <a:lnTo>
                  <a:pt x="485" y="20"/>
                </a:lnTo>
                <a:lnTo>
                  <a:pt x="425" y="4"/>
                </a:lnTo>
                <a:lnTo>
                  <a:pt x="369" y="0"/>
                </a:lnTo>
                <a:lnTo>
                  <a:pt x="309" y="4"/>
                </a:lnTo>
                <a:lnTo>
                  <a:pt x="253" y="20"/>
                </a:lnTo>
                <a:lnTo>
                  <a:pt x="201" y="40"/>
                </a:lnTo>
                <a:lnTo>
                  <a:pt x="153" y="72"/>
                </a:lnTo>
                <a:lnTo>
                  <a:pt x="109" y="108"/>
                </a:lnTo>
                <a:lnTo>
                  <a:pt x="73" y="152"/>
                </a:lnTo>
                <a:lnTo>
                  <a:pt x="41" y="200"/>
                </a:lnTo>
                <a:lnTo>
                  <a:pt x="20" y="252"/>
                </a:lnTo>
                <a:lnTo>
                  <a:pt x="4" y="308"/>
                </a:lnTo>
                <a:lnTo>
                  <a:pt x="0" y="368"/>
                </a:lnTo>
                <a:lnTo>
                  <a:pt x="4" y="428"/>
                </a:lnTo>
                <a:lnTo>
                  <a:pt x="20" y="484"/>
                </a:lnTo>
                <a:lnTo>
                  <a:pt x="41" y="536"/>
                </a:lnTo>
                <a:lnTo>
                  <a:pt x="73" y="584"/>
                </a:lnTo>
                <a:lnTo>
                  <a:pt x="109" y="628"/>
                </a:lnTo>
                <a:lnTo>
                  <a:pt x="153" y="664"/>
                </a:lnTo>
                <a:lnTo>
                  <a:pt x="201" y="692"/>
                </a:lnTo>
                <a:lnTo>
                  <a:pt x="253" y="716"/>
                </a:lnTo>
                <a:lnTo>
                  <a:pt x="309" y="728"/>
                </a:lnTo>
                <a:lnTo>
                  <a:pt x="369" y="732"/>
                </a:lnTo>
                <a:lnTo>
                  <a:pt x="369" y="732"/>
                </a:lnTo>
              </a:path>
            </a:pathLst>
          </a:custGeom>
          <a:solidFill>
            <a:srgbClr val="FF00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2960" name="Rectangle 16"/>
          <p:cNvSpPr>
            <a:spLocks noChangeArrowheads="1"/>
          </p:cNvSpPr>
          <p:nvPr/>
        </p:nvSpPr>
        <p:spPr bwMode="auto">
          <a:xfrm>
            <a:off x="7291388" y="2986088"/>
            <a:ext cx="1082675" cy="25876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700">
                <a:solidFill>
                  <a:srgbClr val="000000"/>
                </a:solidFill>
                <a:latin typeface="Arial" charset="0"/>
              </a:rPr>
              <a:t>Destination</a:t>
            </a:r>
            <a:endParaRPr lang="en-US">
              <a:latin typeface="Times New Roman" charset="0"/>
            </a:endParaRPr>
          </a:p>
        </p:txBody>
      </p:sp>
      <p:sp>
        <p:nvSpPr>
          <p:cNvPr id="722961" name="Rectangle 17"/>
          <p:cNvSpPr>
            <a:spLocks noChangeArrowheads="1"/>
          </p:cNvSpPr>
          <p:nvPr/>
        </p:nvSpPr>
        <p:spPr bwMode="auto">
          <a:xfrm>
            <a:off x="5165725" y="3163888"/>
            <a:ext cx="1598613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700">
                <a:solidFill>
                  <a:srgbClr val="000000"/>
                </a:solidFill>
                <a:latin typeface="Arial" charset="0"/>
              </a:rPr>
              <a:t>1.5-Mbps T1 link</a:t>
            </a:r>
            <a:endParaRPr lang="en-US">
              <a:latin typeface="Times New Roman" charset="0"/>
            </a:endParaRPr>
          </a:p>
        </p:txBody>
      </p:sp>
      <p:sp>
        <p:nvSpPr>
          <p:cNvPr id="722962" name="Rectangle 18"/>
          <p:cNvSpPr>
            <a:spLocks noChangeArrowheads="1"/>
          </p:cNvSpPr>
          <p:nvPr/>
        </p:nvSpPr>
        <p:spPr bwMode="auto">
          <a:xfrm>
            <a:off x="3886200" y="2884488"/>
            <a:ext cx="649288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700">
                <a:solidFill>
                  <a:srgbClr val="000000"/>
                </a:solidFill>
                <a:latin typeface="Arial" charset="0"/>
              </a:rPr>
              <a:t>Router</a:t>
            </a:r>
            <a:endParaRPr lang="en-US">
              <a:latin typeface="Times New Roman" charset="0"/>
            </a:endParaRPr>
          </a:p>
        </p:txBody>
      </p:sp>
      <p:sp>
        <p:nvSpPr>
          <p:cNvPr id="722963" name="Freeform 19"/>
          <p:cNvSpPr>
            <a:spLocks/>
          </p:cNvSpPr>
          <p:nvPr/>
        </p:nvSpPr>
        <p:spPr bwMode="auto">
          <a:xfrm>
            <a:off x="2454275" y="2330450"/>
            <a:ext cx="420688" cy="268288"/>
          </a:xfrm>
          <a:custGeom>
            <a:avLst/>
            <a:gdLst/>
            <a:ahLst/>
            <a:cxnLst>
              <a:cxn ang="0">
                <a:pos x="36" y="0"/>
              </a:cxn>
              <a:cxn ang="0">
                <a:pos x="265" y="80"/>
              </a:cxn>
              <a:cxn ang="0">
                <a:pos x="229" y="169"/>
              </a:cxn>
              <a:cxn ang="0">
                <a:pos x="0" y="88"/>
              </a:cxn>
              <a:cxn ang="0">
                <a:pos x="36" y="0"/>
              </a:cxn>
              <a:cxn ang="0">
                <a:pos x="36" y="0"/>
              </a:cxn>
            </a:cxnLst>
            <a:rect l="0" t="0" r="r" b="b"/>
            <a:pathLst>
              <a:path w="265" h="169">
                <a:moveTo>
                  <a:pt x="36" y="0"/>
                </a:moveTo>
                <a:lnTo>
                  <a:pt x="265" y="80"/>
                </a:lnTo>
                <a:lnTo>
                  <a:pt x="229" y="169"/>
                </a:lnTo>
                <a:lnTo>
                  <a:pt x="0" y="88"/>
                </a:lnTo>
                <a:lnTo>
                  <a:pt x="36" y="0"/>
                </a:lnTo>
                <a:lnTo>
                  <a:pt x="36" y="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2964" name="Freeform 20"/>
          <p:cNvSpPr>
            <a:spLocks/>
          </p:cNvSpPr>
          <p:nvPr/>
        </p:nvSpPr>
        <p:spPr bwMode="auto">
          <a:xfrm>
            <a:off x="1868488" y="2127250"/>
            <a:ext cx="420687" cy="273050"/>
          </a:xfrm>
          <a:custGeom>
            <a:avLst/>
            <a:gdLst/>
            <a:ahLst/>
            <a:cxnLst>
              <a:cxn ang="0">
                <a:pos x="32" y="0"/>
              </a:cxn>
              <a:cxn ang="0">
                <a:pos x="265" y="84"/>
              </a:cxn>
              <a:cxn ang="0">
                <a:pos x="229" y="172"/>
              </a:cxn>
              <a:cxn ang="0">
                <a:pos x="0" y="92"/>
              </a:cxn>
              <a:cxn ang="0">
                <a:pos x="36" y="4"/>
              </a:cxn>
              <a:cxn ang="0">
                <a:pos x="36" y="4"/>
              </a:cxn>
            </a:cxnLst>
            <a:rect l="0" t="0" r="r" b="b"/>
            <a:pathLst>
              <a:path w="265" h="172">
                <a:moveTo>
                  <a:pt x="32" y="0"/>
                </a:moveTo>
                <a:lnTo>
                  <a:pt x="265" y="84"/>
                </a:lnTo>
                <a:lnTo>
                  <a:pt x="229" y="172"/>
                </a:lnTo>
                <a:lnTo>
                  <a:pt x="0" y="92"/>
                </a:lnTo>
                <a:lnTo>
                  <a:pt x="36" y="4"/>
                </a:lnTo>
                <a:lnTo>
                  <a:pt x="36" y="4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2965" name="Freeform 21"/>
          <p:cNvSpPr>
            <a:spLocks/>
          </p:cNvSpPr>
          <p:nvPr/>
        </p:nvSpPr>
        <p:spPr bwMode="auto">
          <a:xfrm>
            <a:off x="2963863" y="2501900"/>
            <a:ext cx="419100" cy="268288"/>
          </a:xfrm>
          <a:custGeom>
            <a:avLst/>
            <a:gdLst/>
            <a:ahLst/>
            <a:cxnLst>
              <a:cxn ang="0">
                <a:pos x="32" y="0"/>
              </a:cxn>
              <a:cxn ang="0">
                <a:pos x="264" y="81"/>
              </a:cxn>
              <a:cxn ang="0">
                <a:pos x="228" y="169"/>
              </a:cxn>
              <a:cxn ang="0">
                <a:pos x="0" y="89"/>
              </a:cxn>
              <a:cxn ang="0">
                <a:pos x="32" y="0"/>
              </a:cxn>
              <a:cxn ang="0">
                <a:pos x="32" y="0"/>
              </a:cxn>
            </a:cxnLst>
            <a:rect l="0" t="0" r="r" b="b"/>
            <a:pathLst>
              <a:path w="264" h="169">
                <a:moveTo>
                  <a:pt x="32" y="0"/>
                </a:moveTo>
                <a:lnTo>
                  <a:pt x="264" y="81"/>
                </a:lnTo>
                <a:lnTo>
                  <a:pt x="228" y="169"/>
                </a:lnTo>
                <a:lnTo>
                  <a:pt x="0" y="89"/>
                </a:lnTo>
                <a:lnTo>
                  <a:pt x="32" y="0"/>
                </a:lnTo>
                <a:lnTo>
                  <a:pt x="32" y="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2966" name="Freeform 22"/>
          <p:cNvSpPr>
            <a:spLocks/>
          </p:cNvSpPr>
          <p:nvPr/>
        </p:nvSpPr>
        <p:spPr bwMode="auto">
          <a:xfrm>
            <a:off x="2346325" y="3455988"/>
            <a:ext cx="427038" cy="260350"/>
          </a:xfrm>
          <a:custGeom>
            <a:avLst/>
            <a:gdLst/>
            <a:ahLst/>
            <a:cxnLst>
              <a:cxn ang="0">
                <a:pos x="0" y="76"/>
              </a:cxn>
              <a:cxn ang="0">
                <a:pos x="232" y="0"/>
              </a:cxn>
              <a:cxn ang="0">
                <a:pos x="269" y="88"/>
              </a:cxn>
              <a:cxn ang="0">
                <a:pos x="36" y="164"/>
              </a:cxn>
              <a:cxn ang="0">
                <a:pos x="4" y="76"/>
              </a:cxn>
              <a:cxn ang="0">
                <a:pos x="4" y="76"/>
              </a:cxn>
            </a:cxnLst>
            <a:rect l="0" t="0" r="r" b="b"/>
            <a:pathLst>
              <a:path w="269" h="164">
                <a:moveTo>
                  <a:pt x="0" y="76"/>
                </a:moveTo>
                <a:lnTo>
                  <a:pt x="232" y="0"/>
                </a:lnTo>
                <a:lnTo>
                  <a:pt x="269" y="88"/>
                </a:lnTo>
                <a:lnTo>
                  <a:pt x="36" y="164"/>
                </a:lnTo>
                <a:lnTo>
                  <a:pt x="4" y="76"/>
                </a:lnTo>
                <a:lnTo>
                  <a:pt x="4" y="76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2967" name="Freeform 23"/>
          <p:cNvSpPr>
            <a:spLocks/>
          </p:cNvSpPr>
          <p:nvPr/>
        </p:nvSpPr>
        <p:spPr bwMode="auto">
          <a:xfrm>
            <a:off x="1817688" y="3633788"/>
            <a:ext cx="420687" cy="266700"/>
          </a:xfrm>
          <a:custGeom>
            <a:avLst/>
            <a:gdLst/>
            <a:ahLst/>
            <a:cxnLst>
              <a:cxn ang="0">
                <a:pos x="0" y="80"/>
              </a:cxn>
              <a:cxn ang="0">
                <a:pos x="229" y="0"/>
              </a:cxn>
              <a:cxn ang="0">
                <a:pos x="265" y="88"/>
              </a:cxn>
              <a:cxn ang="0">
                <a:pos x="36" y="168"/>
              </a:cxn>
              <a:cxn ang="0">
                <a:pos x="0" y="80"/>
              </a:cxn>
              <a:cxn ang="0">
                <a:pos x="0" y="80"/>
              </a:cxn>
            </a:cxnLst>
            <a:rect l="0" t="0" r="r" b="b"/>
            <a:pathLst>
              <a:path w="265" h="168">
                <a:moveTo>
                  <a:pt x="0" y="80"/>
                </a:moveTo>
                <a:lnTo>
                  <a:pt x="229" y="0"/>
                </a:lnTo>
                <a:lnTo>
                  <a:pt x="265" y="88"/>
                </a:lnTo>
                <a:lnTo>
                  <a:pt x="36" y="168"/>
                </a:lnTo>
                <a:lnTo>
                  <a:pt x="0" y="80"/>
                </a:lnTo>
                <a:lnTo>
                  <a:pt x="0" y="8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2968" name="Freeform 24"/>
          <p:cNvSpPr>
            <a:spLocks/>
          </p:cNvSpPr>
          <p:nvPr/>
        </p:nvSpPr>
        <p:spPr bwMode="auto">
          <a:xfrm>
            <a:off x="2944813" y="3252788"/>
            <a:ext cx="419100" cy="260350"/>
          </a:xfrm>
          <a:custGeom>
            <a:avLst/>
            <a:gdLst/>
            <a:ahLst/>
            <a:cxnLst>
              <a:cxn ang="0">
                <a:pos x="0" y="76"/>
              </a:cxn>
              <a:cxn ang="0">
                <a:pos x="228" y="0"/>
              </a:cxn>
              <a:cxn ang="0">
                <a:pos x="264" y="88"/>
              </a:cxn>
              <a:cxn ang="0">
                <a:pos x="36" y="164"/>
              </a:cxn>
              <a:cxn ang="0">
                <a:pos x="0" y="76"/>
              </a:cxn>
              <a:cxn ang="0">
                <a:pos x="0" y="76"/>
              </a:cxn>
            </a:cxnLst>
            <a:rect l="0" t="0" r="r" b="b"/>
            <a:pathLst>
              <a:path w="264" h="164">
                <a:moveTo>
                  <a:pt x="0" y="76"/>
                </a:moveTo>
                <a:lnTo>
                  <a:pt x="228" y="0"/>
                </a:lnTo>
                <a:lnTo>
                  <a:pt x="264" y="88"/>
                </a:lnTo>
                <a:lnTo>
                  <a:pt x="36" y="164"/>
                </a:lnTo>
                <a:lnTo>
                  <a:pt x="0" y="76"/>
                </a:lnTo>
                <a:lnTo>
                  <a:pt x="0" y="76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2969" name="Freeform 25"/>
          <p:cNvSpPr>
            <a:spLocks/>
          </p:cNvSpPr>
          <p:nvPr/>
        </p:nvSpPr>
        <p:spPr bwMode="auto">
          <a:xfrm>
            <a:off x="863600" y="1828800"/>
            <a:ext cx="922338" cy="922338"/>
          </a:xfrm>
          <a:custGeom>
            <a:avLst/>
            <a:gdLst/>
            <a:ahLst/>
            <a:cxnLst>
              <a:cxn ang="0">
                <a:pos x="305" y="581"/>
              </a:cxn>
              <a:cxn ang="0">
                <a:pos x="353" y="577"/>
              </a:cxn>
              <a:cxn ang="0">
                <a:pos x="397" y="561"/>
              </a:cxn>
              <a:cxn ang="0">
                <a:pos x="441" y="541"/>
              </a:cxn>
              <a:cxn ang="0">
                <a:pos x="477" y="517"/>
              </a:cxn>
              <a:cxn ang="0">
                <a:pos x="509" y="485"/>
              </a:cxn>
              <a:cxn ang="0">
                <a:pos x="537" y="449"/>
              </a:cxn>
              <a:cxn ang="0">
                <a:pos x="557" y="408"/>
              </a:cxn>
              <a:cxn ang="0">
                <a:pos x="573" y="368"/>
              </a:cxn>
              <a:cxn ang="0">
                <a:pos x="581" y="320"/>
              </a:cxn>
              <a:cxn ang="0">
                <a:pos x="581" y="276"/>
              </a:cxn>
              <a:cxn ang="0">
                <a:pos x="577" y="228"/>
              </a:cxn>
              <a:cxn ang="0">
                <a:pos x="561" y="184"/>
              </a:cxn>
              <a:cxn ang="0">
                <a:pos x="541" y="144"/>
              </a:cxn>
              <a:cxn ang="0">
                <a:pos x="517" y="108"/>
              </a:cxn>
              <a:cxn ang="0">
                <a:pos x="485" y="76"/>
              </a:cxn>
              <a:cxn ang="0">
                <a:pos x="449" y="48"/>
              </a:cxn>
              <a:cxn ang="0">
                <a:pos x="413" y="24"/>
              </a:cxn>
              <a:cxn ang="0">
                <a:pos x="369" y="12"/>
              </a:cxn>
              <a:cxn ang="0">
                <a:pos x="325" y="0"/>
              </a:cxn>
              <a:cxn ang="0">
                <a:pos x="277" y="0"/>
              </a:cxn>
              <a:cxn ang="0">
                <a:pos x="229" y="8"/>
              </a:cxn>
              <a:cxn ang="0">
                <a:pos x="184" y="20"/>
              </a:cxn>
              <a:cxn ang="0">
                <a:pos x="144" y="40"/>
              </a:cxn>
              <a:cxn ang="0">
                <a:pos x="108" y="64"/>
              </a:cxn>
              <a:cxn ang="0">
                <a:pos x="76" y="96"/>
              </a:cxn>
              <a:cxn ang="0">
                <a:pos x="48" y="132"/>
              </a:cxn>
              <a:cxn ang="0">
                <a:pos x="24" y="172"/>
              </a:cxn>
              <a:cxn ang="0">
                <a:pos x="12" y="212"/>
              </a:cxn>
              <a:cxn ang="0">
                <a:pos x="4" y="260"/>
              </a:cxn>
              <a:cxn ang="0">
                <a:pos x="0" y="308"/>
              </a:cxn>
              <a:cxn ang="0">
                <a:pos x="8" y="352"/>
              </a:cxn>
              <a:cxn ang="0">
                <a:pos x="20" y="396"/>
              </a:cxn>
              <a:cxn ang="0">
                <a:pos x="40" y="441"/>
              </a:cxn>
              <a:cxn ang="0">
                <a:pos x="68" y="477"/>
              </a:cxn>
              <a:cxn ang="0">
                <a:pos x="96" y="509"/>
              </a:cxn>
              <a:cxn ang="0">
                <a:pos x="132" y="537"/>
              </a:cxn>
              <a:cxn ang="0">
                <a:pos x="172" y="557"/>
              </a:cxn>
              <a:cxn ang="0">
                <a:pos x="216" y="573"/>
              </a:cxn>
              <a:cxn ang="0">
                <a:pos x="261" y="581"/>
              </a:cxn>
              <a:cxn ang="0">
                <a:pos x="309" y="581"/>
              </a:cxn>
              <a:cxn ang="0">
                <a:pos x="309" y="581"/>
              </a:cxn>
            </a:cxnLst>
            <a:rect l="0" t="0" r="r" b="b"/>
            <a:pathLst>
              <a:path w="581" h="581">
                <a:moveTo>
                  <a:pt x="305" y="581"/>
                </a:moveTo>
                <a:lnTo>
                  <a:pt x="353" y="577"/>
                </a:lnTo>
                <a:lnTo>
                  <a:pt x="397" y="561"/>
                </a:lnTo>
                <a:lnTo>
                  <a:pt x="441" y="541"/>
                </a:lnTo>
                <a:lnTo>
                  <a:pt x="477" y="517"/>
                </a:lnTo>
                <a:lnTo>
                  <a:pt x="509" y="485"/>
                </a:lnTo>
                <a:lnTo>
                  <a:pt x="537" y="449"/>
                </a:lnTo>
                <a:lnTo>
                  <a:pt x="557" y="408"/>
                </a:lnTo>
                <a:lnTo>
                  <a:pt x="573" y="368"/>
                </a:lnTo>
                <a:lnTo>
                  <a:pt x="581" y="320"/>
                </a:lnTo>
                <a:lnTo>
                  <a:pt x="581" y="276"/>
                </a:lnTo>
                <a:lnTo>
                  <a:pt x="577" y="228"/>
                </a:lnTo>
                <a:lnTo>
                  <a:pt x="561" y="184"/>
                </a:lnTo>
                <a:lnTo>
                  <a:pt x="541" y="144"/>
                </a:lnTo>
                <a:lnTo>
                  <a:pt x="517" y="108"/>
                </a:lnTo>
                <a:lnTo>
                  <a:pt x="485" y="76"/>
                </a:lnTo>
                <a:lnTo>
                  <a:pt x="449" y="48"/>
                </a:lnTo>
                <a:lnTo>
                  <a:pt x="413" y="24"/>
                </a:lnTo>
                <a:lnTo>
                  <a:pt x="369" y="12"/>
                </a:lnTo>
                <a:lnTo>
                  <a:pt x="325" y="0"/>
                </a:lnTo>
                <a:lnTo>
                  <a:pt x="277" y="0"/>
                </a:lnTo>
                <a:lnTo>
                  <a:pt x="229" y="8"/>
                </a:lnTo>
                <a:lnTo>
                  <a:pt x="184" y="20"/>
                </a:lnTo>
                <a:lnTo>
                  <a:pt x="144" y="40"/>
                </a:lnTo>
                <a:lnTo>
                  <a:pt x="108" y="64"/>
                </a:lnTo>
                <a:lnTo>
                  <a:pt x="76" y="96"/>
                </a:lnTo>
                <a:lnTo>
                  <a:pt x="48" y="132"/>
                </a:lnTo>
                <a:lnTo>
                  <a:pt x="24" y="172"/>
                </a:lnTo>
                <a:lnTo>
                  <a:pt x="12" y="212"/>
                </a:lnTo>
                <a:lnTo>
                  <a:pt x="4" y="260"/>
                </a:lnTo>
                <a:lnTo>
                  <a:pt x="0" y="308"/>
                </a:lnTo>
                <a:lnTo>
                  <a:pt x="8" y="352"/>
                </a:lnTo>
                <a:lnTo>
                  <a:pt x="20" y="396"/>
                </a:lnTo>
                <a:lnTo>
                  <a:pt x="40" y="441"/>
                </a:lnTo>
                <a:lnTo>
                  <a:pt x="68" y="477"/>
                </a:lnTo>
                <a:lnTo>
                  <a:pt x="96" y="509"/>
                </a:lnTo>
                <a:lnTo>
                  <a:pt x="132" y="537"/>
                </a:lnTo>
                <a:lnTo>
                  <a:pt x="172" y="557"/>
                </a:lnTo>
                <a:lnTo>
                  <a:pt x="216" y="573"/>
                </a:lnTo>
                <a:lnTo>
                  <a:pt x="261" y="581"/>
                </a:lnTo>
                <a:lnTo>
                  <a:pt x="309" y="581"/>
                </a:lnTo>
                <a:lnTo>
                  <a:pt x="309" y="581"/>
                </a:lnTo>
              </a:path>
            </a:pathLst>
          </a:custGeom>
          <a:solidFill>
            <a:srgbClr val="FF00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2970" name="Rectangle 26"/>
          <p:cNvSpPr>
            <a:spLocks noChangeArrowheads="1"/>
          </p:cNvSpPr>
          <p:nvPr/>
        </p:nvSpPr>
        <p:spPr bwMode="auto">
          <a:xfrm>
            <a:off x="1022350" y="3933825"/>
            <a:ext cx="685800" cy="258763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700">
                <a:solidFill>
                  <a:srgbClr val="000000"/>
                </a:solidFill>
                <a:latin typeface="Arial" charset="0"/>
              </a:rPr>
              <a:t>Source</a:t>
            </a:r>
            <a:endParaRPr lang="en-US">
              <a:latin typeface="Times New Roman" charset="0"/>
            </a:endParaRPr>
          </a:p>
        </p:txBody>
      </p:sp>
      <p:sp>
        <p:nvSpPr>
          <p:cNvPr id="722971" name="Rectangle 27"/>
          <p:cNvSpPr>
            <a:spLocks noChangeArrowheads="1"/>
          </p:cNvSpPr>
          <p:nvPr/>
        </p:nvSpPr>
        <p:spPr bwMode="auto">
          <a:xfrm>
            <a:off x="1271588" y="4181475"/>
            <a:ext cx="120650" cy="258763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700">
                <a:solidFill>
                  <a:srgbClr val="000000"/>
                </a:solidFill>
                <a:latin typeface="Arial" charset="0"/>
              </a:rPr>
              <a:t>2</a:t>
            </a:r>
            <a:endParaRPr lang="en-US">
              <a:latin typeface="Times New Roman" charset="0"/>
            </a:endParaRPr>
          </a:p>
        </p:txBody>
      </p:sp>
      <p:sp>
        <p:nvSpPr>
          <p:cNvPr id="722972" name="Rectangle 28"/>
          <p:cNvSpPr>
            <a:spLocks noChangeArrowheads="1"/>
          </p:cNvSpPr>
          <p:nvPr/>
        </p:nvSpPr>
        <p:spPr bwMode="auto">
          <a:xfrm rot="21540000">
            <a:off x="1014413" y="2098675"/>
            <a:ext cx="685800" cy="258763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700">
                <a:solidFill>
                  <a:srgbClr val="000000"/>
                </a:solidFill>
                <a:latin typeface="Arial" charset="0"/>
              </a:rPr>
              <a:t>Source</a:t>
            </a:r>
            <a:endParaRPr lang="en-US">
              <a:latin typeface="Times New Roman" charset="0"/>
            </a:endParaRPr>
          </a:p>
        </p:txBody>
      </p:sp>
      <p:sp>
        <p:nvSpPr>
          <p:cNvPr id="722973" name="Rectangle 29"/>
          <p:cNvSpPr>
            <a:spLocks noChangeArrowheads="1"/>
          </p:cNvSpPr>
          <p:nvPr/>
        </p:nvSpPr>
        <p:spPr bwMode="auto">
          <a:xfrm rot="21540000">
            <a:off x="1263650" y="2360613"/>
            <a:ext cx="120650" cy="25876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700">
                <a:solidFill>
                  <a:srgbClr val="000000"/>
                </a:solidFill>
                <a:latin typeface="Arial" charset="0"/>
              </a:rPr>
              <a:t>1</a:t>
            </a:r>
            <a:endParaRPr lang="en-US">
              <a:latin typeface="Times New Roman" charset="0"/>
            </a:endParaRPr>
          </a:p>
        </p:txBody>
      </p:sp>
      <p:sp>
        <p:nvSpPr>
          <p:cNvPr id="722974" name="Rectangle 30"/>
          <p:cNvSpPr>
            <a:spLocks noChangeArrowheads="1"/>
          </p:cNvSpPr>
          <p:nvPr/>
        </p:nvSpPr>
        <p:spPr bwMode="auto">
          <a:xfrm rot="20400000">
            <a:off x="1954213" y="3746500"/>
            <a:ext cx="1525587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700">
                <a:solidFill>
                  <a:srgbClr val="000000"/>
                </a:solidFill>
                <a:latin typeface="Arial" charset="0"/>
              </a:rPr>
              <a:t>100-Mbps FDDI</a:t>
            </a:r>
            <a:endParaRPr lang="en-US">
              <a:latin typeface="Times New Roman" charset="0"/>
            </a:endParaRPr>
          </a:p>
        </p:txBody>
      </p:sp>
      <p:sp>
        <p:nvSpPr>
          <p:cNvPr id="722975" name="Rectangle 31"/>
          <p:cNvSpPr>
            <a:spLocks noChangeArrowheads="1"/>
          </p:cNvSpPr>
          <p:nvPr/>
        </p:nvSpPr>
        <p:spPr bwMode="auto">
          <a:xfrm rot="1080000">
            <a:off x="1781175" y="2652713"/>
            <a:ext cx="172085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700">
                <a:solidFill>
                  <a:srgbClr val="000000"/>
                </a:solidFill>
                <a:latin typeface="Arial" charset="0"/>
              </a:rPr>
              <a:t>10-Mbps Ethernet</a:t>
            </a:r>
            <a:endParaRPr lang="en-US">
              <a:latin typeface="Times New Roman" charset="0"/>
            </a:endParaRPr>
          </a:p>
        </p:txBody>
      </p:sp>
      <p:sp>
        <p:nvSpPr>
          <p:cNvPr id="722976" name="Freeform 32"/>
          <p:cNvSpPr>
            <a:spLocks/>
          </p:cNvSpPr>
          <p:nvPr/>
        </p:nvSpPr>
        <p:spPr bwMode="auto">
          <a:xfrm>
            <a:off x="4000500" y="3176588"/>
            <a:ext cx="439738" cy="177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77" y="4"/>
              </a:cxn>
              <a:cxn ang="0">
                <a:pos x="277" y="112"/>
              </a:cxn>
              <a:cxn ang="0">
                <a:pos x="0" y="112"/>
              </a:cxn>
            </a:cxnLst>
            <a:rect l="0" t="0" r="r" b="b"/>
            <a:pathLst>
              <a:path w="277" h="112">
                <a:moveTo>
                  <a:pt x="0" y="0"/>
                </a:moveTo>
                <a:lnTo>
                  <a:pt x="277" y="4"/>
                </a:lnTo>
                <a:lnTo>
                  <a:pt x="277" y="112"/>
                </a:lnTo>
                <a:lnTo>
                  <a:pt x="0" y="112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2977" name="Line 33"/>
          <p:cNvSpPr>
            <a:spLocks noChangeShapeType="1"/>
          </p:cNvSpPr>
          <p:nvPr/>
        </p:nvSpPr>
        <p:spPr bwMode="auto">
          <a:xfrm>
            <a:off x="4395788" y="3182938"/>
            <a:ext cx="1587" cy="165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2978" name="Line 34"/>
          <p:cNvSpPr>
            <a:spLocks noChangeShapeType="1"/>
          </p:cNvSpPr>
          <p:nvPr/>
        </p:nvSpPr>
        <p:spPr bwMode="auto">
          <a:xfrm>
            <a:off x="4344988" y="3182938"/>
            <a:ext cx="6350" cy="165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2979" name="Line 35"/>
          <p:cNvSpPr>
            <a:spLocks noChangeShapeType="1"/>
          </p:cNvSpPr>
          <p:nvPr/>
        </p:nvSpPr>
        <p:spPr bwMode="auto">
          <a:xfrm>
            <a:off x="4294188" y="3182938"/>
            <a:ext cx="6350" cy="165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2980" name="Line 36"/>
          <p:cNvSpPr>
            <a:spLocks noChangeShapeType="1"/>
          </p:cNvSpPr>
          <p:nvPr/>
        </p:nvSpPr>
        <p:spPr bwMode="auto">
          <a:xfrm>
            <a:off x="4243388" y="3182938"/>
            <a:ext cx="6350" cy="165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2981" name="Line 37"/>
          <p:cNvSpPr>
            <a:spLocks noChangeShapeType="1"/>
          </p:cNvSpPr>
          <p:nvPr/>
        </p:nvSpPr>
        <p:spPr bwMode="auto">
          <a:xfrm>
            <a:off x="4197350" y="3182938"/>
            <a:ext cx="1588" cy="165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2982" name="Line 38"/>
          <p:cNvSpPr>
            <a:spLocks noChangeShapeType="1"/>
          </p:cNvSpPr>
          <p:nvPr/>
        </p:nvSpPr>
        <p:spPr bwMode="auto">
          <a:xfrm>
            <a:off x="4146550" y="3182938"/>
            <a:ext cx="1588" cy="165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2983" name="Rectangle 3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Congestion</a:t>
            </a:r>
          </a:p>
        </p:txBody>
      </p:sp>
      <p:sp>
        <p:nvSpPr>
          <p:cNvPr id="722984" name="Line 40"/>
          <p:cNvSpPr>
            <a:spLocks noChangeShapeType="1"/>
          </p:cNvSpPr>
          <p:nvPr/>
        </p:nvSpPr>
        <p:spPr bwMode="auto">
          <a:xfrm>
            <a:off x="4191000" y="35814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 type="triangle" w="med" len="med"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22985" name="Text Box 41"/>
          <p:cNvSpPr txBox="1">
            <a:spLocks noChangeArrowheads="1"/>
          </p:cNvSpPr>
          <p:nvPr/>
        </p:nvSpPr>
        <p:spPr bwMode="auto">
          <a:xfrm>
            <a:off x="2797175" y="4383088"/>
            <a:ext cx="3168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Packets dropped here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6, Figure 2</a:t>
            </a:r>
            <a:endParaRPr lang="en-US"/>
          </a:p>
        </p:txBody>
      </p:sp>
      <p:grpSp>
        <p:nvGrpSpPr>
          <p:cNvPr id="2" name="Group 1026"/>
          <p:cNvGrpSpPr>
            <a:grpSpLocks/>
          </p:cNvGrpSpPr>
          <p:nvPr/>
        </p:nvGrpSpPr>
        <p:grpSpPr bwMode="auto">
          <a:xfrm>
            <a:off x="1752600" y="1752600"/>
            <a:ext cx="5335588" cy="3390900"/>
            <a:chOff x="931" y="968"/>
            <a:chExt cx="3951" cy="2511"/>
          </a:xfrm>
        </p:grpSpPr>
        <p:sp>
          <p:nvSpPr>
            <p:cNvPr id="723971" name="Freeform 1027"/>
            <p:cNvSpPr>
              <a:spLocks/>
            </p:cNvSpPr>
            <p:nvPr/>
          </p:nvSpPr>
          <p:spPr bwMode="auto">
            <a:xfrm>
              <a:off x="2085" y="1473"/>
              <a:ext cx="471" cy="471"/>
            </a:xfrm>
            <a:custGeom>
              <a:avLst/>
              <a:gdLst/>
              <a:ahLst/>
              <a:cxnLst>
                <a:cxn ang="0">
                  <a:pos x="471" y="467"/>
                </a:cxn>
                <a:cxn ang="0">
                  <a:pos x="471" y="0"/>
                </a:cxn>
                <a:cxn ang="0">
                  <a:pos x="0" y="0"/>
                </a:cxn>
                <a:cxn ang="0">
                  <a:pos x="0" y="471"/>
                </a:cxn>
                <a:cxn ang="0">
                  <a:pos x="471" y="471"/>
                </a:cxn>
                <a:cxn ang="0">
                  <a:pos x="471" y="471"/>
                </a:cxn>
                <a:cxn ang="0">
                  <a:pos x="471" y="467"/>
                </a:cxn>
              </a:cxnLst>
              <a:rect l="0" t="0" r="r" b="b"/>
              <a:pathLst>
                <a:path w="471" h="471">
                  <a:moveTo>
                    <a:pt x="471" y="467"/>
                  </a:moveTo>
                  <a:lnTo>
                    <a:pt x="471" y="0"/>
                  </a:lnTo>
                  <a:lnTo>
                    <a:pt x="0" y="0"/>
                  </a:lnTo>
                  <a:lnTo>
                    <a:pt x="0" y="471"/>
                  </a:lnTo>
                  <a:lnTo>
                    <a:pt x="471" y="471"/>
                  </a:lnTo>
                  <a:lnTo>
                    <a:pt x="471" y="471"/>
                  </a:lnTo>
                  <a:lnTo>
                    <a:pt x="471" y="467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3972" name="Freeform 1028"/>
            <p:cNvSpPr>
              <a:spLocks/>
            </p:cNvSpPr>
            <p:nvPr/>
          </p:nvSpPr>
          <p:spPr bwMode="auto">
            <a:xfrm>
              <a:off x="2085" y="2492"/>
              <a:ext cx="471" cy="470"/>
            </a:xfrm>
            <a:custGeom>
              <a:avLst/>
              <a:gdLst/>
              <a:ahLst/>
              <a:cxnLst>
                <a:cxn ang="0">
                  <a:pos x="471" y="466"/>
                </a:cxn>
                <a:cxn ang="0">
                  <a:pos x="471" y="0"/>
                </a:cxn>
                <a:cxn ang="0">
                  <a:pos x="0" y="0"/>
                </a:cxn>
                <a:cxn ang="0">
                  <a:pos x="0" y="470"/>
                </a:cxn>
                <a:cxn ang="0">
                  <a:pos x="471" y="470"/>
                </a:cxn>
                <a:cxn ang="0">
                  <a:pos x="471" y="470"/>
                </a:cxn>
                <a:cxn ang="0">
                  <a:pos x="471" y="466"/>
                </a:cxn>
              </a:cxnLst>
              <a:rect l="0" t="0" r="r" b="b"/>
              <a:pathLst>
                <a:path w="471" h="470">
                  <a:moveTo>
                    <a:pt x="471" y="466"/>
                  </a:moveTo>
                  <a:lnTo>
                    <a:pt x="471" y="0"/>
                  </a:lnTo>
                  <a:lnTo>
                    <a:pt x="0" y="0"/>
                  </a:lnTo>
                  <a:lnTo>
                    <a:pt x="0" y="470"/>
                  </a:lnTo>
                  <a:lnTo>
                    <a:pt x="471" y="470"/>
                  </a:lnTo>
                  <a:lnTo>
                    <a:pt x="471" y="470"/>
                  </a:lnTo>
                  <a:lnTo>
                    <a:pt x="471" y="466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3973" name="Freeform 1029"/>
            <p:cNvSpPr>
              <a:spLocks/>
            </p:cNvSpPr>
            <p:nvPr/>
          </p:nvSpPr>
          <p:spPr bwMode="auto">
            <a:xfrm>
              <a:off x="3158" y="1982"/>
              <a:ext cx="471" cy="471"/>
            </a:xfrm>
            <a:custGeom>
              <a:avLst/>
              <a:gdLst/>
              <a:ahLst/>
              <a:cxnLst>
                <a:cxn ang="0">
                  <a:pos x="471" y="467"/>
                </a:cxn>
                <a:cxn ang="0">
                  <a:pos x="471" y="0"/>
                </a:cxn>
                <a:cxn ang="0">
                  <a:pos x="0" y="0"/>
                </a:cxn>
                <a:cxn ang="0">
                  <a:pos x="0" y="471"/>
                </a:cxn>
                <a:cxn ang="0">
                  <a:pos x="471" y="471"/>
                </a:cxn>
                <a:cxn ang="0">
                  <a:pos x="471" y="471"/>
                </a:cxn>
                <a:cxn ang="0">
                  <a:pos x="471" y="467"/>
                </a:cxn>
              </a:cxnLst>
              <a:rect l="0" t="0" r="r" b="b"/>
              <a:pathLst>
                <a:path w="471" h="471">
                  <a:moveTo>
                    <a:pt x="471" y="467"/>
                  </a:moveTo>
                  <a:lnTo>
                    <a:pt x="471" y="0"/>
                  </a:lnTo>
                  <a:lnTo>
                    <a:pt x="0" y="0"/>
                  </a:lnTo>
                  <a:lnTo>
                    <a:pt x="0" y="471"/>
                  </a:lnTo>
                  <a:lnTo>
                    <a:pt x="471" y="471"/>
                  </a:lnTo>
                  <a:lnTo>
                    <a:pt x="471" y="471"/>
                  </a:lnTo>
                  <a:lnTo>
                    <a:pt x="471" y="467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3974" name="Rectangle 1030"/>
            <p:cNvSpPr>
              <a:spLocks noChangeArrowheads="1"/>
            </p:cNvSpPr>
            <p:nvPr/>
          </p:nvSpPr>
          <p:spPr bwMode="auto">
            <a:xfrm>
              <a:off x="2143" y="1533"/>
              <a:ext cx="451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Router</a:t>
              </a:r>
              <a:endParaRPr lang="en-US">
                <a:latin typeface="Times New Roman" charset="0"/>
              </a:endParaRPr>
            </a:p>
          </p:txBody>
        </p:sp>
        <p:sp>
          <p:nvSpPr>
            <p:cNvPr id="723975" name="Freeform 1031"/>
            <p:cNvSpPr>
              <a:spLocks/>
            </p:cNvSpPr>
            <p:nvPr/>
          </p:nvSpPr>
          <p:spPr bwMode="auto">
            <a:xfrm>
              <a:off x="931" y="968"/>
              <a:ext cx="560" cy="559"/>
            </a:xfrm>
            <a:custGeom>
              <a:avLst/>
              <a:gdLst/>
              <a:ahLst/>
              <a:cxnLst>
                <a:cxn ang="0">
                  <a:pos x="278" y="559"/>
                </a:cxn>
                <a:cxn ang="0">
                  <a:pos x="325" y="555"/>
                </a:cxn>
                <a:cxn ang="0">
                  <a:pos x="367" y="544"/>
                </a:cxn>
                <a:cxn ang="0">
                  <a:pos x="409" y="528"/>
                </a:cxn>
                <a:cxn ang="0">
                  <a:pos x="444" y="505"/>
                </a:cxn>
                <a:cxn ang="0">
                  <a:pos x="479" y="478"/>
                </a:cxn>
                <a:cxn ang="0">
                  <a:pos x="506" y="443"/>
                </a:cxn>
                <a:cxn ang="0">
                  <a:pos x="529" y="409"/>
                </a:cxn>
                <a:cxn ang="0">
                  <a:pos x="545" y="366"/>
                </a:cxn>
                <a:cxn ang="0">
                  <a:pos x="556" y="324"/>
                </a:cxn>
                <a:cxn ang="0">
                  <a:pos x="560" y="277"/>
                </a:cxn>
                <a:cxn ang="0">
                  <a:pos x="556" y="235"/>
                </a:cxn>
                <a:cxn ang="0">
                  <a:pos x="545" y="189"/>
                </a:cxn>
                <a:cxn ang="0">
                  <a:pos x="529" y="150"/>
                </a:cxn>
                <a:cxn ang="0">
                  <a:pos x="506" y="112"/>
                </a:cxn>
                <a:cxn ang="0">
                  <a:pos x="479" y="81"/>
                </a:cxn>
                <a:cxn ang="0">
                  <a:pos x="444" y="54"/>
                </a:cxn>
                <a:cxn ang="0">
                  <a:pos x="409" y="31"/>
                </a:cxn>
                <a:cxn ang="0">
                  <a:pos x="367" y="11"/>
                </a:cxn>
                <a:cxn ang="0">
                  <a:pos x="325" y="4"/>
                </a:cxn>
                <a:cxn ang="0">
                  <a:pos x="282" y="0"/>
                </a:cxn>
                <a:cxn ang="0">
                  <a:pos x="236" y="4"/>
                </a:cxn>
                <a:cxn ang="0">
                  <a:pos x="193" y="11"/>
                </a:cxn>
                <a:cxn ang="0">
                  <a:pos x="151" y="31"/>
                </a:cxn>
                <a:cxn ang="0">
                  <a:pos x="116" y="54"/>
                </a:cxn>
                <a:cxn ang="0">
                  <a:pos x="81" y="81"/>
                </a:cxn>
                <a:cxn ang="0">
                  <a:pos x="54" y="112"/>
                </a:cxn>
                <a:cxn ang="0">
                  <a:pos x="31" y="150"/>
                </a:cxn>
                <a:cxn ang="0">
                  <a:pos x="16" y="189"/>
                </a:cxn>
                <a:cxn ang="0">
                  <a:pos x="4" y="235"/>
                </a:cxn>
                <a:cxn ang="0">
                  <a:pos x="0" y="277"/>
                </a:cxn>
                <a:cxn ang="0">
                  <a:pos x="4" y="324"/>
                </a:cxn>
                <a:cxn ang="0">
                  <a:pos x="16" y="366"/>
                </a:cxn>
                <a:cxn ang="0">
                  <a:pos x="31" y="409"/>
                </a:cxn>
                <a:cxn ang="0">
                  <a:pos x="54" y="443"/>
                </a:cxn>
                <a:cxn ang="0">
                  <a:pos x="81" y="478"/>
                </a:cxn>
                <a:cxn ang="0">
                  <a:pos x="116" y="505"/>
                </a:cxn>
                <a:cxn ang="0">
                  <a:pos x="151" y="528"/>
                </a:cxn>
                <a:cxn ang="0">
                  <a:pos x="193" y="544"/>
                </a:cxn>
                <a:cxn ang="0">
                  <a:pos x="236" y="555"/>
                </a:cxn>
                <a:cxn ang="0">
                  <a:pos x="282" y="559"/>
                </a:cxn>
                <a:cxn ang="0">
                  <a:pos x="282" y="559"/>
                </a:cxn>
              </a:cxnLst>
              <a:rect l="0" t="0" r="r" b="b"/>
              <a:pathLst>
                <a:path w="560" h="559">
                  <a:moveTo>
                    <a:pt x="278" y="559"/>
                  </a:moveTo>
                  <a:lnTo>
                    <a:pt x="325" y="555"/>
                  </a:lnTo>
                  <a:lnTo>
                    <a:pt x="367" y="544"/>
                  </a:lnTo>
                  <a:lnTo>
                    <a:pt x="409" y="528"/>
                  </a:lnTo>
                  <a:lnTo>
                    <a:pt x="444" y="505"/>
                  </a:lnTo>
                  <a:lnTo>
                    <a:pt x="479" y="478"/>
                  </a:lnTo>
                  <a:lnTo>
                    <a:pt x="506" y="443"/>
                  </a:lnTo>
                  <a:lnTo>
                    <a:pt x="529" y="409"/>
                  </a:lnTo>
                  <a:lnTo>
                    <a:pt x="545" y="366"/>
                  </a:lnTo>
                  <a:lnTo>
                    <a:pt x="556" y="324"/>
                  </a:lnTo>
                  <a:lnTo>
                    <a:pt x="560" y="277"/>
                  </a:lnTo>
                  <a:lnTo>
                    <a:pt x="556" y="235"/>
                  </a:lnTo>
                  <a:lnTo>
                    <a:pt x="545" y="189"/>
                  </a:lnTo>
                  <a:lnTo>
                    <a:pt x="529" y="150"/>
                  </a:lnTo>
                  <a:lnTo>
                    <a:pt x="506" y="112"/>
                  </a:lnTo>
                  <a:lnTo>
                    <a:pt x="479" y="81"/>
                  </a:lnTo>
                  <a:lnTo>
                    <a:pt x="444" y="54"/>
                  </a:lnTo>
                  <a:lnTo>
                    <a:pt x="409" y="31"/>
                  </a:lnTo>
                  <a:lnTo>
                    <a:pt x="367" y="11"/>
                  </a:lnTo>
                  <a:lnTo>
                    <a:pt x="325" y="4"/>
                  </a:lnTo>
                  <a:lnTo>
                    <a:pt x="282" y="0"/>
                  </a:lnTo>
                  <a:lnTo>
                    <a:pt x="236" y="4"/>
                  </a:lnTo>
                  <a:lnTo>
                    <a:pt x="193" y="11"/>
                  </a:lnTo>
                  <a:lnTo>
                    <a:pt x="151" y="31"/>
                  </a:lnTo>
                  <a:lnTo>
                    <a:pt x="116" y="54"/>
                  </a:lnTo>
                  <a:lnTo>
                    <a:pt x="81" y="81"/>
                  </a:lnTo>
                  <a:lnTo>
                    <a:pt x="54" y="112"/>
                  </a:lnTo>
                  <a:lnTo>
                    <a:pt x="31" y="150"/>
                  </a:lnTo>
                  <a:lnTo>
                    <a:pt x="16" y="189"/>
                  </a:lnTo>
                  <a:lnTo>
                    <a:pt x="4" y="235"/>
                  </a:lnTo>
                  <a:lnTo>
                    <a:pt x="0" y="277"/>
                  </a:lnTo>
                  <a:lnTo>
                    <a:pt x="4" y="324"/>
                  </a:lnTo>
                  <a:lnTo>
                    <a:pt x="16" y="366"/>
                  </a:lnTo>
                  <a:lnTo>
                    <a:pt x="31" y="409"/>
                  </a:lnTo>
                  <a:lnTo>
                    <a:pt x="54" y="443"/>
                  </a:lnTo>
                  <a:lnTo>
                    <a:pt x="81" y="478"/>
                  </a:lnTo>
                  <a:lnTo>
                    <a:pt x="116" y="505"/>
                  </a:lnTo>
                  <a:lnTo>
                    <a:pt x="151" y="528"/>
                  </a:lnTo>
                  <a:lnTo>
                    <a:pt x="193" y="544"/>
                  </a:lnTo>
                  <a:lnTo>
                    <a:pt x="236" y="555"/>
                  </a:lnTo>
                  <a:lnTo>
                    <a:pt x="282" y="559"/>
                  </a:lnTo>
                  <a:lnTo>
                    <a:pt x="282" y="559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3976" name="Rectangle 1032"/>
            <p:cNvSpPr>
              <a:spLocks noChangeArrowheads="1"/>
            </p:cNvSpPr>
            <p:nvPr/>
          </p:nvSpPr>
          <p:spPr bwMode="auto">
            <a:xfrm>
              <a:off x="1039" y="2129"/>
              <a:ext cx="476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Source</a:t>
              </a:r>
              <a:endParaRPr lang="en-US">
                <a:latin typeface="Times New Roman" charset="0"/>
              </a:endParaRPr>
            </a:p>
          </p:txBody>
        </p:sp>
        <p:sp>
          <p:nvSpPr>
            <p:cNvPr id="723977" name="Rectangle 1033"/>
            <p:cNvSpPr>
              <a:spLocks noChangeArrowheads="1"/>
            </p:cNvSpPr>
            <p:nvPr/>
          </p:nvSpPr>
          <p:spPr bwMode="auto">
            <a:xfrm>
              <a:off x="1190" y="2280"/>
              <a:ext cx="83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>
                <a:latin typeface="Times New Roman" charset="0"/>
              </a:endParaRPr>
            </a:p>
          </p:txBody>
        </p:sp>
        <p:sp>
          <p:nvSpPr>
            <p:cNvPr id="723978" name="Rectangle 1034"/>
            <p:cNvSpPr>
              <a:spLocks noChangeArrowheads="1"/>
            </p:cNvSpPr>
            <p:nvPr/>
          </p:nvSpPr>
          <p:spPr bwMode="auto">
            <a:xfrm>
              <a:off x="1029" y="1122"/>
              <a:ext cx="476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Source</a:t>
              </a:r>
              <a:endParaRPr lang="en-US">
                <a:latin typeface="Times New Roman" charset="0"/>
              </a:endParaRPr>
            </a:p>
          </p:txBody>
        </p:sp>
        <p:sp>
          <p:nvSpPr>
            <p:cNvPr id="723979" name="Rectangle 1035"/>
            <p:cNvSpPr>
              <a:spLocks noChangeArrowheads="1"/>
            </p:cNvSpPr>
            <p:nvPr/>
          </p:nvSpPr>
          <p:spPr bwMode="auto">
            <a:xfrm>
              <a:off x="1178" y="1272"/>
              <a:ext cx="83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>
                <a:latin typeface="Times New Roman" charset="0"/>
              </a:endParaRPr>
            </a:p>
          </p:txBody>
        </p:sp>
        <p:sp>
          <p:nvSpPr>
            <p:cNvPr id="723980" name="Freeform 1036"/>
            <p:cNvSpPr>
              <a:spLocks/>
            </p:cNvSpPr>
            <p:nvPr/>
          </p:nvSpPr>
          <p:spPr bwMode="auto">
            <a:xfrm>
              <a:off x="943" y="1975"/>
              <a:ext cx="560" cy="559"/>
            </a:xfrm>
            <a:custGeom>
              <a:avLst/>
              <a:gdLst/>
              <a:ahLst/>
              <a:cxnLst>
                <a:cxn ang="0">
                  <a:pos x="278" y="559"/>
                </a:cxn>
                <a:cxn ang="0">
                  <a:pos x="324" y="555"/>
                </a:cxn>
                <a:cxn ang="0">
                  <a:pos x="367" y="544"/>
                </a:cxn>
                <a:cxn ang="0">
                  <a:pos x="409" y="528"/>
                </a:cxn>
                <a:cxn ang="0">
                  <a:pos x="444" y="505"/>
                </a:cxn>
                <a:cxn ang="0">
                  <a:pos x="478" y="478"/>
                </a:cxn>
                <a:cxn ang="0">
                  <a:pos x="506" y="443"/>
                </a:cxn>
                <a:cxn ang="0">
                  <a:pos x="529" y="409"/>
                </a:cxn>
                <a:cxn ang="0">
                  <a:pos x="544" y="366"/>
                </a:cxn>
                <a:cxn ang="0">
                  <a:pos x="556" y="324"/>
                </a:cxn>
                <a:cxn ang="0">
                  <a:pos x="560" y="277"/>
                </a:cxn>
                <a:cxn ang="0">
                  <a:pos x="556" y="235"/>
                </a:cxn>
                <a:cxn ang="0">
                  <a:pos x="544" y="189"/>
                </a:cxn>
                <a:cxn ang="0">
                  <a:pos x="529" y="150"/>
                </a:cxn>
                <a:cxn ang="0">
                  <a:pos x="506" y="115"/>
                </a:cxn>
                <a:cxn ang="0">
                  <a:pos x="478" y="81"/>
                </a:cxn>
                <a:cxn ang="0">
                  <a:pos x="444" y="54"/>
                </a:cxn>
                <a:cxn ang="0">
                  <a:pos x="409" y="31"/>
                </a:cxn>
                <a:cxn ang="0">
                  <a:pos x="367" y="11"/>
                </a:cxn>
                <a:cxn ang="0">
                  <a:pos x="324" y="4"/>
                </a:cxn>
                <a:cxn ang="0">
                  <a:pos x="278" y="0"/>
                </a:cxn>
                <a:cxn ang="0">
                  <a:pos x="235" y="4"/>
                </a:cxn>
                <a:cxn ang="0">
                  <a:pos x="189" y="11"/>
                </a:cxn>
                <a:cxn ang="0">
                  <a:pos x="150" y="31"/>
                </a:cxn>
                <a:cxn ang="0">
                  <a:pos x="112" y="54"/>
                </a:cxn>
                <a:cxn ang="0">
                  <a:pos x="81" y="81"/>
                </a:cxn>
                <a:cxn ang="0">
                  <a:pos x="54" y="115"/>
                </a:cxn>
                <a:cxn ang="0">
                  <a:pos x="31" y="150"/>
                </a:cxn>
                <a:cxn ang="0">
                  <a:pos x="11" y="189"/>
                </a:cxn>
                <a:cxn ang="0">
                  <a:pos x="4" y="235"/>
                </a:cxn>
                <a:cxn ang="0">
                  <a:pos x="0" y="277"/>
                </a:cxn>
                <a:cxn ang="0">
                  <a:pos x="4" y="324"/>
                </a:cxn>
                <a:cxn ang="0">
                  <a:pos x="11" y="366"/>
                </a:cxn>
                <a:cxn ang="0">
                  <a:pos x="31" y="409"/>
                </a:cxn>
                <a:cxn ang="0">
                  <a:pos x="54" y="443"/>
                </a:cxn>
                <a:cxn ang="0">
                  <a:pos x="81" y="478"/>
                </a:cxn>
                <a:cxn ang="0">
                  <a:pos x="112" y="505"/>
                </a:cxn>
                <a:cxn ang="0">
                  <a:pos x="150" y="528"/>
                </a:cxn>
                <a:cxn ang="0">
                  <a:pos x="189" y="544"/>
                </a:cxn>
                <a:cxn ang="0">
                  <a:pos x="235" y="555"/>
                </a:cxn>
                <a:cxn ang="0">
                  <a:pos x="278" y="559"/>
                </a:cxn>
                <a:cxn ang="0">
                  <a:pos x="278" y="559"/>
                </a:cxn>
              </a:cxnLst>
              <a:rect l="0" t="0" r="r" b="b"/>
              <a:pathLst>
                <a:path w="560" h="559">
                  <a:moveTo>
                    <a:pt x="278" y="559"/>
                  </a:moveTo>
                  <a:lnTo>
                    <a:pt x="324" y="555"/>
                  </a:lnTo>
                  <a:lnTo>
                    <a:pt x="367" y="544"/>
                  </a:lnTo>
                  <a:lnTo>
                    <a:pt x="409" y="528"/>
                  </a:lnTo>
                  <a:lnTo>
                    <a:pt x="444" y="505"/>
                  </a:lnTo>
                  <a:lnTo>
                    <a:pt x="478" y="478"/>
                  </a:lnTo>
                  <a:lnTo>
                    <a:pt x="506" y="443"/>
                  </a:lnTo>
                  <a:lnTo>
                    <a:pt x="529" y="409"/>
                  </a:lnTo>
                  <a:lnTo>
                    <a:pt x="544" y="366"/>
                  </a:lnTo>
                  <a:lnTo>
                    <a:pt x="556" y="324"/>
                  </a:lnTo>
                  <a:lnTo>
                    <a:pt x="560" y="277"/>
                  </a:lnTo>
                  <a:lnTo>
                    <a:pt x="556" y="235"/>
                  </a:lnTo>
                  <a:lnTo>
                    <a:pt x="544" y="189"/>
                  </a:lnTo>
                  <a:lnTo>
                    <a:pt x="529" y="150"/>
                  </a:lnTo>
                  <a:lnTo>
                    <a:pt x="506" y="115"/>
                  </a:lnTo>
                  <a:lnTo>
                    <a:pt x="478" y="81"/>
                  </a:lnTo>
                  <a:lnTo>
                    <a:pt x="444" y="54"/>
                  </a:lnTo>
                  <a:lnTo>
                    <a:pt x="409" y="31"/>
                  </a:lnTo>
                  <a:lnTo>
                    <a:pt x="367" y="11"/>
                  </a:lnTo>
                  <a:lnTo>
                    <a:pt x="324" y="4"/>
                  </a:lnTo>
                  <a:lnTo>
                    <a:pt x="278" y="0"/>
                  </a:lnTo>
                  <a:lnTo>
                    <a:pt x="235" y="4"/>
                  </a:lnTo>
                  <a:lnTo>
                    <a:pt x="189" y="11"/>
                  </a:lnTo>
                  <a:lnTo>
                    <a:pt x="150" y="31"/>
                  </a:lnTo>
                  <a:lnTo>
                    <a:pt x="112" y="54"/>
                  </a:lnTo>
                  <a:lnTo>
                    <a:pt x="81" y="81"/>
                  </a:lnTo>
                  <a:lnTo>
                    <a:pt x="54" y="115"/>
                  </a:lnTo>
                  <a:lnTo>
                    <a:pt x="31" y="150"/>
                  </a:lnTo>
                  <a:lnTo>
                    <a:pt x="11" y="189"/>
                  </a:lnTo>
                  <a:lnTo>
                    <a:pt x="4" y="235"/>
                  </a:lnTo>
                  <a:lnTo>
                    <a:pt x="0" y="277"/>
                  </a:lnTo>
                  <a:lnTo>
                    <a:pt x="4" y="324"/>
                  </a:lnTo>
                  <a:lnTo>
                    <a:pt x="11" y="366"/>
                  </a:lnTo>
                  <a:lnTo>
                    <a:pt x="31" y="409"/>
                  </a:lnTo>
                  <a:lnTo>
                    <a:pt x="54" y="443"/>
                  </a:lnTo>
                  <a:lnTo>
                    <a:pt x="81" y="478"/>
                  </a:lnTo>
                  <a:lnTo>
                    <a:pt x="112" y="505"/>
                  </a:lnTo>
                  <a:lnTo>
                    <a:pt x="150" y="528"/>
                  </a:lnTo>
                  <a:lnTo>
                    <a:pt x="189" y="544"/>
                  </a:lnTo>
                  <a:lnTo>
                    <a:pt x="235" y="555"/>
                  </a:lnTo>
                  <a:lnTo>
                    <a:pt x="278" y="559"/>
                  </a:lnTo>
                  <a:lnTo>
                    <a:pt x="278" y="559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3981" name="Rectangle 1037"/>
            <p:cNvSpPr>
              <a:spLocks noChangeArrowheads="1"/>
            </p:cNvSpPr>
            <p:nvPr/>
          </p:nvSpPr>
          <p:spPr bwMode="auto">
            <a:xfrm>
              <a:off x="1039" y="3070"/>
              <a:ext cx="476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Source</a:t>
              </a:r>
              <a:endParaRPr lang="en-US">
                <a:latin typeface="Times New Roman" charset="0"/>
              </a:endParaRPr>
            </a:p>
          </p:txBody>
        </p:sp>
        <p:sp>
          <p:nvSpPr>
            <p:cNvPr id="723982" name="Rectangle 1038"/>
            <p:cNvSpPr>
              <a:spLocks noChangeArrowheads="1"/>
            </p:cNvSpPr>
            <p:nvPr/>
          </p:nvSpPr>
          <p:spPr bwMode="auto">
            <a:xfrm>
              <a:off x="1190" y="3224"/>
              <a:ext cx="83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3</a:t>
              </a:r>
              <a:endParaRPr lang="en-US">
                <a:latin typeface="Times New Roman" charset="0"/>
              </a:endParaRPr>
            </a:p>
          </p:txBody>
        </p:sp>
        <p:sp>
          <p:nvSpPr>
            <p:cNvPr id="723983" name="Freeform 1039"/>
            <p:cNvSpPr>
              <a:spLocks/>
            </p:cNvSpPr>
            <p:nvPr/>
          </p:nvSpPr>
          <p:spPr bwMode="auto">
            <a:xfrm>
              <a:off x="943" y="2916"/>
              <a:ext cx="560" cy="563"/>
            </a:xfrm>
            <a:custGeom>
              <a:avLst/>
              <a:gdLst/>
              <a:ahLst/>
              <a:cxnLst>
                <a:cxn ang="0">
                  <a:pos x="278" y="559"/>
                </a:cxn>
                <a:cxn ang="0">
                  <a:pos x="324" y="559"/>
                </a:cxn>
                <a:cxn ang="0">
                  <a:pos x="367" y="548"/>
                </a:cxn>
                <a:cxn ang="0">
                  <a:pos x="409" y="529"/>
                </a:cxn>
                <a:cxn ang="0">
                  <a:pos x="444" y="509"/>
                </a:cxn>
                <a:cxn ang="0">
                  <a:pos x="478" y="478"/>
                </a:cxn>
                <a:cxn ang="0">
                  <a:pos x="506" y="448"/>
                </a:cxn>
                <a:cxn ang="0">
                  <a:pos x="529" y="409"/>
                </a:cxn>
                <a:cxn ang="0">
                  <a:pos x="544" y="370"/>
                </a:cxn>
                <a:cxn ang="0">
                  <a:pos x="556" y="328"/>
                </a:cxn>
                <a:cxn ang="0">
                  <a:pos x="560" y="282"/>
                </a:cxn>
                <a:cxn ang="0">
                  <a:pos x="556" y="235"/>
                </a:cxn>
                <a:cxn ang="0">
                  <a:pos x="544" y="193"/>
                </a:cxn>
                <a:cxn ang="0">
                  <a:pos x="529" y="150"/>
                </a:cxn>
                <a:cxn ang="0">
                  <a:pos x="506" y="116"/>
                </a:cxn>
                <a:cxn ang="0">
                  <a:pos x="478" y="81"/>
                </a:cxn>
                <a:cxn ang="0">
                  <a:pos x="444" y="54"/>
                </a:cxn>
                <a:cxn ang="0">
                  <a:pos x="409" y="31"/>
                </a:cxn>
                <a:cxn ang="0">
                  <a:pos x="367" y="15"/>
                </a:cxn>
                <a:cxn ang="0">
                  <a:pos x="324" y="4"/>
                </a:cxn>
                <a:cxn ang="0">
                  <a:pos x="278" y="0"/>
                </a:cxn>
                <a:cxn ang="0">
                  <a:pos x="235" y="4"/>
                </a:cxn>
                <a:cxn ang="0">
                  <a:pos x="189" y="15"/>
                </a:cxn>
                <a:cxn ang="0">
                  <a:pos x="150" y="31"/>
                </a:cxn>
                <a:cxn ang="0">
                  <a:pos x="112" y="54"/>
                </a:cxn>
                <a:cxn ang="0">
                  <a:pos x="81" y="81"/>
                </a:cxn>
                <a:cxn ang="0">
                  <a:pos x="54" y="116"/>
                </a:cxn>
                <a:cxn ang="0">
                  <a:pos x="31" y="150"/>
                </a:cxn>
                <a:cxn ang="0">
                  <a:pos x="11" y="193"/>
                </a:cxn>
                <a:cxn ang="0">
                  <a:pos x="4" y="235"/>
                </a:cxn>
                <a:cxn ang="0">
                  <a:pos x="0" y="282"/>
                </a:cxn>
                <a:cxn ang="0">
                  <a:pos x="4" y="328"/>
                </a:cxn>
                <a:cxn ang="0">
                  <a:pos x="11" y="370"/>
                </a:cxn>
                <a:cxn ang="0">
                  <a:pos x="31" y="409"/>
                </a:cxn>
                <a:cxn ang="0">
                  <a:pos x="54" y="448"/>
                </a:cxn>
                <a:cxn ang="0">
                  <a:pos x="81" y="478"/>
                </a:cxn>
                <a:cxn ang="0">
                  <a:pos x="112" y="509"/>
                </a:cxn>
                <a:cxn ang="0">
                  <a:pos x="150" y="529"/>
                </a:cxn>
                <a:cxn ang="0">
                  <a:pos x="189" y="548"/>
                </a:cxn>
                <a:cxn ang="0">
                  <a:pos x="235" y="559"/>
                </a:cxn>
                <a:cxn ang="0">
                  <a:pos x="278" y="563"/>
                </a:cxn>
                <a:cxn ang="0">
                  <a:pos x="278" y="563"/>
                </a:cxn>
              </a:cxnLst>
              <a:rect l="0" t="0" r="r" b="b"/>
              <a:pathLst>
                <a:path w="560" h="563">
                  <a:moveTo>
                    <a:pt x="278" y="559"/>
                  </a:moveTo>
                  <a:lnTo>
                    <a:pt x="324" y="559"/>
                  </a:lnTo>
                  <a:lnTo>
                    <a:pt x="367" y="548"/>
                  </a:lnTo>
                  <a:lnTo>
                    <a:pt x="409" y="529"/>
                  </a:lnTo>
                  <a:lnTo>
                    <a:pt x="444" y="509"/>
                  </a:lnTo>
                  <a:lnTo>
                    <a:pt x="478" y="478"/>
                  </a:lnTo>
                  <a:lnTo>
                    <a:pt x="506" y="448"/>
                  </a:lnTo>
                  <a:lnTo>
                    <a:pt x="529" y="409"/>
                  </a:lnTo>
                  <a:lnTo>
                    <a:pt x="544" y="370"/>
                  </a:lnTo>
                  <a:lnTo>
                    <a:pt x="556" y="328"/>
                  </a:lnTo>
                  <a:lnTo>
                    <a:pt x="560" y="282"/>
                  </a:lnTo>
                  <a:lnTo>
                    <a:pt x="556" y="235"/>
                  </a:lnTo>
                  <a:lnTo>
                    <a:pt x="544" y="193"/>
                  </a:lnTo>
                  <a:lnTo>
                    <a:pt x="529" y="150"/>
                  </a:lnTo>
                  <a:lnTo>
                    <a:pt x="506" y="116"/>
                  </a:lnTo>
                  <a:lnTo>
                    <a:pt x="478" y="81"/>
                  </a:lnTo>
                  <a:lnTo>
                    <a:pt x="444" y="54"/>
                  </a:lnTo>
                  <a:lnTo>
                    <a:pt x="409" y="31"/>
                  </a:lnTo>
                  <a:lnTo>
                    <a:pt x="367" y="15"/>
                  </a:lnTo>
                  <a:lnTo>
                    <a:pt x="324" y="4"/>
                  </a:lnTo>
                  <a:lnTo>
                    <a:pt x="278" y="0"/>
                  </a:lnTo>
                  <a:lnTo>
                    <a:pt x="235" y="4"/>
                  </a:lnTo>
                  <a:lnTo>
                    <a:pt x="189" y="15"/>
                  </a:lnTo>
                  <a:lnTo>
                    <a:pt x="150" y="31"/>
                  </a:lnTo>
                  <a:lnTo>
                    <a:pt x="112" y="54"/>
                  </a:lnTo>
                  <a:lnTo>
                    <a:pt x="81" y="81"/>
                  </a:lnTo>
                  <a:lnTo>
                    <a:pt x="54" y="116"/>
                  </a:lnTo>
                  <a:lnTo>
                    <a:pt x="31" y="150"/>
                  </a:lnTo>
                  <a:lnTo>
                    <a:pt x="11" y="193"/>
                  </a:lnTo>
                  <a:lnTo>
                    <a:pt x="4" y="235"/>
                  </a:lnTo>
                  <a:lnTo>
                    <a:pt x="0" y="282"/>
                  </a:lnTo>
                  <a:lnTo>
                    <a:pt x="4" y="328"/>
                  </a:lnTo>
                  <a:lnTo>
                    <a:pt x="11" y="370"/>
                  </a:lnTo>
                  <a:lnTo>
                    <a:pt x="31" y="409"/>
                  </a:lnTo>
                  <a:lnTo>
                    <a:pt x="54" y="448"/>
                  </a:lnTo>
                  <a:lnTo>
                    <a:pt x="81" y="478"/>
                  </a:lnTo>
                  <a:lnTo>
                    <a:pt x="112" y="509"/>
                  </a:lnTo>
                  <a:lnTo>
                    <a:pt x="150" y="529"/>
                  </a:lnTo>
                  <a:lnTo>
                    <a:pt x="189" y="548"/>
                  </a:lnTo>
                  <a:lnTo>
                    <a:pt x="235" y="559"/>
                  </a:lnTo>
                  <a:lnTo>
                    <a:pt x="278" y="563"/>
                  </a:lnTo>
                  <a:lnTo>
                    <a:pt x="278" y="563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3984" name="Rectangle 1040"/>
            <p:cNvSpPr>
              <a:spLocks noChangeArrowheads="1"/>
            </p:cNvSpPr>
            <p:nvPr/>
          </p:nvSpPr>
          <p:spPr bwMode="auto">
            <a:xfrm>
              <a:off x="2143" y="2553"/>
              <a:ext cx="451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Router</a:t>
              </a:r>
              <a:endParaRPr lang="en-US">
                <a:latin typeface="Times New Roman" charset="0"/>
              </a:endParaRPr>
            </a:p>
          </p:txBody>
        </p:sp>
        <p:sp>
          <p:nvSpPr>
            <p:cNvPr id="723985" name="Rectangle 1041"/>
            <p:cNvSpPr>
              <a:spLocks noChangeArrowheads="1"/>
            </p:cNvSpPr>
            <p:nvPr/>
          </p:nvSpPr>
          <p:spPr bwMode="auto">
            <a:xfrm>
              <a:off x="3212" y="2044"/>
              <a:ext cx="451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Router</a:t>
              </a:r>
              <a:endParaRPr lang="en-US">
                <a:latin typeface="Times New Roman" charset="0"/>
              </a:endParaRPr>
            </a:p>
          </p:txBody>
        </p:sp>
        <p:sp>
          <p:nvSpPr>
            <p:cNvPr id="723986" name="Rectangle 1042"/>
            <p:cNvSpPr>
              <a:spLocks noChangeArrowheads="1"/>
            </p:cNvSpPr>
            <p:nvPr/>
          </p:nvSpPr>
          <p:spPr bwMode="auto">
            <a:xfrm>
              <a:off x="4131" y="2660"/>
              <a:ext cx="751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Destination</a:t>
              </a:r>
              <a:endParaRPr lang="en-US">
                <a:latin typeface="Times New Roman" charset="0"/>
              </a:endParaRPr>
            </a:p>
          </p:txBody>
        </p:sp>
        <p:sp>
          <p:nvSpPr>
            <p:cNvPr id="723987" name="Rectangle 1043"/>
            <p:cNvSpPr>
              <a:spLocks noChangeArrowheads="1"/>
            </p:cNvSpPr>
            <p:nvPr/>
          </p:nvSpPr>
          <p:spPr bwMode="auto">
            <a:xfrm>
              <a:off x="4417" y="2816"/>
              <a:ext cx="84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>
                <a:latin typeface="Times New Roman" charset="0"/>
              </a:endParaRPr>
            </a:p>
          </p:txBody>
        </p:sp>
        <p:sp>
          <p:nvSpPr>
            <p:cNvPr id="723988" name="Freeform 1044"/>
            <p:cNvSpPr>
              <a:spLocks/>
            </p:cNvSpPr>
            <p:nvPr/>
          </p:nvSpPr>
          <p:spPr bwMode="auto">
            <a:xfrm>
              <a:off x="4104" y="2434"/>
              <a:ext cx="703" cy="698"/>
            </a:xfrm>
            <a:custGeom>
              <a:avLst/>
              <a:gdLst/>
              <a:ahLst/>
              <a:cxnLst>
                <a:cxn ang="0">
                  <a:pos x="351" y="698"/>
                </a:cxn>
                <a:cxn ang="0">
                  <a:pos x="409" y="694"/>
                </a:cxn>
                <a:cxn ang="0">
                  <a:pos x="463" y="683"/>
                </a:cxn>
                <a:cxn ang="0">
                  <a:pos x="513" y="659"/>
                </a:cxn>
                <a:cxn ang="0">
                  <a:pos x="560" y="632"/>
                </a:cxn>
                <a:cxn ang="0">
                  <a:pos x="602" y="598"/>
                </a:cxn>
                <a:cxn ang="0">
                  <a:pos x="637" y="555"/>
                </a:cxn>
                <a:cxn ang="0">
                  <a:pos x="664" y="509"/>
                </a:cxn>
                <a:cxn ang="0">
                  <a:pos x="687" y="459"/>
                </a:cxn>
                <a:cxn ang="0">
                  <a:pos x="699" y="405"/>
                </a:cxn>
                <a:cxn ang="0">
                  <a:pos x="703" y="351"/>
                </a:cxn>
                <a:cxn ang="0">
                  <a:pos x="699" y="293"/>
                </a:cxn>
                <a:cxn ang="0">
                  <a:pos x="687" y="239"/>
                </a:cxn>
                <a:cxn ang="0">
                  <a:pos x="664" y="189"/>
                </a:cxn>
                <a:cxn ang="0">
                  <a:pos x="637" y="143"/>
                </a:cxn>
                <a:cxn ang="0">
                  <a:pos x="602" y="100"/>
                </a:cxn>
                <a:cxn ang="0">
                  <a:pos x="560" y="65"/>
                </a:cxn>
                <a:cxn ang="0">
                  <a:pos x="513" y="38"/>
                </a:cxn>
                <a:cxn ang="0">
                  <a:pos x="463" y="15"/>
                </a:cxn>
                <a:cxn ang="0">
                  <a:pos x="409" y="4"/>
                </a:cxn>
                <a:cxn ang="0">
                  <a:pos x="351" y="0"/>
                </a:cxn>
                <a:cxn ang="0">
                  <a:pos x="297" y="4"/>
                </a:cxn>
                <a:cxn ang="0">
                  <a:pos x="243" y="15"/>
                </a:cxn>
                <a:cxn ang="0">
                  <a:pos x="193" y="38"/>
                </a:cxn>
                <a:cxn ang="0">
                  <a:pos x="147" y="65"/>
                </a:cxn>
                <a:cxn ang="0">
                  <a:pos x="104" y="100"/>
                </a:cxn>
                <a:cxn ang="0">
                  <a:pos x="70" y="143"/>
                </a:cxn>
                <a:cxn ang="0">
                  <a:pos x="43" y="189"/>
                </a:cxn>
                <a:cxn ang="0">
                  <a:pos x="19" y="239"/>
                </a:cxn>
                <a:cxn ang="0">
                  <a:pos x="8" y="293"/>
                </a:cxn>
                <a:cxn ang="0">
                  <a:pos x="0" y="351"/>
                </a:cxn>
                <a:cxn ang="0">
                  <a:pos x="8" y="405"/>
                </a:cxn>
                <a:cxn ang="0">
                  <a:pos x="19" y="459"/>
                </a:cxn>
                <a:cxn ang="0">
                  <a:pos x="43" y="509"/>
                </a:cxn>
                <a:cxn ang="0">
                  <a:pos x="70" y="555"/>
                </a:cxn>
                <a:cxn ang="0">
                  <a:pos x="104" y="598"/>
                </a:cxn>
                <a:cxn ang="0">
                  <a:pos x="147" y="632"/>
                </a:cxn>
                <a:cxn ang="0">
                  <a:pos x="193" y="659"/>
                </a:cxn>
                <a:cxn ang="0">
                  <a:pos x="243" y="683"/>
                </a:cxn>
                <a:cxn ang="0">
                  <a:pos x="297" y="694"/>
                </a:cxn>
                <a:cxn ang="0">
                  <a:pos x="351" y="698"/>
                </a:cxn>
                <a:cxn ang="0">
                  <a:pos x="351" y="698"/>
                </a:cxn>
              </a:cxnLst>
              <a:rect l="0" t="0" r="r" b="b"/>
              <a:pathLst>
                <a:path w="703" h="698">
                  <a:moveTo>
                    <a:pt x="351" y="698"/>
                  </a:moveTo>
                  <a:lnTo>
                    <a:pt x="409" y="694"/>
                  </a:lnTo>
                  <a:lnTo>
                    <a:pt x="463" y="683"/>
                  </a:lnTo>
                  <a:lnTo>
                    <a:pt x="513" y="659"/>
                  </a:lnTo>
                  <a:lnTo>
                    <a:pt x="560" y="632"/>
                  </a:lnTo>
                  <a:lnTo>
                    <a:pt x="602" y="598"/>
                  </a:lnTo>
                  <a:lnTo>
                    <a:pt x="637" y="555"/>
                  </a:lnTo>
                  <a:lnTo>
                    <a:pt x="664" y="509"/>
                  </a:lnTo>
                  <a:lnTo>
                    <a:pt x="687" y="459"/>
                  </a:lnTo>
                  <a:lnTo>
                    <a:pt x="699" y="405"/>
                  </a:lnTo>
                  <a:lnTo>
                    <a:pt x="703" y="351"/>
                  </a:lnTo>
                  <a:lnTo>
                    <a:pt x="699" y="293"/>
                  </a:lnTo>
                  <a:lnTo>
                    <a:pt x="687" y="239"/>
                  </a:lnTo>
                  <a:lnTo>
                    <a:pt x="664" y="189"/>
                  </a:lnTo>
                  <a:lnTo>
                    <a:pt x="637" y="143"/>
                  </a:lnTo>
                  <a:lnTo>
                    <a:pt x="602" y="100"/>
                  </a:lnTo>
                  <a:lnTo>
                    <a:pt x="560" y="65"/>
                  </a:lnTo>
                  <a:lnTo>
                    <a:pt x="513" y="38"/>
                  </a:lnTo>
                  <a:lnTo>
                    <a:pt x="463" y="15"/>
                  </a:lnTo>
                  <a:lnTo>
                    <a:pt x="409" y="4"/>
                  </a:lnTo>
                  <a:lnTo>
                    <a:pt x="351" y="0"/>
                  </a:lnTo>
                  <a:lnTo>
                    <a:pt x="297" y="4"/>
                  </a:lnTo>
                  <a:lnTo>
                    <a:pt x="243" y="15"/>
                  </a:lnTo>
                  <a:lnTo>
                    <a:pt x="193" y="38"/>
                  </a:lnTo>
                  <a:lnTo>
                    <a:pt x="147" y="65"/>
                  </a:lnTo>
                  <a:lnTo>
                    <a:pt x="104" y="100"/>
                  </a:lnTo>
                  <a:lnTo>
                    <a:pt x="70" y="143"/>
                  </a:lnTo>
                  <a:lnTo>
                    <a:pt x="43" y="189"/>
                  </a:lnTo>
                  <a:lnTo>
                    <a:pt x="19" y="239"/>
                  </a:lnTo>
                  <a:lnTo>
                    <a:pt x="8" y="293"/>
                  </a:lnTo>
                  <a:lnTo>
                    <a:pt x="0" y="351"/>
                  </a:lnTo>
                  <a:lnTo>
                    <a:pt x="8" y="405"/>
                  </a:lnTo>
                  <a:lnTo>
                    <a:pt x="19" y="459"/>
                  </a:lnTo>
                  <a:lnTo>
                    <a:pt x="43" y="509"/>
                  </a:lnTo>
                  <a:lnTo>
                    <a:pt x="70" y="555"/>
                  </a:lnTo>
                  <a:lnTo>
                    <a:pt x="104" y="598"/>
                  </a:lnTo>
                  <a:lnTo>
                    <a:pt x="147" y="632"/>
                  </a:lnTo>
                  <a:lnTo>
                    <a:pt x="193" y="659"/>
                  </a:lnTo>
                  <a:lnTo>
                    <a:pt x="243" y="683"/>
                  </a:lnTo>
                  <a:lnTo>
                    <a:pt x="297" y="694"/>
                  </a:lnTo>
                  <a:lnTo>
                    <a:pt x="351" y="698"/>
                  </a:lnTo>
                  <a:lnTo>
                    <a:pt x="351" y="698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3989" name="Rectangle 1045"/>
            <p:cNvSpPr>
              <a:spLocks noChangeArrowheads="1"/>
            </p:cNvSpPr>
            <p:nvPr/>
          </p:nvSpPr>
          <p:spPr bwMode="auto">
            <a:xfrm>
              <a:off x="4124" y="1585"/>
              <a:ext cx="751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Destination</a:t>
              </a:r>
              <a:endParaRPr lang="en-US">
                <a:latin typeface="Times New Roman" charset="0"/>
              </a:endParaRPr>
            </a:p>
          </p:txBody>
        </p:sp>
        <p:sp>
          <p:nvSpPr>
            <p:cNvPr id="723990" name="Rectangle 1046"/>
            <p:cNvSpPr>
              <a:spLocks noChangeArrowheads="1"/>
            </p:cNvSpPr>
            <p:nvPr/>
          </p:nvSpPr>
          <p:spPr bwMode="auto">
            <a:xfrm>
              <a:off x="4409" y="1739"/>
              <a:ext cx="84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>
                <a:latin typeface="Times New Roman" charset="0"/>
              </a:endParaRPr>
            </a:p>
          </p:txBody>
        </p:sp>
        <p:sp>
          <p:nvSpPr>
            <p:cNvPr id="723991" name="Freeform 1047"/>
            <p:cNvSpPr>
              <a:spLocks/>
            </p:cNvSpPr>
            <p:nvPr/>
          </p:nvSpPr>
          <p:spPr bwMode="auto">
            <a:xfrm>
              <a:off x="4100" y="1357"/>
              <a:ext cx="703" cy="699"/>
            </a:xfrm>
            <a:custGeom>
              <a:avLst/>
              <a:gdLst/>
              <a:ahLst/>
              <a:cxnLst>
                <a:cxn ang="0">
                  <a:pos x="348" y="699"/>
                </a:cxn>
                <a:cxn ang="0">
                  <a:pos x="409" y="695"/>
                </a:cxn>
                <a:cxn ang="0">
                  <a:pos x="463" y="683"/>
                </a:cxn>
                <a:cxn ang="0">
                  <a:pos x="514" y="660"/>
                </a:cxn>
                <a:cxn ang="0">
                  <a:pos x="560" y="633"/>
                </a:cxn>
                <a:cxn ang="0">
                  <a:pos x="598" y="598"/>
                </a:cxn>
                <a:cxn ang="0">
                  <a:pos x="633" y="556"/>
                </a:cxn>
                <a:cxn ang="0">
                  <a:pos x="664" y="510"/>
                </a:cxn>
                <a:cxn ang="0">
                  <a:pos x="683" y="459"/>
                </a:cxn>
                <a:cxn ang="0">
                  <a:pos x="699" y="405"/>
                </a:cxn>
                <a:cxn ang="0">
                  <a:pos x="703" y="348"/>
                </a:cxn>
                <a:cxn ang="0">
                  <a:pos x="699" y="294"/>
                </a:cxn>
                <a:cxn ang="0">
                  <a:pos x="683" y="240"/>
                </a:cxn>
                <a:cxn ang="0">
                  <a:pos x="664" y="189"/>
                </a:cxn>
                <a:cxn ang="0">
                  <a:pos x="633" y="143"/>
                </a:cxn>
                <a:cxn ang="0">
                  <a:pos x="598" y="101"/>
                </a:cxn>
                <a:cxn ang="0">
                  <a:pos x="560" y="66"/>
                </a:cxn>
                <a:cxn ang="0">
                  <a:pos x="514" y="39"/>
                </a:cxn>
                <a:cxn ang="0">
                  <a:pos x="463" y="16"/>
                </a:cxn>
                <a:cxn ang="0">
                  <a:pos x="409" y="4"/>
                </a:cxn>
                <a:cxn ang="0">
                  <a:pos x="351" y="0"/>
                </a:cxn>
                <a:cxn ang="0">
                  <a:pos x="294" y="4"/>
                </a:cxn>
                <a:cxn ang="0">
                  <a:pos x="240" y="16"/>
                </a:cxn>
                <a:cxn ang="0">
                  <a:pos x="189" y="39"/>
                </a:cxn>
                <a:cxn ang="0">
                  <a:pos x="143" y="66"/>
                </a:cxn>
                <a:cxn ang="0">
                  <a:pos x="104" y="101"/>
                </a:cxn>
                <a:cxn ang="0">
                  <a:pos x="70" y="143"/>
                </a:cxn>
                <a:cxn ang="0">
                  <a:pos x="39" y="189"/>
                </a:cxn>
                <a:cxn ang="0">
                  <a:pos x="20" y="240"/>
                </a:cxn>
                <a:cxn ang="0">
                  <a:pos x="4" y="294"/>
                </a:cxn>
                <a:cxn ang="0">
                  <a:pos x="0" y="348"/>
                </a:cxn>
                <a:cxn ang="0">
                  <a:pos x="4" y="405"/>
                </a:cxn>
                <a:cxn ang="0">
                  <a:pos x="20" y="459"/>
                </a:cxn>
                <a:cxn ang="0">
                  <a:pos x="39" y="510"/>
                </a:cxn>
                <a:cxn ang="0">
                  <a:pos x="70" y="556"/>
                </a:cxn>
                <a:cxn ang="0">
                  <a:pos x="104" y="598"/>
                </a:cxn>
                <a:cxn ang="0">
                  <a:pos x="143" y="633"/>
                </a:cxn>
                <a:cxn ang="0">
                  <a:pos x="189" y="660"/>
                </a:cxn>
                <a:cxn ang="0">
                  <a:pos x="240" y="683"/>
                </a:cxn>
                <a:cxn ang="0">
                  <a:pos x="294" y="695"/>
                </a:cxn>
                <a:cxn ang="0">
                  <a:pos x="351" y="699"/>
                </a:cxn>
                <a:cxn ang="0">
                  <a:pos x="351" y="699"/>
                </a:cxn>
              </a:cxnLst>
              <a:rect l="0" t="0" r="r" b="b"/>
              <a:pathLst>
                <a:path w="703" h="699">
                  <a:moveTo>
                    <a:pt x="348" y="699"/>
                  </a:moveTo>
                  <a:lnTo>
                    <a:pt x="409" y="695"/>
                  </a:lnTo>
                  <a:lnTo>
                    <a:pt x="463" y="683"/>
                  </a:lnTo>
                  <a:lnTo>
                    <a:pt x="514" y="660"/>
                  </a:lnTo>
                  <a:lnTo>
                    <a:pt x="560" y="633"/>
                  </a:lnTo>
                  <a:lnTo>
                    <a:pt x="598" y="598"/>
                  </a:lnTo>
                  <a:lnTo>
                    <a:pt x="633" y="556"/>
                  </a:lnTo>
                  <a:lnTo>
                    <a:pt x="664" y="510"/>
                  </a:lnTo>
                  <a:lnTo>
                    <a:pt x="683" y="459"/>
                  </a:lnTo>
                  <a:lnTo>
                    <a:pt x="699" y="405"/>
                  </a:lnTo>
                  <a:lnTo>
                    <a:pt x="703" y="348"/>
                  </a:lnTo>
                  <a:lnTo>
                    <a:pt x="699" y="294"/>
                  </a:lnTo>
                  <a:lnTo>
                    <a:pt x="683" y="240"/>
                  </a:lnTo>
                  <a:lnTo>
                    <a:pt x="664" y="189"/>
                  </a:lnTo>
                  <a:lnTo>
                    <a:pt x="633" y="143"/>
                  </a:lnTo>
                  <a:lnTo>
                    <a:pt x="598" y="101"/>
                  </a:lnTo>
                  <a:lnTo>
                    <a:pt x="560" y="66"/>
                  </a:lnTo>
                  <a:lnTo>
                    <a:pt x="514" y="39"/>
                  </a:lnTo>
                  <a:lnTo>
                    <a:pt x="463" y="16"/>
                  </a:lnTo>
                  <a:lnTo>
                    <a:pt x="409" y="4"/>
                  </a:lnTo>
                  <a:lnTo>
                    <a:pt x="351" y="0"/>
                  </a:lnTo>
                  <a:lnTo>
                    <a:pt x="294" y="4"/>
                  </a:lnTo>
                  <a:lnTo>
                    <a:pt x="240" y="16"/>
                  </a:lnTo>
                  <a:lnTo>
                    <a:pt x="189" y="39"/>
                  </a:lnTo>
                  <a:lnTo>
                    <a:pt x="143" y="66"/>
                  </a:lnTo>
                  <a:lnTo>
                    <a:pt x="104" y="101"/>
                  </a:lnTo>
                  <a:lnTo>
                    <a:pt x="70" y="143"/>
                  </a:lnTo>
                  <a:lnTo>
                    <a:pt x="39" y="189"/>
                  </a:lnTo>
                  <a:lnTo>
                    <a:pt x="20" y="240"/>
                  </a:lnTo>
                  <a:lnTo>
                    <a:pt x="4" y="294"/>
                  </a:lnTo>
                  <a:lnTo>
                    <a:pt x="0" y="348"/>
                  </a:lnTo>
                  <a:lnTo>
                    <a:pt x="4" y="405"/>
                  </a:lnTo>
                  <a:lnTo>
                    <a:pt x="20" y="459"/>
                  </a:lnTo>
                  <a:lnTo>
                    <a:pt x="39" y="510"/>
                  </a:lnTo>
                  <a:lnTo>
                    <a:pt x="70" y="556"/>
                  </a:lnTo>
                  <a:lnTo>
                    <a:pt x="104" y="598"/>
                  </a:lnTo>
                  <a:lnTo>
                    <a:pt x="143" y="633"/>
                  </a:lnTo>
                  <a:lnTo>
                    <a:pt x="189" y="660"/>
                  </a:lnTo>
                  <a:lnTo>
                    <a:pt x="240" y="683"/>
                  </a:lnTo>
                  <a:lnTo>
                    <a:pt x="294" y="695"/>
                  </a:lnTo>
                  <a:lnTo>
                    <a:pt x="351" y="699"/>
                  </a:lnTo>
                  <a:lnTo>
                    <a:pt x="351" y="699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3992" name="Freeform 1048"/>
            <p:cNvSpPr>
              <a:spLocks/>
            </p:cNvSpPr>
            <p:nvPr/>
          </p:nvSpPr>
          <p:spPr bwMode="auto">
            <a:xfrm>
              <a:off x="1495" y="1265"/>
              <a:ext cx="2609" cy="95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23" y="0"/>
                </a:cxn>
                <a:cxn ang="0">
                  <a:pos x="58" y="7"/>
                </a:cxn>
                <a:cxn ang="0">
                  <a:pos x="100" y="35"/>
                </a:cxn>
                <a:cxn ang="0">
                  <a:pos x="147" y="89"/>
                </a:cxn>
                <a:cxn ang="0">
                  <a:pos x="193" y="181"/>
                </a:cxn>
                <a:cxn ang="0">
                  <a:pos x="247" y="270"/>
                </a:cxn>
                <a:cxn ang="0">
                  <a:pos x="305" y="332"/>
                </a:cxn>
                <a:cxn ang="0">
                  <a:pos x="363" y="374"/>
                </a:cxn>
                <a:cxn ang="0">
                  <a:pos x="413" y="401"/>
                </a:cxn>
                <a:cxn ang="0">
                  <a:pos x="494" y="420"/>
                </a:cxn>
                <a:cxn ang="0">
                  <a:pos x="644" y="428"/>
                </a:cxn>
                <a:cxn ang="0">
                  <a:pos x="830" y="432"/>
                </a:cxn>
                <a:cxn ang="0">
                  <a:pos x="1015" y="447"/>
                </a:cxn>
                <a:cxn ang="0">
                  <a:pos x="1181" y="486"/>
                </a:cxn>
                <a:cxn ang="0">
                  <a:pos x="1293" y="567"/>
                </a:cxn>
                <a:cxn ang="0">
                  <a:pos x="1370" y="652"/>
                </a:cxn>
                <a:cxn ang="0">
                  <a:pos x="1420" y="741"/>
                </a:cxn>
                <a:cxn ang="0">
                  <a:pos x="1463" y="818"/>
                </a:cxn>
                <a:cxn ang="0">
                  <a:pos x="1509" y="879"/>
                </a:cxn>
                <a:cxn ang="0">
                  <a:pos x="1563" y="918"/>
                </a:cxn>
                <a:cxn ang="0">
                  <a:pos x="1629" y="941"/>
                </a:cxn>
                <a:cxn ang="0">
                  <a:pos x="1706" y="953"/>
                </a:cxn>
                <a:cxn ang="0">
                  <a:pos x="1791" y="957"/>
                </a:cxn>
                <a:cxn ang="0">
                  <a:pos x="1868" y="957"/>
                </a:cxn>
                <a:cxn ang="0">
                  <a:pos x="1941" y="957"/>
                </a:cxn>
                <a:cxn ang="0">
                  <a:pos x="2019" y="953"/>
                </a:cxn>
                <a:cxn ang="0">
                  <a:pos x="2100" y="937"/>
                </a:cxn>
                <a:cxn ang="0">
                  <a:pos x="2192" y="914"/>
                </a:cxn>
                <a:cxn ang="0">
                  <a:pos x="2289" y="879"/>
                </a:cxn>
                <a:cxn ang="0">
                  <a:pos x="2370" y="841"/>
                </a:cxn>
                <a:cxn ang="0">
                  <a:pos x="2435" y="802"/>
                </a:cxn>
                <a:cxn ang="0">
                  <a:pos x="2509" y="760"/>
                </a:cxn>
                <a:cxn ang="0">
                  <a:pos x="2567" y="721"/>
                </a:cxn>
                <a:cxn ang="0">
                  <a:pos x="2605" y="698"/>
                </a:cxn>
              </a:cxnLst>
              <a:rect l="0" t="0" r="r" b="b"/>
              <a:pathLst>
                <a:path w="2609" h="957">
                  <a:moveTo>
                    <a:pt x="0" y="0"/>
                  </a:moveTo>
                  <a:lnTo>
                    <a:pt x="4" y="0"/>
                  </a:lnTo>
                  <a:lnTo>
                    <a:pt x="11" y="0"/>
                  </a:lnTo>
                  <a:lnTo>
                    <a:pt x="23" y="0"/>
                  </a:lnTo>
                  <a:lnTo>
                    <a:pt x="38" y="4"/>
                  </a:lnTo>
                  <a:lnTo>
                    <a:pt x="58" y="7"/>
                  </a:lnTo>
                  <a:lnTo>
                    <a:pt x="77" y="19"/>
                  </a:lnTo>
                  <a:lnTo>
                    <a:pt x="100" y="35"/>
                  </a:lnTo>
                  <a:lnTo>
                    <a:pt x="123" y="58"/>
                  </a:lnTo>
                  <a:lnTo>
                    <a:pt x="147" y="89"/>
                  </a:lnTo>
                  <a:lnTo>
                    <a:pt x="166" y="127"/>
                  </a:lnTo>
                  <a:lnTo>
                    <a:pt x="193" y="181"/>
                  </a:lnTo>
                  <a:lnTo>
                    <a:pt x="220" y="231"/>
                  </a:lnTo>
                  <a:lnTo>
                    <a:pt x="247" y="270"/>
                  </a:lnTo>
                  <a:lnTo>
                    <a:pt x="278" y="305"/>
                  </a:lnTo>
                  <a:lnTo>
                    <a:pt x="305" y="332"/>
                  </a:lnTo>
                  <a:lnTo>
                    <a:pt x="332" y="355"/>
                  </a:lnTo>
                  <a:lnTo>
                    <a:pt x="363" y="374"/>
                  </a:lnTo>
                  <a:lnTo>
                    <a:pt x="390" y="389"/>
                  </a:lnTo>
                  <a:lnTo>
                    <a:pt x="413" y="401"/>
                  </a:lnTo>
                  <a:lnTo>
                    <a:pt x="436" y="409"/>
                  </a:lnTo>
                  <a:lnTo>
                    <a:pt x="494" y="420"/>
                  </a:lnTo>
                  <a:lnTo>
                    <a:pt x="563" y="428"/>
                  </a:lnTo>
                  <a:lnTo>
                    <a:pt x="644" y="428"/>
                  </a:lnTo>
                  <a:lnTo>
                    <a:pt x="733" y="432"/>
                  </a:lnTo>
                  <a:lnTo>
                    <a:pt x="830" y="432"/>
                  </a:lnTo>
                  <a:lnTo>
                    <a:pt x="922" y="436"/>
                  </a:lnTo>
                  <a:lnTo>
                    <a:pt x="1015" y="447"/>
                  </a:lnTo>
                  <a:lnTo>
                    <a:pt x="1104" y="463"/>
                  </a:lnTo>
                  <a:lnTo>
                    <a:pt x="1181" y="486"/>
                  </a:lnTo>
                  <a:lnTo>
                    <a:pt x="1247" y="524"/>
                  </a:lnTo>
                  <a:lnTo>
                    <a:pt x="1293" y="567"/>
                  </a:lnTo>
                  <a:lnTo>
                    <a:pt x="1335" y="609"/>
                  </a:lnTo>
                  <a:lnTo>
                    <a:pt x="1370" y="652"/>
                  </a:lnTo>
                  <a:lnTo>
                    <a:pt x="1397" y="698"/>
                  </a:lnTo>
                  <a:lnTo>
                    <a:pt x="1420" y="741"/>
                  </a:lnTo>
                  <a:lnTo>
                    <a:pt x="1443" y="779"/>
                  </a:lnTo>
                  <a:lnTo>
                    <a:pt x="1463" y="818"/>
                  </a:lnTo>
                  <a:lnTo>
                    <a:pt x="1486" y="852"/>
                  </a:lnTo>
                  <a:lnTo>
                    <a:pt x="1509" y="879"/>
                  </a:lnTo>
                  <a:lnTo>
                    <a:pt x="1532" y="903"/>
                  </a:lnTo>
                  <a:lnTo>
                    <a:pt x="1563" y="918"/>
                  </a:lnTo>
                  <a:lnTo>
                    <a:pt x="1594" y="933"/>
                  </a:lnTo>
                  <a:lnTo>
                    <a:pt x="1629" y="941"/>
                  </a:lnTo>
                  <a:lnTo>
                    <a:pt x="1667" y="949"/>
                  </a:lnTo>
                  <a:lnTo>
                    <a:pt x="1706" y="953"/>
                  </a:lnTo>
                  <a:lnTo>
                    <a:pt x="1748" y="957"/>
                  </a:lnTo>
                  <a:lnTo>
                    <a:pt x="1791" y="957"/>
                  </a:lnTo>
                  <a:lnTo>
                    <a:pt x="1829" y="957"/>
                  </a:lnTo>
                  <a:lnTo>
                    <a:pt x="1868" y="957"/>
                  </a:lnTo>
                  <a:lnTo>
                    <a:pt x="1907" y="957"/>
                  </a:lnTo>
                  <a:lnTo>
                    <a:pt x="1941" y="957"/>
                  </a:lnTo>
                  <a:lnTo>
                    <a:pt x="1980" y="957"/>
                  </a:lnTo>
                  <a:lnTo>
                    <a:pt x="2019" y="953"/>
                  </a:lnTo>
                  <a:lnTo>
                    <a:pt x="2057" y="945"/>
                  </a:lnTo>
                  <a:lnTo>
                    <a:pt x="2100" y="937"/>
                  </a:lnTo>
                  <a:lnTo>
                    <a:pt x="2146" y="926"/>
                  </a:lnTo>
                  <a:lnTo>
                    <a:pt x="2192" y="914"/>
                  </a:lnTo>
                  <a:lnTo>
                    <a:pt x="2239" y="899"/>
                  </a:lnTo>
                  <a:lnTo>
                    <a:pt x="2289" y="879"/>
                  </a:lnTo>
                  <a:lnTo>
                    <a:pt x="2339" y="856"/>
                  </a:lnTo>
                  <a:lnTo>
                    <a:pt x="2370" y="841"/>
                  </a:lnTo>
                  <a:lnTo>
                    <a:pt x="2401" y="822"/>
                  </a:lnTo>
                  <a:lnTo>
                    <a:pt x="2435" y="802"/>
                  </a:lnTo>
                  <a:lnTo>
                    <a:pt x="2474" y="779"/>
                  </a:lnTo>
                  <a:lnTo>
                    <a:pt x="2509" y="760"/>
                  </a:lnTo>
                  <a:lnTo>
                    <a:pt x="2540" y="737"/>
                  </a:lnTo>
                  <a:lnTo>
                    <a:pt x="2567" y="721"/>
                  </a:lnTo>
                  <a:lnTo>
                    <a:pt x="2590" y="706"/>
                  </a:lnTo>
                  <a:lnTo>
                    <a:pt x="2605" y="698"/>
                  </a:lnTo>
                  <a:lnTo>
                    <a:pt x="2609" y="694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3993" name="Freeform 1049"/>
            <p:cNvSpPr>
              <a:spLocks/>
            </p:cNvSpPr>
            <p:nvPr/>
          </p:nvSpPr>
          <p:spPr bwMode="auto">
            <a:xfrm>
              <a:off x="4081" y="1921"/>
              <a:ext cx="89" cy="61"/>
            </a:xfrm>
            <a:custGeom>
              <a:avLst/>
              <a:gdLst/>
              <a:ahLst/>
              <a:cxnLst>
                <a:cxn ang="0">
                  <a:pos x="23" y="61"/>
                </a:cxn>
                <a:cxn ang="0">
                  <a:pos x="89" y="0"/>
                </a:cxn>
                <a:cxn ang="0">
                  <a:pos x="0" y="23"/>
                </a:cxn>
                <a:cxn ang="0">
                  <a:pos x="23" y="61"/>
                </a:cxn>
                <a:cxn ang="0">
                  <a:pos x="23" y="61"/>
                </a:cxn>
              </a:cxnLst>
              <a:rect l="0" t="0" r="r" b="b"/>
              <a:pathLst>
                <a:path w="89" h="61">
                  <a:moveTo>
                    <a:pt x="23" y="61"/>
                  </a:moveTo>
                  <a:lnTo>
                    <a:pt x="89" y="0"/>
                  </a:lnTo>
                  <a:lnTo>
                    <a:pt x="0" y="23"/>
                  </a:lnTo>
                  <a:lnTo>
                    <a:pt x="23" y="61"/>
                  </a:lnTo>
                  <a:lnTo>
                    <a:pt x="23" y="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3994" name="Freeform 1050"/>
            <p:cNvSpPr>
              <a:spLocks/>
            </p:cNvSpPr>
            <p:nvPr/>
          </p:nvSpPr>
          <p:spPr bwMode="auto">
            <a:xfrm>
              <a:off x="4123" y="1959"/>
              <a:ext cx="85" cy="70"/>
            </a:xfrm>
            <a:custGeom>
              <a:avLst/>
              <a:gdLst/>
              <a:ahLst/>
              <a:cxnLst>
                <a:cxn ang="0">
                  <a:pos x="24" y="66"/>
                </a:cxn>
                <a:cxn ang="0">
                  <a:pos x="85" y="0"/>
                </a:cxn>
                <a:cxn ang="0">
                  <a:pos x="0" y="27"/>
                </a:cxn>
                <a:cxn ang="0">
                  <a:pos x="27" y="70"/>
                </a:cxn>
                <a:cxn ang="0">
                  <a:pos x="27" y="70"/>
                </a:cxn>
                <a:cxn ang="0">
                  <a:pos x="24" y="66"/>
                </a:cxn>
              </a:cxnLst>
              <a:rect l="0" t="0" r="r" b="b"/>
              <a:pathLst>
                <a:path w="85" h="70">
                  <a:moveTo>
                    <a:pt x="24" y="66"/>
                  </a:moveTo>
                  <a:lnTo>
                    <a:pt x="85" y="0"/>
                  </a:lnTo>
                  <a:lnTo>
                    <a:pt x="0" y="27"/>
                  </a:lnTo>
                  <a:lnTo>
                    <a:pt x="27" y="70"/>
                  </a:lnTo>
                  <a:lnTo>
                    <a:pt x="27" y="70"/>
                  </a:lnTo>
                  <a:lnTo>
                    <a:pt x="24" y="6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3995" name="Freeform 1051"/>
            <p:cNvSpPr>
              <a:spLocks/>
            </p:cNvSpPr>
            <p:nvPr/>
          </p:nvSpPr>
          <p:spPr bwMode="auto">
            <a:xfrm>
              <a:off x="1506" y="1998"/>
              <a:ext cx="2648" cy="1200"/>
            </a:xfrm>
            <a:custGeom>
              <a:avLst/>
              <a:gdLst/>
              <a:ahLst/>
              <a:cxnLst>
                <a:cxn ang="0">
                  <a:pos x="0" y="1200"/>
                </a:cxn>
                <a:cxn ang="0">
                  <a:pos x="20" y="1200"/>
                </a:cxn>
                <a:cxn ang="0">
                  <a:pos x="43" y="1196"/>
                </a:cxn>
                <a:cxn ang="0">
                  <a:pos x="74" y="1192"/>
                </a:cxn>
                <a:cxn ang="0">
                  <a:pos x="108" y="1180"/>
                </a:cxn>
                <a:cxn ang="0">
                  <a:pos x="139" y="1161"/>
                </a:cxn>
                <a:cxn ang="0">
                  <a:pos x="174" y="1126"/>
                </a:cxn>
                <a:cxn ang="0">
                  <a:pos x="213" y="1080"/>
                </a:cxn>
                <a:cxn ang="0">
                  <a:pos x="247" y="1030"/>
                </a:cxn>
                <a:cxn ang="0">
                  <a:pos x="282" y="984"/>
                </a:cxn>
                <a:cxn ang="0">
                  <a:pos x="321" y="941"/>
                </a:cxn>
                <a:cxn ang="0">
                  <a:pos x="359" y="903"/>
                </a:cxn>
                <a:cxn ang="0">
                  <a:pos x="390" y="876"/>
                </a:cxn>
                <a:cxn ang="0">
                  <a:pos x="421" y="856"/>
                </a:cxn>
                <a:cxn ang="0">
                  <a:pos x="464" y="833"/>
                </a:cxn>
                <a:cxn ang="0">
                  <a:pos x="521" y="810"/>
                </a:cxn>
                <a:cxn ang="0">
                  <a:pos x="603" y="798"/>
                </a:cxn>
                <a:cxn ang="0">
                  <a:pos x="699" y="795"/>
                </a:cxn>
                <a:cxn ang="0">
                  <a:pos x="780" y="798"/>
                </a:cxn>
                <a:cxn ang="0">
                  <a:pos x="830" y="802"/>
                </a:cxn>
                <a:cxn ang="0">
                  <a:pos x="842" y="802"/>
                </a:cxn>
                <a:cxn ang="0">
                  <a:pos x="884" y="802"/>
                </a:cxn>
                <a:cxn ang="0">
                  <a:pos x="950" y="802"/>
                </a:cxn>
                <a:cxn ang="0">
                  <a:pos x="1027" y="798"/>
                </a:cxn>
                <a:cxn ang="0">
                  <a:pos x="1100" y="787"/>
                </a:cxn>
                <a:cxn ang="0">
                  <a:pos x="1162" y="768"/>
                </a:cxn>
                <a:cxn ang="0">
                  <a:pos x="1209" y="752"/>
                </a:cxn>
                <a:cxn ang="0">
                  <a:pos x="1251" y="733"/>
                </a:cxn>
                <a:cxn ang="0">
                  <a:pos x="1286" y="706"/>
                </a:cxn>
                <a:cxn ang="0">
                  <a:pos x="1324" y="675"/>
                </a:cxn>
                <a:cxn ang="0">
                  <a:pos x="1382" y="602"/>
                </a:cxn>
                <a:cxn ang="0">
                  <a:pos x="1440" y="524"/>
                </a:cxn>
                <a:cxn ang="0">
                  <a:pos x="1479" y="474"/>
                </a:cxn>
                <a:cxn ang="0">
                  <a:pos x="1506" y="443"/>
                </a:cxn>
                <a:cxn ang="0">
                  <a:pos x="1529" y="424"/>
                </a:cxn>
                <a:cxn ang="0">
                  <a:pos x="1579" y="389"/>
                </a:cxn>
                <a:cxn ang="0">
                  <a:pos x="1660" y="355"/>
                </a:cxn>
                <a:cxn ang="0">
                  <a:pos x="1749" y="332"/>
                </a:cxn>
                <a:cxn ang="0">
                  <a:pos x="1826" y="320"/>
                </a:cxn>
                <a:cxn ang="0">
                  <a:pos x="1880" y="316"/>
                </a:cxn>
                <a:cxn ang="0">
                  <a:pos x="1938" y="308"/>
                </a:cxn>
                <a:cxn ang="0">
                  <a:pos x="2035" y="293"/>
                </a:cxn>
                <a:cxn ang="0">
                  <a:pos x="2135" y="266"/>
                </a:cxn>
                <a:cxn ang="0">
                  <a:pos x="2235" y="231"/>
                </a:cxn>
                <a:cxn ang="0">
                  <a:pos x="2328" y="189"/>
                </a:cxn>
                <a:cxn ang="0">
                  <a:pos x="2413" y="143"/>
                </a:cxn>
                <a:cxn ang="0">
                  <a:pos x="2490" y="96"/>
                </a:cxn>
                <a:cxn ang="0">
                  <a:pos x="2559" y="54"/>
                </a:cxn>
                <a:cxn ang="0">
                  <a:pos x="2614" y="19"/>
                </a:cxn>
                <a:cxn ang="0">
                  <a:pos x="2644" y="0"/>
                </a:cxn>
              </a:cxnLst>
              <a:rect l="0" t="0" r="r" b="b"/>
              <a:pathLst>
                <a:path w="2648" h="1200">
                  <a:moveTo>
                    <a:pt x="0" y="1196"/>
                  </a:moveTo>
                  <a:lnTo>
                    <a:pt x="0" y="1200"/>
                  </a:lnTo>
                  <a:lnTo>
                    <a:pt x="8" y="1200"/>
                  </a:lnTo>
                  <a:lnTo>
                    <a:pt x="20" y="1200"/>
                  </a:lnTo>
                  <a:lnTo>
                    <a:pt x="31" y="1200"/>
                  </a:lnTo>
                  <a:lnTo>
                    <a:pt x="43" y="1196"/>
                  </a:lnTo>
                  <a:lnTo>
                    <a:pt x="58" y="1196"/>
                  </a:lnTo>
                  <a:lnTo>
                    <a:pt x="74" y="1192"/>
                  </a:lnTo>
                  <a:lnTo>
                    <a:pt x="93" y="1188"/>
                  </a:lnTo>
                  <a:lnTo>
                    <a:pt x="108" y="1180"/>
                  </a:lnTo>
                  <a:lnTo>
                    <a:pt x="120" y="1177"/>
                  </a:lnTo>
                  <a:lnTo>
                    <a:pt x="139" y="1161"/>
                  </a:lnTo>
                  <a:lnTo>
                    <a:pt x="159" y="1146"/>
                  </a:lnTo>
                  <a:lnTo>
                    <a:pt x="174" y="1126"/>
                  </a:lnTo>
                  <a:lnTo>
                    <a:pt x="193" y="1103"/>
                  </a:lnTo>
                  <a:lnTo>
                    <a:pt x="213" y="1080"/>
                  </a:lnTo>
                  <a:lnTo>
                    <a:pt x="228" y="1057"/>
                  </a:lnTo>
                  <a:lnTo>
                    <a:pt x="247" y="1030"/>
                  </a:lnTo>
                  <a:lnTo>
                    <a:pt x="263" y="1007"/>
                  </a:lnTo>
                  <a:lnTo>
                    <a:pt x="282" y="984"/>
                  </a:lnTo>
                  <a:lnTo>
                    <a:pt x="301" y="964"/>
                  </a:lnTo>
                  <a:lnTo>
                    <a:pt x="321" y="941"/>
                  </a:lnTo>
                  <a:lnTo>
                    <a:pt x="340" y="922"/>
                  </a:lnTo>
                  <a:lnTo>
                    <a:pt x="359" y="903"/>
                  </a:lnTo>
                  <a:lnTo>
                    <a:pt x="375" y="887"/>
                  </a:lnTo>
                  <a:lnTo>
                    <a:pt x="390" y="876"/>
                  </a:lnTo>
                  <a:lnTo>
                    <a:pt x="406" y="864"/>
                  </a:lnTo>
                  <a:lnTo>
                    <a:pt x="421" y="856"/>
                  </a:lnTo>
                  <a:lnTo>
                    <a:pt x="440" y="845"/>
                  </a:lnTo>
                  <a:lnTo>
                    <a:pt x="464" y="833"/>
                  </a:lnTo>
                  <a:lnTo>
                    <a:pt x="487" y="822"/>
                  </a:lnTo>
                  <a:lnTo>
                    <a:pt x="521" y="810"/>
                  </a:lnTo>
                  <a:lnTo>
                    <a:pt x="560" y="802"/>
                  </a:lnTo>
                  <a:lnTo>
                    <a:pt x="603" y="798"/>
                  </a:lnTo>
                  <a:lnTo>
                    <a:pt x="653" y="795"/>
                  </a:lnTo>
                  <a:lnTo>
                    <a:pt x="699" y="795"/>
                  </a:lnTo>
                  <a:lnTo>
                    <a:pt x="741" y="795"/>
                  </a:lnTo>
                  <a:lnTo>
                    <a:pt x="780" y="798"/>
                  </a:lnTo>
                  <a:lnTo>
                    <a:pt x="811" y="798"/>
                  </a:lnTo>
                  <a:lnTo>
                    <a:pt x="830" y="802"/>
                  </a:lnTo>
                  <a:lnTo>
                    <a:pt x="838" y="802"/>
                  </a:lnTo>
                  <a:lnTo>
                    <a:pt x="842" y="802"/>
                  </a:lnTo>
                  <a:lnTo>
                    <a:pt x="857" y="802"/>
                  </a:lnTo>
                  <a:lnTo>
                    <a:pt x="884" y="802"/>
                  </a:lnTo>
                  <a:lnTo>
                    <a:pt x="915" y="802"/>
                  </a:lnTo>
                  <a:lnTo>
                    <a:pt x="950" y="802"/>
                  </a:lnTo>
                  <a:lnTo>
                    <a:pt x="989" y="798"/>
                  </a:lnTo>
                  <a:lnTo>
                    <a:pt x="1027" y="798"/>
                  </a:lnTo>
                  <a:lnTo>
                    <a:pt x="1066" y="791"/>
                  </a:lnTo>
                  <a:lnTo>
                    <a:pt x="1100" y="787"/>
                  </a:lnTo>
                  <a:lnTo>
                    <a:pt x="1135" y="775"/>
                  </a:lnTo>
                  <a:lnTo>
                    <a:pt x="1162" y="768"/>
                  </a:lnTo>
                  <a:lnTo>
                    <a:pt x="1185" y="760"/>
                  </a:lnTo>
                  <a:lnTo>
                    <a:pt x="1209" y="752"/>
                  </a:lnTo>
                  <a:lnTo>
                    <a:pt x="1232" y="741"/>
                  </a:lnTo>
                  <a:lnTo>
                    <a:pt x="1251" y="733"/>
                  </a:lnTo>
                  <a:lnTo>
                    <a:pt x="1270" y="721"/>
                  </a:lnTo>
                  <a:lnTo>
                    <a:pt x="1286" y="706"/>
                  </a:lnTo>
                  <a:lnTo>
                    <a:pt x="1305" y="690"/>
                  </a:lnTo>
                  <a:lnTo>
                    <a:pt x="1324" y="675"/>
                  </a:lnTo>
                  <a:lnTo>
                    <a:pt x="1340" y="652"/>
                  </a:lnTo>
                  <a:lnTo>
                    <a:pt x="1382" y="602"/>
                  </a:lnTo>
                  <a:lnTo>
                    <a:pt x="1413" y="559"/>
                  </a:lnTo>
                  <a:lnTo>
                    <a:pt x="1440" y="524"/>
                  </a:lnTo>
                  <a:lnTo>
                    <a:pt x="1463" y="497"/>
                  </a:lnTo>
                  <a:lnTo>
                    <a:pt x="1479" y="474"/>
                  </a:lnTo>
                  <a:lnTo>
                    <a:pt x="1494" y="459"/>
                  </a:lnTo>
                  <a:lnTo>
                    <a:pt x="1506" y="443"/>
                  </a:lnTo>
                  <a:lnTo>
                    <a:pt x="1517" y="436"/>
                  </a:lnTo>
                  <a:lnTo>
                    <a:pt x="1529" y="424"/>
                  </a:lnTo>
                  <a:lnTo>
                    <a:pt x="1544" y="413"/>
                  </a:lnTo>
                  <a:lnTo>
                    <a:pt x="1579" y="389"/>
                  </a:lnTo>
                  <a:lnTo>
                    <a:pt x="1618" y="370"/>
                  </a:lnTo>
                  <a:lnTo>
                    <a:pt x="1660" y="355"/>
                  </a:lnTo>
                  <a:lnTo>
                    <a:pt x="1706" y="343"/>
                  </a:lnTo>
                  <a:lnTo>
                    <a:pt x="1749" y="332"/>
                  </a:lnTo>
                  <a:lnTo>
                    <a:pt x="1788" y="328"/>
                  </a:lnTo>
                  <a:lnTo>
                    <a:pt x="1826" y="320"/>
                  </a:lnTo>
                  <a:lnTo>
                    <a:pt x="1857" y="316"/>
                  </a:lnTo>
                  <a:lnTo>
                    <a:pt x="1880" y="316"/>
                  </a:lnTo>
                  <a:lnTo>
                    <a:pt x="1896" y="316"/>
                  </a:lnTo>
                  <a:lnTo>
                    <a:pt x="1938" y="308"/>
                  </a:lnTo>
                  <a:lnTo>
                    <a:pt x="1984" y="301"/>
                  </a:lnTo>
                  <a:lnTo>
                    <a:pt x="2035" y="293"/>
                  </a:lnTo>
                  <a:lnTo>
                    <a:pt x="2085" y="278"/>
                  </a:lnTo>
                  <a:lnTo>
                    <a:pt x="2135" y="266"/>
                  </a:lnTo>
                  <a:lnTo>
                    <a:pt x="2185" y="247"/>
                  </a:lnTo>
                  <a:lnTo>
                    <a:pt x="2235" y="231"/>
                  </a:lnTo>
                  <a:lnTo>
                    <a:pt x="2282" y="212"/>
                  </a:lnTo>
                  <a:lnTo>
                    <a:pt x="2328" y="189"/>
                  </a:lnTo>
                  <a:lnTo>
                    <a:pt x="2370" y="170"/>
                  </a:lnTo>
                  <a:lnTo>
                    <a:pt x="2413" y="143"/>
                  </a:lnTo>
                  <a:lnTo>
                    <a:pt x="2451" y="119"/>
                  </a:lnTo>
                  <a:lnTo>
                    <a:pt x="2490" y="96"/>
                  </a:lnTo>
                  <a:lnTo>
                    <a:pt x="2529" y="73"/>
                  </a:lnTo>
                  <a:lnTo>
                    <a:pt x="2559" y="54"/>
                  </a:lnTo>
                  <a:lnTo>
                    <a:pt x="2590" y="35"/>
                  </a:lnTo>
                  <a:lnTo>
                    <a:pt x="2614" y="19"/>
                  </a:lnTo>
                  <a:lnTo>
                    <a:pt x="2633" y="8"/>
                  </a:lnTo>
                  <a:lnTo>
                    <a:pt x="2644" y="0"/>
                  </a:lnTo>
                  <a:lnTo>
                    <a:pt x="2648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3996" name="Freeform 1052"/>
            <p:cNvSpPr>
              <a:spLocks/>
            </p:cNvSpPr>
            <p:nvPr/>
          </p:nvSpPr>
          <p:spPr bwMode="auto">
            <a:xfrm>
              <a:off x="1503" y="1762"/>
              <a:ext cx="2570" cy="818"/>
            </a:xfrm>
            <a:custGeom>
              <a:avLst/>
              <a:gdLst/>
              <a:ahLst/>
              <a:cxnLst>
                <a:cxn ang="0">
                  <a:pos x="2570" y="818"/>
                </a:cxn>
                <a:cxn ang="0">
                  <a:pos x="2547" y="803"/>
                </a:cxn>
                <a:cxn ang="0">
                  <a:pos x="2501" y="772"/>
                </a:cxn>
                <a:cxn ang="0">
                  <a:pos x="2447" y="737"/>
                </a:cxn>
                <a:cxn ang="0">
                  <a:pos x="2385" y="695"/>
                </a:cxn>
                <a:cxn ang="0">
                  <a:pos x="2300" y="645"/>
                </a:cxn>
                <a:cxn ang="0">
                  <a:pos x="2196" y="602"/>
                </a:cxn>
                <a:cxn ang="0">
                  <a:pos x="2088" y="575"/>
                </a:cxn>
                <a:cxn ang="0">
                  <a:pos x="1991" y="560"/>
                </a:cxn>
                <a:cxn ang="0">
                  <a:pos x="1926" y="552"/>
                </a:cxn>
                <a:cxn ang="0">
                  <a:pos x="1899" y="552"/>
                </a:cxn>
                <a:cxn ang="0">
                  <a:pos x="1841" y="548"/>
                </a:cxn>
                <a:cxn ang="0">
                  <a:pos x="1748" y="541"/>
                </a:cxn>
                <a:cxn ang="0">
                  <a:pos x="1648" y="525"/>
                </a:cxn>
                <a:cxn ang="0">
                  <a:pos x="1559" y="506"/>
                </a:cxn>
                <a:cxn ang="0">
                  <a:pos x="1501" y="475"/>
                </a:cxn>
                <a:cxn ang="0">
                  <a:pos x="1455" y="436"/>
                </a:cxn>
                <a:cxn ang="0">
                  <a:pos x="1416" y="394"/>
                </a:cxn>
                <a:cxn ang="0">
                  <a:pos x="1385" y="344"/>
                </a:cxn>
                <a:cxn ang="0">
                  <a:pos x="1354" y="286"/>
                </a:cxn>
                <a:cxn ang="0">
                  <a:pos x="1327" y="236"/>
                </a:cxn>
                <a:cxn ang="0">
                  <a:pos x="1300" y="193"/>
                </a:cxn>
                <a:cxn ang="0">
                  <a:pos x="1269" y="151"/>
                </a:cxn>
                <a:cxn ang="0">
                  <a:pos x="1235" y="108"/>
                </a:cxn>
                <a:cxn ang="0">
                  <a:pos x="1192" y="74"/>
                </a:cxn>
                <a:cxn ang="0">
                  <a:pos x="1150" y="47"/>
                </a:cxn>
                <a:cxn ang="0">
                  <a:pos x="1100" y="27"/>
                </a:cxn>
                <a:cxn ang="0">
                  <a:pos x="1038" y="12"/>
                </a:cxn>
                <a:cxn ang="0">
                  <a:pos x="953" y="4"/>
                </a:cxn>
                <a:cxn ang="0">
                  <a:pos x="833" y="0"/>
                </a:cxn>
                <a:cxn ang="0">
                  <a:pos x="698" y="8"/>
                </a:cxn>
                <a:cxn ang="0">
                  <a:pos x="606" y="24"/>
                </a:cxn>
                <a:cxn ang="0">
                  <a:pos x="536" y="47"/>
                </a:cxn>
                <a:cxn ang="0">
                  <a:pos x="486" y="78"/>
                </a:cxn>
                <a:cxn ang="0">
                  <a:pos x="443" y="112"/>
                </a:cxn>
                <a:cxn ang="0">
                  <a:pos x="405" y="147"/>
                </a:cxn>
                <a:cxn ang="0">
                  <a:pos x="366" y="193"/>
                </a:cxn>
                <a:cxn ang="0">
                  <a:pos x="320" y="244"/>
                </a:cxn>
                <a:cxn ang="0">
                  <a:pos x="274" y="298"/>
                </a:cxn>
                <a:cxn ang="0">
                  <a:pos x="227" y="344"/>
                </a:cxn>
                <a:cxn ang="0">
                  <a:pos x="173" y="390"/>
                </a:cxn>
                <a:cxn ang="0">
                  <a:pos x="111" y="433"/>
                </a:cxn>
                <a:cxn ang="0">
                  <a:pos x="61" y="456"/>
                </a:cxn>
                <a:cxn ang="0">
                  <a:pos x="23" y="471"/>
                </a:cxn>
                <a:cxn ang="0">
                  <a:pos x="3" y="479"/>
                </a:cxn>
              </a:cxnLst>
              <a:rect l="0" t="0" r="r" b="b"/>
              <a:pathLst>
                <a:path w="2570" h="818">
                  <a:moveTo>
                    <a:pt x="2570" y="818"/>
                  </a:moveTo>
                  <a:lnTo>
                    <a:pt x="2570" y="818"/>
                  </a:lnTo>
                  <a:lnTo>
                    <a:pt x="2562" y="815"/>
                  </a:lnTo>
                  <a:lnTo>
                    <a:pt x="2547" y="803"/>
                  </a:lnTo>
                  <a:lnTo>
                    <a:pt x="2528" y="791"/>
                  </a:lnTo>
                  <a:lnTo>
                    <a:pt x="2501" y="772"/>
                  </a:lnTo>
                  <a:lnTo>
                    <a:pt x="2474" y="757"/>
                  </a:lnTo>
                  <a:lnTo>
                    <a:pt x="2447" y="737"/>
                  </a:lnTo>
                  <a:lnTo>
                    <a:pt x="2416" y="714"/>
                  </a:lnTo>
                  <a:lnTo>
                    <a:pt x="2385" y="695"/>
                  </a:lnTo>
                  <a:lnTo>
                    <a:pt x="2350" y="676"/>
                  </a:lnTo>
                  <a:lnTo>
                    <a:pt x="2300" y="645"/>
                  </a:lnTo>
                  <a:lnTo>
                    <a:pt x="2250" y="622"/>
                  </a:lnTo>
                  <a:lnTo>
                    <a:pt x="2196" y="602"/>
                  </a:lnTo>
                  <a:lnTo>
                    <a:pt x="2138" y="587"/>
                  </a:lnTo>
                  <a:lnTo>
                    <a:pt x="2088" y="575"/>
                  </a:lnTo>
                  <a:lnTo>
                    <a:pt x="2038" y="568"/>
                  </a:lnTo>
                  <a:lnTo>
                    <a:pt x="1991" y="560"/>
                  </a:lnTo>
                  <a:lnTo>
                    <a:pt x="1953" y="556"/>
                  </a:lnTo>
                  <a:lnTo>
                    <a:pt x="1926" y="552"/>
                  </a:lnTo>
                  <a:lnTo>
                    <a:pt x="1906" y="552"/>
                  </a:lnTo>
                  <a:lnTo>
                    <a:pt x="1899" y="552"/>
                  </a:lnTo>
                  <a:lnTo>
                    <a:pt x="1875" y="552"/>
                  </a:lnTo>
                  <a:lnTo>
                    <a:pt x="1841" y="548"/>
                  </a:lnTo>
                  <a:lnTo>
                    <a:pt x="1798" y="544"/>
                  </a:lnTo>
                  <a:lnTo>
                    <a:pt x="1748" y="541"/>
                  </a:lnTo>
                  <a:lnTo>
                    <a:pt x="1698" y="533"/>
                  </a:lnTo>
                  <a:lnTo>
                    <a:pt x="1648" y="525"/>
                  </a:lnTo>
                  <a:lnTo>
                    <a:pt x="1601" y="517"/>
                  </a:lnTo>
                  <a:lnTo>
                    <a:pt x="1559" y="506"/>
                  </a:lnTo>
                  <a:lnTo>
                    <a:pt x="1524" y="490"/>
                  </a:lnTo>
                  <a:lnTo>
                    <a:pt x="1501" y="475"/>
                  </a:lnTo>
                  <a:lnTo>
                    <a:pt x="1474" y="460"/>
                  </a:lnTo>
                  <a:lnTo>
                    <a:pt x="1455" y="436"/>
                  </a:lnTo>
                  <a:lnTo>
                    <a:pt x="1435" y="417"/>
                  </a:lnTo>
                  <a:lnTo>
                    <a:pt x="1416" y="394"/>
                  </a:lnTo>
                  <a:lnTo>
                    <a:pt x="1401" y="367"/>
                  </a:lnTo>
                  <a:lnTo>
                    <a:pt x="1385" y="344"/>
                  </a:lnTo>
                  <a:lnTo>
                    <a:pt x="1370" y="313"/>
                  </a:lnTo>
                  <a:lnTo>
                    <a:pt x="1354" y="286"/>
                  </a:lnTo>
                  <a:lnTo>
                    <a:pt x="1339" y="255"/>
                  </a:lnTo>
                  <a:lnTo>
                    <a:pt x="1327" y="236"/>
                  </a:lnTo>
                  <a:lnTo>
                    <a:pt x="1316" y="217"/>
                  </a:lnTo>
                  <a:lnTo>
                    <a:pt x="1300" y="193"/>
                  </a:lnTo>
                  <a:lnTo>
                    <a:pt x="1285" y="174"/>
                  </a:lnTo>
                  <a:lnTo>
                    <a:pt x="1269" y="151"/>
                  </a:lnTo>
                  <a:lnTo>
                    <a:pt x="1250" y="132"/>
                  </a:lnTo>
                  <a:lnTo>
                    <a:pt x="1235" y="108"/>
                  </a:lnTo>
                  <a:lnTo>
                    <a:pt x="1212" y="89"/>
                  </a:lnTo>
                  <a:lnTo>
                    <a:pt x="1192" y="74"/>
                  </a:lnTo>
                  <a:lnTo>
                    <a:pt x="1173" y="62"/>
                  </a:lnTo>
                  <a:lnTo>
                    <a:pt x="1150" y="47"/>
                  </a:lnTo>
                  <a:lnTo>
                    <a:pt x="1127" y="39"/>
                  </a:lnTo>
                  <a:lnTo>
                    <a:pt x="1100" y="27"/>
                  </a:lnTo>
                  <a:lnTo>
                    <a:pt x="1073" y="20"/>
                  </a:lnTo>
                  <a:lnTo>
                    <a:pt x="1038" y="12"/>
                  </a:lnTo>
                  <a:lnTo>
                    <a:pt x="999" y="8"/>
                  </a:lnTo>
                  <a:lnTo>
                    <a:pt x="953" y="4"/>
                  </a:lnTo>
                  <a:lnTo>
                    <a:pt x="895" y="0"/>
                  </a:lnTo>
                  <a:lnTo>
                    <a:pt x="833" y="0"/>
                  </a:lnTo>
                  <a:lnTo>
                    <a:pt x="756" y="4"/>
                  </a:lnTo>
                  <a:lnTo>
                    <a:pt x="698" y="8"/>
                  </a:lnTo>
                  <a:lnTo>
                    <a:pt x="648" y="12"/>
                  </a:lnTo>
                  <a:lnTo>
                    <a:pt x="606" y="24"/>
                  </a:lnTo>
                  <a:lnTo>
                    <a:pt x="567" y="35"/>
                  </a:lnTo>
                  <a:lnTo>
                    <a:pt x="536" y="47"/>
                  </a:lnTo>
                  <a:lnTo>
                    <a:pt x="509" y="62"/>
                  </a:lnTo>
                  <a:lnTo>
                    <a:pt x="486" y="78"/>
                  </a:lnTo>
                  <a:lnTo>
                    <a:pt x="463" y="97"/>
                  </a:lnTo>
                  <a:lnTo>
                    <a:pt x="443" y="112"/>
                  </a:lnTo>
                  <a:lnTo>
                    <a:pt x="424" y="132"/>
                  </a:lnTo>
                  <a:lnTo>
                    <a:pt x="405" y="147"/>
                  </a:lnTo>
                  <a:lnTo>
                    <a:pt x="386" y="170"/>
                  </a:lnTo>
                  <a:lnTo>
                    <a:pt x="366" y="193"/>
                  </a:lnTo>
                  <a:lnTo>
                    <a:pt x="343" y="220"/>
                  </a:lnTo>
                  <a:lnTo>
                    <a:pt x="320" y="244"/>
                  </a:lnTo>
                  <a:lnTo>
                    <a:pt x="297" y="271"/>
                  </a:lnTo>
                  <a:lnTo>
                    <a:pt x="274" y="298"/>
                  </a:lnTo>
                  <a:lnTo>
                    <a:pt x="250" y="321"/>
                  </a:lnTo>
                  <a:lnTo>
                    <a:pt x="227" y="344"/>
                  </a:lnTo>
                  <a:lnTo>
                    <a:pt x="208" y="363"/>
                  </a:lnTo>
                  <a:lnTo>
                    <a:pt x="173" y="390"/>
                  </a:lnTo>
                  <a:lnTo>
                    <a:pt x="142" y="413"/>
                  </a:lnTo>
                  <a:lnTo>
                    <a:pt x="111" y="433"/>
                  </a:lnTo>
                  <a:lnTo>
                    <a:pt x="84" y="444"/>
                  </a:lnTo>
                  <a:lnTo>
                    <a:pt x="61" y="456"/>
                  </a:lnTo>
                  <a:lnTo>
                    <a:pt x="42" y="467"/>
                  </a:lnTo>
                  <a:lnTo>
                    <a:pt x="23" y="471"/>
                  </a:lnTo>
                  <a:lnTo>
                    <a:pt x="11" y="475"/>
                  </a:lnTo>
                  <a:lnTo>
                    <a:pt x="3" y="479"/>
                  </a:lnTo>
                  <a:lnTo>
                    <a:pt x="0" y="479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3997" name="Freeform 1053"/>
            <p:cNvSpPr>
              <a:spLocks/>
            </p:cNvSpPr>
            <p:nvPr/>
          </p:nvSpPr>
          <p:spPr bwMode="auto">
            <a:xfrm>
              <a:off x="4054" y="2561"/>
              <a:ext cx="81" cy="73"/>
            </a:xfrm>
            <a:custGeom>
              <a:avLst/>
              <a:gdLst/>
              <a:ahLst/>
              <a:cxnLst>
                <a:cxn ang="0">
                  <a:pos x="0" y="35"/>
                </a:cxn>
                <a:cxn ang="0">
                  <a:pos x="81" y="73"/>
                </a:cxn>
                <a:cxn ang="0">
                  <a:pos x="31" y="0"/>
                </a:cxn>
                <a:cxn ang="0">
                  <a:pos x="0" y="39"/>
                </a:cxn>
                <a:cxn ang="0">
                  <a:pos x="0" y="39"/>
                </a:cxn>
                <a:cxn ang="0">
                  <a:pos x="0" y="35"/>
                </a:cxn>
              </a:cxnLst>
              <a:rect l="0" t="0" r="r" b="b"/>
              <a:pathLst>
                <a:path w="81" h="73">
                  <a:moveTo>
                    <a:pt x="0" y="35"/>
                  </a:moveTo>
                  <a:lnTo>
                    <a:pt x="81" y="73"/>
                  </a:lnTo>
                  <a:lnTo>
                    <a:pt x="31" y="0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23998" name="Rectangle 105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Fairness</a:t>
            </a:r>
          </a:p>
        </p:txBody>
      </p:sp>
      <p:sp>
        <p:nvSpPr>
          <p:cNvPr id="723999" name="Rectangle 105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Each </a:t>
            </a:r>
            <a:r>
              <a:rPr lang="en-US" sz="2400" u="sng" dirty="0"/>
              <a:t>flow</a:t>
            </a:r>
            <a:r>
              <a:rPr lang="en-US" sz="2400" dirty="0"/>
              <a:t> from a source to a destination </a:t>
            </a:r>
            <a:r>
              <a:rPr lang="en-US" sz="2400" dirty="0" smtClean="0"/>
              <a:t>should (?) </a:t>
            </a:r>
            <a:r>
              <a:rPr lang="en-US" sz="2400" dirty="0"/>
              <a:t>get an equal share of the </a:t>
            </a:r>
            <a:r>
              <a:rPr lang="en-US" sz="2400" u="sng" dirty="0"/>
              <a:t>bottleneck</a:t>
            </a:r>
            <a:r>
              <a:rPr lang="en-US" sz="2400" dirty="0"/>
              <a:t> link … depends on paths and other traffic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Problem</a:t>
            </a:r>
          </a:p>
        </p:txBody>
      </p:sp>
      <p:sp>
        <p:nvSpPr>
          <p:cNvPr id="69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Original TCP sent full window of data</a:t>
            </a:r>
          </a:p>
          <a:p>
            <a:r>
              <a:rPr lang="en-US"/>
              <a:t>When links become loaded, queues fill up, and this can lead to:</a:t>
            </a:r>
          </a:p>
          <a:p>
            <a:pPr lvl="1"/>
            <a:r>
              <a:rPr lang="en-US"/>
              <a:t>C</a:t>
            </a:r>
            <a:r>
              <a:rPr lang="en-US" i="1"/>
              <a:t>ongestion collapse: w</a:t>
            </a:r>
            <a:r>
              <a:rPr lang="en-US"/>
              <a:t>hen round-trip time exceeds retransmit interval -- every packet is retransmitted many times</a:t>
            </a:r>
          </a:p>
          <a:p>
            <a:pPr lvl="1"/>
            <a:r>
              <a:rPr lang="en-US"/>
              <a:t>Synchronized behavior: network oscillates between loaded and unloaded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Congestion Control	</a:t>
            </a:r>
          </a:p>
        </p:txBody>
      </p:sp>
      <p:sp>
        <p:nvSpPr>
          <p:cNvPr id="69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035925" cy="4114800"/>
          </a:xfrm>
        </p:spPr>
        <p:txBody>
          <a:bodyPr/>
          <a:lstStyle/>
          <a:p>
            <a:r>
              <a:rPr lang="en-US" sz="2800"/>
              <a:t>Goal: efficiently and fairly allocate network bandwidth</a:t>
            </a:r>
          </a:p>
          <a:p>
            <a:pPr lvl="1"/>
            <a:r>
              <a:rPr lang="en-US" sz="2400"/>
              <a:t>Robust RTT estimation</a:t>
            </a:r>
          </a:p>
          <a:p>
            <a:pPr lvl="1"/>
            <a:r>
              <a:rPr lang="en-US" sz="2400"/>
              <a:t>Additive increase/multiplicative decrease</a:t>
            </a:r>
          </a:p>
          <a:p>
            <a:pPr lvl="2"/>
            <a:r>
              <a:rPr lang="en-US" sz="2000"/>
              <a:t>oscillate around bottleneck capacity</a:t>
            </a:r>
          </a:p>
          <a:p>
            <a:pPr lvl="1"/>
            <a:r>
              <a:rPr lang="en-US" sz="2400"/>
              <a:t>Slow start</a:t>
            </a:r>
          </a:p>
          <a:p>
            <a:pPr lvl="2"/>
            <a:r>
              <a:rPr lang="en-US" sz="2000"/>
              <a:t>quickly identify bottleneck capacity</a:t>
            </a:r>
          </a:p>
          <a:p>
            <a:pPr lvl="1"/>
            <a:r>
              <a:rPr lang="en-US" sz="2400"/>
              <a:t>Fast retransmit</a:t>
            </a:r>
          </a:p>
          <a:p>
            <a:pPr lvl="1"/>
            <a:r>
              <a:rPr lang="en-US" sz="2400"/>
              <a:t>Fast recovery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2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178800" cy="1143000"/>
          </a:xfrm>
        </p:spPr>
        <p:txBody>
          <a:bodyPr/>
          <a:lstStyle/>
          <a:p>
            <a:r>
              <a:rPr lang="en-US"/>
              <a:t>Tracking the Bottleneck Bandwidth</a:t>
            </a:r>
          </a:p>
        </p:txBody>
      </p:sp>
      <p:sp>
        <p:nvSpPr>
          <p:cNvPr id="69529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0010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Sending rate = window size/RTT</a:t>
            </a:r>
          </a:p>
          <a:p>
            <a:pPr>
              <a:lnSpc>
                <a:spcPct val="90000"/>
              </a:lnSpc>
            </a:pPr>
            <a:r>
              <a:rPr lang="en-US" dirty="0"/>
              <a:t>Multiplicative decrease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Timeout =&gt; dropped packet =</a:t>
            </a:r>
            <a:r>
              <a:rPr lang="en-US" dirty="0" smtClean="0"/>
              <a:t>&gt; </a:t>
            </a:r>
            <a:r>
              <a:rPr lang="en-US" dirty="0"/>
              <a:t>cut window size in half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and therefore cut sending rate in half</a:t>
            </a:r>
          </a:p>
          <a:p>
            <a:pPr>
              <a:lnSpc>
                <a:spcPct val="90000"/>
              </a:lnSpc>
            </a:pPr>
            <a:r>
              <a:rPr lang="en-US" dirty="0"/>
              <a:t>Additive increase</a:t>
            </a:r>
          </a:p>
          <a:p>
            <a:pPr lvl="1">
              <a:lnSpc>
                <a:spcPct val="90000"/>
              </a:lnSpc>
            </a:pPr>
            <a:r>
              <a:rPr lang="en-US" dirty="0" err="1"/>
              <a:t>Ack</a:t>
            </a:r>
            <a:r>
              <a:rPr lang="en-US" dirty="0"/>
              <a:t> arrives =&gt; no drop =</a:t>
            </a:r>
            <a:r>
              <a:rPr lang="en-US" dirty="0" smtClean="0"/>
              <a:t>&gt; increase </a:t>
            </a:r>
            <a:r>
              <a:rPr lang="en-US" dirty="0"/>
              <a:t>window size by one packet/window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and therefore increase sending rate a little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“Sawtooth”</a:t>
            </a:r>
          </a:p>
        </p:txBody>
      </p:sp>
      <p:sp>
        <p:nvSpPr>
          <p:cNvPr id="69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Oscillates around bottleneck bandwidth</a:t>
            </a:r>
          </a:p>
          <a:p>
            <a:pPr lvl="1"/>
            <a:r>
              <a:rPr lang="en-US"/>
              <a:t>adjusts to changes in competing traffic</a:t>
            </a:r>
          </a:p>
        </p:txBody>
      </p:sp>
      <p:graphicFrame>
        <p:nvGraphicFramePr>
          <p:cNvPr id="696324" name="Object 4"/>
          <p:cNvGraphicFramePr>
            <a:graphicFrameLocks noChangeAspect="1"/>
          </p:cNvGraphicFramePr>
          <p:nvPr/>
        </p:nvGraphicFramePr>
        <p:xfrm>
          <a:off x="1717675" y="2828925"/>
          <a:ext cx="5851525" cy="3881438"/>
        </p:xfrm>
        <a:graphic>
          <a:graphicData uri="http://schemas.openxmlformats.org/presentationml/2006/ole">
            <p:oleObj spid="_x0000_s275458" name="Chart" r:id="rId3" imgW="6108700" imgH="4051300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/>
              <a:t>Slow</a:t>
            </a:r>
            <a:r>
              <a:rPr lang="en-US"/>
              <a:t> start</a:t>
            </a:r>
          </a:p>
        </p:txBody>
      </p:sp>
      <p:sp>
        <p:nvSpPr>
          <p:cNvPr id="69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153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How do we find bottleneck bandwidth?</a:t>
            </a:r>
          </a:p>
          <a:p>
            <a:pPr lvl="1">
              <a:lnSpc>
                <a:spcPct val="90000"/>
              </a:lnSpc>
            </a:pPr>
            <a:r>
              <a:rPr lang="en-US"/>
              <a:t>Start by sending a single packet</a:t>
            </a:r>
          </a:p>
          <a:p>
            <a:pPr lvl="2">
              <a:lnSpc>
                <a:spcPct val="90000"/>
              </a:lnSpc>
            </a:pPr>
            <a:r>
              <a:rPr lang="en-US"/>
              <a:t>start slow to avoid overwhelming network</a:t>
            </a:r>
          </a:p>
          <a:p>
            <a:pPr lvl="1">
              <a:lnSpc>
                <a:spcPct val="90000"/>
              </a:lnSpc>
            </a:pPr>
            <a:r>
              <a:rPr lang="en-US"/>
              <a:t>Multiplicative increase until get packet loss</a:t>
            </a:r>
          </a:p>
          <a:p>
            <a:pPr lvl="2">
              <a:lnSpc>
                <a:spcPct val="90000"/>
              </a:lnSpc>
            </a:pPr>
            <a:r>
              <a:rPr lang="en-US"/>
              <a:t>quickly find bottleneck</a:t>
            </a:r>
          </a:p>
          <a:p>
            <a:pPr lvl="1">
              <a:lnSpc>
                <a:spcPct val="90000"/>
              </a:lnSpc>
            </a:pPr>
            <a:r>
              <a:rPr lang="en-US"/>
              <a:t>Remember previous max window size</a:t>
            </a:r>
          </a:p>
          <a:p>
            <a:pPr lvl="2">
              <a:lnSpc>
                <a:spcPct val="90000"/>
              </a:lnSpc>
            </a:pPr>
            <a:r>
              <a:rPr lang="en-US"/>
              <a:t>shift into linear increase/multiplicative decrease when get close to previous max ~ bottleneck rate</a:t>
            </a:r>
          </a:p>
          <a:p>
            <a:pPr lvl="2">
              <a:lnSpc>
                <a:spcPct val="90000"/>
              </a:lnSpc>
            </a:pPr>
            <a:r>
              <a:rPr lang="en-US"/>
              <a:t>called “congestion avoidance”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Slow Start</a:t>
            </a:r>
          </a:p>
        </p:txBody>
      </p:sp>
      <p:sp>
        <p:nvSpPr>
          <p:cNvPr id="69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Quickly find the bottleneck bandwidth</a:t>
            </a:r>
          </a:p>
        </p:txBody>
      </p:sp>
      <p:graphicFrame>
        <p:nvGraphicFramePr>
          <p:cNvPr id="698372" name="Object 4"/>
          <p:cNvGraphicFramePr>
            <a:graphicFrameLocks noChangeAspect="1"/>
          </p:cNvGraphicFramePr>
          <p:nvPr/>
        </p:nvGraphicFramePr>
        <p:xfrm>
          <a:off x="1600200" y="2209800"/>
          <a:ext cx="5851525" cy="3883025"/>
        </p:xfrm>
        <a:graphic>
          <a:graphicData uri="http://schemas.openxmlformats.org/presentationml/2006/ole">
            <p:oleObj spid="_x0000_s277506" name="Chart" r:id="rId3" imgW="6108700" imgH="4051300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Mechanics Illustrated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D854-7814-5549-AEF3-B8BF8E3EE55F}" type="slidenum">
              <a:rPr lang="en-US" smtClean="0"/>
              <a:pPr/>
              <a:t>78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3124200"/>
            <a:ext cx="8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467600" y="3124200"/>
            <a:ext cx="648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Dest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38600" y="3124200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Router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057400" y="5410200"/>
            <a:ext cx="1662084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 Mbps</a:t>
            </a:r>
          </a:p>
          <a:p>
            <a:r>
              <a:rPr lang="en-US" dirty="0" smtClean="0"/>
              <a:t>0.9 ms latency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715000" y="5486400"/>
            <a:ext cx="1110475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 Mbps</a:t>
            </a:r>
          </a:p>
          <a:p>
            <a:r>
              <a:rPr lang="en-US" dirty="0" smtClean="0"/>
              <a:t>0 latency</a:t>
            </a:r>
            <a:endParaRPr lang="en-US"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Slow Start Problems</a:t>
            </a:r>
          </a:p>
        </p:txBody>
      </p:sp>
      <p:sp>
        <p:nvSpPr>
          <p:cNvPr id="69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534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Bursty traffic source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will fill up router queues, causing losses for other flows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solution: ack pacing</a:t>
            </a:r>
          </a:p>
          <a:p>
            <a:pPr>
              <a:lnSpc>
                <a:spcPct val="90000"/>
              </a:lnSpc>
            </a:pPr>
            <a:r>
              <a:rPr lang="en-US" sz="2800"/>
              <a:t>Slow start usually overshoots bottleneck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will lose many packets in window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solution: remember previous threshold</a:t>
            </a:r>
          </a:p>
          <a:p>
            <a:pPr>
              <a:lnSpc>
                <a:spcPct val="90000"/>
              </a:lnSpc>
            </a:pPr>
            <a:r>
              <a:rPr lang="en-US" sz="2800"/>
              <a:t>Short flows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Can spend entire time in slow start!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solution: persistent connections?</a:t>
            </a:r>
          </a:p>
          <a:p>
            <a:pPr lvl="1"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Stop and Wait</a:t>
            </a:r>
          </a:p>
        </p:txBody>
      </p:sp>
      <p:sp>
        <p:nvSpPr>
          <p:cNvPr id="430083" name="Line 3"/>
          <p:cNvSpPr>
            <a:spLocks noChangeShapeType="1"/>
          </p:cNvSpPr>
          <p:nvPr/>
        </p:nvSpPr>
        <p:spPr bwMode="auto">
          <a:xfrm>
            <a:off x="2986088" y="4457700"/>
            <a:ext cx="3175" cy="1905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084" name="Text Box 4"/>
          <p:cNvSpPr txBox="1">
            <a:spLocks noChangeArrowheads="1"/>
          </p:cNvSpPr>
          <p:nvPr/>
        </p:nvSpPr>
        <p:spPr bwMode="auto">
          <a:xfrm>
            <a:off x="2073275" y="5035550"/>
            <a:ext cx="8255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>
                <a:latin typeface="Times New Roman" charset="0"/>
              </a:rPr>
              <a:t>Time</a:t>
            </a:r>
          </a:p>
        </p:txBody>
      </p:sp>
      <p:sp>
        <p:nvSpPr>
          <p:cNvPr id="430085" name="Line 5"/>
          <p:cNvSpPr>
            <a:spLocks noChangeShapeType="1"/>
          </p:cNvSpPr>
          <p:nvPr/>
        </p:nvSpPr>
        <p:spPr bwMode="auto">
          <a:xfrm>
            <a:off x="3824288" y="4489450"/>
            <a:ext cx="3175" cy="18653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086" name="Line 6"/>
          <p:cNvSpPr>
            <a:spLocks noChangeShapeType="1"/>
          </p:cNvSpPr>
          <p:nvPr/>
        </p:nvSpPr>
        <p:spPr bwMode="auto">
          <a:xfrm>
            <a:off x="5272088" y="4489450"/>
            <a:ext cx="3175" cy="18653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 rot="688582">
            <a:off x="3902075" y="4684713"/>
            <a:ext cx="1447800" cy="457200"/>
            <a:chOff x="1105" y="1247"/>
            <a:chExt cx="912" cy="288"/>
          </a:xfrm>
        </p:grpSpPr>
        <p:sp>
          <p:nvSpPr>
            <p:cNvPr id="430088" name="Line 8"/>
            <p:cNvSpPr>
              <a:spLocks noChangeShapeType="1"/>
            </p:cNvSpPr>
            <p:nvPr/>
          </p:nvSpPr>
          <p:spPr bwMode="auto">
            <a:xfrm>
              <a:off x="1105" y="1487"/>
              <a:ext cx="912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089" name="Text Box 9"/>
            <p:cNvSpPr txBox="1">
              <a:spLocks noChangeArrowheads="1"/>
            </p:cNvSpPr>
            <p:nvPr/>
          </p:nvSpPr>
          <p:spPr bwMode="auto">
            <a:xfrm>
              <a:off x="1191" y="1247"/>
              <a:ext cx="627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Times New Roman" charset="0"/>
                </a:rPr>
                <a:t>Packet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 rot="-1217168">
            <a:off x="3749675" y="5448300"/>
            <a:ext cx="1447800" cy="457200"/>
            <a:chOff x="1133" y="1715"/>
            <a:chExt cx="912" cy="288"/>
          </a:xfrm>
        </p:grpSpPr>
        <p:sp>
          <p:nvSpPr>
            <p:cNvPr id="430091" name="Line 11"/>
            <p:cNvSpPr>
              <a:spLocks noChangeShapeType="1"/>
            </p:cNvSpPr>
            <p:nvPr/>
          </p:nvSpPr>
          <p:spPr bwMode="auto">
            <a:xfrm rot="688582">
              <a:off x="1133" y="1965"/>
              <a:ext cx="912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092" name="Text Box 12"/>
            <p:cNvSpPr txBox="1">
              <a:spLocks noChangeArrowheads="1"/>
            </p:cNvSpPr>
            <p:nvPr/>
          </p:nvSpPr>
          <p:spPr bwMode="auto">
            <a:xfrm rot="688582">
              <a:off x="1291" y="1715"/>
              <a:ext cx="522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Times New Roman" charset="0"/>
                </a:rPr>
                <a:t>ACK</a:t>
              </a:r>
            </a:p>
          </p:txBody>
        </p:sp>
      </p:grpSp>
      <p:cxnSp>
        <p:nvCxnSpPr>
          <p:cNvPr id="430093" name="AutoShape 13"/>
          <p:cNvCxnSpPr>
            <a:cxnSpLocks noChangeShapeType="1"/>
            <a:stCxn id="430085" idx="0"/>
            <a:endCxn id="430085" idx="1"/>
          </p:cNvCxnSpPr>
          <p:nvPr/>
        </p:nvCxnSpPr>
        <p:spPr bwMode="auto">
          <a:xfrm rot="5400000" flipV="1">
            <a:off x="2880519" y="5420519"/>
            <a:ext cx="1890713" cy="3175"/>
          </a:xfrm>
          <a:prstGeom prst="bentConnector5">
            <a:avLst>
              <a:gd name="adj1" fmla="val 22833"/>
              <a:gd name="adj2" fmla="val -6800005"/>
              <a:gd name="adj3" fmla="val 84634"/>
            </a:avLst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</p:cxnSp>
      <p:sp>
        <p:nvSpPr>
          <p:cNvPr id="430094" name="Text Box 14"/>
          <p:cNvSpPr txBox="1">
            <a:spLocks noChangeArrowheads="1"/>
          </p:cNvSpPr>
          <p:nvPr/>
        </p:nvSpPr>
        <p:spPr bwMode="auto">
          <a:xfrm rot="-5400000">
            <a:off x="2836069" y="5291932"/>
            <a:ext cx="121443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>
                <a:latin typeface="Times New Roman" charset="0"/>
              </a:rPr>
              <a:t>Timeout</a:t>
            </a:r>
          </a:p>
        </p:txBody>
      </p:sp>
      <p:sp>
        <p:nvSpPr>
          <p:cNvPr id="430095" name="Rectangle 15"/>
          <p:cNvSpPr>
            <a:spLocks noChangeArrowheads="1"/>
          </p:cNvSpPr>
          <p:nvPr/>
        </p:nvSpPr>
        <p:spPr bwMode="auto">
          <a:xfrm>
            <a:off x="609600" y="1981200"/>
            <a:ext cx="7848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l"/>
            </a:pPr>
            <a:r>
              <a:rPr lang="en-US" sz="3200">
                <a:latin typeface="Arial" charset="0"/>
              </a:rPr>
              <a:t>Send a packet, wait until ack arrives</a:t>
            </a:r>
          </a:p>
          <a:p>
            <a:pPr marL="742950" lvl="1" indent="-285750" algn="l">
              <a:spcBef>
                <a:spcPct val="20000"/>
              </a:spcBef>
              <a:buClr>
                <a:schemeClr val="folHlink"/>
              </a:buClr>
              <a:buSzPct val="80000"/>
              <a:buFont typeface="Monotype Sorts" charset="2"/>
              <a:buChar char="n"/>
            </a:pPr>
            <a:r>
              <a:rPr lang="en-US" sz="2800">
                <a:latin typeface="Arial" charset="0"/>
                <a:ea typeface="ＭＳ Ｐゴシック" charset="-128"/>
              </a:rPr>
              <a:t>retransmit if no ack within timeout</a:t>
            </a:r>
          </a:p>
          <a:p>
            <a:pPr marL="342900" indent="-34290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l"/>
            </a:pPr>
            <a:r>
              <a:rPr lang="en-US" sz="3200">
                <a:latin typeface="Arial" charset="0"/>
              </a:rPr>
              <a:t>Receiver acks each packet as it arrives</a:t>
            </a:r>
          </a:p>
        </p:txBody>
      </p:sp>
      <p:sp>
        <p:nvSpPr>
          <p:cNvPr id="430096" name="Text Box 16"/>
          <p:cNvSpPr txBox="1">
            <a:spLocks noChangeArrowheads="1"/>
          </p:cNvSpPr>
          <p:nvPr/>
        </p:nvSpPr>
        <p:spPr bwMode="auto">
          <a:xfrm>
            <a:off x="3290888" y="4032250"/>
            <a:ext cx="10302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>
                <a:latin typeface="Times New Roman" charset="0"/>
              </a:rPr>
              <a:t>Sender</a:t>
            </a:r>
          </a:p>
        </p:txBody>
      </p:sp>
      <p:sp>
        <p:nvSpPr>
          <p:cNvPr id="430097" name="Text Box 17"/>
          <p:cNvSpPr txBox="1">
            <a:spLocks noChangeArrowheads="1"/>
          </p:cNvSpPr>
          <p:nvPr/>
        </p:nvSpPr>
        <p:spPr bwMode="auto">
          <a:xfrm>
            <a:off x="4622800" y="4032250"/>
            <a:ext cx="12652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>
                <a:latin typeface="Times New Roman" charset="0"/>
              </a:rPr>
              <a:t>Receiver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Avoiding burstiness: ack pacing</a:t>
            </a:r>
          </a:p>
        </p:txBody>
      </p:sp>
      <p:sp>
        <p:nvSpPr>
          <p:cNvPr id="700419" name="Oval 3"/>
          <p:cNvSpPr>
            <a:spLocks noChangeArrowheads="1"/>
          </p:cNvSpPr>
          <p:nvPr/>
        </p:nvSpPr>
        <p:spPr bwMode="auto">
          <a:xfrm>
            <a:off x="1706563" y="2163763"/>
            <a:ext cx="5240337" cy="360997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0420" name="Text Box 4"/>
          <p:cNvSpPr txBox="1">
            <a:spLocks noChangeArrowheads="1"/>
          </p:cNvSpPr>
          <p:nvPr/>
        </p:nvSpPr>
        <p:spPr bwMode="auto">
          <a:xfrm>
            <a:off x="471488" y="3698875"/>
            <a:ext cx="12795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Sender</a:t>
            </a:r>
          </a:p>
        </p:txBody>
      </p:sp>
      <p:sp>
        <p:nvSpPr>
          <p:cNvPr id="700421" name="Text Box 5"/>
          <p:cNvSpPr txBox="1">
            <a:spLocks noChangeArrowheads="1"/>
          </p:cNvSpPr>
          <p:nvPr/>
        </p:nvSpPr>
        <p:spPr bwMode="auto">
          <a:xfrm>
            <a:off x="7051675" y="3781425"/>
            <a:ext cx="16446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Receiver</a:t>
            </a:r>
          </a:p>
        </p:txBody>
      </p:sp>
      <p:sp>
        <p:nvSpPr>
          <p:cNvPr id="700422" name="Rectangle 6"/>
          <p:cNvSpPr>
            <a:spLocks noChangeArrowheads="1"/>
          </p:cNvSpPr>
          <p:nvPr/>
        </p:nvSpPr>
        <p:spPr bwMode="auto">
          <a:xfrm>
            <a:off x="2740025" y="2386013"/>
            <a:ext cx="280988" cy="258762"/>
          </a:xfrm>
          <a:prstGeom prst="rect">
            <a:avLst/>
          </a:prstGeom>
          <a:solidFill>
            <a:srgbClr val="66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0423" name="Rectangle 7"/>
          <p:cNvSpPr>
            <a:spLocks noChangeArrowheads="1"/>
          </p:cNvSpPr>
          <p:nvPr/>
        </p:nvSpPr>
        <p:spPr bwMode="auto">
          <a:xfrm>
            <a:off x="3186113" y="2220913"/>
            <a:ext cx="280987" cy="258762"/>
          </a:xfrm>
          <a:prstGeom prst="rect">
            <a:avLst/>
          </a:prstGeom>
          <a:solidFill>
            <a:srgbClr val="66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0424" name="Rectangle 8"/>
          <p:cNvSpPr>
            <a:spLocks noChangeArrowheads="1"/>
          </p:cNvSpPr>
          <p:nvPr/>
        </p:nvSpPr>
        <p:spPr bwMode="auto">
          <a:xfrm>
            <a:off x="2303463" y="2668588"/>
            <a:ext cx="280987" cy="258762"/>
          </a:xfrm>
          <a:prstGeom prst="rect">
            <a:avLst/>
          </a:prstGeom>
          <a:solidFill>
            <a:srgbClr val="66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0425" name="Rectangle 9"/>
          <p:cNvSpPr>
            <a:spLocks noChangeArrowheads="1"/>
          </p:cNvSpPr>
          <p:nvPr/>
        </p:nvSpPr>
        <p:spPr bwMode="auto">
          <a:xfrm>
            <a:off x="3667125" y="2138363"/>
            <a:ext cx="280988" cy="258762"/>
          </a:xfrm>
          <a:prstGeom prst="rect">
            <a:avLst/>
          </a:prstGeom>
          <a:solidFill>
            <a:srgbClr val="66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0426" name="Rectangle 10"/>
          <p:cNvSpPr>
            <a:spLocks noChangeArrowheads="1"/>
          </p:cNvSpPr>
          <p:nvPr/>
        </p:nvSpPr>
        <p:spPr bwMode="auto">
          <a:xfrm>
            <a:off x="6396038" y="4832350"/>
            <a:ext cx="280987" cy="25876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0427" name="Rectangle 11"/>
          <p:cNvSpPr>
            <a:spLocks noChangeArrowheads="1"/>
          </p:cNvSpPr>
          <p:nvPr/>
        </p:nvSpPr>
        <p:spPr bwMode="auto">
          <a:xfrm>
            <a:off x="6819900" y="3738563"/>
            <a:ext cx="280988" cy="258762"/>
          </a:xfrm>
          <a:prstGeom prst="rect">
            <a:avLst/>
          </a:prstGeom>
          <a:solidFill>
            <a:srgbClr val="66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0428" name="Rectangle 12"/>
          <p:cNvSpPr>
            <a:spLocks noChangeArrowheads="1"/>
          </p:cNvSpPr>
          <p:nvPr/>
        </p:nvSpPr>
        <p:spPr bwMode="auto">
          <a:xfrm>
            <a:off x="6124575" y="2632075"/>
            <a:ext cx="280988" cy="258763"/>
          </a:xfrm>
          <a:prstGeom prst="rect">
            <a:avLst/>
          </a:prstGeom>
          <a:solidFill>
            <a:srgbClr val="66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0429" name="Rectangle 13"/>
          <p:cNvSpPr>
            <a:spLocks noChangeArrowheads="1"/>
          </p:cNvSpPr>
          <p:nvPr/>
        </p:nvSpPr>
        <p:spPr bwMode="auto">
          <a:xfrm>
            <a:off x="4795838" y="2103438"/>
            <a:ext cx="280987" cy="258762"/>
          </a:xfrm>
          <a:prstGeom prst="rect">
            <a:avLst/>
          </a:prstGeom>
          <a:solidFill>
            <a:srgbClr val="66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0430" name="Text Box 14"/>
          <p:cNvSpPr txBox="1">
            <a:spLocks noChangeArrowheads="1"/>
          </p:cNvSpPr>
          <p:nvPr/>
        </p:nvSpPr>
        <p:spPr bwMode="auto">
          <a:xfrm>
            <a:off x="3470275" y="1641475"/>
            <a:ext cx="20097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bottleneck</a:t>
            </a:r>
          </a:p>
        </p:txBody>
      </p:sp>
      <p:sp>
        <p:nvSpPr>
          <p:cNvPr id="700431" name="Text Box 15"/>
          <p:cNvSpPr txBox="1">
            <a:spLocks noChangeArrowheads="1"/>
          </p:cNvSpPr>
          <p:nvPr/>
        </p:nvSpPr>
        <p:spPr bwMode="auto">
          <a:xfrm>
            <a:off x="1038225" y="2111375"/>
            <a:ext cx="146208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packets</a:t>
            </a:r>
          </a:p>
        </p:txBody>
      </p:sp>
      <p:sp>
        <p:nvSpPr>
          <p:cNvPr id="700432" name="Text Box 16"/>
          <p:cNvSpPr txBox="1">
            <a:spLocks noChangeArrowheads="1"/>
          </p:cNvSpPr>
          <p:nvPr/>
        </p:nvSpPr>
        <p:spPr bwMode="auto">
          <a:xfrm>
            <a:off x="5578475" y="5475288"/>
            <a:ext cx="914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acks</a:t>
            </a:r>
          </a:p>
        </p:txBody>
      </p:sp>
      <p:sp>
        <p:nvSpPr>
          <p:cNvPr id="700433" name="Rectangle 17"/>
          <p:cNvSpPr>
            <a:spLocks noChangeArrowheads="1"/>
          </p:cNvSpPr>
          <p:nvPr/>
        </p:nvSpPr>
        <p:spPr bwMode="auto">
          <a:xfrm>
            <a:off x="1657350" y="4373563"/>
            <a:ext cx="280988" cy="258762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0434" name="Rectangle 18"/>
          <p:cNvSpPr>
            <a:spLocks noChangeArrowheads="1"/>
          </p:cNvSpPr>
          <p:nvPr/>
        </p:nvSpPr>
        <p:spPr bwMode="auto">
          <a:xfrm>
            <a:off x="2986088" y="5430838"/>
            <a:ext cx="280987" cy="258762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0435" name="Rectangle 19"/>
          <p:cNvSpPr>
            <a:spLocks noChangeArrowheads="1"/>
          </p:cNvSpPr>
          <p:nvPr/>
        </p:nvSpPr>
        <p:spPr bwMode="auto">
          <a:xfrm>
            <a:off x="4760913" y="5572125"/>
            <a:ext cx="280987" cy="25876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0436" name="Text Box 20"/>
          <p:cNvSpPr txBox="1">
            <a:spLocks noChangeArrowheads="1"/>
          </p:cNvSpPr>
          <p:nvPr/>
        </p:nvSpPr>
        <p:spPr bwMode="auto">
          <a:xfrm>
            <a:off x="579438" y="5934075"/>
            <a:ext cx="76692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Window size = round trip delay * bit rate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466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 Pacing After Timeout</a:t>
            </a:r>
          </a:p>
        </p:txBody>
      </p:sp>
      <p:sp>
        <p:nvSpPr>
          <p:cNvPr id="702467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5719763" cy="4114800"/>
          </a:xfrm>
        </p:spPr>
        <p:txBody>
          <a:bodyPr/>
          <a:lstStyle/>
          <a:p>
            <a:r>
              <a:rPr lang="en-US" sz="2800"/>
              <a:t>Packet loss causes timeout, disrupts ack pacing</a:t>
            </a:r>
          </a:p>
          <a:p>
            <a:pPr lvl="1"/>
            <a:r>
              <a:rPr lang="en-US" sz="2400"/>
              <a:t>slow start/additive increase are </a:t>
            </a:r>
            <a:r>
              <a:rPr lang="en-US" sz="2400" i="1"/>
              <a:t>designed</a:t>
            </a:r>
            <a:r>
              <a:rPr lang="en-US" sz="2400"/>
              <a:t> to cause packet loss</a:t>
            </a:r>
          </a:p>
          <a:p>
            <a:r>
              <a:rPr lang="en-US" sz="2800"/>
              <a:t>After loss, use slow start to regain ack pacing</a:t>
            </a:r>
          </a:p>
          <a:p>
            <a:pPr lvl="1"/>
            <a:r>
              <a:rPr lang="en-US" sz="2400"/>
              <a:t>switch to linear increase at last successful rate</a:t>
            </a:r>
          </a:p>
          <a:p>
            <a:pPr lvl="1"/>
            <a:r>
              <a:rPr lang="en-US" sz="2400"/>
              <a:t>“congestion avoidance”</a:t>
            </a:r>
          </a:p>
        </p:txBody>
      </p:sp>
      <p:sp>
        <p:nvSpPr>
          <p:cNvPr id="702468" name="Line 2052"/>
          <p:cNvSpPr>
            <a:spLocks noChangeShapeType="1"/>
          </p:cNvSpPr>
          <p:nvPr/>
        </p:nvSpPr>
        <p:spPr bwMode="auto">
          <a:xfrm>
            <a:off x="6745288" y="1676400"/>
            <a:ext cx="0" cy="426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2469" name="Line 2053"/>
          <p:cNvSpPr>
            <a:spLocks noChangeShapeType="1"/>
          </p:cNvSpPr>
          <p:nvPr/>
        </p:nvSpPr>
        <p:spPr bwMode="auto">
          <a:xfrm>
            <a:off x="8205788" y="1693863"/>
            <a:ext cx="0" cy="426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2470" name="Line 2054"/>
          <p:cNvSpPr>
            <a:spLocks noChangeShapeType="1"/>
          </p:cNvSpPr>
          <p:nvPr/>
        </p:nvSpPr>
        <p:spPr bwMode="auto">
          <a:xfrm rot="688582">
            <a:off x="6718300" y="1854200"/>
            <a:ext cx="1525588" cy="514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2471" name="Line 2055"/>
          <p:cNvSpPr>
            <a:spLocks noChangeShapeType="1"/>
          </p:cNvSpPr>
          <p:nvPr/>
        </p:nvSpPr>
        <p:spPr bwMode="auto">
          <a:xfrm rot="688582">
            <a:off x="6772275" y="2082800"/>
            <a:ext cx="850900" cy="266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2472" name="Line 2056"/>
          <p:cNvSpPr>
            <a:spLocks noChangeShapeType="1"/>
          </p:cNvSpPr>
          <p:nvPr/>
        </p:nvSpPr>
        <p:spPr bwMode="auto">
          <a:xfrm rot="688582">
            <a:off x="6742113" y="2463800"/>
            <a:ext cx="1525587" cy="514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2473" name="Line 2057"/>
          <p:cNvSpPr>
            <a:spLocks noChangeShapeType="1"/>
          </p:cNvSpPr>
          <p:nvPr/>
        </p:nvSpPr>
        <p:spPr bwMode="auto">
          <a:xfrm rot="688582">
            <a:off x="6753225" y="2865438"/>
            <a:ext cx="1525588" cy="514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2474" name="Line 2058"/>
          <p:cNvSpPr>
            <a:spLocks noChangeShapeType="1"/>
          </p:cNvSpPr>
          <p:nvPr/>
        </p:nvSpPr>
        <p:spPr bwMode="auto">
          <a:xfrm rot="688582" flipH="1">
            <a:off x="6896100" y="2413000"/>
            <a:ext cx="1174750" cy="11096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2475" name="Line 2059"/>
          <p:cNvSpPr>
            <a:spLocks noChangeShapeType="1"/>
          </p:cNvSpPr>
          <p:nvPr/>
        </p:nvSpPr>
        <p:spPr bwMode="auto">
          <a:xfrm rot="688582" flipH="1">
            <a:off x="6872288" y="2717800"/>
            <a:ext cx="1174750" cy="11096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2476" name="Line 2060"/>
          <p:cNvSpPr>
            <a:spLocks noChangeShapeType="1"/>
          </p:cNvSpPr>
          <p:nvPr/>
        </p:nvSpPr>
        <p:spPr bwMode="auto">
          <a:xfrm rot="688582" flipH="1">
            <a:off x="6872288" y="3046413"/>
            <a:ext cx="1174750" cy="11096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2477" name="Line 2061"/>
          <p:cNvSpPr>
            <a:spLocks noChangeShapeType="1"/>
          </p:cNvSpPr>
          <p:nvPr/>
        </p:nvSpPr>
        <p:spPr bwMode="auto">
          <a:xfrm rot="688582" flipH="1">
            <a:off x="6881813" y="3435350"/>
            <a:ext cx="1174750" cy="11096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2478" name="Text Box 2062"/>
          <p:cNvSpPr txBox="1">
            <a:spLocks noChangeArrowheads="1"/>
          </p:cNvSpPr>
          <p:nvPr/>
        </p:nvSpPr>
        <p:spPr bwMode="auto">
          <a:xfrm>
            <a:off x="7199313" y="1663700"/>
            <a:ext cx="32067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800"/>
              <a:t>1</a:t>
            </a:r>
          </a:p>
        </p:txBody>
      </p:sp>
      <p:sp>
        <p:nvSpPr>
          <p:cNvPr id="702479" name="AutoShape 2063"/>
          <p:cNvSpPr>
            <a:spLocks noChangeArrowheads="1"/>
          </p:cNvSpPr>
          <p:nvPr/>
        </p:nvSpPr>
        <p:spPr bwMode="auto">
          <a:xfrm flipH="1">
            <a:off x="7413625" y="2144713"/>
            <a:ext cx="381000" cy="457200"/>
          </a:xfrm>
          <a:prstGeom prst="lightningBol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2480" name="Text Box 2064"/>
          <p:cNvSpPr txBox="1">
            <a:spLocks noChangeArrowheads="1"/>
          </p:cNvSpPr>
          <p:nvPr/>
        </p:nvSpPr>
        <p:spPr bwMode="auto">
          <a:xfrm>
            <a:off x="7292975" y="2085975"/>
            <a:ext cx="32067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800"/>
              <a:t>2</a:t>
            </a:r>
          </a:p>
        </p:txBody>
      </p:sp>
      <p:sp>
        <p:nvSpPr>
          <p:cNvPr id="702481" name="Text Box 2065"/>
          <p:cNvSpPr txBox="1">
            <a:spLocks noChangeArrowheads="1"/>
          </p:cNvSpPr>
          <p:nvPr/>
        </p:nvSpPr>
        <p:spPr bwMode="auto">
          <a:xfrm>
            <a:off x="7115175" y="2251075"/>
            <a:ext cx="32067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800"/>
              <a:t>3</a:t>
            </a:r>
          </a:p>
        </p:txBody>
      </p:sp>
      <p:sp>
        <p:nvSpPr>
          <p:cNvPr id="702482" name="Text Box 2066"/>
          <p:cNvSpPr txBox="1">
            <a:spLocks noChangeArrowheads="1"/>
          </p:cNvSpPr>
          <p:nvPr/>
        </p:nvSpPr>
        <p:spPr bwMode="auto">
          <a:xfrm>
            <a:off x="7069138" y="2660650"/>
            <a:ext cx="32067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800"/>
              <a:t>4</a:t>
            </a:r>
          </a:p>
        </p:txBody>
      </p:sp>
      <p:sp>
        <p:nvSpPr>
          <p:cNvPr id="702483" name="Text Box 2067"/>
          <p:cNvSpPr txBox="1">
            <a:spLocks noChangeArrowheads="1"/>
          </p:cNvSpPr>
          <p:nvPr/>
        </p:nvSpPr>
        <p:spPr bwMode="auto">
          <a:xfrm>
            <a:off x="6856413" y="2860675"/>
            <a:ext cx="32067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800"/>
              <a:t>5</a:t>
            </a:r>
          </a:p>
        </p:txBody>
      </p:sp>
      <p:sp>
        <p:nvSpPr>
          <p:cNvPr id="702484" name="Text Box 2068"/>
          <p:cNvSpPr txBox="1">
            <a:spLocks noChangeArrowheads="1"/>
          </p:cNvSpPr>
          <p:nvPr/>
        </p:nvSpPr>
        <p:spPr bwMode="auto">
          <a:xfrm>
            <a:off x="7783513" y="2411413"/>
            <a:ext cx="32067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800"/>
              <a:t>1</a:t>
            </a:r>
          </a:p>
        </p:txBody>
      </p:sp>
      <p:sp>
        <p:nvSpPr>
          <p:cNvPr id="702485" name="Text Box 2069"/>
          <p:cNvSpPr txBox="1">
            <a:spLocks noChangeArrowheads="1"/>
          </p:cNvSpPr>
          <p:nvPr/>
        </p:nvSpPr>
        <p:spPr bwMode="auto">
          <a:xfrm>
            <a:off x="6948488" y="3517900"/>
            <a:ext cx="32067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800"/>
              <a:t>1</a:t>
            </a:r>
          </a:p>
        </p:txBody>
      </p:sp>
      <p:sp>
        <p:nvSpPr>
          <p:cNvPr id="702486" name="Line 2070"/>
          <p:cNvSpPr>
            <a:spLocks noChangeShapeType="1"/>
          </p:cNvSpPr>
          <p:nvPr/>
        </p:nvSpPr>
        <p:spPr bwMode="auto">
          <a:xfrm rot="688582">
            <a:off x="6740525" y="3148013"/>
            <a:ext cx="1525588" cy="514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2487" name="Line 2071"/>
          <p:cNvSpPr>
            <a:spLocks noChangeShapeType="1"/>
          </p:cNvSpPr>
          <p:nvPr/>
        </p:nvSpPr>
        <p:spPr bwMode="auto">
          <a:xfrm rot="688582" flipH="1">
            <a:off x="6858000" y="3729038"/>
            <a:ext cx="1174750" cy="11096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2488" name="Text Box 2072"/>
          <p:cNvSpPr txBox="1">
            <a:spLocks noChangeArrowheads="1"/>
          </p:cNvSpPr>
          <p:nvPr/>
        </p:nvSpPr>
        <p:spPr bwMode="auto">
          <a:xfrm>
            <a:off x="7913688" y="2613025"/>
            <a:ext cx="32067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800"/>
              <a:t>1</a:t>
            </a:r>
          </a:p>
        </p:txBody>
      </p:sp>
      <p:sp>
        <p:nvSpPr>
          <p:cNvPr id="702489" name="Text Box 2073"/>
          <p:cNvSpPr txBox="1">
            <a:spLocks noChangeArrowheads="1"/>
          </p:cNvSpPr>
          <p:nvPr/>
        </p:nvSpPr>
        <p:spPr bwMode="auto">
          <a:xfrm>
            <a:off x="7019925" y="3824288"/>
            <a:ext cx="32067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800"/>
              <a:t>1</a:t>
            </a:r>
          </a:p>
        </p:txBody>
      </p:sp>
      <p:sp>
        <p:nvSpPr>
          <p:cNvPr id="702490" name="Text Box 2074"/>
          <p:cNvSpPr txBox="1">
            <a:spLocks noChangeArrowheads="1"/>
          </p:cNvSpPr>
          <p:nvPr/>
        </p:nvSpPr>
        <p:spPr bwMode="auto">
          <a:xfrm>
            <a:off x="7159625" y="4117975"/>
            <a:ext cx="32067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800"/>
              <a:t>1</a:t>
            </a:r>
          </a:p>
        </p:txBody>
      </p:sp>
      <p:sp>
        <p:nvSpPr>
          <p:cNvPr id="702491" name="Line 2075"/>
          <p:cNvSpPr>
            <a:spLocks noChangeShapeType="1"/>
          </p:cNvSpPr>
          <p:nvPr/>
        </p:nvSpPr>
        <p:spPr bwMode="auto">
          <a:xfrm rot="688582">
            <a:off x="6741518" y="5099626"/>
            <a:ext cx="1525587" cy="514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2492" name="Line 2076"/>
          <p:cNvSpPr>
            <a:spLocks noChangeShapeType="1"/>
          </p:cNvSpPr>
          <p:nvPr/>
        </p:nvSpPr>
        <p:spPr bwMode="auto">
          <a:xfrm rot="688582" flipH="1">
            <a:off x="6880448" y="5642564"/>
            <a:ext cx="1174750" cy="11096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2493" name="Text Box 2077"/>
          <p:cNvSpPr txBox="1">
            <a:spLocks noChangeArrowheads="1"/>
          </p:cNvSpPr>
          <p:nvPr/>
        </p:nvSpPr>
        <p:spPr bwMode="auto">
          <a:xfrm>
            <a:off x="7385050" y="5294313"/>
            <a:ext cx="32067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800"/>
              <a:t>2</a:t>
            </a:r>
          </a:p>
        </p:txBody>
      </p:sp>
      <p:sp>
        <p:nvSpPr>
          <p:cNvPr id="702494" name="Text Box 2078"/>
          <p:cNvSpPr txBox="1">
            <a:spLocks noChangeArrowheads="1"/>
          </p:cNvSpPr>
          <p:nvPr/>
        </p:nvSpPr>
        <p:spPr bwMode="auto">
          <a:xfrm>
            <a:off x="7086600" y="6019800"/>
            <a:ext cx="32067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800" dirty="0"/>
              <a:t>5</a:t>
            </a:r>
          </a:p>
        </p:txBody>
      </p:sp>
      <p:sp>
        <p:nvSpPr>
          <p:cNvPr id="702495" name="Text Box 2079"/>
          <p:cNvSpPr txBox="1">
            <a:spLocks noChangeArrowheads="1"/>
          </p:cNvSpPr>
          <p:nvPr/>
        </p:nvSpPr>
        <p:spPr bwMode="auto">
          <a:xfrm rot="-5400000">
            <a:off x="5515769" y="3401219"/>
            <a:ext cx="146208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Timeout</a:t>
            </a:r>
          </a:p>
        </p:txBody>
      </p:sp>
      <p:sp>
        <p:nvSpPr>
          <p:cNvPr id="702496" name="Line 2080"/>
          <p:cNvSpPr>
            <a:spLocks noChangeShapeType="1"/>
          </p:cNvSpPr>
          <p:nvPr/>
        </p:nvSpPr>
        <p:spPr bwMode="auto">
          <a:xfrm flipV="1">
            <a:off x="6284913" y="2060575"/>
            <a:ext cx="347662" cy="6969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2497" name="Line 2081"/>
          <p:cNvSpPr>
            <a:spLocks noChangeShapeType="1"/>
          </p:cNvSpPr>
          <p:nvPr/>
        </p:nvSpPr>
        <p:spPr bwMode="auto">
          <a:xfrm>
            <a:off x="6299200" y="4310063"/>
            <a:ext cx="333375" cy="857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Putting It All Together</a:t>
            </a:r>
          </a:p>
        </p:txBody>
      </p:sp>
      <p:sp>
        <p:nvSpPr>
          <p:cNvPr id="70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Timeouts </a:t>
            </a:r>
            <a:r>
              <a:rPr lang="en-US" sz="2800" dirty="0"/>
              <a:t>dominate performance!</a:t>
            </a:r>
          </a:p>
        </p:txBody>
      </p:sp>
      <p:graphicFrame>
        <p:nvGraphicFramePr>
          <p:cNvPr id="703492" name="Object 4"/>
          <p:cNvGraphicFramePr>
            <a:graphicFrameLocks noChangeAspect="1"/>
          </p:cNvGraphicFramePr>
          <p:nvPr/>
        </p:nvGraphicFramePr>
        <p:xfrm>
          <a:off x="1905000" y="1371600"/>
          <a:ext cx="6013450" cy="3987800"/>
        </p:xfrm>
        <a:graphic>
          <a:graphicData uri="http://schemas.openxmlformats.org/presentationml/2006/ole">
            <p:oleObj spid="_x0000_s281602" name="Chart" r:id="rId3" imgW="6108700" imgH="4051300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Fast Retransmit</a:t>
            </a:r>
          </a:p>
        </p:txBody>
      </p:sp>
      <p:sp>
        <p:nvSpPr>
          <p:cNvPr id="70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6143625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Can we detect packet loss without a timeout?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Receiver will reply to each packet with an ack for last byte received in order</a:t>
            </a:r>
          </a:p>
          <a:p>
            <a:pPr>
              <a:lnSpc>
                <a:spcPct val="90000"/>
              </a:lnSpc>
            </a:pPr>
            <a:r>
              <a:rPr lang="en-US" sz="2800"/>
              <a:t>Duplicate acks imply either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packet reordering (route change)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packet loss</a:t>
            </a:r>
          </a:p>
          <a:p>
            <a:pPr>
              <a:lnSpc>
                <a:spcPct val="90000"/>
              </a:lnSpc>
            </a:pPr>
            <a:r>
              <a:rPr lang="en-US" sz="2800"/>
              <a:t>TCP Tahoe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resend if sender gets three duplicate acks, without waiting for timeout</a:t>
            </a:r>
          </a:p>
        </p:txBody>
      </p:sp>
      <p:sp>
        <p:nvSpPr>
          <p:cNvPr id="704516" name="Line 4"/>
          <p:cNvSpPr>
            <a:spLocks noChangeShapeType="1"/>
          </p:cNvSpPr>
          <p:nvPr/>
        </p:nvSpPr>
        <p:spPr bwMode="auto">
          <a:xfrm>
            <a:off x="6745288" y="1676400"/>
            <a:ext cx="0" cy="426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4517" name="Line 5"/>
          <p:cNvSpPr>
            <a:spLocks noChangeShapeType="1"/>
          </p:cNvSpPr>
          <p:nvPr/>
        </p:nvSpPr>
        <p:spPr bwMode="auto">
          <a:xfrm>
            <a:off x="8205788" y="1693863"/>
            <a:ext cx="0" cy="426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4518" name="Line 6"/>
          <p:cNvSpPr>
            <a:spLocks noChangeShapeType="1"/>
          </p:cNvSpPr>
          <p:nvPr/>
        </p:nvSpPr>
        <p:spPr bwMode="auto">
          <a:xfrm rot="688582">
            <a:off x="6718300" y="1854200"/>
            <a:ext cx="1525588" cy="514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4519" name="Line 7"/>
          <p:cNvSpPr>
            <a:spLocks noChangeShapeType="1"/>
          </p:cNvSpPr>
          <p:nvPr/>
        </p:nvSpPr>
        <p:spPr bwMode="auto">
          <a:xfrm rot="688582">
            <a:off x="6772275" y="2082800"/>
            <a:ext cx="850900" cy="266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4520" name="Line 8"/>
          <p:cNvSpPr>
            <a:spLocks noChangeShapeType="1"/>
          </p:cNvSpPr>
          <p:nvPr/>
        </p:nvSpPr>
        <p:spPr bwMode="auto">
          <a:xfrm rot="688582">
            <a:off x="6742113" y="2463800"/>
            <a:ext cx="1525587" cy="514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4521" name="Line 9"/>
          <p:cNvSpPr>
            <a:spLocks noChangeShapeType="1"/>
          </p:cNvSpPr>
          <p:nvPr/>
        </p:nvSpPr>
        <p:spPr bwMode="auto">
          <a:xfrm rot="688582">
            <a:off x="6753225" y="2865438"/>
            <a:ext cx="1525588" cy="514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4522" name="Line 10"/>
          <p:cNvSpPr>
            <a:spLocks noChangeShapeType="1"/>
          </p:cNvSpPr>
          <p:nvPr/>
        </p:nvSpPr>
        <p:spPr bwMode="auto">
          <a:xfrm rot="688582" flipH="1">
            <a:off x="6896100" y="2413000"/>
            <a:ext cx="1174750" cy="11096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4523" name="Line 11"/>
          <p:cNvSpPr>
            <a:spLocks noChangeShapeType="1"/>
          </p:cNvSpPr>
          <p:nvPr/>
        </p:nvSpPr>
        <p:spPr bwMode="auto">
          <a:xfrm rot="688582" flipH="1">
            <a:off x="6872288" y="2717800"/>
            <a:ext cx="1174750" cy="11096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4524" name="Line 12"/>
          <p:cNvSpPr>
            <a:spLocks noChangeShapeType="1"/>
          </p:cNvSpPr>
          <p:nvPr/>
        </p:nvSpPr>
        <p:spPr bwMode="auto">
          <a:xfrm rot="688582" flipH="1">
            <a:off x="6872288" y="3046413"/>
            <a:ext cx="1174750" cy="11096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4525" name="Line 13"/>
          <p:cNvSpPr>
            <a:spLocks noChangeShapeType="1"/>
          </p:cNvSpPr>
          <p:nvPr/>
        </p:nvSpPr>
        <p:spPr bwMode="auto">
          <a:xfrm rot="688582" flipH="1">
            <a:off x="6881813" y="3435350"/>
            <a:ext cx="1174750" cy="11096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4526" name="Text Box 14"/>
          <p:cNvSpPr txBox="1">
            <a:spLocks noChangeArrowheads="1"/>
          </p:cNvSpPr>
          <p:nvPr/>
        </p:nvSpPr>
        <p:spPr bwMode="auto">
          <a:xfrm>
            <a:off x="7199313" y="1663700"/>
            <a:ext cx="32067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800"/>
              <a:t>1</a:t>
            </a:r>
          </a:p>
        </p:txBody>
      </p:sp>
      <p:sp>
        <p:nvSpPr>
          <p:cNvPr id="704527" name="AutoShape 15"/>
          <p:cNvSpPr>
            <a:spLocks noChangeArrowheads="1"/>
          </p:cNvSpPr>
          <p:nvPr/>
        </p:nvSpPr>
        <p:spPr bwMode="auto">
          <a:xfrm flipH="1">
            <a:off x="7413625" y="2144713"/>
            <a:ext cx="381000" cy="457200"/>
          </a:xfrm>
          <a:prstGeom prst="lightningBol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4528" name="Text Box 16"/>
          <p:cNvSpPr txBox="1">
            <a:spLocks noChangeArrowheads="1"/>
          </p:cNvSpPr>
          <p:nvPr/>
        </p:nvSpPr>
        <p:spPr bwMode="auto">
          <a:xfrm>
            <a:off x="7292975" y="2085975"/>
            <a:ext cx="32067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800"/>
              <a:t>2</a:t>
            </a:r>
          </a:p>
        </p:txBody>
      </p:sp>
      <p:sp>
        <p:nvSpPr>
          <p:cNvPr id="704529" name="Text Box 17"/>
          <p:cNvSpPr txBox="1">
            <a:spLocks noChangeArrowheads="1"/>
          </p:cNvSpPr>
          <p:nvPr/>
        </p:nvSpPr>
        <p:spPr bwMode="auto">
          <a:xfrm>
            <a:off x="7115175" y="2251075"/>
            <a:ext cx="32067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800"/>
              <a:t>3</a:t>
            </a:r>
          </a:p>
        </p:txBody>
      </p:sp>
      <p:sp>
        <p:nvSpPr>
          <p:cNvPr id="704530" name="Text Box 18"/>
          <p:cNvSpPr txBox="1">
            <a:spLocks noChangeArrowheads="1"/>
          </p:cNvSpPr>
          <p:nvPr/>
        </p:nvSpPr>
        <p:spPr bwMode="auto">
          <a:xfrm>
            <a:off x="7069138" y="2660650"/>
            <a:ext cx="32067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800"/>
              <a:t>4</a:t>
            </a:r>
          </a:p>
        </p:txBody>
      </p:sp>
      <p:sp>
        <p:nvSpPr>
          <p:cNvPr id="704531" name="Text Box 19"/>
          <p:cNvSpPr txBox="1">
            <a:spLocks noChangeArrowheads="1"/>
          </p:cNvSpPr>
          <p:nvPr/>
        </p:nvSpPr>
        <p:spPr bwMode="auto">
          <a:xfrm>
            <a:off x="6856413" y="2860675"/>
            <a:ext cx="32067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800"/>
              <a:t>5</a:t>
            </a:r>
          </a:p>
        </p:txBody>
      </p:sp>
      <p:sp>
        <p:nvSpPr>
          <p:cNvPr id="704532" name="Text Box 20"/>
          <p:cNvSpPr txBox="1">
            <a:spLocks noChangeArrowheads="1"/>
          </p:cNvSpPr>
          <p:nvPr/>
        </p:nvSpPr>
        <p:spPr bwMode="auto">
          <a:xfrm>
            <a:off x="7783513" y="2411413"/>
            <a:ext cx="32067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800"/>
              <a:t>1</a:t>
            </a:r>
          </a:p>
        </p:txBody>
      </p:sp>
      <p:sp>
        <p:nvSpPr>
          <p:cNvPr id="704533" name="Text Box 21"/>
          <p:cNvSpPr txBox="1">
            <a:spLocks noChangeArrowheads="1"/>
          </p:cNvSpPr>
          <p:nvPr/>
        </p:nvSpPr>
        <p:spPr bwMode="auto">
          <a:xfrm>
            <a:off x="6948488" y="3517900"/>
            <a:ext cx="32067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800"/>
              <a:t>1</a:t>
            </a:r>
          </a:p>
        </p:txBody>
      </p:sp>
      <p:sp>
        <p:nvSpPr>
          <p:cNvPr id="704534" name="Line 22"/>
          <p:cNvSpPr>
            <a:spLocks noChangeShapeType="1"/>
          </p:cNvSpPr>
          <p:nvPr/>
        </p:nvSpPr>
        <p:spPr bwMode="auto">
          <a:xfrm rot="688582">
            <a:off x="6740525" y="3148013"/>
            <a:ext cx="1525588" cy="514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4535" name="Line 23"/>
          <p:cNvSpPr>
            <a:spLocks noChangeShapeType="1"/>
          </p:cNvSpPr>
          <p:nvPr/>
        </p:nvSpPr>
        <p:spPr bwMode="auto">
          <a:xfrm rot="688582" flipH="1">
            <a:off x="6858000" y="3729038"/>
            <a:ext cx="1174750" cy="11096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4536" name="Text Box 24"/>
          <p:cNvSpPr txBox="1">
            <a:spLocks noChangeArrowheads="1"/>
          </p:cNvSpPr>
          <p:nvPr/>
        </p:nvSpPr>
        <p:spPr bwMode="auto">
          <a:xfrm>
            <a:off x="7913688" y="2613025"/>
            <a:ext cx="32067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800"/>
              <a:t>1</a:t>
            </a:r>
          </a:p>
        </p:txBody>
      </p:sp>
      <p:sp>
        <p:nvSpPr>
          <p:cNvPr id="704537" name="Text Box 25"/>
          <p:cNvSpPr txBox="1">
            <a:spLocks noChangeArrowheads="1"/>
          </p:cNvSpPr>
          <p:nvPr/>
        </p:nvSpPr>
        <p:spPr bwMode="auto">
          <a:xfrm>
            <a:off x="7019925" y="3824288"/>
            <a:ext cx="32067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800"/>
              <a:t>1</a:t>
            </a:r>
          </a:p>
        </p:txBody>
      </p:sp>
      <p:sp>
        <p:nvSpPr>
          <p:cNvPr id="704538" name="Text Box 26"/>
          <p:cNvSpPr txBox="1">
            <a:spLocks noChangeArrowheads="1"/>
          </p:cNvSpPr>
          <p:nvPr/>
        </p:nvSpPr>
        <p:spPr bwMode="auto">
          <a:xfrm>
            <a:off x="7159625" y="4117975"/>
            <a:ext cx="32067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800"/>
              <a:t>1</a:t>
            </a:r>
          </a:p>
        </p:txBody>
      </p:sp>
      <p:sp>
        <p:nvSpPr>
          <p:cNvPr id="704539" name="Line 27"/>
          <p:cNvSpPr>
            <a:spLocks noChangeShapeType="1"/>
          </p:cNvSpPr>
          <p:nvPr/>
        </p:nvSpPr>
        <p:spPr bwMode="auto">
          <a:xfrm rot="688582">
            <a:off x="6762750" y="4583113"/>
            <a:ext cx="1525588" cy="514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4540" name="Text Box 28"/>
          <p:cNvSpPr txBox="1">
            <a:spLocks noChangeArrowheads="1"/>
          </p:cNvSpPr>
          <p:nvPr/>
        </p:nvSpPr>
        <p:spPr bwMode="auto">
          <a:xfrm>
            <a:off x="7570788" y="4586288"/>
            <a:ext cx="32067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800"/>
              <a:t>2</a:t>
            </a:r>
          </a:p>
        </p:txBody>
      </p:sp>
      <p:sp>
        <p:nvSpPr>
          <p:cNvPr id="704541" name="Text Box 29"/>
          <p:cNvSpPr txBox="1">
            <a:spLocks noChangeArrowheads="1"/>
          </p:cNvSpPr>
          <p:nvPr/>
        </p:nvSpPr>
        <p:spPr bwMode="auto">
          <a:xfrm>
            <a:off x="7207250" y="5481638"/>
            <a:ext cx="32067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800"/>
              <a:t>5</a:t>
            </a:r>
          </a:p>
        </p:txBody>
      </p:sp>
      <p:sp>
        <p:nvSpPr>
          <p:cNvPr id="704542" name="Line 30"/>
          <p:cNvSpPr>
            <a:spLocks noChangeShapeType="1"/>
          </p:cNvSpPr>
          <p:nvPr/>
        </p:nvSpPr>
        <p:spPr bwMode="auto">
          <a:xfrm rot="688582" flipH="1">
            <a:off x="6915150" y="5127625"/>
            <a:ext cx="1174750" cy="11096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Fast Retransmit Caveats</a:t>
            </a:r>
          </a:p>
        </p:txBody>
      </p:sp>
      <p:sp>
        <p:nvSpPr>
          <p:cNvPr id="70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196263" cy="4114800"/>
          </a:xfrm>
        </p:spPr>
        <p:txBody>
          <a:bodyPr/>
          <a:lstStyle/>
          <a:p>
            <a:r>
              <a:rPr lang="en-US" sz="2800"/>
              <a:t>Assumes in order packet delivery</a:t>
            </a:r>
          </a:p>
          <a:p>
            <a:pPr lvl="1"/>
            <a:r>
              <a:rPr lang="en-US" sz="2400"/>
              <a:t>Recent proposal: measure rate of out of order delivery; dynamically adjust number of dup acks needed for retransmit</a:t>
            </a:r>
          </a:p>
          <a:p>
            <a:r>
              <a:rPr lang="en-US" sz="2800"/>
              <a:t>Doesn’t work with small windows (e.g. modems)</a:t>
            </a:r>
          </a:p>
          <a:p>
            <a:pPr lvl="1"/>
            <a:r>
              <a:rPr lang="en-US" sz="2400"/>
              <a:t>what if window size &lt;= 3</a:t>
            </a:r>
          </a:p>
          <a:p>
            <a:r>
              <a:rPr lang="en-US" sz="2800"/>
              <a:t>Doesn’t work if many packets are lost</a:t>
            </a:r>
          </a:p>
          <a:p>
            <a:pPr lvl="1"/>
            <a:r>
              <a:rPr lang="en-US" sz="2400"/>
              <a:t>example: at peak of slow start, might lose many packets</a:t>
            </a:r>
          </a:p>
          <a:p>
            <a:endParaRPr lang="en-US" sz="2800"/>
          </a:p>
          <a:p>
            <a:endParaRPr lang="en-US" sz="2800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Fast Retransmit</a:t>
            </a:r>
          </a:p>
        </p:txBody>
      </p:sp>
      <p:sp>
        <p:nvSpPr>
          <p:cNvPr id="70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Regaining </a:t>
            </a:r>
            <a:r>
              <a:rPr lang="en-US" sz="2800" dirty="0" err="1"/>
              <a:t>ack</a:t>
            </a:r>
            <a:r>
              <a:rPr lang="en-US" sz="2800" dirty="0"/>
              <a:t> pacing limits performance</a:t>
            </a: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1503363" y="1665288"/>
          <a:ext cx="6197600" cy="4108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Fast Recovery</a:t>
            </a:r>
          </a:p>
        </p:txBody>
      </p:sp>
      <p:sp>
        <p:nvSpPr>
          <p:cNvPr id="70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6165850" cy="4114800"/>
          </a:xfrm>
        </p:spPr>
        <p:txBody>
          <a:bodyPr/>
          <a:lstStyle/>
          <a:p>
            <a:r>
              <a:rPr lang="en-US" sz="2800"/>
              <a:t>Use duplicate acks to maintain ack pacing</a:t>
            </a:r>
          </a:p>
          <a:p>
            <a:pPr lvl="1"/>
            <a:r>
              <a:rPr lang="en-US" sz="2400"/>
              <a:t>duplicate ack =&gt; packet left network</a:t>
            </a:r>
          </a:p>
          <a:p>
            <a:pPr lvl="1"/>
            <a:r>
              <a:rPr lang="en-US" sz="2400"/>
              <a:t>after loss, send packet after every other acknowledgement</a:t>
            </a:r>
          </a:p>
          <a:p>
            <a:r>
              <a:rPr lang="en-US" sz="2800"/>
              <a:t>Doesn’t work if lose many packets in a row</a:t>
            </a:r>
          </a:p>
          <a:p>
            <a:pPr lvl="1"/>
            <a:r>
              <a:rPr lang="en-US" sz="2400"/>
              <a:t>fall back on timeout and slow start to reestablish ack pacing</a:t>
            </a:r>
          </a:p>
        </p:txBody>
      </p:sp>
      <p:sp>
        <p:nvSpPr>
          <p:cNvPr id="707588" name="Line 4"/>
          <p:cNvSpPr>
            <a:spLocks noChangeShapeType="1"/>
          </p:cNvSpPr>
          <p:nvPr/>
        </p:nvSpPr>
        <p:spPr bwMode="auto">
          <a:xfrm>
            <a:off x="6745288" y="1676400"/>
            <a:ext cx="0" cy="426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7589" name="Line 5"/>
          <p:cNvSpPr>
            <a:spLocks noChangeShapeType="1"/>
          </p:cNvSpPr>
          <p:nvPr/>
        </p:nvSpPr>
        <p:spPr bwMode="auto">
          <a:xfrm>
            <a:off x="8205788" y="1693863"/>
            <a:ext cx="0" cy="426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7590" name="Line 6"/>
          <p:cNvSpPr>
            <a:spLocks noChangeShapeType="1"/>
          </p:cNvSpPr>
          <p:nvPr/>
        </p:nvSpPr>
        <p:spPr bwMode="auto">
          <a:xfrm rot="688582">
            <a:off x="6718300" y="1854200"/>
            <a:ext cx="1525588" cy="514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7591" name="Line 7"/>
          <p:cNvSpPr>
            <a:spLocks noChangeShapeType="1"/>
          </p:cNvSpPr>
          <p:nvPr/>
        </p:nvSpPr>
        <p:spPr bwMode="auto">
          <a:xfrm rot="688582">
            <a:off x="6772275" y="2082800"/>
            <a:ext cx="850900" cy="266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7592" name="Line 8"/>
          <p:cNvSpPr>
            <a:spLocks noChangeShapeType="1"/>
          </p:cNvSpPr>
          <p:nvPr/>
        </p:nvSpPr>
        <p:spPr bwMode="auto">
          <a:xfrm rot="688582">
            <a:off x="6742113" y="2463800"/>
            <a:ext cx="1525587" cy="514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7593" name="Line 9"/>
          <p:cNvSpPr>
            <a:spLocks noChangeShapeType="1"/>
          </p:cNvSpPr>
          <p:nvPr/>
        </p:nvSpPr>
        <p:spPr bwMode="auto">
          <a:xfrm rot="688582">
            <a:off x="6753225" y="2865438"/>
            <a:ext cx="1525588" cy="514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7594" name="Line 10"/>
          <p:cNvSpPr>
            <a:spLocks noChangeShapeType="1"/>
          </p:cNvSpPr>
          <p:nvPr/>
        </p:nvSpPr>
        <p:spPr bwMode="auto">
          <a:xfrm rot="688582" flipH="1">
            <a:off x="6896100" y="2413000"/>
            <a:ext cx="1174750" cy="11096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7595" name="Line 11"/>
          <p:cNvSpPr>
            <a:spLocks noChangeShapeType="1"/>
          </p:cNvSpPr>
          <p:nvPr/>
        </p:nvSpPr>
        <p:spPr bwMode="auto">
          <a:xfrm rot="688582" flipH="1">
            <a:off x="6872288" y="2717800"/>
            <a:ext cx="1174750" cy="11096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7596" name="Line 12"/>
          <p:cNvSpPr>
            <a:spLocks noChangeShapeType="1"/>
          </p:cNvSpPr>
          <p:nvPr/>
        </p:nvSpPr>
        <p:spPr bwMode="auto">
          <a:xfrm rot="688582" flipH="1">
            <a:off x="6872288" y="3046413"/>
            <a:ext cx="1174750" cy="11096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7597" name="Line 13"/>
          <p:cNvSpPr>
            <a:spLocks noChangeShapeType="1"/>
          </p:cNvSpPr>
          <p:nvPr/>
        </p:nvSpPr>
        <p:spPr bwMode="auto">
          <a:xfrm rot="688582" flipH="1">
            <a:off x="6881813" y="3435350"/>
            <a:ext cx="1174750" cy="11096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7598" name="Text Box 14"/>
          <p:cNvSpPr txBox="1">
            <a:spLocks noChangeArrowheads="1"/>
          </p:cNvSpPr>
          <p:nvPr/>
        </p:nvSpPr>
        <p:spPr bwMode="auto">
          <a:xfrm>
            <a:off x="7199313" y="1663700"/>
            <a:ext cx="32067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800"/>
              <a:t>1</a:t>
            </a:r>
          </a:p>
        </p:txBody>
      </p:sp>
      <p:sp>
        <p:nvSpPr>
          <p:cNvPr id="707599" name="AutoShape 15"/>
          <p:cNvSpPr>
            <a:spLocks noChangeArrowheads="1"/>
          </p:cNvSpPr>
          <p:nvPr/>
        </p:nvSpPr>
        <p:spPr bwMode="auto">
          <a:xfrm flipH="1">
            <a:off x="7413625" y="2144713"/>
            <a:ext cx="381000" cy="457200"/>
          </a:xfrm>
          <a:prstGeom prst="lightningBol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7600" name="Text Box 16"/>
          <p:cNvSpPr txBox="1">
            <a:spLocks noChangeArrowheads="1"/>
          </p:cNvSpPr>
          <p:nvPr/>
        </p:nvSpPr>
        <p:spPr bwMode="auto">
          <a:xfrm>
            <a:off x="7292975" y="2085975"/>
            <a:ext cx="32067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800"/>
              <a:t>2</a:t>
            </a:r>
          </a:p>
        </p:txBody>
      </p:sp>
      <p:sp>
        <p:nvSpPr>
          <p:cNvPr id="707601" name="Text Box 17"/>
          <p:cNvSpPr txBox="1">
            <a:spLocks noChangeArrowheads="1"/>
          </p:cNvSpPr>
          <p:nvPr/>
        </p:nvSpPr>
        <p:spPr bwMode="auto">
          <a:xfrm>
            <a:off x="7115175" y="2251075"/>
            <a:ext cx="32067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800"/>
              <a:t>3</a:t>
            </a:r>
          </a:p>
        </p:txBody>
      </p:sp>
      <p:sp>
        <p:nvSpPr>
          <p:cNvPr id="707602" name="Text Box 18"/>
          <p:cNvSpPr txBox="1">
            <a:spLocks noChangeArrowheads="1"/>
          </p:cNvSpPr>
          <p:nvPr/>
        </p:nvSpPr>
        <p:spPr bwMode="auto">
          <a:xfrm>
            <a:off x="7069138" y="2660650"/>
            <a:ext cx="32067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800"/>
              <a:t>4</a:t>
            </a:r>
          </a:p>
        </p:txBody>
      </p:sp>
      <p:sp>
        <p:nvSpPr>
          <p:cNvPr id="707603" name="Text Box 19"/>
          <p:cNvSpPr txBox="1">
            <a:spLocks noChangeArrowheads="1"/>
          </p:cNvSpPr>
          <p:nvPr/>
        </p:nvSpPr>
        <p:spPr bwMode="auto">
          <a:xfrm>
            <a:off x="6856413" y="2860675"/>
            <a:ext cx="32067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800"/>
              <a:t>5</a:t>
            </a:r>
          </a:p>
        </p:txBody>
      </p:sp>
      <p:sp>
        <p:nvSpPr>
          <p:cNvPr id="707604" name="Text Box 20"/>
          <p:cNvSpPr txBox="1">
            <a:spLocks noChangeArrowheads="1"/>
          </p:cNvSpPr>
          <p:nvPr/>
        </p:nvSpPr>
        <p:spPr bwMode="auto">
          <a:xfrm>
            <a:off x="7783513" y="2411413"/>
            <a:ext cx="32067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800"/>
              <a:t>1</a:t>
            </a:r>
          </a:p>
        </p:txBody>
      </p:sp>
      <p:sp>
        <p:nvSpPr>
          <p:cNvPr id="707605" name="Text Box 21"/>
          <p:cNvSpPr txBox="1">
            <a:spLocks noChangeArrowheads="1"/>
          </p:cNvSpPr>
          <p:nvPr/>
        </p:nvSpPr>
        <p:spPr bwMode="auto">
          <a:xfrm>
            <a:off x="6948488" y="3517900"/>
            <a:ext cx="32067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800"/>
              <a:t>1</a:t>
            </a:r>
          </a:p>
        </p:txBody>
      </p:sp>
      <p:sp>
        <p:nvSpPr>
          <p:cNvPr id="707606" name="Line 22"/>
          <p:cNvSpPr>
            <a:spLocks noChangeShapeType="1"/>
          </p:cNvSpPr>
          <p:nvPr/>
        </p:nvSpPr>
        <p:spPr bwMode="auto">
          <a:xfrm rot="688582">
            <a:off x="6740525" y="3148013"/>
            <a:ext cx="1525588" cy="514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7607" name="Line 23"/>
          <p:cNvSpPr>
            <a:spLocks noChangeShapeType="1"/>
          </p:cNvSpPr>
          <p:nvPr/>
        </p:nvSpPr>
        <p:spPr bwMode="auto">
          <a:xfrm rot="688582" flipH="1">
            <a:off x="6858000" y="3729038"/>
            <a:ext cx="1174750" cy="11096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7608" name="Text Box 24"/>
          <p:cNvSpPr txBox="1">
            <a:spLocks noChangeArrowheads="1"/>
          </p:cNvSpPr>
          <p:nvPr/>
        </p:nvSpPr>
        <p:spPr bwMode="auto">
          <a:xfrm>
            <a:off x="7913688" y="2613025"/>
            <a:ext cx="32067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800"/>
              <a:t>1</a:t>
            </a:r>
          </a:p>
        </p:txBody>
      </p:sp>
      <p:sp>
        <p:nvSpPr>
          <p:cNvPr id="707609" name="Text Box 25"/>
          <p:cNvSpPr txBox="1">
            <a:spLocks noChangeArrowheads="1"/>
          </p:cNvSpPr>
          <p:nvPr/>
        </p:nvSpPr>
        <p:spPr bwMode="auto">
          <a:xfrm>
            <a:off x="7019925" y="3824288"/>
            <a:ext cx="32067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800"/>
              <a:t>1</a:t>
            </a:r>
          </a:p>
        </p:txBody>
      </p:sp>
      <p:sp>
        <p:nvSpPr>
          <p:cNvPr id="707610" name="Text Box 26"/>
          <p:cNvSpPr txBox="1">
            <a:spLocks noChangeArrowheads="1"/>
          </p:cNvSpPr>
          <p:nvPr/>
        </p:nvSpPr>
        <p:spPr bwMode="auto">
          <a:xfrm>
            <a:off x="7159625" y="4117975"/>
            <a:ext cx="32067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800"/>
              <a:t>1</a:t>
            </a:r>
          </a:p>
        </p:txBody>
      </p:sp>
      <p:sp>
        <p:nvSpPr>
          <p:cNvPr id="707611" name="Line 27"/>
          <p:cNvSpPr>
            <a:spLocks noChangeShapeType="1"/>
          </p:cNvSpPr>
          <p:nvPr/>
        </p:nvSpPr>
        <p:spPr bwMode="auto">
          <a:xfrm rot="688582">
            <a:off x="6762750" y="4583113"/>
            <a:ext cx="1525588" cy="514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7612" name="Text Box 28"/>
          <p:cNvSpPr txBox="1">
            <a:spLocks noChangeArrowheads="1"/>
          </p:cNvSpPr>
          <p:nvPr/>
        </p:nvSpPr>
        <p:spPr bwMode="auto">
          <a:xfrm>
            <a:off x="7570788" y="4586288"/>
            <a:ext cx="32067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800"/>
              <a:t>2</a:t>
            </a:r>
          </a:p>
        </p:txBody>
      </p:sp>
      <p:sp>
        <p:nvSpPr>
          <p:cNvPr id="707613" name="Line 29"/>
          <p:cNvSpPr>
            <a:spLocks noChangeShapeType="1"/>
          </p:cNvSpPr>
          <p:nvPr/>
        </p:nvSpPr>
        <p:spPr bwMode="auto">
          <a:xfrm rot="688582">
            <a:off x="6753225" y="3535363"/>
            <a:ext cx="1525588" cy="514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7614" name="Line 30"/>
          <p:cNvSpPr>
            <a:spLocks noChangeShapeType="1"/>
          </p:cNvSpPr>
          <p:nvPr/>
        </p:nvSpPr>
        <p:spPr bwMode="auto">
          <a:xfrm rot="688582" flipH="1">
            <a:off x="6869113" y="4151313"/>
            <a:ext cx="1174750" cy="11096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7615" name="Line 31"/>
          <p:cNvSpPr>
            <a:spLocks noChangeShapeType="1"/>
          </p:cNvSpPr>
          <p:nvPr/>
        </p:nvSpPr>
        <p:spPr bwMode="auto">
          <a:xfrm rot="688582">
            <a:off x="6726238" y="5275263"/>
            <a:ext cx="1525587" cy="514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7616" name="Text Box 32"/>
          <p:cNvSpPr txBox="1">
            <a:spLocks noChangeArrowheads="1"/>
          </p:cNvSpPr>
          <p:nvPr/>
        </p:nvSpPr>
        <p:spPr bwMode="auto">
          <a:xfrm>
            <a:off x="7512050" y="5267325"/>
            <a:ext cx="32067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800"/>
              <a:t>3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Fast Recovery</a:t>
            </a:r>
          </a:p>
        </p:txBody>
      </p:sp>
      <p:graphicFrame>
        <p:nvGraphicFramePr>
          <p:cNvPr id="4" name="Object 2"/>
          <p:cNvGraphicFramePr>
            <a:graphicFrameLocks noGrp="1" noChangeAspect="1"/>
          </p:cNvGraphicFramePr>
          <p:nvPr>
            <p:ph type="body" idx="1"/>
          </p:nvPr>
        </p:nvGraphicFramePr>
        <p:xfrm>
          <a:off x="1447800" y="1828800"/>
          <a:ext cx="6192837" cy="4106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Delayed ACKS</a:t>
            </a:r>
          </a:p>
        </p:txBody>
      </p:sp>
      <p:sp>
        <p:nvSpPr>
          <p:cNvPr id="70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Problem:	</a:t>
            </a:r>
          </a:p>
          <a:p>
            <a:pPr lvl="1"/>
            <a:r>
              <a:rPr lang="en-US" sz="2400"/>
              <a:t>In request/response programs, server will send separate ACK and response packets</a:t>
            </a:r>
          </a:p>
          <a:p>
            <a:pPr lvl="2"/>
            <a:r>
              <a:rPr lang="en-US" sz="2000"/>
              <a:t>computing the response can take time</a:t>
            </a:r>
          </a:p>
          <a:p>
            <a:r>
              <a:rPr lang="en-US" sz="2800"/>
              <a:t>TCP solution:</a:t>
            </a:r>
          </a:p>
          <a:p>
            <a:pPr lvl="1"/>
            <a:r>
              <a:rPr lang="en-US" sz="2400"/>
              <a:t>Don’t ACK data immediately</a:t>
            </a:r>
          </a:p>
          <a:p>
            <a:pPr lvl="1"/>
            <a:r>
              <a:rPr lang="en-US" sz="2400"/>
              <a:t>Wait 200ms (must be less than 500ms)</a:t>
            </a:r>
          </a:p>
          <a:p>
            <a:pPr lvl="1"/>
            <a:r>
              <a:rPr lang="en-US" sz="2400"/>
              <a:t>Must ACK every other packet</a:t>
            </a:r>
          </a:p>
          <a:p>
            <a:pPr lvl="1"/>
            <a:r>
              <a:rPr lang="en-US" sz="2400"/>
              <a:t>Must not delay duplicate ACKs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Delayed </a:t>
            </a:r>
            <a:r>
              <a:rPr lang="en-US" dirty="0" err="1" smtClean="0"/>
              <a:t>Acks</a:t>
            </a:r>
            <a:endParaRPr lang="en-US" dirty="0"/>
          </a:p>
        </p:txBody>
      </p:sp>
      <p:sp>
        <p:nvSpPr>
          <p:cNvPr id="71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072438" cy="4114800"/>
          </a:xfrm>
        </p:spPr>
        <p:txBody>
          <a:bodyPr/>
          <a:lstStyle/>
          <a:p>
            <a:r>
              <a:rPr lang="en-US" dirty="0" smtClean="0"/>
              <a:t>Recall that </a:t>
            </a:r>
            <a:r>
              <a:rPr lang="en-US" dirty="0" err="1" smtClean="0"/>
              <a:t>acks</a:t>
            </a:r>
            <a:r>
              <a:rPr lang="en-US" dirty="0" smtClean="0"/>
              <a:t> are delayed by 200ms to wait for application to provide data</a:t>
            </a:r>
          </a:p>
          <a:p>
            <a:r>
              <a:rPr lang="en-US" dirty="0" smtClean="0"/>
              <a:t>But (!) TCP </a:t>
            </a:r>
            <a:r>
              <a:rPr lang="en-US" dirty="0"/>
              <a:t>congestion control triggered by </a:t>
            </a:r>
            <a:r>
              <a:rPr lang="en-US" dirty="0" err="1"/>
              <a:t>acks</a:t>
            </a:r>
            <a:endParaRPr lang="en-US" dirty="0"/>
          </a:p>
          <a:p>
            <a:pPr lvl="1"/>
            <a:r>
              <a:rPr lang="en-US" dirty="0"/>
              <a:t>if receive half as many </a:t>
            </a:r>
            <a:r>
              <a:rPr lang="en-US" dirty="0" err="1"/>
              <a:t>acks</a:t>
            </a:r>
            <a:r>
              <a:rPr lang="en-US" dirty="0"/>
              <a:t> =&gt; window grows half as fast</a:t>
            </a:r>
          </a:p>
          <a:p>
            <a:r>
              <a:rPr lang="en-US" dirty="0"/>
              <a:t>Slow start with window = 1</a:t>
            </a:r>
          </a:p>
          <a:p>
            <a:pPr lvl="1"/>
            <a:r>
              <a:rPr lang="en-US" dirty="0" err="1"/>
              <a:t>ack</a:t>
            </a:r>
            <a:r>
              <a:rPr lang="en-US" dirty="0"/>
              <a:t> will be delayed, even though sender is waiting for </a:t>
            </a:r>
            <a:r>
              <a:rPr lang="en-US" dirty="0" err="1"/>
              <a:t>ack</a:t>
            </a:r>
            <a:r>
              <a:rPr lang="en-US" dirty="0"/>
              <a:t> to expand window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Recovering from error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 rot="688582">
            <a:off x="7164388" y="2328863"/>
            <a:ext cx="1447800" cy="457200"/>
            <a:chOff x="1105" y="1247"/>
            <a:chExt cx="912" cy="288"/>
          </a:xfrm>
        </p:grpSpPr>
        <p:sp>
          <p:nvSpPr>
            <p:cNvPr id="431108" name="Line 4"/>
            <p:cNvSpPr>
              <a:spLocks noChangeShapeType="1"/>
            </p:cNvSpPr>
            <p:nvPr/>
          </p:nvSpPr>
          <p:spPr bwMode="auto">
            <a:xfrm>
              <a:off x="1105" y="1487"/>
              <a:ext cx="912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1109" name="Text Box 5"/>
            <p:cNvSpPr txBox="1">
              <a:spLocks noChangeArrowheads="1"/>
            </p:cNvSpPr>
            <p:nvPr/>
          </p:nvSpPr>
          <p:spPr bwMode="auto">
            <a:xfrm>
              <a:off x="1191" y="1247"/>
              <a:ext cx="627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Times New Roman" charset="0"/>
                </a:rPr>
                <a:t>Packet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 rot="-673732">
            <a:off x="6853238" y="3090863"/>
            <a:ext cx="1752600" cy="504825"/>
            <a:chOff x="4062" y="1662"/>
            <a:chExt cx="951" cy="318"/>
          </a:xfrm>
        </p:grpSpPr>
        <p:sp>
          <p:nvSpPr>
            <p:cNvPr id="431111" name="Line 7"/>
            <p:cNvSpPr>
              <a:spLocks noChangeShapeType="1"/>
            </p:cNvSpPr>
            <p:nvPr/>
          </p:nvSpPr>
          <p:spPr bwMode="auto">
            <a:xfrm rot="-1520557">
              <a:off x="4062" y="1979"/>
              <a:ext cx="951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1112" name="Text Box 8"/>
            <p:cNvSpPr txBox="1">
              <a:spLocks noChangeArrowheads="1"/>
            </p:cNvSpPr>
            <p:nvPr/>
          </p:nvSpPr>
          <p:spPr bwMode="auto">
            <a:xfrm rot="-1520557">
              <a:off x="4386" y="1662"/>
              <a:ext cx="450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>
                  <a:latin typeface="Times New Roman" charset="0"/>
                </a:rPr>
                <a:t>ACK</a:t>
              </a:r>
            </a:p>
          </p:txBody>
        </p:sp>
      </p:grpSp>
      <p:cxnSp>
        <p:nvCxnSpPr>
          <p:cNvPr id="431113" name="AutoShape 9"/>
          <p:cNvCxnSpPr>
            <a:cxnSpLocks noChangeShapeType="1"/>
          </p:cNvCxnSpPr>
          <p:nvPr/>
        </p:nvCxnSpPr>
        <p:spPr bwMode="auto">
          <a:xfrm rot="5400000" flipV="1">
            <a:off x="6142831" y="3064669"/>
            <a:ext cx="1890713" cy="3175"/>
          </a:xfrm>
          <a:prstGeom prst="bentConnector5">
            <a:avLst>
              <a:gd name="adj1" fmla="val 22833"/>
              <a:gd name="adj2" fmla="val -6800005"/>
              <a:gd name="adj3" fmla="val 85472"/>
            </a:avLst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</p:cxnSp>
      <p:sp>
        <p:nvSpPr>
          <p:cNvPr id="431114" name="Text Box 10"/>
          <p:cNvSpPr txBox="1">
            <a:spLocks noChangeArrowheads="1"/>
          </p:cNvSpPr>
          <p:nvPr/>
        </p:nvSpPr>
        <p:spPr bwMode="auto">
          <a:xfrm rot="-5400000">
            <a:off x="6098381" y="2936082"/>
            <a:ext cx="121443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>
                <a:latin typeface="Times New Roman" charset="0"/>
              </a:rPr>
              <a:t>Timeout</a:t>
            </a:r>
          </a:p>
        </p:txBody>
      </p:sp>
      <p:sp>
        <p:nvSpPr>
          <p:cNvPr id="431115" name="Line 11"/>
          <p:cNvSpPr>
            <a:spLocks noChangeShapeType="1"/>
          </p:cNvSpPr>
          <p:nvPr/>
        </p:nvSpPr>
        <p:spPr bwMode="auto">
          <a:xfrm rot="688582">
            <a:off x="7056438" y="3949700"/>
            <a:ext cx="151765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1116" name="Text Box 12"/>
          <p:cNvSpPr txBox="1">
            <a:spLocks noChangeArrowheads="1"/>
          </p:cNvSpPr>
          <p:nvPr/>
        </p:nvSpPr>
        <p:spPr bwMode="auto">
          <a:xfrm rot="688582">
            <a:off x="7543800" y="3581400"/>
            <a:ext cx="995363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>
                <a:latin typeface="Times New Roman" charset="0"/>
              </a:rPr>
              <a:t>Packet</a:t>
            </a:r>
          </a:p>
        </p:txBody>
      </p:sp>
      <p:grpSp>
        <p:nvGrpSpPr>
          <p:cNvPr id="4" name="Group 13"/>
          <p:cNvGrpSpPr>
            <a:grpSpLocks/>
          </p:cNvGrpSpPr>
          <p:nvPr/>
        </p:nvGrpSpPr>
        <p:grpSpPr bwMode="auto">
          <a:xfrm rot="-1217168">
            <a:off x="7010400" y="4567238"/>
            <a:ext cx="1447800" cy="457200"/>
            <a:chOff x="1133" y="1715"/>
            <a:chExt cx="912" cy="288"/>
          </a:xfrm>
        </p:grpSpPr>
        <p:sp>
          <p:nvSpPr>
            <p:cNvPr id="431118" name="Line 14"/>
            <p:cNvSpPr>
              <a:spLocks noChangeShapeType="1"/>
            </p:cNvSpPr>
            <p:nvPr/>
          </p:nvSpPr>
          <p:spPr bwMode="auto">
            <a:xfrm rot="688582">
              <a:off x="1133" y="1965"/>
              <a:ext cx="912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1119" name="Text Box 15"/>
            <p:cNvSpPr txBox="1">
              <a:spLocks noChangeArrowheads="1"/>
            </p:cNvSpPr>
            <p:nvPr/>
          </p:nvSpPr>
          <p:spPr bwMode="auto">
            <a:xfrm rot="688582">
              <a:off x="1291" y="1715"/>
              <a:ext cx="522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Times New Roman" charset="0"/>
                </a:rPr>
                <a:t>ACK</a:t>
              </a:r>
            </a:p>
          </p:txBody>
        </p:sp>
      </p:grpSp>
      <p:cxnSp>
        <p:nvCxnSpPr>
          <p:cNvPr id="431120" name="AutoShape 16"/>
          <p:cNvCxnSpPr>
            <a:cxnSpLocks noChangeShapeType="1"/>
          </p:cNvCxnSpPr>
          <p:nvPr/>
        </p:nvCxnSpPr>
        <p:spPr bwMode="auto">
          <a:xfrm rot="5400000" flipV="1">
            <a:off x="6142832" y="4539456"/>
            <a:ext cx="1890712" cy="3175"/>
          </a:xfrm>
          <a:prstGeom prst="bentConnector5">
            <a:avLst>
              <a:gd name="adj1" fmla="val 10662"/>
              <a:gd name="adj2" fmla="val -6800005"/>
              <a:gd name="adj3" fmla="val 77329"/>
            </a:avLst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</p:cxnSp>
      <p:sp>
        <p:nvSpPr>
          <p:cNvPr id="431121" name="Text Box 17"/>
          <p:cNvSpPr txBox="1">
            <a:spLocks noChangeArrowheads="1"/>
          </p:cNvSpPr>
          <p:nvPr/>
        </p:nvSpPr>
        <p:spPr bwMode="auto">
          <a:xfrm rot="-5400000">
            <a:off x="6096794" y="4410869"/>
            <a:ext cx="12144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>
                <a:latin typeface="Times New Roman" charset="0"/>
              </a:rPr>
              <a:t>Timeout</a:t>
            </a:r>
          </a:p>
        </p:txBody>
      </p:sp>
      <p:sp>
        <p:nvSpPr>
          <p:cNvPr id="431122" name="Line 18"/>
          <p:cNvSpPr>
            <a:spLocks noChangeShapeType="1"/>
          </p:cNvSpPr>
          <p:nvPr/>
        </p:nvSpPr>
        <p:spPr bwMode="auto">
          <a:xfrm>
            <a:off x="7086600" y="1981200"/>
            <a:ext cx="0" cy="426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1123" name="Line 19"/>
          <p:cNvSpPr>
            <a:spLocks noChangeShapeType="1"/>
          </p:cNvSpPr>
          <p:nvPr/>
        </p:nvSpPr>
        <p:spPr bwMode="auto">
          <a:xfrm>
            <a:off x="8534400" y="1905000"/>
            <a:ext cx="0" cy="426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20"/>
          <p:cNvGrpSpPr>
            <a:grpSpLocks/>
          </p:cNvGrpSpPr>
          <p:nvPr/>
        </p:nvGrpSpPr>
        <p:grpSpPr bwMode="auto">
          <a:xfrm rot="688582">
            <a:off x="4613275" y="2320925"/>
            <a:ext cx="1098550" cy="457200"/>
            <a:chOff x="1078" y="1264"/>
            <a:chExt cx="939" cy="247"/>
          </a:xfrm>
        </p:grpSpPr>
        <p:sp>
          <p:nvSpPr>
            <p:cNvPr id="431125" name="Line 21"/>
            <p:cNvSpPr>
              <a:spLocks noChangeShapeType="1"/>
            </p:cNvSpPr>
            <p:nvPr/>
          </p:nvSpPr>
          <p:spPr bwMode="auto">
            <a:xfrm>
              <a:off x="1105" y="1485"/>
              <a:ext cx="912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1126" name="Text Box 22"/>
            <p:cNvSpPr txBox="1">
              <a:spLocks noChangeArrowheads="1"/>
            </p:cNvSpPr>
            <p:nvPr/>
          </p:nvSpPr>
          <p:spPr bwMode="auto">
            <a:xfrm>
              <a:off x="1078" y="1264"/>
              <a:ext cx="851" cy="24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Times New Roman" charset="0"/>
                </a:rPr>
                <a:t>Packet</a:t>
              </a:r>
            </a:p>
          </p:txBody>
        </p:sp>
      </p:grpSp>
      <p:cxnSp>
        <p:nvCxnSpPr>
          <p:cNvPr id="431127" name="AutoShape 23"/>
          <p:cNvCxnSpPr>
            <a:cxnSpLocks noChangeShapeType="1"/>
          </p:cNvCxnSpPr>
          <p:nvPr/>
        </p:nvCxnSpPr>
        <p:spPr bwMode="auto">
          <a:xfrm rot="5400000" flipV="1">
            <a:off x="3628231" y="3064669"/>
            <a:ext cx="1890713" cy="3175"/>
          </a:xfrm>
          <a:prstGeom prst="bentConnector5">
            <a:avLst>
              <a:gd name="adj1" fmla="val 22833"/>
              <a:gd name="adj2" fmla="val -6800005"/>
              <a:gd name="adj3" fmla="val 100671"/>
            </a:avLst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</p:cxnSp>
      <p:sp>
        <p:nvSpPr>
          <p:cNvPr id="431128" name="Text Box 24"/>
          <p:cNvSpPr txBox="1">
            <a:spLocks noChangeArrowheads="1"/>
          </p:cNvSpPr>
          <p:nvPr/>
        </p:nvSpPr>
        <p:spPr bwMode="auto">
          <a:xfrm rot="-5400000">
            <a:off x="3583781" y="2934494"/>
            <a:ext cx="12144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>
                <a:latin typeface="Times New Roman" charset="0"/>
              </a:rPr>
              <a:t>Timeout</a:t>
            </a:r>
          </a:p>
        </p:txBody>
      </p:sp>
      <p:grpSp>
        <p:nvGrpSpPr>
          <p:cNvPr id="6" name="Group 25"/>
          <p:cNvGrpSpPr>
            <a:grpSpLocks/>
          </p:cNvGrpSpPr>
          <p:nvPr/>
        </p:nvGrpSpPr>
        <p:grpSpPr bwMode="auto">
          <a:xfrm rot="688582">
            <a:off x="4648200" y="3803650"/>
            <a:ext cx="1447800" cy="457200"/>
            <a:chOff x="1105" y="1247"/>
            <a:chExt cx="912" cy="288"/>
          </a:xfrm>
        </p:grpSpPr>
        <p:sp>
          <p:nvSpPr>
            <p:cNvPr id="431130" name="Line 26"/>
            <p:cNvSpPr>
              <a:spLocks noChangeShapeType="1"/>
            </p:cNvSpPr>
            <p:nvPr/>
          </p:nvSpPr>
          <p:spPr bwMode="auto">
            <a:xfrm>
              <a:off x="1105" y="1487"/>
              <a:ext cx="912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1131" name="Text Box 27"/>
            <p:cNvSpPr txBox="1">
              <a:spLocks noChangeArrowheads="1"/>
            </p:cNvSpPr>
            <p:nvPr/>
          </p:nvSpPr>
          <p:spPr bwMode="auto">
            <a:xfrm>
              <a:off x="1191" y="1247"/>
              <a:ext cx="627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Times New Roman" charset="0"/>
                </a:rPr>
                <a:t>Packet</a:t>
              </a:r>
            </a:p>
          </p:txBody>
        </p:sp>
      </p:grpSp>
      <p:grpSp>
        <p:nvGrpSpPr>
          <p:cNvPr id="7" name="Group 28"/>
          <p:cNvGrpSpPr>
            <a:grpSpLocks/>
          </p:cNvGrpSpPr>
          <p:nvPr/>
        </p:nvGrpSpPr>
        <p:grpSpPr bwMode="auto">
          <a:xfrm rot="-1217168">
            <a:off x="4495800" y="4567238"/>
            <a:ext cx="1447800" cy="457200"/>
            <a:chOff x="1133" y="1715"/>
            <a:chExt cx="912" cy="288"/>
          </a:xfrm>
        </p:grpSpPr>
        <p:sp>
          <p:nvSpPr>
            <p:cNvPr id="431133" name="Line 29"/>
            <p:cNvSpPr>
              <a:spLocks noChangeShapeType="1"/>
            </p:cNvSpPr>
            <p:nvPr/>
          </p:nvSpPr>
          <p:spPr bwMode="auto">
            <a:xfrm rot="688582">
              <a:off x="1133" y="1965"/>
              <a:ext cx="912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1134" name="Text Box 30"/>
            <p:cNvSpPr txBox="1">
              <a:spLocks noChangeArrowheads="1"/>
            </p:cNvSpPr>
            <p:nvPr/>
          </p:nvSpPr>
          <p:spPr bwMode="auto">
            <a:xfrm rot="688582">
              <a:off x="1291" y="1715"/>
              <a:ext cx="522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Times New Roman" charset="0"/>
                </a:rPr>
                <a:t>ACK</a:t>
              </a:r>
            </a:p>
          </p:txBody>
        </p:sp>
      </p:grpSp>
      <p:cxnSp>
        <p:nvCxnSpPr>
          <p:cNvPr id="431135" name="AutoShape 31"/>
          <p:cNvCxnSpPr>
            <a:cxnSpLocks noChangeShapeType="1"/>
          </p:cNvCxnSpPr>
          <p:nvPr/>
        </p:nvCxnSpPr>
        <p:spPr bwMode="auto">
          <a:xfrm rot="5400000" flipV="1">
            <a:off x="3626645" y="4539456"/>
            <a:ext cx="1890712" cy="3175"/>
          </a:xfrm>
          <a:prstGeom prst="bentConnector5">
            <a:avLst>
              <a:gd name="adj1" fmla="val 22833"/>
              <a:gd name="adj2" fmla="val -6800005"/>
              <a:gd name="adj3" fmla="val 97144"/>
            </a:avLst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</p:cxnSp>
      <p:sp>
        <p:nvSpPr>
          <p:cNvPr id="431136" name="Text Box 32"/>
          <p:cNvSpPr txBox="1">
            <a:spLocks noChangeArrowheads="1"/>
          </p:cNvSpPr>
          <p:nvPr/>
        </p:nvSpPr>
        <p:spPr bwMode="auto">
          <a:xfrm rot="-5400000">
            <a:off x="3582194" y="4410869"/>
            <a:ext cx="12144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>
                <a:latin typeface="Times New Roman" charset="0"/>
              </a:rPr>
              <a:t>Timeout</a:t>
            </a:r>
          </a:p>
        </p:txBody>
      </p:sp>
      <p:sp>
        <p:nvSpPr>
          <p:cNvPr id="431137" name="Line 33"/>
          <p:cNvSpPr>
            <a:spLocks noChangeShapeType="1"/>
          </p:cNvSpPr>
          <p:nvPr/>
        </p:nvSpPr>
        <p:spPr bwMode="auto">
          <a:xfrm>
            <a:off x="4572000" y="1981200"/>
            <a:ext cx="0" cy="426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1138" name="Line 34"/>
          <p:cNvSpPr>
            <a:spLocks noChangeShapeType="1"/>
          </p:cNvSpPr>
          <p:nvPr/>
        </p:nvSpPr>
        <p:spPr bwMode="auto">
          <a:xfrm>
            <a:off x="6019800" y="1905000"/>
            <a:ext cx="0" cy="426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1139" name="AutoShape 35"/>
          <p:cNvSpPr>
            <a:spLocks noChangeArrowheads="1"/>
          </p:cNvSpPr>
          <p:nvPr/>
        </p:nvSpPr>
        <p:spPr bwMode="auto">
          <a:xfrm flipH="1">
            <a:off x="5486400" y="2590800"/>
            <a:ext cx="381000" cy="457200"/>
          </a:xfrm>
          <a:prstGeom prst="lightningBol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1140" name="Line 36"/>
          <p:cNvSpPr>
            <a:spLocks noChangeShapeType="1"/>
          </p:cNvSpPr>
          <p:nvPr/>
        </p:nvSpPr>
        <p:spPr bwMode="auto">
          <a:xfrm>
            <a:off x="912813" y="1905000"/>
            <a:ext cx="6350" cy="434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1141" name="Text Box 37"/>
          <p:cNvSpPr txBox="1">
            <a:spLocks noChangeArrowheads="1"/>
          </p:cNvSpPr>
          <p:nvPr/>
        </p:nvSpPr>
        <p:spPr bwMode="auto">
          <a:xfrm>
            <a:off x="0" y="3505200"/>
            <a:ext cx="8255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>
                <a:latin typeface="Times New Roman" charset="0"/>
              </a:rPr>
              <a:t>Time</a:t>
            </a:r>
          </a:p>
        </p:txBody>
      </p:sp>
      <p:grpSp>
        <p:nvGrpSpPr>
          <p:cNvPr id="8" name="Group 38"/>
          <p:cNvGrpSpPr>
            <a:grpSpLocks/>
          </p:cNvGrpSpPr>
          <p:nvPr/>
        </p:nvGrpSpPr>
        <p:grpSpPr bwMode="auto">
          <a:xfrm rot="688582">
            <a:off x="1828800" y="2328863"/>
            <a:ext cx="1447800" cy="457200"/>
            <a:chOff x="1105" y="1247"/>
            <a:chExt cx="912" cy="288"/>
          </a:xfrm>
        </p:grpSpPr>
        <p:sp>
          <p:nvSpPr>
            <p:cNvPr id="431143" name="Line 39"/>
            <p:cNvSpPr>
              <a:spLocks noChangeShapeType="1"/>
            </p:cNvSpPr>
            <p:nvPr/>
          </p:nvSpPr>
          <p:spPr bwMode="auto">
            <a:xfrm>
              <a:off x="1105" y="1487"/>
              <a:ext cx="912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1144" name="Text Box 40"/>
            <p:cNvSpPr txBox="1">
              <a:spLocks noChangeArrowheads="1"/>
            </p:cNvSpPr>
            <p:nvPr/>
          </p:nvSpPr>
          <p:spPr bwMode="auto">
            <a:xfrm>
              <a:off x="1191" y="1247"/>
              <a:ext cx="627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Times New Roman" charset="0"/>
                </a:rPr>
                <a:t>Packet</a:t>
              </a:r>
            </a:p>
          </p:txBody>
        </p:sp>
      </p:grpSp>
      <p:grpSp>
        <p:nvGrpSpPr>
          <p:cNvPr id="9" name="Group 41"/>
          <p:cNvGrpSpPr>
            <a:grpSpLocks/>
          </p:cNvGrpSpPr>
          <p:nvPr/>
        </p:nvGrpSpPr>
        <p:grpSpPr bwMode="auto">
          <a:xfrm rot="-1217168">
            <a:off x="2125663" y="3009900"/>
            <a:ext cx="982662" cy="457200"/>
            <a:chOff x="1133" y="1715"/>
            <a:chExt cx="912" cy="288"/>
          </a:xfrm>
        </p:grpSpPr>
        <p:sp>
          <p:nvSpPr>
            <p:cNvPr id="431146" name="Line 42"/>
            <p:cNvSpPr>
              <a:spLocks noChangeShapeType="1"/>
            </p:cNvSpPr>
            <p:nvPr/>
          </p:nvSpPr>
          <p:spPr bwMode="auto">
            <a:xfrm rot="688582">
              <a:off x="1133" y="1965"/>
              <a:ext cx="912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1147" name="Text Box 43"/>
            <p:cNvSpPr txBox="1">
              <a:spLocks noChangeArrowheads="1"/>
            </p:cNvSpPr>
            <p:nvPr/>
          </p:nvSpPr>
          <p:spPr bwMode="auto">
            <a:xfrm rot="688582">
              <a:off x="1165" y="1715"/>
              <a:ext cx="769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Times New Roman" charset="0"/>
                </a:rPr>
                <a:t>ACK</a:t>
              </a:r>
            </a:p>
          </p:txBody>
        </p:sp>
      </p:grpSp>
      <p:cxnSp>
        <p:nvCxnSpPr>
          <p:cNvPr id="431148" name="AutoShape 44"/>
          <p:cNvCxnSpPr>
            <a:cxnSpLocks noChangeShapeType="1"/>
          </p:cNvCxnSpPr>
          <p:nvPr/>
        </p:nvCxnSpPr>
        <p:spPr bwMode="auto">
          <a:xfrm rot="5400000" flipV="1">
            <a:off x="807244" y="3064669"/>
            <a:ext cx="1890713" cy="3175"/>
          </a:xfrm>
          <a:prstGeom prst="bentConnector5">
            <a:avLst>
              <a:gd name="adj1" fmla="val 22833"/>
              <a:gd name="adj2" fmla="val -6800005"/>
              <a:gd name="adj3" fmla="val 100671"/>
            </a:avLst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</p:cxnSp>
      <p:sp>
        <p:nvSpPr>
          <p:cNvPr id="431149" name="Text Box 45"/>
          <p:cNvSpPr txBox="1">
            <a:spLocks noChangeArrowheads="1"/>
          </p:cNvSpPr>
          <p:nvPr/>
        </p:nvSpPr>
        <p:spPr bwMode="auto">
          <a:xfrm rot="-5400000">
            <a:off x="762794" y="2936082"/>
            <a:ext cx="121443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>
                <a:latin typeface="Times New Roman" charset="0"/>
              </a:rPr>
              <a:t>Timeout</a:t>
            </a:r>
          </a:p>
        </p:txBody>
      </p:sp>
      <p:grpSp>
        <p:nvGrpSpPr>
          <p:cNvPr id="10" name="Group 46"/>
          <p:cNvGrpSpPr>
            <a:grpSpLocks/>
          </p:cNvGrpSpPr>
          <p:nvPr/>
        </p:nvGrpSpPr>
        <p:grpSpPr bwMode="auto">
          <a:xfrm rot="688582">
            <a:off x="1827213" y="3803650"/>
            <a:ext cx="1447800" cy="457200"/>
            <a:chOff x="1105" y="1247"/>
            <a:chExt cx="912" cy="288"/>
          </a:xfrm>
        </p:grpSpPr>
        <p:sp>
          <p:nvSpPr>
            <p:cNvPr id="431151" name="Line 47"/>
            <p:cNvSpPr>
              <a:spLocks noChangeShapeType="1"/>
            </p:cNvSpPr>
            <p:nvPr/>
          </p:nvSpPr>
          <p:spPr bwMode="auto">
            <a:xfrm>
              <a:off x="1105" y="1487"/>
              <a:ext cx="912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1152" name="Text Box 48"/>
            <p:cNvSpPr txBox="1">
              <a:spLocks noChangeArrowheads="1"/>
            </p:cNvSpPr>
            <p:nvPr/>
          </p:nvSpPr>
          <p:spPr bwMode="auto">
            <a:xfrm>
              <a:off x="1191" y="1247"/>
              <a:ext cx="627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Times New Roman" charset="0"/>
                </a:rPr>
                <a:t>Packet</a:t>
              </a:r>
            </a:p>
          </p:txBody>
        </p:sp>
      </p:grpSp>
      <p:grpSp>
        <p:nvGrpSpPr>
          <p:cNvPr id="11" name="Group 49"/>
          <p:cNvGrpSpPr>
            <a:grpSpLocks/>
          </p:cNvGrpSpPr>
          <p:nvPr/>
        </p:nvGrpSpPr>
        <p:grpSpPr bwMode="auto">
          <a:xfrm rot="-1217168">
            <a:off x="1674813" y="4567238"/>
            <a:ext cx="1447800" cy="457200"/>
            <a:chOff x="1133" y="1715"/>
            <a:chExt cx="912" cy="288"/>
          </a:xfrm>
        </p:grpSpPr>
        <p:sp>
          <p:nvSpPr>
            <p:cNvPr id="431154" name="Line 50"/>
            <p:cNvSpPr>
              <a:spLocks noChangeShapeType="1"/>
            </p:cNvSpPr>
            <p:nvPr/>
          </p:nvSpPr>
          <p:spPr bwMode="auto">
            <a:xfrm rot="688582">
              <a:off x="1133" y="1965"/>
              <a:ext cx="912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1155" name="Text Box 51"/>
            <p:cNvSpPr txBox="1">
              <a:spLocks noChangeArrowheads="1"/>
            </p:cNvSpPr>
            <p:nvPr/>
          </p:nvSpPr>
          <p:spPr bwMode="auto">
            <a:xfrm rot="688582">
              <a:off x="1291" y="1715"/>
              <a:ext cx="522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Times New Roman" charset="0"/>
                </a:rPr>
                <a:t>ACK</a:t>
              </a:r>
            </a:p>
          </p:txBody>
        </p:sp>
      </p:grpSp>
      <p:cxnSp>
        <p:nvCxnSpPr>
          <p:cNvPr id="431156" name="AutoShape 52"/>
          <p:cNvCxnSpPr>
            <a:cxnSpLocks noChangeShapeType="1"/>
          </p:cNvCxnSpPr>
          <p:nvPr/>
        </p:nvCxnSpPr>
        <p:spPr bwMode="auto">
          <a:xfrm rot="5400000" flipV="1">
            <a:off x="805657" y="4539456"/>
            <a:ext cx="1890712" cy="3175"/>
          </a:xfrm>
          <a:prstGeom prst="bentConnector5">
            <a:avLst>
              <a:gd name="adj1" fmla="val 22833"/>
              <a:gd name="adj2" fmla="val -6800005"/>
              <a:gd name="adj3" fmla="val 97144"/>
            </a:avLst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</p:cxnSp>
      <p:sp>
        <p:nvSpPr>
          <p:cNvPr id="431157" name="Text Box 53"/>
          <p:cNvSpPr txBox="1">
            <a:spLocks noChangeArrowheads="1"/>
          </p:cNvSpPr>
          <p:nvPr/>
        </p:nvSpPr>
        <p:spPr bwMode="auto">
          <a:xfrm rot="-5400000">
            <a:off x="761206" y="4410869"/>
            <a:ext cx="12144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>
                <a:latin typeface="Times New Roman" charset="0"/>
              </a:rPr>
              <a:t>Timeout</a:t>
            </a:r>
          </a:p>
        </p:txBody>
      </p:sp>
      <p:sp>
        <p:nvSpPr>
          <p:cNvPr id="431158" name="Line 54"/>
          <p:cNvSpPr>
            <a:spLocks noChangeShapeType="1"/>
          </p:cNvSpPr>
          <p:nvPr/>
        </p:nvSpPr>
        <p:spPr bwMode="auto">
          <a:xfrm>
            <a:off x="1751013" y="1981200"/>
            <a:ext cx="0" cy="426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1159" name="Line 55"/>
          <p:cNvSpPr>
            <a:spLocks noChangeShapeType="1"/>
          </p:cNvSpPr>
          <p:nvPr/>
        </p:nvSpPr>
        <p:spPr bwMode="auto">
          <a:xfrm>
            <a:off x="3198813" y="1905000"/>
            <a:ext cx="0" cy="426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1160" name="AutoShape 56"/>
          <p:cNvSpPr>
            <a:spLocks noChangeArrowheads="1"/>
          </p:cNvSpPr>
          <p:nvPr/>
        </p:nvSpPr>
        <p:spPr bwMode="auto">
          <a:xfrm>
            <a:off x="1903413" y="3276600"/>
            <a:ext cx="381000" cy="457200"/>
          </a:xfrm>
          <a:prstGeom prst="lightningBol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1161" name="Text Box 57"/>
          <p:cNvSpPr txBox="1">
            <a:spLocks noChangeArrowheads="1"/>
          </p:cNvSpPr>
          <p:nvPr/>
        </p:nvSpPr>
        <p:spPr bwMode="auto">
          <a:xfrm>
            <a:off x="1828800" y="6096000"/>
            <a:ext cx="1344613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>
                <a:latin typeface="Times New Roman" charset="0"/>
              </a:rPr>
              <a:t>ACK lost</a:t>
            </a:r>
          </a:p>
        </p:txBody>
      </p:sp>
      <p:sp>
        <p:nvSpPr>
          <p:cNvPr id="431162" name="Text Box 58"/>
          <p:cNvSpPr txBox="1">
            <a:spLocks noChangeArrowheads="1"/>
          </p:cNvSpPr>
          <p:nvPr/>
        </p:nvSpPr>
        <p:spPr bwMode="auto">
          <a:xfrm>
            <a:off x="4533900" y="6096000"/>
            <a:ext cx="15113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>
                <a:latin typeface="Times New Roman" charset="0"/>
              </a:rPr>
              <a:t>Packet lost</a:t>
            </a:r>
          </a:p>
        </p:txBody>
      </p:sp>
      <p:sp>
        <p:nvSpPr>
          <p:cNvPr id="431163" name="Text Box 59"/>
          <p:cNvSpPr txBox="1">
            <a:spLocks noChangeArrowheads="1"/>
          </p:cNvSpPr>
          <p:nvPr/>
        </p:nvSpPr>
        <p:spPr bwMode="auto">
          <a:xfrm>
            <a:off x="6837363" y="6172200"/>
            <a:ext cx="18478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>
                <a:latin typeface="Times New Roman" charset="0"/>
              </a:rPr>
              <a:t>Early timeout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 two </a:t>
            </a:r>
            <a:r>
              <a:rPr lang="en-US" dirty="0" err="1" smtClean="0"/>
              <a:t>TCPs</a:t>
            </a:r>
            <a:r>
              <a:rPr lang="en-US" dirty="0" smtClean="0"/>
              <a:t> </a:t>
            </a:r>
            <a:r>
              <a:rPr lang="en-US" dirty="0"/>
              <a:t>share link?</a:t>
            </a:r>
          </a:p>
        </p:txBody>
      </p:sp>
      <p:sp>
        <p:nvSpPr>
          <p:cNvPr id="71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848600" cy="4114800"/>
          </a:xfrm>
        </p:spPr>
        <p:txBody>
          <a:bodyPr/>
          <a:lstStyle/>
          <a:p>
            <a:r>
              <a:rPr lang="en-US" sz="2800" dirty="0"/>
              <a:t>Reach equilibrium independent of initial </a:t>
            </a:r>
            <a:r>
              <a:rPr lang="en-US" sz="2800" dirty="0" err="1" smtClean="0"/>
              <a:t>bw</a:t>
            </a:r>
            <a:endParaRPr lang="en-US" sz="2800" dirty="0" smtClean="0"/>
          </a:p>
          <a:p>
            <a:pPr lvl="1"/>
            <a:r>
              <a:rPr lang="en-US" sz="2400" dirty="0"/>
              <a:t>assuming equal </a:t>
            </a:r>
            <a:r>
              <a:rPr lang="en-US" sz="2400" dirty="0" err="1"/>
              <a:t>RTTs</a:t>
            </a:r>
            <a:r>
              <a:rPr lang="en-US" sz="2400" dirty="0"/>
              <a:t>, “fair” drops at the router</a:t>
            </a:r>
          </a:p>
        </p:txBody>
      </p:sp>
      <p:graphicFrame>
        <p:nvGraphicFramePr>
          <p:cNvPr id="711684" name="Object 4"/>
          <p:cNvGraphicFramePr>
            <a:graphicFrameLocks noChangeAspect="1"/>
          </p:cNvGraphicFramePr>
          <p:nvPr/>
        </p:nvGraphicFramePr>
        <p:xfrm>
          <a:off x="1295400" y="2286000"/>
          <a:ext cx="6196013" cy="4108450"/>
        </p:xfrm>
        <a:graphic>
          <a:graphicData uri="http://schemas.openxmlformats.org/presentationml/2006/ole">
            <p:oleObj spid="_x0000_s304130" name="Chart" r:id="rId3" imgW="6108700" imgH="4051300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Equilibrium Proof</a:t>
            </a:r>
          </a:p>
        </p:txBody>
      </p:sp>
      <p:sp>
        <p:nvSpPr>
          <p:cNvPr id="712709" name="Line 5"/>
          <p:cNvSpPr>
            <a:spLocks noChangeShapeType="1"/>
          </p:cNvSpPr>
          <p:nvPr/>
        </p:nvSpPr>
        <p:spPr bwMode="auto">
          <a:xfrm flipH="1">
            <a:off x="2338388" y="1944688"/>
            <a:ext cx="1587" cy="33797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2710" name="Line 6"/>
          <p:cNvSpPr>
            <a:spLocks noChangeShapeType="1"/>
          </p:cNvSpPr>
          <p:nvPr/>
        </p:nvSpPr>
        <p:spPr bwMode="auto">
          <a:xfrm>
            <a:off x="2354263" y="5311775"/>
            <a:ext cx="35258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2711" name="Text Box 7"/>
          <p:cNvSpPr txBox="1">
            <a:spLocks noChangeArrowheads="1"/>
          </p:cNvSpPr>
          <p:nvPr/>
        </p:nvSpPr>
        <p:spPr bwMode="auto">
          <a:xfrm rot="-5384533">
            <a:off x="238125" y="3530601"/>
            <a:ext cx="34702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Sending Rate for A</a:t>
            </a:r>
          </a:p>
        </p:txBody>
      </p:sp>
      <p:sp>
        <p:nvSpPr>
          <p:cNvPr id="712712" name="Text Box 8"/>
          <p:cNvSpPr txBox="1">
            <a:spLocks noChangeArrowheads="1"/>
          </p:cNvSpPr>
          <p:nvPr/>
        </p:nvSpPr>
        <p:spPr bwMode="auto">
          <a:xfrm>
            <a:off x="2497138" y="5499100"/>
            <a:ext cx="34702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Sending Rate for B</a:t>
            </a:r>
          </a:p>
        </p:txBody>
      </p:sp>
      <p:sp>
        <p:nvSpPr>
          <p:cNvPr id="712713" name="Line 9"/>
          <p:cNvSpPr>
            <a:spLocks noChangeShapeType="1"/>
          </p:cNvSpPr>
          <p:nvPr/>
        </p:nvSpPr>
        <p:spPr bwMode="auto">
          <a:xfrm>
            <a:off x="2352675" y="2393950"/>
            <a:ext cx="3163888" cy="2917825"/>
          </a:xfrm>
          <a:prstGeom prst="line">
            <a:avLst/>
          </a:prstGeom>
          <a:noFill/>
          <a:ln w="38100" cap="rnd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2714" name="Text Box 10"/>
          <p:cNvSpPr txBox="1">
            <a:spLocks noChangeArrowheads="1"/>
          </p:cNvSpPr>
          <p:nvPr/>
        </p:nvSpPr>
        <p:spPr bwMode="auto">
          <a:xfrm>
            <a:off x="5840413" y="4343400"/>
            <a:ext cx="27400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Link Bandwidth</a:t>
            </a:r>
          </a:p>
        </p:txBody>
      </p:sp>
      <p:sp>
        <p:nvSpPr>
          <p:cNvPr id="712715" name="Line 11"/>
          <p:cNvSpPr>
            <a:spLocks noChangeShapeType="1"/>
          </p:cNvSpPr>
          <p:nvPr/>
        </p:nvSpPr>
        <p:spPr bwMode="auto">
          <a:xfrm flipV="1">
            <a:off x="2351088" y="1960563"/>
            <a:ext cx="3382962" cy="335121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2717" name="Line 13"/>
          <p:cNvSpPr>
            <a:spLocks noChangeShapeType="1"/>
          </p:cNvSpPr>
          <p:nvPr/>
        </p:nvSpPr>
        <p:spPr bwMode="auto">
          <a:xfrm flipH="1">
            <a:off x="5138738" y="4629150"/>
            <a:ext cx="725487" cy="174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2718" name="Text Box 14"/>
          <p:cNvSpPr txBox="1">
            <a:spLocks noChangeArrowheads="1"/>
          </p:cNvSpPr>
          <p:nvPr/>
        </p:nvSpPr>
        <p:spPr bwMode="auto">
          <a:xfrm>
            <a:off x="5807075" y="1935163"/>
            <a:ext cx="292258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Fair Allocation</a:t>
            </a:r>
          </a:p>
        </p:txBody>
      </p:sp>
      <p:sp>
        <p:nvSpPr>
          <p:cNvPr id="712719" name="Text Box 15"/>
          <p:cNvSpPr txBox="1">
            <a:spLocks noChangeArrowheads="1"/>
          </p:cNvSpPr>
          <p:nvPr/>
        </p:nvSpPr>
        <p:spPr bwMode="auto">
          <a:xfrm>
            <a:off x="2459038" y="3300413"/>
            <a:ext cx="366712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x</a:t>
            </a:r>
          </a:p>
        </p:txBody>
      </p:sp>
      <p:sp>
        <p:nvSpPr>
          <p:cNvPr id="712720" name="Line 16"/>
          <p:cNvSpPr>
            <a:spLocks noChangeShapeType="1"/>
          </p:cNvSpPr>
          <p:nvPr/>
        </p:nvSpPr>
        <p:spPr bwMode="auto">
          <a:xfrm flipV="1">
            <a:off x="2743200" y="2613025"/>
            <a:ext cx="812800" cy="812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2721" name="Line 17"/>
          <p:cNvSpPr>
            <a:spLocks noChangeShapeType="1"/>
          </p:cNvSpPr>
          <p:nvPr/>
        </p:nvSpPr>
        <p:spPr bwMode="auto">
          <a:xfrm flipH="1">
            <a:off x="2917825" y="2598738"/>
            <a:ext cx="638175" cy="1465262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2722" name="Line 18"/>
          <p:cNvSpPr>
            <a:spLocks noChangeShapeType="1"/>
          </p:cNvSpPr>
          <p:nvPr/>
        </p:nvSpPr>
        <p:spPr bwMode="auto">
          <a:xfrm flipV="1">
            <a:off x="2947988" y="3005138"/>
            <a:ext cx="971550" cy="1030287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2723" name="Line 19"/>
          <p:cNvSpPr>
            <a:spLocks noChangeShapeType="1"/>
          </p:cNvSpPr>
          <p:nvPr/>
        </p:nvSpPr>
        <p:spPr bwMode="auto">
          <a:xfrm flipH="1">
            <a:off x="3033713" y="3005138"/>
            <a:ext cx="884237" cy="145097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2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2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2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2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2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2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2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2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2720" grpId="0" animBg="1"/>
      <p:bldP spid="712721" grpId="0" animBg="1"/>
      <p:bldP spid="712722" grpId="0" animBg="1"/>
      <p:bldP spid="712723" grpId="0" animBg="1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if TCP and UDP share link?</a:t>
            </a:r>
          </a:p>
        </p:txBody>
      </p:sp>
      <p:sp>
        <p:nvSpPr>
          <p:cNvPr id="71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Independent of initial rates, UDP will get priority!  TCP will take what’s left.</a:t>
            </a:r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graphicFrame>
        <p:nvGraphicFramePr>
          <p:cNvPr id="713732" name="Object 4"/>
          <p:cNvGraphicFramePr>
            <a:graphicFrameLocks noChangeAspect="1"/>
          </p:cNvGraphicFramePr>
          <p:nvPr/>
        </p:nvGraphicFramePr>
        <p:xfrm>
          <a:off x="1341438" y="2443163"/>
          <a:ext cx="6196012" cy="4108450"/>
        </p:xfrm>
        <a:graphic>
          <a:graphicData uri="http://schemas.openxmlformats.org/presentationml/2006/ole">
            <p:oleObj spid="_x0000_s306178" name="Chart" r:id="rId3" imgW="6108700" imgH="4051300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4754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if two different TCP implementations share link?</a:t>
            </a:r>
          </a:p>
        </p:txBody>
      </p:sp>
      <p:sp>
        <p:nvSpPr>
          <p:cNvPr id="714755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525962"/>
          </a:xfrm>
        </p:spPr>
        <p:txBody>
          <a:bodyPr/>
          <a:lstStyle/>
          <a:p>
            <a:r>
              <a:rPr lang="en-US" sz="2800" dirty="0"/>
              <a:t>If cut back more slowly after drops =&gt; will grab bigger share</a:t>
            </a:r>
          </a:p>
          <a:p>
            <a:r>
              <a:rPr lang="en-US" sz="2800" dirty="0"/>
              <a:t>If add more quickly after </a:t>
            </a:r>
            <a:r>
              <a:rPr lang="en-US" sz="2800" dirty="0" err="1"/>
              <a:t>acks</a:t>
            </a:r>
            <a:r>
              <a:rPr lang="en-US" sz="2800" dirty="0"/>
              <a:t> =&gt; will grab bigger share</a:t>
            </a:r>
          </a:p>
          <a:p>
            <a:r>
              <a:rPr lang="en-US" sz="2800" dirty="0"/>
              <a:t>Incentive to cause congestion collapse!</a:t>
            </a:r>
          </a:p>
          <a:p>
            <a:pPr lvl="1"/>
            <a:r>
              <a:rPr lang="en-US" sz="2400" dirty="0"/>
              <a:t>Many TCP “accelerators” </a:t>
            </a:r>
          </a:p>
          <a:p>
            <a:pPr lvl="1"/>
            <a:r>
              <a:rPr lang="en-US" sz="2400" dirty="0"/>
              <a:t>Easy to improve </a:t>
            </a:r>
            <a:r>
              <a:rPr lang="en-US" sz="2400" dirty="0" err="1"/>
              <a:t>perf</a:t>
            </a:r>
            <a:r>
              <a:rPr lang="en-US" sz="2400" dirty="0"/>
              <a:t> at expense of network</a:t>
            </a:r>
            <a:endParaRPr lang="en-US" sz="2400" dirty="0" smtClean="0"/>
          </a:p>
          <a:p>
            <a:r>
              <a:rPr lang="en-US" dirty="0" smtClean="0"/>
              <a:t>One s</a:t>
            </a:r>
            <a:r>
              <a:rPr lang="en-US" sz="2800" dirty="0" smtClean="0"/>
              <a:t>olution</a:t>
            </a:r>
            <a:r>
              <a:rPr lang="en-US" sz="2800" dirty="0"/>
              <a:t>: enforce good behavior at router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if TCP connection is short?</a:t>
            </a:r>
          </a:p>
        </p:txBody>
      </p:sp>
      <p:sp>
        <p:nvSpPr>
          <p:cNvPr id="71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7075" y="1735138"/>
            <a:ext cx="78486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Slow start dominates performance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What if network is unloaded?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Burstiness causes extra drops</a:t>
            </a:r>
          </a:p>
          <a:p>
            <a:pPr>
              <a:lnSpc>
                <a:spcPct val="90000"/>
              </a:lnSpc>
            </a:pPr>
            <a:r>
              <a:rPr lang="en-US" sz="2800"/>
              <a:t>Packet losses unreliable indicator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can lose connection setup packet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can get drop when connection near done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signal unrelated to sending rate</a:t>
            </a:r>
          </a:p>
          <a:p>
            <a:pPr>
              <a:lnSpc>
                <a:spcPct val="90000"/>
              </a:lnSpc>
            </a:pPr>
            <a:r>
              <a:rPr lang="en-US" sz="2800"/>
              <a:t>In limit, have to signal every connection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50% loss rate as increase # of connections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10KB document</a:t>
            </a:r>
            <a:br>
              <a:rPr lang="en-US"/>
            </a:br>
            <a:r>
              <a:rPr lang="en-US" sz="3200"/>
              <a:t>10Mb/s Ethernet,70ms RTT, 536 MSS</a:t>
            </a:r>
            <a:endParaRPr lang="en-US"/>
          </a:p>
        </p:txBody>
      </p:sp>
      <p:sp>
        <p:nvSpPr>
          <p:cNvPr id="71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Ethernet </a:t>
            </a:r>
            <a:r>
              <a:rPr lang="en-US" dirty="0"/>
              <a:t>~ 10 Mb/</a:t>
            </a:r>
            <a:r>
              <a:rPr lang="en-US" dirty="0" err="1"/>
              <a:t>s</a:t>
            </a:r>
            <a:endParaRPr lang="en-US" dirty="0"/>
          </a:p>
          <a:p>
            <a:r>
              <a:rPr lang="en-US" dirty="0"/>
              <a:t>64KB window, 70ms RTT ~ 7.5 Mb/</a:t>
            </a:r>
            <a:r>
              <a:rPr lang="en-US" dirty="0" err="1"/>
              <a:t>s</a:t>
            </a:r>
            <a:endParaRPr lang="en-US" dirty="0"/>
          </a:p>
          <a:p>
            <a:r>
              <a:rPr lang="en-US" dirty="0"/>
              <a:t>can only use 10KB window ~ 1.2 Mb/</a:t>
            </a:r>
            <a:r>
              <a:rPr lang="en-US" dirty="0" err="1"/>
              <a:t>s</a:t>
            </a:r>
            <a:endParaRPr lang="en-US" dirty="0"/>
          </a:p>
          <a:p>
            <a:r>
              <a:rPr lang="en-US" dirty="0"/>
              <a:t>5% drop rate ~ 275 Kb/</a:t>
            </a:r>
            <a:r>
              <a:rPr lang="en-US" dirty="0" err="1"/>
              <a:t>s</a:t>
            </a:r>
            <a:r>
              <a:rPr lang="en-US" dirty="0"/>
              <a:t> (steady state)</a:t>
            </a:r>
          </a:p>
          <a:p>
            <a:r>
              <a:rPr lang="en-US" dirty="0"/>
              <a:t>model timeouts ~ 228 Kb/</a:t>
            </a:r>
            <a:r>
              <a:rPr lang="en-US" dirty="0" err="1"/>
              <a:t>s</a:t>
            </a:r>
            <a:endParaRPr lang="en-US" dirty="0"/>
          </a:p>
          <a:p>
            <a:r>
              <a:rPr lang="en-US" dirty="0"/>
              <a:t>slow start, no losses ~ 140 Kb/</a:t>
            </a:r>
            <a:r>
              <a:rPr lang="en-US" dirty="0" err="1"/>
              <a:t>s</a:t>
            </a:r>
            <a:endParaRPr lang="en-US" dirty="0"/>
          </a:p>
          <a:p>
            <a:r>
              <a:rPr lang="en-US" dirty="0"/>
              <a:t>slow start, with 5% drop ~ 75 Kb/</a:t>
            </a:r>
            <a:r>
              <a:rPr lang="en-US" dirty="0" err="1"/>
              <a:t>s</a:t>
            </a:r>
            <a:endParaRPr lang="en-US" dirty="0"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Short flow bandwidth </a:t>
            </a:r>
          </a:p>
        </p:txBody>
      </p:sp>
      <p:graphicFrame>
        <p:nvGraphicFramePr>
          <p:cNvPr id="717827" name="Object 3"/>
          <p:cNvGraphicFramePr>
            <a:graphicFrameLocks noChangeAspect="1"/>
          </p:cNvGraphicFramePr>
          <p:nvPr/>
        </p:nvGraphicFramePr>
        <p:xfrm>
          <a:off x="749300" y="1562100"/>
          <a:ext cx="7734300" cy="4711700"/>
        </p:xfrm>
        <a:graphic>
          <a:graphicData uri="http://schemas.openxmlformats.org/presentationml/2006/ole">
            <p:oleObj spid="_x0000_s310274" name="Worksheet" r:id="rId3" imgW="3886200" imgH="2235200" progId="Excel.Sheet.8">
              <p:embed/>
            </p:oleObj>
          </a:graphicData>
        </a:graphic>
      </p:graphicFrame>
      <p:sp>
        <p:nvSpPr>
          <p:cNvPr id="717828" name="Text Box 4"/>
          <p:cNvSpPr txBox="1">
            <a:spLocks noChangeArrowheads="1"/>
          </p:cNvSpPr>
          <p:nvPr/>
        </p:nvSpPr>
        <p:spPr bwMode="auto">
          <a:xfrm>
            <a:off x="2660650" y="6245225"/>
            <a:ext cx="40941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Arial" charset="0"/>
              </a:rPr>
              <a:t>Flow length=10Kbytes, RTT=70ms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over Wireless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What’s the problem?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How might we fix it?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D854-7814-5549-AEF3-B8BF8E3EE55F}" type="slidenum">
              <a:rPr lang="en-US" smtClean="0"/>
              <a:pPr/>
              <a:t>97</a:t>
            </a:fld>
            <a:endParaRPr lang="en-US"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over 10Gbps Pipes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What’s the problem?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smtClean="0"/>
          </a:p>
          <a:p>
            <a:r>
              <a:rPr lang="en-US" smtClean="0"/>
              <a:t>How </a:t>
            </a:r>
            <a:r>
              <a:rPr lang="en-US" dirty="0" smtClean="0"/>
              <a:t>might we </a:t>
            </a:r>
            <a:r>
              <a:rPr lang="en-US" smtClean="0"/>
              <a:t>fix it?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D854-7814-5549-AEF3-B8BF8E3EE55F}" type="slidenum">
              <a:rPr lang="en-US" smtClean="0"/>
              <a:pPr/>
              <a:t>98</a:t>
            </a:fld>
            <a:endParaRPr lang="en-US"/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and ISP router buffers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What’s the problem?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smtClean="0"/>
          </a:p>
          <a:p>
            <a:r>
              <a:rPr lang="en-US" smtClean="0"/>
              <a:t>How </a:t>
            </a:r>
            <a:r>
              <a:rPr lang="en-US" dirty="0" smtClean="0"/>
              <a:t>might we </a:t>
            </a:r>
            <a:r>
              <a:rPr lang="en-US" smtClean="0"/>
              <a:t>fix it?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D854-7814-5549-AEF3-B8BF8E3EE55F}" type="slidenum">
              <a:rPr lang="en-US" smtClean="0"/>
              <a:pPr/>
              <a:t>99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dash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Georgia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dash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Georgia" pitchFamily="-112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49784</TotalTime>
  <Words>5240</Words>
  <Application>Microsoft PowerPoint</Application>
  <PresentationFormat>On-screen Show (4:3)</PresentationFormat>
  <Paragraphs>1213</Paragraphs>
  <Slides>100</Slides>
  <Notes>4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100</vt:i4>
      </vt:variant>
    </vt:vector>
  </HeadingPairs>
  <TitlesOfParts>
    <vt:vector size="103" baseType="lpstr">
      <vt:lpstr>Default Design</vt:lpstr>
      <vt:lpstr>Chart</vt:lpstr>
      <vt:lpstr>Worksheet</vt:lpstr>
      <vt:lpstr>P561: Network Systems Week 5: Transport #1</vt:lpstr>
      <vt:lpstr>Administrivia</vt:lpstr>
      <vt:lpstr>Homework #1: General’s Paradox</vt:lpstr>
      <vt:lpstr>General’s Paradox Illustrated</vt:lpstr>
      <vt:lpstr>Consensus revisited</vt:lpstr>
      <vt:lpstr>Transport Challenge</vt:lpstr>
      <vt:lpstr>Reliable Transmission</vt:lpstr>
      <vt:lpstr>Stop and Wait</vt:lpstr>
      <vt:lpstr>Recovering from error</vt:lpstr>
      <vt:lpstr>How can we recognize resends?</vt:lpstr>
      <vt:lpstr>What if packets can be delayed?</vt:lpstr>
      <vt:lpstr>What happens on reboot?</vt:lpstr>
      <vt:lpstr>How do we keep the pipe full?</vt:lpstr>
      <vt:lpstr>Sliding Window: Reliable, ordered delivery</vt:lpstr>
      <vt:lpstr>Sender/Receiver State</vt:lpstr>
      <vt:lpstr>Sliding Window</vt:lpstr>
      <vt:lpstr>What if we lose a packet?</vt:lpstr>
      <vt:lpstr>Can we shortcut timeout?</vt:lpstr>
      <vt:lpstr>Sender Algorithm</vt:lpstr>
      <vt:lpstr>Receiver Algorithm</vt:lpstr>
      <vt:lpstr>What if link is very lossy? </vt:lpstr>
      <vt:lpstr>Avoiding burstiness: ack pacing</vt:lpstr>
      <vt:lpstr>How many sequence #’s?</vt:lpstr>
      <vt:lpstr>How do we determine timeouts?</vt:lpstr>
      <vt:lpstr>Estimating RTTs</vt:lpstr>
      <vt:lpstr>Estimated Retransmit Timer</vt:lpstr>
      <vt:lpstr>Retransmission ambiguity</vt:lpstr>
      <vt:lpstr>Retransmission ambiguity: Solutions?</vt:lpstr>
      <vt:lpstr>Jacobson/Karels Algorithm</vt:lpstr>
      <vt:lpstr>Estimate with Mean + Variance</vt:lpstr>
      <vt:lpstr>Transport: Practice</vt:lpstr>
      <vt:lpstr>How do we connect processes?</vt:lpstr>
      <vt:lpstr>Ports</vt:lpstr>
      <vt:lpstr>Sockets</vt:lpstr>
      <vt:lpstr>User Datagram Protocol (UDP)</vt:lpstr>
      <vt:lpstr>UDP Delivery</vt:lpstr>
      <vt:lpstr>A brief Internet history...</vt:lpstr>
      <vt:lpstr>TCP: This is your life...</vt:lpstr>
      <vt:lpstr>TCP: After 1990</vt:lpstr>
      <vt:lpstr>Transmission Control Protocol (TCP)</vt:lpstr>
      <vt:lpstr>TCP Packet Header</vt:lpstr>
      <vt:lpstr>TCP Delivery</vt:lpstr>
      <vt:lpstr>TCP Sliding Window</vt:lpstr>
      <vt:lpstr>Visualizing the window</vt:lpstr>
      <vt:lpstr>Flow Control</vt:lpstr>
      <vt:lpstr>Sender and Receiver Buffering</vt:lpstr>
      <vt:lpstr>Example – Exchange of Packets</vt:lpstr>
      <vt:lpstr>Example – Buffer at Sender</vt:lpstr>
      <vt:lpstr>How does sender know when to resume sending?</vt:lpstr>
      <vt:lpstr>Should sender be greedy (I)?</vt:lpstr>
      <vt:lpstr>Should sender be greedy (II)?</vt:lpstr>
      <vt:lpstr>TCP Connection Management</vt:lpstr>
      <vt:lpstr>Three-Way Handshake</vt:lpstr>
      <vt:lpstr>Do we need 3-way handshake?</vt:lpstr>
      <vt:lpstr>TCP Transfer</vt:lpstr>
      <vt:lpstr>TCP Connection Teardown</vt:lpstr>
      <vt:lpstr>TCP State Transitions</vt:lpstr>
      <vt:lpstr>TCP Connection Setup, with States</vt:lpstr>
      <vt:lpstr>TCP Connection Teardown</vt:lpstr>
      <vt:lpstr>The TIME_WAIT State</vt:lpstr>
      <vt:lpstr>TCP Handshake in an Uncooperative Internet</vt:lpstr>
      <vt:lpstr>TCP Handshake in an Uncooperative Internet</vt:lpstr>
      <vt:lpstr>TCP SYN cookies</vt:lpstr>
      <vt:lpstr>How can TCP choose segment size?</vt:lpstr>
      <vt:lpstr>Layering Revisited</vt:lpstr>
      <vt:lpstr>IP Packet Header Limitations</vt:lpstr>
      <vt:lpstr>TCP Packet Header Limitations</vt:lpstr>
      <vt:lpstr>HTTP on TCP</vt:lpstr>
      <vt:lpstr>Bandwidth Allocation</vt:lpstr>
      <vt:lpstr>Congestion</vt:lpstr>
      <vt:lpstr>Fairness</vt:lpstr>
      <vt:lpstr>The Problem</vt:lpstr>
      <vt:lpstr>TCP Congestion Control </vt:lpstr>
      <vt:lpstr>Tracking the Bottleneck Bandwidth</vt:lpstr>
      <vt:lpstr>TCP “Sawtooth”</vt:lpstr>
      <vt:lpstr>Slow start</vt:lpstr>
      <vt:lpstr>Slow Start</vt:lpstr>
      <vt:lpstr>TCP Mechanics Illustrated</vt:lpstr>
      <vt:lpstr>Slow Start Problems</vt:lpstr>
      <vt:lpstr>Avoiding burstiness: ack pacing</vt:lpstr>
      <vt:lpstr>Ack Pacing After Timeout</vt:lpstr>
      <vt:lpstr>Putting It All Together</vt:lpstr>
      <vt:lpstr>Fast Retransmit</vt:lpstr>
      <vt:lpstr>Fast Retransmit Caveats</vt:lpstr>
      <vt:lpstr>Fast Retransmit</vt:lpstr>
      <vt:lpstr>Fast Recovery</vt:lpstr>
      <vt:lpstr>Fast Recovery</vt:lpstr>
      <vt:lpstr>Delayed ACKS</vt:lpstr>
      <vt:lpstr>Delayed Acks</vt:lpstr>
      <vt:lpstr>What if two TCPs share link?</vt:lpstr>
      <vt:lpstr>Equilibrium Proof</vt:lpstr>
      <vt:lpstr>What if TCP and UDP share link?</vt:lpstr>
      <vt:lpstr>What if two different TCP implementations share link?</vt:lpstr>
      <vt:lpstr>What if TCP connection is short?</vt:lpstr>
      <vt:lpstr>Example: 10KB document 10Mb/s Ethernet,70ms RTT, 536 MSS</vt:lpstr>
      <vt:lpstr>Short flow bandwidth </vt:lpstr>
      <vt:lpstr>TCP over Wireless</vt:lpstr>
      <vt:lpstr>TCP over 10Gbps Pipes</vt:lpstr>
      <vt:lpstr>TCP and ISP router buffers</vt:lpstr>
      <vt:lpstr>TCP and Real-time Flows</vt:lpstr>
    </vt:vector>
  </TitlesOfParts>
  <Company>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 Routing with Explicit Coordination</dc:title>
  <dc:creator>ratul</dc:creator>
  <cp:lastModifiedBy>Thomas  Anderson</cp:lastModifiedBy>
  <cp:revision>5638</cp:revision>
  <cp:lastPrinted>2008-10-22T06:14:36Z</cp:lastPrinted>
  <dcterms:created xsi:type="dcterms:W3CDTF">2008-10-23T21:57:19Z</dcterms:created>
  <dcterms:modified xsi:type="dcterms:W3CDTF">2008-10-23T22:03:04Z</dcterms:modified>
</cp:coreProperties>
</file>