
<file path=[Content_Types].xml><?xml version="1.0" encoding="utf-8"?>
<Types xmlns="http://schemas.openxmlformats.org/package/2006/content-types">
  <Override PartName="/ppt/slideLayouts/slideLayout8.xml" ContentType="application/vnd.openxmlformats-officedocument.presentationml.slideLayout+xml"/>
  <Override PartName="/ppt/slides/slide68.xml" ContentType="application/vnd.openxmlformats-officedocument.presentationml.slide+xml"/>
  <Override PartName="/ppt/embeddings/oleObject4.bin" ContentType="application/vnd.openxmlformats-officedocument.oleObject"/>
  <Override PartName="/ppt/notesSlides/notesSlide22.xml" ContentType="application/vnd.openxmlformats-officedocument.presentationml.notes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slides/slide66.xml" ContentType="application/vnd.openxmlformats-officedocument.presentationml.slide+xml"/>
  <Override PartName="/ppt/slides/slide85.xml" ContentType="application/vnd.openxmlformats-officedocument.presentationml.slide+xml"/>
  <Override PartName="/ppt/notesSlides/notesSlide11.xml" ContentType="application/vnd.openxmlformats-officedocument.presentationml.notesSlide+xml"/>
  <Override PartName="/ppt/slides/slide30.xml" ContentType="application/vnd.openxmlformats-officedocument.presentationml.slide+xml"/>
  <Override PartName="/ppt/notesSlides/notesSlide9.xml" ContentType="application/vnd.openxmlformats-officedocument.presentationml.notesSlide+xml"/>
  <Override PartName="/docProps/app.xml" ContentType="application/vnd.openxmlformats-officedocument.extended-properties+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charts/chart1.xml" ContentType="application/vnd.openxmlformats-officedocument.drawingml.chart+xml"/>
  <Override PartName="/ppt/notesSlides/notesSlide32.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embeddings/oleObject2.bin" ContentType="application/vnd.openxmlformats-officedocument.oleObject"/>
  <Override PartName="/ppt/charts/chart2.xml" ContentType="application/vnd.openxmlformats-officedocument.drawingml.char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Override PartName="/ppt/slides/slide7.xml" ContentType="application/vnd.openxmlformats-officedocument.presentationml.slide+xml"/>
  <Override PartName="/ppt/slides/slide62.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Default Extension="wmf" ContentType="image/x-wmf"/>
  <Override PartName="/ppt/notesSlides/notesSlide4.xml" ContentType="application/vnd.openxmlformats-officedocument.presentationml.notesSlide+xml"/>
  <Override PartName="/ppt/notesSlides/notesSlide15.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Default Extension="pict" ContentType="image/pict"/>
  <Override PartName="/ppt/slides/slide87.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embeddings/oleObject3.bin" ContentType="application/vnd.openxmlformats-officedocument.oleObject"/>
  <Override PartName="/ppt/notesSlides/notesSlide6.xml" ContentType="application/vnd.openxmlformats-officedocument.presentationml.notes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slides/slide89.xml" ContentType="application/vnd.openxmlformats-officedocument.presentationml.slide+xml"/>
  <Override PartName="/ppt/slides/slide78.xml" ContentType="application/vnd.openxmlformats-officedocument.presentationml.slide+xml"/>
  <Override PartName="/ppt/notesSlides/notesSlide35.xml" ContentType="application/vnd.openxmlformats-officedocument.presentationml.notesSlide+xml"/>
  <Override PartName="/ppt/notesSlides/notesSlide1.xml" ContentType="application/vnd.openxmlformats-officedocument.presentationml.notesSlide+xml"/>
  <Override PartName="/ppt/slides/slide61.xml" ContentType="application/vnd.openxmlformats-officedocument.presentationml.slide+xml"/>
  <Override PartName="/ppt/slides/slide43.xml" ContentType="application/vnd.openxmlformats-officedocument.presentationml.slide+xml"/>
  <Override PartName="/ppt/slideLayouts/slideLayout6.xml" ContentType="application/vnd.openxmlformats-officedocument.presentationml.slideLayout+xml"/>
  <Default Extension="emf" ContentType="image/x-emf"/>
  <Override PartName="/ppt/slides/slide37.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Default Extension="vml" ContentType="application/vnd.openxmlformats-officedocument.vmlDrawing"/>
  <Override PartName="/ppt/notesSlides/notesSlide18.xml" ContentType="application/vnd.openxmlformats-officedocument.presentationml.notesSlide+xml"/>
  <Default Extension="png" ContentType="image/png"/>
  <Override PartName="/ppt/slides/slide83.xml" ContentType="application/vnd.openxmlformats-officedocument.presentationml.slide+xml"/>
  <Override PartName="/ppt/slides/slide27.xml" ContentType="application/vnd.openxmlformats-officedocument.presentationml.slide+xml"/>
  <Override PartName="/docProps/core.xml" ContentType="application/vnd.openxmlformats-package.core-properties+xml"/>
  <Override PartName="/ppt/slideLayouts/slideLayout16.xml" ContentType="application/vnd.openxmlformats-officedocument.presentationml.slideLayout+xml"/>
  <Override PartName="/ppt/slides/slide56.xml" ContentType="application/vnd.openxmlformats-officedocument.presentationml.slide+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39.xml" ContentType="application/vnd.openxmlformats-officedocument.presentationml.notesSlide+xml"/>
  <Override PartName="/ppt/slides/slide53.xml" ContentType="application/vnd.openxmlformats-officedocument.presentationml.slide+xml"/>
  <Override PartName="/ppt/slides/slide76.xml" ContentType="application/vnd.openxmlformats-officedocument.presentationml.slide+xml"/>
  <Override PartName="/ppt/notesSlides/notesSlide24.xml" ContentType="application/vnd.openxmlformats-officedocument.presentationml.notesSlide+xml"/>
  <Override PartName="/ppt/slides/slide55.xml" ContentType="application/vnd.openxmlformats-officedocument.presentationml.slide+xml"/>
  <Override PartName="/ppt/slides/slide67.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Default Extension="xls" ContentType="application/vnd.ms-excel"/>
  <Override PartName="/ppt/notesSlides/notesSlide28.xml" ContentType="application/vnd.openxmlformats-officedocument.presentationml.notesSlide+xml"/>
  <Override PartName="/ppt/theme/theme2.xml" ContentType="application/vnd.openxmlformats-officedocument.theme+xml"/>
  <Override PartName="/ppt/slides/slide84.xml" ContentType="application/vnd.openxmlformats-officedocument.presentationml.slide+xml"/>
  <Override PartName="/ppt/notesSlides/notesSlide27.xml" ContentType="application/vnd.openxmlformats-officedocument.presentationml.notesSlide+xml"/>
  <Override PartName="/ppt/slides/slide2.xml" ContentType="application/vnd.openxmlformats-officedocument.presentationml.slide+xml"/>
  <Override PartName="/ppt/slides/slide80.xml" ContentType="application/vnd.openxmlformats-officedocument.presentationml.slide+xml"/>
  <Override PartName="/ppt/slides/slide69.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slides/slide45.xml" ContentType="application/vnd.openxmlformats-officedocument.presentationml.slide+xml"/>
  <Override PartName="/ppt/notesSlides/notesSlide34.xml" ContentType="application/vnd.openxmlformats-officedocument.presentationml.notesSlide+xml"/>
  <Override PartName="/ppt/notesSlides/notesSlide38.xml" ContentType="application/vnd.openxmlformats-officedocument.presentationml.notes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s/slide50.xml" ContentType="application/vnd.openxmlformats-officedocument.presentationml.slide+xml"/>
  <Override PartName="/ppt/slides/slide54.xml" ContentType="application/vnd.openxmlformats-officedocument.presentationml.slide+xml"/>
  <Override PartName="/ppt/slides/slide57.xml" ContentType="application/vnd.openxmlformats-officedocument.presentationml.slide+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Override PartName="/ppt/slides/slide58.xml" ContentType="application/vnd.openxmlformats-officedocument.presentationml.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slides/slide86.xml" ContentType="application/vnd.openxmlformats-officedocument.presentationml.slide+xml"/>
  <Override PartName="/ppt/notesSlides/notesSlide7.xml" ContentType="application/vnd.openxmlformats-officedocument.presentationml.notesSlide+xml"/>
  <Override PartName="/ppt/slides/slide81.xml" ContentType="application/vnd.openxmlformats-officedocument.presentationml.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63.xml" ContentType="application/vnd.openxmlformats-officedocument.presentationml.slide+xml"/>
  <Override PartName="/ppt/slides/slide14.xml" ContentType="application/vnd.openxmlformats-officedocument.presentationml.slide+xml"/>
  <Override PartName="/ppt/slides/slide40.xml" ContentType="application/vnd.openxmlformats-officedocument.presentationml.slide+xml"/>
  <Override PartName="/ppt/slides/slide82.xml" ContentType="application/vnd.openxmlformats-officedocument.presentationml.slide+xml"/>
  <Override PartName="/ppt/embeddings/oleObject1.bin" ContentType="application/vnd.openxmlformats-officedocument.oleObject"/>
  <Override PartName="/ppt/slides/slide34.xml" ContentType="application/vnd.openxmlformats-officedocument.presentationml.slide+xml"/>
  <Default Extension="package" ContentType="application/vnd.openxmlformats-officedocument.package"/>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26.xml" ContentType="application/vnd.openxmlformats-officedocument.presentationml.notesSlide+xml"/>
  <Override PartName="/ppt/notesSlides/notesSlide37.xml" ContentType="application/vnd.openxmlformats-officedocument.presentationml.notesSlide+xml"/>
  <Override PartName="/ppt/notesSlides/notesSlide5.xml" ContentType="application/vnd.openxmlformats-officedocument.presentationml.notesSlide+xml"/>
  <Override PartName="/ppt/slides/slide49.xml" ContentType="application/vnd.openxmlformats-officedocument.presentationml.slide+xml"/>
  <Override PartName="/ppt/slideLayouts/slideLayout1.xml" ContentType="application/vnd.openxmlformats-officedocument.presentationml.slideLayout+xml"/>
  <Override PartName="/ppt/slides/slide70.xml" ContentType="application/vnd.openxmlformats-officedocument.presentationml.slide+xml"/>
  <Override PartName="/ppt/slides/slide88.xml" ContentType="application/vnd.openxmlformats-officedocument.presentationml.slide+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s/slide77.xml" ContentType="application/vnd.openxmlformats-officedocument.presentationml.slide+xml"/>
  <Override PartName="/ppt/slides/slide5.xml" ContentType="application/vnd.openxmlformats-officedocument.presentationml.slide+xml"/>
  <Override PartName="/ppt/slideLayouts/slideLayout7.xml" ContentType="application/vnd.openxmlformats-officedocument.presentationml.slideLayout+xml"/>
  <Override PartName="/ppt/slides/slide59.xml" ContentType="application/vnd.openxmlformats-officedocument.presentationml.slide+xml"/>
  <Override PartName="/ppt/slides/slide79.xml" ContentType="application/vnd.openxmlformats-officedocument.presentationml.slide+xml"/>
  <Default Extension="jpeg" ContentType="image/jpeg"/>
  <Override PartName="/ppt/slides/slide64.xml" ContentType="application/vnd.openxmlformats-officedocument.presentationml.slide+xml"/>
  <Override PartName="/ppt/notesSlides/notesSlide33.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s/slide72.xml" ContentType="application/vnd.openxmlformats-officedocument.presentationml.slide+xml"/>
  <Override PartName="/ppt/slides/slide74.xml" ContentType="application/vnd.openxmlformats-officedocument.presentationml.slide+xml"/>
  <Override PartName="/ppt/slideLayouts/slideLayout13.xml" ContentType="application/vnd.openxmlformats-officedocument.presentationml.slideLayout+xml"/>
  <Override PartName="/ppt/slides/slide75.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Layouts/slideLayout15.xml" ContentType="application/vnd.openxmlformats-officedocument.presentationml.slideLayout+xml"/>
  <Override PartName="/ppt/slides/slide9.xml" ContentType="application/vnd.openxmlformats-officedocument.presentationml.slide+xml"/>
  <Override PartName="/ppt/slides/slide60.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73.xml" ContentType="application/vnd.openxmlformats-officedocument.presentationml.slide+xml"/>
  <Override PartName="/ppt/slides/slide32.xml" ContentType="application/vnd.openxmlformats-officedocument.presentationml.slide+xml"/>
  <Override PartName="/ppt/notesSlides/notesSlide30.xml" ContentType="application/vnd.openxmlformats-officedocument.presentationml.notesSlide+xml"/>
  <Override PartName="/ppt/slides/slide71.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Layouts/slideLayout12.xml" ContentType="application/vnd.openxmlformats-officedocument.presentationml.slideLayout+xml"/>
  <Override PartName="/ppt/notesSlides/notesSlide20.xml" ContentType="application/vnd.openxmlformats-officedocument.presentationml.notes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91"/>
  </p:notesMasterIdLst>
  <p:handoutMasterIdLst>
    <p:handoutMasterId r:id="rId92"/>
  </p:handoutMasterIdLst>
  <p:sldIdLst>
    <p:sldId id="423" r:id="rId2"/>
    <p:sldId id="609" r:id="rId3"/>
    <p:sldId id="946" r:id="rId4"/>
    <p:sldId id="937" r:id="rId5"/>
    <p:sldId id="766" r:id="rId6"/>
    <p:sldId id="939" r:id="rId7"/>
    <p:sldId id="767" r:id="rId8"/>
    <p:sldId id="940" r:id="rId9"/>
    <p:sldId id="941" r:id="rId10"/>
    <p:sldId id="943" r:id="rId11"/>
    <p:sldId id="944" r:id="rId12"/>
    <p:sldId id="945" r:id="rId13"/>
    <p:sldId id="813" r:id="rId14"/>
    <p:sldId id="771" r:id="rId15"/>
    <p:sldId id="772" r:id="rId16"/>
    <p:sldId id="947" r:id="rId17"/>
    <p:sldId id="948" r:id="rId18"/>
    <p:sldId id="949" r:id="rId19"/>
    <p:sldId id="773" r:id="rId20"/>
    <p:sldId id="774" r:id="rId21"/>
    <p:sldId id="812" r:id="rId22"/>
    <p:sldId id="785" r:id="rId23"/>
    <p:sldId id="776" r:id="rId24"/>
    <p:sldId id="777" r:id="rId25"/>
    <p:sldId id="778" r:id="rId26"/>
    <p:sldId id="779" r:id="rId27"/>
    <p:sldId id="780" r:id="rId28"/>
    <p:sldId id="781" r:id="rId29"/>
    <p:sldId id="782" r:id="rId30"/>
    <p:sldId id="783" r:id="rId31"/>
    <p:sldId id="950" r:id="rId32"/>
    <p:sldId id="815" r:id="rId33"/>
    <p:sldId id="814" r:id="rId34"/>
    <p:sldId id="803" r:id="rId35"/>
    <p:sldId id="804" r:id="rId36"/>
    <p:sldId id="850" r:id="rId37"/>
    <p:sldId id="951" r:id="rId38"/>
    <p:sldId id="843" r:id="rId39"/>
    <p:sldId id="844" r:id="rId40"/>
    <p:sldId id="845" r:id="rId41"/>
    <p:sldId id="959" r:id="rId42"/>
    <p:sldId id="954" r:id="rId43"/>
    <p:sldId id="955" r:id="rId44"/>
    <p:sldId id="956" r:id="rId45"/>
    <p:sldId id="957" r:id="rId46"/>
    <p:sldId id="958" r:id="rId47"/>
    <p:sldId id="961" r:id="rId48"/>
    <p:sldId id="962" r:id="rId49"/>
    <p:sldId id="963" r:id="rId50"/>
    <p:sldId id="964" r:id="rId51"/>
    <p:sldId id="965" r:id="rId52"/>
    <p:sldId id="952" r:id="rId53"/>
    <p:sldId id="818" r:id="rId54"/>
    <p:sldId id="819" r:id="rId55"/>
    <p:sldId id="820" r:id="rId56"/>
    <p:sldId id="821" r:id="rId57"/>
    <p:sldId id="822" r:id="rId58"/>
    <p:sldId id="823" r:id="rId59"/>
    <p:sldId id="824" r:id="rId60"/>
    <p:sldId id="825" r:id="rId61"/>
    <p:sldId id="826" r:id="rId62"/>
    <p:sldId id="827" r:id="rId63"/>
    <p:sldId id="828" r:id="rId64"/>
    <p:sldId id="829" r:id="rId65"/>
    <p:sldId id="830" r:id="rId66"/>
    <p:sldId id="831" r:id="rId67"/>
    <p:sldId id="832" r:id="rId68"/>
    <p:sldId id="841" r:id="rId69"/>
    <p:sldId id="907" r:id="rId70"/>
    <p:sldId id="898" r:id="rId71"/>
    <p:sldId id="899" r:id="rId72"/>
    <p:sldId id="900" r:id="rId73"/>
    <p:sldId id="901" r:id="rId74"/>
    <p:sldId id="902" r:id="rId75"/>
    <p:sldId id="903" r:id="rId76"/>
    <p:sldId id="904" r:id="rId77"/>
    <p:sldId id="905" r:id="rId78"/>
    <p:sldId id="906" r:id="rId79"/>
    <p:sldId id="926" r:id="rId80"/>
    <p:sldId id="927" r:id="rId81"/>
    <p:sldId id="928" r:id="rId82"/>
    <p:sldId id="929" r:id="rId83"/>
    <p:sldId id="930" r:id="rId84"/>
    <p:sldId id="931" r:id="rId85"/>
    <p:sldId id="932" r:id="rId86"/>
    <p:sldId id="933" r:id="rId87"/>
    <p:sldId id="934" r:id="rId88"/>
    <p:sldId id="935" r:id="rId89"/>
    <p:sldId id="936" r:id="rId90"/>
  </p:sldIdLst>
  <p:sldSz cx="9144000" cy="6858000" type="screen4x3"/>
  <p:notesSz cx="6934200" cy="9220200"/>
  <p:defaultTextStyle>
    <a:defPPr>
      <a:defRPr lang="en-US"/>
    </a:defPPr>
    <a:lvl1pPr algn="ctr" rtl="0" fontAlgn="base">
      <a:spcBef>
        <a:spcPct val="50000"/>
      </a:spcBef>
      <a:spcAft>
        <a:spcPct val="0"/>
      </a:spcAft>
      <a:defRPr kern="1200">
        <a:solidFill>
          <a:schemeClr val="tx1"/>
        </a:solidFill>
        <a:latin typeface="Georgia" pitchFamily="-112" charset="0"/>
        <a:ea typeface="+mn-ea"/>
        <a:cs typeface="+mn-cs"/>
      </a:defRPr>
    </a:lvl1pPr>
    <a:lvl2pPr marL="457200" algn="ctr" rtl="0" fontAlgn="base">
      <a:spcBef>
        <a:spcPct val="50000"/>
      </a:spcBef>
      <a:spcAft>
        <a:spcPct val="0"/>
      </a:spcAft>
      <a:defRPr kern="1200">
        <a:solidFill>
          <a:schemeClr val="tx1"/>
        </a:solidFill>
        <a:latin typeface="Georgia" pitchFamily="-112" charset="0"/>
        <a:ea typeface="+mn-ea"/>
        <a:cs typeface="+mn-cs"/>
      </a:defRPr>
    </a:lvl2pPr>
    <a:lvl3pPr marL="914400" algn="ctr" rtl="0" fontAlgn="base">
      <a:spcBef>
        <a:spcPct val="50000"/>
      </a:spcBef>
      <a:spcAft>
        <a:spcPct val="0"/>
      </a:spcAft>
      <a:defRPr kern="1200">
        <a:solidFill>
          <a:schemeClr val="tx1"/>
        </a:solidFill>
        <a:latin typeface="Georgia" pitchFamily="-112" charset="0"/>
        <a:ea typeface="+mn-ea"/>
        <a:cs typeface="+mn-cs"/>
      </a:defRPr>
    </a:lvl3pPr>
    <a:lvl4pPr marL="1371600" algn="ctr" rtl="0" fontAlgn="base">
      <a:spcBef>
        <a:spcPct val="50000"/>
      </a:spcBef>
      <a:spcAft>
        <a:spcPct val="0"/>
      </a:spcAft>
      <a:defRPr kern="1200">
        <a:solidFill>
          <a:schemeClr val="tx1"/>
        </a:solidFill>
        <a:latin typeface="Georgia" pitchFamily="-112" charset="0"/>
        <a:ea typeface="+mn-ea"/>
        <a:cs typeface="+mn-cs"/>
      </a:defRPr>
    </a:lvl4pPr>
    <a:lvl5pPr marL="1828800" algn="ctr" rtl="0" fontAlgn="base">
      <a:spcBef>
        <a:spcPct val="50000"/>
      </a:spcBef>
      <a:spcAft>
        <a:spcPct val="0"/>
      </a:spcAft>
      <a:defRPr kern="1200">
        <a:solidFill>
          <a:schemeClr val="tx1"/>
        </a:solidFill>
        <a:latin typeface="Georgia" pitchFamily="-112" charset="0"/>
        <a:ea typeface="+mn-ea"/>
        <a:cs typeface="+mn-cs"/>
      </a:defRPr>
    </a:lvl5pPr>
    <a:lvl6pPr marL="2286000" algn="l" defTabSz="457200" rtl="0" eaLnBrk="1" latinLnBrk="0" hangingPunct="1">
      <a:defRPr kern="1200">
        <a:solidFill>
          <a:schemeClr val="tx1"/>
        </a:solidFill>
        <a:latin typeface="Georgia" pitchFamily="-112" charset="0"/>
        <a:ea typeface="+mn-ea"/>
        <a:cs typeface="+mn-cs"/>
      </a:defRPr>
    </a:lvl6pPr>
    <a:lvl7pPr marL="2743200" algn="l" defTabSz="457200" rtl="0" eaLnBrk="1" latinLnBrk="0" hangingPunct="1">
      <a:defRPr kern="1200">
        <a:solidFill>
          <a:schemeClr val="tx1"/>
        </a:solidFill>
        <a:latin typeface="Georgia" pitchFamily="-112" charset="0"/>
        <a:ea typeface="+mn-ea"/>
        <a:cs typeface="+mn-cs"/>
      </a:defRPr>
    </a:lvl7pPr>
    <a:lvl8pPr marL="3200400" algn="l" defTabSz="457200" rtl="0" eaLnBrk="1" latinLnBrk="0" hangingPunct="1">
      <a:defRPr kern="1200">
        <a:solidFill>
          <a:schemeClr val="tx1"/>
        </a:solidFill>
        <a:latin typeface="Georgia" pitchFamily="-112" charset="0"/>
        <a:ea typeface="+mn-ea"/>
        <a:cs typeface="+mn-cs"/>
      </a:defRPr>
    </a:lvl8pPr>
    <a:lvl9pPr marL="3657600" algn="l" defTabSz="457200" rtl="0" eaLnBrk="1" latinLnBrk="0" hangingPunct="1">
      <a:defRPr kern="1200">
        <a:solidFill>
          <a:schemeClr val="tx1"/>
        </a:solidFill>
        <a:latin typeface="Georgia" pitchFamily="-11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showPr showNarration="1" useTimings="0">
    <p:present/>
    <p:sldAll/>
    <p:penClr>
      <a:schemeClr val="tx1"/>
    </p:penClr>
  </p:showPr>
  <p:clrMru>
    <a:srgbClr val="7575FF"/>
    <a:srgbClr val="FF5757"/>
    <a:srgbClr val="00B400"/>
    <a:srgbClr val="00D400"/>
    <a:srgbClr val="A50021"/>
    <a:srgbClr val="FF0000"/>
    <a:srgbClr val="006699"/>
    <a:srgbClr val="66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9" autoAdjust="0"/>
    <p:restoredTop sz="78781" autoAdjust="0"/>
  </p:normalViewPr>
  <p:slideViewPr>
    <p:cSldViewPr>
      <p:cViewPr varScale="1">
        <p:scale>
          <a:sx n="90" d="100"/>
          <a:sy n="90" d="100"/>
        </p:scale>
        <p:origin x="-1272" y="-96"/>
      </p:cViewPr>
      <p:guideLst>
        <p:guide orient="horz" pos="2092"/>
        <p:guide pos="2857"/>
      </p:guideLst>
    </p:cSldViewPr>
  </p:slideViewPr>
  <p:outlineViewPr>
    <p:cViewPr>
      <p:scale>
        <a:sx n="33" d="100"/>
        <a:sy n="33" d="100"/>
      </p:scale>
      <p:origin x="0" y="35488"/>
    </p:cViewPr>
  </p:outlineViewPr>
  <p:notesTextViewPr>
    <p:cViewPr>
      <p:scale>
        <a:sx n="100" d="100"/>
        <a:sy n="100" d="100"/>
      </p:scale>
      <p:origin x="0" y="0"/>
    </p:cViewPr>
  </p:notesTextViewPr>
  <p:sorterViewPr>
    <p:cViewPr>
      <p:scale>
        <a:sx n="150" d="100"/>
        <a:sy n="150" d="100"/>
      </p:scale>
      <p:origin x="0" y="14872"/>
    </p:cViewPr>
  </p:sorterViewPr>
  <p:notesViewPr>
    <p:cSldViewPr>
      <p:cViewPr varScale="1">
        <p:scale>
          <a:sx n="119" d="100"/>
          <a:sy n="119" d="100"/>
        </p:scale>
        <p:origin x="-4056" y="-120"/>
      </p:cViewPr>
      <p:guideLst>
        <p:guide orient="horz" pos="2904"/>
        <p:guide pos="2184"/>
      </p:guideLst>
    </p:cSldViewPr>
  </p:notesViewPr>
  <p:gridSpacing cx="36868100" cy="36868100"/>
</p:viewPr>
</file>

<file path=ppt/_rels/presentation.xml.rels><?xml version="1.0" encoding="UTF-8" standalone="yes"?>
<Relationships xmlns="http://schemas.openxmlformats.org/package/2006/relationships"><Relationship Id="rId64" Type="http://schemas.openxmlformats.org/officeDocument/2006/relationships/slide" Target="slides/slide63.xml"/><Relationship Id="rId60" Type="http://schemas.openxmlformats.org/officeDocument/2006/relationships/slide" Target="slides/slide59.xml"/><Relationship Id="rId70" Type="http://schemas.openxmlformats.org/officeDocument/2006/relationships/slide" Target="slides/slide69.xml"/><Relationship Id="rId94" Type="http://schemas.openxmlformats.org/officeDocument/2006/relationships/presProps" Target="presProps.xml"/><Relationship Id="rId7" Type="http://schemas.openxmlformats.org/officeDocument/2006/relationships/slide" Target="slides/slide6.xml"/><Relationship Id="rId74" Type="http://schemas.openxmlformats.org/officeDocument/2006/relationships/slide" Target="slides/slide73.xml"/><Relationship Id="rId25" Type="http://schemas.openxmlformats.org/officeDocument/2006/relationships/slide" Target="slides/slide24.xml"/><Relationship Id="rId96" Type="http://schemas.openxmlformats.org/officeDocument/2006/relationships/theme" Target="theme/theme1.xml"/><Relationship Id="rId10" Type="http://schemas.openxmlformats.org/officeDocument/2006/relationships/slide" Target="slides/slide9.xml"/><Relationship Id="rId50" Type="http://schemas.openxmlformats.org/officeDocument/2006/relationships/slide" Target="slides/slide49.xml"/><Relationship Id="rId17" Type="http://schemas.openxmlformats.org/officeDocument/2006/relationships/slide" Target="slides/slide16.xml"/><Relationship Id="rId71" Type="http://schemas.openxmlformats.org/officeDocument/2006/relationships/slide" Target="slides/slide70.xml"/><Relationship Id="rId4" Type="http://schemas.openxmlformats.org/officeDocument/2006/relationships/slide" Target="slides/slide3.xml"/><Relationship Id="rId28" Type="http://schemas.openxmlformats.org/officeDocument/2006/relationships/slide" Target="slides/slide27.xml"/><Relationship Id="rId89" Type="http://schemas.openxmlformats.org/officeDocument/2006/relationships/slide" Target="slides/slide88.xml"/><Relationship Id="rId88" Type="http://schemas.openxmlformats.org/officeDocument/2006/relationships/slide" Target="slides/slide87.xml"/><Relationship Id="rId82" Type="http://schemas.openxmlformats.org/officeDocument/2006/relationships/slide" Target="slides/slide81.xml"/><Relationship Id="rId69" Type="http://schemas.openxmlformats.org/officeDocument/2006/relationships/slide" Target="slides/slide6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72" Type="http://schemas.openxmlformats.org/officeDocument/2006/relationships/slide" Target="slides/slide71.xml"/><Relationship Id="rId35" Type="http://schemas.openxmlformats.org/officeDocument/2006/relationships/slide" Target="slides/slide34.xml"/><Relationship Id="rId75" Type="http://schemas.openxmlformats.org/officeDocument/2006/relationships/slide" Target="slides/slide74.xml"/><Relationship Id="rId80" Type="http://schemas.openxmlformats.org/officeDocument/2006/relationships/slide" Target="slides/slide79.xml"/><Relationship Id="rId31" Type="http://schemas.openxmlformats.org/officeDocument/2006/relationships/slide" Target="slides/slide30.xml"/><Relationship Id="rId62" Type="http://schemas.openxmlformats.org/officeDocument/2006/relationships/slide" Target="slides/slide61.xml"/><Relationship Id="rId79" Type="http://schemas.openxmlformats.org/officeDocument/2006/relationships/slide" Target="slides/slide78.xml"/><Relationship Id="rId97" Type="http://schemas.openxmlformats.org/officeDocument/2006/relationships/tableStyles" Target="tableStyles.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32" Type="http://schemas.openxmlformats.org/officeDocument/2006/relationships/slide" Target="slides/slide31.xml"/><Relationship Id="rId13" Type="http://schemas.openxmlformats.org/officeDocument/2006/relationships/slide" Target="slides/slide12.xml"/><Relationship Id="rId52" Type="http://schemas.openxmlformats.org/officeDocument/2006/relationships/slide" Target="slides/slide51.xml"/><Relationship Id="rId54" Type="http://schemas.openxmlformats.org/officeDocument/2006/relationships/slide" Target="slides/slide53.xml"/><Relationship Id="rId23" Type="http://schemas.openxmlformats.org/officeDocument/2006/relationships/slide" Target="slides/slide22.xml"/><Relationship Id="rId61" Type="http://schemas.openxmlformats.org/officeDocument/2006/relationships/slide" Target="slides/slide60.xml"/><Relationship Id="rId53" Type="http://schemas.openxmlformats.org/officeDocument/2006/relationships/slide" Target="slides/slide52.xml"/><Relationship Id="rId84" Type="http://schemas.openxmlformats.org/officeDocument/2006/relationships/slide" Target="slides/slide83.xml"/><Relationship Id="rId30" Type="http://schemas.openxmlformats.org/officeDocument/2006/relationships/slide" Target="slides/slide29.xml"/><Relationship Id="rId29" Type="http://schemas.openxmlformats.org/officeDocument/2006/relationships/slide" Target="slides/slide28.xml"/><Relationship Id="rId83" Type="http://schemas.openxmlformats.org/officeDocument/2006/relationships/slide" Target="slides/slide82.xml"/><Relationship Id="rId41" Type="http://schemas.openxmlformats.org/officeDocument/2006/relationships/slide" Target="slides/slide40.xml"/><Relationship Id="rId5" Type="http://schemas.openxmlformats.org/officeDocument/2006/relationships/slide" Target="slides/slide4.xml"/><Relationship Id="rId22" Type="http://schemas.openxmlformats.org/officeDocument/2006/relationships/slide" Target="slides/slide21.xml"/><Relationship Id="rId95" Type="http://schemas.openxmlformats.org/officeDocument/2006/relationships/viewProps" Target="viewProps.xml"/><Relationship Id="rId39" Type="http://schemas.openxmlformats.org/officeDocument/2006/relationships/slide" Target="slides/slide38.xml"/><Relationship Id="rId43" Type="http://schemas.openxmlformats.org/officeDocument/2006/relationships/slide" Target="slides/slide42.xml"/><Relationship Id="rId90" Type="http://schemas.openxmlformats.org/officeDocument/2006/relationships/slide" Target="slides/slide89.xml"/><Relationship Id="rId77" Type="http://schemas.openxmlformats.org/officeDocument/2006/relationships/slide" Target="slides/slide76.xml"/><Relationship Id="rId63" Type="http://schemas.openxmlformats.org/officeDocument/2006/relationships/slide" Target="slides/slide62.xml"/><Relationship Id="rId85" Type="http://schemas.openxmlformats.org/officeDocument/2006/relationships/slide" Target="slides/slide84.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92" Type="http://schemas.openxmlformats.org/officeDocument/2006/relationships/handoutMaster" Target="handoutMasters/handoutMaster1.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73" Type="http://schemas.openxmlformats.org/officeDocument/2006/relationships/slide" Target="slides/slide72.xml"/><Relationship Id="rId87" Type="http://schemas.openxmlformats.org/officeDocument/2006/relationships/slide" Target="slides/slide86.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9" Type="http://schemas.openxmlformats.org/officeDocument/2006/relationships/slide" Target="slides/slide18.xml"/><Relationship Id="rId57" Type="http://schemas.openxmlformats.org/officeDocument/2006/relationships/slide" Target="slides/slide56.xml"/><Relationship Id="rId46" Type="http://schemas.openxmlformats.org/officeDocument/2006/relationships/slide" Target="slides/slide45.xml"/><Relationship Id="rId86" Type="http://schemas.openxmlformats.org/officeDocument/2006/relationships/slide" Target="slides/slide85.xml"/><Relationship Id="rId59" Type="http://schemas.openxmlformats.org/officeDocument/2006/relationships/slide" Target="slides/slide58.xml"/><Relationship Id="rId51" Type="http://schemas.openxmlformats.org/officeDocument/2006/relationships/slide" Target="slides/slide50.xml"/><Relationship Id="rId66" Type="http://schemas.openxmlformats.org/officeDocument/2006/relationships/slide" Target="slides/slide65.xml"/><Relationship Id="rId55" Type="http://schemas.openxmlformats.org/officeDocument/2006/relationships/slide" Target="slides/slide54.xml"/><Relationship Id="rId34" Type="http://schemas.openxmlformats.org/officeDocument/2006/relationships/slide" Target="slides/slide33.xml"/><Relationship Id="rId81" Type="http://schemas.openxmlformats.org/officeDocument/2006/relationships/slide" Target="slides/slide80.xml"/><Relationship Id="rId40" Type="http://schemas.openxmlformats.org/officeDocument/2006/relationships/slide" Target="slides/slide39.xml"/><Relationship Id="rId36" Type="http://schemas.openxmlformats.org/officeDocument/2006/relationships/slide" Target="slides/slide35.xml"/><Relationship Id="rId76" Type="http://schemas.openxmlformats.org/officeDocument/2006/relationships/slide" Target="slides/slide75.xml"/><Relationship Id="rId8" Type="http://schemas.openxmlformats.org/officeDocument/2006/relationships/slide" Target="slides/slide7.xml"/><Relationship Id="rId65" Type="http://schemas.openxmlformats.org/officeDocument/2006/relationships/slide" Target="slides/slide64.xml"/><Relationship Id="rId67" Type="http://schemas.openxmlformats.org/officeDocument/2006/relationships/slide" Target="slides/slide66.xml"/><Relationship Id="rId37" Type="http://schemas.openxmlformats.org/officeDocument/2006/relationships/slide" Target="slides/slide36.xml"/><Relationship Id="rId12" Type="http://schemas.openxmlformats.org/officeDocument/2006/relationships/slide" Target="slides/slide11.xml"/><Relationship Id="rId3" Type="http://schemas.openxmlformats.org/officeDocument/2006/relationships/slide" Target="slides/slide2.xml"/><Relationship Id="rId26" Type="http://schemas.openxmlformats.org/officeDocument/2006/relationships/slide" Target="slides/slide25.xml"/><Relationship Id="rId11" Type="http://schemas.openxmlformats.org/officeDocument/2006/relationships/slide" Target="slides/slide10.xml"/><Relationship Id="rId68" Type="http://schemas.openxmlformats.org/officeDocument/2006/relationships/slide" Target="slides/slide67.xml"/><Relationship Id="rId16" Type="http://schemas.openxmlformats.org/officeDocument/2006/relationships/slide" Target="slides/slide15.xml"/><Relationship Id="rId33" Type="http://schemas.openxmlformats.org/officeDocument/2006/relationships/slide" Target="slides/slide32.xml"/><Relationship Id="rId91" Type="http://schemas.openxmlformats.org/officeDocument/2006/relationships/notesMaster" Target="notesMasters/notesMaster1.xml"/><Relationship Id="rId93" Type="http://schemas.openxmlformats.org/officeDocument/2006/relationships/printerSettings" Target="printerSettings/printerSettings1.bin"/><Relationship Id="rId78" Type="http://schemas.openxmlformats.org/officeDocument/2006/relationships/slide" Target="slides/slide77.xml"/><Relationship Id="rId15" Type="http://schemas.openxmlformats.org/officeDocument/2006/relationships/slide" Target="slides/slide14.xml"/><Relationship Id="rId21" Type="http://schemas.openxmlformats.org/officeDocument/2006/relationships/slide" Target="slides/slide20.xml"/></Relationships>
</file>

<file path=ppt/charts/_rels/chart1.xml.rels><?xml version="1.0" encoding="UTF-8" standalone="yes"?>
<Relationships xmlns="http://schemas.openxmlformats.org/package/2006/relationships"><Relationship Id="rId1" Type="http://schemas.openxmlformats.org/officeDocument/2006/relationships/package" Target="../embeddings/package1.package"/></Relationships>
</file>

<file path=ppt/charts/_rels/chart2.xml.rels><?xml version="1.0" encoding="UTF-8" standalone="yes"?>
<Relationships xmlns="http://schemas.openxmlformats.org/package/2006/relationships"><Relationship Id="rId1" Type="http://schemas.openxmlformats.org/officeDocument/2006/relationships/package" Target="../embeddings/package2.package"/></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sz="1192" b="1" i="0" u="none" strike="noStrike" baseline="0">
                <a:solidFill>
                  <a:srgbClr val="000000"/>
                </a:solidFill>
                <a:latin typeface="Times New Roman"/>
                <a:ea typeface="Times New Roman"/>
                <a:cs typeface="Times New Roman"/>
              </a:defRPr>
            </a:pPr>
            <a:r>
              <a:rPr lang="en-US" sz="1800" dirty="0"/>
              <a:t>Slow Start + Congestion </a:t>
            </a:r>
            <a:r>
              <a:rPr lang="en-US" sz="1800" dirty="0" smtClean="0"/>
              <a:t>Avoidance </a:t>
            </a:r>
            <a:r>
              <a:rPr lang="en-US" sz="1800" dirty="0"/>
              <a:t>+ Fast Retransmit</a:t>
            </a:r>
          </a:p>
        </c:rich>
      </c:tx>
      <c:layout>
        <c:manualLayout>
          <c:xMode val="edge"/>
          <c:yMode val="edge"/>
          <c:x val="0.175659126113334"/>
          <c:y val="0.00371867736007497"/>
        </c:manualLayout>
      </c:layout>
      <c:spPr>
        <a:noFill/>
        <a:ln w="25758">
          <a:noFill/>
        </a:ln>
      </c:spPr>
    </c:title>
    <c:plotArea>
      <c:layout>
        <c:manualLayout>
          <c:layoutTarget val="inner"/>
          <c:xMode val="edge"/>
          <c:yMode val="edge"/>
          <c:x val="0.128865979381443"/>
          <c:y val="0.128712871287129"/>
          <c:w val="0.871134020618557"/>
          <c:h val="0.742574257425742"/>
        </c:manualLayout>
      </c:layout>
      <c:lineChart>
        <c:grouping val="stacked"/>
        <c:ser>
          <c:idx val="0"/>
          <c:order val="0"/>
          <c:tx>
            <c:strRef>
              <c:f>Sheet1!$A$2</c:f>
              <c:strCache>
                <c:ptCount val="1"/>
              </c:strCache>
            </c:strRef>
          </c:tx>
          <c:spPr>
            <a:ln w="12879">
              <a:solidFill>
                <a:srgbClr val="DD0806"/>
              </a:solidFill>
              <a:prstDash val="solid"/>
            </a:ln>
          </c:spPr>
          <c:marker>
            <c:symbol val="diamond"/>
            <c:size val="5"/>
            <c:spPr>
              <a:solidFill>
                <a:srgbClr val="63AAFE"/>
              </a:solidFill>
              <a:ln>
                <a:solidFill>
                  <a:srgbClr val="63AAFE"/>
                </a:solidFill>
                <a:prstDash val="solid"/>
              </a:ln>
            </c:spPr>
          </c:marker>
          <c:cat>
            <c:numRef>
              <c:f>Sheet1!$B$1:$AD$1</c:f>
              <c:numCache>
                <c:formatCode>General</c:formatCode>
                <c:ptCount val="29"/>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numCache>
            </c:numRef>
          </c:cat>
          <c:val>
            <c:numRef>
              <c:f>Sheet1!$B$2:$AD$2</c:f>
              <c:numCache>
                <c:formatCode>General</c:formatCode>
                <c:ptCount val="29"/>
                <c:pt idx="0">
                  <c:v>1.0</c:v>
                </c:pt>
                <c:pt idx="1">
                  <c:v>2.0</c:v>
                </c:pt>
                <c:pt idx="2">
                  <c:v>4.0</c:v>
                </c:pt>
                <c:pt idx="3">
                  <c:v>8.0</c:v>
                </c:pt>
                <c:pt idx="4">
                  <c:v>16.0</c:v>
                </c:pt>
                <c:pt idx="5">
                  <c:v>1.0</c:v>
                </c:pt>
                <c:pt idx="6">
                  <c:v>2.0</c:v>
                </c:pt>
                <c:pt idx="7">
                  <c:v>4.0</c:v>
                </c:pt>
                <c:pt idx="8">
                  <c:v>8.0</c:v>
                </c:pt>
                <c:pt idx="9">
                  <c:v>9.0</c:v>
                </c:pt>
                <c:pt idx="10">
                  <c:v>10.0</c:v>
                </c:pt>
                <c:pt idx="11">
                  <c:v>11.0</c:v>
                </c:pt>
                <c:pt idx="12">
                  <c:v>12.0</c:v>
                </c:pt>
                <c:pt idx="13">
                  <c:v>13.0</c:v>
                </c:pt>
                <c:pt idx="14">
                  <c:v>14.0</c:v>
                </c:pt>
                <c:pt idx="15">
                  <c:v>15.0</c:v>
                </c:pt>
                <c:pt idx="16">
                  <c:v>16.0</c:v>
                </c:pt>
                <c:pt idx="17">
                  <c:v>1.0</c:v>
                </c:pt>
                <c:pt idx="18">
                  <c:v>2.0</c:v>
                </c:pt>
                <c:pt idx="19">
                  <c:v>4.0</c:v>
                </c:pt>
                <c:pt idx="20">
                  <c:v>8.0</c:v>
                </c:pt>
                <c:pt idx="21">
                  <c:v>9.0</c:v>
                </c:pt>
                <c:pt idx="22">
                  <c:v>10.0</c:v>
                </c:pt>
                <c:pt idx="23">
                  <c:v>11.0</c:v>
                </c:pt>
                <c:pt idx="24">
                  <c:v>12.0</c:v>
                </c:pt>
                <c:pt idx="25">
                  <c:v>13.0</c:v>
                </c:pt>
                <c:pt idx="26">
                  <c:v>14.0</c:v>
                </c:pt>
                <c:pt idx="27">
                  <c:v>15.0</c:v>
                </c:pt>
                <c:pt idx="28">
                  <c:v>16.0</c:v>
                </c:pt>
              </c:numCache>
            </c:numRef>
          </c:val>
        </c:ser>
        <c:marker val="1"/>
        <c:axId val="726919944"/>
        <c:axId val="764191576"/>
      </c:lineChart>
      <c:catAx>
        <c:axId val="726919944"/>
        <c:scaling>
          <c:orientation val="minMax"/>
        </c:scaling>
        <c:axPos val="b"/>
        <c:title>
          <c:tx>
            <c:rich>
              <a:bodyPr/>
              <a:lstStyle/>
              <a:p>
                <a:pPr>
                  <a:defRPr sz="786" b="1" i="0" u="none" strike="noStrike" baseline="0">
                    <a:solidFill>
                      <a:srgbClr val="000000"/>
                    </a:solidFill>
                    <a:latin typeface="Times New Roman"/>
                    <a:ea typeface="Times New Roman"/>
                    <a:cs typeface="Times New Roman"/>
                  </a:defRPr>
                </a:pPr>
                <a:r>
                  <a:rPr lang="en-US"/>
                  <a:t>round-trip times</a:t>
                </a:r>
              </a:p>
            </c:rich>
          </c:tx>
          <c:layout>
            <c:manualLayout>
              <c:xMode val="edge"/>
              <c:yMode val="edge"/>
              <c:x val="0.492268041237113"/>
              <c:y val="0.930693069306931"/>
            </c:manualLayout>
          </c:layout>
          <c:spPr>
            <a:noFill/>
            <a:ln w="25758">
              <a:noFill/>
            </a:ln>
          </c:spPr>
        </c:title>
        <c:numFmt formatCode="General" sourceLinked="1"/>
        <c:tickLblPos val="nextTo"/>
        <c:spPr>
          <a:ln w="3220">
            <a:solidFill>
              <a:srgbClr val="000000"/>
            </a:solidFill>
            <a:prstDash val="solid"/>
          </a:ln>
        </c:spPr>
        <c:txPr>
          <a:bodyPr rot="0" vert="horz"/>
          <a:lstStyle/>
          <a:p>
            <a:pPr>
              <a:defRPr sz="786" b="1" i="0" u="none" strike="noStrike" baseline="0">
                <a:solidFill>
                  <a:srgbClr val="000000"/>
                </a:solidFill>
                <a:latin typeface="Times New Roman"/>
                <a:ea typeface="Times New Roman"/>
                <a:cs typeface="Times New Roman"/>
              </a:defRPr>
            </a:pPr>
            <a:endParaRPr lang="en-US"/>
          </a:p>
        </c:txPr>
        <c:crossAx val="764191576"/>
        <c:crosses val="autoZero"/>
        <c:auto val="1"/>
        <c:lblAlgn val="ctr"/>
        <c:lblOffset val="100"/>
        <c:tickLblSkip val="1"/>
        <c:tickMarkSkip val="1"/>
      </c:catAx>
      <c:valAx>
        <c:axId val="764191576"/>
        <c:scaling>
          <c:orientation val="minMax"/>
        </c:scaling>
        <c:axPos val="l"/>
        <c:title>
          <c:tx>
            <c:rich>
              <a:bodyPr rot="0" vert="horz"/>
              <a:lstStyle/>
              <a:p>
                <a:pPr algn="ctr">
                  <a:defRPr sz="797" b="1" i="0" u="none" strike="noStrike" baseline="0">
                    <a:solidFill>
                      <a:srgbClr val="000000"/>
                    </a:solidFill>
                    <a:latin typeface="Times New Roman"/>
                    <a:ea typeface="Times New Roman"/>
                    <a:cs typeface="Times New Roman"/>
                  </a:defRPr>
                </a:pPr>
                <a:r>
                  <a:rPr lang="en-US"/>
                  <a:t>window </a:t>
                </a:r>
              </a:p>
              <a:p>
                <a:pPr algn="ctr">
                  <a:defRPr sz="797" b="1" i="0" u="none" strike="noStrike" baseline="0">
                    <a:solidFill>
                      <a:srgbClr val="000000"/>
                    </a:solidFill>
                    <a:latin typeface="Times New Roman"/>
                    <a:ea typeface="Times New Roman"/>
                    <a:cs typeface="Times New Roman"/>
                  </a:defRPr>
                </a:pPr>
                <a:r>
                  <a:rPr lang="en-US"/>
                  <a:t>(in segs)</a:t>
                </a:r>
              </a:p>
            </c:rich>
          </c:tx>
          <c:layout>
            <c:manualLayout>
              <c:xMode val="edge"/>
              <c:yMode val="edge"/>
              <c:x val="0.0180412371134021"/>
              <c:y val="0.440594059405941"/>
            </c:manualLayout>
          </c:layout>
          <c:spPr>
            <a:noFill/>
            <a:ln w="25758">
              <a:noFill/>
            </a:ln>
          </c:spPr>
        </c:title>
        <c:numFmt formatCode="General" sourceLinked="1"/>
        <c:tickLblPos val="nextTo"/>
        <c:spPr>
          <a:ln w="3220">
            <a:solidFill>
              <a:srgbClr val="000000"/>
            </a:solidFill>
            <a:prstDash val="solid"/>
          </a:ln>
        </c:spPr>
        <c:txPr>
          <a:bodyPr rot="0" vert="horz"/>
          <a:lstStyle/>
          <a:p>
            <a:pPr>
              <a:defRPr sz="786" b="1" i="0" u="none" strike="noStrike" baseline="0">
                <a:solidFill>
                  <a:srgbClr val="000000"/>
                </a:solidFill>
                <a:latin typeface="Times New Roman"/>
                <a:ea typeface="Times New Roman"/>
                <a:cs typeface="Times New Roman"/>
              </a:defRPr>
            </a:pPr>
            <a:endParaRPr lang="en-US"/>
          </a:p>
        </c:txPr>
        <c:crossAx val="726919944"/>
        <c:crosses val="autoZero"/>
        <c:crossBetween val="between"/>
      </c:valAx>
      <c:spPr>
        <a:noFill/>
        <a:ln w="25758">
          <a:noFill/>
        </a:ln>
      </c:spPr>
    </c:plotArea>
    <c:plotVisOnly val="1"/>
    <c:dispBlanksAs val="zero"/>
  </c:chart>
  <c:spPr>
    <a:noFill/>
    <a:ln>
      <a:noFill/>
    </a:ln>
  </c:spPr>
  <c:txPr>
    <a:bodyPr/>
    <a:lstStyle/>
    <a:p>
      <a:pPr>
        <a:defRPr sz="1192" b="1" i="0" u="none" strike="noStrike" baseline="0">
          <a:solidFill>
            <a:srgbClr val="000000"/>
          </a:solidFill>
          <a:latin typeface="Times New Roman"/>
          <a:ea typeface="Times New Roman"/>
          <a:cs typeface="Times New Roman"/>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sz="1191" b="1" i="0" u="none" strike="noStrike" baseline="0">
                <a:solidFill>
                  <a:srgbClr val="000000"/>
                </a:solidFill>
                <a:latin typeface="Times New Roman"/>
                <a:ea typeface="Times New Roman"/>
                <a:cs typeface="Times New Roman"/>
              </a:defRPr>
            </a:pPr>
            <a:r>
              <a:rPr lang="en-US" sz="2000" dirty="0"/>
              <a:t>Slow Start + Congestion </a:t>
            </a:r>
            <a:r>
              <a:rPr lang="en-US" sz="2000" dirty="0" smtClean="0"/>
              <a:t>Avoidance </a:t>
            </a:r>
            <a:r>
              <a:rPr lang="en-US" sz="2000" dirty="0"/>
              <a:t>+ Fast Retransmit + Fast Recovery</a:t>
            </a:r>
          </a:p>
        </c:rich>
      </c:tx>
      <c:layout>
        <c:manualLayout>
          <c:xMode val="edge"/>
          <c:yMode val="edge"/>
          <c:x val="0.157216494845361"/>
          <c:y val="0.0099009900990099"/>
        </c:manualLayout>
      </c:layout>
      <c:spPr>
        <a:noFill/>
        <a:ln w="25748">
          <a:noFill/>
        </a:ln>
      </c:spPr>
    </c:title>
    <c:plotArea>
      <c:layout>
        <c:manualLayout>
          <c:layoutTarget val="inner"/>
          <c:xMode val="edge"/>
          <c:yMode val="edge"/>
          <c:x val="0.128865979381443"/>
          <c:y val="0.128712871287129"/>
          <c:w val="0.871134020618557"/>
          <c:h val="0.742574257425742"/>
        </c:manualLayout>
      </c:layout>
      <c:lineChart>
        <c:grouping val="stacked"/>
        <c:ser>
          <c:idx val="0"/>
          <c:order val="0"/>
          <c:tx>
            <c:strRef>
              <c:f>Sheet1!$A$2</c:f>
              <c:strCache>
                <c:ptCount val="1"/>
              </c:strCache>
            </c:strRef>
          </c:tx>
          <c:spPr>
            <a:ln w="12874">
              <a:solidFill>
                <a:srgbClr val="DD0806"/>
              </a:solidFill>
              <a:prstDash val="solid"/>
            </a:ln>
          </c:spPr>
          <c:marker>
            <c:symbol val="diamond"/>
            <c:size val="5"/>
            <c:spPr>
              <a:solidFill>
                <a:srgbClr val="63AAFE"/>
              </a:solidFill>
              <a:ln>
                <a:solidFill>
                  <a:srgbClr val="63AAFE"/>
                </a:solidFill>
                <a:prstDash val="solid"/>
              </a:ln>
            </c:spPr>
          </c:marker>
          <c:cat>
            <c:numRef>
              <c:f>Sheet1!$B$1:$AC$1</c:f>
              <c:numCache>
                <c:formatCode>General</c:formatCode>
                <c:ptCount val="28"/>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numCache>
            </c:numRef>
          </c:cat>
          <c:val>
            <c:numRef>
              <c:f>Sheet1!$B$2:$AC$2</c:f>
              <c:numCache>
                <c:formatCode>General</c:formatCode>
                <c:ptCount val="28"/>
                <c:pt idx="0">
                  <c:v>1.0</c:v>
                </c:pt>
                <c:pt idx="1">
                  <c:v>2.0</c:v>
                </c:pt>
                <c:pt idx="2">
                  <c:v>4.0</c:v>
                </c:pt>
                <c:pt idx="3">
                  <c:v>8.0</c:v>
                </c:pt>
                <c:pt idx="4">
                  <c:v>16.0</c:v>
                </c:pt>
                <c:pt idx="5">
                  <c:v>8.0</c:v>
                </c:pt>
                <c:pt idx="6">
                  <c:v>9.0</c:v>
                </c:pt>
                <c:pt idx="7">
                  <c:v>10.0</c:v>
                </c:pt>
                <c:pt idx="8">
                  <c:v>11.0</c:v>
                </c:pt>
                <c:pt idx="9">
                  <c:v>12.0</c:v>
                </c:pt>
                <c:pt idx="10">
                  <c:v>13.0</c:v>
                </c:pt>
                <c:pt idx="11">
                  <c:v>14.0</c:v>
                </c:pt>
                <c:pt idx="12">
                  <c:v>15.0</c:v>
                </c:pt>
                <c:pt idx="13">
                  <c:v>16.0</c:v>
                </c:pt>
                <c:pt idx="14">
                  <c:v>8.0</c:v>
                </c:pt>
                <c:pt idx="15">
                  <c:v>9.0</c:v>
                </c:pt>
                <c:pt idx="16">
                  <c:v>10.0</c:v>
                </c:pt>
                <c:pt idx="17">
                  <c:v>11.0</c:v>
                </c:pt>
                <c:pt idx="18">
                  <c:v>12.0</c:v>
                </c:pt>
                <c:pt idx="19">
                  <c:v>13.0</c:v>
                </c:pt>
                <c:pt idx="20">
                  <c:v>14.0</c:v>
                </c:pt>
                <c:pt idx="21">
                  <c:v>15.0</c:v>
                </c:pt>
                <c:pt idx="22">
                  <c:v>16.0</c:v>
                </c:pt>
                <c:pt idx="23">
                  <c:v>8.0</c:v>
                </c:pt>
                <c:pt idx="24">
                  <c:v>9.0</c:v>
                </c:pt>
                <c:pt idx="25">
                  <c:v>10.0</c:v>
                </c:pt>
                <c:pt idx="26">
                  <c:v>11.0</c:v>
                </c:pt>
                <c:pt idx="27">
                  <c:v>12.0</c:v>
                </c:pt>
              </c:numCache>
            </c:numRef>
          </c:val>
        </c:ser>
        <c:marker val="1"/>
        <c:axId val="538015752"/>
        <c:axId val="643571112"/>
      </c:lineChart>
      <c:catAx>
        <c:axId val="538015752"/>
        <c:scaling>
          <c:orientation val="minMax"/>
        </c:scaling>
        <c:axPos val="b"/>
        <c:title>
          <c:tx>
            <c:rich>
              <a:bodyPr/>
              <a:lstStyle/>
              <a:p>
                <a:pPr>
                  <a:defRPr sz="786" b="1" i="0" u="none" strike="noStrike" baseline="0">
                    <a:solidFill>
                      <a:srgbClr val="000000"/>
                    </a:solidFill>
                    <a:latin typeface="Times New Roman"/>
                    <a:ea typeface="Times New Roman"/>
                    <a:cs typeface="Times New Roman"/>
                  </a:defRPr>
                </a:pPr>
                <a:r>
                  <a:rPr lang="en-US"/>
                  <a:t>round-trip times</a:t>
                </a:r>
              </a:p>
            </c:rich>
          </c:tx>
          <c:layout>
            <c:manualLayout>
              <c:xMode val="edge"/>
              <c:yMode val="edge"/>
              <c:x val="0.492268041237113"/>
              <c:y val="0.930693069306931"/>
            </c:manualLayout>
          </c:layout>
          <c:spPr>
            <a:noFill/>
            <a:ln w="25748">
              <a:noFill/>
            </a:ln>
          </c:spPr>
        </c:title>
        <c:numFmt formatCode="General" sourceLinked="1"/>
        <c:tickLblPos val="nextTo"/>
        <c:spPr>
          <a:ln w="3219">
            <a:solidFill>
              <a:srgbClr val="000000"/>
            </a:solidFill>
            <a:prstDash val="solid"/>
          </a:ln>
        </c:spPr>
        <c:txPr>
          <a:bodyPr rot="0" vert="horz"/>
          <a:lstStyle/>
          <a:p>
            <a:pPr>
              <a:defRPr sz="786" b="1" i="0" u="none" strike="noStrike" baseline="0">
                <a:solidFill>
                  <a:srgbClr val="000000"/>
                </a:solidFill>
                <a:latin typeface="Times New Roman"/>
                <a:ea typeface="Times New Roman"/>
                <a:cs typeface="Times New Roman"/>
              </a:defRPr>
            </a:pPr>
            <a:endParaRPr lang="en-US"/>
          </a:p>
        </c:txPr>
        <c:crossAx val="643571112"/>
        <c:crosses val="autoZero"/>
        <c:auto val="1"/>
        <c:lblAlgn val="ctr"/>
        <c:lblOffset val="100"/>
        <c:tickLblSkip val="1"/>
        <c:tickMarkSkip val="1"/>
      </c:catAx>
      <c:valAx>
        <c:axId val="643571112"/>
        <c:scaling>
          <c:orientation val="minMax"/>
        </c:scaling>
        <c:axPos val="l"/>
        <c:title>
          <c:tx>
            <c:rich>
              <a:bodyPr rot="0" vert="horz"/>
              <a:lstStyle/>
              <a:p>
                <a:pPr algn="ctr">
                  <a:defRPr sz="797" b="1" i="0" u="none" strike="noStrike" baseline="0">
                    <a:solidFill>
                      <a:srgbClr val="000000"/>
                    </a:solidFill>
                    <a:latin typeface="Times New Roman"/>
                    <a:ea typeface="Times New Roman"/>
                    <a:cs typeface="Times New Roman"/>
                  </a:defRPr>
                </a:pPr>
                <a:r>
                  <a:rPr lang="en-US"/>
                  <a:t>window </a:t>
                </a:r>
              </a:p>
              <a:p>
                <a:pPr algn="ctr">
                  <a:defRPr sz="797" b="1" i="0" u="none" strike="noStrike" baseline="0">
                    <a:solidFill>
                      <a:srgbClr val="000000"/>
                    </a:solidFill>
                    <a:latin typeface="Times New Roman"/>
                    <a:ea typeface="Times New Roman"/>
                    <a:cs typeface="Times New Roman"/>
                  </a:defRPr>
                </a:pPr>
                <a:r>
                  <a:rPr lang="en-US"/>
                  <a:t>(in segs)</a:t>
                </a:r>
              </a:p>
            </c:rich>
          </c:tx>
          <c:layout>
            <c:manualLayout>
              <c:xMode val="edge"/>
              <c:yMode val="edge"/>
              <c:x val="0.0180412371134021"/>
              <c:y val="0.440594059405941"/>
            </c:manualLayout>
          </c:layout>
          <c:spPr>
            <a:noFill/>
            <a:ln w="25748">
              <a:noFill/>
            </a:ln>
          </c:spPr>
        </c:title>
        <c:numFmt formatCode="General" sourceLinked="1"/>
        <c:tickLblPos val="nextTo"/>
        <c:spPr>
          <a:ln w="3219">
            <a:solidFill>
              <a:srgbClr val="000000"/>
            </a:solidFill>
            <a:prstDash val="solid"/>
          </a:ln>
        </c:spPr>
        <c:txPr>
          <a:bodyPr rot="0" vert="horz"/>
          <a:lstStyle/>
          <a:p>
            <a:pPr>
              <a:defRPr sz="786" b="1" i="0" u="none" strike="noStrike" baseline="0">
                <a:solidFill>
                  <a:srgbClr val="000000"/>
                </a:solidFill>
                <a:latin typeface="Times New Roman"/>
                <a:ea typeface="Times New Roman"/>
                <a:cs typeface="Times New Roman"/>
              </a:defRPr>
            </a:pPr>
            <a:endParaRPr lang="en-US"/>
          </a:p>
        </c:txPr>
        <c:crossAx val="538015752"/>
        <c:crosses val="autoZero"/>
        <c:crossBetween val="between"/>
      </c:valAx>
      <c:spPr>
        <a:noFill/>
        <a:ln w="25748">
          <a:noFill/>
        </a:ln>
      </c:spPr>
    </c:plotArea>
    <c:plotVisOnly val="1"/>
    <c:dispBlanksAs val="zero"/>
  </c:chart>
  <c:spPr>
    <a:noFill/>
    <a:ln>
      <a:noFill/>
    </a:ln>
  </c:spPr>
  <c:txPr>
    <a:bodyPr/>
    <a:lstStyle/>
    <a:p>
      <a:pPr>
        <a:defRPr sz="1191" b="1" i="0" u="none" strike="noStrike" baseline="0">
          <a:solidFill>
            <a:srgbClr val="000000"/>
          </a:solidFill>
          <a:latin typeface="Times New Roman"/>
          <a:ea typeface="Times New Roman"/>
          <a:cs typeface="Times New Roman"/>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ict"/></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ict"/></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pict"/></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l" defTabSz="922338">
              <a:spcBef>
                <a:spcPct val="0"/>
              </a:spcBef>
              <a:defRPr sz="1200">
                <a:latin typeface="Arial" pitchFamily="-112" charset="0"/>
              </a:defRPr>
            </a:lvl1pPr>
          </a:lstStyle>
          <a:p>
            <a:endParaRPr lang="en-US"/>
          </a:p>
        </p:txBody>
      </p:sp>
      <p:sp>
        <p:nvSpPr>
          <p:cNvPr id="54275" name="Rectangle 3"/>
          <p:cNvSpPr>
            <a:spLocks noGrp="1" noChangeArrowheads="1"/>
          </p:cNvSpPr>
          <p:nvPr>
            <p:ph type="dt" sz="quarter" idx="1"/>
          </p:nvPr>
        </p:nvSpPr>
        <p:spPr bwMode="auto">
          <a:xfrm>
            <a:off x="3927475"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spcBef>
                <a:spcPct val="0"/>
              </a:spcBef>
              <a:defRPr sz="1200">
                <a:latin typeface="Arial" pitchFamily="-112" charset="0"/>
              </a:defRPr>
            </a:lvl1pPr>
          </a:lstStyle>
          <a:p>
            <a:endParaRPr lang="en-US"/>
          </a:p>
        </p:txBody>
      </p:sp>
      <p:sp>
        <p:nvSpPr>
          <p:cNvPr id="54276" name="Rectangle 4"/>
          <p:cNvSpPr>
            <a:spLocks noGrp="1" noChangeArrowheads="1"/>
          </p:cNvSpPr>
          <p:nvPr>
            <p:ph type="ftr" sz="quarter" idx="2"/>
          </p:nvPr>
        </p:nvSpPr>
        <p:spPr bwMode="auto">
          <a:xfrm>
            <a:off x="0"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l" defTabSz="922338">
              <a:spcBef>
                <a:spcPct val="0"/>
              </a:spcBef>
              <a:defRPr sz="1200">
                <a:latin typeface="Arial" pitchFamily="-112" charset="0"/>
              </a:defRPr>
            </a:lvl1pPr>
          </a:lstStyle>
          <a:p>
            <a:endParaRPr lang="en-US"/>
          </a:p>
        </p:txBody>
      </p:sp>
      <p:sp>
        <p:nvSpPr>
          <p:cNvPr id="54277" name="Rectangle 5"/>
          <p:cNvSpPr>
            <a:spLocks noGrp="1" noChangeArrowheads="1"/>
          </p:cNvSpPr>
          <p:nvPr>
            <p:ph type="sldNum" sz="quarter" idx="3"/>
          </p:nvPr>
        </p:nvSpPr>
        <p:spPr bwMode="auto">
          <a:xfrm>
            <a:off x="3927475"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spcBef>
                <a:spcPct val="0"/>
              </a:spcBef>
              <a:defRPr sz="1200">
                <a:latin typeface="Arial" pitchFamily="-112" charset="0"/>
              </a:defRPr>
            </a:lvl1pPr>
          </a:lstStyle>
          <a:p>
            <a:fld id="{4425C6C1-CD76-C14C-B01A-1AD093F5B62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l" defTabSz="922338">
              <a:spcBef>
                <a:spcPct val="0"/>
              </a:spcBef>
              <a:defRPr sz="1200">
                <a:latin typeface="Arial" pitchFamily="-112" charset="0"/>
              </a:defRPr>
            </a:lvl1pPr>
          </a:lstStyle>
          <a:p>
            <a:endParaRPr lang="en-US"/>
          </a:p>
        </p:txBody>
      </p:sp>
      <p:sp>
        <p:nvSpPr>
          <p:cNvPr id="51203" name="Rectangle 3"/>
          <p:cNvSpPr>
            <a:spLocks noGrp="1" noChangeArrowheads="1"/>
          </p:cNvSpPr>
          <p:nvPr>
            <p:ph type="dt" idx="1"/>
          </p:nvPr>
        </p:nvSpPr>
        <p:spPr bwMode="auto">
          <a:xfrm>
            <a:off x="3927475"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spcBef>
                <a:spcPct val="0"/>
              </a:spcBef>
              <a:defRPr sz="1200">
                <a:latin typeface="Arial" pitchFamily="-112" charset="0"/>
              </a:defRPr>
            </a:lvl1pPr>
          </a:lstStyle>
          <a:p>
            <a:endParaRPr lang="en-US"/>
          </a:p>
        </p:txBody>
      </p:sp>
      <p:sp>
        <p:nvSpPr>
          <p:cNvPr id="51204" name="Rectangle 4"/>
          <p:cNvSpPr>
            <a:spLocks noGrp="1" noRot="1" noChangeAspect="1" noChangeArrowheads="1" noTextEdit="1"/>
          </p:cNvSpPr>
          <p:nvPr>
            <p:ph type="sldImg" idx="2"/>
          </p:nvPr>
        </p:nvSpPr>
        <p:spPr bwMode="auto">
          <a:xfrm>
            <a:off x="1912938" y="398463"/>
            <a:ext cx="3092450" cy="2320925"/>
          </a:xfrm>
          <a:prstGeom prst="rect">
            <a:avLst/>
          </a:prstGeom>
          <a:noFill/>
          <a:ln w="9525">
            <a:solidFill>
              <a:srgbClr val="000000"/>
            </a:solidFill>
            <a:miter lim="800000"/>
            <a:headEnd/>
            <a:tailEnd/>
          </a:ln>
          <a:effectLst/>
        </p:spPr>
      </p:sp>
      <p:sp>
        <p:nvSpPr>
          <p:cNvPr id="51205" name="Rectangle 5"/>
          <p:cNvSpPr>
            <a:spLocks noGrp="1" noChangeArrowheads="1"/>
          </p:cNvSpPr>
          <p:nvPr>
            <p:ph type="body" sz="quarter" idx="3"/>
          </p:nvPr>
        </p:nvSpPr>
        <p:spPr bwMode="auto">
          <a:xfrm>
            <a:off x="373063" y="2974975"/>
            <a:ext cx="6224587" cy="59182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06" name="Rectangle 6"/>
          <p:cNvSpPr>
            <a:spLocks noGrp="1" noChangeArrowheads="1"/>
          </p:cNvSpPr>
          <p:nvPr>
            <p:ph type="ftr" sz="quarter" idx="4"/>
          </p:nvPr>
        </p:nvSpPr>
        <p:spPr bwMode="auto">
          <a:xfrm>
            <a:off x="0"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l" defTabSz="922338">
              <a:spcBef>
                <a:spcPct val="0"/>
              </a:spcBef>
              <a:defRPr sz="1200">
                <a:latin typeface="Arial" pitchFamily="-112" charset="0"/>
              </a:defRPr>
            </a:lvl1pPr>
          </a:lstStyle>
          <a:p>
            <a:endParaRPr lang="en-US"/>
          </a:p>
        </p:txBody>
      </p:sp>
      <p:sp>
        <p:nvSpPr>
          <p:cNvPr id="51207" name="Rectangle 7"/>
          <p:cNvSpPr>
            <a:spLocks noGrp="1" noChangeArrowheads="1"/>
          </p:cNvSpPr>
          <p:nvPr>
            <p:ph type="sldNum" sz="quarter" idx="5"/>
          </p:nvPr>
        </p:nvSpPr>
        <p:spPr bwMode="auto">
          <a:xfrm>
            <a:off x="3927475"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spcBef>
                <a:spcPct val="0"/>
              </a:spcBef>
              <a:defRPr sz="1200">
                <a:latin typeface="Arial" pitchFamily="-112" charset="0"/>
              </a:defRPr>
            </a:lvl1pPr>
          </a:lstStyle>
          <a:p>
            <a:fld id="{A43D0A01-A69C-CD45-84E5-E2446D740EF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000" kern="1200">
        <a:solidFill>
          <a:schemeClr val="tx1"/>
        </a:solidFill>
        <a:latin typeface="Arial" pitchFamily="-112" charset="0"/>
        <a:ea typeface="+mn-ea"/>
        <a:cs typeface="+mn-cs"/>
      </a:defRPr>
    </a:lvl1pPr>
    <a:lvl2pPr marL="457200" algn="l" rtl="0" fontAlgn="base">
      <a:spcBef>
        <a:spcPct val="30000"/>
      </a:spcBef>
      <a:spcAft>
        <a:spcPct val="0"/>
      </a:spcAft>
      <a:defRPr sz="1000" kern="1200">
        <a:solidFill>
          <a:schemeClr val="tx1"/>
        </a:solidFill>
        <a:latin typeface="Arial" pitchFamily="-112" charset="0"/>
        <a:ea typeface="ＭＳ Ｐゴシック" pitchFamily="-112" charset="-128"/>
        <a:cs typeface="+mn-cs"/>
      </a:defRPr>
    </a:lvl2pPr>
    <a:lvl3pPr marL="914400" algn="l" rtl="0" fontAlgn="base">
      <a:spcBef>
        <a:spcPct val="30000"/>
      </a:spcBef>
      <a:spcAft>
        <a:spcPct val="0"/>
      </a:spcAft>
      <a:defRPr sz="1000" kern="1200">
        <a:solidFill>
          <a:schemeClr val="tx1"/>
        </a:solidFill>
        <a:latin typeface="Arial" pitchFamily="-112" charset="0"/>
        <a:ea typeface="ＭＳ Ｐゴシック" pitchFamily="-112" charset="-128"/>
        <a:cs typeface="+mn-cs"/>
      </a:defRPr>
    </a:lvl3pPr>
    <a:lvl4pPr marL="1371600" algn="l" rtl="0" fontAlgn="base">
      <a:spcBef>
        <a:spcPct val="30000"/>
      </a:spcBef>
      <a:spcAft>
        <a:spcPct val="0"/>
      </a:spcAft>
      <a:defRPr sz="1000" kern="1200">
        <a:solidFill>
          <a:schemeClr val="tx1"/>
        </a:solidFill>
        <a:latin typeface="Arial" pitchFamily="-112" charset="0"/>
        <a:ea typeface="ＭＳ Ｐゴシック" pitchFamily="-112" charset="-128"/>
        <a:cs typeface="+mn-cs"/>
      </a:defRPr>
    </a:lvl4pPr>
    <a:lvl5pPr marL="1828800" algn="l" rtl="0" fontAlgn="base">
      <a:spcBef>
        <a:spcPct val="30000"/>
      </a:spcBef>
      <a:spcAft>
        <a:spcPct val="0"/>
      </a:spcAft>
      <a:defRPr sz="10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08AFD0-E822-EA48-A841-A224A3FFFD0D}" type="slidenum">
              <a:rPr lang="en-US"/>
              <a:pPr/>
              <a:t>1</a:t>
            </a:fld>
            <a:endParaRPr lang="en-US"/>
          </a:p>
        </p:txBody>
      </p:sp>
      <p:sp>
        <p:nvSpPr>
          <p:cNvPr id="400386" name="Rectangle 2"/>
          <p:cNvSpPr>
            <a:spLocks noGrp="1" noRot="1" noChangeAspect="1" noChangeArrowheads="1" noTextEdit="1"/>
          </p:cNvSpPr>
          <p:nvPr>
            <p:ph type="sldImg"/>
          </p:nvPr>
        </p:nvSpPr>
        <p:spPr>
          <a:xfrm>
            <a:off x="1162050" y="692150"/>
            <a:ext cx="4610100" cy="3457575"/>
          </a:xfrm>
          <a:ln/>
        </p:spPr>
      </p:sp>
      <p:sp>
        <p:nvSpPr>
          <p:cNvPr id="400387" name="Rectangle 3"/>
          <p:cNvSpPr>
            <a:spLocks noGrp="1" noChangeArrowheads="1"/>
          </p:cNvSpPr>
          <p:nvPr>
            <p:ph type="body" idx="1"/>
          </p:nvPr>
        </p:nvSpPr>
        <p:spPr>
          <a:xfrm>
            <a:off x="923925" y="4379913"/>
            <a:ext cx="5086350" cy="4148137"/>
          </a:xfrm>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C234FE-DFA7-EF4B-A348-967D15885A74}" type="slidenum">
              <a:rPr lang="en-US"/>
              <a:pPr/>
              <a:t>47</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638B5B-40ED-E44E-AC40-C8A78BBB6D51}" type="slidenum">
              <a:rPr lang="en-US"/>
              <a:pPr/>
              <a:t>48</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A0A233-8005-1347-91C2-EA3BC06D0F2D}" type="slidenum">
              <a:rPr lang="en-US"/>
              <a:pPr/>
              <a:t>49</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C68A58-A1BF-484D-8EDC-62EF40089EE8}" type="slidenum">
              <a:rPr lang="en-US"/>
              <a:pPr/>
              <a:t>50</a:t>
            </a:fld>
            <a:endParaRPr lang="en-US"/>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FCD296-AC58-2B49-813A-6B0D61786779}" type="slidenum">
              <a:rPr lang="en-US"/>
              <a:pPr/>
              <a:t>53</a:t>
            </a:fld>
            <a:endParaRPr lang="en-US"/>
          </a:p>
        </p:txBody>
      </p:sp>
      <p:sp>
        <p:nvSpPr>
          <p:cNvPr id="352258" name="Rectangle 2"/>
          <p:cNvSpPr>
            <a:spLocks noGrp="1" noRot="1" noChangeAspect="1" noChangeArrowheads="1" noTextEdit="1"/>
          </p:cNvSpPr>
          <p:nvPr>
            <p:ph type="sldImg"/>
          </p:nvPr>
        </p:nvSpPr>
        <p:spPr>
          <a:ln/>
        </p:spPr>
      </p:sp>
      <p:sp>
        <p:nvSpPr>
          <p:cNvPr id="352259" name="Rectangle 3"/>
          <p:cNvSpPr>
            <a:spLocks noGrp="1" noChangeArrowheads="1"/>
          </p:cNvSpPr>
          <p:nvPr>
            <p:ph type="body" idx="1"/>
          </p:nvPr>
        </p:nvSpPr>
        <p:spPr>
          <a:xfrm>
            <a:off x="924560" y="4379595"/>
            <a:ext cx="5085080" cy="4533265"/>
          </a:xfrm>
        </p:spPr>
        <p:txBody>
          <a:bodyPr/>
          <a:lstStyle/>
          <a:p>
            <a:pPr>
              <a:lnSpc>
                <a:spcPct val="80000"/>
              </a:lnSpc>
            </a:pPr>
            <a:r>
              <a:rPr lang="en-US" sz="1600" dirty="0"/>
              <a:t>I’m not saying anything new to say TCP is suboptimal.  The way TCP works is to control its window size – its sending rate is the window size over the </a:t>
            </a:r>
            <a:r>
              <a:rPr lang="en-US" sz="1600" dirty="0" err="1"/>
              <a:t>rond</a:t>
            </a:r>
            <a:r>
              <a:rPr lang="en-US" sz="1600" dirty="0"/>
              <a:t> trip.</a:t>
            </a:r>
          </a:p>
          <a:p>
            <a:pPr>
              <a:lnSpc>
                <a:spcPct val="80000"/>
              </a:lnSpc>
            </a:pPr>
            <a:endParaRPr lang="en-US" sz="1600" dirty="0"/>
          </a:p>
          <a:p>
            <a:pPr>
              <a:lnSpc>
                <a:spcPct val="80000"/>
              </a:lnSpc>
            </a:pPr>
            <a:r>
              <a:rPr lang="en-US" sz="1600" dirty="0"/>
              <a:t>It controls its window size like a blind person crossing the street – since it doesn’t know the capacity, it steps very carefully as it increases its window size.  This wastes a lot of bandwidth at the start, and it doesn’t even prevent loss, since TCP will overshoot, fill the buffer and cause loss.  Even in steady state, TCP repeatedly overdrives the network to loss.  In a multiplexed network, these losses don’t only hurt the sender, they hurt everyone else using the network.</a:t>
            </a:r>
          </a:p>
          <a:p>
            <a:pPr>
              <a:lnSpc>
                <a:spcPct val="80000"/>
              </a:lnSpc>
            </a:pPr>
            <a:endParaRPr lang="en-US" sz="1600" dirty="0"/>
          </a:p>
          <a:p>
            <a:pPr>
              <a:lnSpc>
                <a:spcPct val="80000"/>
              </a:lnSpc>
            </a:pPr>
            <a:r>
              <a:rPr lang="en-US" sz="1600" dirty="0"/>
              <a:t>This algorithm performs badly in many important areas, including small transfers, mostly idle network paths, wireless, gigabit links, cross country links, etc.</a:t>
            </a:r>
          </a:p>
          <a:p>
            <a:pPr>
              <a:lnSpc>
                <a:spcPct val="80000"/>
              </a:lnSpc>
            </a:pPr>
            <a:endParaRPr lang="en-US" sz="1600" dirty="0"/>
          </a:p>
          <a:p>
            <a:pPr>
              <a:lnSpc>
                <a:spcPct val="80000"/>
              </a:lnSpc>
            </a:pPr>
            <a:r>
              <a:rPr lang="en-US" sz="1600" dirty="0"/>
              <a:t>Here’s the thing: what’s the common case today?  Its precisely these cases.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03C056-15BD-3642-BF7D-A89F3929004E}" type="slidenum">
              <a:rPr lang="en-US"/>
              <a:pPr/>
              <a:t>54</a:t>
            </a:fld>
            <a:endParaRPr lang="en-US"/>
          </a:p>
        </p:txBody>
      </p:sp>
      <p:sp>
        <p:nvSpPr>
          <p:cNvPr id="353282" name="Rectangle 2"/>
          <p:cNvSpPr>
            <a:spLocks noGrp="1" noRot="1" noChangeAspect="1" noChangeArrowheads="1" noTextEdit="1"/>
          </p:cNvSpPr>
          <p:nvPr>
            <p:ph type="sldImg"/>
          </p:nvPr>
        </p:nvSpPr>
        <p:spPr>
          <a:ln/>
        </p:spPr>
      </p:sp>
      <p:sp>
        <p:nvSpPr>
          <p:cNvPr id="353283" name="Rectangle 3"/>
          <p:cNvSpPr>
            <a:spLocks noGrp="1" noChangeArrowheads="1"/>
          </p:cNvSpPr>
          <p:nvPr>
            <p:ph type="body" idx="1"/>
          </p:nvPr>
        </p:nvSpPr>
        <p:spPr/>
        <p:txBody>
          <a:bodyPr/>
          <a:lstStyle/>
          <a:p>
            <a:r>
              <a:rPr lang="en-US" sz="1800" dirty="0"/>
              <a:t>Turns out its trivial to be optimal, and that’s what makes TCP such an attractive nuisance for the research community: just have the network tell you how much to send.  There are lots of ways to do this – but here’s one, used in ATM…</a:t>
            </a:r>
          </a:p>
          <a:p>
            <a:endParaRPr lang="en-US" sz="1800" dirty="0"/>
          </a:p>
          <a:p>
            <a:r>
              <a:rPr lang="en-US" sz="1800" dirty="0"/>
              <a:t>The only problem is: hard to change the network, so the problem stays unsolved.  Instead the research community argues about exactly how much hardware it can afford to put in the network, without solving the core problem in practice.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D388A3-C6EF-8D40-9950-037B85F68240}" type="slidenum">
              <a:rPr lang="en-US"/>
              <a:pPr/>
              <a:t>55</a:t>
            </a:fld>
            <a:endParaRPr lang="en-US"/>
          </a:p>
        </p:txBody>
      </p:sp>
      <p:sp>
        <p:nvSpPr>
          <p:cNvPr id="354306" name="Rectangle 2"/>
          <p:cNvSpPr>
            <a:spLocks noGrp="1" noRot="1" noChangeAspect="1" noChangeArrowheads="1" noTextEdit="1"/>
          </p:cNvSpPr>
          <p:nvPr>
            <p:ph type="sldImg"/>
          </p:nvPr>
        </p:nvSpPr>
        <p:spPr>
          <a:ln/>
        </p:spPr>
      </p:sp>
      <p:sp>
        <p:nvSpPr>
          <p:cNvPr id="354307" name="Rectangle 3"/>
          <p:cNvSpPr>
            <a:spLocks noGrp="1" noChangeArrowheads="1"/>
          </p:cNvSpPr>
          <p:nvPr>
            <p:ph type="body" idx="1"/>
          </p:nvPr>
        </p:nvSpPr>
        <p:spPr/>
        <p:txBody>
          <a:bodyPr/>
          <a:lstStyle/>
          <a:p>
            <a:r>
              <a:rPr lang="en-US" sz="1800" dirty="0"/>
              <a:t>Suppose we restrict ourselves to not changing the middle of the network?  What are those limits?</a:t>
            </a:r>
          </a:p>
          <a:p>
            <a:endParaRPr lang="en-US" sz="1800" dirty="0"/>
          </a:p>
          <a:p>
            <a:r>
              <a:rPr lang="en-US" sz="1800" dirty="0"/>
              <a:t>Seems fundamental, but not known before this work.</a:t>
            </a:r>
          </a:p>
          <a:p>
            <a:r>
              <a:rPr lang="en-US" sz="1800" dirty="0"/>
              <a:t>Kind of embarrassing if you think about it – 40 years of networking research, and we can’t even answer fundamental questions?</a:t>
            </a:r>
          </a:p>
          <a:p>
            <a:endParaRPr lang="en-US" sz="1800" dirty="0"/>
          </a:p>
          <a:p>
            <a:r>
              <a:rPr lang="en-US" sz="1800" dirty="0"/>
              <a:t>Note that I’m going to make a key assumption: cooperating endpoints.  In today’s environment, that seems naïve, so let me state up front that I am a huge fan of fair </a:t>
            </a:r>
            <a:r>
              <a:rPr lang="en-US" sz="1800" dirty="0" err="1"/>
              <a:t>queueing</a:t>
            </a:r>
            <a:r>
              <a:rPr lang="en-US" sz="1800" dirty="0"/>
              <a:t> – every router should have one.  And our algorithm is the first to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6C2F37-CEBD-564D-92C6-F79E0419F7F7}" type="slidenum">
              <a:rPr lang="en-US"/>
              <a:pPr/>
              <a:t>66</a:t>
            </a:fld>
            <a:endParaRPr lang="en-US"/>
          </a:p>
        </p:txBody>
      </p:sp>
      <p:sp>
        <p:nvSpPr>
          <p:cNvPr id="334850" name="Rectangle 2"/>
          <p:cNvSpPr>
            <a:spLocks noGrp="1" noRot="1" noChangeAspect="1" noChangeArrowheads="1" noTextEdit="1"/>
          </p:cNvSpPr>
          <p:nvPr>
            <p:ph type="sldImg"/>
          </p:nvPr>
        </p:nvSpPr>
        <p:spPr>
          <a:xfrm>
            <a:off x="1163638" y="692150"/>
            <a:ext cx="4610100" cy="3457575"/>
          </a:xfrm>
          <a:ln/>
        </p:spPr>
      </p:sp>
      <p:sp>
        <p:nvSpPr>
          <p:cNvPr id="334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2E13D7-8AC7-D54F-9194-384EE2FED61F}" type="slidenum">
              <a:rPr lang="en-US"/>
              <a:pPr/>
              <a:t>67</a:t>
            </a:fld>
            <a:endParaRPr lang="en-US"/>
          </a:p>
        </p:txBody>
      </p:sp>
      <p:sp>
        <p:nvSpPr>
          <p:cNvPr id="336898" name="Rectangle 2"/>
          <p:cNvSpPr>
            <a:spLocks noGrp="1" noRot="1" noChangeAspect="1" noChangeArrowheads="1" noTextEdit="1"/>
          </p:cNvSpPr>
          <p:nvPr>
            <p:ph type="sldImg"/>
          </p:nvPr>
        </p:nvSpPr>
        <p:spPr>
          <a:xfrm>
            <a:off x="1157306" y="691515"/>
            <a:ext cx="4622800" cy="3457575"/>
          </a:xfrm>
          <a:ln/>
        </p:spPr>
      </p:sp>
      <p:sp>
        <p:nvSpPr>
          <p:cNvPr id="336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D0BEEB-63C3-244E-96BF-E346DC8A9684}" type="slidenum">
              <a:rPr lang="en-US"/>
              <a:pPr/>
              <a:t>69</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195868-F769-9F49-80A1-BDCAE9C3CF9E}" type="slidenum">
              <a:rPr lang="en-US"/>
              <a:pPr/>
              <a:t>3</a:t>
            </a:fld>
            <a:endParaRPr lang="en-US"/>
          </a:p>
        </p:txBody>
      </p:sp>
      <p:sp>
        <p:nvSpPr>
          <p:cNvPr id="224258" name="Rectangle 2"/>
          <p:cNvSpPr>
            <a:spLocks noGrp="1" noRot="1" noChangeAspect="1" noChangeArrowheads="1" noTextEdit="1"/>
          </p:cNvSpPr>
          <p:nvPr>
            <p:ph type="sldImg"/>
          </p:nvPr>
        </p:nvSpPr>
        <p:spPr>
          <a:ln/>
        </p:spPr>
      </p:sp>
      <p:sp>
        <p:nvSpPr>
          <p:cNvPr id="22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B1BDE2-813E-9449-87E5-2E558B2087B4}" type="slidenum">
              <a:rPr lang="en-US"/>
              <a:pPr/>
              <a:t>70</a:t>
            </a:fld>
            <a:endParaRPr lang="en-US"/>
          </a:p>
        </p:txBody>
      </p:sp>
      <p:sp>
        <p:nvSpPr>
          <p:cNvPr id="250882" name="Rectangle 2"/>
          <p:cNvSpPr>
            <a:spLocks noGrp="1" noRot="1" noChangeAspect="1" noChangeArrowheads="1" noTextEdit="1"/>
          </p:cNvSpPr>
          <p:nvPr>
            <p:ph type="sldImg"/>
          </p:nvPr>
        </p:nvSpPr>
        <p:spPr>
          <a:ln/>
        </p:spPr>
      </p:sp>
      <p:sp>
        <p:nvSpPr>
          <p:cNvPr id="250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FBCA96-72B5-C745-A4D3-DFA040121EF1}" type="slidenum">
              <a:rPr lang="en-US"/>
              <a:pPr/>
              <a:t>71</a:t>
            </a:fld>
            <a:endParaRPr lang="en-US"/>
          </a:p>
        </p:txBody>
      </p:sp>
      <p:sp>
        <p:nvSpPr>
          <p:cNvPr id="252930" name="Rectangle 2"/>
          <p:cNvSpPr>
            <a:spLocks noGrp="1" noRot="1" noChangeAspect="1" noChangeArrowheads="1" noTextEdit="1"/>
          </p:cNvSpPr>
          <p:nvPr>
            <p:ph type="sldImg"/>
          </p:nvPr>
        </p:nvSpPr>
        <p:spPr>
          <a:ln/>
        </p:spPr>
      </p:sp>
      <p:sp>
        <p:nvSpPr>
          <p:cNvPr id="252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9572F5-DC4E-724E-9B63-453CBC733329}" type="slidenum">
              <a:rPr lang="en-US"/>
              <a:pPr/>
              <a:t>72</a:t>
            </a:fld>
            <a:endParaRPr lang="en-US"/>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373544-BBF1-B94F-8CE8-5FEBEF79CA49}" type="slidenum">
              <a:rPr lang="en-US"/>
              <a:pPr/>
              <a:t>73</a:t>
            </a:fld>
            <a:endParaRPr lang="en-US"/>
          </a:p>
        </p:txBody>
      </p:sp>
      <p:sp>
        <p:nvSpPr>
          <p:cNvPr id="257026" name="Rectangle 2"/>
          <p:cNvSpPr>
            <a:spLocks noGrp="1" noRot="1" noChangeAspect="1"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A5803C-C67E-0E40-B184-3B9294222A52}" type="slidenum">
              <a:rPr lang="en-US"/>
              <a:pPr/>
              <a:t>74</a:t>
            </a:fld>
            <a:endParaRPr lang="en-US"/>
          </a:p>
        </p:txBody>
      </p:sp>
      <p:sp>
        <p:nvSpPr>
          <p:cNvPr id="259074" name="Rectangle 2"/>
          <p:cNvSpPr>
            <a:spLocks noGrp="1" noRot="1" noChangeAspect="1" noChangeArrowheads="1" noTextEdit="1"/>
          </p:cNvSpPr>
          <p:nvPr>
            <p:ph type="sldImg"/>
          </p:nvPr>
        </p:nvSpPr>
        <p:spPr>
          <a:ln/>
        </p:spPr>
      </p:sp>
      <p:sp>
        <p:nvSpPr>
          <p:cNvPr id="259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78CA9A-6423-A048-B470-EB58EF28F27E}" type="slidenum">
              <a:rPr lang="en-US"/>
              <a:pPr/>
              <a:t>75</a:t>
            </a:fld>
            <a:endParaRPr lang="en-US"/>
          </a:p>
        </p:txBody>
      </p:sp>
      <p:sp>
        <p:nvSpPr>
          <p:cNvPr id="261122" name="Rectangle 2"/>
          <p:cNvSpPr>
            <a:spLocks noGrp="1" noRot="1" noChangeAspect="1"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F5FF19-412A-6C44-BB9E-DE9DF954311A}" type="slidenum">
              <a:rPr lang="en-US"/>
              <a:pPr/>
              <a:t>76</a:t>
            </a:fld>
            <a:endParaRPr lang="en-US"/>
          </a:p>
        </p:txBody>
      </p:sp>
      <p:sp>
        <p:nvSpPr>
          <p:cNvPr id="269314" name="Rectangle 2"/>
          <p:cNvSpPr>
            <a:spLocks noGrp="1" noRot="1" noChangeAspect="1" noChangeArrowheads="1" noTextEdit="1"/>
          </p:cNvSpPr>
          <p:nvPr>
            <p:ph type="sldImg"/>
          </p:nvPr>
        </p:nvSpPr>
        <p:spPr>
          <a:ln/>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9398C7-7F6D-E94D-83DE-AE33CC9D4940}" type="slidenum">
              <a:rPr lang="en-US"/>
              <a:pPr/>
              <a:t>77</a:t>
            </a:fld>
            <a:endParaRPr lang="en-US"/>
          </a:p>
        </p:txBody>
      </p:sp>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DE0D23-696B-0042-B097-23B8C28EDC98}" type="slidenum">
              <a:rPr lang="en-US"/>
              <a:pPr/>
              <a:t>78</a:t>
            </a:fld>
            <a:endParaRPr lang="en-US"/>
          </a:p>
        </p:txBody>
      </p:sp>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44C3A2-B28F-1D4D-B124-2AD5B671C92E}" type="slidenum">
              <a:rPr lang="en-US"/>
              <a:pPr/>
              <a:t>79</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a:t>
            </a:r>
            <a:r>
              <a:rPr lang="en-US" baseline="0" dirty="0" smtClean="0"/>
              <a:t> -&gt; queue -&gt; Destination</a:t>
            </a:r>
          </a:p>
          <a:p>
            <a:endParaRPr lang="en-US" baseline="0" dirty="0" smtClean="0"/>
          </a:p>
          <a:p>
            <a:r>
              <a:rPr lang="en-US" baseline="0" dirty="0" smtClean="0"/>
              <a:t>Source -&gt; queue is fast, queue drains at one packet/time slot</a:t>
            </a:r>
            <a:endParaRPr lang="en-US" dirty="0"/>
          </a:p>
        </p:txBody>
      </p:sp>
      <p:sp>
        <p:nvSpPr>
          <p:cNvPr id="4" name="Slide Number Placeholder 3"/>
          <p:cNvSpPr>
            <a:spLocks noGrp="1"/>
          </p:cNvSpPr>
          <p:nvPr>
            <p:ph type="sldNum" sz="quarter" idx="10"/>
          </p:nvPr>
        </p:nvSpPr>
        <p:spPr/>
        <p:txBody>
          <a:bodyPr/>
          <a:lstStyle/>
          <a:p>
            <a:fld id="{A43D0A01-A69C-CD45-84E5-E2446D740EFF}" type="slidenum">
              <a:rPr lang="en-US" smtClean="0"/>
              <a:pPr/>
              <a:t>21</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6E4DC7-C8D4-944E-A245-0C7474EE1C96}" type="slidenum">
              <a:rPr lang="en-US"/>
              <a:pPr/>
              <a:t>80</a:t>
            </a:fld>
            <a:endParaRPr lang="en-US"/>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0AE521-DDB4-0242-AB9F-02E2DF2AA641}" type="slidenum">
              <a:rPr lang="en-US"/>
              <a:pPr/>
              <a:t>81</a:t>
            </a:fld>
            <a:endParaRPr lang="en-US"/>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164801-29A4-9D41-9ABA-2F768B5ACA3B}" type="slidenum">
              <a:rPr lang="en-US"/>
              <a:pPr/>
              <a:t>82</a:t>
            </a:fld>
            <a:endParaRPr lang="en-US"/>
          </a:p>
        </p:txBody>
      </p:sp>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674D98-52BA-6440-B8CE-BCA782F9B63B}" type="slidenum">
              <a:rPr lang="en-US"/>
              <a:pPr/>
              <a:t>83</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818978-00BD-0147-94D7-2CA799D634E7}" type="slidenum">
              <a:rPr lang="en-US"/>
              <a:pPr/>
              <a:t>84</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6E78D5-DD71-6448-B5F8-F8E363A3D31A}" type="slidenum">
              <a:rPr lang="en-US"/>
              <a:pPr/>
              <a:t>85</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BBB3AB-E5AA-3A44-8647-D2AF3C49FCF2}" type="slidenum">
              <a:rPr lang="en-US"/>
              <a:pPr/>
              <a:t>86</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38E22B-C4FA-6A43-A372-CE62FC69C4A5}" type="slidenum">
              <a:rPr lang="en-US"/>
              <a:pPr/>
              <a:t>87</a:t>
            </a:fld>
            <a:endParaRPr lang="en-US"/>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C28C71-8C18-7B47-BE20-0C0D20BF743C}" type="slidenum">
              <a:rPr lang="en-US"/>
              <a:pPr/>
              <a:t>88</a:t>
            </a:fld>
            <a:endParaRPr lang="en-US"/>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BD539F-2DC0-3A49-962F-7CE01DB6D928}" type="slidenum">
              <a:rPr lang="en-US"/>
              <a:pPr/>
              <a:t>89</a:t>
            </a:fld>
            <a:endParaRPr lang="en-US"/>
          </a:p>
        </p:txBody>
      </p:sp>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690E4D-9791-5641-8452-112F7B85B85D}" type="slidenum">
              <a:rPr lang="en-US"/>
              <a:pPr/>
              <a:t>41</a:t>
            </a:fld>
            <a:endParaRPr lang="en-U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F23DF4-C98E-2F49-8D8A-5BD02FF9E4AF}" type="slidenum">
              <a:rPr lang="en-US"/>
              <a:pPr/>
              <a:t>42</a:t>
            </a:fld>
            <a:endParaRPr lang="en-US"/>
          </a:p>
        </p:txBody>
      </p:sp>
      <p:sp>
        <p:nvSpPr>
          <p:cNvPr id="236546" name="Rectangle 2"/>
          <p:cNvSpPr>
            <a:spLocks noGrp="1" noRot="1" noChangeAspec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25A420-6810-5E49-91F0-591B84C83070}" type="slidenum">
              <a:rPr lang="en-US"/>
              <a:pPr/>
              <a:t>43</a:t>
            </a:fld>
            <a:endParaRPr lang="en-US"/>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4BD1AC-DD7B-4D4C-A51E-2DA5187DE976}" type="slidenum">
              <a:rPr lang="en-US"/>
              <a:pPr/>
              <a:t>44</a:t>
            </a:fld>
            <a:endParaRPr lang="en-US"/>
          </a:p>
        </p:txBody>
      </p:sp>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49B374-4882-0E47-9619-168CB80504ED}" type="slidenum">
              <a:rPr lang="en-US"/>
              <a:pPr/>
              <a:t>45</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CA2BEF-2C89-DE46-8C92-8AFB56A19B76}" type="slidenum">
              <a:rPr lang="en-US"/>
              <a:pPr/>
              <a:t>46</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0247168-5B58-5C46-9E04-28EA8B389E5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20683ACA-93A8-8F4C-8B81-39495208C38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575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CA2953B6-4FDC-6140-BB60-EA66768C726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8683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0838" y="6245225"/>
            <a:ext cx="3681412"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659563" y="6245225"/>
            <a:ext cx="2133600" cy="476250"/>
          </a:xfrm>
        </p:spPr>
        <p:txBody>
          <a:bodyPr/>
          <a:lstStyle>
            <a:lvl1pPr>
              <a:defRPr smtClean="0"/>
            </a:lvl1pPr>
          </a:lstStyle>
          <a:p>
            <a:fld id="{C1BB94BA-2A10-994F-B9DB-B4672A4A1B9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8683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0838" y="6245225"/>
            <a:ext cx="3681412"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659563" y="6245225"/>
            <a:ext cx="2133600" cy="476250"/>
          </a:xfrm>
        </p:spPr>
        <p:txBody>
          <a:bodyPr/>
          <a:lstStyle>
            <a:lvl1pPr>
              <a:defRPr smtClean="0"/>
            </a:lvl1pPr>
          </a:lstStyle>
          <a:p>
            <a:fld id="{2BA41662-C934-6A4F-B1ED-7844E97E50EC}"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8683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341438"/>
            <a:ext cx="4038600" cy="2185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679825"/>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350838" y="6245225"/>
            <a:ext cx="3681412"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659563" y="6245225"/>
            <a:ext cx="2133600" cy="476250"/>
          </a:xfrm>
        </p:spPr>
        <p:txBody>
          <a:bodyPr/>
          <a:lstStyle>
            <a:lvl1pPr>
              <a:defRPr smtClean="0"/>
            </a:lvl1pPr>
          </a:lstStyle>
          <a:p>
            <a:fld id="{FF57CD6F-708E-5740-BDAC-4E14CAAB7714}"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8683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41438"/>
            <a:ext cx="8229600" cy="4525962"/>
          </a:xfrm>
        </p:spPr>
        <p:txBody>
          <a:bodyPr/>
          <a:lstStyle/>
          <a:p>
            <a:endParaRPr lang="en-US"/>
          </a:p>
        </p:txBody>
      </p:sp>
      <p:sp>
        <p:nvSpPr>
          <p:cNvPr id="4" name="Date Placeholder 3"/>
          <p:cNvSpPr>
            <a:spLocks noGrp="1"/>
          </p:cNvSpPr>
          <p:nvPr>
            <p:ph type="dt" sz="half" idx="10"/>
          </p:nvPr>
        </p:nvSpPr>
        <p:spPr>
          <a:xfrm>
            <a:off x="350838" y="6245225"/>
            <a:ext cx="3681412"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659563" y="6245225"/>
            <a:ext cx="2133600" cy="476250"/>
          </a:xfrm>
        </p:spPr>
        <p:txBody>
          <a:bodyPr/>
          <a:lstStyle>
            <a:lvl1pPr>
              <a:defRPr smtClean="0"/>
            </a:lvl1pPr>
          </a:lstStyle>
          <a:p>
            <a:fld id="{0955AA82-371F-6343-9D04-D630BF7E7DEB}"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8683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341438"/>
            <a:ext cx="4038600" cy="4525962"/>
          </a:xfrm>
        </p:spPr>
        <p:txBody>
          <a:bodyPr/>
          <a:lstStyle/>
          <a:p>
            <a:endParaRPr lang="en-US"/>
          </a:p>
        </p:txBody>
      </p:sp>
      <p:sp>
        <p:nvSpPr>
          <p:cNvPr id="4" name="Text Placeholder 3"/>
          <p:cNvSpPr>
            <a:spLocks noGrp="1"/>
          </p:cNvSpPr>
          <p:nvPr>
            <p:ph type="body" sz="half" idx="2"/>
          </p:nvPr>
        </p:nvSpPr>
        <p:spPr>
          <a:xfrm>
            <a:off x="4648200"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0838" y="6245225"/>
            <a:ext cx="3681412"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659563" y="6245225"/>
            <a:ext cx="2133600" cy="476250"/>
          </a:xfrm>
        </p:spPr>
        <p:txBody>
          <a:bodyPr/>
          <a:lstStyle>
            <a:lvl1pPr>
              <a:defRPr smtClean="0"/>
            </a:lvl1pPr>
          </a:lstStyle>
          <a:p>
            <a:fld id="{A80BF1C6-D3F5-5344-9F52-D415C7EF2B0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847ED854-7814-5549-AEF3-B8BF8E3EE55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B59F3EB7-63DD-C84C-A2EC-29855D32949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AF0F5BB2-365E-D842-AF8B-3A4DF4458B9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3D8D3854-9FE7-1C4E-95FF-FD9A3566E42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1B25E8C9-96B7-C44D-A410-CCA820C3D2F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15D48EE3-C9E1-8447-BEF9-33769FB3987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D1C439B1-7E37-5D40-B0E4-AB6BC1718C8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631BE1AB-687E-D44D-A8FF-5D37DE7BDC0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92100"/>
            <a:ext cx="8229600" cy="868363"/>
          </a:xfrm>
          <a:prstGeom prst="rect">
            <a:avLst/>
          </a:prstGeom>
          <a:noFill/>
          <a:ln w="9525">
            <a:noFill/>
            <a:miter lim="800000"/>
            <a:headEnd/>
            <a:tailEnd/>
          </a:ln>
          <a:effectLst/>
        </p:spPr>
        <p:txBody>
          <a:bodyPr vert="horz" wrap="square" lIns="91420" tIns="45711" rIns="91420" bIns="45711"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341438"/>
            <a:ext cx="8229600" cy="4525962"/>
          </a:xfrm>
          <a:prstGeom prst="rect">
            <a:avLst/>
          </a:prstGeom>
          <a:noFill/>
          <a:ln w="9525">
            <a:noFill/>
            <a:miter lim="800000"/>
            <a:headEnd/>
            <a:tailEnd/>
          </a:ln>
          <a:effectLst/>
        </p:spPr>
        <p:txBody>
          <a:bodyPr vert="horz" wrap="square" lIns="91420" tIns="45711" rIns="91420" bIns="4571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50838" y="6245225"/>
            <a:ext cx="3681412" cy="476250"/>
          </a:xfrm>
          <a:prstGeom prst="rect">
            <a:avLst/>
          </a:prstGeom>
          <a:noFill/>
          <a:ln w="9525">
            <a:noFill/>
            <a:miter lim="800000"/>
            <a:headEnd/>
            <a:tailEnd/>
          </a:ln>
          <a:effectLst/>
        </p:spPr>
        <p:txBody>
          <a:bodyPr vert="horz" wrap="square" lIns="91420" tIns="45711" rIns="91420" bIns="45711" numCol="1" anchor="b" anchorCtr="0" compatLnSpc="1">
            <a:prstTxWarp prst="textNoShape">
              <a:avLst/>
            </a:prstTxWarp>
          </a:bodyPr>
          <a:lstStyle>
            <a:lvl1pPr algn="l">
              <a:spcBef>
                <a:spcPct val="0"/>
              </a:spcBef>
              <a:defRPr sz="1400">
                <a:latin typeface="Arial" pitchFamily="-112" charset="0"/>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20" tIns="45711" rIns="91420" bIns="45711" numCol="1" anchor="b" anchorCtr="0" compatLnSpc="1">
            <a:prstTxWarp prst="textNoShape">
              <a:avLst/>
            </a:prstTxWarp>
          </a:bodyPr>
          <a:lstStyle>
            <a:lvl1pPr>
              <a:spcBef>
                <a:spcPct val="0"/>
              </a:spcBef>
              <a:defRPr sz="1400">
                <a:latin typeface="Arial" pitchFamily="-112" charset="0"/>
              </a:defRPr>
            </a:lvl1pPr>
          </a:lstStyle>
          <a:p>
            <a:endParaRPr lang="en-US"/>
          </a:p>
        </p:txBody>
      </p:sp>
      <p:sp>
        <p:nvSpPr>
          <p:cNvPr id="1030" name="Rectangle 6"/>
          <p:cNvSpPr>
            <a:spLocks noGrp="1" noChangeArrowheads="1"/>
          </p:cNvSpPr>
          <p:nvPr>
            <p:ph type="sldNum" sz="quarter" idx="4"/>
          </p:nvPr>
        </p:nvSpPr>
        <p:spPr bwMode="auto">
          <a:xfrm>
            <a:off x="6659563" y="6245225"/>
            <a:ext cx="2133600" cy="476250"/>
          </a:xfrm>
          <a:prstGeom prst="rect">
            <a:avLst/>
          </a:prstGeom>
          <a:noFill/>
          <a:ln w="9525">
            <a:noFill/>
            <a:miter lim="800000"/>
            <a:headEnd/>
            <a:tailEnd/>
          </a:ln>
          <a:effectLst/>
        </p:spPr>
        <p:txBody>
          <a:bodyPr vert="horz" wrap="square" lIns="91420" tIns="45711" rIns="91420" bIns="45711" numCol="1" anchor="b" anchorCtr="0" compatLnSpc="1">
            <a:prstTxWarp prst="textNoShape">
              <a:avLst/>
            </a:prstTxWarp>
          </a:bodyPr>
          <a:lstStyle>
            <a:lvl1pPr algn="r">
              <a:spcBef>
                <a:spcPct val="0"/>
              </a:spcBef>
              <a:defRPr sz="1400">
                <a:latin typeface="Arial" pitchFamily="-112" charset="0"/>
              </a:defRPr>
            </a:lvl1pPr>
          </a:lstStyle>
          <a:p>
            <a:fld id="{9B9522B0-1DE4-AA44-876A-C7F66AFD51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iming>
    <p:tnLst>
      <p:par>
        <p:cTn id="1" dur="indefinite" restart="never" nodeType="tmRoot"/>
      </p:par>
    </p:tnLst>
  </p:timing>
  <p:hf hdr="0" ftr="0" dt="0"/>
  <p:txStyles>
    <p:titleStyle>
      <a:lvl1pPr algn="ctr" rtl="0" fontAlgn="base">
        <a:spcBef>
          <a:spcPct val="0"/>
        </a:spcBef>
        <a:spcAft>
          <a:spcPct val="0"/>
        </a:spcAft>
        <a:defRPr sz="4000">
          <a:solidFill>
            <a:srgbClr val="00009C"/>
          </a:solidFill>
          <a:latin typeface="+mj-lt"/>
          <a:ea typeface="+mj-ea"/>
          <a:cs typeface="+mj-cs"/>
        </a:defRPr>
      </a:lvl1pPr>
      <a:lvl2pPr algn="ctr" rtl="0" fontAlgn="base">
        <a:spcBef>
          <a:spcPct val="0"/>
        </a:spcBef>
        <a:spcAft>
          <a:spcPct val="0"/>
        </a:spcAft>
        <a:defRPr sz="4000">
          <a:solidFill>
            <a:srgbClr val="00009C"/>
          </a:solidFill>
          <a:latin typeface="Georgia" pitchFamily="-112" charset="0"/>
        </a:defRPr>
      </a:lvl2pPr>
      <a:lvl3pPr algn="ctr" rtl="0" fontAlgn="base">
        <a:spcBef>
          <a:spcPct val="0"/>
        </a:spcBef>
        <a:spcAft>
          <a:spcPct val="0"/>
        </a:spcAft>
        <a:defRPr sz="4000">
          <a:solidFill>
            <a:srgbClr val="00009C"/>
          </a:solidFill>
          <a:latin typeface="Georgia" pitchFamily="-112" charset="0"/>
        </a:defRPr>
      </a:lvl3pPr>
      <a:lvl4pPr algn="ctr" rtl="0" fontAlgn="base">
        <a:spcBef>
          <a:spcPct val="0"/>
        </a:spcBef>
        <a:spcAft>
          <a:spcPct val="0"/>
        </a:spcAft>
        <a:defRPr sz="4000">
          <a:solidFill>
            <a:srgbClr val="00009C"/>
          </a:solidFill>
          <a:latin typeface="Georgia" pitchFamily="-112" charset="0"/>
        </a:defRPr>
      </a:lvl4pPr>
      <a:lvl5pPr algn="ctr" rtl="0" fontAlgn="base">
        <a:spcBef>
          <a:spcPct val="0"/>
        </a:spcBef>
        <a:spcAft>
          <a:spcPct val="0"/>
        </a:spcAft>
        <a:defRPr sz="4000">
          <a:solidFill>
            <a:srgbClr val="00009C"/>
          </a:solidFill>
          <a:latin typeface="Georgia" pitchFamily="-112" charset="0"/>
        </a:defRPr>
      </a:lvl5pPr>
      <a:lvl6pPr marL="457200" algn="ctr" rtl="0" fontAlgn="base">
        <a:spcBef>
          <a:spcPct val="0"/>
        </a:spcBef>
        <a:spcAft>
          <a:spcPct val="0"/>
        </a:spcAft>
        <a:defRPr sz="4000">
          <a:solidFill>
            <a:srgbClr val="00009C"/>
          </a:solidFill>
          <a:latin typeface="Georgia" pitchFamily="-112" charset="0"/>
        </a:defRPr>
      </a:lvl6pPr>
      <a:lvl7pPr marL="914400" algn="ctr" rtl="0" fontAlgn="base">
        <a:spcBef>
          <a:spcPct val="0"/>
        </a:spcBef>
        <a:spcAft>
          <a:spcPct val="0"/>
        </a:spcAft>
        <a:defRPr sz="4000">
          <a:solidFill>
            <a:srgbClr val="00009C"/>
          </a:solidFill>
          <a:latin typeface="Georgia" pitchFamily="-112" charset="0"/>
        </a:defRPr>
      </a:lvl7pPr>
      <a:lvl8pPr marL="1371600" algn="ctr" rtl="0" fontAlgn="base">
        <a:spcBef>
          <a:spcPct val="0"/>
        </a:spcBef>
        <a:spcAft>
          <a:spcPct val="0"/>
        </a:spcAft>
        <a:defRPr sz="4000">
          <a:solidFill>
            <a:srgbClr val="00009C"/>
          </a:solidFill>
          <a:latin typeface="Georgia" pitchFamily="-112" charset="0"/>
        </a:defRPr>
      </a:lvl8pPr>
      <a:lvl9pPr marL="1828800" algn="ctr" rtl="0" fontAlgn="base">
        <a:spcBef>
          <a:spcPct val="0"/>
        </a:spcBef>
        <a:spcAft>
          <a:spcPct val="0"/>
        </a:spcAft>
        <a:defRPr sz="4000">
          <a:solidFill>
            <a:srgbClr val="00009C"/>
          </a:solidFill>
          <a:latin typeface="Georgia" pitchFamily="-112" charset="0"/>
        </a:defRPr>
      </a:lvl9pPr>
    </p:titleStyle>
    <p:bodyStyle>
      <a:lvl1pPr marL="342900" indent="-342900" algn="l" rtl="0" fontAlgn="base">
        <a:spcBef>
          <a:spcPct val="20000"/>
        </a:spcBef>
        <a:spcAft>
          <a:spcPct val="0"/>
        </a:spcAft>
        <a:buClr>
          <a:srgbClr val="8A3800"/>
        </a:buClr>
        <a:buSzPct val="50000"/>
        <a:buFont typeface="Wingdings" pitchFamily="-112" charset="2"/>
        <a:defRPr sz="2800">
          <a:solidFill>
            <a:schemeClr val="tx1"/>
          </a:solidFill>
          <a:latin typeface="+mn-lt"/>
          <a:ea typeface="+mn-ea"/>
          <a:cs typeface="+mn-cs"/>
        </a:defRPr>
      </a:lvl1pPr>
      <a:lvl2pPr marL="742950" indent="-285750" algn="l" rtl="0" fontAlgn="base">
        <a:spcBef>
          <a:spcPct val="20000"/>
        </a:spcBef>
        <a:spcAft>
          <a:spcPct val="0"/>
        </a:spcAft>
        <a:buClr>
          <a:srgbClr val="8A3800"/>
        </a:buClr>
        <a:buSzPct val="65000"/>
        <a:buFont typeface="Georgia" pitchFamily="-112" charset="0"/>
        <a:buChar char="−"/>
        <a:defRPr sz="2400">
          <a:solidFill>
            <a:schemeClr val="tx1"/>
          </a:solidFill>
          <a:latin typeface="+mn-lt"/>
          <a:ea typeface="ＭＳ Ｐゴシック" pitchFamily="-112" charset="-128"/>
        </a:defRPr>
      </a:lvl2pPr>
      <a:lvl3pPr marL="1143000" indent="-228600" algn="l" rtl="0" fontAlgn="base">
        <a:spcBef>
          <a:spcPct val="20000"/>
        </a:spcBef>
        <a:spcAft>
          <a:spcPct val="0"/>
        </a:spcAft>
        <a:buChar char="•"/>
        <a:defRPr sz="2000">
          <a:solidFill>
            <a:schemeClr val="tx1"/>
          </a:solidFill>
          <a:latin typeface="+mn-lt"/>
          <a:ea typeface="ＭＳ Ｐゴシック" pitchFamily="-112" charset="-128"/>
        </a:defRPr>
      </a:lvl3pPr>
      <a:lvl4pPr marL="1600200" indent="-228600" algn="l" rtl="0" fontAlgn="base">
        <a:spcBef>
          <a:spcPct val="20000"/>
        </a:spcBef>
        <a:spcAft>
          <a:spcPct val="0"/>
        </a:spcAft>
        <a:buChar char="–"/>
        <a:defRPr sz="2000">
          <a:solidFill>
            <a:schemeClr val="tx1"/>
          </a:solidFill>
          <a:latin typeface="+mn-lt"/>
          <a:ea typeface="ＭＳ Ｐゴシック" pitchFamily="-112" charset="-128"/>
        </a:defRPr>
      </a:lvl4pPr>
      <a:lvl5pPr marL="2057400" indent="-228600" algn="l" rtl="0" fontAlgn="base">
        <a:spcBef>
          <a:spcPct val="20000"/>
        </a:spcBef>
        <a:spcAft>
          <a:spcPct val="0"/>
        </a:spcAft>
        <a:buChar char="»"/>
        <a:defRPr sz="2000">
          <a:solidFill>
            <a:schemeClr val="tx1"/>
          </a:solidFill>
          <a:latin typeface="+mn-lt"/>
          <a:ea typeface="ＭＳ Ｐゴシック" pitchFamily="-112"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2"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2"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2"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oleObject" Target="../embeddings/oleObject1.bin"/><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oleObject" Target="../embeddings/oleObject2.bin"/><Relationship Id="rId1" Type="http://schemas.openxmlformats.org/officeDocument/2006/relationships/vmlDrawing" Target="../drawings/vmlDrawing2.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oleObject" Target="../embeddings/oleObject3.bin"/><Relationship Id="rId1" Type="http://schemas.openxmlformats.org/officeDocument/2006/relationships/vmlDrawing" Target="../drawings/vmlDrawing3.v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oleObject" Target="../embeddings/oleObject4.bin"/><Relationship Id="rId1" Type="http://schemas.openxmlformats.org/officeDocument/2006/relationships/vmlDrawing" Target="../drawings/vmlDrawing4.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6.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4" Type="http://schemas.openxmlformats.org/officeDocument/2006/relationships/oleObject" Target="../embeddings/Microsoft_Excel_97_-_2004_Worksheet1.xls"/><Relationship Id="rId1" Type="http://schemas.openxmlformats.org/officeDocument/2006/relationships/vmlDrawing" Target="../drawings/vmlDrawing5.vml"/><Relationship Id="rId2" Type="http://schemas.openxmlformats.org/officeDocument/2006/relationships/slideLayout" Target="../slideLayouts/slideLayout12.xml"/><Relationship Id="rId3" Type="http://schemas.openxmlformats.org/officeDocument/2006/relationships/notesSlide" Target="../notesSlides/notesSlide17.xml"/></Relationships>
</file>

<file path=ppt/slides/_rels/slide67.xml.rels><?xml version="1.0" encoding="UTF-8" standalone="yes"?>
<Relationships xmlns="http://schemas.openxmlformats.org/package/2006/relationships"><Relationship Id="rId4" Type="http://schemas.openxmlformats.org/officeDocument/2006/relationships/oleObject" Target="../embeddings/Microsoft_Excel_97_-_2004_Worksheet2.xls"/><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notesSlide" Target="../notesSlides/notesSlide1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4.xml"/><Relationship Id="rId3" Type="http://schemas.openxmlformats.org/officeDocument/2006/relationships/image" Target="../media/image9.wmf"/><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62" name="Rectangle 2"/>
          <p:cNvSpPr>
            <a:spLocks noGrp="1" noChangeArrowheads="1"/>
          </p:cNvSpPr>
          <p:nvPr>
            <p:ph type="ctrTitle"/>
          </p:nvPr>
        </p:nvSpPr>
        <p:spPr>
          <a:xfrm>
            <a:off x="719138" y="1376363"/>
            <a:ext cx="8001000" cy="1600200"/>
          </a:xfrm>
        </p:spPr>
        <p:txBody>
          <a:bodyPr/>
          <a:lstStyle/>
          <a:p>
            <a:r>
              <a:rPr lang="en-US" dirty="0" smtClean="0"/>
              <a:t>P561: Network Systems</a:t>
            </a:r>
            <a:br>
              <a:rPr lang="en-US" dirty="0" smtClean="0"/>
            </a:br>
            <a:r>
              <a:rPr lang="en-US" dirty="0" smtClean="0"/>
              <a:t>Week 6: Transport #2</a:t>
            </a:r>
            <a:endParaRPr lang="en-US" dirty="0"/>
          </a:p>
        </p:txBody>
      </p:sp>
      <p:sp>
        <p:nvSpPr>
          <p:cNvPr id="399363" name="Text Box 3"/>
          <p:cNvSpPr txBox="1">
            <a:spLocks noChangeArrowheads="1"/>
          </p:cNvSpPr>
          <p:nvPr/>
        </p:nvSpPr>
        <p:spPr bwMode="auto">
          <a:xfrm>
            <a:off x="827088" y="3357563"/>
            <a:ext cx="7453312" cy="1815863"/>
          </a:xfrm>
          <a:prstGeom prst="rect">
            <a:avLst/>
          </a:prstGeom>
          <a:noFill/>
          <a:ln w="9525">
            <a:noFill/>
            <a:miter lim="800000"/>
            <a:headEnd/>
            <a:tailEnd/>
          </a:ln>
          <a:effectLst/>
        </p:spPr>
        <p:txBody>
          <a:bodyPr lIns="91420" tIns="45711" rIns="91420" bIns="45711">
            <a:prstTxWarp prst="textNoShape">
              <a:avLst/>
            </a:prstTxWarp>
            <a:spAutoFit/>
          </a:bodyPr>
          <a:lstStyle/>
          <a:p>
            <a:pPr eaLnBrk="0" hangingPunct="0">
              <a:spcBef>
                <a:spcPct val="0"/>
              </a:spcBef>
            </a:pPr>
            <a:r>
              <a:rPr lang="en-US" sz="2800" dirty="0">
                <a:latin typeface="Times" pitchFamily="-112" charset="0"/>
              </a:rPr>
              <a:t>Tom Anderson</a:t>
            </a:r>
            <a:r>
              <a:rPr lang="en-US" sz="2800" dirty="0" smtClean="0">
                <a:latin typeface="Times" pitchFamily="-112" charset="0"/>
              </a:rPr>
              <a:t> </a:t>
            </a:r>
          </a:p>
          <a:p>
            <a:pPr eaLnBrk="0" hangingPunct="0">
              <a:spcBef>
                <a:spcPct val="0"/>
              </a:spcBef>
            </a:pPr>
            <a:r>
              <a:rPr lang="en-US" sz="2800" dirty="0" err="1" smtClean="0">
                <a:latin typeface="Times" pitchFamily="-112" charset="0"/>
              </a:rPr>
              <a:t>Ratul</a:t>
            </a:r>
            <a:r>
              <a:rPr lang="en-US" sz="2800" dirty="0" smtClean="0">
                <a:latin typeface="Times" pitchFamily="-112" charset="0"/>
              </a:rPr>
              <a:t> </a:t>
            </a:r>
            <a:r>
              <a:rPr lang="en-US" sz="2800" dirty="0" err="1" smtClean="0">
                <a:latin typeface="Times" pitchFamily="-112" charset="0"/>
              </a:rPr>
              <a:t>Mahajan</a:t>
            </a:r>
            <a:endParaRPr lang="en-US" sz="2800" dirty="0" smtClean="0">
              <a:latin typeface="Times" pitchFamily="-112" charset="0"/>
            </a:endParaRPr>
          </a:p>
          <a:p>
            <a:pPr eaLnBrk="0" hangingPunct="0">
              <a:spcBef>
                <a:spcPct val="0"/>
              </a:spcBef>
            </a:pPr>
            <a:endParaRPr lang="en-US" sz="2800" dirty="0" smtClean="0">
              <a:latin typeface="Times" pitchFamily="-112" charset="0"/>
            </a:endParaRPr>
          </a:p>
          <a:p>
            <a:pPr eaLnBrk="0" hangingPunct="0">
              <a:spcBef>
                <a:spcPct val="0"/>
              </a:spcBef>
            </a:pPr>
            <a:r>
              <a:rPr lang="en-US" sz="2800" dirty="0" smtClean="0">
                <a:latin typeface="Times" pitchFamily="-112" charset="0"/>
              </a:rPr>
              <a:t>TA: Colin Dixon</a:t>
            </a:r>
            <a:endParaRPr lang="en-US" sz="2800" dirty="0">
              <a:latin typeface="Times" pitchFamily="-112" charset="0"/>
            </a:endParaRPr>
          </a:p>
        </p:txBody>
      </p:sp>
      <p:sp>
        <p:nvSpPr>
          <p:cNvPr id="399364" name="Rectangle 4"/>
          <p:cNvSpPr>
            <a:spLocks noChangeArrowheads="1"/>
          </p:cNvSpPr>
          <p:nvPr/>
        </p:nvSpPr>
        <p:spPr bwMode="auto">
          <a:xfrm>
            <a:off x="457200" y="1066800"/>
            <a:ext cx="8077200" cy="457200"/>
          </a:xfrm>
          <a:prstGeom prst="rect">
            <a:avLst/>
          </a:prstGeom>
          <a:solidFill>
            <a:schemeClr val="bg1"/>
          </a:solidFill>
          <a:ln w="9525">
            <a:noFill/>
            <a:miter lim="800000"/>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a:t/>
            </a:r>
            <a:br>
              <a:rPr lang="en-US"/>
            </a:br>
            <a:r>
              <a:rPr lang="en-US"/>
              <a:t>Designs affect Network services</a:t>
            </a:r>
          </a:p>
        </p:txBody>
      </p:sp>
      <p:sp>
        <p:nvSpPr>
          <p:cNvPr id="150531" name="Rectangle 3"/>
          <p:cNvSpPr>
            <a:spLocks noGrp="1" noChangeArrowheads="1"/>
          </p:cNvSpPr>
          <p:nvPr>
            <p:ph type="body" idx="1"/>
          </p:nvPr>
        </p:nvSpPr>
        <p:spPr>
          <a:xfrm>
            <a:off x="457200" y="1676400"/>
            <a:ext cx="8229600" cy="4525962"/>
          </a:xfrm>
        </p:spPr>
        <p:txBody>
          <a:bodyPr/>
          <a:lstStyle/>
          <a:p>
            <a:r>
              <a:rPr lang="en-US" sz="2200" dirty="0"/>
              <a:t>TCP/Internet provides “best-effort” service</a:t>
            </a:r>
          </a:p>
          <a:p>
            <a:pPr lvl="1"/>
            <a:r>
              <a:rPr lang="en-US" sz="2200" dirty="0"/>
              <a:t>Implicit network feedback, host controls via window.</a:t>
            </a:r>
          </a:p>
          <a:p>
            <a:pPr lvl="1"/>
            <a:r>
              <a:rPr lang="en-US" sz="2200" dirty="0"/>
              <a:t>No strong notions of fairness</a:t>
            </a:r>
          </a:p>
          <a:p>
            <a:endParaRPr lang="en-US" sz="2200" dirty="0"/>
          </a:p>
          <a:p>
            <a:r>
              <a:rPr lang="en-US" sz="2200" dirty="0"/>
              <a:t>A network in which there are QOS (quality of service) guarantees</a:t>
            </a:r>
          </a:p>
          <a:p>
            <a:pPr lvl="1"/>
            <a:r>
              <a:rPr lang="en-US" sz="2200" dirty="0"/>
              <a:t>Rate-based reservations natural choice for some apps</a:t>
            </a:r>
          </a:p>
          <a:p>
            <a:pPr lvl="1"/>
            <a:r>
              <a:rPr lang="en-US" sz="2200" dirty="0"/>
              <a:t>But reservations are need a good characterization of traffic</a:t>
            </a:r>
          </a:p>
          <a:p>
            <a:pPr lvl="1"/>
            <a:r>
              <a:rPr lang="en-US" sz="2200" dirty="0"/>
              <a:t>Network involvement typically needed to provide a guarantee</a:t>
            </a:r>
          </a:p>
          <a:p>
            <a:pPr lvl="1"/>
            <a:endParaRPr lang="en-US" sz="2200" dirty="0"/>
          </a:p>
          <a:p>
            <a:r>
              <a:rPr lang="en-US" sz="2200" dirty="0"/>
              <a:t>Former tends to be simpler to build, latter offers greater service to applications but is more complex.</a:t>
            </a:r>
          </a:p>
          <a:p>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a:t>Case Study: TCP</a:t>
            </a:r>
          </a:p>
        </p:txBody>
      </p:sp>
      <p:sp>
        <p:nvSpPr>
          <p:cNvPr id="169987" name="Rectangle 3"/>
          <p:cNvSpPr>
            <a:spLocks noGrp="1" noChangeArrowheads="1"/>
          </p:cNvSpPr>
          <p:nvPr>
            <p:ph type="body" idx="1"/>
          </p:nvPr>
        </p:nvSpPr>
        <p:spPr>
          <a:xfrm>
            <a:off x="457200" y="1341438"/>
            <a:ext cx="8382000" cy="4525962"/>
          </a:xfrm>
        </p:spPr>
        <p:txBody>
          <a:bodyPr/>
          <a:lstStyle/>
          <a:p>
            <a:r>
              <a:rPr lang="en-US" dirty="0"/>
              <a:t>The dominant means of bandwidth allocation today</a:t>
            </a:r>
          </a:p>
          <a:p>
            <a:r>
              <a:rPr lang="en-US" dirty="0"/>
              <a:t>Internet meltdowns in the late 80s (“congestion collapse”) led to much of its mechanism</a:t>
            </a:r>
          </a:p>
          <a:p>
            <a:pPr lvl="1"/>
            <a:r>
              <a:rPr lang="en-US" dirty="0"/>
              <a:t>Jacobson’s slow-start, congestion avoidance [sic], fast retransmit and fast recovery.</a:t>
            </a:r>
          </a:p>
          <a:p>
            <a:r>
              <a:rPr lang="en-US" dirty="0"/>
              <a:t>Main constraint was zero network support and de facto backwards-compatible upgrades to the sender</a:t>
            </a:r>
          </a:p>
          <a:p>
            <a:pPr lvl="1"/>
            <a:r>
              <a:rPr lang="en-US" dirty="0"/>
              <a:t>Infer packet loss and use it as a proxy for congestion</a:t>
            </a:r>
          </a:p>
          <a:p>
            <a:r>
              <a:rPr lang="en-US" dirty="0"/>
              <a:t>We will look at other models later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a:t>TCP Before Congestion Control</a:t>
            </a:r>
          </a:p>
        </p:txBody>
      </p:sp>
      <p:sp>
        <p:nvSpPr>
          <p:cNvPr id="154627" name="Rectangle 3"/>
          <p:cNvSpPr>
            <a:spLocks noGrp="1" noChangeArrowheads="1"/>
          </p:cNvSpPr>
          <p:nvPr>
            <p:ph type="body" idx="1"/>
          </p:nvPr>
        </p:nvSpPr>
        <p:spPr>
          <a:xfrm>
            <a:off x="457200" y="1341438"/>
            <a:ext cx="8382000" cy="4525962"/>
          </a:xfrm>
        </p:spPr>
        <p:txBody>
          <a:bodyPr/>
          <a:lstStyle/>
          <a:p>
            <a:r>
              <a:rPr lang="en-US" dirty="0"/>
              <a:t>Just use a fixed size sliding window!</a:t>
            </a:r>
          </a:p>
          <a:p>
            <a:pPr lvl="1"/>
            <a:r>
              <a:rPr lang="en-US" dirty="0"/>
              <a:t>Will under-utilize the network or cause unnecessary </a:t>
            </a:r>
            <a:r>
              <a:rPr lang="en-US" dirty="0" smtClean="0"/>
              <a:t>loss</a:t>
            </a:r>
          </a:p>
          <a:p>
            <a:r>
              <a:rPr lang="en-US" dirty="0"/>
              <a:t>Congestion control dynamically varies the size of the window to match sending and available bandwidth</a:t>
            </a:r>
          </a:p>
          <a:p>
            <a:pPr lvl="1"/>
            <a:r>
              <a:rPr lang="en-US" dirty="0"/>
              <a:t>Sliding window uses minimum of </a:t>
            </a:r>
            <a:r>
              <a:rPr lang="en-US" u="sng" dirty="0" err="1"/>
              <a:t>cwnd</a:t>
            </a:r>
            <a:r>
              <a:rPr lang="en-US" dirty="0"/>
              <a:t>, the congestion window, and the advertised flow control </a:t>
            </a:r>
            <a:r>
              <a:rPr lang="en-US" dirty="0" smtClean="0"/>
              <a:t>window</a:t>
            </a:r>
          </a:p>
          <a:p>
            <a:r>
              <a:rPr lang="en-US" dirty="0"/>
              <a:t>The big question: how do we decide what size the window should be?</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4274" name="Rectangle 2"/>
          <p:cNvSpPr>
            <a:spLocks noGrp="1" noChangeArrowheads="1"/>
          </p:cNvSpPr>
          <p:nvPr>
            <p:ph type="title"/>
          </p:nvPr>
        </p:nvSpPr>
        <p:spPr/>
        <p:txBody>
          <a:bodyPr/>
          <a:lstStyle/>
          <a:p>
            <a:r>
              <a:rPr lang="en-US"/>
              <a:t>TCP Congestion Control	</a:t>
            </a:r>
          </a:p>
        </p:txBody>
      </p:sp>
      <p:sp>
        <p:nvSpPr>
          <p:cNvPr id="694275" name="Rectangle 3"/>
          <p:cNvSpPr>
            <a:spLocks noGrp="1" noChangeArrowheads="1"/>
          </p:cNvSpPr>
          <p:nvPr>
            <p:ph type="body" idx="1"/>
          </p:nvPr>
        </p:nvSpPr>
        <p:spPr>
          <a:xfrm>
            <a:off x="609600" y="1981200"/>
            <a:ext cx="8229600" cy="4114800"/>
          </a:xfrm>
        </p:spPr>
        <p:txBody>
          <a:bodyPr/>
          <a:lstStyle/>
          <a:p>
            <a:r>
              <a:rPr lang="en-US" sz="2800" dirty="0"/>
              <a:t>Goal: efficiently and fairly allocate network </a:t>
            </a:r>
            <a:r>
              <a:rPr lang="en-US" sz="2800" dirty="0" smtClean="0"/>
              <a:t>bandwidth</a:t>
            </a:r>
          </a:p>
          <a:p>
            <a:pPr lvl="1"/>
            <a:r>
              <a:rPr lang="en-US" sz="2400" dirty="0"/>
              <a:t>Robust RTT estimation</a:t>
            </a:r>
          </a:p>
          <a:p>
            <a:pPr lvl="1"/>
            <a:r>
              <a:rPr lang="en-US" sz="2400" dirty="0"/>
              <a:t>Additive increase/multiplicative decrease</a:t>
            </a:r>
          </a:p>
          <a:p>
            <a:pPr lvl="2"/>
            <a:r>
              <a:rPr lang="en-US" sz="2000" dirty="0"/>
              <a:t>oscillate around bottleneck capacity</a:t>
            </a:r>
          </a:p>
          <a:p>
            <a:pPr lvl="1"/>
            <a:r>
              <a:rPr lang="en-US" sz="2400" dirty="0"/>
              <a:t>Slow start</a:t>
            </a:r>
          </a:p>
          <a:p>
            <a:pPr lvl="2"/>
            <a:r>
              <a:rPr lang="en-US" sz="2000" dirty="0"/>
              <a:t>quickly identify bottleneck capacity</a:t>
            </a:r>
          </a:p>
          <a:p>
            <a:pPr lvl="1"/>
            <a:r>
              <a:rPr lang="en-US" sz="2400" dirty="0"/>
              <a:t>Fast retransmit</a:t>
            </a:r>
          </a:p>
          <a:p>
            <a:pPr lvl="1"/>
            <a:r>
              <a:rPr lang="en-US" sz="2400" dirty="0"/>
              <a:t>Fast recovery</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5298" name="Rectangle 1026"/>
          <p:cNvSpPr>
            <a:spLocks noGrp="1" noChangeArrowheads="1"/>
          </p:cNvSpPr>
          <p:nvPr>
            <p:ph type="title"/>
          </p:nvPr>
        </p:nvSpPr>
        <p:spPr>
          <a:xfrm>
            <a:off x="609600" y="228600"/>
            <a:ext cx="8178800" cy="1143000"/>
          </a:xfrm>
        </p:spPr>
        <p:txBody>
          <a:bodyPr/>
          <a:lstStyle/>
          <a:p>
            <a:r>
              <a:rPr lang="en-US"/>
              <a:t>Tracking the Bottleneck Bandwidth</a:t>
            </a:r>
          </a:p>
        </p:txBody>
      </p:sp>
      <p:sp>
        <p:nvSpPr>
          <p:cNvPr id="695299" name="Rectangle 1027"/>
          <p:cNvSpPr>
            <a:spLocks noGrp="1" noChangeArrowheads="1"/>
          </p:cNvSpPr>
          <p:nvPr>
            <p:ph type="body" idx="1"/>
          </p:nvPr>
        </p:nvSpPr>
        <p:spPr>
          <a:xfrm>
            <a:off x="609600" y="1981200"/>
            <a:ext cx="8001000" cy="4114800"/>
          </a:xfrm>
        </p:spPr>
        <p:txBody>
          <a:bodyPr/>
          <a:lstStyle/>
          <a:p>
            <a:pPr>
              <a:lnSpc>
                <a:spcPct val="90000"/>
              </a:lnSpc>
            </a:pPr>
            <a:r>
              <a:rPr lang="en-US" dirty="0"/>
              <a:t>Sending rate = window size/RTT</a:t>
            </a:r>
          </a:p>
          <a:p>
            <a:pPr>
              <a:lnSpc>
                <a:spcPct val="90000"/>
              </a:lnSpc>
            </a:pPr>
            <a:r>
              <a:rPr lang="en-US" dirty="0"/>
              <a:t>Multiplicative decrease</a:t>
            </a:r>
          </a:p>
          <a:p>
            <a:pPr lvl="1">
              <a:lnSpc>
                <a:spcPct val="90000"/>
              </a:lnSpc>
            </a:pPr>
            <a:r>
              <a:rPr lang="en-US" dirty="0"/>
              <a:t>Timeout =&gt; dropped packet =</a:t>
            </a:r>
            <a:r>
              <a:rPr lang="en-US" dirty="0" smtClean="0"/>
              <a:t>&gt;</a:t>
            </a:r>
            <a:r>
              <a:rPr lang="en-US" dirty="0" smtClean="0"/>
              <a:t> sending too fast =&gt; cut </a:t>
            </a:r>
            <a:r>
              <a:rPr lang="en-US" dirty="0"/>
              <a:t>window size in half</a:t>
            </a:r>
          </a:p>
          <a:p>
            <a:pPr lvl="2">
              <a:lnSpc>
                <a:spcPct val="90000"/>
              </a:lnSpc>
            </a:pPr>
            <a:r>
              <a:rPr lang="en-US" dirty="0"/>
              <a:t>and therefore cut sending rate in half</a:t>
            </a:r>
          </a:p>
          <a:p>
            <a:pPr>
              <a:lnSpc>
                <a:spcPct val="90000"/>
              </a:lnSpc>
            </a:pPr>
            <a:r>
              <a:rPr lang="en-US" dirty="0"/>
              <a:t>Additive increase</a:t>
            </a:r>
          </a:p>
          <a:p>
            <a:pPr lvl="1">
              <a:lnSpc>
                <a:spcPct val="90000"/>
              </a:lnSpc>
            </a:pPr>
            <a:r>
              <a:rPr lang="en-US" dirty="0" err="1"/>
              <a:t>Ack</a:t>
            </a:r>
            <a:r>
              <a:rPr lang="en-US" dirty="0"/>
              <a:t> arrives =&gt; no drop =</a:t>
            </a:r>
            <a:r>
              <a:rPr lang="en-US" dirty="0" smtClean="0"/>
              <a:t>&gt;</a:t>
            </a:r>
            <a:r>
              <a:rPr lang="en-US" dirty="0" smtClean="0"/>
              <a:t> </a:t>
            </a:r>
            <a:r>
              <a:rPr lang="en-US" dirty="0" smtClean="0"/>
              <a:t>sending too slow =&gt; </a:t>
            </a:r>
            <a:r>
              <a:rPr lang="en-US" dirty="0" smtClean="0"/>
              <a:t>increase </a:t>
            </a:r>
            <a:r>
              <a:rPr lang="en-US" dirty="0"/>
              <a:t>window size by one packet/window</a:t>
            </a:r>
          </a:p>
          <a:p>
            <a:pPr lvl="2">
              <a:lnSpc>
                <a:spcPct val="90000"/>
              </a:lnSpc>
            </a:pPr>
            <a:r>
              <a:rPr lang="en-US" dirty="0"/>
              <a:t>and therefore increase sending rate a little</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22" name="Rectangle 2"/>
          <p:cNvSpPr>
            <a:spLocks noGrp="1" noChangeArrowheads="1"/>
          </p:cNvSpPr>
          <p:nvPr>
            <p:ph type="title"/>
          </p:nvPr>
        </p:nvSpPr>
        <p:spPr/>
        <p:txBody>
          <a:bodyPr/>
          <a:lstStyle/>
          <a:p>
            <a:r>
              <a:rPr lang="en-US"/>
              <a:t>TCP “Sawtooth”</a:t>
            </a:r>
          </a:p>
        </p:txBody>
      </p:sp>
      <p:sp>
        <p:nvSpPr>
          <p:cNvPr id="696323" name="Rectangle 3"/>
          <p:cNvSpPr>
            <a:spLocks noGrp="1" noChangeArrowheads="1"/>
          </p:cNvSpPr>
          <p:nvPr>
            <p:ph type="body" idx="1"/>
          </p:nvPr>
        </p:nvSpPr>
        <p:spPr/>
        <p:txBody>
          <a:bodyPr/>
          <a:lstStyle/>
          <a:p>
            <a:r>
              <a:rPr lang="en-US"/>
              <a:t>Oscillates around bottleneck bandwidth</a:t>
            </a:r>
          </a:p>
          <a:p>
            <a:pPr lvl="1"/>
            <a:r>
              <a:rPr lang="en-US"/>
              <a:t>adjusts to changes in competing traffic</a:t>
            </a:r>
          </a:p>
        </p:txBody>
      </p:sp>
      <p:graphicFrame>
        <p:nvGraphicFramePr>
          <p:cNvPr id="696324" name="Object 4"/>
          <p:cNvGraphicFramePr>
            <a:graphicFrameLocks noChangeAspect="1"/>
          </p:cNvGraphicFramePr>
          <p:nvPr/>
        </p:nvGraphicFramePr>
        <p:xfrm>
          <a:off x="1717675" y="2828925"/>
          <a:ext cx="5851525" cy="3881438"/>
        </p:xfrm>
        <a:graphic>
          <a:graphicData uri="http://schemas.openxmlformats.org/presentationml/2006/ole">
            <p:oleObj spid="_x0000_s275458" name="Chart" r:id="rId3" imgW="6108700" imgH="4051300" progId="MSGraph.Chart.8">
              <p:embed followColorScheme="full"/>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1256" name="Rectangle 8"/>
          <p:cNvSpPr>
            <a:spLocks noGrp="1" noChangeArrowheads="1"/>
          </p:cNvSpPr>
          <p:nvPr>
            <p:ph type="body" sz="half" idx="2"/>
          </p:nvPr>
        </p:nvSpPr>
        <p:spPr/>
        <p:txBody>
          <a:bodyPr/>
          <a:lstStyle/>
          <a:p>
            <a:r>
              <a:rPr lang="en-US" sz="2000"/>
              <a:t>Two users competing for bandwidth:</a:t>
            </a:r>
          </a:p>
          <a:p>
            <a:endParaRPr lang="en-US" sz="2000"/>
          </a:p>
          <a:p>
            <a:endParaRPr lang="en-US" sz="2000"/>
          </a:p>
          <a:p>
            <a:endParaRPr lang="en-US" sz="2000"/>
          </a:p>
          <a:p>
            <a:endParaRPr lang="en-US" sz="2000"/>
          </a:p>
          <a:p>
            <a:endParaRPr lang="en-US" sz="2000"/>
          </a:p>
          <a:p>
            <a:endParaRPr lang="en-US" sz="2000"/>
          </a:p>
          <a:p>
            <a:r>
              <a:rPr lang="en-US" sz="2000"/>
              <a:t>Consider the sequence of moves from AIMD, AIAD, MIMD, MIAD.</a:t>
            </a:r>
          </a:p>
        </p:txBody>
      </p:sp>
      <p:sp>
        <p:nvSpPr>
          <p:cNvPr id="181250" name="Rectangle 2"/>
          <p:cNvSpPr>
            <a:spLocks noGrp="1" noChangeArrowheads="1"/>
          </p:cNvSpPr>
          <p:nvPr>
            <p:ph type="title"/>
          </p:nvPr>
        </p:nvSpPr>
        <p:spPr/>
        <p:txBody>
          <a:bodyPr/>
          <a:lstStyle/>
          <a:p>
            <a:r>
              <a:rPr lang="en-US"/>
              <a:t>Why AIMD?</a:t>
            </a:r>
          </a:p>
        </p:txBody>
      </p:sp>
      <p:pic>
        <p:nvPicPr>
          <p:cNvPr id="181253" name="Picture 5"/>
          <p:cNvPicPr>
            <a:picLocks noGrp="1" noChangeAspect="1" noChangeArrowheads="1"/>
          </p:cNvPicPr>
          <p:nvPr>
            <p:ph idx="4294967295"/>
          </p:nvPr>
        </p:nvPicPr>
        <p:blipFill>
          <a:blip r:embed="rId2"/>
          <a:srcRect/>
          <a:stretch>
            <a:fillRect/>
          </a:stretch>
        </p:blipFill>
        <p:spPr>
          <a:xfrm>
            <a:off x="533400" y="1981200"/>
            <a:ext cx="3876675" cy="3581400"/>
          </a:xfrm>
          <a:noFill/>
          <a:ln/>
        </p:spPr>
      </p:pic>
      <p:sp>
        <p:nvSpPr>
          <p:cNvPr id="181257" name="Oval 9"/>
          <p:cNvSpPr>
            <a:spLocks noChangeArrowheads="1"/>
          </p:cNvSpPr>
          <p:nvPr/>
        </p:nvSpPr>
        <p:spPr bwMode="auto">
          <a:xfrm>
            <a:off x="5181600" y="2819400"/>
            <a:ext cx="457200" cy="457200"/>
          </a:xfrm>
          <a:prstGeom prst="ellipse">
            <a:avLst/>
          </a:prstGeom>
          <a:solidFill>
            <a:schemeClr val="bg1"/>
          </a:solidFill>
          <a:ln w="9525">
            <a:solidFill>
              <a:schemeClr val="tx1"/>
            </a:solidFill>
            <a:miter lim="800000"/>
            <a:headEnd/>
            <a:tailEnd/>
          </a:ln>
          <a:effectLst/>
        </p:spPr>
        <p:txBody>
          <a:bodyPr wrap="none" anchor="ctr">
            <a:prstTxWarp prst="textNoShape">
              <a:avLst/>
            </a:prstTxWarp>
            <a:spAutoFit/>
          </a:bodyPr>
          <a:lstStyle/>
          <a:p>
            <a:endParaRPr lang="en-US"/>
          </a:p>
        </p:txBody>
      </p:sp>
      <p:sp>
        <p:nvSpPr>
          <p:cNvPr id="181258" name="Oval 10"/>
          <p:cNvSpPr>
            <a:spLocks noChangeArrowheads="1"/>
          </p:cNvSpPr>
          <p:nvPr/>
        </p:nvSpPr>
        <p:spPr bwMode="auto">
          <a:xfrm>
            <a:off x="5181600" y="3733800"/>
            <a:ext cx="457200" cy="457200"/>
          </a:xfrm>
          <a:prstGeom prst="ellipse">
            <a:avLst/>
          </a:prstGeom>
          <a:solidFill>
            <a:schemeClr val="bg1"/>
          </a:solidFill>
          <a:ln w="9525">
            <a:solidFill>
              <a:schemeClr val="tx1"/>
            </a:solidFill>
            <a:miter lim="800000"/>
            <a:headEnd/>
            <a:tailEnd/>
          </a:ln>
          <a:effectLst/>
        </p:spPr>
        <p:txBody>
          <a:bodyPr wrap="none" anchor="ctr">
            <a:prstTxWarp prst="textNoShape">
              <a:avLst/>
            </a:prstTxWarp>
            <a:spAutoFit/>
          </a:bodyPr>
          <a:lstStyle/>
          <a:p>
            <a:endParaRPr lang="en-US"/>
          </a:p>
        </p:txBody>
      </p:sp>
      <p:sp>
        <p:nvSpPr>
          <p:cNvPr id="181259" name="Line 11"/>
          <p:cNvSpPr>
            <a:spLocks noChangeShapeType="1"/>
          </p:cNvSpPr>
          <p:nvPr/>
        </p:nvSpPr>
        <p:spPr bwMode="auto">
          <a:xfrm flipV="1">
            <a:off x="5638800" y="3505200"/>
            <a:ext cx="685800" cy="381000"/>
          </a:xfrm>
          <a:prstGeom prst="line">
            <a:avLst/>
          </a:prstGeom>
          <a:noFill/>
          <a:ln w="9525">
            <a:solidFill>
              <a:schemeClr val="tx1"/>
            </a:solidFill>
            <a:miter lim="800000"/>
            <a:headEnd/>
            <a:tailEnd/>
          </a:ln>
          <a:effectLst/>
        </p:spPr>
        <p:txBody>
          <a:bodyPr>
            <a:prstTxWarp prst="textNoShape">
              <a:avLst/>
            </a:prstTxWarp>
            <a:spAutoFit/>
          </a:bodyPr>
          <a:lstStyle/>
          <a:p>
            <a:endParaRPr lang="en-US"/>
          </a:p>
        </p:txBody>
      </p:sp>
      <p:sp>
        <p:nvSpPr>
          <p:cNvPr id="181260" name="Rectangle 12"/>
          <p:cNvSpPr>
            <a:spLocks noChangeArrowheads="1"/>
          </p:cNvSpPr>
          <p:nvPr/>
        </p:nvSpPr>
        <p:spPr bwMode="auto">
          <a:xfrm>
            <a:off x="6248400" y="3124200"/>
            <a:ext cx="609600" cy="457200"/>
          </a:xfrm>
          <a:prstGeom prst="rect">
            <a:avLst/>
          </a:prstGeom>
          <a:solidFill>
            <a:schemeClr val="bg1"/>
          </a:solidFill>
          <a:ln w="9525">
            <a:solidFill>
              <a:schemeClr val="tx1"/>
            </a:solidFill>
            <a:miter lim="800000"/>
            <a:headEnd/>
            <a:tailEnd/>
          </a:ln>
          <a:effectLst/>
        </p:spPr>
        <p:txBody>
          <a:bodyPr wrap="none" anchor="ctr">
            <a:prstTxWarp prst="textNoShape">
              <a:avLst/>
            </a:prstTxWarp>
            <a:spAutoFit/>
          </a:bodyPr>
          <a:lstStyle/>
          <a:p>
            <a:endParaRPr lang="en-US"/>
          </a:p>
        </p:txBody>
      </p:sp>
      <p:sp>
        <p:nvSpPr>
          <p:cNvPr id="181261" name="Line 13"/>
          <p:cNvSpPr>
            <a:spLocks noChangeShapeType="1"/>
          </p:cNvSpPr>
          <p:nvPr/>
        </p:nvSpPr>
        <p:spPr bwMode="auto">
          <a:xfrm>
            <a:off x="5638800" y="3048000"/>
            <a:ext cx="609600" cy="228600"/>
          </a:xfrm>
          <a:prstGeom prst="line">
            <a:avLst/>
          </a:prstGeom>
          <a:noFill/>
          <a:ln w="9525">
            <a:solidFill>
              <a:schemeClr val="tx1"/>
            </a:solidFill>
            <a:miter lim="800000"/>
            <a:headEnd/>
            <a:tailEnd/>
          </a:ln>
          <a:effectLst/>
        </p:spPr>
        <p:txBody>
          <a:bodyPr>
            <a:prstTxWarp prst="textNoShape">
              <a:avLst/>
            </a:prstTxWarp>
            <a:spAutoFit/>
          </a:bodyPr>
          <a:lstStyle/>
          <a:p>
            <a:endParaRPr lang="en-US"/>
          </a:p>
        </p:txBody>
      </p:sp>
      <p:sp>
        <p:nvSpPr>
          <p:cNvPr id="181262" name="Line 14"/>
          <p:cNvSpPr>
            <a:spLocks noChangeShapeType="1"/>
          </p:cNvSpPr>
          <p:nvPr/>
        </p:nvSpPr>
        <p:spPr bwMode="auto">
          <a:xfrm>
            <a:off x="6858000" y="3352800"/>
            <a:ext cx="990600" cy="0"/>
          </a:xfrm>
          <a:prstGeom prst="line">
            <a:avLst/>
          </a:prstGeom>
          <a:noFill/>
          <a:ln w="9525">
            <a:solidFill>
              <a:schemeClr val="tx1"/>
            </a:solidFill>
            <a:miter lim="800000"/>
            <a:headEnd/>
            <a:tailEnd/>
          </a:ln>
          <a:effectLst/>
        </p:spPr>
        <p:txBody>
          <a:bodyPr>
            <a:prstTxWarp prst="textNoShape">
              <a:avLst/>
            </a:prstTxWarp>
            <a:spAutoFit/>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3730" name="Rectangle 2"/>
          <p:cNvSpPr>
            <a:spLocks noGrp="1" noChangeArrowheads="1"/>
          </p:cNvSpPr>
          <p:nvPr>
            <p:ph type="title"/>
          </p:nvPr>
        </p:nvSpPr>
        <p:spPr/>
        <p:txBody>
          <a:bodyPr/>
          <a:lstStyle/>
          <a:p>
            <a:r>
              <a:rPr lang="en-US"/>
              <a:t>What if TCP and UDP share link?</a:t>
            </a:r>
          </a:p>
        </p:txBody>
      </p:sp>
      <p:sp>
        <p:nvSpPr>
          <p:cNvPr id="713731" name="Rectangle 3"/>
          <p:cNvSpPr>
            <a:spLocks noGrp="1" noChangeArrowheads="1"/>
          </p:cNvSpPr>
          <p:nvPr>
            <p:ph type="body" idx="1"/>
          </p:nvPr>
        </p:nvSpPr>
        <p:spPr/>
        <p:txBody>
          <a:bodyPr/>
          <a:lstStyle/>
          <a:p>
            <a:r>
              <a:rPr lang="en-US" sz="2800"/>
              <a:t>Independent of initial rates, UDP will get priority!  TCP will take what’s left.</a:t>
            </a:r>
          </a:p>
          <a:p>
            <a:endParaRPr lang="en-US"/>
          </a:p>
          <a:p>
            <a:endParaRPr lang="en-US"/>
          </a:p>
          <a:p>
            <a:endParaRPr lang="en-US"/>
          </a:p>
        </p:txBody>
      </p:sp>
      <p:graphicFrame>
        <p:nvGraphicFramePr>
          <p:cNvPr id="713732" name="Object 4"/>
          <p:cNvGraphicFramePr>
            <a:graphicFrameLocks noChangeAspect="1"/>
          </p:cNvGraphicFramePr>
          <p:nvPr/>
        </p:nvGraphicFramePr>
        <p:xfrm>
          <a:off x="1341438" y="2443163"/>
          <a:ext cx="6196012" cy="4108450"/>
        </p:xfrm>
        <a:graphic>
          <a:graphicData uri="http://schemas.openxmlformats.org/presentationml/2006/ole">
            <p:oleObj spid="_x0000_s530434" name="Chart" r:id="rId3" imgW="6108700" imgH="4051300" progId="MSGraph.Chart.8">
              <p:embed followColorScheme="full"/>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4754" name="Rectangle 2050"/>
          <p:cNvSpPr>
            <a:spLocks noGrp="1" noChangeArrowheads="1"/>
          </p:cNvSpPr>
          <p:nvPr>
            <p:ph type="title"/>
          </p:nvPr>
        </p:nvSpPr>
        <p:spPr/>
        <p:txBody>
          <a:bodyPr/>
          <a:lstStyle/>
          <a:p>
            <a:r>
              <a:rPr lang="en-US"/>
              <a:t>What if two different TCP implementations share link?</a:t>
            </a:r>
          </a:p>
        </p:txBody>
      </p:sp>
      <p:sp>
        <p:nvSpPr>
          <p:cNvPr id="714755" name="Rectangle 2051"/>
          <p:cNvSpPr>
            <a:spLocks noGrp="1" noChangeArrowheads="1"/>
          </p:cNvSpPr>
          <p:nvPr>
            <p:ph type="body" idx="1"/>
          </p:nvPr>
        </p:nvSpPr>
        <p:spPr>
          <a:xfrm>
            <a:off x="457200" y="1524000"/>
            <a:ext cx="8229600" cy="4525962"/>
          </a:xfrm>
        </p:spPr>
        <p:txBody>
          <a:bodyPr/>
          <a:lstStyle/>
          <a:p>
            <a:r>
              <a:rPr lang="en-US" sz="2800" dirty="0"/>
              <a:t>If cut back more slowly after drops =&gt; will grab bigger share</a:t>
            </a:r>
          </a:p>
          <a:p>
            <a:r>
              <a:rPr lang="en-US" sz="2800" dirty="0"/>
              <a:t>If add more quickly after </a:t>
            </a:r>
            <a:r>
              <a:rPr lang="en-US" sz="2800" dirty="0" err="1"/>
              <a:t>acks</a:t>
            </a:r>
            <a:r>
              <a:rPr lang="en-US" sz="2800" dirty="0"/>
              <a:t> =&gt; will grab bigger share</a:t>
            </a:r>
          </a:p>
          <a:p>
            <a:r>
              <a:rPr lang="en-US" sz="2800" dirty="0"/>
              <a:t>Incentive to cause congestion collapse!</a:t>
            </a:r>
          </a:p>
          <a:p>
            <a:pPr lvl="1"/>
            <a:r>
              <a:rPr lang="en-US" sz="2400" dirty="0"/>
              <a:t>Many TCP “accelerators” </a:t>
            </a:r>
          </a:p>
          <a:p>
            <a:pPr lvl="1"/>
            <a:r>
              <a:rPr lang="en-US" sz="2400" dirty="0"/>
              <a:t>Easy to improve </a:t>
            </a:r>
            <a:r>
              <a:rPr lang="en-US" sz="2400" dirty="0" err="1"/>
              <a:t>perf</a:t>
            </a:r>
            <a:r>
              <a:rPr lang="en-US" sz="2400" dirty="0"/>
              <a:t> at expense of </a:t>
            </a:r>
            <a:r>
              <a:rPr lang="en-US" sz="2400" dirty="0" smtClean="0"/>
              <a:t>network</a:t>
            </a:r>
          </a:p>
          <a:p>
            <a:r>
              <a:rPr lang="en-US" dirty="0" smtClean="0"/>
              <a:t>One s</a:t>
            </a:r>
            <a:r>
              <a:rPr lang="en-US" sz="2800" dirty="0" smtClean="0"/>
              <a:t>olution: enforce good behavior at router</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7346" name="Rectangle 2"/>
          <p:cNvSpPr>
            <a:spLocks noGrp="1" noChangeArrowheads="1"/>
          </p:cNvSpPr>
          <p:nvPr>
            <p:ph type="title"/>
          </p:nvPr>
        </p:nvSpPr>
        <p:spPr/>
        <p:txBody>
          <a:bodyPr/>
          <a:lstStyle/>
          <a:p>
            <a:r>
              <a:rPr lang="en-US" i="1"/>
              <a:t>Slow</a:t>
            </a:r>
            <a:r>
              <a:rPr lang="en-US"/>
              <a:t> start</a:t>
            </a:r>
          </a:p>
        </p:txBody>
      </p:sp>
      <p:sp>
        <p:nvSpPr>
          <p:cNvPr id="697347" name="Rectangle 3"/>
          <p:cNvSpPr>
            <a:spLocks noGrp="1" noChangeArrowheads="1"/>
          </p:cNvSpPr>
          <p:nvPr>
            <p:ph type="body" idx="1"/>
          </p:nvPr>
        </p:nvSpPr>
        <p:spPr>
          <a:xfrm>
            <a:off x="609600" y="1981200"/>
            <a:ext cx="8153400" cy="4114800"/>
          </a:xfrm>
        </p:spPr>
        <p:txBody>
          <a:bodyPr/>
          <a:lstStyle/>
          <a:p>
            <a:pPr>
              <a:lnSpc>
                <a:spcPct val="90000"/>
              </a:lnSpc>
            </a:pPr>
            <a:r>
              <a:rPr lang="en-US"/>
              <a:t>How do we find bottleneck bandwidth?</a:t>
            </a:r>
          </a:p>
          <a:p>
            <a:pPr lvl="1">
              <a:lnSpc>
                <a:spcPct val="90000"/>
              </a:lnSpc>
            </a:pPr>
            <a:r>
              <a:rPr lang="en-US"/>
              <a:t>Start by sending a single packet</a:t>
            </a:r>
          </a:p>
          <a:p>
            <a:pPr lvl="2">
              <a:lnSpc>
                <a:spcPct val="90000"/>
              </a:lnSpc>
            </a:pPr>
            <a:r>
              <a:rPr lang="en-US"/>
              <a:t>start slow to avoid overwhelming network</a:t>
            </a:r>
          </a:p>
          <a:p>
            <a:pPr lvl="1">
              <a:lnSpc>
                <a:spcPct val="90000"/>
              </a:lnSpc>
            </a:pPr>
            <a:r>
              <a:rPr lang="en-US"/>
              <a:t>Multiplicative increase until get packet loss</a:t>
            </a:r>
          </a:p>
          <a:p>
            <a:pPr lvl="2">
              <a:lnSpc>
                <a:spcPct val="90000"/>
              </a:lnSpc>
            </a:pPr>
            <a:r>
              <a:rPr lang="en-US"/>
              <a:t>quickly find bottleneck</a:t>
            </a:r>
          </a:p>
          <a:p>
            <a:pPr lvl="1">
              <a:lnSpc>
                <a:spcPct val="90000"/>
              </a:lnSpc>
            </a:pPr>
            <a:r>
              <a:rPr lang="en-US"/>
              <a:t>Remember previous max window size</a:t>
            </a:r>
          </a:p>
          <a:p>
            <a:pPr lvl="2">
              <a:lnSpc>
                <a:spcPct val="90000"/>
              </a:lnSpc>
            </a:pPr>
            <a:r>
              <a:rPr lang="en-US"/>
              <a:t>shift into linear increase/multiplicative decrease when get close to previous max ~ bottleneck rate</a:t>
            </a:r>
          </a:p>
          <a:p>
            <a:pPr lvl="2">
              <a:lnSpc>
                <a:spcPct val="90000"/>
              </a:lnSpc>
            </a:pPr>
            <a:r>
              <a:rPr lang="en-US"/>
              <a:t>called “congestion avoidance”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p:txBody>
          <a:bodyPr/>
          <a:lstStyle/>
          <a:p>
            <a:endParaRPr lang="en-US" dirty="0" smtClean="0"/>
          </a:p>
          <a:p>
            <a:r>
              <a:rPr lang="en-US" dirty="0" smtClean="0"/>
              <a:t>Fishnet Assignment #3</a:t>
            </a:r>
          </a:p>
          <a:p>
            <a:pPr lvl="1"/>
            <a:r>
              <a:rPr lang="en-US" dirty="0" smtClean="0"/>
              <a:t>Due Friday, 11/14, 5pm</a:t>
            </a:r>
          </a:p>
          <a:p>
            <a:endParaRPr lang="en-US" dirty="0" smtClean="0"/>
          </a:p>
          <a:p>
            <a:r>
              <a:rPr lang="en-US" dirty="0" smtClean="0"/>
              <a:t>Homework #3 (out soon)</a:t>
            </a:r>
          </a:p>
          <a:p>
            <a:pPr lvl="1"/>
            <a:r>
              <a:rPr lang="en-US" dirty="0" smtClean="0"/>
              <a:t>Due week 9 (11/24), start of class</a:t>
            </a:r>
          </a:p>
        </p:txBody>
      </p:sp>
      <p:sp>
        <p:nvSpPr>
          <p:cNvPr id="4" name="Slide Number Placeholder 3"/>
          <p:cNvSpPr>
            <a:spLocks noGrp="1"/>
          </p:cNvSpPr>
          <p:nvPr>
            <p:ph type="sldNum" sz="quarter" idx="12"/>
          </p:nvPr>
        </p:nvSpPr>
        <p:spPr/>
        <p:txBody>
          <a:bodyPr/>
          <a:lstStyle/>
          <a:p>
            <a:fld id="{847ED854-7814-5549-AEF3-B8BF8E3EE55F}"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8370" name="Rectangle 2"/>
          <p:cNvSpPr>
            <a:spLocks noGrp="1" noChangeArrowheads="1"/>
          </p:cNvSpPr>
          <p:nvPr>
            <p:ph type="title"/>
          </p:nvPr>
        </p:nvSpPr>
        <p:spPr/>
        <p:txBody>
          <a:bodyPr/>
          <a:lstStyle/>
          <a:p>
            <a:r>
              <a:rPr lang="en-US"/>
              <a:t>Slow Start</a:t>
            </a:r>
          </a:p>
        </p:txBody>
      </p:sp>
      <p:sp>
        <p:nvSpPr>
          <p:cNvPr id="698371" name="Rectangle 3"/>
          <p:cNvSpPr>
            <a:spLocks noGrp="1" noChangeArrowheads="1"/>
          </p:cNvSpPr>
          <p:nvPr>
            <p:ph type="body" idx="1"/>
          </p:nvPr>
        </p:nvSpPr>
        <p:spPr/>
        <p:txBody>
          <a:bodyPr/>
          <a:lstStyle/>
          <a:p>
            <a:r>
              <a:rPr lang="en-US"/>
              <a:t>Quickly find the bottleneck bandwidth</a:t>
            </a:r>
          </a:p>
        </p:txBody>
      </p:sp>
      <p:graphicFrame>
        <p:nvGraphicFramePr>
          <p:cNvPr id="698372" name="Object 4"/>
          <p:cNvGraphicFramePr>
            <a:graphicFrameLocks noChangeAspect="1"/>
          </p:cNvGraphicFramePr>
          <p:nvPr/>
        </p:nvGraphicFramePr>
        <p:xfrm>
          <a:off x="1600200" y="2209800"/>
          <a:ext cx="5851525" cy="3883025"/>
        </p:xfrm>
        <a:graphic>
          <a:graphicData uri="http://schemas.openxmlformats.org/presentationml/2006/ole">
            <p:oleObj spid="_x0000_s277506" name="Chart" r:id="rId3" imgW="6108700" imgH="4051300" progId="MSGraph.Chart.8">
              <p:embed followColorScheme="full"/>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TCP Mechanics Illustrated</a:t>
            </a:r>
            <a:endParaRPr lang="en-US" dirty="0"/>
          </a:p>
        </p:txBody>
      </p:sp>
      <p:sp>
        <p:nvSpPr>
          <p:cNvPr id="4" name="Slide Number Placeholder 3"/>
          <p:cNvSpPr>
            <a:spLocks noGrp="1"/>
          </p:cNvSpPr>
          <p:nvPr>
            <p:ph type="sldNum" sz="quarter" idx="12"/>
          </p:nvPr>
        </p:nvSpPr>
        <p:spPr/>
        <p:txBody>
          <a:bodyPr/>
          <a:lstStyle/>
          <a:p>
            <a:fld id="{847ED854-7814-5549-AEF3-B8BF8E3EE55F}" type="slidenum">
              <a:rPr lang="en-US" smtClean="0"/>
              <a:pPr/>
              <a:t>21</a:t>
            </a:fld>
            <a:endParaRPr lang="en-US"/>
          </a:p>
        </p:txBody>
      </p:sp>
      <p:sp>
        <p:nvSpPr>
          <p:cNvPr id="5" name="TextBox 4"/>
          <p:cNvSpPr txBox="1"/>
          <p:nvPr/>
        </p:nvSpPr>
        <p:spPr>
          <a:xfrm>
            <a:off x="381000" y="3124200"/>
            <a:ext cx="882348" cy="369332"/>
          </a:xfrm>
          <a:prstGeom prst="rect">
            <a:avLst/>
          </a:prstGeom>
          <a:noFill/>
        </p:spPr>
        <p:txBody>
          <a:bodyPr wrap="none" rtlCol="0">
            <a:spAutoFit/>
          </a:bodyPr>
          <a:lstStyle/>
          <a:p>
            <a:r>
              <a:rPr lang="en-US" dirty="0" smtClean="0"/>
              <a:t>Source</a:t>
            </a:r>
            <a:endParaRPr lang="en-US" dirty="0"/>
          </a:p>
        </p:txBody>
      </p:sp>
      <p:sp>
        <p:nvSpPr>
          <p:cNvPr id="6" name="TextBox 5"/>
          <p:cNvSpPr txBox="1"/>
          <p:nvPr/>
        </p:nvSpPr>
        <p:spPr>
          <a:xfrm>
            <a:off x="7467600" y="3124200"/>
            <a:ext cx="648585" cy="369332"/>
          </a:xfrm>
          <a:prstGeom prst="rect">
            <a:avLst/>
          </a:prstGeom>
          <a:noFill/>
        </p:spPr>
        <p:txBody>
          <a:bodyPr wrap="none" rtlCol="0">
            <a:spAutoFit/>
          </a:bodyPr>
          <a:lstStyle/>
          <a:p>
            <a:r>
              <a:rPr lang="en-US" dirty="0" err="1" smtClean="0"/>
              <a:t>Dest</a:t>
            </a:r>
            <a:endParaRPr lang="en-US" dirty="0"/>
          </a:p>
        </p:txBody>
      </p:sp>
      <p:sp>
        <p:nvSpPr>
          <p:cNvPr id="7" name="TextBox 6"/>
          <p:cNvSpPr txBox="1"/>
          <p:nvPr/>
        </p:nvSpPr>
        <p:spPr>
          <a:xfrm>
            <a:off x="4038600" y="3124200"/>
            <a:ext cx="889987" cy="369332"/>
          </a:xfrm>
          <a:prstGeom prst="rect">
            <a:avLst/>
          </a:prstGeom>
          <a:noFill/>
        </p:spPr>
        <p:txBody>
          <a:bodyPr wrap="none" rtlCol="0">
            <a:spAutoFit/>
          </a:bodyPr>
          <a:lstStyle/>
          <a:p>
            <a:r>
              <a:rPr lang="en-US" dirty="0" smtClean="0"/>
              <a:t>Router</a:t>
            </a:r>
            <a:endParaRPr lang="en-US" dirty="0"/>
          </a:p>
        </p:txBody>
      </p:sp>
      <p:sp>
        <p:nvSpPr>
          <p:cNvPr id="15" name="TextBox 14"/>
          <p:cNvSpPr txBox="1"/>
          <p:nvPr/>
        </p:nvSpPr>
        <p:spPr>
          <a:xfrm>
            <a:off x="2057400" y="5410200"/>
            <a:ext cx="1662084" cy="784830"/>
          </a:xfrm>
          <a:prstGeom prst="rect">
            <a:avLst/>
          </a:prstGeom>
          <a:noFill/>
        </p:spPr>
        <p:txBody>
          <a:bodyPr wrap="none" rtlCol="0">
            <a:spAutoFit/>
          </a:bodyPr>
          <a:lstStyle/>
          <a:p>
            <a:r>
              <a:rPr lang="en-US" dirty="0" smtClean="0"/>
              <a:t>100 Mbps</a:t>
            </a:r>
          </a:p>
          <a:p>
            <a:r>
              <a:rPr lang="en-US" dirty="0" smtClean="0"/>
              <a:t>0.9 ms latency</a:t>
            </a:r>
            <a:endParaRPr lang="en-US" dirty="0"/>
          </a:p>
        </p:txBody>
      </p:sp>
      <p:sp>
        <p:nvSpPr>
          <p:cNvPr id="16" name="TextBox 15"/>
          <p:cNvSpPr txBox="1"/>
          <p:nvPr/>
        </p:nvSpPr>
        <p:spPr>
          <a:xfrm>
            <a:off x="5715000" y="5486400"/>
            <a:ext cx="1110475" cy="784830"/>
          </a:xfrm>
          <a:prstGeom prst="rect">
            <a:avLst/>
          </a:prstGeom>
          <a:noFill/>
        </p:spPr>
        <p:txBody>
          <a:bodyPr wrap="none" rtlCol="0">
            <a:spAutoFit/>
          </a:bodyPr>
          <a:lstStyle/>
          <a:p>
            <a:r>
              <a:rPr lang="en-US" dirty="0" smtClean="0"/>
              <a:t>10 Mbps</a:t>
            </a:r>
          </a:p>
          <a:p>
            <a:r>
              <a:rPr lang="en-US" dirty="0" smtClean="0"/>
              <a:t>0 latency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0658" name="Rectangle 2"/>
          <p:cNvSpPr>
            <a:spLocks noGrp="1" noChangeArrowheads="1"/>
          </p:cNvSpPr>
          <p:nvPr>
            <p:ph type="title"/>
          </p:nvPr>
        </p:nvSpPr>
        <p:spPr/>
        <p:txBody>
          <a:bodyPr/>
          <a:lstStyle/>
          <a:p>
            <a:r>
              <a:rPr lang="en-US" dirty="0" smtClean="0"/>
              <a:t>Slow Start vs. Delayed </a:t>
            </a:r>
            <a:r>
              <a:rPr lang="en-US" dirty="0" err="1" smtClean="0"/>
              <a:t>Acks</a:t>
            </a:r>
            <a:endParaRPr lang="en-US" dirty="0"/>
          </a:p>
        </p:txBody>
      </p:sp>
      <p:sp>
        <p:nvSpPr>
          <p:cNvPr id="710659" name="Rectangle 3"/>
          <p:cNvSpPr>
            <a:spLocks noGrp="1" noChangeArrowheads="1"/>
          </p:cNvSpPr>
          <p:nvPr>
            <p:ph type="body" idx="1"/>
          </p:nvPr>
        </p:nvSpPr>
        <p:spPr>
          <a:xfrm>
            <a:off x="609600" y="1981200"/>
            <a:ext cx="8072438" cy="4114800"/>
          </a:xfrm>
        </p:spPr>
        <p:txBody>
          <a:bodyPr/>
          <a:lstStyle/>
          <a:p>
            <a:r>
              <a:rPr lang="en-US" dirty="0" smtClean="0"/>
              <a:t>Recall that </a:t>
            </a:r>
            <a:r>
              <a:rPr lang="en-US" dirty="0" err="1" smtClean="0"/>
              <a:t>acks</a:t>
            </a:r>
            <a:r>
              <a:rPr lang="en-US" dirty="0" smtClean="0"/>
              <a:t> are delayed by 200ms to wait for application to provide data</a:t>
            </a:r>
          </a:p>
          <a:p>
            <a:r>
              <a:rPr lang="en-US" dirty="0" smtClean="0"/>
              <a:t>But (!) TCP </a:t>
            </a:r>
            <a:r>
              <a:rPr lang="en-US" dirty="0"/>
              <a:t>congestion control triggered by </a:t>
            </a:r>
            <a:r>
              <a:rPr lang="en-US" dirty="0" err="1"/>
              <a:t>acks</a:t>
            </a:r>
            <a:endParaRPr lang="en-US" dirty="0"/>
          </a:p>
          <a:p>
            <a:pPr lvl="1"/>
            <a:r>
              <a:rPr lang="en-US" dirty="0"/>
              <a:t>if receive half as many </a:t>
            </a:r>
            <a:r>
              <a:rPr lang="en-US" dirty="0" err="1"/>
              <a:t>acks</a:t>
            </a:r>
            <a:r>
              <a:rPr lang="en-US" dirty="0"/>
              <a:t> =&gt; window grows half as fast</a:t>
            </a:r>
          </a:p>
          <a:p>
            <a:r>
              <a:rPr lang="en-US" dirty="0"/>
              <a:t>Slow start with window = 1</a:t>
            </a:r>
          </a:p>
          <a:p>
            <a:pPr lvl="1"/>
            <a:r>
              <a:rPr lang="en-US" dirty="0" err="1"/>
              <a:t>ack</a:t>
            </a:r>
            <a:r>
              <a:rPr lang="en-US" dirty="0"/>
              <a:t> will be delayed, even though sender is waiting for </a:t>
            </a:r>
            <a:r>
              <a:rPr lang="en-US" dirty="0" err="1"/>
              <a:t>ack</a:t>
            </a:r>
            <a:r>
              <a:rPr lang="en-US" dirty="0"/>
              <a:t> to expand window</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0418" name="Rectangle 2"/>
          <p:cNvSpPr>
            <a:spLocks noGrp="1" noChangeArrowheads="1"/>
          </p:cNvSpPr>
          <p:nvPr>
            <p:ph type="title"/>
          </p:nvPr>
        </p:nvSpPr>
        <p:spPr/>
        <p:txBody>
          <a:bodyPr/>
          <a:lstStyle/>
          <a:p>
            <a:r>
              <a:rPr lang="en-US"/>
              <a:t>Avoiding burstiness: ack pacing</a:t>
            </a:r>
          </a:p>
        </p:txBody>
      </p:sp>
      <p:sp>
        <p:nvSpPr>
          <p:cNvPr id="700419" name="Oval 3"/>
          <p:cNvSpPr>
            <a:spLocks noChangeArrowheads="1"/>
          </p:cNvSpPr>
          <p:nvPr/>
        </p:nvSpPr>
        <p:spPr bwMode="auto">
          <a:xfrm>
            <a:off x="1706563" y="2163763"/>
            <a:ext cx="5240337" cy="360997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700420" name="Text Box 4"/>
          <p:cNvSpPr txBox="1">
            <a:spLocks noChangeArrowheads="1"/>
          </p:cNvSpPr>
          <p:nvPr/>
        </p:nvSpPr>
        <p:spPr bwMode="auto">
          <a:xfrm>
            <a:off x="471488" y="3698875"/>
            <a:ext cx="1279525" cy="457200"/>
          </a:xfrm>
          <a:prstGeom prst="rect">
            <a:avLst/>
          </a:prstGeom>
          <a:noFill/>
          <a:ln w="12700">
            <a:noFill/>
            <a:miter lim="800000"/>
            <a:headEnd/>
            <a:tailEnd/>
          </a:ln>
          <a:effectLst/>
        </p:spPr>
        <p:txBody>
          <a:bodyPr wrap="none" anchor="ctr">
            <a:prstTxWarp prst="textNoShape">
              <a:avLst/>
            </a:prstTxWarp>
            <a:spAutoFit/>
          </a:bodyPr>
          <a:lstStyle/>
          <a:p>
            <a:r>
              <a:rPr lang="en-US"/>
              <a:t>Sender</a:t>
            </a:r>
          </a:p>
        </p:txBody>
      </p:sp>
      <p:sp>
        <p:nvSpPr>
          <p:cNvPr id="700421" name="Text Box 5"/>
          <p:cNvSpPr txBox="1">
            <a:spLocks noChangeArrowheads="1"/>
          </p:cNvSpPr>
          <p:nvPr/>
        </p:nvSpPr>
        <p:spPr bwMode="auto">
          <a:xfrm>
            <a:off x="7051675" y="3781425"/>
            <a:ext cx="1644650" cy="457200"/>
          </a:xfrm>
          <a:prstGeom prst="rect">
            <a:avLst/>
          </a:prstGeom>
          <a:noFill/>
          <a:ln w="12700">
            <a:noFill/>
            <a:miter lim="800000"/>
            <a:headEnd/>
            <a:tailEnd/>
          </a:ln>
          <a:effectLst/>
        </p:spPr>
        <p:txBody>
          <a:bodyPr wrap="none" anchor="ctr">
            <a:prstTxWarp prst="textNoShape">
              <a:avLst/>
            </a:prstTxWarp>
            <a:spAutoFit/>
          </a:bodyPr>
          <a:lstStyle/>
          <a:p>
            <a:r>
              <a:rPr lang="en-US"/>
              <a:t>Receiver</a:t>
            </a:r>
          </a:p>
        </p:txBody>
      </p:sp>
      <p:sp>
        <p:nvSpPr>
          <p:cNvPr id="700422" name="Rectangle 6"/>
          <p:cNvSpPr>
            <a:spLocks noChangeArrowheads="1"/>
          </p:cNvSpPr>
          <p:nvPr/>
        </p:nvSpPr>
        <p:spPr bwMode="auto">
          <a:xfrm>
            <a:off x="2740025" y="2386013"/>
            <a:ext cx="280988" cy="258762"/>
          </a:xfrm>
          <a:prstGeom prst="rect">
            <a:avLst/>
          </a:prstGeom>
          <a:solidFill>
            <a:srgbClr val="6600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700423" name="Rectangle 7"/>
          <p:cNvSpPr>
            <a:spLocks noChangeArrowheads="1"/>
          </p:cNvSpPr>
          <p:nvPr/>
        </p:nvSpPr>
        <p:spPr bwMode="auto">
          <a:xfrm>
            <a:off x="3186113" y="2220913"/>
            <a:ext cx="280987" cy="258762"/>
          </a:xfrm>
          <a:prstGeom prst="rect">
            <a:avLst/>
          </a:prstGeom>
          <a:solidFill>
            <a:srgbClr val="6600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700424" name="Rectangle 8"/>
          <p:cNvSpPr>
            <a:spLocks noChangeArrowheads="1"/>
          </p:cNvSpPr>
          <p:nvPr/>
        </p:nvSpPr>
        <p:spPr bwMode="auto">
          <a:xfrm>
            <a:off x="2303463" y="2668588"/>
            <a:ext cx="280987" cy="258762"/>
          </a:xfrm>
          <a:prstGeom prst="rect">
            <a:avLst/>
          </a:prstGeom>
          <a:solidFill>
            <a:srgbClr val="6600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700425" name="Rectangle 9"/>
          <p:cNvSpPr>
            <a:spLocks noChangeArrowheads="1"/>
          </p:cNvSpPr>
          <p:nvPr/>
        </p:nvSpPr>
        <p:spPr bwMode="auto">
          <a:xfrm>
            <a:off x="3667125" y="2138363"/>
            <a:ext cx="280988" cy="258762"/>
          </a:xfrm>
          <a:prstGeom prst="rect">
            <a:avLst/>
          </a:prstGeom>
          <a:solidFill>
            <a:srgbClr val="6600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700426" name="Rectangle 10"/>
          <p:cNvSpPr>
            <a:spLocks noChangeArrowheads="1"/>
          </p:cNvSpPr>
          <p:nvPr/>
        </p:nvSpPr>
        <p:spPr bwMode="auto">
          <a:xfrm>
            <a:off x="6396038" y="4832350"/>
            <a:ext cx="280987" cy="258763"/>
          </a:xfrm>
          <a:prstGeom prst="rect">
            <a:avLst/>
          </a:prstGeom>
          <a:solidFill>
            <a:srgbClr val="FF000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700427" name="Rectangle 11"/>
          <p:cNvSpPr>
            <a:spLocks noChangeArrowheads="1"/>
          </p:cNvSpPr>
          <p:nvPr/>
        </p:nvSpPr>
        <p:spPr bwMode="auto">
          <a:xfrm>
            <a:off x="6819900" y="3738563"/>
            <a:ext cx="280988" cy="258762"/>
          </a:xfrm>
          <a:prstGeom prst="rect">
            <a:avLst/>
          </a:prstGeom>
          <a:solidFill>
            <a:srgbClr val="6600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700428" name="Rectangle 12"/>
          <p:cNvSpPr>
            <a:spLocks noChangeArrowheads="1"/>
          </p:cNvSpPr>
          <p:nvPr/>
        </p:nvSpPr>
        <p:spPr bwMode="auto">
          <a:xfrm>
            <a:off x="6124575" y="2632075"/>
            <a:ext cx="280988" cy="258763"/>
          </a:xfrm>
          <a:prstGeom prst="rect">
            <a:avLst/>
          </a:prstGeom>
          <a:solidFill>
            <a:srgbClr val="6600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700429" name="Rectangle 13"/>
          <p:cNvSpPr>
            <a:spLocks noChangeArrowheads="1"/>
          </p:cNvSpPr>
          <p:nvPr/>
        </p:nvSpPr>
        <p:spPr bwMode="auto">
          <a:xfrm>
            <a:off x="4795838" y="2103438"/>
            <a:ext cx="280987" cy="258762"/>
          </a:xfrm>
          <a:prstGeom prst="rect">
            <a:avLst/>
          </a:prstGeom>
          <a:solidFill>
            <a:srgbClr val="6600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700430" name="Text Box 14"/>
          <p:cNvSpPr txBox="1">
            <a:spLocks noChangeArrowheads="1"/>
          </p:cNvSpPr>
          <p:nvPr/>
        </p:nvSpPr>
        <p:spPr bwMode="auto">
          <a:xfrm>
            <a:off x="3470275" y="1641475"/>
            <a:ext cx="2009775" cy="457200"/>
          </a:xfrm>
          <a:prstGeom prst="rect">
            <a:avLst/>
          </a:prstGeom>
          <a:noFill/>
          <a:ln w="12700">
            <a:noFill/>
            <a:miter lim="800000"/>
            <a:headEnd/>
            <a:tailEnd/>
          </a:ln>
          <a:effectLst/>
        </p:spPr>
        <p:txBody>
          <a:bodyPr wrap="none" anchor="ctr">
            <a:prstTxWarp prst="textNoShape">
              <a:avLst/>
            </a:prstTxWarp>
            <a:spAutoFit/>
          </a:bodyPr>
          <a:lstStyle/>
          <a:p>
            <a:r>
              <a:rPr lang="en-US"/>
              <a:t>bottleneck</a:t>
            </a:r>
          </a:p>
        </p:txBody>
      </p:sp>
      <p:sp>
        <p:nvSpPr>
          <p:cNvPr id="700431" name="Text Box 15"/>
          <p:cNvSpPr txBox="1">
            <a:spLocks noChangeArrowheads="1"/>
          </p:cNvSpPr>
          <p:nvPr/>
        </p:nvSpPr>
        <p:spPr bwMode="auto">
          <a:xfrm>
            <a:off x="1038225" y="2111375"/>
            <a:ext cx="1462088" cy="457200"/>
          </a:xfrm>
          <a:prstGeom prst="rect">
            <a:avLst/>
          </a:prstGeom>
          <a:noFill/>
          <a:ln w="12700">
            <a:noFill/>
            <a:miter lim="800000"/>
            <a:headEnd/>
            <a:tailEnd/>
          </a:ln>
          <a:effectLst/>
        </p:spPr>
        <p:txBody>
          <a:bodyPr wrap="none" anchor="ctr">
            <a:prstTxWarp prst="textNoShape">
              <a:avLst/>
            </a:prstTxWarp>
            <a:spAutoFit/>
          </a:bodyPr>
          <a:lstStyle/>
          <a:p>
            <a:r>
              <a:rPr lang="en-US"/>
              <a:t>packets</a:t>
            </a:r>
          </a:p>
        </p:txBody>
      </p:sp>
      <p:sp>
        <p:nvSpPr>
          <p:cNvPr id="700432" name="Text Box 16"/>
          <p:cNvSpPr txBox="1">
            <a:spLocks noChangeArrowheads="1"/>
          </p:cNvSpPr>
          <p:nvPr/>
        </p:nvSpPr>
        <p:spPr bwMode="auto">
          <a:xfrm>
            <a:off x="5578475" y="5475288"/>
            <a:ext cx="914400" cy="457200"/>
          </a:xfrm>
          <a:prstGeom prst="rect">
            <a:avLst/>
          </a:prstGeom>
          <a:noFill/>
          <a:ln w="12700">
            <a:noFill/>
            <a:miter lim="800000"/>
            <a:headEnd/>
            <a:tailEnd/>
          </a:ln>
          <a:effectLst/>
        </p:spPr>
        <p:txBody>
          <a:bodyPr wrap="none" anchor="ctr">
            <a:prstTxWarp prst="textNoShape">
              <a:avLst/>
            </a:prstTxWarp>
            <a:spAutoFit/>
          </a:bodyPr>
          <a:lstStyle/>
          <a:p>
            <a:r>
              <a:rPr lang="en-US"/>
              <a:t>acks</a:t>
            </a:r>
          </a:p>
        </p:txBody>
      </p:sp>
      <p:sp>
        <p:nvSpPr>
          <p:cNvPr id="700433" name="Rectangle 17"/>
          <p:cNvSpPr>
            <a:spLocks noChangeArrowheads="1"/>
          </p:cNvSpPr>
          <p:nvPr/>
        </p:nvSpPr>
        <p:spPr bwMode="auto">
          <a:xfrm>
            <a:off x="1657350" y="4373563"/>
            <a:ext cx="280988" cy="258762"/>
          </a:xfrm>
          <a:prstGeom prst="rect">
            <a:avLst/>
          </a:prstGeom>
          <a:solidFill>
            <a:srgbClr val="FF000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700434" name="Rectangle 18"/>
          <p:cNvSpPr>
            <a:spLocks noChangeArrowheads="1"/>
          </p:cNvSpPr>
          <p:nvPr/>
        </p:nvSpPr>
        <p:spPr bwMode="auto">
          <a:xfrm>
            <a:off x="2986088" y="5430838"/>
            <a:ext cx="280987" cy="258762"/>
          </a:xfrm>
          <a:prstGeom prst="rect">
            <a:avLst/>
          </a:prstGeom>
          <a:solidFill>
            <a:srgbClr val="FF000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700435" name="Rectangle 19"/>
          <p:cNvSpPr>
            <a:spLocks noChangeArrowheads="1"/>
          </p:cNvSpPr>
          <p:nvPr/>
        </p:nvSpPr>
        <p:spPr bwMode="auto">
          <a:xfrm>
            <a:off x="4760913" y="5572125"/>
            <a:ext cx="280987" cy="258763"/>
          </a:xfrm>
          <a:prstGeom prst="rect">
            <a:avLst/>
          </a:prstGeom>
          <a:solidFill>
            <a:srgbClr val="FF000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700436" name="Text Box 20"/>
          <p:cNvSpPr txBox="1">
            <a:spLocks noChangeArrowheads="1"/>
          </p:cNvSpPr>
          <p:nvPr/>
        </p:nvSpPr>
        <p:spPr bwMode="auto">
          <a:xfrm>
            <a:off x="579438" y="5934075"/>
            <a:ext cx="7669212" cy="457200"/>
          </a:xfrm>
          <a:prstGeom prst="rect">
            <a:avLst/>
          </a:prstGeom>
          <a:noFill/>
          <a:ln w="12700">
            <a:noFill/>
            <a:miter lim="800000"/>
            <a:headEnd/>
            <a:tailEnd/>
          </a:ln>
          <a:effectLst/>
        </p:spPr>
        <p:txBody>
          <a:bodyPr wrap="none" anchor="ctr">
            <a:prstTxWarp prst="textNoShape">
              <a:avLst/>
            </a:prstTxWarp>
            <a:spAutoFit/>
          </a:bodyPr>
          <a:lstStyle/>
          <a:p>
            <a:pPr algn="l"/>
            <a:r>
              <a:rPr lang="en-US"/>
              <a:t>Window size = round trip delay * bit rate</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2466" name="Rectangle 2050"/>
          <p:cNvSpPr>
            <a:spLocks noGrp="1" noChangeArrowheads="1"/>
          </p:cNvSpPr>
          <p:nvPr>
            <p:ph type="title"/>
          </p:nvPr>
        </p:nvSpPr>
        <p:spPr/>
        <p:txBody>
          <a:bodyPr/>
          <a:lstStyle/>
          <a:p>
            <a:r>
              <a:rPr lang="en-US"/>
              <a:t>Ack Pacing After Timeout</a:t>
            </a:r>
          </a:p>
        </p:txBody>
      </p:sp>
      <p:sp>
        <p:nvSpPr>
          <p:cNvPr id="702467" name="Rectangle 2051"/>
          <p:cNvSpPr>
            <a:spLocks noGrp="1" noChangeArrowheads="1"/>
          </p:cNvSpPr>
          <p:nvPr>
            <p:ph type="body" idx="1"/>
          </p:nvPr>
        </p:nvSpPr>
        <p:spPr>
          <a:xfrm>
            <a:off x="609600" y="1981200"/>
            <a:ext cx="5719763" cy="4114800"/>
          </a:xfrm>
        </p:spPr>
        <p:txBody>
          <a:bodyPr/>
          <a:lstStyle/>
          <a:p>
            <a:r>
              <a:rPr lang="en-US" sz="2800"/>
              <a:t>Packet loss causes timeout, disrupts ack pacing</a:t>
            </a:r>
          </a:p>
          <a:p>
            <a:pPr lvl="1"/>
            <a:r>
              <a:rPr lang="en-US" sz="2400"/>
              <a:t>slow start/additive increase are </a:t>
            </a:r>
            <a:r>
              <a:rPr lang="en-US" sz="2400" i="1"/>
              <a:t>designed</a:t>
            </a:r>
            <a:r>
              <a:rPr lang="en-US" sz="2400"/>
              <a:t> to cause packet loss</a:t>
            </a:r>
          </a:p>
          <a:p>
            <a:r>
              <a:rPr lang="en-US" sz="2800"/>
              <a:t>After loss, use slow start to regain ack pacing</a:t>
            </a:r>
          </a:p>
          <a:p>
            <a:pPr lvl="1"/>
            <a:r>
              <a:rPr lang="en-US" sz="2400"/>
              <a:t>switch to linear increase at last successful rate</a:t>
            </a:r>
          </a:p>
          <a:p>
            <a:pPr lvl="1"/>
            <a:r>
              <a:rPr lang="en-US" sz="2400"/>
              <a:t>“congestion avoidance”</a:t>
            </a:r>
          </a:p>
        </p:txBody>
      </p:sp>
      <p:sp>
        <p:nvSpPr>
          <p:cNvPr id="702468" name="Line 2052"/>
          <p:cNvSpPr>
            <a:spLocks noChangeShapeType="1"/>
          </p:cNvSpPr>
          <p:nvPr/>
        </p:nvSpPr>
        <p:spPr bwMode="auto">
          <a:xfrm>
            <a:off x="6745288" y="1676400"/>
            <a:ext cx="0" cy="4267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702469" name="Line 2053"/>
          <p:cNvSpPr>
            <a:spLocks noChangeShapeType="1"/>
          </p:cNvSpPr>
          <p:nvPr/>
        </p:nvSpPr>
        <p:spPr bwMode="auto">
          <a:xfrm>
            <a:off x="8205788" y="1693863"/>
            <a:ext cx="0" cy="4267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702470" name="Line 2054"/>
          <p:cNvSpPr>
            <a:spLocks noChangeShapeType="1"/>
          </p:cNvSpPr>
          <p:nvPr/>
        </p:nvSpPr>
        <p:spPr bwMode="auto">
          <a:xfrm rot="688582">
            <a:off x="6718300" y="1854200"/>
            <a:ext cx="1525588" cy="51435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2471" name="Line 2055"/>
          <p:cNvSpPr>
            <a:spLocks noChangeShapeType="1"/>
          </p:cNvSpPr>
          <p:nvPr/>
        </p:nvSpPr>
        <p:spPr bwMode="auto">
          <a:xfrm rot="688582">
            <a:off x="6772275" y="2082800"/>
            <a:ext cx="850900" cy="2667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2472" name="Line 2056"/>
          <p:cNvSpPr>
            <a:spLocks noChangeShapeType="1"/>
          </p:cNvSpPr>
          <p:nvPr/>
        </p:nvSpPr>
        <p:spPr bwMode="auto">
          <a:xfrm rot="688582">
            <a:off x="6742113" y="2463800"/>
            <a:ext cx="1525587" cy="51435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2473" name="Line 2057"/>
          <p:cNvSpPr>
            <a:spLocks noChangeShapeType="1"/>
          </p:cNvSpPr>
          <p:nvPr/>
        </p:nvSpPr>
        <p:spPr bwMode="auto">
          <a:xfrm rot="688582">
            <a:off x="6753225" y="2865438"/>
            <a:ext cx="1525588" cy="51435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2474" name="Line 2058"/>
          <p:cNvSpPr>
            <a:spLocks noChangeShapeType="1"/>
          </p:cNvSpPr>
          <p:nvPr/>
        </p:nvSpPr>
        <p:spPr bwMode="auto">
          <a:xfrm rot="688582" flipH="1">
            <a:off x="6896100" y="2413000"/>
            <a:ext cx="1174750" cy="11096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2475" name="Line 2059"/>
          <p:cNvSpPr>
            <a:spLocks noChangeShapeType="1"/>
          </p:cNvSpPr>
          <p:nvPr/>
        </p:nvSpPr>
        <p:spPr bwMode="auto">
          <a:xfrm rot="688582" flipH="1">
            <a:off x="6872288" y="2717800"/>
            <a:ext cx="1174750" cy="11096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2476" name="Line 2060"/>
          <p:cNvSpPr>
            <a:spLocks noChangeShapeType="1"/>
          </p:cNvSpPr>
          <p:nvPr/>
        </p:nvSpPr>
        <p:spPr bwMode="auto">
          <a:xfrm rot="688582" flipH="1">
            <a:off x="6872288" y="3046413"/>
            <a:ext cx="1174750" cy="11096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2477" name="Line 2061"/>
          <p:cNvSpPr>
            <a:spLocks noChangeShapeType="1"/>
          </p:cNvSpPr>
          <p:nvPr/>
        </p:nvSpPr>
        <p:spPr bwMode="auto">
          <a:xfrm rot="688582" flipH="1">
            <a:off x="6881813" y="3435350"/>
            <a:ext cx="1174750" cy="11096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2478" name="Text Box 2062"/>
          <p:cNvSpPr txBox="1">
            <a:spLocks noChangeArrowheads="1"/>
          </p:cNvSpPr>
          <p:nvPr/>
        </p:nvSpPr>
        <p:spPr bwMode="auto">
          <a:xfrm>
            <a:off x="7199313" y="1663700"/>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1</a:t>
            </a:r>
          </a:p>
        </p:txBody>
      </p:sp>
      <p:sp>
        <p:nvSpPr>
          <p:cNvPr id="702479" name="AutoShape 2063"/>
          <p:cNvSpPr>
            <a:spLocks noChangeArrowheads="1"/>
          </p:cNvSpPr>
          <p:nvPr/>
        </p:nvSpPr>
        <p:spPr bwMode="auto">
          <a:xfrm flipH="1">
            <a:off x="7413625" y="2144713"/>
            <a:ext cx="381000" cy="457200"/>
          </a:xfrm>
          <a:prstGeom prst="lightningBolt">
            <a:avLst/>
          </a:prstGeom>
          <a:solidFill>
            <a:srgbClr val="FFFFFF"/>
          </a:solidFill>
          <a:ln w="25400">
            <a:solidFill>
              <a:schemeClr val="tx1"/>
            </a:solidFill>
            <a:miter lim="800000"/>
            <a:headEnd/>
            <a:tailEnd/>
          </a:ln>
          <a:effectLst/>
        </p:spPr>
        <p:txBody>
          <a:bodyPr wrap="none" anchor="ctr">
            <a:prstTxWarp prst="textNoShape">
              <a:avLst/>
            </a:prstTxWarp>
          </a:bodyPr>
          <a:lstStyle/>
          <a:p>
            <a:endParaRPr lang="en-US"/>
          </a:p>
        </p:txBody>
      </p:sp>
      <p:sp>
        <p:nvSpPr>
          <p:cNvPr id="702480" name="Text Box 2064"/>
          <p:cNvSpPr txBox="1">
            <a:spLocks noChangeArrowheads="1"/>
          </p:cNvSpPr>
          <p:nvPr/>
        </p:nvSpPr>
        <p:spPr bwMode="auto">
          <a:xfrm>
            <a:off x="7292975" y="2085975"/>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2</a:t>
            </a:r>
          </a:p>
        </p:txBody>
      </p:sp>
      <p:sp>
        <p:nvSpPr>
          <p:cNvPr id="702481" name="Text Box 2065"/>
          <p:cNvSpPr txBox="1">
            <a:spLocks noChangeArrowheads="1"/>
          </p:cNvSpPr>
          <p:nvPr/>
        </p:nvSpPr>
        <p:spPr bwMode="auto">
          <a:xfrm>
            <a:off x="7115175" y="2251075"/>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3</a:t>
            </a:r>
          </a:p>
        </p:txBody>
      </p:sp>
      <p:sp>
        <p:nvSpPr>
          <p:cNvPr id="702482" name="Text Box 2066"/>
          <p:cNvSpPr txBox="1">
            <a:spLocks noChangeArrowheads="1"/>
          </p:cNvSpPr>
          <p:nvPr/>
        </p:nvSpPr>
        <p:spPr bwMode="auto">
          <a:xfrm>
            <a:off x="7069138" y="2660650"/>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4</a:t>
            </a:r>
          </a:p>
        </p:txBody>
      </p:sp>
      <p:sp>
        <p:nvSpPr>
          <p:cNvPr id="702483" name="Text Box 2067"/>
          <p:cNvSpPr txBox="1">
            <a:spLocks noChangeArrowheads="1"/>
          </p:cNvSpPr>
          <p:nvPr/>
        </p:nvSpPr>
        <p:spPr bwMode="auto">
          <a:xfrm>
            <a:off x="6856413" y="2860675"/>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5</a:t>
            </a:r>
          </a:p>
        </p:txBody>
      </p:sp>
      <p:sp>
        <p:nvSpPr>
          <p:cNvPr id="702484" name="Text Box 2068"/>
          <p:cNvSpPr txBox="1">
            <a:spLocks noChangeArrowheads="1"/>
          </p:cNvSpPr>
          <p:nvPr/>
        </p:nvSpPr>
        <p:spPr bwMode="auto">
          <a:xfrm>
            <a:off x="7783513" y="2411413"/>
            <a:ext cx="320675" cy="366712"/>
          </a:xfrm>
          <a:prstGeom prst="rect">
            <a:avLst/>
          </a:prstGeom>
          <a:noFill/>
          <a:ln w="12700">
            <a:noFill/>
            <a:miter lim="800000"/>
            <a:headEnd/>
            <a:tailEnd/>
          </a:ln>
          <a:effectLst/>
        </p:spPr>
        <p:txBody>
          <a:bodyPr wrap="none" anchor="ctr">
            <a:prstTxWarp prst="textNoShape">
              <a:avLst/>
            </a:prstTxWarp>
            <a:spAutoFit/>
          </a:bodyPr>
          <a:lstStyle/>
          <a:p>
            <a:r>
              <a:rPr lang="en-US" sz="1800"/>
              <a:t>1</a:t>
            </a:r>
          </a:p>
        </p:txBody>
      </p:sp>
      <p:sp>
        <p:nvSpPr>
          <p:cNvPr id="702485" name="Text Box 2069"/>
          <p:cNvSpPr txBox="1">
            <a:spLocks noChangeArrowheads="1"/>
          </p:cNvSpPr>
          <p:nvPr/>
        </p:nvSpPr>
        <p:spPr bwMode="auto">
          <a:xfrm>
            <a:off x="6948488" y="3517900"/>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1</a:t>
            </a:r>
          </a:p>
        </p:txBody>
      </p:sp>
      <p:sp>
        <p:nvSpPr>
          <p:cNvPr id="702486" name="Line 2070"/>
          <p:cNvSpPr>
            <a:spLocks noChangeShapeType="1"/>
          </p:cNvSpPr>
          <p:nvPr/>
        </p:nvSpPr>
        <p:spPr bwMode="auto">
          <a:xfrm rot="688582">
            <a:off x="6740525" y="3148013"/>
            <a:ext cx="1525588" cy="51435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2487" name="Line 2071"/>
          <p:cNvSpPr>
            <a:spLocks noChangeShapeType="1"/>
          </p:cNvSpPr>
          <p:nvPr/>
        </p:nvSpPr>
        <p:spPr bwMode="auto">
          <a:xfrm rot="688582" flipH="1">
            <a:off x="6858000" y="3729038"/>
            <a:ext cx="1174750" cy="11096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2488" name="Text Box 2072"/>
          <p:cNvSpPr txBox="1">
            <a:spLocks noChangeArrowheads="1"/>
          </p:cNvSpPr>
          <p:nvPr/>
        </p:nvSpPr>
        <p:spPr bwMode="auto">
          <a:xfrm>
            <a:off x="7913688" y="2613025"/>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1</a:t>
            </a:r>
          </a:p>
        </p:txBody>
      </p:sp>
      <p:sp>
        <p:nvSpPr>
          <p:cNvPr id="702489" name="Text Box 2073"/>
          <p:cNvSpPr txBox="1">
            <a:spLocks noChangeArrowheads="1"/>
          </p:cNvSpPr>
          <p:nvPr/>
        </p:nvSpPr>
        <p:spPr bwMode="auto">
          <a:xfrm>
            <a:off x="7019925" y="3824288"/>
            <a:ext cx="320675" cy="366712"/>
          </a:xfrm>
          <a:prstGeom prst="rect">
            <a:avLst/>
          </a:prstGeom>
          <a:noFill/>
          <a:ln w="12700">
            <a:noFill/>
            <a:miter lim="800000"/>
            <a:headEnd/>
            <a:tailEnd/>
          </a:ln>
          <a:effectLst/>
        </p:spPr>
        <p:txBody>
          <a:bodyPr wrap="none" anchor="ctr">
            <a:prstTxWarp prst="textNoShape">
              <a:avLst/>
            </a:prstTxWarp>
            <a:spAutoFit/>
          </a:bodyPr>
          <a:lstStyle/>
          <a:p>
            <a:r>
              <a:rPr lang="en-US" sz="1800"/>
              <a:t>1</a:t>
            </a:r>
          </a:p>
        </p:txBody>
      </p:sp>
      <p:sp>
        <p:nvSpPr>
          <p:cNvPr id="702490" name="Text Box 2074"/>
          <p:cNvSpPr txBox="1">
            <a:spLocks noChangeArrowheads="1"/>
          </p:cNvSpPr>
          <p:nvPr/>
        </p:nvSpPr>
        <p:spPr bwMode="auto">
          <a:xfrm>
            <a:off x="7159625" y="4117975"/>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1</a:t>
            </a:r>
          </a:p>
        </p:txBody>
      </p:sp>
      <p:sp>
        <p:nvSpPr>
          <p:cNvPr id="702491" name="Line 2075"/>
          <p:cNvSpPr>
            <a:spLocks noChangeShapeType="1"/>
          </p:cNvSpPr>
          <p:nvPr/>
        </p:nvSpPr>
        <p:spPr bwMode="auto">
          <a:xfrm rot="688582">
            <a:off x="6741518" y="5099626"/>
            <a:ext cx="1525587" cy="51435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2492" name="Line 2076"/>
          <p:cNvSpPr>
            <a:spLocks noChangeShapeType="1"/>
          </p:cNvSpPr>
          <p:nvPr/>
        </p:nvSpPr>
        <p:spPr bwMode="auto">
          <a:xfrm rot="688582" flipH="1">
            <a:off x="6880448" y="5642564"/>
            <a:ext cx="1174750" cy="11096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2493" name="Text Box 2077"/>
          <p:cNvSpPr txBox="1">
            <a:spLocks noChangeArrowheads="1"/>
          </p:cNvSpPr>
          <p:nvPr/>
        </p:nvSpPr>
        <p:spPr bwMode="auto">
          <a:xfrm>
            <a:off x="7385050" y="5294313"/>
            <a:ext cx="320675" cy="366712"/>
          </a:xfrm>
          <a:prstGeom prst="rect">
            <a:avLst/>
          </a:prstGeom>
          <a:noFill/>
          <a:ln w="12700">
            <a:noFill/>
            <a:miter lim="800000"/>
            <a:headEnd/>
            <a:tailEnd/>
          </a:ln>
          <a:effectLst/>
        </p:spPr>
        <p:txBody>
          <a:bodyPr wrap="none" anchor="ctr">
            <a:prstTxWarp prst="textNoShape">
              <a:avLst/>
            </a:prstTxWarp>
            <a:spAutoFit/>
          </a:bodyPr>
          <a:lstStyle/>
          <a:p>
            <a:r>
              <a:rPr lang="en-US" sz="1800"/>
              <a:t>2</a:t>
            </a:r>
          </a:p>
        </p:txBody>
      </p:sp>
      <p:sp>
        <p:nvSpPr>
          <p:cNvPr id="702494" name="Text Box 2078"/>
          <p:cNvSpPr txBox="1">
            <a:spLocks noChangeArrowheads="1"/>
          </p:cNvSpPr>
          <p:nvPr/>
        </p:nvSpPr>
        <p:spPr bwMode="auto">
          <a:xfrm>
            <a:off x="7086600" y="6019800"/>
            <a:ext cx="320675" cy="366712"/>
          </a:xfrm>
          <a:prstGeom prst="rect">
            <a:avLst/>
          </a:prstGeom>
          <a:noFill/>
          <a:ln w="12700">
            <a:noFill/>
            <a:miter lim="800000"/>
            <a:headEnd/>
            <a:tailEnd/>
          </a:ln>
          <a:effectLst/>
        </p:spPr>
        <p:txBody>
          <a:bodyPr wrap="none" anchor="ctr">
            <a:prstTxWarp prst="textNoShape">
              <a:avLst/>
            </a:prstTxWarp>
            <a:spAutoFit/>
          </a:bodyPr>
          <a:lstStyle/>
          <a:p>
            <a:r>
              <a:rPr lang="en-US" sz="1800" dirty="0"/>
              <a:t>5</a:t>
            </a:r>
          </a:p>
        </p:txBody>
      </p:sp>
      <p:sp>
        <p:nvSpPr>
          <p:cNvPr id="702495" name="Text Box 2079"/>
          <p:cNvSpPr txBox="1">
            <a:spLocks noChangeArrowheads="1"/>
          </p:cNvSpPr>
          <p:nvPr/>
        </p:nvSpPr>
        <p:spPr bwMode="auto">
          <a:xfrm rot="-5400000">
            <a:off x="5515769" y="3401219"/>
            <a:ext cx="1462088" cy="457200"/>
          </a:xfrm>
          <a:prstGeom prst="rect">
            <a:avLst/>
          </a:prstGeom>
          <a:noFill/>
          <a:ln w="12700">
            <a:noFill/>
            <a:miter lim="800000"/>
            <a:headEnd/>
            <a:tailEnd/>
          </a:ln>
          <a:effectLst/>
        </p:spPr>
        <p:txBody>
          <a:bodyPr wrap="none">
            <a:prstTxWarp prst="textNoShape">
              <a:avLst/>
            </a:prstTxWarp>
            <a:spAutoFit/>
          </a:bodyPr>
          <a:lstStyle/>
          <a:p>
            <a:r>
              <a:rPr lang="en-US"/>
              <a:t>Timeout</a:t>
            </a:r>
          </a:p>
        </p:txBody>
      </p:sp>
      <p:sp>
        <p:nvSpPr>
          <p:cNvPr id="702496" name="Line 2080"/>
          <p:cNvSpPr>
            <a:spLocks noChangeShapeType="1"/>
          </p:cNvSpPr>
          <p:nvPr/>
        </p:nvSpPr>
        <p:spPr bwMode="auto">
          <a:xfrm flipV="1">
            <a:off x="6284913" y="2060575"/>
            <a:ext cx="347662" cy="696913"/>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702497" name="Line 2081"/>
          <p:cNvSpPr>
            <a:spLocks noChangeShapeType="1"/>
          </p:cNvSpPr>
          <p:nvPr/>
        </p:nvSpPr>
        <p:spPr bwMode="auto">
          <a:xfrm>
            <a:off x="6299200" y="4310063"/>
            <a:ext cx="333375" cy="8572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3490" name="Rectangle 2"/>
          <p:cNvSpPr>
            <a:spLocks noGrp="1" noChangeArrowheads="1"/>
          </p:cNvSpPr>
          <p:nvPr>
            <p:ph type="title"/>
          </p:nvPr>
        </p:nvSpPr>
        <p:spPr/>
        <p:txBody>
          <a:bodyPr/>
          <a:lstStyle/>
          <a:p>
            <a:r>
              <a:rPr lang="en-US"/>
              <a:t>Putting It All Together</a:t>
            </a:r>
          </a:p>
        </p:txBody>
      </p:sp>
      <p:sp>
        <p:nvSpPr>
          <p:cNvPr id="703491" name="Rectangle 3"/>
          <p:cNvSpPr>
            <a:spLocks noGrp="1" noChangeArrowheads="1"/>
          </p:cNvSpPr>
          <p:nvPr>
            <p:ph type="body" idx="1"/>
          </p:nvPr>
        </p:nvSpPr>
        <p:spPr/>
        <p:txBody>
          <a:bodyPr/>
          <a:lstStyle/>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smtClean="0"/>
          </a:p>
          <a:p>
            <a:endParaRPr lang="en-US" sz="2800" dirty="0" smtClean="0"/>
          </a:p>
          <a:p>
            <a:r>
              <a:rPr lang="en-US" sz="2800" dirty="0" smtClean="0"/>
              <a:t>Timeouts </a:t>
            </a:r>
            <a:r>
              <a:rPr lang="en-US" sz="2800" dirty="0"/>
              <a:t>dominate performance!</a:t>
            </a:r>
          </a:p>
        </p:txBody>
      </p:sp>
      <p:graphicFrame>
        <p:nvGraphicFramePr>
          <p:cNvPr id="703492" name="Object 4"/>
          <p:cNvGraphicFramePr>
            <a:graphicFrameLocks noChangeAspect="1"/>
          </p:cNvGraphicFramePr>
          <p:nvPr/>
        </p:nvGraphicFramePr>
        <p:xfrm>
          <a:off x="1905000" y="1371600"/>
          <a:ext cx="6013450" cy="3987800"/>
        </p:xfrm>
        <a:graphic>
          <a:graphicData uri="http://schemas.openxmlformats.org/presentationml/2006/ole">
            <p:oleObj spid="_x0000_s281602" name="Chart" r:id="rId3" imgW="6108700" imgH="4051300" progId="MSGraph.Chart.8">
              <p:embed followColorScheme="full"/>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p:txBody>
          <a:bodyPr/>
          <a:lstStyle/>
          <a:p>
            <a:r>
              <a:rPr lang="en-US"/>
              <a:t>Fast Retransmit</a:t>
            </a:r>
          </a:p>
        </p:txBody>
      </p:sp>
      <p:sp>
        <p:nvSpPr>
          <p:cNvPr id="704515" name="Rectangle 3"/>
          <p:cNvSpPr>
            <a:spLocks noGrp="1" noChangeArrowheads="1"/>
          </p:cNvSpPr>
          <p:nvPr>
            <p:ph type="body" idx="1"/>
          </p:nvPr>
        </p:nvSpPr>
        <p:spPr>
          <a:xfrm>
            <a:off x="609600" y="1981200"/>
            <a:ext cx="6143625" cy="4114800"/>
          </a:xfrm>
        </p:spPr>
        <p:txBody>
          <a:bodyPr/>
          <a:lstStyle/>
          <a:p>
            <a:pPr>
              <a:lnSpc>
                <a:spcPct val="90000"/>
              </a:lnSpc>
            </a:pPr>
            <a:r>
              <a:rPr lang="en-US" sz="2800"/>
              <a:t>Can we detect packet loss without a timeout?</a:t>
            </a:r>
          </a:p>
          <a:p>
            <a:pPr lvl="1">
              <a:lnSpc>
                <a:spcPct val="90000"/>
              </a:lnSpc>
            </a:pPr>
            <a:r>
              <a:rPr lang="en-US" sz="2400"/>
              <a:t>Receiver will reply to each packet with an ack for last byte received in order</a:t>
            </a:r>
          </a:p>
          <a:p>
            <a:pPr>
              <a:lnSpc>
                <a:spcPct val="90000"/>
              </a:lnSpc>
            </a:pPr>
            <a:r>
              <a:rPr lang="en-US" sz="2800"/>
              <a:t>Duplicate acks imply either</a:t>
            </a:r>
          </a:p>
          <a:p>
            <a:pPr lvl="1">
              <a:lnSpc>
                <a:spcPct val="90000"/>
              </a:lnSpc>
            </a:pPr>
            <a:r>
              <a:rPr lang="en-US" sz="2400"/>
              <a:t>packet reordering (route change)</a:t>
            </a:r>
          </a:p>
          <a:p>
            <a:pPr lvl="1">
              <a:lnSpc>
                <a:spcPct val="90000"/>
              </a:lnSpc>
            </a:pPr>
            <a:r>
              <a:rPr lang="en-US" sz="2400"/>
              <a:t>packet loss</a:t>
            </a:r>
          </a:p>
          <a:p>
            <a:pPr>
              <a:lnSpc>
                <a:spcPct val="90000"/>
              </a:lnSpc>
            </a:pPr>
            <a:r>
              <a:rPr lang="en-US" sz="2800"/>
              <a:t>TCP Tahoe</a:t>
            </a:r>
          </a:p>
          <a:p>
            <a:pPr lvl="1">
              <a:lnSpc>
                <a:spcPct val="90000"/>
              </a:lnSpc>
            </a:pPr>
            <a:r>
              <a:rPr lang="en-US" sz="2400"/>
              <a:t>resend if sender gets three duplicate acks, without waiting for timeout</a:t>
            </a:r>
          </a:p>
        </p:txBody>
      </p:sp>
      <p:sp>
        <p:nvSpPr>
          <p:cNvPr id="704516" name="Line 4"/>
          <p:cNvSpPr>
            <a:spLocks noChangeShapeType="1"/>
          </p:cNvSpPr>
          <p:nvPr/>
        </p:nvSpPr>
        <p:spPr bwMode="auto">
          <a:xfrm>
            <a:off x="6745288" y="1676400"/>
            <a:ext cx="0" cy="4267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704517" name="Line 5"/>
          <p:cNvSpPr>
            <a:spLocks noChangeShapeType="1"/>
          </p:cNvSpPr>
          <p:nvPr/>
        </p:nvSpPr>
        <p:spPr bwMode="auto">
          <a:xfrm>
            <a:off x="8205788" y="1693863"/>
            <a:ext cx="0" cy="4267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704518" name="Line 6"/>
          <p:cNvSpPr>
            <a:spLocks noChangeShapeType="1"/>
          </p:cNvSpPr>
          <p:nvPr/>
        </p:nvSpPr>
        <p:spPr bwMode="auto">
          <a:xfrm rot="688582">
            <a:off x="6718300" y="1854200"/>
            <a:ext cx="1525588" cy="51435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4519" name="Line 7"/>
          <p:cNvSpPr>
            <a:spLocks noChangeShapeType="1"/>
          </p:cNvSpPr>
          <p:nvPr/>
        </p:nvSpPr>
        <p:spPr bwMode="auto">
          <a:xfrm rot="688582">
            <a:off x="6772275" y="2082800"/>
            <a:ext cx="850900" cy="2667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4520" name="Line 8"/>
          <p:cNvSpPr>
            <a:spLocks noChangeShapeType="1"/>
          </p:cNvSpPr>
          <p:nvPr/>
        </p:nvSpPr>
        <p:spPr bwMode="auto">
          <a:xfrm rot="688582">
            <a:off x="6742113" y="2463800"/>
            <a:ext cx="1525587" cy="51435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4521" name="Line 9"/>
          <p:cNvSpPr>
            <a:spLocks noChangeShapeType="1"/>
          </p:cNvSpPr>
          <p:nvPr/>
        </p:nvSpPr>
        <p:spPr bwMode="auto">
          <a:xfrm rot="688582">
            <a:off x="6753225" y="2865438"/>
            <a:ext cx="1525588" cy="51435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4522" name="Line 10"/>
          <p:cNvSpPr>
            <a:spLocks noChangeShapeType="1"/>
          </p:cNvSpPr>
          <p:nvPr/>
        </p:nvSpPr>
        <p:spPr bwMode="auto">
          <a:xfrm rot="688582" flipH="1">
            <a:off x="6896100" y="2413000"/>
            <a:ext cx="1174750" cy="11096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4523" name="Line 11"/>
          <p:cNvSpPr>
            <a:spLocks noChangeShapeType="1"/>
          </p:cNvSpPr>
          <p:nvPr/>
        </p:nvSpPr>
        <p:spPr bwMode="auto">
          <a:xfrm rot="688582" flipH="1">
            <a:off x="6872288" y="2717800"/>
            <a:ext cx="1174750" cy="11096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4524" name="Line 12"/>
          <p:cNvSpPr>
            <a:spLocks noChangeShapeType="1"/>
          </p:cNvSpPr>
          <p:nvPr/>
        </p:nvSpPr>
        <p:spPr bwMode="auto">
          <a:xfrm rot="688582" flipH="1">
            <a:off x="6872288" y="3046413"/>
            <a:ext cx="1174750" cy="11096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4525" name="Line 13"/>
          <p:cNvSpPr>
            <a:spLocks noChangeShapeType="1"/>
          </p:cNvSpPr>
          <p:nvPr/>
        </p:nvSpPr>
        <p:spPr bwMode="auto">
          <a:xfrm rot="688582" flipH="1">
            <a:off x="6881813" y="3435350"/>
            <a:ext cx="1174750" cy="11096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4526" name="Text Box 14"/>
          <p:cNvSpPr txBox="1">
            <a:spLocks noChangeArrowheads="1"/>
          </p:cNvSpPr>
          <p:nvPr/>
        </p:nvSpPr>
        <p:spPr bwMode="auto">
          <a:xfrm>
            <a:off x="7199313" y="1663700"/>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1</a:t>
            </a:r>
          </a:p>
        </p:txBody>
      </p:sp>
      <p:sp>
        <p:nvSpPr>
          <p:cNvPr id="704527" name="AutoShape 15"/>
          <p:cNvSpPr>
            <a:spLocks noChangeArrowheads="1"/>
          </p:cNvSpPr>
          <p:nvPr/>
        </p:nvSpPr>
        <p:spPr bwMode="auto">
          <a:xfrm flipH="1">
            <a:off x="7413625" y="2144713"/>
            <a:ext cx="381000" cy="457200"/>
          </a:xfrm>
          <a:prstGeom prst="lightningBolt">
            <a:avLst/>
          </a:prstGeom>
          <a:solidFill>
            <a:srgbClr val="FFFFFF"/>
          </a:solidFill>
          <a:ln w="25400">
            <a:solidFill>
              <a:schemeClr val="tx1"/>
            </a:solidFill>
            <a:miter lim="800000"/>
            <a:headEnd/>
            <a:tailEnd/>
          </a:ln>
          <a:effectLst/>
        </p:spPr>
        <p:txBody>
          <a:bodyPr wrap="none" anchor="ctr">
            <a:prstTxWarp prst="textNoShape">
              <a:avLst/>
            </a:prstTxWarp>
          </a:bodyPr>
          <a:lstStyle/>
          <a:p>
            <a:endParaRPr lang="en-US"/>
          </a:p>
        </p:txBody>
      </p:sp>
      <p:sp>
        <p:nvSpPr>
          <p:cNvPr id="704528" name="Text Box 16"/>
          <p:cNvSpPr txBox="1">
            <a:spLocks noChangeArrowheads="1"/>
          </p:cNvSpPr>
          <p:nvPr/>
        </p:nvSpPr>
        <p:spPr bwMode="auto">
          <a:xfrm>
            <a:off x="7292975" y="2085975"/>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2</a:t>
            </a:r>
          </a:p>
        </p:txBody>
      </p:sp>
      <p:sp>
        <p:nvSpPr>
          <p:cNvPr id="704529" name="Text Box 17"/>
          <p:cNvSpPr txBox="1">
            <a:spLocks noChangeArrowheads="1"/>
          </p:cNvSpPr>
          <p:nvPr/>
        </p:nvSpPr>
        <p:spPr bwMode="auto">
          <a:xfrm>
            <a:off x="7115175" y="2251075"/>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3</a:t>
            </a:r>
          </a:p>
        </p:txBody>
      </p:sp>
      <p:sp>
        <p:nvSpPr>
          <p:cNvPr id="704530" name="Text Box 18"/>
          <p:cNvSpPr txBox="1">
            <a:spLocks noChangeArrowheads="1"/>
          </p:cNvSpPr>
          <p:nvPr/>
        </p:nvSpPr>
        <p:spPr bwMode="auto">
          <a:xfrm>
            <a:off x="7069138" y="2660650"/>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4</a:t>
            </a:r>
          </a:p>
        </p:txBody>
      </p:sp>
      <p:sp>
        <p:nvSpPr>
          <p:cNvPr id="704531" name="Text Box 19"/>
          <p:cNvSpPr txBox="1">
            <a:spLocks noChangeArrowheads="1"/>
          </p:cNvSpPr>
          <p:nvPr/>
        </p:nvSpPr>
        <p:spPr bwMode="auto">
          <a:xfrm>
            <a:off x="6856413" y="2860675"/>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5</a:t>
            </a:r>
          </a:p>
        </p:txBody>
      </p:sp>
      <p:sp>
        <p:nvSpPr>
          <p:cNvPr id="704532" name="Text Box 20"/>
          <p:cNvSpPr txBox="1">
            <a:spLocks noChangeArrowheads="1"/>
          </p:cNvSpPr>
          <p:nvPr/>
        </p:nvSpPr>
        <p:spPr bwMode="auto">
          <a:xfrm>
            <a:off x="7783513" y="2411413"/>
            <a:ext cx="320675" cy="366712"/>
          </a:xfrm>
          <a:prstGeom prst="rect">
            <a:avLst/>
          </a:prstGeom>
          <a:noFill/>
          <a:ln w="12700">
            <a:noFill/>
            <a:miter lim="800000"/>
            <a:headEnd/>
            <a:tailEnd/>
          </a:ln>
          <a:effectLst/>
        </p:spPr>
        <p:txBody>
          <a:bodyPr wrap="none" anchor="ctr">
            <a:prstTxWarp prst="textNoShape">
              <a:avLst/>
            </a:prstTxWarp>
            <a:spAutoFit/>
          </a:bodyPr>
          <a:lstStyle/>
          <a:p>
            <a:r>
              <a:rPr lang="en-US" sz="1800"/>
              <a:t>1</a:t>
            </a:r>
          </a:p>
        </p:txBody>
      </p:sp>
      <p:sp>
        <p:nvSpPr>
          <p:cNvPr id="704533" name="Text Box 21"/>
          <p:cNvSpPr txBox="1">
            <a:spLocks noChangeArrowheads="1"/>
          </p:cNvSpPr>
          <p:nvPr/>
        </p:nvSpPr>
        <p:spPr bwMode="auto">
          <a:xfrm>
            <a:off x="6948488" y="3517900"/>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1</a:t>
            </a:r>
          </a:p>
        </p:txBody>
      </p:sp>
      <p:sp>
        <p:nvSpPr>
          <p:cNvPr id="704534" name="Line 22"/>
          <p:cNvSpPr>
            <a:spLocks noChangeShapeType="1"/>
          </p:cNvSpPr>
          <p:nvPr/>
        </p:nvSpPr>
        <p:spPr bwMode="auto">
          <a:xfrm rot="688582">
            <a:off x="6740525" y="3148013"/>
            <a:ext cx="1525588" cy="51435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4535" name="Line 23"/>
          <p:cNvSpPr>
            <a:spLocks noChangeShapeType="1"/>
          </p:cNvSpPr>
          <p:nvPr/>
        </p:nvSpPr>
        <p:spPr bwMode="auto">
          <a:xfrm rot="688582" flipH="1">
            <a:off x="6858000" y="3729038"/>
            <a:ext cx="1174750" cy="11096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4536" name="Text Box 24"/>
          <p:cNvSpPr txBox="1">
            <a:spLocks noChangeArrowheads="1"/>
          </p:cNvSpPr>
          <p:nvPr/>
        </p:nvSpPr>
        <p:spPr bwMode="auto">
          <a:xfrm>
            <a:off x="7913688" y="2613025"/>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1</a:t>
            </a:r>
          </a:p>
        </p:txBody>
      </p:sp>
      <p:sp>
        <p:nvSpPr>
          <p:cNvPr id="704537" name="Text Box 25"/>
          <p:cNvSpPr txBox="1">
            <a:spLocks noChangeArrowheads="1"/>
          </p:cNvSpPr>
          <p:nvPr/>
        </p:nvSpPr>
        <p:spPr bwMode="auto">
          <a:xfrm>
            <a:off x="7019925" y="3824288"/>
            <a:ext cx="320675" cy="366712"/>
          </a:xfrm>
          <a:prstGeom prst="rect">
            <a:avLst/>
          </a:prstGeom>
          <a:noFill/>
          <a:ln w="12700">
            <a:noFill/>
            <a:miter lim="800000"/>
            <a:headEnd/>
            <a:tailEnd/>
          </a:ln>
          <a:effectLst/>
        </p:spPr>
        <p:txBody>
          <a:bodyPr wrap="none" anchor="ctr">
            <a:prstTxWarp prst="textNoShape">
              <a:avLst/>
            </a:prstTxWarp>
            <a:spAutoFit/>
          </a:bodyPr>
          <a:lstStyle/>
          <a:p>
            <a:r>
              <a:rPr lang="en-US" sz="1800"/>
              <a:t>1</a:t>
            </a:r>
          </a:p>
        </p:txBody>
      </p:sp>
      <p:sp>
        <p:nvSpPr>
          <p:cNvPr id="704538" name="Text Box 26"/>
          <p:cNvSpPr txBox="1">
            <a:spLocks noChangeArrowheads="1"/>
          </p:cNvSpPr>
          <p:nvPr/>
        </p:nvSpPr>
        <p:spPr bwMode="auto">
          <a:xfrm>
            <a:off x="7159625" y="4117975"/>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1</a:t>
            </a:r>
          </a:p>
        </p:txBody>
      </p:sp>
      <p:sp>
        <p:nvSpPr>
          <p:cNvPr id="704539" name="Line 27"/>
          <p:cNvSpPr>
            <a:spLocks noChangeShapeType="1"/>
          </p:cNvSpPr>
          <p:nvPr/>
        </p:nvSpPr>
        <p:spPr bwMode="auto">
          <a:xfrm rot="688582">
            <a:off x="6762750" y="4583113"/>
            <a:ext cx="1525588" cy="51435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4540" name="Text Box 28"/>
          <p:cNvSpPr txBox="1">
            <a:spLocks noChangeArrowheads="1"/>
          </p:cNvSpPr>
          <p:nvPr/>
        </p:nvSpPr>
        <p:spPr bwMode="auto">
          <a:xfrm>
            <a:off x="7570788" y="4586288"/>
            <a:ext cx="320675" cy="366712"/>
          </a:xfrm>
          <a:prstGeom prst="rect">
            <a:avLst/>
          </a:prstGeom>
          <a:noFill/>
          <a:ln w="12700">
            <a:noFill/>
            <a:miter lim="800000"/>
            <a:headEnd/>
            <a:tailEnd/>
          </a:ln>
          <a:effectLst/>
        </p:spPr>
        <p:txBody>
          <a:bodyPr wrap="none" anchor="ctr">
            <a:prstTxWarp prst="textNoShape">
              <a:avLst/>
            </a:prstTxWarp>
            <a:spAutoFit/>
          </a:bodyPr>
          <a:lstStyle/>
          <a:p>
            <a:r>
              <a:rPr lang="en-US" sz="1800"/>
              <a:t>2</a:t>
            </a:r>
          </a:p>
        </p:txBody>
      </p:sp>
      <p:sp>
        <p:nvSpPr>
          <p:cNvPr id="704541" name="Text Box 29"/>
          <p:cNvSpPr txBox="1">
            <a:spLocks noChangeArrowheads="1"/>
          </p:cNvSpPr>
          <p:nvPr/>
        </p:nvSpPr>
        <p:spPr bwMode="auto">
          <a:xfrm>
            <a:off x="7207250" y="5481638"/>
            <a:ext cx="320675" cy="366712"/>
          </a:xfrm>
          <a:prstGeom prst="rect">
            <a:avLst/>
          </a:prstGeom>
          <a:noFill/>
          <a:ln w="12700">
            <a:noFill/>
            <a:miter lim="800000"/>
            <a:headEnd/>
            <a:tailEnd/>
          </a:ln>
          <a:effectLst/>
        </p:spPr>
        <p:txBody>
          <a:bodyPr wrap="none" anchor="ctr">
            <a:prstTxWarp prst="textNoShape">
              <a:avLst/>
            </a:prstTxWarp>
            <a:spAutoFit/>
          </a:bodyPr>
          <a:lstStyle/>
          <a:p>
            <a:r>
              <a:rPr lang="en-US" sz="1800"/>
              <a:t>5</a:t>
            </a:r>
          </a:p>
        </p:txBody>
      </p:sp>
      <p:sp>
        <p:nvSpPr>
          <p:cNvPr id="704542" name="Line 30"/>
          <p:cNvSpPr>
            <a:spLocks noChangeShapeType="1"/>
          </p:cNvSpPr>
          <p:nvPr/>
        </p:nvSpPr>
        <p:spPr bwMode="auto">
          <a:xfrm rot="688582" flipH="1">
            <a:off x="6915150" y="5127625"/>
            <a:ext cx="1174750" cy="11096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p:txBody>
          <a:bodyPr/>
          <a:lstStyle/>
          <a:p>
            <a:r>
              <a:rPr lang="en-US"/>
              <a:t>Fast Retransmit Caveats</a:t>
            </a:r>
          </a:p>
        </p:txBody>
      </p:sp>
      <p:sp>
        <p:nvSpPr>
          <p:cNvPr id="705539" name="Rectangle 3"/>
          <p:cNvSpPr>
            <a:spLocks noGrp="1" noChangeArrowheads="1"/>
          </p:cNvSpPr>
          <p:nvPr>
            <p:ph type="body" idx="1"/>
          </p:nvPr>
        </p:nvSpPr>
        <p:spPr>
          <a:xfrm>
            <a:off x="609600" y="1981200"/>
            <a:ext cx="8196263" cy="4114800"/>
          </a:xfrm>
        </p:spPr>
        <p:txBody>
          <a:bodyPr/>
          <a:lstStyle/>
          <a:p>
            <a:r>
              <a:rPr lang="en-US" sz="2800"/>
              <a:t>Assumes in order packet delivery</a:t>
            </a:r>
          </a:p>
          <a:p>
            <a:pPr lvl="1"/>
            <a:r>
              <a:rPr lang="en-US" sz="2400"/>
              <a:t>Recent proposal: measure rate of out of order delivery; dynamically adjust number of dup acks needed for retransmit</a:t>
            </a:r>
          </a:p>
          <a:p>
            <a:r>
              <a:rPr lang="en-US" sz="2800"/>
              <a:t>Doesn’t work with small windows (e.g. modems)</a:t>
            </a:r>
          </a:p>
          <a:p>
            <a:pPr lvl="1"/>
            <a:r>
              <a:rPr lang="en-US" sz="2400"/>
              <a:t>what if window size &lt;= 3</a:t>
            </a:r>
          </a:p>
          <a:p>
            <a:r>
              <a:rPr lang="en-US" sz="2800"/>
              <a:t>Doesn’t work if many packets are lost</a:t>
            </a:r>
          </a:p>
          <a:p>
            <a:pPr lvl="1"/>
            <a:r>
              <a:rPr lang="en-US" sz="2400"/>
              <a:t>example: at peak of slow start, might lose many packets</a:t>
            </a:r>
          </a:p>
          <a:p>
            <a:endParaRPr lang="en-US" sz="2800"/>
          </a:p>
          <a:p>
            <a:endParaRPr lang="en-US" sz="28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62" name="Rectangle 2"/>
          <p:cNvSpPr>
            <a:spLocks noGrp="1" noChangeArrowheads="1"/>
          </p:cNvSpPr>
          <p:nvPr>
            <p:ph type="title"/>
          </p:nvPr>
        </p:nvSpPr>
        <p:spPr/>
        <p:txBody>
          <a:bodyPr/>
          <a:lstStyle/>
          <a:p>
            <a:r>
              <a:rPr lang="en-US"/>
              <a:t>Fast Retransmit</a:t>
            </a:r>
          </a:p>
        </p:txBody>
      </p:sp>
      <p:sp>
        <p:nvSpPr>
          <p:cNvPr id="706563" name="Rectangle 3"/>
          <p:cNvSpPr>
            <a:spLocks noGrp="1" noChangeArrowheads="1"/>
          </p:cNvSpPr>
          <p:nvPr>
            <p:ph type="body" idx="1"/>
          </p:nvPr>
        </p:nvSpPr>
        <p:spPr/>
        <p:txBody>
          <a:bodyPr/>
          <a:lstStyle/>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smtClean="0"/>
          </a:p>
          <a:p>
            <a:pPr>
              <a:lnSpc>
                <a:spcPct val="90000"/>
              </a:lnSpc>
            </a:pPr>
            <a:endParaRPr lang="en-US" sz="2800" dirty="0" smtClean="0"/>
          </a:p>
          <a:p>
            <a:pPr>
              <a:lnSpc>
                <a:spcPct val="90000"/>
              </a:lnSpc>
            </a:pPr>
            <a:endParaRPr lang="en-US" dirty="0" smtClean="0"/>
          </a:p>
          <a:p>
            <a:pPr>
              <a:lnSpc>
                <a:spcPct val="90000"/>
              </a:lnSpc>
            </a:pPr>
            <a:r>
              <a:rPr lang="en-US" sz="2800" dirty="0" smtClean="0"/>
              <a:t>Regaining </a:t>
            </a:r>
            <a:r>
              <a:rPr lang="en-US" sz="2800" dirty="0" err="1"/>
              <a:t>ack</a:t>
            </a:r>
            <a:r>
              <a:rPr lang="en-US" sz="2800" dirty="0"/>
              <a:t> pacing limits performance</a:t>
            </a:r>
          </a:p>
        </p:txBody>
      </p:sp>
      <p:graphicFrame>
        <p:nvGraphicFramePr>
          <p:cNvPr id="5" name="Object 2"/>
          <p:cNvGraphicFramePr>
            <a:graphicFrameLocks noChangeAspect="1"/>
          </p:cNvGraphicFramePr>
          <p:nvPr/>
        </p:nvGraphicFramePr>
        <p:xfrm>
          <a:off x="1503363" y="1665288"/>
          <a:ext cx="6197600" cy="41084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7586" name="Rectangle 2"/>
          <p:cNvSpPr>
            <a:spLocks noGrp="1" noChangeArrowheads="1"/>
          </p:cNvSpPr>
          <p:nvPr>
            <p:ph type="title"/>
          </p:nvPr>
        </p:nvSpPr>
        <p:spPr/>
        <p:txBody>
          <a:bodyPr/>
          <a:lstStyle/>
          <a:p>
            <a:r>
              <a:rPr lang="en-US"/>
              <a:t>Fast Recovery</a:t>
            </a:r>
          </a:p>
        </p:txBody>
      </p:sp>
      <p:sp>
        <p:nvSpPr>
          <p:cNvPr id="707587" name="Rectangle 3"/>
          <p:cNvSpPr>
            <a:spLocks noGrp="1" noChangeArrowheads="1"/>
          </p:cNvSpPr>
          <p:nvPr>
            <p:ph type="body" idx="1"/>
          </p:nvPr>
        </p:nvSpPr>
        <p:spPr>
          <a:xfrm>
            <a:off x="609600" y="1981200"/>
            <a:ext cx="6165850" cy="4114800"/>
          </a:xfrm>
        </p:spPr>
        <p:txBody>
          <a:bodyPr/>
          <a:lstStyle/>
          <a:p>
            <a:r>
              <a:rPr lang="en-US" sz="2800"/>
              <a:t>Use duplicate acks to maintain ack pacing</a:t>
            </a:r>
          </a:p>
          <a:p>
            <a:pPr lvl="1"/>
            <a:r>
              <a:rPr lang="en-US" sz="2400"/>
              <a:t>duplicate ack =&gt; packet left network</a:t>
            </a:r>
          </a:p>
          <a:p>
            <a:pPr lvl="1"/>
            <a:r>
              <a:rPr lang="en-US" sz="2400"/>
              <a:t>after loss, send packet after every other acknowledgement</a:t>
            </a:r>
          </a:p>
          <a:p>
            <a:r>
              <a:rPr lang="en-US" sz="2800"/>
              <a:t>Doesn’t work if lose many packets in a row</a:t>
            </a:r>
          </a:p>
          <a:p>
            <a:pPr lvl="1"/>
            <a:r>
              <a:rPr lang="en-US" sz="2400"/>
              <a:t>fall back on timeout and slow start to reestablish ack pacing</a:t>
            </a:r>
          </a:p>
        </p:txBody>
      </p:sp>
      <p:sp>
        <p:nvSpPr>
          <p:cNvPr id="707588" name="Line 4"/>
          <p:cNvSpPr>
            <a:spLocks noChangeShapeType="1"/>
          </p:cNvSpPr>
          <p:nvPr/>
        </p:nvSpPr>
        <p:spPr bwMode="auto">
          <a:xfrm>
            <a:off x="6745288" y="1676400"/>
            <a:ext cx="0" cy="4267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707589" name="Line 5"/>
          <p:cNvSpPr>
            <a:spLocks noChangeShapeType="1"/>
          </p:cNvSpPr>
          <p:nvPr/>
        </p:nvSpPr>
        <p:spPr bwMode="auto">
          <a:xfrm>
            <a:off x="8205788" y="1693863"/>
            <a:ext cx="0" cy="4267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707590" name="Line 6"/>
          <p:cNvSpPr>
            <a:spLocks noChangeShapeType="1"/>
          </p:cNvSpPr>
          <p:nvPr/>
        </p:nvSpPr>
        <p:spPr bwMode="auto">
          <a:xfrm rot="688582">
            <a:off x="6718300" y="1854200"/>
            <a:ext cx="1525588" cy="51435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7591" name="Line 7"/>
          <p:cNvSpPr>
            <a:spLocks noChangeShapeType="1"/>
          </p:cNvSpPr>
          <p:nvPr/>
        </p:nvSpPr>
        <p:spPr bwMode="auto">
          <a:xfrm rot="688582">
            <a:off x="6772275" y="2082800"/>
            <a:ext cx="850900" cy="2667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7592" name="Line 8"/>
          <p:cNvSpPr>
            <a:spLocks noChangeShapeType="1"/>
          </p:cNvSpPr>
          <p:nvPr/>
        </p:nvSpPr>
        <p:spPr bwMode="auto">
          <a:xfrm rot="688582">
            <a:off x="6742113" y="2463800"/>
            <a:ext cx="1525587" cy="51435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7593" name="Line 9"/>
          <p:cNvSpPr>
            <a:spLocks noChangeShapeType="1"/>
          </p:cNvSpPr>
          <p:nvPr/>
        </p:nvSpPr>
        <p:spPr bwMode="auto">
          <a:xfrm rot="688582">
            <a:off x="6753225" y="2865438"/>
            <a:ext cx="1525588" cy="51435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7594" name="Line 10"/>
          <p:cNvSpPr>
            <a:spLocks noChangeShapeType="1"/>
          </p:cNvSpPr>
          <p:nvPr/>
        </p:nvSpPr>
        <p:spPr bwMode="auto">
          <a:xfrm rot="688582" flipH="1">
            <a:off x="6896100" y="2413000"/>
            <a:ext cx="1174750" cy="11096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7595" name="Line 11"/>
          <p:cNvSpPr>
            <a:spLocks noChangeShapeType="1"/>
          </p:cNvSpPr>
          <p:nvPr/>
        </p:nvSpPr>
        <p:spPr bwMode="auto">
          <a:xfrm rot="688582" flipH="1">
            <a:off x="6872288" y="2717800"/>
            <a:ext cx="1174750" cy="11096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7596" name="Line 12"/>
          <p:cNvSpPr>
            <a:spLocks noChangeShapeType="1"/>
          </p:cNvSpPr>
          <p:nvPr/>
        </p:nvSpPr>
        <p:spPr bwMode="auto">
          <a:xfrm rot="688582" flipH="1">
            <a:off x="6872288" y="3046413"/>
            <a:ext cx="1174750" cy="11096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7597" name="Line 13"/>
          <p:cNvSpPr>
            <a:spLocks noChangeShapeType="1"/>
          </p:cNvSpPr>
          <p:nvPr/>
        </p:nvSpPr>
        <p:spPr bwMode="auto">
          <a:xfrm rot="688582" flipH="1">
            <a:off x="6881813" y="3435350"/>
            <a:ext cx="1174750" cy="11096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7598" name="Text Box 14"/>
          <p:cNvSpPr txBox="1">
            <a:spLocks noChangeArrowheads="1"/>
          </p:cNvSpPr>
          <p:nvPr/>
        </p:nvSpPr>
        <p:spPr bwMode="auto">
          <a:xfrm>
            <a:off x="7199313" y="1663700"/>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1</a:t>
            </a:r>
          </a:p>
        </p:txBody>
      </p:sp>
      <p:sp>
        <p:nvSpPr>
          <p:cNvPr id="707599" name="AutoShape 15"/>
          <p:cNvSpPr>
            <a:spLocks noChangeArrowheads="1"/>
          </p:cNvSpPr>
          <p:nvPr/>
        </p:nvSpPr>
        <p:spPr bwMode="auto">
          <a:xfrm flipH="1">
            <a:off x="7413625" y="2144713"/>
            <a:ext cx="381000" cy="457200"/>
          </a:xfrm>
          <a:prstGeom prst="lightningBolt">
            <a:avLst/>
          </a:prstGeom>
          <a:solidFill>
            <a:srgbClr val="FFFFFF"/>
          </a:solidFill>
          <a:ln w="25400">
            <a:solidFill>
              <a:schemeClr val="tx1"/>
            </a:solidFill>
            <a:miter lim="800000"/>
            <a:headEnd/>
            <a:tailEnd/>
          </a:ln>
          <a:effectLst/>
        </p:spPr>
        <p:txBody>
          <a:bodyPr wrap="none" anchor="ctr">
            <a:prstTxWarp prst="textNoShape">
              <a:avLst/>
            </a:prstTxWarp>
          </a:bodyPr>
          <a:lstStyle/>
          <a:p>
            <a:endParaRPr lang="en-US"/>
          </a:p>
        </p:txBody>
      </p:sp>
      <p:sp>
        <p:nvSpPr>
          <p:cNvPr id="707600" name="Text Box 16"/>
          <p:cNvSpPr txBox="1">
            <a:spLocks noChangeArrowheads="1"/>
          </p:cNvSpPr>
          <p:nvPr/>
        </p:nvSpPr>
        <p:spPr bwMode="auto">
          <a:xfrm>
            <a:off x="7292975" y="2085975"/>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2</a:t>
            </a:r>
          </a:p>
        </p:txBody>
      </p:sp>
      <p:sp>
        <p:nvSpPr>
          <p:cNvPr id="707601" name="Text Box 17"/>
          <p:cNvSpPr txBox="1">
            <a:spLocks noChangeArrowheads="1"/>
          </p:cNvSpPr>
          <p:nvPr/>
        </p:nvSpPr>
        <p:spPr bwMode="auto">
          <a:xfrm>
            <a:off x="7115175" y="2251075"/>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3</a:t>
            </a:r>
          </a:p>
        </p:txBody>
      </p:sp>
      <p:sp>
        <p:nvSpPr>
          <p:cNvPr id="707602" name="Text Box 18"/>
          <p:cNvSpPr txBox="1">
            <a:spLocks noChangeArrowheads="1"/>
          </p:cNvSpPr>
          <p:nvPr/>
        </p:nvSpPr>
        <p:spPr bwMode="auto">
          <a:xfrm>
            <a:off x="7069138" y="2660650"/>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4</a:t>
            </a:r>
          </a:p>
        </p:txBody>
      </p:sp>
      <p:sp>
        <p:nvSpPr>
          <p:cNvPr id="707603" name="Text Box 19"/>
          <p:cNvSpPr txBox="1">
            <a:spLocks noChangeArrowheads="1"/>
          </p:cNvSpPr>
          <p:nvPr/>
        </p:nvSpPr>
        <p:spPr bwMode="auto">
          <a:xfrm>
            <a:off x="6856413" y="2860675"/>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5</a:t>
            </a:r>
          </a:p>
        </p:txBody>
      </p:sp>
      <p:sp>
        <p:nvSpPr>
          <p:cNvPr id="707604" name="Text Box 20"/>
          <p:cNvSpPr txBox="1">
            <a:spLocks noChangeArrowheads="1"/>
          </p:cNvSpPr>
          <p:nvPr/>
        </p:nvSpPr>
        <p:spPr bwMode="auto">
          <a:xfrm>
            <a:off x="7783513" y="2411413"/>
            <a:ext cx="320675" cy="366712"/>
          </a:xfrm>
          <a:prstGeom prst="rect">
            <a:avLst/>
          </a:prstGeom>
          <a:noFill/>
          <a:ln w="12700">
            <a:noFill/>
            <a:miter lim="800000"/>
            <a:headEnd/>
            <a:tailEnd/>
          </a:ln>
          <a:effectLst/>
        </p:spPr>
        <p:txBody>
          <a:bodyPr wrap="none" anchor="ctr">
            <a:prstTxWarp prst="textNoShape">
              <a:avLst/>
            </a:prstTxWarp>
            <a:spAutoFit/>
          </a:bodyPr>
          <a:lstStyle/>
          <a:p>
            <a:r>
              <a:rPr lang="en-US" sz="1800"/>
              <a:t>1</a:t>
            </a:r>
          </a:p>
        </p:txBody>
      </p:sp>
      <p:sp>
        <p:nvSpPr>
          <p:cNvPr id="707605" name="Text Box 21"/>
          <p:cNvSpPr txBox="1">
            <a:spLocks noChangeArrowheads="1"/>
          </p:cNvSpPr>
          <p:nvPr/>
        </p:nvSpPr>
        <p:spPr bwMode="auto">
          <a:xfrm>
            <a:off x="6948488" y="3517900"/>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1</a:t>
            </a:r>
          </a:p>
        </p:txBody>
      </p:sp>
      <p:sp>
        <p:nvSpPr>
          <p:cNvPr id="707606" name="Line 22"/>
          <p:cNvSpPr>
            <a:spLocks noChangeShapeType="1"/>
          </p:cNvSpPr>
          <p:nvPr/>
        </p:nvSpPr>
        <p:spPr bwMode="auto">
          <a:xfrm rot="688582">
            <a:off x="6740525" y="3148013"/>
            <a:ext cx="1525588" cy="51435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7607" name="Line 23"/>
          <p:cNvSpPr>
            <a:spLocks noChangeShapeType="1"/>
          </p:cNvSpPr>
          <p:nvPr/>
        </p:nvSpPr>
        <p:spPr bwMode="auto">
          <a:xfrm rot="688582" flipH="1">
            <a:off x="6858000" y="3729038"/>
            <a:ext cx="1174750" cy="11096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7608" name="Text Box 24"/>
          <p:cNvSpPr txBox="1">
            <a:spLocks noChangeArrowheads="1"/>
          </p:cNvSpPr>
          <p:nvPr/>
        </p:nvSpPr>
        <p:spPr bwMode="auto">
          <a:xfrm>
            <a:off x="7913688" y="2613025"/>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1</a:t>
            </a:r>
          </a:p>
        </p:txBody>
      </p:sp>
      <p:sp>
        <p:nvSpPr>
          <p:cNvPr id="707609" name="Text Box 25"/>
          <p:cNvSpPr txBox="1">
            <a:spLocks noChangeArrowheads="1"/>
          </p:cNvSpPr>
          <p:nvPr/>
        </p:nvSpPr>
        <p:spPr bwMode="auto">
          <a:xfrm>
            <a:off x="7019925" y="3824288"/>
            <a:ext cx="320675" cy="366712"/>
          </a:xfrm>
          <a:prstGeom prst="rect">
            <a:avLst/>
          </a:prstGeom>
          <a:noFill/>
          <a:ln w="12700">
            <a:noFill/>
            <a:miter lim="800000"/>
            <a:headEnd/>
            <a:tailEnd/>
          </a:ln>
          <a:effectLst/>
        </p:spPr>
        <p:txBody>
          <a:bodyPr wrap="none" anchor="ctr">
            <a:prstTxWarp prst="textNoShape">
              <a:avLst/>
            </a:prstTxWarp>
            <a:spAutoFit/>
          </a:bodyPr>
          <a:lstStyle/>
          <a:p>
            <a:r>
              <a:rPr lang="en-US" sz="1800"/>
              <a:t>1</a:t>
            </a:r>
          </a:p>
        </p:txBody>
      </p:sp>
      <p:sp>
        <p:nvSpPr>
          <p:cNvPr id="707610" name="Text Box 26"/>
          <p:cNvSpPr txBox="1">
            <a:spLocks noChangeArrowheads="1"/>
          </p:cNvSpPr>
          <p:nvPr/>
        </p:nvSpPr>
        <p:spPr bwMode="auto">
          <a:xfrm>
            <a:off x="7159625" y="4117975"/>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1</a:t>
            </a:r>
          </a:p>
        </p:txBody>
      </p:sp>
      <p:sp>
        <p:nvSpPr>
          <p:cNvPr id="707611" name="Line 27"/>
          <p:cNvSpPr>
            <a:spLocks noChangeShapeType="1"/>
          </p:cNvSpPr>
          <p:nvPr/>
        </p:nvSpPr>
        <p:spPr bwMode="auto">
          <a:xfrm rot="688582">
            <a:off x="6762750" y="4583113"/>
            <a:ext cx="1525588" cy="51435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7612" name="Text Box 28"/>
          <p:cNvSpPr txBox="1">
            <a:spLocks noChangeArrowheads="1"/>
          </p:cNvSpPr>
          <p:nvPr/>
        </p:nvSpPr>
        <p:spPr bwMode="auto">
          <a:xfrm>
            <a:off x="7570788" y="4586288"/>
            <a:ext cx="320675" cy="366712"/>
          </a:xfrm>
          <a:prstGeom prst="rect">
            <a:avLst/>
          </a:prstGeom>
          <a:noFill/>
          <a:ln w="12700">
            <a:noFill/>
            <a:miter lim="800000"/>
            <a:headEnd/>
            <a:tailEnd/>
          </a:ln>
          <a:effectLst/>
        </p:spPr>
        <p:txBody>
          <a:bodyPr wrap="none" anchor="ctr">
            <a:prstTxWarp prst="textNoShape">
              <a:avLst/>
            </a:prstTxWarp>
            <a:spAutoFit/>
          </a:bodyPr>
          <a:lstStyle/>
          <a:p>
            <a:r>
              <a:rPr lang="en-US" sz="1800"/>
              <a:t>2</a:t>
            </a:r>
          </a:p>
        </p:txBody>
      </p:sp>
      <p:sp>
        <p:nvSpPr>
          <p:cNvPr id="707613" name="Line 29"/>
          <p:cNvSpPr>
            <a:spLocks noChangeShapeType="1"/>
          </p:cNvSpPr>
          <p:nvPr/>
        </p:nvSpPr>
        <p:spPr bwMode="auto">
          <a:xfrm rot="688582">
            <a:off x="6753225" y="3535363"/>
            <a:ext cx="1525588" cy="51435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7614" name="Line 30"/>
          <p:cNvSpPr>
            <a:spLocks noChangeShapeType="1"/>
          </p:cNvSpPr>
          <p:nvPr/>
        </p:nvSpPr>
        <p:spPr bwMode="auto">
          <a:xfrm rot="688582" flipH="1">
            <a:off x="6869113" y="4151313"/>
            <a:ext cx="1174750" cy="11096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7615" name="Line 31"/>
          <p:cNvSpPr>
            <a:spLocks noChangeShapeType="1"/>
          </p:cNvSpPr>
          <p:nvPr/>
        </p:nvSpPr>
        <p:spPr bwMode="auto">
          <a:xfrm rot="688582">
            <a:off x="6726238" y="5275263"/>
            <a:ext cx="1525587" cy="51435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707616" name="Text Box 32"/>
          <p:cNvSpPr txBox="1">
            <a:spLocks noChangeArrowheads="1"/>
          </p:cNvSpPr>
          <p:nvPr/>
        </p:nvSpPr>
        <p:spPr bwMode="auto">
          <a:xfrm>
            <a:off x="7512050" y="5267325"/>
            <a:ext cx="320675" cy="366713"/>
          </a:xfrm>
          <a:prstGeom prst="rect">
            <a:avLst/>
          </a:prstGeom>
          <a:noFill/>
          <a:ln w="12700">
            <a:noFill/>
            <a:miter lim="800000"/>
            <a:headEnd/>
            <a:tailEnd/>
          </a:ln>
          <a:effectLst/>
        </p:spPr>
        <p:txBody>
          <a:bodyPr wrap="none" anchor="ctr">
            <a:prstTxWarp prst="textNoShape">
              <a:avLst/>
            </a:prstTxWarp>
            <a:spAutoFit/>
          </a:bodyPr>
          <a:lstStyle/>
          <a:p>
            <a:r>
              <a:rPr lang="en-US" sz="1800"/>
              <a:t>3</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n-US" dirty="0" smtClean="0"/>
              <a:t>Avoiding Small Packets</a:t>
            </a:r>
            <a:endParaRPr lang="en-US" dirty="0"/>
          </a:p>
        </p:txBody>
      </p:sp>
      <p:sp>
        <p:nvSpPr>
          <p:cNvPr id="217091" name="Rectangle 3"/>
          <p:cNvSpPr>
            <a:spLocks noGrp="1" noChangeArrowheads="1"/>
          </p:cNvSpPr>
          <p:nvPr>
            <p:ph type="body" idx="1"/>
          </p:nvPr>
        </p:nvSpPr>
        <p:spPr/>
        <p:txBody>
          <a:bodyPr/>
          <a:lstStyle/>
          <a:p>
            <a:pPr>
              <a:lnSpc>
                <a:spcPct val="80000"/>
              </a:lnSpc>
            </a:pPr>
            <a:r>
              <a:rPr lang="en-US" sz="2000" dirty="0" smtClean="0"/>
              <a:t>Nagle’s </a:t>
            </a:r>
            <a:r>
              <a:rPr lang="en-US" sz="2000" dirty="0"/>
              <a:t>algorithm (sender side):</a:t>
            </a:r>
          </a:p>
          <a:p>
            <a:pPr lvl="1">
              <a:lnSpc>
                <a:spcPct val="80000"/>
              </a:lnSpc>
            </a:pPr>
            <a:r>
              <a:rPr lang="en-US" sz="2000" dirty="0"/>
              <a:t>Only allow one outstanding segment smaller than the MSS</a:t>
            </a:r>
          </a:p>
          <a:p>
            <a:pPr lvl="1">
              <a:lnSpc>
                <a:spcPct val="80000"/>
              </a:lnSpc>
            </a:pPr>
            <a:r>
              <a:rPr lang="en-US" sz="2000" dirty="0"/>
              <a:t>A “self-clocking” algorithm</a:t>
            </a:r>
          </a:p>
          <a:p>
            <a:pPr lvl="1">
              <a:lnSpc>
                <a:spcPct val="80000"/>
              </a:lnSpc>
            </a:pPr>
            <a:r>
              <a:rPr lang="en-US" sz="2000" dirty="0"/>
              <a:t>But gets in the way for</a:t>
            </a:r>
            <a:r>
              <a:rPr lang="en-US" sz="2000" dirty="0" smtClean="0"/>
              <a:t> SSH </a:t>
            </a:r>
            <a:r>
              <a:rPr lang="en-US" sz="2000" dirty="0"/>
              <a:t>etc</a:t>
            </a:r>
            <a:r>
              <a:rPr lang="en-US" sz="2000" dirty="0" smtClean="0"/>
              <a:t>. </a:t>
            </a:r>
            <a:r>
              <a:rPr lang="en-US" sz="2000" dirty="0"/>
              <a:t>(TCP_NODELAY)</a:t>
            </a:r>
          </a:p>
          <a:p>
            <a:pPr lvl="1">
              <a:lnSpc>
                <a:spcPct val="80000"/>
              </a:lnSpc>
            </a:pPr>
            <a:endParaRPr lang="en-US" sz="2000" dirty="0"/>
          </a:p>
          <a:p>
            <a:pPr>
              <a:lnSpc>
                <a:spcPct val="80000"/>
              </a:lnSpc>
            </a:pPr>
            <a:r>
              <a:rPr lang="en-US" sz="2000" dirty="0"/>
              <a:t>Delayed acknowledgements (receiver side)</a:t>
            </a:r>
          </a:p>
          <a:p>
            <a:pPr lvl="1">
              <a:lnSpc>
                <a:spcPct val="80000"/>
              </a:lnSpc>
            </a:pPr>
            <a:r>
              <a:rPr lang="en-US" sz="2000" dirty="0"/>
              <a:t>Wait to send ACK, hoping to piggyback on reverse stream</a:t>
            </a:r>
          </a:p>
          <a:p>
            <a:pPr lvl="1">
              <a:lnSpc>
                <a:spcPct val="80000"/>
              </a:lnSpc>
            </a:pPr>
            <a:r>
              <a:rPr lang="en-US" sz="2000" dirty="0"/>
              <a:t>But send one ACK per two data packets and use timeout on the delay</a:t>
            </a:r>
          </a:p>
          <a:p>
            <a:pPr lvl="1">
              <a:lnSpc>
                <a:spcPct val="80000"/>
              </a:lnSpc>
            </a:pPr>
            <a:r>
              <a:rPr lang="en-US" sz="2000" dirty="0"/>
              <a:t>Cuts down on overheads and allows coalescing</a:t>
            </a:r>
          </a:p>
          <a:p>
            <a:pPr lvl="1">
              <a:lnSpc>
                <a:spcPct val="80000"/>
              </a:lnSpc>
            </a:pPr>
            <a:r>
              <a:rPr lang="en-US" sz="2000" dirty="0"/>
              <a:t>Otherwise a nuisance, </a:t>
            </a:r>
            <a:r>
              <a:rPr lang="en-US" sz="2000" dirty="0" err="1"/>
              <a:t>e.g</a:t>
            </a:r>
            <a:r>
              <a:rPr lang="en-US" sz="2000" dirty="0"/>
              <a:t>, RTT estimation</a:t>
            </a:r>
          </a:p>
          <a:p>
            <a:pPr lvl="1">
              <a:lnSpc>
                <a:spcPct val="80000"/>
              </a:lnSpc>
            </a:pPr>
            <a:endParaRPr lang="en-US" sz="2000" dirty="0"/>
          </a:p>
          <a:p>
            <a:pPr>
              <a:lnSpc>
                <a:spcPct val="80000"/>
              </a:lnSpc>
            </a:pPr>
            <a:r>
              <a:rPr lang="en-US" sz="2000" dirty="0"/>
              <a:t>Irony: how do Nagle and </a:t>
            </a:r>
            <a:r>
              <a:rPr lang="en-US" sz="2000" dirty="0" smtClean="0"/>
              <a:t>delayed </a:t>
            </a:r>
            <a:r>
              <a:rPr lang="en-US" sz="2000" dirty="0" err="1"/>
              <a:t>ACKs</a:t>
            </a:r>
            <a:r>
              <a:rPr lang="en-US" sz="2000" dirty="0"/>
              <a:t> interact?</a:t>
            </a:r>
          </a:p>
          <a:p>
            <a:pPr lvl="1">
              <a:lnSpc>
                <a:spcPct val="80000"/>
              </a:lnSpc>
            </a:pPr>
            <a:r>
              <a:rPr lang="en-US" sz="2000" dirty="0"/>
              <a:t>Consider a Web request</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8610" name="Rectangle 2"/>
          <p:cNvSpPr>
            <a:spLocks noGrp="1" noChangeArrowheads="1"/>
          </p:cNvSpPr>
          <p:nvPr>
            <p:ph type="title"/>
          </p:nvPr>
        </p:nvSpPr>
        <p:spPr/>
        <p:txBody>
          <a:bodyPr/>
          <a:lstStyle/>
          <a:p>
            <a:r>
              <a:rPr lang="en-US"/>
              <a:t>Fast Recovery</a:t>
            </a:r>
          </a:p>
        </p:txBody>
      </p:sp>
      <p:graphicFrame>
        <p:nvGraphicFramePr>
          <p:cNvPr id="4" name="Object 2"/>
          <p:cNvGraphicFramePr>
            <a:graphicFrameLocks noGrp="1" noChangeAspect="1"/>
          </p:cNvGraphicFramePr>
          <p:nvPr>
            <p:ph type="body" idx="1"/>
          </p:nvPr>
        </p:nvGraphicFramePr>
        <p:xfrm>
          <a:off x="1447800" y="1828800"/>
          <a:ext cx="6192837" cy="41068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TCP Performance (Steady State)</a:t>
            </a:r>
            <a:endParaRPr lang="en-US" dirty="0"/>
          </a:p>
        </p:txBody>
      </p:sp>
      <p:sp>
        <p:nvSpPr>
          <p:cNvPr id="3" name="Content Placeholder 2"/>
          <p:cNvSpPr>
            <a:spLocks noGrp="1"/>
          </p:cNvSpPr>
          <p:nvPr>
            <p:ph idx="1"/>
          </p:nvPr>
        </p:nvSpPr>
        <p:spPr/>
        <p:txBody>
          <a:bodyPr/>
          <a:lstStyle/>
          <a:p>
            <a:r>
              <a:rPr lang="en-US" dirty="0" smtClean="0"/>
              <a:t>Bandwidth as a function of</a:t>
            </a:r>
          </a:p>
          <a:p>
            <a:pPr lvl="1"/>
            <a:r>
              <a:rPr lang="en-US" dirty="0" smtClean="0"/>
              <a:t>RTT?</a:t>
            </a:r>
          </a:p>
          <a:p>
            <a:pPr lvl="1"/>
            <a:r>
              <a:rPr lang="en-US" dirty="0" smtClean="0"/>
              <a:t>Loss rate?</a:t>
            </a:r>
          </a:p>
          <a:p>
            <a:pPr lvl="1"/>
            <a:r>
              <a:rPr lang="en-US" dirty="0" smtClean="0"/>
              <a:t>Packet size?</a:t>
            </a:r>
          </a:p>
          <a:p>
            <a:pPr lvl="1"/>
            <a:r>
              <a:rPr lang="en-US" dirty="0" smtClean="0"/>
              <a:t>Receive window?</a:t>
            </a:r>
            <a:endParaRPr lang="en-US" dirty="0"/>
          </a:p>
        </p:txBody>
      </p:sp>
      <p:sp>
        <p:nvSpPr>
          <p:cNvPr id="4" name="Slide Number Placeholder 3"/>
          <p:cNvSpPr>
            <a:spLocks noGrp="1"/>
          </p:cNvSpPr>
          <p:nvPr>
            <p:ph type="sldNum" sz="quarter" idx="12"/>
          </p:nvPr>
        </p:nvSpPr>
        <p:spPr/>
        <p:txBody>
          <a:bodyPr/>
          <a:lstStyle/>
          <a:p>
            <a:fld id="{847ED854-7814-5549-AEF3-B8BF8E3EE55F}"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TCP over 10Gbps Pipes</a:t>
            </a:r>
            <a:endParaRPr lang="en-US" dirty="0"/>
          </a:p>
        </p:txBody>
      </p:sp>
      <p:sp>
        <p:nvSpPr>
          <p:cNvPr id="3" name="Content Placeholder 2"/>
          <p:cNvSpPr>
            <a:spLocks noGrp="1"/>
          </p:cNvSpPr>
          <p:nvPr>
            <p:ph idx="1"/>
          </p:nvPr>
        </p:nvSpPr>
        <p:spPr/>
        <p:txBody>
          <a:bodyPr/>
          <a:lstStyle/>
          <a:p>
            <a:r>
              <a:rPr lang="en-US" dirty="0" smtClean="0"/>
              <a:t>What’s the problem?</a:t>
            </a:r>
          </a:p>
          <a:p>
            <a:r>
              <a:rPr lang="en-US" dirty="0" smtClean="0"/>
              <a:t>How might we fix it?</a:t>
            </a:r>
            <a:endParaRPr lang="en-US" dirty="0"/>
          </a:p>
        </p:txBody>
      </p:sp>
      <p:sp>
        <p:nvSpPr>
          <p:cNvPr id="4" name="Slide Number Placeholder 3"/>
          <p:cNvSpPr>
            <a:spLocks noGrp="1"/>
          </p:cNvSpPr>
          <p:nvPr>
            <p:ph type="sldNum" sz="quarter" idx="12"/>
          </p:nvPr>
        </p:nvSpPr>
        <p:spPr/>
        <p:txBody>
          <a:bodyPr/>
          <a:lstStyle/>
          <a:p>
            <a:fld id="{847ED854-7814-5549-AEF3-B8BF8E3EE55F}"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TCP over Wireless</a:t>
            </a:r>
            <a:endParaRPr lang="en-US" dirty="0"/>
          </a:p>
        </p:txBody>
      </p:sp>
      <p:sp>
        <p:nvSpPr>
          <p:cNvPr id="3" name="Content Placeholder 2"/>
          <p:cNvSpPr>
            <a:spLocks noGrp="1"/>
          </p:cNvSpPr>
          <p:nvPr>
            <p:ph idx="1"/>
          </p:nvPr>
        </p:nvSpPr>
        <p:spPr/>
        <p:txBody>
          <a:bodyPr/>
          <a:lstStyle/>
          <a:p>
            <a:r>
              <a:rPr lang="en-US" dirty="0" smtClean="0"/>
              <a:t>What’s the problem?</a:t>
            </a:r>
          </a:p>
          <a:p>
            <a:r>
              <a:rPr lang="en-US" dirty="0" smtClean="0"/>
              <a:t>How might we fix it?</a:t>
            </a:r>
            <a:endParaRPr lang="en-US" dirty="0"/>
          </a:p>
        </p:txBody>
      </p:sp>
      <p:sp>
        <p:nvSpPr>
          <p:cNvPr id="4" name="Slide Number Placeholder 3"/>
          <p:cNvSpPr>
            <a:spLocks noGrp="1"/>
          </p:cNvSpPr>
          <p:nvPr>
            <p:ph type="sldNum" sz="quarter" idx="12"/>
          </p:nvPr>
        </p:nvSpPr>
        <p:spPr/>
        <p:txBody>
          <a:bodyPr/>
          <a:lstStyle/>
          <a:p>
            <a:fld id="{847ED854-7814-5549-AEF3-B8BF8E3EE55F}"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5778" name="Rectangle 2"/>
          <p:cNvSpPr>
            <a:spLocks noGrp="1" noChangeArrowheads="1"/>
          </p:cNvSpPr>
          <p:nvPr>
            <p:ph type="title"/>
          </p:nvPr>
        </p:nvSpPr>
        <p:spPr/>
        <p:txBody>
          <a:bodyPr/>
          <a:lstStyle/>
          <a:p>
            <a:r>
              <a:rPr lang="en-US"/>
              <a:t>What if TCP connection is short?</a:t>
            </a:r>
          </a:p>
        </p:txBody>
      </p:sp>
      <p:sp>
        <p:nvSpPr>
          <p:cNvPr id="715779" name="Rectangle 3"/>
          <p:cNvSpPr>
            <a:spLocks noGrp="1" noChangeArrowheads="1"/>
          </p:cNvSpPr>
          <p:nvPr>
            <p:ph type="body" idx="1"/>
          </p:nvPr>
        </p:nvSpPr>
        <p:spPr>
          <a:xfrm>
            <a:off x="727075" y="1735138"/>
            <a:ext cx="7848600" cy="4114800"/>
          </a:xfrm>
        </p:spPr>
        <p:txBody>
          <a:bodyPr/>
          <a:lstStyle/>
          <a:p>
            <a:pPr>
              <a:lnSpc>
                <a:spcPct val="90000"/>
              </a:lnSpc>
            </a:pPr>
            <a:r>
              <a:rPr lang="en-US" sz="2800" dirty="0"/>
              <a:t>Slow start dominates performance</a:t>
            </a:r>
          </a:p>
          <a:p>
            <a:pPr lvl="1">
              <a:lnSpc>
                <a:spcPct val="90000"/>
              </a:lnSpc>
            </a:pPr>
            <a:r>
              <a:rPr lang="en-US" sz="2400" dirty="0"/>
              <a:t>What if network is unloaded?</a:t>
            </a:r>
          </a:p>
          <a:p>
            <a:pPr lvl="1">
              <a:lnSpc>
                <a:spcPct val="90000"/>
              </a:lnSpc>
            </a:pPr>
            <a:r>
              <a:rPr lang="en-US" sz="2400" dirty="0" err="1"/>
              <a:t>Burstiness</a:t>
            </a:r>
            <a:r>
              <a:rPr lang="en-US" sz="2400" dirty="0"/>
              <a:t> causes extra drops</a:t>
            </a:r>
          </a:p>
          <a:p>
            <a:pPr>
              <a:lnSpc>
                <a:spcPct val="90000"/>
              </a:lnSpc>
            </a:pPr>
            <a:r>
              <a:rPr lang="en-US" sz="2800" dirty="0"/>
              <a:t>Packet losses unreliable </a:t>
            </a:r>
            <a:r>
              <a:rPr lang="en-US" sz="2800" dirty="0" smtClean="0"/>
              <a:t>indicator for short </a:t>
            </a:r>
            <a:r>
              <a:rPr lang="en-US" dirty="0" smtClean="0"/>
              <a:t>flows</a:t>
            </a:r>
            <a:endParaRPr lang="en-US" sz="2800" dirty="0" smtClean="0"/>
          </a:p>
          <a:p>
            <a:pPr lvl="1">
              <a:lnSpc>
                <a:spcPct val="90000"/>
              </a:lnSpc>
            </a:pPr>
            <a:r>
              <a:rPr lang="en-US" sz="2400" dirty="0"/>
              <a:t>can lose connection setup packet</a:t>
            </a:r>
            <a:endParaRPr lang="en-US" sz="2400" dirty="0" smtClean="0"/>
          </a:p>
          <a:p>
            <a:pPr lvl="1">
              <a:lnSpc>
                <a:spcPct val="90000"/>
              </a:lnSpc>
            </a:pPr>
            <a:r>
              <a:rPr lang="en-US" sz="2400" dirty="0" smtClean="0"/>
              <a:t>Can get loss when </a:t>
            </a:r>
            <a:r>
              <a:rPr lang="en-US" sz="2400" dirty="0"/>
              <a:t>connection near done</a:t>
            </a:r>
            <a:endParaRPr lang="en-US" sz="2400" dirty="0" smtClean="0"/>
          </a:p>
          <a:p>
            <a:pPr lvl="1">
              <a:lnSpc>
                <a:spcPct val="90000"/>
              </a:lnSpc>
            </a:pPr>
            <a:r>
              <a:rPr lang="en-US" sz="2400" dirty="0" smtClean="0"/>
              <a:t>Packet loss signal </a:t>
            </a:r>
            <a:r>
              <a:rPr lang="en-US" sz="2400" dirty="0"/>
              <a:t>unrelated to sending rate</a:t>
            </a:r>
          </a:p>
          <a:p>
            <a:pPr>
              <a:lnSpc>
                <a:spcPct val="90000"/>
              </a:lnSpc>
            </a:pPr>
            <a:r>
              <a:rPr lang="en-US" sz="2800" dirty="0"/>
              <a:t>In limit, have to signal</a:t>
            </a:r>
            <a:r>
              <a:rPr lang="en-US" sz="2800" dirty="0" smtClean="0"/>
              <a:t> congestion (with a loss) on every </a:t>
            </a:r>
            <a:r>
              <a:rPr lang="en-US" sz="2800" dirty="0"/>
              <a:t>connection</a:t>
            </a:r>
          </a:p>
          <a:p>
            <a:pPr lvl="1">
              <a:lnSpc>
                <a:spcPct val="90000"/>
              </a:lnSpc>
            </a:pPr>
            <a:r>
              <a:rPr lang="en-US" sz="2400" dirty="0"/>
              <a:t>50% loss rate as increase # of connections</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02" name="Rectangle 2"/>
          <p:cNvSpPr>
            <a:spLocks noGrp="1" noChangeArrowheads="1"/>
          </p:cNvSpPr>
          <p:nvPr>
            <p:ph type="title"/>
          </p:nvPr>
        </p:nvSpPr>
        <p:spPr/>
        <p:txBody>
          <a:bodyPr/>
          <a:lstStyle/>
          <a:p>
            <a:r>
              <a:rPr lang="en-US" dirty="0"/>
              <a:t>Example: </a:t>
            </a:r>
            <a:r>
              <a:rPr lang="en-US" dirty="0" smtClean="0"/>
              <a:t>100KB transfer</a:t>
            </a:r>
            <a:br>
              <a:rPr lang="en-US" dirty="0" smtClean="0"/>
            </a:br>
            <a:r>
              <a:rPr lang="en-US" sz="3200" dirty="0" smtClean="0"/>
              <a:t>100Mb</a:t>
            </a:r>
            <a:r>
              <a:rPr lang="en-US" sz="3200" dirty="0"/>
              <a:t>/s Ethernet</a:t>
            </a:r>
            <a:r>
              <a:rPr lang="en-US" sz="3200" dirty="0" smtClean="0"/>
              <a:t>,100ms </a:t>
            </a:r>
            <a:r>
              <a:rPr lang="en-US" sz="3200" dirty="0"/>
              <a:t>RTT,</a:t>
            </a:r>
            <a:r>
              <a:rPr lang="en-US" sz="3200" dirty="0" smtClean="0"/>
              <a:t> 1.5MB MSS</a:t>
            </a:r>
            <a:endParaRPr lang="en-US" dirty="0"/>
          </a:p>
        </p:txBody>
      </p:sp>
      <p:sp>
        <p:nvSpPr>
          <p:cNvPr id="716803" name="Rectangle 3"/>
          <p:cNvSpPr>
            <a:spLocks noGrp="1" noChangeArrowheads="1"/>
          </p:cNvSpPr>
          <p:nvPr>
            <p:ph type="body" idx="1"/>
          </p:nvPr>
        </p:nvSpPr>
        <p:spPr/>
        <p:txBody>
          <a:bodyPr/>
          <a:lstStyle/>
          <a:p>
            <a:endParaRPr lang="en-US" dirty="0" smtClean="0"/>
          </a:p>
          <a:p>
            <a:r>
              <a:rPr lang="en-US" dirty="0" smtClean="0"/>
              <a:t>Ethernet </a:t>
            </a:r>
            <a:r>
              <a:rPr lang="en-US" dirty="0"/>
              <a:t>~ </a:t>
            </a:r>
            <a:r>
              <a:rPr lang="en-US" dirty="0" smtClean="0"/>
              <a:t>100 </a:t>
            </a:r>
            <a:r>
              <a:rPr lang="en-US" dirty="0"/>
              <a:t>Mb/</a:t>
            </a:r>
            <a:r>
              <a:rPr lang="en-US" dirty="0" err="1"/>
              <a:t>s</a:t>
            </a:r>
            <a:endParaRPr lang="en-US" dirty="0"/>
          </a:p>
          <a:p>
            <a:r>
              <a:rPr lang="en-US" dirty="0"/>
              <a:t>64KB window,</a:t>
            </a:r>
            <a:r>
              <a:rPr lang="en-US" dirty="0" smtClean="0"/>
              <a:t> 100ms </a:t>
            </a:r>
            <a:r>
              <a:rPr lang="en-US" dirty="0"/>
              <a:t>RTT ~</a:t>
            </a:r>
            <a:r>
              <a:rPr lang="en-US" dirty="0" smtClean="0"/>
              <a:t> 6 </a:t>
            </a:r>
            <a:r>
              <a:rPr lang="en-US" dirty="0"/>
              <a:t>Mb/</a:t>
            </a:r>
            <a:r>
              <a:rPr lang="en-US" dirty="0" err="1"/>
              <a:t>s</a:t>
            </a:r>
            <a:endParaRPr lang="en-US" dirty="0" smtClean="0"/>
          </a:p>
          <a:p>
            <a:r>
              <a:rPr lang="en-US" dirty="0" smtClean="0"/>
              <a:t>slow start (delayed </a:t>
            </a:r>
            <a:r>
              <a:rPr lang="en-US" dirty="0" err="1" smtClean="0"/>
              <a:t>acks</a:t>
            </a:r>
            <a:r>
              <a:rPr lang="en-US" dirty="0" smtClean="0"/>
              <a:t>), </a:t>
            </a:r>
            <a:r>
              <a:rPr lang="en-US" dirty="0"/>
              <a:t>no losses ~</a:t>
            </a:r>
            <a:r>
              <a:rPr lang="en-US" dirty="0" smtClean="0"/>
              <a:t> 500 </a:t>
            </a:r>
            <a:r>
              <a:rPr lang="en-US" dirty="0"/>
              <a:t>Kb/</a:t>
            </a:r>
            <a:r>
              <a:rPr lang="en-US" dirty="0" err="1"/>
              <a:t>s</a:t>
            </a:r>
            <a:endParaRPr lang="en-US" dirty="0"/>
          </a:p>
          <a:p>
            <a:r>
              <a:rPr lang="en-US" dirty="0"/>
              <a:t>slow start, with 5% drop ~</a:t>
            </a:r>
            <a:r>
              <a:rPr lang="en-US" dirty="0" smtClean="0"/>
              <a:t> 200 </a:t>
            </a:r>
            <a:r>
              <a:rPr lang="en-US" dirty="0"/>
              <a:t>Kb/</a:t>
            </a:r>
            <a:r>
              <a:rPr lang="en-US" dirty="0" err="1" smtClean="0"/>
              <a:t>s</a:t>
            </a:r>
            <a:endParaRPr lang="en-US" dirty="0" smtClean="0"/>
          </a:p>
          <a:p>
            <a:r>
              <a:rPr lang="en-US" dirty="0" smtClean="0"/>
              <a:t>Steady state, 5% drop rate ~ 750 Kb/</a:t>
            </a:r>
            <a:r>
              <a:rPr lang="en-US" dirty="0" err="1" smtClean="0"/>
              <a:t>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8850" name="Rectangle 2"/>
          <p:cNvSpPr>
            <a:spLocks noGrp="1" noChangeArrowheads="1"/>
          </p:cNvSpPr>
          <p:nvPr>
            <p:ph type="title"/>
          </p:nvPr>
        </p:nvSpPr>
        <p:spPr>
          <a:xfrm>
            <a:off x="609600" y="228600"/>
            <a:ext cx="8328025" cy="1143000"/>
          </a:xfrm>
        </p:spPr>
        <p:txBody>
          <a:bodyPr/>
          <a:lstStyle/>
          <a:p>
            <a:r>
              <a:rPr lang="en-US"/>
              <a:t>Improving Short Flow Performance</a:t>
            </a:r>
          </a:p>
        </p:txBody>
      </p:sp>
      <p:sp>
        <p:nvSpPr>
          <p:cNvPr id="718851" name="Rectangle 3"/>
          <p:cNvSpPr>
            <a:spLocks noGrp="1" noChangeArrowheads="1"/>
          </p:cNvSpPr>
          <p:nvPr>
            <p:ph type="body" idx="1"/>
          </p:nvPr>
        </p:nvSpPr>
        <p:spPr/>
        <p:txBody>
          <a:bodyPr/>
          <a:lstStyle/>
          <a:p>
            <a:pPr>
              <a:lnSpc>
                <a:spcPct val="90000"/>
              </a:lnSpc>
            </a:pPr>
            <a:r>
              <a:rPr lang="en-US" sz="2800" dirty="0"/>
              <a:t>Start with a larger initial window</a:t>
            </a:r>
            <a:endParaRPr lang="en-US" sz="2800" dirty="0" smtClean="0"/>
          </a:p>
          <a:p>
            <a:pPr lvl="1">
              <a:lnSpc>
                <a:spcPct val="90000"/>
              </a:lnSpc>
            </a:pPr>
            <a:r>
              <a:rPr lang="en-US" sz="2400" dirty="0" smtClean="0"/>
              <a:t>RFC 3390: start </a:t>
            </a:r>
            <a:r>
              <a:rPr lang="en-US" sz="2400" dirty="0"/>
              <a:t>with</a:t>
            </a:r>
            <a:r>
              <a:rPr lang="en-US" sz="2400" dirty="0" smtClean="0"/>
              <a:t> 3-4 </a:t>
            </a:r>
            <a:r>
              <a:rPr lang="en-US" sz="2400" dirty="0"/>
              <a:t>packets</a:t>
            </a:r>
          </a:p>
          <a:p>
            <a:pPr>
              <a:lnSpc>
                <a:spcPct val="90000"/>
              </a:lnSpc>
            </a:pPr>
            <a:r>
              <a:rPr lang="en-US" sz="2800" dirty="0"/>
              <a:t>Persistent connections</a:t>
            </a:r>
          </a:p>
          <a:p>
            <a:pPr lvl="1">
              <a:lnSpc>
                <a:spcPct val="90000"/>
              </a:lnSpc>
            </a:pPr>
            <a:r>
              <a:rPr lang="en-US" sz="2400" dirty="0"/>
              <a:t>HTTP: reuse TCP connection for multiple objects on same page</a:t>
            </a:r>
          </a:p>
          <a:p>
            <a:pPr lvl="1">
              <a:lnSpc>
                <a:spcPct val="90000"/>
              </a:lnSpc>
            </a:pPr>
            <a:r>
              <a:rPr lang="en-US" sz="2400" dirty="0"/>
              <a:t>Share congestion state between connections on same </a:t>
            </a:r>
            <a:r>
              <a:rPr lang="en-US" sz="2400" dirty="0" smtClean="0"/>
              <a:t>host or across host</a:t>
            </a:r>
          </a:p>
          <a:p>
            <a:pPr>
              <a:lnSpc>
                <a:spcPct val="90000"/>
              </a:lnSpc>
            </a:pPr>
            <a:r>
              <a:rPr lang="en-US" sz="2800" dirty="0" smtClean="0"/>
              <a:t>Skip slow start?</a:t>
            </a:r>
          </a:p>
          <a:p>
            <a:pPr>
              <a:lnSpc>
                <a:spcPct val="90000"/>
              </a:lnSpc>
            </a:pPr>
            <a:r>
              <a:rPr lang="en-US" dirty="0" smtClean="0"/>
              <a:t>Ignore congestion signals?</a:t>
            </a:r>
            <a:endParaRPr lang="en-US" sz="2800" dirty="0" smtClean="0"/>
          </a:p>
          <a:p>
            <a:pPr>
              <a:lnSpc>
                <a:spcPct val="90000"/>
              </a:lnSpc>
            </a:pPr>
            <a:endParaRPr lang="en-US" sz="2800" dirty="0" smtClean="0"/>
          </a:p>
          <a:p>
            <a:pPr lvl="1">
              <a:lnSpc>
                <a:spcPct val="90000"/>
              </a:lnSpc>
            </a:pPr>
            <a:endParaRPr lang="en-US" sz="24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Misbehaving TCP Receivers</a:t>
            </a:r>
            <a:endParaRPr lang="en-US" dirty="0"/>
          </a:p>
        </p:txBody>
      </p:sp>
      <p:sp>
        <p:nvSpPr>
          <p:cNvPr id="3" name="Content Placeholder 2"/>
          <p:cNvSpPr>
            <a:spLocks noGrp="1"/>
          </p:cNvSpPr>
          <p:nvPr>
            <p:ph idx="1"/>
          </p:nvPr>
        </p:nvSpPr>
        <p:spPr/>
        <p:txBody>
          <a:bodyPr/>
          <a:lstStyle/>
          <a:p>
            <a:r>
              <a:rPr lang="en-US" dirty="0" smtClean="0"/>
              <a:t>On server side, little incentive to cheat TCP</a:t>
            </a:r>
          </a:p>
          <a:p>
            <a:pPr lvl="1"/>
            <a:r>
              <a:rPr lang="en-US" dirty="0" smtClean="0"/>
              <a:t>Mostly competing against other flows from same server</a:t>
            </a:r>
          </a:p>
          <a:p>
            <a:r>
              <a:rPr lang="en-US" dirty="0" smtClean="0"/>
              <a:t>On client side, high incentive to induce server to send faster</a:t>
            </a:r>
          </a:p>
          <a:p>
            <a:pPr lvl="1"/>
            <a:r>
              <a:rPr lang="en-US" dirty="0" smtClean="0"/>
              <a:t>How?</a:t>
            </a:r>
            <a:endParaRPr lang="en-US" dirty="0"/>
          </a:p>
        </p:txBody>
      </p:sp>
      <p:sp>
        <p:nvSpPr>
          <p:cNvPr id="4" name="Slide Number Placeholder 3"/>
          <p:cNvSpPr>
            <a:spLocks noGrp="1"/>
          </p:cNvSpPr>
          <p:nvPr>
            <p:ph type="sldNum" sz="quarter" idx="12"/>
          </p:nvPr>
        </p:nvSpPr>
        <p:spPr/>
        <p:txBody>
          <a:bodyPr/>
          <a:lstStyle/>
          <a:p>
            <a:fld id="{847ED854-7814-5549-AEF3-B8BF8E3EE55F}"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6434" name="Rectangle 2"/>
          <p:cNvSpPr>
            <a:spLocks noGrp="1" noChangeArrowheads="1"/>
          </p:cNvSpPr>
          <p:nvPr>
            <p:ph type="title"/>
          </p:nvPr>
        </p:nvSpPr>
        <p:spPr/>
        <p:txBody>
          <a:bodyPr/>
          <a:lstStyle/>
          <a:p>
            <a:r>
              <a:rPr lang="en-US" dirty="0"/>
              <a:t>Impact of Router Behavior on Congestion Control</a:t>
            </a:r>
          </a:p>
        </p:txBody>
      </p:sp>
      <p:sp>
        <p:nvSpPr>
          <p:cNvPr id="786435" name="Rectangle 3"/>
          <p:cNvSpPr>
            <a:spLocks noGrp="1" noChangeArrowheads="1"/>
          </p:cNvSpPr>
          <p:nvPr>
            <p:ph type="body" idx="1"/>
          </p:nvPr>
        </p:nvSpPr>
        <p:spPr>
          <a:xfrm>
            <a:off x="609600" y="1981200"/>
            <a:ext cx="8269288" cy="4114800"/>
          </a:xfrm>
        </p:spPr>
        <p:txBody>
          <a:bodyPr/>
          <a:lstStyle/>
          <a:p>
            <a:pPr>
              <a:lnSpc>
                <a:spcPct val="90000"/>
              </a:lnSpc>
            </a:pPr>
            <a:r>
              <a:rPr lang="en-US" sz="2800" dirty="0"/>
              <a:t>Behavior of routers can have a large impact on the efficiency/fairness of congestion control</a:t>
            </a:r>
          </a:p>
          <a:p>
            <a:pPr lvl="1">
              <a:lnSpc>
                <a:spcPct val="90000"/>
              </a:lnSpc>
            </a:pPr>
            <a:r>
              <a:rPr lang="en-US" sz="2400" dirty="0"/>
              <a:t>buffer size</a:t>
            </a:r>
          </a:p>
          <a:p>
            <a:pPr lvl="1">
              <a:lnSpc>
                <a:spcPct val="90000"/>
              </a:lnSpc>
            </a:pPr>
            <a:r>
              <a:rPr lang="en-US" sz="2400" dirty="0" err="1"/>
              <a:t>queueing</a:t>
            </a:r>
            <a:r>
              <a:rPr lang="en-US" sz="2400" dirty="0"/>
              <a:t> discipline (FIFO, round robin, priorities)</a:t>
            </a:r>
          </a:p>
          <a:p>
            <a:pPr lvl="1">
              <a:lnSpc>
                <a:spcPct val="90000"/>
              </a:lnSpc>
            </a:pPr>
            <a:r>
              <a:rPr lang="en-US" sz="2400" dirty="0"/>
              <a:t>drop policy -- Random Early Drop (RED)</a:t>
            </a:r>
          </a:p>
          <a:p>
            <a:pPr lvl="1">
              <a:lnSpc>
                <a:spcPct val="90000"/>
              </a:lnSpc>
            </a:pPr>
            <a:r>
              <a:rPr lang="en-US" sz="2400" dirty="0"/>
              <a:t>Early congestion notification (ECN)</a:t>
            </a:r>
            <a:endParaRPr lang="en-US" sz="2400" dirty="0" smtClean="0"/>
          </a:p>
          <a:p>
            <a:pPr lvl="1">
              <a:lnSpc>
                <a:spcPct val="90000"/>
              </a:lnSpc>
            </a:pPr>
            <a:r>
              <a:rPr lang="en-US" sz="2400" dirty="0" smtClean="0"/>
              <a:t>Weighted fair </a:t>
            </a:r>
            <a:r>
              <a:rPr lang="en-US" sz="2400" dirty="0" err="1" smtClean="0"/>
              <a:t>queueing</a:t>
            </a:r>
            <a:endParaRPr lang="en-US" sz="2400" dirty="0" smtClean="0"/>
          </a:p>
          <a:p>
            <a:pPr lvl="1">
              <a:lnSpc>
                <a:spcPct val="90000"/>
              </a:lnSpc>
            </a:pPr>
            <a:r>
              <a:rPr lang="en-US" dirty="0" smtClean="0"/>
              <a:t>Explicit rate control</a:t>
            </a:r>
            <a:endParaRPr lang="en-US" sz="2400" dirty="0" smtClean="0"/>
          </a:p>
          <a:p>
            <a:pPr>
              <a:lnSpc>
                <a:spcPct val="90000"/>
              </a:lnSpc>
            </a:pPr>
            <a:r>
              <a:rPr lang="en-US" sz="2800" dirty="0" smtClean="0"/>
              <a:t>Note </a:t>
            </a:r>
            <a:r>
              <a:rPr lang="en-US" sz="2800" dirty="0"/>
              <a:t>that most solutions break layering</a:t>
            </a:r>
          </a:p>
          <a:p>
            <a:pPr lvl="1">
              <a:lnSpc>
                <a:spcPct val="90000"/>
              </a:lnSpc>
            </a:pPr>
            <a:r>
              <a:rPr lang="en-US" sz="2400" dirty="0"/>
              <a:t>change router to be aware of end to end transport</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0530" name="Rectangle 2"/>
          <p:cNvSpPr>
            <a:spLocks noGrp="1" noChangeArrowheads="1"/>
          </p:cNvSpPr>
          <p:nvPr>
            <p:ph type="title"/>
          </p:nvPr>
        </p:nvSpPr>
        <p:spPr/>
        <p:txBody>
          <a:bodyPr/>
          <a:lstStyle/>
          <a:p>
            <a:r>
              <a:rPr lang="en-US"/>
              <a:t>TCP Synchronization</a:t>
            </a:r>
          </a:p>
        </p:txBody>
      </p:sp>
      <p:sp>
        <p:nvSpPr>
          <p:cNvPr id="790531" name="Rectangle 3"/>
          <p:cNvSpPr>
            <a:spLocks noGrp="1" noChangeArrowheads="1"/>
          </p:cNvSpPr>
          <p:nvPr>
            <p:ph type="body" idx="1"/>
          </p:nvPr>
        </p:nvSpPr>
        <p:spPr/>
        <p:txBody>
          <a:bodyPr/>
          <a:lstStyle/>
          <a:p>
            <a:pPr>
              <a:lnSpc>
                <a:spcPct val="90000"/>
              </a:lnSpc>
            </a:pPr>
            <a:r>
              <a:rPr lang="en-US" sz="2800" dirty="0"/>
              <a:t>Assumption for TCP equilibrium proof is that routers drop fairly</a:t>
            </a:r>
          </a:p>
          <a:p>
            <a:pPr>
              <a:lnSpc>
                <a:spcPct val="90000"/>
              </a:lnSpc>
            </a:pPr>
            <a:r>
              <a:rPr lang="en-US" sz="2800" dirty="0"/>
              <a:t>What if router’s buffers are always full?</a:t>
            </a:r>
          </a:p>
          <a:p>
            <a:pPr lvl="1">
              <a:lnSpc>
                <a:spcPct val="90000"/>
              </a:lnSpc>
            </a:pPr>
            <a:r>
              <a:rPr lang="en-US" sz="2400" dirty="0"/>
              <a:t>anyone trying to send will experience drop</a:t>
            </a:r>
          </a:p>
          <a:p>
            <a:pPr lvl="2">
              <a:lnSpc>
                <a:spcPct val="90000"/>
              </a:lnSpc>
            </a:pPr>
            <a:r>
              <a:rPr lang="en-US" sz="2000" dirty="0"/>
              <a:t>timeout and retry at reduced rate</a:t>
            </a:r>
          </a:p>
          <a:p>
            <a:pPr lvl="1">
              <a:lnSpc>
                <a:spcPct val="90000"/>
              </a:lnSpc>
            </a:pPr>
            <a:r>
              <a:rPr lang="en-US" sz="2400" dirty="0"/>
              <a:t>when router sends a packet, triggers an </a:t>
            </a:r>
            <a:r>
              <a:rPr lang="en-US" sz="2400" dirty="0" err="1"/>
              <a:t>ack</a:t>
            </a:r>
            <a:endParaRPr lang="en-US" sz="2400" dirty="0"/>
          </a:p>
          <a:p>
            <a:pPr lvl="2">
              <a:lnSpc>
                <a:spcPct val="90000"/>
              </a:lnSpc>
            </a:pPr>
            <a:r>
              <a:rPr lang="en-US" sz="2000" dirty="0"/>
              <a:t>causes that host to send another packet, refill buffers, causes other hosts to experience losses</a:t>
            </a:r>
          </a:p>
          <a:p>
            <a:pPr>
              <a:lnSpc>
                <a:spcPct val="90000"/>
              </a:lnSpc>
            </a:pPr>
            <a:r>
              <a:rPr lang="en-US" sz="2800" dirty="0"/>
              <a:t>One host can capture all of the bandwidth, even using TCP!</a:t>
            </a:r>
          </a:p>
          <a:p>
            <a:pPr lvl="1">
              <a:lnSpc>
                <a:spcPct val="90000"/>
              </a:lnSpc>
            </a:pP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Bandwidth Allocation </a:t>
            </a:r>
          </a:p>
        </p:txBody>
      </p:sp>
      <p:sp>
        <p:nvSpPr>
          <p:cNvPr id="146435" name="Rectangle 3"/>
          <p:cNvSpPr>
            <a:spLocks noGrp="1" noChangeArrowheads="1"/>
          </p:cNvSpPr>
          <p:nvPr>
            <p:ph type="body" idx="1"/>
          </p:nvPr>
        </p:nvSpPr>
        <p:spPr/>
        <p:txBody>
          <a:bodyPr/>
          <a:lstStyle/>
          <a:p>
            <a:r>
              <a:rPr lang="en-US" dirty="0"/>
              <a:t>How fast should a host, e.g.,</a:t>
            </a:r>
            <a:r>
              <a:rPr lang="en-US" dirty="0" smtClean="0"/>
              <a:t> a web </a:t>
            </a:r>
            <a:r>
              <a:rPr lang="en-US" dirty="0"/>
              <a:t>server, send packets?</a:t>
            </a:r>
          </a:p>
          <a:p>
            <a:endParaRPr lang="en-US" dirty="0"/>
          </a:p>
          <a:p>
            <a:r>
              <a:rPr lang="en-US" dirty="0"/>
              <a:t>Two considerations:</a:t>
            </a:r>
          </a:p>
          <a:p>
            <a:pPr lvl="1"/>
            <a:r>
              <a:rPr lang="en-US" dirty="0"/>
              <a:t>Congestion: </a:t>
            </a:r>
          </a:p>
          <a:p>
            <a:pPr lvl="2"/>
            <a:r>
              <a:rPr lang="en-US" dirty="0"/>
              <a:t>sending too fast will cause packets to be lost in the network</a:t>
            </a:r>
          </a:p>
          <a:p>
            <a:pPr lvl="1"/>
            <a:r>
              <a:rPr lang="en-US" dirty="0"/>
              <a:t>Fairness: </a:t>
            </a:r>
          </a:p>
          <a:p>
            <a:pPr lvl="2"/>
            <a:r>
              <a:rPr lang="en-US" dirty="0"/>
              <a:t>different users should</a:t>
            </a:r>
            <a:r>
              <a:rPr lang="en-US" dirty="0" smtClean="0"/>
              <a:t> get </a:t>
            </a:r>
            <a:r>
              <a:rPr lang="en-US" dirty="0"/>
              <a:t>their fair share of the bandwidth</a:t>
            </a:r>
          </a:p>
          <a:p>
            <a:pPr lvl="1"/>
            <a:endParaRPr lang="en-US" dirty="0"/>
          </a:p>
          <a:p>
            <a:r>
              <a:rPr lang="en-US" dirty="0"/>
              <a:t>Often treated together (e.g. TCP) but needn’t be.</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7458" name="Rectangle 2"/>
          <p:cNvSpPr>
            <a:spLocks noGrp="1" noChangeArrowheads="1"/>
          </p:cNvSpPr>
          <p:nvPr>
            <p:ph type="title"/>
          </p:nvPr>
        </p:nvSpPr>
        <p:spPr/>
        <p:txBody>
          <a:bodyPr/>
          <a:lstStyle/>
          <a:p>
            <a:r>
              <a:rPr lang="en-US"/>
              <a:t>Router Buffer Space</a:t>
            </a:r>
          </a:p>
        </p:txBody>
      </p:sp>
      <p:sp>
        <p:nvSpPr>
          <p:cNvPr id="787459" name="Rectangle 3"/>
          <p:cNvSpPr>
            <a:spLocks noGrp="1" noChangeArrowheads="1"/>
          </p:cNvSpPr>
          <p:nvPr>
            <p:ph type="body" idx="1"/>
          </p:nvPr>
        </p:nvSpPr>
        <p:spPr/>
        <p:txBody>
          <a:bodyPr/>
          <a:lstStyle/>
          <a:p>
            <a:pPr>
              <a:lnSpc>
                <a:spcPct val="90000"/>
              </a:lnSpc>
            </a:pPr>
            <a:r>
              <a:rPr lang="en-US" sz="2800"/>
              <a:t>What is the effect of router queue size on network performance?</a:t>
            </a:r>
          </a:p>
          <a:p>
            <a:pPr lvl="1">
              <a:lnSpc>
                <a:spcPct val="90000"/>
              </a:lnSpc>
            </a:pPr>
            <a:r>
              <a:rPr lang="en-US" sz="2400"/>
              <a:t>What if there were infinite buffers at each router?</a:t>
            </a:r>
          </a:p>
          <a:p>
            <a:pPr lvl="2">
              <a:lnSpc>
                <a:spcPct val="90000"/>
              </a:lnSpc>
            </a:pPr>
            <a:r>
              <a:rPr lang="en-US" sz="2000"/>
              <a:t>what would happen to end to end latency?</a:t>
            </a:r>
          </a:p>
          <a:p>
            <a:pPr lvl="1">
              <a:lnSpc>
                <a:spcPct val="90000"/>
              </a:lnSpc>
            </a:pPr>
            <a:r>
              <a:rPr lang="en-US" sz="2400"/>
              <a:t>What if only one packet could be buffered?</a:t>
            </a:r>
          </a:p>
          <a:p>
            <a:pPr lvl="2">
              <a:lnSpc>
                <a:spcPct val="90000"/>
              </a:lnSpc>
            </a:pPr>
            <a:r>
              <a:rPr lang="en-US" sz="2000"/>
              <a:t>what would happen if multiple nodes wanted to share a link?</a:t>
            </a:r>
          </a:p>
          <a:p>
            <a:pPr>
              <a:lnSpc>
                <a:spcPct val="90000"/>
              </a:lnSpc>
            </a:pPr>
            <a:r>
              <a:rPr lang="en-US" sz="2800"/>
              <a:t>Subtle interactions between TCP feedback loop and router configuration</a:t>
            </a:r>
          </a:p>
          <a:p>
            <a:pPr lvl="1">
              <a:lnSpc>
                <a:spcPct val="90000"/>
              </a:lnSpc>
            </a:pPr>
            <a:r>
              <a:rPr lang="en-US" sz="2400"/>
              <a:t>rule of thumb: buffer space at each router should be equal to the end to end bandwidth delay product (how?)</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r>
              <a:rPr lang="en-US"/>
              <a:t>Congestion Avoidance</a:t>
            </a:r>
          </a:p>
        </p:txBody>
      </p:sp>
      <p:sp>
        <p:nvSpPr>
          <p:cNvPr id="229379" name="Rectangle 3"/>
          <p:cNvSpPr>
            <a:spLocks noGrp="1" noChangeArrowheads="1"/>
          </p:cNvSpPr>
          <p:nvPr>
            <p:ph type="body" idx="1"/>
          </p:nvPr>
        </p:nvSpPr>
        <p:spPr/>
        <p:txBody>
          <a:bodyPr/>
          <a:lstStyle/>
          <a:p>
            <a:r>
              <a:rPr lang="en-US" dirty="0"/>
              <a:t>TCP causes congestion as it probes for the available bandwidth and then recovers from it after the fact</a:t>
            </a:r>
          </a:p>
          <a:p>
            <a:pPr lvl="1"/>
            <a:r>
              <a:rPr lang="en-US" dirty="0"/>
              <a:t>Leads to loss, delay and bandwidth fluctuations (Yuck!)</a:t>
            </a:r>
          </a:p>
          <a:p>
            <a:pPr lvl="1"/>
            <a:r>
              <a:rPr lang="en-US" dirty="0"/>
              <a:t>We want congestion avoidance, not congestion </a:t>
            </a:r>
            <a:r>
              <a:rPr lang="en-US" dirty="0" smtClean="0"/>
              <a:t>control</a:t>
            </a:r>
          </a:p>
          <a:p>
            <a:r>
              <a:rPr lang="en-US" dirty="0"/>
              <a:t>Congestion avoidance mechanisms</a:t>
            </a:r>
          </a:p>
          <a:p>
            <a:pPr lvl="1"/>
            <a:r>
              <a:rPr lang="en-US" dirty="0"/>
              <a:t>Aim to detect incipient congestion, before loss. So monitor queues to see that they absorb bursts, but not build steadily</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22" name="Rectangle 2"/>
          <p:cNvSpPr>
            <a:spLocks noGrp="1" noChangeArrowheads="1"/>
          </p:cNvSpPr>
          <p:nvPr>
            <p:ph type="body" idx="1"/>
          </p:nvPr>
        </p:nvSpPr>
        <p:spPr>
          <a:xfrm>
            <a:off x="533400" y="1676400"/>
            <a:ext cx="8382000" cy="4171950"/>
          </a:xfrm>
        </p:spPr>
        <p:txBody>
          <a:bodyPr/>
          <a:lstStyle/>
          <a:p>
            <a:r>
              <a:rPr lang="en-US" dirty="0"/>
              <a:t>Sustained overload causes queue to build and overflow</a:t>
            </a:r>
          </a:p>
        </p:txBody>
      </p:sp>
      <p:pic>
        <p:nvPicPr>
          <p:cNvPr id="235523" name="Picture 3" descr="PE06F15"/>
          <p:cNvPicPr>
            <a:picLocks noChangeAspect="1" noChangeArrowheads="1"/>
          </p:cNvPicPr>
          <p:nvPr/>
        </p:nvPicPr>
        <p:blipFill>
          <a:blip r:embed="rId3"/>
          <a:srcRect/>
          <a:stretch>
            <a:fillRect/>
          </a:stretch>
        </p:blipFill>
        <p:spPr bwMode="auto">
          <a:xfrm>
            <a:off x="1905000" y="2420938"/>
            <a:ext cx="5110163" cy="3675062"/>
          </a:xfrm>
          <a:prstGeom prst="rect">
            <a:avLst/>
          </a:prstGeom>
          <a:noFill/>
        </p:spPr>
      </p:pic>
      <p:sp>
        <p:nvSpPr>
          <p:cNvPr id="235524" name="Rectangle 4"/>
          <p:cNvSpPr>
            <a:spLocks noGrp="1" noChangeArrowheads="1"/>
          </p:cNvSpPr>
          <p:nvPr>
            <p:ph type="title"/>
          </p:nvPr>
        </p:nvSpPr>
        <p:spPr/>
        <p:txBody>
          <a:bodyPr/>
          <a:lstStyle/>
          <a:p>
            <a:r>
              <a:rPr lang="en-US"/>
              <a:t>Incipient Congestion at a Router</a:t>
            </a: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7570" name="Line 2"/>
          <p:cNvSpPr>
            <a:spLocks noChangeShapeType="1"/>
          </p:cNvSpPr>
          <p:nvPr/>
        </p:nvSpPr>
        <p:spPr bwMode="auto">
          <a:xfrm>
            <a:off x="5210175" y="3495675"/>
            <a:ext cx="7938" cy="1643063"/>
          </a:xfrm>
          <a:prstGeom prst="line">
            <a:avLst/>
          </a:prstGeom>
          <a:noFill/>
          <a:ln w="38100">
            <a:solidFill>
              <a:schemeClr val="accent1"/>
            </a:solidFill>
            <a:round/>
            <a:headEnd/>
            <a:tailEnd/>
          </a:ln>
        </p:spPr>
        <p:txBody>
          <a:bodyPr>
            <a:prstTxWarp prst="textNoShape">
              <a:avLst/>
            </a:prstTxWarp>
          </a:bodyPr>
          <a:lstStyle/>
          <a:p>
            <a:endParaRPr lang="en-US"/>
          </a:p>
        </p:txBody>
      </p:sp>
      <p:sp>
        <p:nvSpPr>
          <p:cNvPr id="237571" name="Line 3"/>
          <p:cNvSpPr>
            <a:spLocks noChangeShapeType="1"/>
          </p:cNvSpPr>
          <p:nvPr/>
        </p:nvSpPr>
        <p:spPr bwMode="auto">
          <a:xfrm>
            <a:off x="2936875" y="3502025"/>
            <a:ext cx="7938" cy="1643063"/>
          </a:xfrm>
          <a:prstGeom prst="line">
            <a:avLst/>
          </a:prstGeom>
          <a:noFill/>
          <a:ln w="38100">
            <a:solidFill>
              <a:schemeClr val="accent1"/>
            </a:solidFill>
            <a:round/>
            <a:headEnd/>
            <a:tailEnd/>
          </a:ln>
        </p:spPr>
        <p:txBody>
          <a:bodyPr>
            <a:prstTxWarp prst="textNoShape">
              <a:avLst/>
            </a:prstTxWarp>
          </a:bodyPr>
          <a:lstStyle/>
          <a:p>
            <a:endParaRPr lang="en-US"/>
          </a:p>
        </p:txBody>
      </p:sp>
      <p:sp>
        <p:nvSpPr>
          <p:cNvPr id="237572" name="Rectangle 4"/>
          <p:cNvSpPr>
            <a:spLocks noChangeArrowheads="1"/>
          </p:cNvSpPr>
          <p:nvPr/>
        </p:nvSpPr>
        <p:spPr bwMode="auto">
          <a:xfrm>
            <a:off x="2141538" y="3138488"/>
            <a:ext cx="1609725" cy="304800"/>
          </a:xfrm>
          <a:prstGeom prst="rect">
            <a:avLst/>
          </a:prstGeom>
          <a:noFill/>
          <a:ln w="9525">
            <a:noFill/>
            <a:miter lim="800000"/>
            <a:headEnd/>
            <a:tailEnd/>
          </a:ln>
        </p:spPr>
        <p:txBody>
          <a:bodyPr wrap="none" lIns="0" tIns="0" rIns="0" bIns="0">
            <a:prstTxWarp prst="textNoShape">
              <a:avLst/>
            </a:prstTxWarp>
            <a:spAutoFit/>
          </a:bodyPr>
          <a:lstStyle/>
          <a:p>
            <a:pPr algn="l"/>
            <a:r>
              <a:rPr lang="en-US" sz="2000">
                <a:solidFill>
                  <a:srgbClr val="000000"/>
                </a:solidFill>
              </a:rPr>
              <a:t>MaxThreshold</a:t>
            </a:r>
            <a:endParaRPr lang="en-US">
              <a:latin typeface="Times New Roman" pitchFamily="-65" charset="0"/>
            </a:endParaRPr>
          </a:p>
        </p:txBody>
      </p:sp>
      <p:sp>
        <p:nvSpPr>
          <p:cNvPr id="237573" name="Rectangle 5"/>
          <p:cNvSpPr>
            <a:spLocks noChangeArrowheads="1"/>
          </p:cNvSpPr>
          <p:nvPr/>
        </p:nvSpPr>
        <p:spPr bwMode="auto">
          <a:xfrm>
            <a:off x="4445000" y="3138488"/>
            <a:ext cx="1539875" cy="304800"/>
          </a:xfrm>
          <a:prstGeom prst="rect">
            <a:avLst/>
          </a:prstGeom>
          <a:noFill/>
          <a:ln w="9525">
            <a:noFill/>
            <a:miter lim="800000"/>
            <a:headEnd/>
            <a:tailEnd/>
          </a:ln>
        </p:spPr>
        <p:txBody>
          <a:bodyPr wrap="none" lIns="0" tIns="0" rIns="0" bIns="0">
            <a:prstTxWarp prst="textNoShape">
              <a:avLst/>
            </a:prstTxWarp>
            <a:spAutoFit/>
          </a:bodyPr>
          <a:lstStyle/>
          <a:p>
            <a:pPr algn="l"/>
            <a:r>
              <a:rPr lang="en-US" sz="2000">
                <a:solidFill>
                  <a:srgbClr val="000000"/>
                </a:solidFill>
              </a:rPr>
              <a:t>MinThreshold</a:t>
            </a:r>
            <a:endParaRPr lang="en-US">
              <a:latin typeface="Times New Roman" pitchFamily="-65" charset="0"/>
            </a:endParaRPr>
          </a:p>
        </p:txBody>
      </p:sp>
      <p:sp>
        <p:nvSpPr>
          <p:cNvPr id="237574" name="Rectangle 6"/>
          <p:cNvSpPr>
            <a:spLocks noChangeArrowheads="1"/>
          </p:cNvSpPr>
          <p:nvPr/>
        </p:nvSpPr>
        <p:spPr bwMode="auto">
          <a:xfrm>
            <a:off x="3822700" y="5410200"/>
            <a:ext cx="169863" cy="304800"/>
          </a:xfrm>
          <a:prstGeom prst="rect">
            <a:avLst/>
          </a:prstGeom>
          <a:noFill/>
          <a:ln w="9525">
            <a:noFill/>
            <a:miter lim="800000"/>
            <a:headEnd/>
            <a:tailEnd/>
          </a:ln>
        </p:spPr>
        <p:txBody>
          <a:bodyPr wrap="none" lIns="0" tIns="0" rIns="0" bIns="0">
            <a:prstTxWarp prst="textNoShape">
              <a:avLst/>
            </a:prstTxWarp>
            <a:spAutoFit/>
          </a:bodyPr>
          <a:lstStyle/>
          <a:p>
            <a:pPr algn="l"/>
            <a:r>
              <a:rPr lang="en-US" sz="2000">
                <a:solidFill>
                  <a:srgbClr val="000000"/>
                </a:solidFill>
              </a:rPr>
              <a:t>A</a:t>
            </a:r>
            <a:endParaRPr lang="en-US">
              <a:latin typeface="Times New Roman" pitchFamily="-65" charset="0"/>
            </a:endParaRPr>
          </a:p>
        </p:txBody>
      </p:sp>
      <p:sp>
        <p:nvSpPr>
          <p:cNvPr id="237575" name="Rectangle 7"/>
          <p:cNvSpPr>
            <a:spLocks noChangeArrowheads="1"/>
          </p:cNvSpPr>
          <p:nvPr/>
        </p:nvSpPr>
        <p:spPr bwMode="auto">
          <a:xfrm>
            <a:off x="3983038" y="5410200"/>
            <a:ext cx="692150" cy="304800"/>
          </a:xfrm>
          <a:prstGeom prst="rect">
            <a:avLst/>
          </a:prstGeom>
          <a:noFill/>
          <a:ln w="9525">
            <a:noFill/>
            <a:miter lim="800000"/>
            <a:headEnd/>
            <a:tailEnd/>
          </a:ln>
        </p:spPr>
        <p:txBody>
          <a:bodyPr wrap="none" lIns="0" tIns="0" rIns="0" bIns="0">
            <a:prstTxWarp prst="textNoShape">
              <a:avLst/>
            </a:prstTxWarp>
            <a:spAutoFit/>
          </a:bodyPr>
          <a:lstStyle/>
          <a:p>
            <a:pPr algn="l"/>
            <a:r>
              <a:rPr lang="en-US" sz="2000">
                <a:solidFill>
                  <a:srgbClr val="000000"/>
                </a:solidFill>
              </a:rPr>
              <a:t>vgLen</a:t>
            </a:r>
            <a:endParaRPr lang="en-US">
              <a:latin typeface="Times New Roman" pitchFamily="-65" charset="0"/>
            </a:endParaRPr>
          </a:p>
        </p:txBody>
      </p:sp>
      <p:sp>
        <p:nvSpPr>
          <p:cNvPr id="237576" name="Freeform 8"/>
          <p:cNvSpPr>
            <a:spLocks/>
          </p:cNvSpPr>
          <p:nvPr/>
        </p:nvSpPr>
        <p:spPr bwMode="auto">
          <a:xfrm>
            <a:off x="2239963" y="3859213"/>
            <a:ext cx="4591050" cy="908050"/>
          </a:xfrm>
          <a:custGeom>
            <a:avLst/>
            <a:gdLst/>
            <a:ahLst/>
            <a:cxnLst>
              <a:cxn ang="0">
                <a:pos x="0" y="0"/>
              </a:cxn>
              <a:cxn ang="0">
                <a:pos x="2892" y="0"/>
              </a:cxn>
              <a:cxn ang="0">
                <a:pos x="2892" y="572"/>
              </a:cxn>
              <a:cxn ang="0">
                <a:pos x="5" y="572"/>
              </a:cxn>
            </a:cxnLst>
            <a:rect l="0" t="0" r="r" b="b"/>
            <a:pathLst>
              <a:path w="2892" h="572">
                <a:moveTo>
                  <a:pt x="0" y="0"/>
                </a:moveTo>
                <a:lnTo>
                  <a:pt x="2892" y="0"/>
                </a:lnTo>
                <a:lnTo>
                  <a:pt x="2892" y="572"/>
                </a:lnTo>
                <a:lnTo>
                  <a:pt x="5" y="572"/>
                </a:lnTo>
              </a:path>
            </a:pathLst>
          </a:custGeom>
          <a:noFill/>
          <a:ln w="15875">
            <a:solidFill>
              <a:srgbClr val="000000"/>
            </a:solidFill>
            <a:prstDash val="solid"/>
            <a:round/>
            <a:headEnd/>
            <a:tailEnd/>
          </a:ln>
        </p:spPr>
        <p:txBody>
          <a:bodyPr>
            <a:prstTxWarp prst="textNoShape">
              <a:avLst/>
            </a:prstTxWarp>
          </a:bodyPr>
          <a:lstStyle/>
          <a:p>
            <a:endParaRPr lang="en-US"/>
          </a:p>
        </p:txBody>
      </p:sp>
      <p:sp>
        <p:nvSpPr>
          <p:cNvPr id="237577" name="Line 9"/>
          <p:cNvSpPr>
            <a:spLocks noChangeShapeType="1"/>
          </p:cNvSpPr>
          <p:nvPr/>
        </p:nvSpPr>
        <p:spPr bwMode="auto">
          <a:xfrm>
            <a:off x="6672263" y="3859213"/>
            <a:ext cx="1587" cy="900112"/>
          </a:xfrm>
          <a:prstGeom prst="line">
            <a:avLst/>
          </a:prstGeom>
          <a:noFill/>
          <a:ln w="15875">
            <a:solidFill>
              <a:srgbClr val="000000"/>
            </a:solidFill>
            <a:round/>
            <a:headEnd/>
            <a:tailEnd/>
          </a:ln>
        </p:spPr>
        <p:txBody>
          <a:bodyPr>
            <a:prstTxWarp prst="textNoShape">
              <a:avLst/>
            </a:prstTxWarp>
          </a:bodyPr>
          <a:lstStyle/>
          <a:p>
            <a:endParaRPr lang="en-US"/>
          </a:p>
        </p:txBody>
      </p:sp>
      <p:sp>
        <p:nvSpPr>
          <p:cNvPr id="237578" name="Line 10"/>
          <p:cNvSpPr>
            <a:spLocks noChangeShapeType="1"/>
          </p:cNvSpPr>
          <p:nvPr/>
        </p:nvSpPr>
        <p:spPr bwMode="auto">
          <a:xfrm>
            <a:off x="6505575" y="3859213"/>
            <a:ext cx="7938" cy="900112"/>
          </a:xfrm>
          <a:prstGeom prst="line">
            <a:avLst/>
          </a:prstGeom>
          <a:noFill/>
          <a:ln w="15875">
            <a:solidFill>
              <a:srgbClr val="000000"/>
            </a:solidFill>
            <a:round/>
            <a:headEnd/>
            <a:tailEnd/>
          </a:ln>
        </p:spPr>
        <p:txBody>
          <a:bodyPr>
            <a:prstTxWarp prst="textNoShape">
              <a:avLst/>
            </a:prstTxWarp>
          </a:bodyPr>
          <a:lstStyle/>
          <a:p>
            <a:endParaRPr lang="en-US"/>
          </a:p>
        </p:txBody>
      </p:sp>
      <p:sp>
        <p:nvSpPr>
          <p:cNvPr id="237579" name="Line 11"/>
          <p:cNvSpPr>
            <a:spLocks noChangeShapeType="1"/>
          </p:cNvSpPr>
          <p:nvPr/>
        </p:nvSpPr>
        <p:spPr bwMode="auto">
          <a:xfrm>
            <a:off x="6346825" y="3859213"/>
            <a:ext cx="1588" cy="900112"/>
          </a:xfrm>
          <a:prstGeom prst="line">
            <a:avLst/>
          </a:prstGeom>
          <a:noFill/>
          <a:ln w="15875">
            <a:solidFill>
              <a:srgbClr val="000000"/>
            </a:solidFill>
            <a:round/>
            <a:headEnd/>
            <a:tailEnd/>
          </a:ln>
        </p:spPr>
        <p:txBody>
          <a:bodyPr>
            <a:prstTxWarp prst="textNoShape">
              <a:avLst/>
            </a:prstTxWarp>
          </a:bodyPr>
          <a:lstStyle/>
          <a:p>
            <a:endParaRPr lang="en-US"/>
          </a:p>
        </p:txBody>
      </p:sp>
      <p:sp>
        <p:nvSpPr>
          <p:cNvPr id="237580" name="Line 12"/>
          <p:cNvSpPr>
            <a:spLocks noChangeShapeType="1"/>
          </p:cNvSpPr>
          <p:nvPr/>
        </p:nvSpPr>
        <p:spPr bwMode="auto">
          <a:xfrm>
            <a:off x="6186488" y="3859213"/>
            <a:ext cx="1587" cy="900112"/>
          </a:xfrm>
          <a:prstGeom prst="line">
            <a:avLst/>
          </a:prstGeom>
          <a:noFill/>
          <a:ln w="15875">
            <a:solidFill>
              <a:srgbClr val="000000"/>
            </a:solidFill>
            <a:round/>
            <a:headEnd/>
            <a:tailEnd/>
          </a:ln>
        </p:spPr>
        <p:txBody>
          <a:bodyPr>
            <a:prstTxWarp prst="textNoShape">
              <a:avLst/>
            </a:prstTxWarp>
          </a:bodyPr>
          <a:lstStyle/>
          <a:p>
            <a:endParaRPr lang="en-US"/>
          </a:p>
        </p:txBody>
      </p:sp>
      <p:sp>
        <p:nvSpPr>
          <p:cNvPr id="237581" name="Line 13"/>
          <p:cNvSpPr>
            <a:spLocks noChangeShapeType="1"/>
          </p:cNvSpPr>
          <p:nvPr/>
        </p:nvSpPr>
        <p:spPr bwMode="auto">
          <a:xfrm>
            <a:off x="6019800" y="3859213"/>
            <a:ext cx="7938" cy="900112"/>
          </a:xfrm>
          <a:prstGeom prst="line">
            <a:avLst/>
          </a:prstGeom>
          <a:noFill/>
          <a:ln w="15875">
            <a:solidFill>
              <a:srgbClr val="000000"/>
            </a:solidFill>
            <a:round/>
            <a:headEnd/>
            <a:tailEnd/>
          </a:ln>
        </p:spPr>
        <p:txBody>
          <a:bodyPr>
            <a:prstTxWarp prst="textNoShape">
              <a:avLst/>
            </a:prstTxWarp>
          </a:bodyPr>
          <a:lstStyle/>
          <a:p>
            <a:endParaRPr lang="en-US"/>
          </a:p>
        </p:txBody>
      </p:sp>
      <p:sp>
        <p:nvSpPr>
          <p:cNvPr id="237582" name="Line 14"/>
          <p:cNvSpPr>
            <a:spLocks noChangeShapeType="1"/>
          </p:cNvSpPr>
          <p:nvPr/>
        </p:nvSpPr>
        <p:spPr bwMode="auto">
          <a:xfrm>
            <a:off x="5861050" y="3859213"/>
            <a:ext cx="1588" cy="900112"/>
          </a:xfrm>
          <a:prstGeom prst="line">
            <a:avLst/>
          </a:prstGeom>
          <a:noFill/>
          <a:ln w="15875">
            <a:solidFill>
              <a:srgbClr val="000000"/>
            </a:solidFill>
            <a:round/>
            <a:headEnd/>
            <a:tailEnd/>
          </a:ln>
        </p:spPr>
        <p:txBody>
          <a:bodyPr>
            <a:prstTxWarp prst="textNoShape">
              <a:avLst/>
            </a:prstTxWarp>
          </a:bodyPr>
          <a:lstStyle/>
          <a:p>
            <a:endParaRPr lang="en-US"/>
          </a:p>
        </p:txBody>
      </p:sp>
      <p:sp>
        <p:nvSpPr>
          <p:cNvPr id="237583" name="Line 15"/>
          <p:cNvSpPr>
            <a:spLocks noChangeShapeType="1"/>
          </p:cNvSpPr>
          <p:nvPr/>
        </p:nvSpPr>
        <p:spPr bwMode="auto">
          <a:xfrm>
            <a:off x="5702300" y="3859213"/>
            <a:ext cx="1588" cy="900112"/>
          </a:xfrm>
          <a:prstGeom prst="line">
            <a:avLst/>
          </a:prstGeom>
          <a:noFill/>
          <a:ln w="15875">
            <a:solidFill>
              <a:srgbClr val="000000"/>
            </a:solidFill>
            <a:round/>
            <a:headEnd/>
            <a:tailEnd/>
          </a:ln>
        </p:spPr>
        <p:txBody>
          <a:bodyPr>
            <a:prstTxWarp prst="textNoShape">
              <a:avLst/>
            </a:prstTxWarp>
          </a:bodyPr>
          <a:lstStyle/>
          <a:p>
            <a:endParaRPr lang="en-US"/>
          </a:p>
        </p:txBody>
      </p:sp>
      <p:sp>
        <p:nvSpPr>
          <p:cNvPr id="237584" name="Line 16"/>
          <p:cNvSpPr>
            <a:spLocks noChangeShapeType="1"/>
          </p:cNvSpPr>
          <p:nvPr/>
        </p:nvSpPr>
        <p:spPr bwMode="auto">
          <a:xfrm>
            <a:off x="5535613" y="3859213"/>
            <a:ext cx="7937" cy="900112"/>
          </a:xfrm>
          <a:prstGeom prst="line">
            <a:avLst/>
          </a:prstGeom>
          <a:noFill/>
          <a:ln w="15875">
            <a:solidFill>
              <a:srgbClr val="000000"/>
            </a:solidFill>
            <a:round/>
            <a:headEnd/>
            <a:tailEnd/>
          </a:ln>
        </p:spPr>
        <p:txBody>
          <a:bodyPr>
            <a:prstTxWarp prst="textNoShape">
              <a:avLst/>
            </a:prstTxWarp>
          </a:bodyPr>
          <a:lstStyle/>
          <a:p>
            <a:endParaRPr lang="en-US"/>
          </a:p>
        </p:txBody>
      </p:sp>
      <p:sp>
        <p:nvSpPr>
          <p:cNvPr id="237585" name="Line 17"/>
          <p:cNvSpPr>
            <a:spLocks noChangeShapeType="1"/>
          </p:cNvSpPr>
          <p:nvPr/>
        </p:nvSpPr>
        <p:spPr bwMode="auto">
          <a:xfrm>
            <a:off x="5376863" y="3859213"/>
            <a:ext cx="1587" cy="900112"/>
          </a:xfrm>
          <a:prstGeom prst="line">
            <a:avLst/>
          </a:prstGeom>
          <a:noFill/>
          <a:ln w="15875">
            <a:solidFill>
              <a:srgbClr val="000000"/>
            </a:solidFill>
            <a:round/>
            <a:headEnd/>
            <a:tailEnd/>
          </a:ln>
        </p:spPr>
        <p:txBody>
          <a:bodyPr>
            <a:prstTxWarp prst="textNoShape">
              <a:avLst/>
            </a:prstTxWarp>
          </a:bodyPr>
          <a:lstStyle/>
          <a:p>
            <a:endParaRPr lang="en-US"/>
          </a:p>
        </p:txBody>
      </p:sp>
      <p:sp>
        <p:nvSpPr>
          <p:cNvPr id="237586" name="Line 18"/>
          <p:cNvSpPr>
            <a:spLocks noChangeShapeType="1"/>
          </p:cNvSpPr>
          <p:nvPr/>
        </p:nvSpPr>
        <p:spPr bwMode="auto">
          <a:xfrm>
            <a:off x="5051425" y="3859213"/>
            <a:ext cx="1588" cy="900112"/>
          </a:xfrm>
          <a:prstGeom prst="line">
            <a:avLst/>
          </a:prstGeom>
          <a:noFill/>
          <a:ln w="15875">
            <a:solidFill>
              <a:srgbClr val="000000"/>
            </a:solidFill>
            <a:round/>
            <a:headEnd/>
            <a:tailEnd/>
          </a:ln>
        </p:spPr>
        <p:txBody>
          <a:bodyPr>
            <a:prstTxWarp prst="textNoShape">
              <a:avLst/>
            </a:prstTxWarp>
          </a:bodyPr>
          <a:lstStyle/>
          <a:p>
            <a:endParaRPr lang="en-US"/>
          </a:p>
        </p:txBody>
      </p:sp>
      <p:sp>
        <p:nvSpPr>
          <p:cNvPr id="237587" name="Line 19"/>
          <p:cNvSpPr>
            <a:spLocks noChangeShapeType="1"/>
          </p:cNvSpPr>
          <p:nvPr/>
        </p:nvSpPr>
        <p:spPr bwMode="auto">
          <a:xfrm>
            <a:off x="4891088" y="3859213"/>
            <a:ext cx="1587" cy="900112"/>
          </a:xfrm>
          <a:prstGeom prst="line">
            <a:avLst/>
          </a:prstGeom>
          <a:noFill/>
          <a:ln w="15875">
            <a:solidFill>
              <a:srgbClr val="000000"/>
            </a:solidFill>
            <a:round/>
            <a:headEnd/>
            <a:tailEnd/>
          </a:ln>
        </p:spPr>
        <p:txBody>
          <a:bodyPr>
            <a:prstTxWarp prst="textNoShape">
              <a:avLst/>
            </a:prstTxWarp>
          </a:bodyPr>
          <a:lstStyle/>
          <a:p>
            <a:endParaRPr lang="en-US"/>
          </a:p>
        </p:txBody>
      </p:sp>
      <p:sp>
        <p:nvSpPr>
          <p:cNvPr id="237588" name="Line 20"/>
          <p:cNvSpPr>
            <a:spLocks noChangeShapeType="1"/>
          </p:cNvSpPr>
          <p:nvPr/>
        </p:nvSpPr>
        <p:spPr bwMode="auto">
          <a:xfrm>
            <a:off x="4724400" y="3859213"/>
            <a:ext cx="7938" cy="900112"/>
          </a:xfrm>
          <a:prstGeom prst="line">
            <a:avLst/>
          </a:prstGeom>
          <a:noFill/>
          <a:ln w="15875">
            <a:solidFill>
              <a:srgbClr val="000000"/>
            </a:solidFill>
            <a:round/>
            <a:headEnd/>
            <a:tailEnd/>
          </a:ln>
        </p:spPr>
        <p:txBody>
          <a:bodyPr>
            <a:prstTxWarp prst="textNoShape">
              <a:avLst/>
            </a:prstTxWarp>
          </a:bodyPr>
          <a:lstStyle/>
          <a:p>
            <a:endParaRPr lang="en-US"/>
          </a:p>
        </p:txBody>
      </p:sp>
      <p:sp>
        <p:nvSpPr>
          <p:cNvPr id="237589" name="Line 21"/>
          <p:cNvSpPr>
            <a:spLocks noChangeShapeType="1"/>
          </p:cNvSpPr>
          <p:nvPr/>
        </p:nvSpPr>
        <p:spPr bwMode="auto">
          <a:xfrm>
            <a:off x="4565650" y="3859213"/>
            <a:ext cx="1588" cy="900112"/>
          </a:xfrm>
          <a:prstGeom prst="line">
            <a:avLst/>
          </a:prstGeom>
          <a:noFill/>
          <a:ln w="15875">
            <a:solidFill>
              <a:srgbClr val="000000"/>
            </a:solidFill>
            <a:round/>
            <a:headEnd/>
            <a:tailEnd/>
          </a:ln>
        </p:spPr>
        <p:txBody>
          <a:bodyPr>
            <a:prstTxWarp prst="textNoShape">
              <a:avLst/>
            </a:prstTxWarp>
          </a:bodyPr>
          <a:lstStyle/>
          <a:p>
            <a:endParaRPr lang="en-US"/>
          </a:p>
        </p:txBody>
      </p:sp>
      <p:sp>
        <p:nvSpPr>
          <p:cNvPr id="237590" name="Line 22"/>
          <p:cNvSpPr>
            <a:spLocks noChangeShapeType="1"/>
          </p:cNvSpPr>
          <p:nvPr/>
        </p:nvSpPr>
        <p:spPr bwMode="auto">
          <a:xfrm>
            <a:off x="4406900" y="3859213"/>
            <a:ext cx="1588" cy="900112"/>
          </a:xfrm>
          <a:prstGeom prst="line">
            <a:avLst/>
          </a:prstGeom>
          <a:noFill/>
          <a:ln w="15875">
            <a:solidFill>
              <a:srgbClr val="000000"/>
            </a:solidFill>
            <a:round/>
            <a:headEnd/>
            <a:tailEnd/>
          </a:ln>
        </p:spPr>
        <p:txBody>
          <a:bodyPr>
            <a:prstTxWarp prst="textNoShape">
              <a:avLst/>
            </a:prstTxWarp>
          </a:bodyPr>
          <a:lstStyle/>
          <a:p>
            <a:endParaRPr lang="en-US"/>
          </a:p>
        </p:txBody>
      </p:sp>
      <p:sp>
        <p:nvSpPr>
          <p:cNvPr id="237591" name="Line 23"/>
          <p:cNvSpPr>
            <a:spLocks noChangeShapeType="1"/>
          </p:cNvSpPr>
          <p:nvPr/>
        </p:nvSpPr>
        <p:spPr bwMode="auto">
          <a:xfrm>
            <a:off x="4240213" y="3859213"/>
            <a:ext cx="7937" cy="900112"/>
          </a:xfrm>
          <a:prstGeom prst="line">
            <a:avLst/>
          </a:prstGeom>
          <a:noFill/>
          <a:ln w="15875">
            <a:solidFill>
              <a:srgbClr val="000000"/>
            </a:solidFill>
            <a:round/>
            <a:headEnd/>
            <a:tailEnd/>
          </a:ln>
        </p:spPr>
        <p:txBody>
          <a:bodyPr>
            <a:prstTxWarp prst="textNoShape">
              <a:avLst/>
            </a:prstTxWarp>
          </a:bodyPr>
          <a:lstStyle/>
          <a:p>
            <a:endParaRPr lang="en-US"/>
          </a:p>
        </p:txBody>
      </p:sp>
      <p:sp>
        <p:nvSpPr>
          <p:cNvPr id="237592" name="Line 24"/>
          <p:cNvSpPr>
            <a:spLocks noChangeShapeType="1"/>
          </p:cNvSpPr>
          <p:nvPr/>
        </p:nvSpPr>
        <p:spPr bwMode="auto">
          <a:xfrm flipH="1" flipV="1">
            <a:off x="4267200" y="4876800"/>
            <a:ext cx="0" cy="457200"/>
          </a:xfrm>
          <a:prstGeom prst="line">
            <a:avLst/>
          </a:prstGeom>
          <a:noFill/>
          <a:ln w="15875">
            <a:solidFill>
              <a:srgbClr val="000000"/>
            </a:solidFill>
            <a:round/>
            <a:headEnd/>
            <a:tailEnd/>
          </a:ln>
        </p:spPr>
        <p:txBody>
          <a:bodyPr>
            <a:prstTxWarp prst="textNoShape">
              <a:avLst/>
            </a:prstTxWarp>
          </a:bodyPr>
          <a:lstStyle/>
          <a:p>
            <a:endParaRPr lang="en-US"/>
          </a:p>
        </p:txBody>
      </p:sp>
      <p:sp>
        <p:nvSpPr>
          <p:cNvPr id="237593" name="Freeform 25"/>
          <p:cNvSpPr>
            <a:spLocks/>
          </p:cNvSpPr>
          <p:nvPr/>
        </p:nvSpPr>
        <p:spPr bwMode="auto">
          <a:xfrm>
            <a:off x="4202113" y="4775200"/>
            <a:ext cx="98425" cy="177800"/>
          </a:xfrm>
          <a:custGeom>
            <a:avLst/>
            <a:gdLst/>
            <a:ahLst/>
            <a:cxnLst>
              <a:cxn ang="0">
                <a:pos x="52" y="109"/>
              </a:cxn>
              <a:cxn ang="0">
                <a:pos x="29" y="0"/>
              </a:cxn>
              <a:cxn ang="0">
                <a:pos x="0" y="109"/>
              </a:cxn>
              <a:cxn ang="0">
                <a:pos x="57" y="109"/>
              </a:cxn>
              <a:cxn ang="0">
                <a:pos x="57" y="109"/>
              </a:cxn>
              <a:cxn ang="0">
                <a:pos x="52" y="109"/>
              </a:cxn>
            </a:cxnLst>
            <a:rect l="0" t="0" r="r" b="b"/>
            <a:pathLst>
              <a:path w="57" h="109">
                <a:moveTo>
                  <a:pt x="52" y="109"/>
                </a:moveTo>
                <a:lnTo>
                  <a:pt x="29" y="0"/>
                </a:lnTo>
                <a:lnTo>
                  <a:pt x="0" y="109"/>
                </a:lnTo>
                <a:lnTo>
                  <a:pt x="57" y="109"/>
                </a:lnTo>
                <a:lnTo>
                  <a:pt x="57" y="109"/>
                </a:lnTo>
                <a:lnTo>
                  <a:pt x="52" y="109"/>
                </a:lnTo>
                <a:close/>
              </a:path>
            </a:pathLst>
          </a:custGeom>
          <a:solidFill>
            <a:srgbClr val="000000"/>
          </a:solidFill>
          <a:ln w="9525">
            <a:noFill/>
            <a:round/>
            <a:headEnd/>
            <a:tailEnd/>
          </a:ln>
        </p:spPr>
        <p:txBody>
          <a:bodyPr>
            <a:prstTxWarp prst="textNoShape">
              <a:avLst/>
            </a:prstTxWarp>
          </a:bodyPr>
          <a:lstStyle/>
          <a:p>
            <a:endParaRPr lang="en-US"/>
          </a:p>
        </p:txBody>
      </p:sp>
      <p:sp>
        <p:nvSpPr>
          <p:cNvPr id="237594" name="Rectangle 26"/>
          <p:cNvSpPr>
            <a:spLocks noGrp="1" noChangeArrowheads="1"/>
          </p:cNvSpPr>
          <p:nvPr>
            <p:ph type="title"/>
          </p:nvPr>
        </p:nvSpPr>
        <p:spPr/>
        <p:txBody>
          <a:bodyPr/>
          <a:lstStyle/>
          <a:p>
            <a:r>
              <a:rPr lang="en-US"/>
              <a:t>Random Early Detection (RED)</a:t>
            </a:r>
          </a:p>
        </p:txBody>
      </p:sp>
      <p:sp>
        <p:nvSpPr>
          <p:cNvPr id="237595" name="Rectangle 27"/>
          <p:cNvSpPr>
            <a:spLocks noGrp="1" noChangeArrowheads="1"/>
          </p:cNvSpPr>
          <p:nvPr>
            <p:ph type="body" idx="1"/>
          </p:nvPr>
        </p:nvSpPr>
        <p:spPr>
          <a:xfrm>
            <a:off x="457200" y="1885950"/>
            <a:ext cx="8178800" cy="4438650"/>
          </a:xfrm>
        </p:spPr>
        <p:txBody>
          <a:bodyPr/>
          <a:lstStyle/>
          <a:p>
            <a:pPr>
              <a:lnSpc>
                <a:spcPct val="90000"/>
              </a:lnSpc>
            </a:pPr>
            <a:r>
              <a:rPr lang="en-US" dirty="0"/>
              <a:t>Have routers monitor average queue and send “early” signal to source when it builds by probabilistically dropping a packet</a:t>
            </a:r>
          </a:p>
          <a:p>
            <a:pPr>
              <a:lnSpc>
                <a:spcPct val="90000"/>
              </a:lnSpc>
            </a:pPr>
            <a:endParaRPr lang="en-US" dirty="0"/>
          </a:p>
          <a:p>
            <a:pPr>
              <a:lnSpc>
                <a:spcPct val="90000"/>
              </a:lnSpc>
            </a:pPr>
            <a:endParaRPr lang="en-US" dirty="0"/>
          </a:p>
          <a:p>
            <a:pPr>
              <a:lnSpc>
                <a:spcPct val="90000"/>
              </a:lnSpc>
            </a:pPr>
            <a:endParaRPr lang="en-US" dirty="0"/>
          </a:p>
          <a:p>
            <a:pPr>
              <a:lnSpc>
                <a:spcPct val="90000"/>
              </a:lnSpc>
            </a:pPr>
            <a:endParaRPr lang="en-US" dirty="0"/>
          </a:p>
          <a:p>
            <a:pPr>
              <a:lnSpc>
                <a:spcPct val="90000"/>
              </a:lnSpc>
            </a:pPr>
            <a:endParaRPr lang="en-US" dirty="0"/>
          </a:p>
          <a:p>
            <a:pPr>
              <a:lnSpc>
                <a:spcPct val="90000"/>
              </a:lnSpc>
            </a:pPr>
            <a:endParaRPr lang="en-US" dirty="0" smtClean="0"/>
          </a:p>
          <a:p>
            <a:pPr>
              <a:lnSpc>
                <a:spcPct val="90000"/>
              </a:lnSpc>
            </a:pPr>
            <a:r>
              <a:rPr lang="en-US" dirty="0" smtClean="0"/>
              <a:t>Paradox</a:t>
            </a:r>
            <a:r>
              <a:rPr lang="en-US" dirty="0"/>
              <a:t>: early loss can improve performance!</a:t>
            </a: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9618" name="Rectangle 2"/>
          <p:cNvSpPr>
            <a:spLocks noGrp="1" noChangeArrowheads="1"/>
          </p:cNvSpPr>
          <p:nvPr>
            <p:ph type="body" idx="1"/>
          </p:nvPr>
        </p:nvSpPr>
        <p:spPr/>
        <p:txBody>
          <a:bodyPr/>
          <a:lstStyle/>
          <a:p>
            <a:r>
              <a:rPr lang="en-US"/>
              <a:t>Start dropping a fraction of the traffic as queue builds</a:t>
            </a:r>
          </a:p>
          <a:p>
            <a:pPr lvl="1"/>
            <a:r>
              <a:rPr lang="en-US"/>
              <a:t>Expected drops proportional to bandwidth usage</a:t>
            </a:r>
          </a:p>
          <a:p>
            <a:pPr lvl="1"/>
            <a:r>
              <a:rPr lang="en-US"/>
              <a:t>When queue is too high, revert to drop tail</a:t>
            </a:r>
          </a:p>
        </p:txBody>
      </p:sp>
      <p:sp>
        <p:nvSpPr>
          <p:cNvPr id="239619" name="Freeform 3"/>
          <p:cNvSpPr>
            <a:spLocks/>
          </p:cNvSpPr>
          <p:nvPr/>
        </p:nvSpPr>
        <p:spPr bwMode="auto">
          <a:xfrm>
            <a:off x="2365375" y="4160838"/>
            <a:ext cx="4164013" cy="1798637"/>
          </a:xfrm>
          <a:custGeom>
            <a:avLst/>
            <a:gdLst/>
            <a:ahLst/>
            <a:cxnLst>
              <a:cxn ang="0">
                <a:pos x="0" y="1129"/>
              </a:cxn>
              <a:cxn ang="0">
                <a:pos x="666" y="1133"/>
              </a:cxn>
              <a:cxn ang="0">
                <a:pos x="1595" y="862"/>
              </a:cxn>
              <a:cxn ang="0">
                <a:pos x="1595" y="0"/>
              </a:cxn>
              <a:cxn ang="0">
                <a:pos x="2623" y="0"/>
              </a:cxn>
            </a:cxnLst>
            <a:rect l="0" t="0" r="r" b="b"/>
            <a:pathLst>
              <a:path w="2623" h="1133">
                <a:moveTo>
                  <a:pt x="0" y="1129"/>
                </a:moveTo>
                <a:lnTo>
                  <a:pt x="666" y="1133"/>
                </a:lnTo>
                <a:lnTo>
                  <a:pt x="1595" y="862"/>
                </a:lnTo>
                <a:lnTo>
                  <a:pt x="1595" y="0"/>
                </a:lnTo>
                <a:lnTo>
                  <a:pt x="2623" y="0"/>
                </a:lnTo>
              </a:path>
            </a:pathLst>
          </a:custGeom>
          <a:noFill/>
          <a:ln w="38100" cmpd="sng">
            <a:solidFill>
              <a:schemeClr val="accent1"/>
            </a:solidFill>
            <a:prstDash val="solid"/>
            <a:round/>
            <a:headEnd/>
            <a:tailEnd/>
          </a:ln>
        </p:spPr>
        <p:txBody>
          <a:bodyPr>
            <a:prstTxWarp prst="textNoShape">
              <a:avLst/>
            </a:prstTxWarp>
          </a:bodyPr>
          <a:lstStyle/>
          <a:p>
            <a:endParaRPr lang="en-US"/>
          </a:p>
        </p:txBody>
      </p:sp>
      <p:sp>
        <p:nvSpPr>
          <p:cNvPr id="239620" name="Line 4"/>
          <p:cNvSpPr>
            <a:spLocks noChangeShapeType="1"/>
          </p:cNvSpPr>
          <p:nvPr/>
        </p:nvSpPr>
        <p:spPr bwMode="auto">
          <a:xfrm flipV="1">
            <a:off x="3422650" y="5853113"/>
            <a:ext cx="1588" cy="100012"/>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39621" name="Line 5"/>
          <p:cNvSpPr>
            <a:spLocks noChangeShapeType="1"/>
          </p:cNvSpPr>
          <p:nvPr/>
        </p:nvSpPr>
        <p:spPr bwMode="auto">
          <a:xfrm flipH="1" flipV="1">
            <a:off x="2362200" y="3875088"/>
            <a:ext cx="3175" cy="2078037"/>
          </a:xfrm>
          <a:prstGeom prst="line">
            <a:avLst/>
          </a:prstGeom>
          <a:noFill/>
          <a:ln w="12700">
            <a:solidFill>
              <a:srgbClr val="000000"/>
            </a:solidFill>
            <a:round/>
            <a:headEnd/>
            <a:tailEnd type="triangle" w="med" len="med"/>
          </a:ln>
        </p:spPr>
        <p:txBody>
          <a:bodyPr>
            <a:prstTxWarp prst="textNoShape">
              <a:avLst/>
            </a:prstTxWarp>
          </a:bodyPr>
          <a:lstStyle/>
          <a:p>
            <a:endParaRPr lang="en-US"/>
          </a:p>
        </p:txBody>
      </p:sp>
      <p:sp>
        <p:nvSpPr>
          <p:cNvPr id="239622" name="Line 6"/>
          <p:cNvSpPr>
            <a:spLocks noChangeShapeType="1"/>
          </p:cNvSpPr>
          <p:nvPr/>
        </p:nvSpPr>
        <p:spPr bwMode="auto">
          <a:xfrm>
            <a:off x="2365375" y="5953125"/>
            <a:ext cx="4495800" cy="635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39623" name="Freeform 7"/>
          <p:cNvSpPr>
            <a:spLocks/>
          </p:cNvSpPr>
          <p:nvPr/>
        </p:nvSpPr>
        <p:spPr bwMode="auto">
          <a:xfrm>
            <a:off x="6829425" y="5922963"/>
            <a:ext cx="144463" cy="74612"/>
          </a:xfrm>
          <a:custGeom>
            <a:avLst/>
            <a:gdLst/>
            <a:ahLst/>
            <a:cxnLst>
              <a:cxn ang="0">
                <a:pos x="0" y="43"/>
              </a:cxn>
              <a:cxn ang="0">
                <a:pos x="91" y="23"/>
              </a:cxn>
              <a:cxn ang="0">
                <a:pos x="4" y="0"/>
              </a:cxn>
              <a:cxn ang="0">
                <a:pos x="4" y="47"/>
              </a:cxn>
              <a:cxn ang="0">
                <a:pos x="4" y="47"/>
              </a:cxn>
              <a:cxn ang="0">
                <a:pos x="0" y="43"/>
              </a:cxn>
            </a:cxnLst>
            <a:rect l="0" t="0" r="r" b="b"/>
            <a:pathLst>
              <a:path w="91" h="47">
                <a:moveTo>
                  <a:pt x="0" y="43"/>
                </a:moveTo>
                <a:lnTo>
                  <a:pt x="91" y="23"/>
                </a:lnTo>
                <a:lnTo>
                  <a:pt x="4" y="0"/>
                </a:lnTo>
                <a:lnTo>
                  <a:pt x="4" y="47"/>
                </a:lnTo>
                <a:lnTo>
                  <a:pt x="4" y="47"/>
                </a:lnTo>
                <a:lnTo>
                  <a:pt x="0" y="43"/>
                </a:lnTo>
                <a:close/>
              </a:path>
            </a:pathLst>
          </a:custGeom>
          <a:solidFill>
            <a:srgbClr val="000000"/>
          </a:solidFill>
          <a:ln w="9525">
            <a:noFill/>
            <a:round/>
            <a:headEnd/>
            <a:tailEnd/>
          </a:ln>
        </p:spPr>
        <p:txBody>
          <a:bodyPr>
            <a:prstTxWarp prst="textNoShape">
              <a:avLst/>
            </a:prstTxWarp>
          </a:bodyPr>
          <a:lstStyle/>
          <a:p>
            <a:endParaRPr lang="en-US"/>
          </a:p>
        </p:txBody>
      </p:sp>
      <p:sp>
        <p:nvSpPr>
          <p:cNvPr id="239624" name="Freeform 8"/>
          <p:cNvSpPr>
            <a:spLocks/>
          </p:cNvSpPr>
          <p:nvPr/>
        </p:nvSpPr>
        <p:spPr bwMode="auto">
          <a:xfrm>
            <a:off x="6829425" y="5922963"/>
            <a:ext cx="144463" cy="74612"/>
          </a:xfrm>
          <a:custGeom>
            <a:avLst/>
            <a:gdLst/>
            <a:ahLst/>
            <a:cxnLst>
              <a:cxn ang="0">
                <a:pos x="0" y="43"/>
              </a:cxn>
              <a:cxn ang="0">
                <a:pos x="91" y="23"/>
              </a:cxn>
              <a:cxn ang="0">
                <a:pos x="4" y="0"/>
              </a:cxn>
              <a:cxn ang="0">
                <a:pos x="4" y="47"/>
              </a:cxn>
              <a:cxn ang="0">
                <a:pos x="4" y="47"/>
              </a:cxn>
            </a:cxnLst>
            <a:rect l="0" t="0" r="r" b="b"/>
            <a:pathLst>
              <a:path w="91" h="47">
                <a:moveTo>
                  <a:pt x="0" y="43"/>
                </a:moveTo>
                <a:lnTo>
                  <a:pt x="91" y="23"/>
                </a:lnTo>
                <a:lnTo>
                  <a:pt x="4" y="0"/>
                </a:lnTo>
                <a:lnTo>
                  <a:pt x="4" y="47"/>
                </a:lnTo>
                <a:lnTo>
                  <a:pt x="4" y="47"/>
                </a:lnTo>
              </a:path>
            </a:pathLst>
          </a:custGeom>
          <a:noFill/>
          <a:ln w="25400">
            <a:solidFill>
              <a:srgbClr val="000000"/>
            </a:solidFill>
            <a:prstDash val="solid"/>
            <a:round/>
            <a:headEnd/>
            <a:tailEnd/>
          </a:ln>
        </p:spPr>
        <p:txBody>
          <a:bodyPr>
            <a:prstTxWarp prst="textNoShape">
              <a:avLst/>
            </a:prstTxWarp>
          </a:bodyPr>
          <a:lstStyle/>
          <a:p>
            <a:endParaRPr lang="en-US"/>
          </a:p>
        </p:txBody>
      </p:sp>
      <p:sp>
        <p:nvSpPr>
          <p:cNvPr id="239625" name="Line 9"/>
          <p:cNvSpPr>
            <a:spLocks noChangeShapeType="1"/>
          </p:cNvSpPr>
          <p:nvPr/>
        </p:nvSpPr>
        <p:spPr bwMode="auto">
          <a:xfrm>
            <a:off x="2365375" y="4160838"/>
            <a:ext cx="106363" cy="1587"/>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39626" name="Line 10"/>
          <p:cNvSpPr>
            <a:spLocks noChangeShapeType="1"/>
          </p:cNvSpPr>
          <p:nvPr/>
        </p:nvSpPr>
        <p:spPr bwMode="auto">
          <a:xfrm>
            <a:off x="2365375" y="5522913"/>
            <a:ext cx="106363" cy="635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39627" name="Line 11"/>
          <p:cNvSpPr>
            <a:spLocks noChangeShapeType="1"/>
          </p:cNvSpPr>
          <p:nvPr/>
        </p:nvSpPr>
        <p:spPr bwMode="auto">
          <a:xfrm flipV="1">
            <a:off x="4897438" y="5853113"/>
            <a:ext cx="1587" cy="100012"/>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39628" name="Rectangle 12"/>
          <p:cNvSpPr>
            <a:spLocks noChangeArrowheads="1"/>
          </p:cNvSpPr>
          <p:nvPr/>
        </p:nvSpPr>
        <p:spPr bwMode="auto">
          <a:xfrm>
            <a:off x="2106613" y="3630613"/>
            <a:ext cx="677862"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000000"/>
                </a:solidFill>
              </a:rPr>
              <a:t>P(drop)</a:t>
            </a:r>
            <a:endParaRPr lang="en-US"/>
          </a:p>
        </p:txBody>
      </p:sp>
      <p:sp>
        <p:nvSpPr>
          <p:cNvPr id="239629" name="Rectangle 13"/>
          <p:cNvSpPr>
            <a:spLocks noChangeArrowheads="1"/>
          </p:cNvSpPr>
          <p:nvPr/>
        </p:nvSpPr>
        <p:spPr bwMode="auto">
          <a:xfrm>
            <a:off x="2052638" y="4016375"/>
            <a:ext cx="282575"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000000"/>
                </a:solidFill>
              </a:rPr>
              <a:t>1.0</a:t>
            </a:r>
            <a:endParaRPr lang="en-US"/>
          </a:p>
        </p:txBody>
      </p:sp>
      <p:sp>
        <p:nvSpPr>
          <p:cNvPr id="239630" name="Rectangle 14"/>
          <p:cNvSpPr>
            <a:spLocks noChangeArrowheads="1"/>
          </p:cNvSpPr>
          <p:nvPr/>
        </p:nvSpPr>
        <p:spPr bwMode="auto">
          <a:xfrm>
            <a:off x="1808163" y="5384800"/>
            <a:ext cx="519112"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000000"/>
                </a:solidFill>
              </a:rPr>
              <a:t>MaxP</a:t>
            </a:r>
            <a:endParaRPr lang="en-US"/>
          </a:p>
        </p:txBody>
      </p:sp>
      <p:sp>
        <p:nvSpPr>
          <p:cNvPr id="239631" name="Rectangle 15"/>
          <p:cNvSpPr>
            <a:spLocks noChangeArrowheads="1"/>
          </p:cNvSpPr>
          <p:nvPr/>
        </p:nvSpPr>
        <p:spPr bwMode="auto">
          <a:xfrm>
            <a:off x="2995613" y="6003925"/>
            <a:ext cx="958850"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000000"/>
                </a:solidFill>
              </a:rPr>
              <a:t>MinThresh</a:t>
            </a:r>
            <a:endParaRPr lang="en-US"/>
          </a:p>
        </p:txBody>
      </p:sp>
      <p:sp>
        <p:nvSpPr>
          <p:cNvPr id="239632" name="Rectangle 16"/>
          <p:cNvSpPr>
            <a:spLocks noChangeArrowheads="1"/>
          </p:cNvSpPr>
          <p:nvPr/>
        </p:nvSpPr>
        <p:spPr bwMode="auto">
          <a:xfrm>
            <a:off x="4448175" y="6003925"/>
            <a:ext cx="1016000"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000000"/>
                </a:solidFill>
              </a:rPr>
              <a:t>MaxThresh</a:t>
            </a:r>
            <a:endParaRPr lang="en-US"/>
          </a:p>
        </p:txBody>
      </p:sp>
      <p:sp>
        <p:nvSpPr>
          <p:cNvPr id="239633" name="Rectangle 17"/>
          <p:cNvSpPr>
            <a:spLocks noChangeArrowheads="1"/>
          </p:cNvSpPr>
          <p:nvPr/>
        </p:nvSpPr>
        <p:spPr bwMode="auto">
          <a:xfrm>
            <a:off x="6172200" y="5378450"/>
            <a:ext cx="1422400" cy="488950"/>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000000"/>
                </a:solidFill>
              </a:rPr>
              <a:t>Average Queue</a:t>
            </a:r>
          </a:p>
          <a:p>
            <a:r>
              <a:rPr lang="en-US" sz="1600">
                <a:solidFill>
                  <a:srgbClr val="000000"/>
                </a:solidFill>
              </a:rPr>
              <a:t>Length</a:t>
            </a:r>
            <a:endParaRPr lang="en-US"/>
          </a:p>
        </p:txBody>
      </p:sp>
      <p:sp>
        <p:nvSpPr>
          <p:cNvPr id="239634" name="Rectangle 18"/>
          <p:cNvSpPr>
            <a:spLocks noGrp="1" noChangeArrowheads="1"/>
          </p:cNvSpPr>
          <p:nvPr>
            <p:ph type="title"/>
          </p:nvPr>
        </p:nvSpPr>
        <p:spPr/>
        <p:txBody>
          <a:bodyPr/>
          <a:lstStyle/>
          <a:p>
            <a:r>
              <a:rPr lang="en-US"/>
              <a:t>Red Drop Curve</a:t>
            </a: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1668" name="Rectangle 4"/>
          <p:cNvSpPr>
            <a:spLocks noGrp="1" noChangeArrowheads="1"/>
          </p:cNvSpPr>
          <p:nvPr>
            <p:ph type="title"/>
          </p:nvPr>
        </p:nvSpPr>
        <p:spPr>
          <a:xfrm>
            <a:off x="152400" y="292100"/>
            <a:ext cx="8915400" cy="868363"/>
          </a:xfrm>
        </p:spPr>
        <p:txBody>
          <a:bodyPr/>
          <a:lstStyle/>
          <a:p>
            <a:r>
              <a:rPr lang="en-US" dirty="0"/>
              <a:t>Explicit Congestion </a:t>
            </a:r>
            <a:r>
              <a:rPr lang="en-US" dirty="0" smtClean="0"/>
              <a:t>Notification (</a:t>
            </a:r>
            <a:r>
              <a:rPr lang="en-US" dirty="0"/>
              <a:t>ECN)</a:t>
            </a:r>
          </a:p>
        </p:txBody>
      </p:sp>
      <p:sp>
        <p:nvSpPr>
          <p:cNvPr id="241669" name="Rectangle 5"/>
          <p:cNvSpPr>
            <a:spLocks noGrp="1" noChangeArrowheads="1"/>
          </p:cNvSpPr>
          <p:nvPr>
            <p:ph type="body" idx="1"/>
          </p:nvPr>
        </p:nvSpPr>
        <p:spPr>
          <a:xfrm>
            <a:off x="457200" y="1341438"/>
            <a:ext cx="8458200" cy="4525962"/>
          </a:xfrm>
        </p:spPr>
        <p:txBody>
          <a:bodyPr/>
          <a:lstStyle/>
          <a:p>
            <a:pPr>
              <a:lnSpc>
                <a:spcPct val="90000"/>
              </a:lnSpc>
            </a:pPr>
            <a:r>
              <a:rPr lang="en-US" dirty="0"/>
              <a:t>Why drop packets to signal congestion?</a:t>
            </a:r>
          </a:p>
          <a:p>
            <a:pPr lvl="1">
              <a:lnSpc>
                <a:spcPct val="90000"/>
              </a:lnSpc>
            </a:pPr>
            <a:r>
              <a:rPr lang="en-US" dirty="0"/>
              <a:t>Drops are a robust signal, but there are other means …</a:t>
            </a:r>
          </a:p>
          <a:p>
            <a:pPr lvl="1">
              <a:lnSpc>
                <a:spcPct val="90000"/>
              </a:lnSpc>
            </a:pPr>
            <a:r>
              <a:rPr lang="en-US" dirty="0"/>
              <a:t>We need to be careful though: no extra </a:t>
            </a:r>
            <a:r>
              <a:rPr lang="en-US" dirty="0" smtClean="0"/>
              <a:t>packets</a:t>
            </a:r>
          </a:p>
          <a:p>
            <a:pPr>
              <a:lnSpc>
                <a:spcPct val="90000"/>
              </a:lnSpc>
            </a:pPr>
            <a:r>
              <a:rPr lang="en-US" dirty="0"/>
              <a:t>ECN signals congestion with a bit in the IP header</a:t>
            </a:r>
          </a:p>
          <a:p>
            <a:pPr>
              <a:lnSpc>
                <a:spcPct val="90000"/>
              </a:lnSpc>
            </a:pPr>
            <a:r>
              <a:rPr lang="en-US" dirty="0"/>
              <a:t>Receiver returns indication to the sender, who slows</a:t>
            </a:r>
          </a:p>
          <a:p>
            <a:pPr lvl="1">
              <a:lnSpc>
                <a:spcPct val="90000"/>
              </a:lnSpc>
            </a:pPr>
            <a:r>
              <a:rPr lang="en-US" dirty="0"/>
              <a:t>Need to signal this reliably or we risk </a:t>
            </a:r>
            <a:r>
              <a:rPr lang="en-US" dirty="0" smtClean="0"/>
              <a:t>instability</a:t>
            </a:r>
          </a:p>
          <a:p>
            <a:pPr>
              <a:lnSpc>
                <a:spcPct val="90000"/>
              </a:lnSpc>
            </a:pPr>
            <a:r>
              <a:rPr lang="en-US" dirty="0"/>
              <a:t>RED actually works by “marking” packets</a:t>
            </a:r>
          </a:p>
          <a:p>
            <a:pPr lvl="1">
              <a:lnSpc>
                <a:spcPct val="90000"/>
              </a:lnSpc>
            </a:pPr>
            <a:r>
              <a:rPr lang="en-US" dirty="0"/>
              <a:t>Mark can be a drop or ECN signal if hosts understand ECN</a:t>
            </a:r>
          </a:p>
          <a:p>
            <a:pPr lvl="1">
              <a:lnSpc>
                <a:spcPct val="90000"/>
              </a:lnSpc>
            </a:pPr>
            <a:r>
              <a:rPr lang="en-US" dirty="0"/>
              <a:t>Supports congestion avoidance without loss</a:t>
            </a: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en-US"/>
              <a:t>Difficulties with RED</a:t>
            </a:r>
          </a:p>
        </p:txBody>
      </p:sp>
      <p:sp>
        <p:nvSpPr>
          <p:cNvPr id="277507" name="Rectangle 3"/>
          <p:cNvSpPr>
            <a:spLocks noGrp="1" noChangeArrowheads="1"/>
          </p:cNvSpPr>
          <p:nvPr>
            <p:ph type="body" idx="1"/>
          </p:nvPr>
        </p:nvSpPr>
        <p:spPr/>
        <p:txBody>
          <a:bodyPr/>
          <a:lstStyle/>
          <a:p>
            <a:pPr>
              <a:lnSpc>
                <a:spcPct val="90000"/>
              </a:lnSpc>
            </a:pPr>
            <a:r>
              <a:rPr lang="en-US" dirty="0"/>
              <a:t>Nice in theory, hasn’t caught on in practice</a:t>
            </a:r>
            <a:r>
              <a:rPr lang="en-US" dirty="0" smtClean="0"/>
              <a:t>.</a:t>
            </a:r>
          </a:p>
          <a:p>
            <a:pPr>
              <a:lnSpc>
                <a:spcPct val="90000"/>
              </a:lnSpc>
            </a:pPr>
            <a:r>
              <a:rPr lang="en-US" dirty="0"/>
              <a:t>Parameter issue:</a:t>
            </a:r>
          </a:p>
          <a:p>
            <a:pPr lvl="1">
              <a:lnSpc>
                <a:spcPct val="90000"/>
              </a:lnSpc>
            </a:pPr>
            <a:r>
              <a:rPr lang="en-US" dirty="0"/>
              <a:t>What should dropping probability (and average interval) be?</a:t>
            </a:r>
          </a:p>
          <a:p>
            <a:pPr lvl="1">
              <a:lnSpc>
                <a:spcPct val="90000"/>
              </a:lnSpc>
            </a:pPr>
            <a:r>
              <a:rPr lang="en-US" dirty="0"/>
              <a:t>Consider the cases of one large flow </a:t>
            </a:r>
            <a:r>
              <a:rPr lang="en-US" dirty="0" err="1"/>
              <a:t>vs</a:t>
            </a:r>
            <a:r>
              <a:rPr lang="en-US" dirty="0"/>
              <a:t> N very small </a:t>
            </a:r>
            <a:r>
              <a:rPr lang="en-US" dirty="0" smtClean="0"/>
              <a:t>flows</a:t>
            </a:r>
          </a:p>
          <a:p>
            <a:pPr>
              <a:lnSpc>
                <a:spcPct val="90000"/>
              </a:lnSpc>
            </a:pPr>
            <a:r>
              <a:rPr lang="en-US" dirty="0"/>
              <a:t>Incentive issue:</a:t>
            </a:r>
          </a:p>
          <a:p>
            <a:pPr lvl="1">
              <a:lnSpc>
                <a:spcPct val="90000"/>
              </a:lnSpc>
            </a:pPr>
            <a:r>
              <a:rPr lang="en-US" dirty="0"/>
              <a:t>Why should ISPs bother to upgrade?</a:t>
            </a:r>
          </a:p>
          <a:p>
            <a:pPr lvl="2">
              <a:lnSpc>
                <a:spcPct val="90000"/>
              </a:lnSpc>
            </a:pPr>
            <a:r>
              <a:rPr lang="en-US" dirty="0"/>
              <a:t>RED doesn’t increase utilization, the basis of charging</a:t>
            </a:r>
          </a:p>
          <a:p>
            <a:pPr lvl="1">
              <a:lnSpc>
                <a:spcPct val="90000"/>
              </a:lnSpc>
            </a:pPr>
            <a:r>
              <a:rPr lang="en-US" dirty="0"/>
              <a:t>Why should end-hosts bother to upgrade?</a:t>
            </a:r>
          </a:p>
          <a:p>
            <a:pPr lvl="2">
              <a:lnSpc>
                <a:spcPct val="90000"/>
              </a:lnSpc>
            </a:pPr>
            <a:r>
              <a:rPr lang="en-US" dirty="0"/>
              <a:t>The network doesn’t support RED</a:t>
            </a: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r>
              <a:rPr lang="en-US"/>
              <a:t>Fair Queuing (FQ)</a:t>
            </a:r>
          </a:p>
        </p:txBody>
      </p:sp>
      <p:sp>
        <p:nvSpPr>
          <p:cNvPr id="287747" name="Rectangle 3"/>
          <p:cNvSpPr>
            <a:spLocks noGrp="1" noChangeArrowheads="1"/>
          </p:cNvSpPr>
          <p:nvPr>
            <p:ph type="body" idx="1"/>
          </p:nvPr>
        </p:nvSpPr>
        <p:spPr>
          <a:xfrm>
            <a:off x="457200" y="1341438"/>
            <a:ext cx="8458200" cy="4525962"/>
          </a:xfrm>
        </p:spPr>
        <p:txBody>
          <a:bodyPr/>
          <a:lstStyle/>
          <a:p>
            <a:r>
              <a:rPr lang="en-US" dirty="0"/>
              <a:t>FIFO is not guaranteed (or likely) to be fair</a:t>
            </a:r>
          </a:p>
          <a:p>
            <a:pPr lvl="1"/>
            <a:r>
              <a:rPr lang="en-US" dirty="0"/>
              <a:t>Flows jostle each other and hosts must play by the rules</a:t>
            </a:r>
          </a:p>
          <a:p>
            <a:pPr lvl="1"/>
            <a:r>
              <a:rPr lang="en-US" dirty="0"/>
              <a:t>Routers don’t discriminate traffic from different sources</a:t>
            </a:r>
            <a:endParaRPr lang="en-US" dirty="0" smtClean="0"/>
          </a:p>
          <a:p>
            <a:r>
              <a:rPr lang="en-US" dirty="0" smtClean="0"/>
              <a:t>Fair </a:t>
            </a:r>
            <a:r>
              <a:rPr lang="en-US" dirty="0"/>
              <a:t>Queuing is an alternative scheduling algorithm</a:t>
            </a:r>
          </a:p>
          <a:p>
            <a:pPr lvl="1"/>
            <a:r>
              <a:rPr lang="en-US" dirty="0"/>
              <a:t>Maintain one queue per traffic source (flow) and send packets from each queue in turn</a:t>
            </a:r>
          </a:p>
          <a:p>
            <a:pPr lvl="2"/>
            <a:r>
              <a:rPr lang="en-US" dirty="0"/>
              <a:t>Actually, not quite, since packets are different sizes</a:t>
            </a:r>
          </a:p>
          <a:p>
            <a:pPr lvl="1"/>
            <a:r>
              <a:rPr lang="en-US" dirty="0"/>
              <a:t>Provides each flow with its “fair share” of the bandwidth</a:t>
            </a: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9794" name="Rectangle 2"/>
          <p:cNvSpPr>
            <a:spLocks noChangeArrowheads="1"/>
          </p:cNvSpPr>
          <p:nvPr/>
        </p:nvSpPr>
        <p:spPr bwMode="auto">
          <a:xfrm>
            <a:off x="2444750" y="2390775"/>
            <a:ext cx="636588" cy="258763"/>
          </a:xfrm>
          <a:prstGeom prst="rect">
            <a:avLst/>
          </a:prstGeom>
          <a:noFill/>
          <a:ln w="9525">
            <a:noFill/>
            <a:miter lim="800000"/>
            <a:headEnd/>
            <a:tailEnd/>
          </a:ln>
        </p:spPr>
        <p:txBody>
          <a:bodyPr wrap="none" lIns="0" tIns="0" rIns="0" bIns="0">
            <a:prstTxWarp prst="textNoShape">
              <a:avLst/>
            </a:prstTxWarp>
            <a:spAutoFit/>
          </a:bodyPr>
          <a:lstStyle/>
          <a:p>
            <a:pPr algn="l"/>
            <a:r>
              <a:rPr lang="en-US" sz="1700">
                <a:solidFill>
                  <a:srgbClr val="000000"/>
                </a:solidFill>
              </a:rPr>
              <a:t>Flow 1</a:t>
            </a:r>
            <a:endParaRPr lang="en-US">
              <a:latin typeface="Times New Roman" pitchFamily="-65" charset="0"/>
            </a:endParaRPr>
          </a:p>
        </p:txBody>
      </p:sp>
      <p:sp>
        <p:nvSpPr>
          <p:cNvPr id="289795" name="Rectangle 3"/>
          <p:cNvSpPr>
            <a:spLocks noChangeArrowheads="1"/>
          </p:cNvSpPr>
          <p:nvPr/>
        </p:nvSpPr>
        <p:spPr bwMode="auto">
          <a:xfrm>
            <a:off x="2444750" y="3398838"/>
            <a:ext cx="636588" cy="258762"/>
          </a:xfrm>
          <a:prstGeom prst="rect">
            <a:avLst/>
          </a:prstGeom>
          <a:noFill/>
          <a:ln w="9525">
            <a:noFill/>
            <a:miter lim="800000"/>
            <a:headEnd/>
            <a:tailEnd/>
          </a:ln>
        </p:spPr>
        <p:txBody>
          <a:bodyPr wrap="none" lIns="0" tIns="0" rIns="0" bIns="0">
            <a:prstTxWarp prst="textNoShape">
              <a:avLst/>
            </a:prstTxWarp>
            <a:spAutoFit/>
          </a:bodyPr>
          <a:lstStyle/>
          <a:p>
            <a:pPr algn="l"/>
            <a:r>
              <a:rPr lang="en-US" sz="1700">
                <a:solidFill>
                  <a:srgbClr val="000000"/>
                </a:solidFill>
              </a:rPr>
              <a:t>Flow 2</a:t>
            </a:r>
            <a:endParaRPr lang="en-US">
              <a:latin typeface="Times New Roman" pitchFamily="-65" charset="0"/>
            </a:endParaRPr>
          </a:p>
        </p:txBody>
      </p:sp>
      <p:sp>
        <p:nvSpPr>
          <p:cNvPr id="289796" name="Rectangle 4"/>
          <p:cNvSpPr>
            <a:spLocks noChangeArrowheads="1"/>
          </p:cNvSpPr>
          <p:nvPr/>
        </p:nvSpPr>
        <p:spPr bwMode="auto">
          <a:xfrm>
            <a:off x="2444750" y="4400550"/>
            <a:ext cx="636588" cy="258763"/>
          </a:xfrm>
          <a:prstGeom prst="rect">
            <a:avLst/>
          </a:prstGeom>
          <a:noFill/>
          <a:ln w="9525">
            <a:noFill/>
            <a:miter lim="800000"/>
            <a:headEnd/>
            <a:tailEnd/>
          </a:ln>
        </p:spPr>
        <p:txBody>
          <a:bodyPr wrap="none" lIns="0" tIns="0" rIns="0" bIns="0">
            <a:prstTxWarp prst="textNoShape">
              <a:avLst/>
            </a:prstTxWarp>
            <a:spAutoFit/>
          </a:bodyPr>
          <a:lstStyle/>
          <a:p>
            <a:pPr algn="l"/>
            <a:r>
              <a:rPr lang="en-US" sz="1700">
                <a:solidFill>
                  <a:srgbClr val="000000"/>
                </a:solidFill>
              </a:rPr>
              <a:t>Flow 3</a:t>
            </a:r>
            <a:endParaRPr lang="en-US">
              <a:latin typeface="Times New Roman" pitchFamily="-65" charset="0"/>
            </a:endParaRPr>
          </a:p>
        </p:txBody>
      </p:sp>
      <p:sp>
        <p:nvSpPr>
          <p:cNvPr id="289797" name="Rectangle 5"/>
          <p:cNvSpPr>
            <a:spLocks noChangeArrowheads="1"/>
          </p:cNvSpPr>
          <p:nvPr/>
        </p:nvSpPr>
        <p:spPr bwMode="auto">
          <a:xfrm>
            <a:off x="2444750" y="5402263"/>
            <a:ext cx="636588" cy="258762"/>
          </a:xfrm>
          <a:prstGeom prst="rect">
            <a:avLst/>
          </a:prstGeom>
          <a:noFill/>
          <a:ln w="9525">
            <a:noFill/>
            <a:miter lim="800000"/>
            <a:headEnd/>
            <a:tailEnd/>
          </a:ln>
        </p:spPr>
        <p:txBody>
          <a:bodyPr wrap="none" lIns="0" tIns="0" rIns="0" bIns="0">
            <a:prstTxWarp prst="textNoShape">
              <a:avLst/>
            </a:prstTxWarp>
            <a:spAutoFit/>
          </a:bodyPr>
          <a:lstStyle/>
          <a:p>
            <a:pPr algn="l"/>
            <a:r>
              <a:rPr lang="en-US" sz="1700">
                <a:solidFill>
                  <a:srgbClr val="000000"/>
                </a:solidFill>
              </a:rPr>
              <a:t>Flow 4</a:t>
            </a:r>
            <a:endParaRPr lang="en-US">
              <a:latin typeface="Times New Roman" pitchFamily="-65" charset="0"/>
            </a:endParaRPr>
          </a:p>
        </p:txBody>
      </p:sp>
      <p:sp>
        <p:nvSpPr>
          <p:cNvPr id="289798" name="Rectangle 6"/>
          <p:cNvSpPr>
            <a:spLocks noChangeArrowheads="1"/>
          </p:cNvSpPr>
          <p:nvPr/>
        </p:nvSpPr>
        <p:spPr bwMode="auto">
          <a:xfrm>
            <a:off x="5734050" y="3683000"/>
            <a:ext cx="1190625" cy="258763"/>
          </a:xfrm>
          <a:prstGeom prst="rect">
            <a:avLst/>
          </a:prstGeom>
          <a:noFill/>
          <a:ln w="9525">
            <a:noFill/>
            <a:miter lim="800000"/>
            <a:headEnd/>
            <a:tailEnd/>
          </a:ln>
        </p:spPr>
        <p:txBody>
          <a:bodyPr wrap="none" lIns="0" tIns="0" rIns="0" bIns="0">
            <a:prstTxWarp prst="textNoShape">
              <a:avLst/>
            </a:prstTxWarp>
            <a:spAutoFit/>
          </a:bodyPr>
          <a:lstStyle/>
          <a:p>
            <a:pPr algn="l"/>
            <a:r>
              <a:rPr lang="en-US" sz="1700">
                <a:solidFill>
                  <a:srgbClr val="000000"/>
                </a:solidFill>
              </a:rPr>
              <a:t>Round-robin</a:t>
            </a:r>
            <a:endParaRPr lang="en-US">
              <a:latin typeface="Times New Roman" pitchFamily="-65" charset="0"/>
            </a:endParaRPr>
          </a:p>
        </p:txBody>
      </p:sp>
      <p:sp>
        <p:nvSpPr>
          <p:cNvPr id="289799" name="Rectangle 7"/>
          <p:cNvSpPr>
            <a:spLocks noChangeArrowheads="1"/>
          </p:cNvSpPr>
          <p:nvPr/>
        </p:nvSpPr>
        <p:spPr bwMode="auto">
          <a:xfrm>
            <a:off x="6037263" y="3946525"/>
            <a:ext cx="684212" cy="258763"/>
          </a:xfrm>
          <a:prstGeom prst="rect">
            <a:avLst/>
          </a:prstGeom>
          <a:noFill/>
          <a:ln w="9525">
            <a:noFill/>
            <a:miter lim="800000"/>
            <a:headEnd/>
            <a:tailEnd/>
          </a:ln>
        </p:spPr>
        <p:txBody>
          <a:bodyPr wrap="none" lIns="0" tIns="0" rIns="0" bIns="0">
            <a:prstTxWarp prst="textNoShape">
              <a:avLst/>
            </a:prstTxWarp>
            <a:spAutoFit/>
          </a:bodyPr>
          <a:lstStyle/>
          <a:p>
            <a:pPr algn="l"/>
            <a:r>
              <a:rPr lang="en-US" sz="1700">
                <a:solidFill>
                  <a:srgbClr val="000000"/>
                </a:solidFill>
              </a:rPr>
              <a:t>service</a:t>
            </a:r>
            <a:endParaRPr lang="en-US">
              <a:latin typeface="Times New Roman" pitchFamily="-65" charset="0"/>
            </a:endParaRPr>
          </a:p>
        </p:txBody>
      </p:sp>
      <p:sp>
        <p:nvSpPr>
          <p:cNvPr id="289800" name="Rectangle 8"/>
          <p:cNvSpPr>
            <a:spLocks noChangeArrowheads="1"/>
          </p:cNvSpPr>
          <p:nvPr/>
        </p:nvSpPr>
        <p:spPr bwMode="auto">
          <a:xfrm>
            <a:off x="2774950" y="2286000"/>
            <a:ext cx="1522413" cy="4953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289801" name="Line 9"/>
          <p:cNvSpPr>
            <a:spLocks noChangeShapeType="1"/>
          </p:cNvSpPr>
          <p:nvPr/>
        </p:nvSpPr>
        <p:spPr bwMode="auto">
          <a:xfrm>
            <a:off x="4178300" y="2286000"/>
            <a:ext cx="1588" cy="495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02" name="Line 10"/>
          <p:cNvSpPr>
            <a:spLocks noChangeShapeType="1"/>
          </p:cNvSpPr>
          <p:nvPr/>
        </p:nvSpPr>
        <p:spPr bwMode="auto">
          <a:xfrm>
            <a:off x="4052888" y="2286000"/>
            <a:ext cx="1587" cy="495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03" name="Line 11"/>
          <p:cNvSpPr>
            <a:spLocks noChangeShapeType="1"/>
          </p:cNvSpPr>
          <p:nvPr/>
        </p:nvSpPr>
        <p:spPr bwMode="auto">
          <a:xfrm>
            <a:off x="3921125" y="2286000"/>
            <a:ext cx="1588" cy="495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04" name="Line 12"/>
          <p:cNvSpPr>
            <a:spLocks noChangeShapeType="1"/>
          </p:cNvSpPr>
          <p:nvPr/>
        </p:nvSpPr>
        <p:spPr bwMode="auto">
          <a:xfrm>
            <a:off x="3789363" y="2286000"/>
            <a:ext cx="6350" cy="495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05" name="Line 13"/>
          <p:cNvSpPr>
            <a:spLocks noChangeShapeType="1"/>
          </p:cNvSpPr>
          <p:nvPr/>
        </p:nvSpPr>
        <p:spPr bwMode="auto">
          <a:xfrm>
            <a:off x="3663950" y="2286000"/>
            <a:ext cx="1588" cy="495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06" name="Freeform 14"/>
          <p:cNvSpPr>
            <a:spLocks/>
          </p:cNvSpPr>
          <p:nvPr/>
        </p:nvSpPr>
        <p:spPr bwMode="auto">
          <a:xfrm>
            <a:off x="2774950" y="3294063"/>
            <a:ext cx="1522413" cy="495300"/>
          </a:xfrm>
          <a:custGeom>
            <a:avLst/>
            <a:gdLst/>
            <a:ahLst/>
            <a:cxnLst>
              <a:cxn ang="0">
                <a:pos x="0" y="307"/>
              </a:cxn>
              <a:cxn ang="0">
                <a:pos x="959" y="312"/>
              </a:cxn>
              <a:cxn ang="0">
                <a:pos x="959" y="0"/>
              </a:cxn>
              <a:cxn ang="0">
                <a:pos x="0" y="0"/>
              </a:cxn>
            </a:cxnLst>
            <a:rect l="0" t="0" r="r" b="b"/>
            <a:pathLst>
              <a:path w="959" h="312">
                <a:moveTo>
                  <a:pt x="0" y="307"/>
                </a:moveTo>
                <a:lnTo>
                  <a:pt x="959" y="312"/>
                </a:lnTo>
                <a:lnTo>
                  <a:pt x="959" y="0"/>
                </a:lnTo>
                <a:lnTo>
                  <a:pt x="0" y="0"/>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289807" name="Line 15"/>
          <p:cNvSpPr>
            <a:spLocks noChangeShapeType="1"/>
          </p:cNvSpPr>
          <p:nvPr/>
        </p:nvSpPr>
        <p:spPr bwMode="auto">
          <a:xfrm>
            <a:off x="4178300" y="3294063"/>
            <a:ext cx="1588" cy="495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08" name="Line 16"/>
          <p:cNvSpPr>
            <a:spLocks noChangeShapeType="1"/>
          </p:cNvSpPr>
          <p:nvPr/>
        </p:nvSpPr>
        <p:spPr bwMode="auto">
          <a:xfrm>
            <a:off x="4052888" y="3294063"/>
            <a:ext cx="1587" cy="495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09" name="Line 17"/>
          <p:cNvSpPr>
            <a:spLocks noChangeShapeType="1"/>
          </p:cNvSpPr>
          <p:nvPr/>
        </p:nvSpPr>
        <p:spPr bwMode="auto">
          <a:xfrm>
            <a:off x="3921125" y="3294063"/>
            <a:ext cx="1588" cy="495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10" name="Line 18"/>
          <p:cNvSpPr>
            <a:spLocks noChangeShapeType="1"/>
          </p:cNvSpPr>
          <p:nvPr/>
        </p:nvSpPr>
        <p:spPr bwMode="auto">
          <a:xfrm>
            <a:off x="3789363" y="3294063"/>
            <a:ext cx="6350" cy="495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11" name="Line 19"/>
          <p:cNvSpPr>
            <a:spLocks noChangeShapeType="1"/>
          </p:cNvSpPr>
          <p:nvPr/>
        </p:nvSpPr>
        <p:spPr bwMode="auto">
          <a:xfrm>
            <a:off x="3663950" y="3294063"/>
            <a:ext cx="1588" cy="495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12" name="Line 20"/>
          <p:cNvSpPr>
            <a:spLocks noChangeShapeType="1"/>
          </p:cNvSpPr>
          <p:nvPr/>
        </p:nvSpPr>
        <p:spPr bwMode="auto">
          <a:xfrm>
            <a:off x="3532188" y="3294063"/>
            <a:ext cx="6350" cy="495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13" name="Line 21"/>
          <p:cNvSpPr>
            <a:spLocks noChangeShapeType="1"/>
          </p:cNvSpPr>
          <p:nvPr/>
        </p:nvSpPr>
        <p:spPr bwMode="auto">
          <a:xfrm>
            <a:off x="3406775" y="3294063"/>
            <a:ext cx="1588" cy="495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14" name="Line 22"/>
          <p:cNvSpPr>
            <a:spLocks noChangeShapeType="1"/>
          </p:cNvSpPr>
          <p:nvPr/>
        </p:nvSpPr>
        <p:spPr bwMode="auto">
          <a:xfrm>
            <a:off x="3275013" y="3294063"/>
            <a:ext cx="6350" cy="495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15" name="Line 23"/>
          <p:cNvSpPr>
            <a:spLocks noChangeShapeType="1"/>
          </p:cNvSpPr>
          <p:nvPr/>
        </p:nvSpPr>
        <p:spPr bwMode="auto">
          <a:xfrm>
            <a:off x="3149600" y="3294063"/>
            <a:ext cx="1588" cy="495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16" name="Freeform 24"/>
          <p:cNvSpPr>
            <a:spLocks/>
          </p:cNvSpPr>
          <p:nvPr/>
        </p:nvSpPr>
        <p:spPr bwMode="auto">
          <a:xfrm>
            <a:off x="2774950" y="4302125"/>
            <a:ext cx="1522413" cy="495300"/>
          </a:xfrm>
          <a:custGeom>
            <a:avLst/>
            <a:gdLst/>
            <a:ahLst/>
            <a:cxnLst>
              <a:cxn ang="0">
                <a:pos x="0" y="308"/>
              </a:cxn>
              <a:cxn ang="0">
                <a:pos x="959" y="312"/>
              </a:cxn>
              <a:cxn ang="0">
                <a:pos x="959" y="0"/>
              </a:cxn>
              <a:cxn ang="0">
                <a:pos x="0" y="0"/>
              </a:cxn>
            </a:cxnLst>
            <a:rect l="0" t="0" r="r" b="b"/>
            <a:pathLst>
              <a:path w="959" h="312">
                <a:moveTo>
                  <a:pt x="0" y="308"/>
                </a:moveTo>
                <a:lnTo>
                  <a:pt x="959" y="312"/>
                </a:lnTo>
                <a:lnTo>
                  <a:pt x="959" y="0"/>
                </a:lnTo>
                <a:lnTo>
                  <a:pt x="0" y="0"/>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289817" name="Line 25"/>
          <p:cNvSpPr>
            <a:spLocks noChangeShapeType="1"/>
          </p:cNvSpPr>
          <p:nvPr/>
        </p:nvSpPr>
        <p:spPr bwMode="auto">
          <a:xfrm>
            <a:off x="4178300" y="4295775"/>
            <a:ext cx="1588" cy="50165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18" name="Line 26"/>
          <p:cNvSpPr>
            <a:spLocks noChangeShapeType="1"/>
          </p:cNvSpPr>
          <p:nvPr/>
        </p:nvSpPr>
        <p:spPr bwMode="auto">
          <a:xfrm>
            <a:off x="4052888" y="4295775"/>
            <a:ext cx="1587" cy="50165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19" name="Line 27"/>
          <p:cNvSpPr>
            <a:spLocks noChangeShapeType="1"/>
          </p:cNvSpPr>
          <p:nvPr/>
        </p:nvSpPr>
        <p:spPr bwMode="auto">
          <a:xfrm>
            <a:off x="3921125" y="4295775"/>
            <a:ext cx="1588" cy="50165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20" name="Line 28"/>
          <p:cNvSpPr>
            <a:spLocks noChangeShapeType="1"/>
          </p:cNvSpPr>
          <p:nvPr/>
        </p:nvSpPr>
        <p:spPr bwMode="auto">
          <a:xfrm>
            <a:off x="3789363" y="4295775"/>
            <a:ext cx="6350" cy="50165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21" name="Line 29"/>
          <p:cNvSpPr>
            <a:spLocks noChangeShapeType="1"/>
          </p:cNvSpPr>
          <p:nvPr/>
        </p:nvSpPr>
        <p:spPr bwMode="auto">
          <a:xfrm>
            <a:off x="3663950" y="4295775"/>
            <a:ext cx="1588" cy="50165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22" name="Line 30"/>
          <p:cNvSpPr>
            <a:spLocks noChangeShapeType="1"/>
          </p:cNvSpPr>
          <p:nvPr/>
        </p:nvSpPr>
        <p:spPr bwMode="auto">
          <a:xfrm>
            <a:off x="3532188" y="4295775"/>
            <a:ext cx="6350" cy="50165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23" name="Rectangle 31"/>
          <p:cNvSpPr>
            <a:spLocks noChangeArrowheads="1"/>
          </p:cNvSpPr>
          <p:nvPr/>
        </p:nvSpPr>
        <p:spPr bwMode="auto">
          <a:xfrm>
            <a:off x="2774950" y="5303838"/>
            <a:ext cx="1522413" cy="4953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289824" name="Line 32"/>
          <p:cNvSpPr>
            <a:spLocks noChangeShapeType="1"/>
          </p:cNvSpPr>
          <p:nvPr/>
        </p:nvSpPr>
        <p:spPr bwMode="auto">
          <a:xfrm>
            <a:off x="4178300" y="5303838"/>
            <a:ext cx="1588" cy="50165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25" name="Line 33"/>
          <p:cNvSpPr>
            <a:spLocks noChangeShapeType="1"/>
          </p:cNvSpPr>
          <p:nvPr/>
        </p:nvSpPr>
        <p:spPr bwMode="auto">
          <a:xfrm>
            <a:off x="4052888" y="5303838"/>
            <a:ext cx="1587" cy="50165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26" name="Line 34"/>
          <p:cNvSpPr>
            <a:spLocks noChangeShapeType="1"/>
          </p:cNvSpPr>
          <p:nvPr/>
        </p:nvSpPr>
        <p:spPr bwMode="auto">
          <a:xfrm>
            <a:off x="3921125" y="5303838"/>
            <a:ext cx="1588" cy="50165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27" name="Line 35"/>
          <p:cNvSpPr>
            <a:spLocks noChangeShapeType="1"/>
          </p:cNvSpPr>
          <p:nvPr/>
        </p:nvSpPr>
        <p:spPr bwMode="auto">
          <a:xfrm>
            <a:off x="3789363" y="5303838"/>
            <a:ext cx="6350" cy="50165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28" name="Line 36"/>
          <p:cNvSpPr>
            <a:spLocks noChangeShapeType="1"/>
          </p:cNvSpPr>
          <p:nvPr/>
        </p:nvSpPr>
        <p:spPr bwMode="auto">
          <a:xfrm>
            <a:off x="3663950" y="5303838"/>
            <a:ext cx="1588" cy="50165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29" name="Line 37"/>
          <p:cNvSpPr>
            <a:spLocks noChangeShapeType="1"/>
          </p:cNvSpPr>
          <p:nvPr/>
        </p:nvSpPr>
        <p:spPr bwMode="auto">
          <a:xfrm>
            <a:off x="3532188" y="5303838"/>
            <a:ext cx="6350" cy="50165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30" name="Line 38"/>
          <p:cNvSpPr>
            <a:spLocks noChangeShapeType="1"/>
          </p:cNvSpPr>
          <p:nvPr/>
        </p:nvSpPr>
        <p:spPr bwMode="auto">
          <a:xfrm>
            <a:off x="3406775" y="5303838"/>
            <a:ext cx="1588" cy="50165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31" name="Line 39"/>
          <p:cNvSpPr>
            <a:spLocks noChangeShapeType="1"/>
          </p:cNvSpPr>
          <p:nvPr/>
        </p:nvSpPr>
        <p:spPr bwMode="auto">
          <a:xfrm>
            <a:off x="3275013" y="5303838"/>
            <a:ext cx="6350" cy="50165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89832" name="Freeform 40"/>
          <p:cNvSpPr>
            <a:spLocks/>
          </p:cNvSpPr>
          <p:nvPr/>
        </p:nvSpPr>
        <p:spPr bwMode="auto">
          <a:xfrm>
            <a:off x="6359525" y="3327400"/>
            <a:ext cx="85725" cy="152400"/>
          </a:xfrm>
          <a:custGeom>
            <a:avLst/>
            <a:gdLst/>
            <a:ahLst/>
            <a:cxnLst>
              <a:cxn ang="0">
                <a:pos x="0" y="0"/>
              </a:cxn>
              <a:cxn ang="0">
                <a:pos x="29" y="96"/>
              </a:cxn>
              <a:cxn ang="0">
                <a:pos x="54" y="0"/>
              </a:cxn>
              <a:cxn ang="0">
                <a:pos x="4" y="0"/>
              </a:cxn>
              <a:cxn ang="0">
                <a:pos x="4" y="0"/>
              </a:cxn>
              <a:cxn ang="0">
                <a:pos x="0" y="0"/>
              </a:cxn>
            </a:cxnLst>
            <a:rect l="0" t="0" r="r" b="b"/>
            <a:pathLst>
              <a:path w="54" h="96">
                <a:moveTo>
                  <a:pt x="0" y="0"/>
                </a:moveTo>
                <a:lnTo>
                  <a:pt x="29" y="96"/>
                </a:lnTo>
                <a:lnTo>
                  <a:pt x="54" y="0"/>
                </a:lnTo>
                <a:lnTo>
                  <a:pt x="4" y="0"/>
                </a:lnTo>
                <a:lnTo>
                  <a:pt x="4"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289833" name="Freeform 41"/>
          <p:cNvSpPr>
            <a:spLocks/>
          </p:cNvSpPr>
          <p:nvPr/>
        </p:nvSpPr>
        <p:spPr bwMode="auto">
          <a:xfrm>
            <a:off x="4803775" y="2365375"/>
            <a:ext cx="1635125" cy="3394075"/>
          </a:xfrm>
          <a:custGeom>
            <a:avLst/>
            <a:gdLst/>
            <a:ahLst/>
            <a:cxnLst>
              <a:cxn ang="0">
                <a:pos x="1030" y="1407"/>
              </a:cxn>
              <a:cxn ang="0">
                <a:pos x="1009" y="1532"/>
              </a:cxn>
              <a:cxn ang="0">
                <a:pos x="976" y="1648"/>
              </a:cxn>
              <a:cxn ang="0">
                <a:pos x="939" y="1752"/>
              </a:cxn>
              <a:cxn ang="0">
                <a:pos x="893" y="1847"/>
              </a:cxn>
              <a:cxn ang="0">
                <a:pos x="843" y="1930"/>
              </a:cxn>
              <a:cxn ang="0">
                <a:pos x="789" y="2001"/>
              </a:cxn>
              <a:cxn ang="0">
                <a:pos x="727" y="2059"/>
              </a:cxn>
              <a:cxn ang="0">
                <a:pos x="665" y="2100"/>
              </a:cxn>
              <a:cxn ang="0">
                <a:pos x="598" y="2129"/>
              </a:cxn>
              <a:cxn ang="0">
                <a:pos x="532" y="2138"/>
              </a:cxn>
              <a:cxn ang="0">
                <a:pos x="445" y="2121"/>
              </a:cxn>
              <a:cxn ang="0">
                <a:pos x="362" y="2084"/>
              </a:cxn>
              <a:cxn ang="0">
                <a:pos x="287" y="2017"/>
              </a:cxn>
              <a:cxn ang="0">
                <a:pos x="216" y="1930"/>
              </a:cxn>
              <a:cxn ang="0">
                <a:pos x="154" y="1822"/>
              </a:cxn>
              <a:cxn ang="0">
                <a:pos x="104" y="1698"/>
              </a:cxn>
              <a:cxn ang="0">
                <a:pos x="59" y="1561"/>
              </a:cxn>
              <a:cxn ang="0">
                <a:pos x="25" y="1407"/>
              </a:cxn>
              <a:cxn ang="0">
                <a:pos x="9" y="1241"/>
              </a:cxn>
              <a:cxn ang="0">
                <a:pos x="0" y="1067"/>
              </a:cxn>
              <a:cxn ang="0">
                <a:pos x="9" y="897"/>
              </a:cxn>
              <a:cxn ang="0">
                <a:pos x="25" y="731"/>
              </a:cxn>
              <a:cxn ang="0">
                <a:pos x="59" y="577"/>
              </a:cxn>
              <a:cxn ang="0">
                <a:pos x="104" y="436"/>
              </a:cxn>
              <a:cxn ang="0">
                <a:pos x="154" y="311"/>
              </a:cxn>
              <a:cxn ang="0">
                <a:pos x="216" y="208"/>
              </a:cxn>
              <a:cxn ang="0">
                <a:pos x="287" y="120"/>
              </a:cxn>
              <a:cxn ang="0">
                <a:pos x="362" y="54"/>
              </a:cxn>
              <a:cxn ang="0">
                <a:pos x="445" y="13"/>
              </a:cxn>
              <a:cxn ang="0">
                <a:pos x="532" y="0"/>
              </a:cxn>
              <a:cxn ang="0">
                <a:pos x="590" y="8"/>
              </a:cxn>
              <a:cxn ang="0">
                <a:pos x="648" y="25"/>
              </a:cxn>
              <a:cxn ang="0">
                <a:pos x="702" y="58"/>
              </a:cxn>
              <a:cxn ang="0">
                <a:pos x="756" y="104"/>
              </a:cxn>
              <a:cxn ang="0">
                <a:pos x="806" y="158"/>
              </a:cxn>
              <a:cxn ang="0">
                <a:pos x="852" y="220"/>
              </a:cxn>
              <a:cxn ang="0">
                <a:pos x="897" y="295"/>
              </a:cxn>
              <a:cxn ang="0">
                <a:pos x="935" y="378"/>
              </a:cxn>
              <a:cxn ang="0">
                <a:pos x="968" y="469"/>
              </a:cxn>
              <a:cxn ang="0">
                <a:pos x="997" y="569"/>
              </a:cxn>
              <a:cxn ang="0">
                <a:pos x="1009" y="610"/>
              </a:cxn>
            </a:cxnLst>
            <a:rect l="0" t="0" r="r" b="b"/>
            <a:pathLst>
              <a:path w="1030" h="2138">
                <a:moveTo>
                  <a:pt x="1030" y="1407"/>
                </a:moveTo>
                <a:lnTo>
                  <a:pt x="1009" y="1532"/>
                </a:lnTo>
                <a:lnTo>
                  <a:pt x="976" y="1648"/>
                </a:lnTo>
                <a:lnTo>
                  <a:pt x="939" y="1752"/>
                </a:lnTo>
                <a:lnTo>
                  <a:pt x="893" y="1847"/>
                </a:lnTo>
                <a:lnTo>
                  <a:pt x="843" y="1930"/>
                </a:lnTo>
                <a:lnTo>
                  <a:pt x="789" y="2001"/>
                </a:lnTo>
                <a:lnTo>
                  <a:pt x="727" y="2059"/>
                </a:lnTo>
                <a:lnTo>
                  <a:pt x="665" y="2100"/>
                </a:lnTo>
                <a:lnTo>
                  <a:pt x="598" y="2129"/>
                </a:lnTo>
                <a:lnTo>
                  <a:pt x="532" y="2138"/>
                </a:lnTo>
                <a:lnTo>
                  <a:pt x="445" y="2121"/>
                </a:lnTo>
                <a:lnTo>
                  <a:pt x="362" y="2084"/>
                </a:lnTo>
                <a:lnTo>
                  <a:pt x="287" y="2017"/>
                </a:lnTo>
                <a:lnTo>
                  <a:pt x="216" y="1930"/>
                </a:lnTo>
                <a:lnTo>
                  <a:pt x="154" y="1822"/>
                </a:lnTo>
                <a:lnTo>
                  <a:pt x="104" y="1698"/>
                </a:lnTo>
                <a:lnTo>
                  <a:pt x="59" y="1561"/>
                </a:lnTo>
                <a:lnTo>
                  <a:pt x="25" y="1407"/>
                </a:lnTo>
                <a:lnTo>
                  <a:pt x="9" y="1241"/>
                </a:lnTo>
                <a:lnTo>
                  <a:pt x="0" y="1067"/>
                </a:lnTo>
                <a:lnTo>
                  <a:pt x="9" y="897"/>
                </a:lnTo>
                <a:lnTo>
                  <a:pt x="25" y="731"/>
                </a:lnTo>
                <a:lnTo>
                  <a:pt x="59" y="577"/>
                </a:lnTo>
                <a:lnTo>
                  <a:pt x="104" y="436"/>
                </a:lnTo>
                <a:lnTo>
                  <a:pt x="154" y="311"/>
                </a:lnTo>
                <a:lnTo>
                  <a:pt x="216" y="208"/>
                </a:lnTo>
                <a:lnTo>
                  <a:pt x="287" y="120"/>
                </a:lnTo>
                <a:lnTo>
                  <a:pt x="362" y="54"/>
                </a:lnTo>
                <a:lnTo>
                  <a:pt x="445" y="13"/>
                </a:lnTo>
                <a:lnTo>
                  <a:pt x="532" y="0"/>
                </a:lnTo>
                <a:lnTo>
                  <a:pt x="590" y="8"/>
                </a:lnTo>
                <a:lnTo>
                  <a:pt x="648" y="25"/>
                </a:lnTo>
                <a:lnTo>
                  <a:pt x="702" y="58"/>
                </a:lnTo>
                <a:lnTo>
                  <a:pt x="756" y="104"/>
                </a:lnTo>
                <a:lnTo>
                  <a:pt x="806" y="158"/>
                </a:lnTo>
                <a:lnTo>
                  <a:pt x="852" y="220"/>
                </a:lnTo>
                <a:lnTo>
                  <a:pt x="897" y="295"/>
                </a:lnTo>
                <a:lnTo>
                  <a:pt x="935" y="378"/>
                </a:lnTo>
                <a:lnTo>
                  <a:pt x="968" y="469"/>
                </a:lnTo>
                <a:lnTo>
                  <a:pt x="997" y="569"/>
                </a:lnTo>
                <a:lnTo>
                  <a:pt x="1009" y="610"/>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289834" name="Rectangle 42"/>
          <p:cNvSpPr>
            <a:spLocks noGrp="1" noChangeArrowheads="1"/>
          </p:cNvSpPr>
          <p:nvPr>
            <p:ph type="title"/>
          </p:nvPr>
        </p:nvSpPr>
        <p:spPr/>
        <p:txBody>
          <a:bodyPr/>
          <a:lstStyle/>
          <a:p>
            <a:r>
              <a:rPr lang="en-US"/>
              <a:t>Fair Queuing</a:t>
            </a: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1842" name="Rectangle 2"/>
          <p:cNvSpPr>
            <a:spLocks noChangeArrowheads="1"/>
          </p:cNvSpPr>
          <p:nvPr/>
        </p:nvSpPr>
        <p:spPr bwMode="auto">
          <a:xfrm>
            <a:off x="2971800" y="4191000"/>
            <a:ext cx="522288" cy="212725"/>
          </a:xfrm>
          <a:prstGeom prst="rect">
            <a:avLst/>
          </a:prstGeom>
          <a:noFill/>
          <a:ln w="9525">
            <a:noFill/>
            <a:miter lim="800000"/>
            <a:headEnd/>
            <a:tailEnd/>
          </a:ln>
        </p:spPr>
        <p:txBody>
          <a:bodyPr wrap="none" lIns="0" tIns="0" rIns="0" bIns="0">
            <a:prstTxWarp prst="textNoShape">
              <a:avLst/>
            </a:prstTxWarp>
            <a:spAutoFit/>
          </a:bodyPr>
          <a:lstStyle/>
          <a:p>
            <a:pPr algn="l"/>
            <a:r>
              <a:rPr lang="en-US" sz="1400">
                <a:solidFill>
                  <a:srgbClr val="000000"/>
                </a:solidFill>
              </a:rPr>
              <a:t>Flow 1</a:t>
            </a:r>
            <a:endParaRPr lang="en-US">
              <a:latin typeface="Times New Roman" pitchFamily="-65" charset="0"/>
            </a:endParaRPr>
          </a:p>
        </p:txBody>
      </p:sp>
      <p:sp>
        <p:nvSpPr>
          <p:cNvPr id="291843" name="Rectangle 3"/>
          <p:cNvSpPr>
            <a:spLocks noChangeArrowheads="1"/>
          </p:cNvSpPr>
          <p:nvPr/>
        </p:nvSpPr>
        <p:spPr bwMode="auto">
          <a:xfrm>
            <a:off x="4173538" y="4191000"/>
            <a:ext cx="522287" cy="212725"/>
          </a:xfrm>
          <a:prstGeom prst="rect">
            <a:avLst/>
          </a:prstGeom>
          <a:noFill/>
          <a:ln w="9525">
            <a:noFill/>
            <a:miter lim="800000"/>
            <a:headEnd/>
            <a:tailEnd/>
          </a:ln>
        </p:spPr>
        <p:txBody>
          <a:bodyPr wrap="none" lIns="0" tIns="0" rIns="0" bIns="0">
            <a:prstTxWarp prst="textNoShape">
              <a:avLst/>
            </a:prstTxWarp>
            <a:spAutoFit/>
          </a:bodyPr>
          <a:lstStyle/>
          <a:p>
            <a:pPr algn="l"/>
            <a:r>
              <a:rPr lang="en-US" sz="1400">
                <a:solidFill>
                  <a:srgbClr val="000000"/>
                </a:solidFill>
              </a:rPr>
              <a:t>Flow 2</a:t>
            </a:r>
            <a:endParaRPr lang="en-US">
              <a:latin typeface="Times New Roman" pitchFamily="-65" charset="0"/>
            </a:endParaRPr>
          </a:p>
        </p:txBody>
      </p:sp>
      <p:sp>
        <p:nvSpPr>
          <p:cNvPr id="291844" name="Rectangle 4"/>
          <p:cNvSpPr>
            <a:spLocks noChangeArrowheads="1"/>
          </p:cNvSpPr>
          <p:nvPr/>
        </p:nvSpPr>
        <p:spPr bwMode="auto">
          <a:xfrm>
            <a:off x="5311775" y="4202113"/>
            <a:ext cx="531813" cy="212725"/>
          </a:xfrm>
          <a:prstGeom prst="rect">
            <a:avLst/>
          </a:prstGeom>
          <a:noFill/>
          <a:ln w="9525">
            <a:noFill/>
            <a:miter lim="800000"/>
            <a:headEnd/>
            <a:tailEnd/>
          </a:ln>
        </p:spPr>
        <p:txBody>
          <a:bodyPr wrap="none" lIns="0" tIns="0" rIns="0" bIns="0">
            <a:prstTxWarp prst="textNoShape">
              <a:avLst/>
            </a:prstTxWarp>
            <a:spAutoFit/>
          </a:bodyPr>
          <a:lstStyle/>
          <a:p>
            <a:pPr algn="l"/>
            <a:r>
              <a:rPr lang="en-US" sz="1400">
                <a:solidFill>
                  <a:srgbClr val="000000"/>
                </a:solidFill>
              </a:rPr>
              <a:t>Output</a:t>
            </a:r>
            <a:endParaRPr lang="en-US">
              <a:latin typeface="Times New Roman" pitchFamily="-65" charset="0"/>
            </a:endParaRPr>
          </a:p>
        </p:txBody>
      </p:sp>
      <p:sp>
        <p:nvSpPr>
          <p:cNvPr id="291845" name="Rectangle 5"/>
          <p:cNvSpPr>
            <a:spLocks noChangeArrowheads="1"/>
          </p:cNvSpPr>
          <p:nvPr/>
        </p:nvSpPr>
        <p:spPr bwMode="auto">
          <a:xfrm>
            <a:off x="2514600" y="4867275"/>
            <a:ext cx="407988" cy="212725"/>
          </a:xfrm>
          <a:prstGeom prst="rect">
            <a:avLst/>
          </a:prstGeom>
          <a:noFill/>
          <a:ln w="9525">
            <a:noFill/>
            <a:miter lim="800000"/>
            <a:headEnd/>
            <a:tailEnd/>
          </a:ln>
        </p:spPr>
        <p:txBody>
          <a:bodyPr wrap="none" lIns="0" tIns="0" rIns="0" bIns="0">
            <a:prstTxWarp prst="textNoShape">
              <a:avLst/>
            </a:prstTxWarp>
            <a:spAutoFit/>
          </a:bodyPr>
          <a:lstStyle/>
          <a:p>
            <a:pPr algn="l"/>
            <a:r>
              <a:rPr lang="en-US" sz="1400">
                <a:solidFill>
                  <a:srgbClr val="000000"/>
                </a:solidFill>
              </a:rPr>
              <a:t>F = 8</a:t>
            </a:r>
            <a:endParaRPr lang="en-US">
              <a:latin typeface="Times New Roman" pitchFamily="-65" charset="0"/>
            </a:endParaRPr>
          </a:p>
        </p:txBody>
      </p:sp>
      <p:sp>
        <p:nvSpPr>
          <p:cNvPr id="291846" name="Rectangle 6"/>
          <p:cNvSpPr>
            <a:spLocks noChangeArrowheads="1"/>
          </p:cNvSpPr>
          <p:nvPr/>
        </p:nvSpPr>
        <p:spPr bwMode="auto">
          <a:xfrm>
            <a:off x="3595688" y="4826000"/>
            <a:ext cx="506412" cy="212725"/>
          </a:xfrm>
          <a:prstGeom prst="rect">
            <a:avLst/>
          </a:prstGeom>
          <a:noFill/>
          <a:ln w="9525">
            <a:noFill/>
            <a:miter lim="800000"/>
            <a:headEnd/>
            <a:tailEnd/>
          </a:ln>
        </p:spPr>
        <p:txBody>
          <a:bodyPr wrap="none" lIns="0" tIns="0" rIns="0" bIns="0">
            <a:prstTxWarp prst="textNoShape">
              <a:avLst/>
            </a:prstTxWarp>
            <a:spAutoFit/>
          </a:bodyPr>
          <a:lstStyle/>
          <a:p>
            <a:pPr algn="l"/>
            <a:r>
              <a:rPr lang="en-US" sz="1400">
                <a:solidFill>
                  <a:srgbClr val="000000"/>
                </a:solidFill>
              </a:rPr>
              <a:t>F = 10</a:t>
            </a:r>
            <a:endParaRPr lang="en-US">
              <a:latin typeface="Times New Roman" pitchFamily="-65" charset="0"/>
            </a:endParaRPr>
          </a:p>
        </p:txBody>
      </p:sp>
      <p:sp>
        <p:nvSpPr>
          <p:cNvPr id="291847" name="Rectangle 7"/>
          <p:cNvSpPr>
            <a:spLocks noChangeArrowheads="1"/>
          </p:cNvSpPr>
          <p:nvPr/>
        </p:nvSpPr>
        <p:spPr bwMode="auto">
          <a:xfrm>
            <a:off x="2514600" y="5067300"/>
            <a:ext cx="407988" cy="212725"/>
          </a:xfrm>
          <a:prstGeom prst="rect">
            <a:avLst/>
          </a:prstGeom>
          <a:noFill/>
          <a:ln w="9525">
            <a:noFill/>
            <a:miter lim="800000"/>
            <a:headEnd/>
            <a:tailEnd/>
          </a:ln>
        </p:spPr>
        <p:txBody>
          <a:bodyPr wrap="none" lIns="0" tIns="0" rIns="0" bIns="0">
            <a:prstTxWarp prst="textNoShape">
              <a:avLst/>
            </a:prstTxWarp>
            <a:spAutoFit/>
          </a:bodyPr>
          <a:lstStyle/>
          <a:p>
            <a:pPr algn="l"/>
            <a:r>
              <a:rPr lang="en-US" sz="1400">
                <a:solidFill>
                  <a:srgbClr val="000000"/>
                </a:solidFill>
              </a:rPr>
              <a:t>F = 5</a:t>
            </a:r>
            <a:endParaRPr lang="en-US">
              <a:latin typeface="Times New Roman" pitchFamily="-65" charset="0"/>
            </a:endParaRPr>
          </a:p>
        </p:txBody>
      </p:sp>
      <p:sp>
        <p:nvSpPr>
          <p:cNvPr id="291848" name="Freeform 8"/>
          <p:cNvSpPr>
            <a:spLocks/>
          </p:cNvSpPr>
          <p:nvPr/>
        </p:nvSpPr>
        <p:spPr bwMode="auto">
          <a:xfrm>
            <a:off x="2971800" y="5029200"/>
            <a:ext cx="528638" cy="115888"/>
          </a:xfrm>
          <a:custGeom>
            <a:avLst/>
            <a:gdLst/>
            <a:ahLst/>
            <a:cxnLst>
              <a:cxn ang="0">
                <a:pos x="330" y="70"/>
              </a:cxn>
              <a:cxn ang="0">
                <a:pos x="333" y="0"/>
              </a:cxn>
              <a:cxn ang="0">
                <a:pos x="0" y="0"/>
              </a:cxn>
              <a:cxn ang="0">
                <a:pos x="0" y="73"/>
              </a:cxn>
              <a:cxn ang="0">
                <a:pos x="333" y="73"/>
              </a:cxn>
              <a:cxn ang="0">
                <a:pos x="333" y="73"/>
              </a:cxn>
              <a:cxn ang="0">
                <a:pos x="330" y="70"/>
              </a:cxn>
            </a:cxnLst>
            <a:rect l="0" t="0" r="r" b="b"/>
            <a:pathLst>
              <a:path w="333" h="73">
                <a:moveTo>
                  <a:pt x="330" y="70"/>
                </a:moveTo>
                <a:lnTo>
                  <a:pt x="333" y="0"/>
                </a:lnTo>
                <a:lnTo>
                  <a:pt x="0" y="0"/>
                </a:lnTo>
                <a:lnTo>
                  <a:pt x="0" y="73"/>
                </a:lnTo>
                <a:lnTo>
                  <a:pt x="333" y="73"/>
                </a:lnTo>
                <a:lnTo>
                  <a:pt x="333" y="73"/>
                </a:lnTo>
                <a:lnTo>
                  <a:pt x="330" y="70"/>
                </a:lnTo>
                <a:close/>
              </a:path>
            </a:pathLst>
          </a:custGeom>
          <a:solidFill>
            <a:srgbClr val="CCFFFF"/>
          </a:solidFill>
          <a:ln w="9525">
            <a:noFill/>
            <a:round/>
            <a:headEnd/>
            <a:tailEnd/>
          </a:ln>
        </p:spPr>
        <p:txBody>
          <a:bodyPr>
            <a:prstTxWarp prst="textNoShape">
              <a:avLst/>
            </a:prstTxWarp>
          </a:bodyPr>
          <a:lstStyle/>
          <a:p>
            <a:endParaRPr lang="en-US"/>
          </a:p>
        </p:txBody>
      </p:sp>
      <p:sp>
        <p:nvSpPr>
          <p:cNvPr id="291849" name="Freeform 9"/>
          <p:cNvSpPr>
            <a:spLocks/>
          </p:cNvSpPr>
          <p:nvPr/>
        </p:nvSpPr>
        <p:spPr bwMode="auto">
          <a:xfrm>
            <a:off x="2971800" y="5029200"/>
            <a:ext cx="528638" cy="115888"/>
          </a:xfrm>
          <a:custGeom>
            <a:avLst/>
            <a:gdLst/>
            <a:ahLst/>
            <a:cxnLst>
              <a:cxn ang="0">
                <a:pos x="330" y="70"/>
              </a:cxn>
              <a:cxn ang="0">
                <a:pos x="333" y="0"/>
              </a:cxn>
              <a:cxn ang="0">
                <a:pos x="0" y="0"/>
              </a:cxn>
              <a:cxn ang="0">
                <a:pos x="0" y="73"/>
              </a:cxn>
              <a:cxn ang="0">
                <a:pos x="333" y="73"/>
              </a:cxn>
              <a:cxn ang="0">
                <a:pos x="333" y="73"/>
              </a:cxn>
            </a:cxnLst>
            <a:rect l="0" t="0" r="r" b="b"/>
            <a:pathLst>
              <a:path w="333" h="73">
                <a:moveTo>
                  <a:pt x="330" y="70"/>
                </a:moveTo>
                <a:lnTo>
                  <a:pt x="333" y="0"/>
                </a:lnTo>
                <a:lnTo>
                  <a:pt x="0" y="0"/>
                </a:lnTo>
                <a:lnTo>
                  <a:pt x="0" y="73"/>
                </a:lnTo>
                <a:lnTo>
                  <a:pt x="333" y="73"/>
                </a:lnTo>
                <a:lnTo>
                  <a:pt x="333" y="73"/>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91850" name="Freeform 10"/>
          <p:cNvSpPr>
            <a:spLocks/>
          </p:cNvSpPr>
          <p:nvPr/>
        </p:nvSpPr>
        <p:spPr bwMode="auto">
          <a:xfrm>
            <a:off x="2971800" y="5145088"/>
            <a:ext cx="528638" cy="220662"/>
          </a:xfrm>
          <a:custGeom>
            <a:avLst/>
            <a:gdLst/>
            <a:ahLst/>
            <a:cxnLst>
              <a:cxn ang="0">
                <a:pos x="330" y="135"/>
              </a:cxn>
              <a:cxn ang="0">
                <a:pos x="333" y="0"/>
              </a:cxn>
              <a:cxn ang="0">
                <a:pos x="0" y="0"/>
              </a:cxn>
              <a:cxn ang="0">
                <a:pos x="0" y="139"/>
              </a:cxn>
              <a:cxn ang="0">
                <a:pos x="333" y="139"/>
              </a:cxn>
              <a:cxn ang="0">
                <a:pos x="333" y="139"/>
              </a:cxn>
              <a:cxn ang="0">
                <a:pos x="330" y="135"/>
              </a:cxn>
            </a:cxnLst>
            <a:rect l="0" t="0" r="r" b="b"/>
            <a:pathLst>
              <a:path w="333" h="139">
                <a:moveTo>
                  <a:pt x="330" y="135"/>
                </a:moveTo>
                <a:lnTo>
                  <a:pt x="333" y="0"/>
                </a:lnTo>
                <a:lnTo>
                  <a:pt x="0" y="0"/>
                </a:lnTo>
                <a:lnTo>
                  <a:pt x="0" y="139"/>
                </a:lnTo>
                <a:lnTo>
                  <a:pt x="333" y="139"/>
                </a:lnTo>
                <a:lnTo>
                  <a:pt x="333" y="139"/>
                </a:lnTo>
                <a:lnTo>
                  <a:pt x="330" y="135"/>
                </a:lnTo>
                <a:close/>
              </a:path>
            </a:pathLst>
          </a:custGeom>
          <a:solidFill>
            <a:srgbClr val="CCFFFF"/>
          </a:solidFill>
          <a:ln w="9525">
            <a:noFill/>
            <a:round/>
            <a:headEnd/>
            <a:tailEnd/>
          </a:ln>
        </p:spPr>
        <p:txBody>
          <a:bodyPr>
            <a:prstTxWarp prst="textNoShape">
              <a:avLst/>
            </a:prstTxWarp>
          </a:bodyPr>
          <a:lstStyle/>
          <a:p>
            <a:endParaRPr lang="en-US"/>
          </a:p>
        </p:txBody>
      </p:sp>
      <p:sp>
        <p:nvSpPr>
          <p:cNvPr id="291851" name="Freeform 11"/>
          <p:cNvSpPr>
            <a:spLocks/>
          </p:cNvSpPr>
          <p:nvPr/>
        </p:nvSpPr>
        <p:spPr bwMode="auto">
          <a:xfrm>
            <a:off x="2971800" y="5145088"/>
            <a:ext cx="528638" cy="220662"/>
          </a:xfrm>
          <a:custGeom>
            <a:avLst/>
            <a:gdLst/>
            <a:ahLst/>
            <a:cxnLst>
              <a:cxn ang="0">
                <a:pos x="330" y="135"/>
              </a:cxn>
              <a:cxn ang="0">
                <a:pos x="333" y="0"/>
              </a:cxn>
              <a:cxn ang="0">
                <a:pos x="0" y="0"/>
              </a:cxn>
              <a:cxn ang="0">
                <a:pos x="0" y="139"/>
              </a:cxn>
              <a:cxn ang="0">
                <a:pos x="333" y="139"/>
              </a:cxn>
              <a:cxn ang="0">
                <a:pos x="333" y="139"/>
              </a:cxn>
            </a:cxnLst>
            <a:rect l="0" t="0" r="r" b="b"/>
            <a:pathLst>
              <a:path w="333" h="139">
                <a:moveTo>
                  <a:pt x="330" y="135"/>
                </a:moveTo>
                <a:lnTo>
                  <a:pt x="333" y="0"/>
                </a:lnTo>
                <a:lnTo>
                  <a:pt x="0" y="0"/>
                </a:lnTo>
                <a:lnTo>
                  <a:pt x="0" y="139"/>
                </a:lnTo>
                <a:lnTo>
                  <a:pt x="333" y="139"/>
                </a:lnTo>
                <a:lnTo>
                  <a:pt x="333" y="139"/>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91852" name="Rectangle 12"/>
          <p:cNvSpPr>
            <a:spLocks noChangeArrowheads="1"/>
          </p:cNvSpPr>
          <p:nvPr/>
        </p:nvSpPr>
        <p:spPr bwMode="auto">
          <a:xfrm>
            <a:off x="2971800" y="4421188"/>
            <a:ext cx="528638" cy="608012"/>
          </a:xfrm>
          <a:prstGeom prst="rect">
            <a:avLst/>
          </a:prstGeom>
          <a:noFill/>
          <a:ln w="11113">
            <a:solidFill>
              <a:srgbClr val="000000"/>
            </a:solidFill>
            <a:miter lim="800000"/>
            <a:headEnd/>
            <a:tailEnd/>
          </a:ln>
        </p:spPr>
        <p:txBody>
          <a:bodyPr>
            <a:prstTxWarp prst="textNoShape">
              <a:avLst/>
            </a:prstTxWarp>
          </a:bodyPr>
          <a:lstStyle/>
          <a:p>
            <a:endParaRPr lang="en-US"/>
          </a:p>
        </p:txBody>
      </p:sp>
      <p:sp>
        <p:nvSpPr>
          <p:cNvPr id="291853" name="Freeform 13"/>
          <p:cNvSpPr>
            <a:spLocks/>
          </p:cNvSpPr>
          <p:nvPr/>
        </p:nvSpPr>
        <p:spPr bwMode="auto">
          <a:xfrm>
            <a:off x="4151313" y="4945063"/>
            <a:ext cx="525462" cy="420687"/>
          </a:xfrm>
          <a:custGeom>
            <a:avLst/>
            <a:gdLst/>
            <a:ahLst/>
            <a:cxnLst>
              <a:cxn ang="0">
                <a:pos x="331" y="261"/>
              </a:cxn>
              <a:cxn ang="0">
                <a:pos x="331" y="0"/>
              </a:cxn>
              <a:cxn ang="0">
                <a:pos x="0" y="0"/>
              </a:cxn>
              <a:cxn ang="0">
                <a:pos x="0" y="265"/>
              </a:cxn>
              <a:cxn ang="0">
                <a:pos x="331" y="265"/>
              </a:cxn>
              <a:cxn ang="0">
                <a:pos x="331" y="265"/>
              </a:cxn>
              <a:cxn ang="0">
                <a:pos x="331" y="261"/>
              </a:cxn>
            </a:cxnLst>
            <a:rect l="0" t="0" r="r" b="b"/>
            <a:pathLst>
              <a:path w="331" h="265">
                <a:moveTo>
                  <a:pt x="331" y="261"/>
                </a:moveTo>
                <a:lnTo>
                  <a:pt x="331" y="0"/>
                </a:lnTo>
                <a:lnTo>
                  <a:pt x="0" y="0"/>
                </a:lnTo>
                <a:lnTo>
                  <a:pt x="0" y="265"/>
                </a:lnTo>
                <a:lnTo>
                  <a:pt x="331" y="265"/>
                </a:lnTo>
                <a:lnTo>
                  <a:pt x="331" y="265"/>
                </a:lnTo>
                <a:lnTo>
                  <a:pt x="331" y="261"/>
                </a:lnTo>
                <a:close/>
              </a:path>
            </a:pathLst>
          </a:custGeom>
          <a:solidFill>
            <a:srgbClr val="00FFFF"/>
          </a:solidFill>
          <a:ln w="9525">
            <a:noFill/>
            <a:round/>
            <a:headEnd/>
            <a:tailEnd/>
          </a:ln>
        </p:spPr>
        <p:txBody>
          <a:bodyPr>
            <a:prstTxWarp prst="textNoShape">
              <a:avLst/>
            </a:prstTxWarp>
          </a:bodyPr>
          <a:lstStyle/>
          <a:p>
            <a:endParaRPr lang="en-US"/>
          </a:p>
        </p:txBody>
      </p:sp>
      <p:sp>
        <p:nvSpPr>
          <p:cNvPr id="291854" name="Freeform 14"/>
          <p:cNvSpPr>
            <a:spLocks/>
          </p:cNvSpPr>
          <p:nvPr/>
        </p:nvSpPr>
        <p:spPr bwMode="auto">
          <a:xfrm>
            <a:off x="4151313" y="4945063"/>
            <a:ext cx="525462" cy="420687"/>
          </a:xfrm>
          <a:custGeom>
            <a:avLst/>
            <a:gdLst/>
            <a:ahLst/>
            <a:cxnLst>
              <a:cxn ang="0">
                <a:pos x="331" y="261"/>
              </a:cxn>
              <a:cxn ang="0">
                <a:pos x="331" y="0"/>
              </a:cxn>
              <a:cxn ang="0">
                <a:pos x="0" y="0"/>
              </a:cxn>
              <a:cxn ang="0">
                <a:pos x="0" y="265"/>
              </a:cxn>
              <a:cxn ang="0">
                <a:pos x="331" y="265"/>
              </a:cxn>
              <a:cxn ang="0">
                <a:pos x="331" y="265"/>
              </a:cxn>
            </a:cxnLst>
            <a:rect l="0" t="0" r="r" b="b"/>
            <a:pathLst>
              <a:path w="331" h="265">
                <a:moveTo>
                  <a:pt x="331" y="261"/>
                </a:moveTo>
                <a:lnTo>
                  <a:pt x="331" y="0"/>
                </a:lnTo>
                <a:lnTo>
                  <a:pt x="0" y="0"/>
                </a:lnTo>
                <a:lnTo>
                  <a:pt x="0" y="265"/>
                </a:lnTo>
                <a:lnTo>
                  <a:pt x="331" y="265"/>
                </a:lnTo>
                <a:lnTo>
                  <a:pt x="331" y="265"/>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91855" name="Freeform 15"/>
          <p:cNvSpPr>
            <a:spLocks/>
          </p:cNvSpPr>
          <p:nvPr/>
        </p:nvSpPr>
        <p:spPr bwMode="auto">
          <a:xfrm>
            <a:off x="5327650" y="5029200"/>
            <a:ext cx="523875" cy="115888"/>
          </a:xfrm>
          <a:custGeom>
            <a:avLst/>
            <a:gdLst/>
            <a:ahLst/>
            <a:cxnLst>
              <a:cxn ang="0">
                <a:pos x="330" y="70"/>
              </a:cxn>
              <a:cxn ang="0">
                <a:pos x="330" y="0"/>
              </a:cxn>
              <a:cxn ang="0">
                <a:pos x="0" y="0"/>
              </a:cxn>
              <a:cxn ang="0">
                <a:pos x="0" y="73"/>
              </a:cxn>
              <a:cxn ang="0">
                <a:pos x="330" y="73"/>
              </a:cxn>
              <a:cxn ang="0">
                <a:pos x="330" y="73"/>
              </a:cxn>
              <a:cxn ang="0">
                <a:pos x="330" y="70"/>
              </a:cxn>
            </a:cxnLst>
            <a:rect l="0" t="0" r="r" b="b"/>
            <a:pathLst>
              <a:path w="330" h="73">
                <a:moveTo>
                  <a:pt x="330" y="70"/>
                </a:moveTo>
                <a:lnTo>
                  <a:pt x="330" y="0"/>
                </a:lnTo>
                <a:lnTo>
                  <a:pt x="0" y="0"/>
                </a:lnTo>
                <a:lnTo>
                  <a:pt x="0" y="73"/>
                </a:lnTo>
                <a:lnTo>
                  <a:pt x="330" y="73"/>
                </a:lnTo>
                <a:lnTo>
                  <a:pt x="330" y="73"/>
                </a:lnTo>
                <a:lnTo>
                  <a:pt x="330" y="70"/>
                </a:lnTo>
                <a:close/>
              </a:path>
            </a:pathLst>
          </a:custGeom>
          <a:solidFill>
            <a:srgbClr val="CCFFFF"/>
          </a:solidFill>
          <a:ln w="9525">
            <a:noFill/>
            <a:round/>
            <a:headEnd/>
            <a:tailEnd/>
          </a:ln>
        </p:spPr>
        <p:txBody>
          <a:bodyPr>
            <a:prstTxWarp prst="textNoShape">
              <a:avLst/>
            </a:prstTxWarp>
          </a:bodyPr>
          <a:lstStyle/>
          <a:p>
            <a:endParaRPr lang="en-US"/>
          </a:p>
        </p:txBody>
      </p:sp>
      <p:sp>
        <p:nvSpPr>
          <p:cNvPr id="291856" name="Freeform 16"/>
          <p:cNvSpPr>
            <a:spLocks/>
          </p:cNvSpPr>
          <p:nvPr/>
        </p:nvSpPr>
        <p:spPr bwMode="auto">
          <a:xfrm>
            <a:off x="5327650" y="5029200"/>
            <a:ext cx="523875" cy="115888"/>
          </a:xfrm>
          <a:custGeom>
            <a:avLst/>
            <a:gdLst/>
            <a:ahLst/>
            <a:cxnLst>
              <a:cxn ang="0">
                <a:pos x="330" y="70"/>
              </a:cxn>
              <a:cxn ang="0">
                <a:pos x="330" y="0"/>
              </a:cxn>
              <a:cxn ang="0">
                <a:pos x="0" y="0"/>
              </a:cxn>
              <a:cxn ang="0">
                <a:pos x="0" y="73"/>
              </a:cxn>
              <a:cxn ang="0">
                <a:pos x="330" y="73"/>
              </a:cxn>
              <a:cxn ang="0">
                <a:pos x="330" y="73"/>
              </a:cxn>
            </a:cxnLst>
            <a:rect l="0" t="0" r="r" b="b"/>
            <a:pathLst>
              <a:path w="330" h="73">
                <a:moveTo>
                  <a:pt x="330" y="70"/>
                </a:moveTo>
                <a:lnTo>
                  <a:pt x="330" y="0"/>
                </a:lnTo>
                <a:lnTo>
                  <a:pt x="0" y="0"/>
                </a:lnTo>
                <a:lnTo>
                  <a:pt x="0" y="73"/>
                </a:lnTo>
                <a:lnTo>
                  <a:pt x="330" y="73"/>
                </a:lnTo>
                <a:lnTo>
                  <a:pt x="330" y="73"/>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91857" name="Freeform 17"/>
          <p:cNvSpPr>
            <a:spLocks/>
          </p:cNvSpPr>
          <p:nvPr/>
        </p:nvSpPr>
        <p:spPr bwMode="auto">
          <a:xfrm>
            <a:off x="5327650" y="5145088"/>
            <a:ext cx="523875" cy="220662"/>
          </a:xfrm>
          <a:custGeom>
            <a:avLst/>
            <a:gdLst/>
            <a:ahLst/>
            <a:cxnLst>
              <a:cxn ang="0">
                <a:pos x="330" y="135"/>
              </a:cxn>
              <a:cxn ang="0">
                <a:pos x="330" y="0"/>
              </a:cxn>
              <a:cxn ang="0">
                <a:pos x="0" y="0"/>
              </a:cxn>
              <a:cxn ang="0">
                <a:pos x="0" y="139"/>
              </a:cxn>
              <a:cxn ang="0">
                <a:pos x="330" y="139"/>
              </a:cxn>
              <a:cxn ang="0">
                <a:pos x="330" y="139"/>
              </a:cxn>
              <a:cxn ang="0">
                <a:pos x="330" y="135"/>
              </a:cxn>
            </a:cxnLst>
            <a:rect l="0" t="0" r="r" b="b"/>
            <a:pathLst>
              <a:path w="330" h="139">
                <a:moveTo>
                  <a:pt x="330" y="135"/>
                </a:moveTo>
                <a:lnTo>
                  <a:pt x="330" y="0"/>
                </a:lnTo>
                <a:lnTo>
                  <a:pt x="0" y="0"/>
                </a:lnTo>
                <a:lnTo>
                  <a:pt x="0" y="139"/>
                </a:lnTo>
                <a:lnTo>
                  <a:pt x="330" y="139"/>
                </a:lnTo>
                <a:lnTo>
                  <a:pt x="330" y="139"/>
                </a:lnTo>
                <a:lnTo>
                  <a:pt x="330" y="135"/>
                </a:lnTo>
                <a:close/>
              </a:path>
            </a:pathLst>
          </a:custGeom>
          <a:solidFill>
            <a:srgbClr val="CCFFFF"/>
          </a:solidFill>
          <a:ln w="9525">
            <a:noFill/>
            <a:round/>
            <a:headEnd/>
            <a:tailEnd/>
          </a:ln>
        </p:spPr>
        <p:txBody>
          <a:bodyPr>
            <a:prstTxWarp prst="textNoShape">
              <a:avLst/>
            </a:prstTxWarp>
          </a:bodyPr>
          <a:lstStyle/>
          <a:p>
            <a:endParaRPr lang="en-US"/>
          </a:p>
        </p:txBody>
      </p:sp>
      <p:sp>
        <p:nvSpPr>
          <p:cNvPr id="291858" name="Freeform 18"/>
          <p:cNvSpPr>
            <a:spLocks/>
          </p:cNvSpPr>
          <p:nvPr/>
        </p:nvSpPr>
        <p:spPr bwMode="auto">
          <a:xfrm>
            <a:off x="5327650" y="5145088"/>
            <a:ext cx="523875" cy="220662"/>
          </a:xfrm>
          <a:custGeom>
            <a:avLst/>
            <a:gdLst/>
            <a:ahLst/>
            <a:cxnLst>
              <a:cxn ang="0">
                <a:pos x="330" y="135"/>
              </a:cxn>
              <a:cxn ang="0">
                <a:pos x="330" y="0"/>
              </a:cxn>
              <a:cxn ang="0">
                <a:pos x="0" y="0"/>
              </a:cxn>
              <a:cxn ang="0">
                <a:pos x="0" y="139"/>
              </a:cxn>
              <a:cxn ang="0">
                <a:pos x="330" y="139"/>
              </a:cxn>
              <a:cxn ang="0">
                <a:pos x="330" y="139"/>
              </a:cxn>
            </a:cxnLst>
            <a:rect l="0" t="0" r="r" b="b"/>
            <a:pathLst>
              <a:path w="330" h="139">
                <a:moveTo>
                  <a:pt x="330" y="135"/>
                </a:moveTo>
                <a:lnTo>
                  <a:pt x="330" y="0"/>
                </a:lnTo>
                <a:lnTo>
                  <a:pt x="0" y="0"/>
                </a:lnTo>
                <a:lnTo>
                  <a:pt x="0" y="139"/>
                </a:lnTo>
                <a:lnTo>
                  <a:pt x="330" y="139"/>
                </a:lnTo>
                <a:lnTo>
                  <a:pt x="330" y="139"/>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91859" name="Freeform 19"/>
          <p:cNvSpPr>
            <a:spLocks/>
          </p:cNvSpPr>
          <p:nvPr/>
        </p:nvSpPr>
        <p:spPr bwMode="auto">
          <a:xfrm>
            <a:off x="5327650" y="4610100"/>
            <a:ext cx="523875" cy="419100"/>
          </a:xfrm>
          <a:custGeom>
            <a:avLst/>
            <a:gdLst/>
            <a:ahLst/>
            <a:cxnLst>
              <a:cxn ang="0">
                <a:pos x="330" y="261"/>
              </a:cxn>
              <a:cxn ang="0">
                <a:pos x="330" y="0"/>
              </a:cxn>
              <a:cxn ang="0">
                <a:pos x="0" y="0"/>
              </a:cxn>
              <a:cxn ang="0">
                <a:pos x="0" y="264"/>
              </a:cxn>
              <a:cxn ang="0">
                <a:pos x="330" y="264"/>
              </a:cxn>
              <a:cxn ang="0">
                <a:pos x="330" y="264"/>
              </a:cxn>
              <a:cxn ang="0">
                <a:pos x="330" y="261"/>
              </a:cxn>
            </a:cxnLst>
            <a:rect l="0" t="0" r="r" b="b"/>
            <a:pathLst>
              <a:path w="330" h="264">
                <a:moveTo>
                  <a:pt x="330" y="261"/>
                </a:moveTo>
                <a:lnTo>
                  <a:pt x="330" y="0"/>
                </a:lnTo>
                <a:lnTo>
                  <a:pt x="0" y="0"/>
                </a:lnTo>
                <a:lnTo>
                  <a:pt x="0" y="264"/>
                </a:lnTo>
                <a:lnTo>
                  <a:pt x="330" y="264"/>
                </a:lnTo>
                <a:lnTo>
                  <a:pt x="330" y="264"/>
                </a:lnTo>
                <a:lnTo>
                  <a:pt x="330" y="261"/>
                </a:lnTo>
                <a:close/>
              </a:path>
            </a:pathLst>
          </a:custGeom>
          <a:solidFill>
            <a:srgbClr val="00FFFF"/>
          </a:solidFill>
          <a:ln w="9525">
            <a:noFill/>
            <a:round/>
            <a:headEnd/>
            <a:tailEnd/>
          </a:ln>
        </p:spPr>
        <p:txBody>
          <a:bodyPr>
            <a:prstTxWarp prst="textNoShape">
              <a:avLst/>
            </a:prstTxWarp>
          </a:bodyPr>
          <a:lstStyle/>
          <a:p>
            <a:endParaRPr lang="en-US"/>
          </a:p>
        </p:txBody>
      </p:sp>
      <p:sp>
        <p:nvSpPr>
          <p:cNvPr id="291860" name="Freeform 20"/>
          <p:cNvSpPr>
            <a:spLocks/>
          </p:cNvSpPr>
          <p:nvPr/>
        </p:nvSpPr>
        <p:spPr bwMode="auto">
          <a:xfrm>
            <a:off x="5327650" y="4610100"/>
            <a:ext cx="523875" cy="419100"/>
          </a:xfrm>
          <a:custGeom>
            <a:avLst/>
            <a:gdLst/>
            <a:ahLst/>
            <a:cxnLst>
              <a:cxn ang="0">
                <a:pos x="330" y="261"/>
              </a:cxn>
              <a:cxn ang="0">
                <a:pos x="330" y="0"/>
              </a:cxn>
              <a:cxn ang="0">
                <a:pos x="0" y="0"/>
              </a:cxn>
              <a:cxn ang="0">
                <a:pos x="0" y="264"/>
              </a:cxn>
              <a:cxn ang="0">
                <a:pos x="330" y="264"/>
              </a:cxn>
              <a:cxn ang="0">
                <a:pos x="330" y="264"/>
              </a:cxn>
            </a:cxnLst>
            <a:rect l="0" t="0" r="r" b="b"/>
            <a:pathLst>
              <a:path w="330" h="264">
                <a:moveTo>
                  <a:pt x="330" y="261"/>
                </a:moveTo>
                <a:lnTo>
                  <a:pt x="330" y="0"/>
                </a:lnTo>
                <a:lnTo>
                  <a:pt x="0" y="0"/>
                </a:lnTo>
                <a:lnTo>
                  <a:pt x="0" y="264"/>
                </a:lnTo>
                <a:lnTo>
                  <a:pt x="330" y="264"/>
                </a:lnTo>
                <a:lnTo>
                  <a:pt x="330" y="264"/>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91861" name="Freeform 21"/>
          <p:cNvSpPr>
            <a:spLocks/>
          </p:cNvSpPr>
          <p:nvPr/>
        </p:nvSpPr>
        <p:spPr bwMode="auto">
          <a:xfrm>
            <a:off x="5321300" y="4425950"/>
            <a:ext cx="530225" cy="184150"/>
          </a:xfrm>
          <a:custGeom>
            <a:avLst/>
            <a:gdLst/>
            <a:ahLst/>
            <a:cxnLst>
              <a:cxn ang="0">
                <a:pos x="0" y="0"/>
              </a:cxn>
              <a:cxn ang="0">
                <a:pos x="4" y="116"/>
              </a:cxn>
              <a:cxn ang="0">
                <a:pos x="334" y="116"/>
              </a:cxn>
              <a:cxn ang="0">
                <a:pos x="334" y="4"/>
              </a:cxn>
            </a:cxnLst>
            <a:rect l="0" t="0" r="r" b="b"/>
            <a:pathLst>
              <a:path w="334" h="116">
                <a:moveTo>
                  <a:pt x="0" y="0"/>
                </a:moveTo>
                <a:lnTo>
                  <a:pt x="4" y="116"/>
                </a:lnTo>
                <a:lnTo>
                  <a:pt x="334" y="116"/>
                </a:lnTo>
                <a:lnTo>
                  <a:pt x="334" y="4"/>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91862" name="Freeform 22"/>
          <p:cNvSpPr>
            <a:spLocks/>
          </p:cNvSpPr>
          <p:nvPr/>
        </p:nvSpPr>
        <p:spPr bwMode="auto">
          <a:xfrm>
            <a:off x="4146550" y="4425950"/>
            <a:ext cx="530225" cy="519113"/>
          </a:xfrm>
          <a:custGeom>
            <a:avLst/>
            <a:gdLst/>
            <a:ahLst/>
            <a:cxnLst>
              <a:cxn ang="0">
                <a:pos x="0" y="0"/>
              </a:cxn>
              <a:cxn ang="0">
                <a:pos x="3" y="327"/>
              </a:cxn>
              <a:cxn ang="0">
                <a:pos x="334" y="327"/>
              </a:cxn>
              <a:cxn ang="0">
                <a:pos x="334" y="4"/>
              </a:cxn>
            </a:cxnLst>
            <a:rect l="0" t="0" r="r" b="b"/>
            <a:pathLst>
              <a:path w="334" h="327">
                <a:moveTo>
                  <a:pt x="0" y="0"/>
                </a:moveTo>
                <a:lnTo>
                  <a:pt x="3" y="327"/>
                </a:lnTo>
                <a:lnTo>
                  <a:pt x="334" y="327"/>
                </a:lnTo>
                <a:lnTo>
                  <a:pt x="334" y="4"/>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91863" name="Rectangle 23"/>
          <p:cNvSpPr>
            <a:spLocks noGrp="1" noChangeArrowheads="1"/>
          </p:cNvSpPr>
          <p:nvPr>
            <p:ph type="title"/>
          </p:nvPr>
        </p:nvSpPr>
        <p:spPr/>
        <p:txBody>
          <a:bodyPr/>
          <a:lstStyle/>
          <a:p>
            <a:r>
              <a:rPr lang="en-US"/>
              <a:t>Fair Queuing</a:t>
            </a:r>
          </a:p>
        </p:txBody>
      </p:sp>
      <p:sp>
        <p:nvSpPr>
          <p:cNvPr id="291864" name="Rectangle 24"/>
          <p:cNvSpPr>
            <a:spLocks noGrp="1" noChangeArrowheads="1"/>
          </p:cNvSpPr>
          <p:nvPr>
            <p:ph type="body" idx="1"/>
          </p:nvPr>
        </p:nvSpPr>
        <p:spPr/>
        <p:txBody>
          <a:bodyPr/>
          <a:lstStyle/>
          <a:p>
            <a:pPr>
              <a:lnSpc>
                <a:spcPct val="90000"/>
              </a:lnSpc>
            </a:pPr>
            <a:r>
              <a:rPr lang="en-US" sz="2000" dirty="0"/>
              <a:t>Want to share bandwidth</a:t>
            </a:r>
          </a:p>
          <a:p>
            <a:pPr lvl="1">
              <a:lnSpc>
                <a:spcPct val="90000"/>
              </a:lnSpc>
            </a:pPr>
            <a:r>
              <a:rPr lang="en-US" sz="1800" dirty="0"/>
              <a:t>At the “bit” level, but in reality must send whole packets</a:t>
            </a:r>
          </a:p>
          <a:p>
            <a:pPr>
              <a:lnSpc>
                <a:spcPct val="90000"/>
              </a:lnSpc>
            </a:pPr>
            <a:r>
              <a:rPr lang="en-US" sz="2000" dirty="0"/>
              <a:t>Approximate using </a:t>
            </a:r>
            <a:r>
              <a:rPr lang="en-US" sz="2000" u="sng" dirty="0"/>
              <a:t>finish</a:t>
            </a:r>
            <a:r>
              <a:rPr lang="en-US" sz="2000" dirty="0"/>
              <a:t> times for each packet</a:t>
            </a:r>
          </a:p>
          <a:p>
            <a:pPr lvl="1">
              <a:lnSpc>
                <a:spcPct val="90000"/>
              </a:lnSpc>
            </a:pPr>
            <a:r>
              <a:rPr lang="en-US" sz="1800" dirty="0"/>
              <a:t>Let A be a virtual clock that is incremented each time all waiting flows send one bit of data</a:t>
            </a:r>
          </a:p>
          <a:p>
            <a:pPr lvl="1">
              <a:lnSpc>
                <a:spcPct val="90000"/>
              </a:lnSpc>
            </a:pPr>
            <a:r>
              <a:rPr lang="en-US" sz="1800" dirty="0"/>
              <a:t>For a packet </a:t>
            </a:r>
            <a:r>
              <a:rPr lang="en-US" sz="1800" dirty="0" err="1"/>
              <a:t>i</a:t>
            </a:r>
            <a:r>
              <a:rPr lang="en-US" sz="1800" dirty="0"/>
              <a:t> in a flow: </a:t>
            </a:r>
            <a:r>
              <a:rPr lang="en-US" sz="1800" dirty="0" err="1"/>
              <a:t>Finish(i</a:t>
            </a:r>
            <a:r>
              <a:rPr lang="en-US" sz="1800" dirty="0"/>
              <a:t>) = </a:t>
            </a:r>
            <a:r>
              <a:rPr lang="en-US" sz="1800" dirty="0" err="1"/>
              <a:t>max(A</a:t>
            </a:r>
            <a:r>
              <a:rPr lang="en-US" sz="1800" dirty="0"/>
              <a:t>, F(i-1)) + length-in-bits</a:t>
            </a:r>
          </a:p>
          <a:p>
            <a:pPr lvl="1">
              <a:lnSpc>
                <a:spcPct val="90000"/>
              </a:lnSpc>
            </a:pPr>
            <a:r>
              <a:rPr lang="en-US" sz="1800" dirty="0"/>
              <a:t>Send in order of finish times, without pre-emption</a:t>
            </a:r>
          </a:p>
          <a:p>
            <a:pPr lvl="1">
              <a:lnSpc>
                <a:spcPct val="90000"/>
              </a:lnSpc>
            </a:pPr>
            <a:endParaRPr lang="en-US" sz="1800" dirty="0"/>
          </a:p>
          <a:p>
            <a:pPr lvl="1">
              <a:lnSpc>
                <a:spcPct val="90000"/>
              </a:lnSpc>
            </a:pPr>
            <a:endParaRPr lang="en-US" sz="1800" dirty="0"/>
          </a:p>
          <a:p>
            <a:pPr lvl="1">
              <a:lnSpc>
                <a:spcPct val="90000"/>
              </a:lnSpc>
            </a:pPr>
            <a:endParaRPr lang="en-US" sz="1800" dirty="0"/>
          </a:p>
          <a:p>
            <a:pPr lvl="1">
              <a:lnSpc>
                <a:spcPct val="90000"/>
              </a:lnSpc>
            </a:pPr>
            <a:endParaRPr lang="en-US" sz="1800" dirty="0"/>
          </a:p>
          <a:p>
            <a:pPr lvl="1">
              <a:lnSpc>
                <a:spcPct val="90000"/>
              </a:lnSpc>
            </a:pPr>
            <a:endParaRPr lang="en-US" sz="1800" dirty="0" smtClean="0"/>
          </a:p>
          <a:p>
            <a:pPr>
              <a:lnSpc>
                <a:spcPct val="90000"/>
              </a:lnSpc>
            </a:pPr>
            <a:endParaRPr lang="en-US" sz="2000" dirty="0" smtClean="0"/>
          </a:p>
          <a:p>
            <a:pPr>
              <a:lnSpc>
                <a:spcPct val="90000"/>
              </a:lnSpc>
            </a:pPr>
            <a:endParaRPr lang="en-US" sz="2000" dirty="0" smtClean="0"/>
          </a:p>
          <a:p>
            <a:pPr>
              <a:lnSpc>
                <a:spcPct val="90000"/>
              </a:lnSpc>
            </a:pPr>
            <a:r>
              <a:rPr lang="en-US" sz="2000" dirty="0" smtClean="0"/>
              <a:t>More </a:t>
            </a:r>
            <a:r>
              <a:rPr lang="en-US" sz="2000" dirty="0"/>
              <a:t>generally, assign </a:t>
            </a:r>
            <a:r>
              <a:rPr lang="en-US" sz="2000" u="sng" dirty="0"/>
              <a:t>weights</a:t>
            </a:r>
            <a:r>
              <a:rPr lang="en-US" sz="2000" dirty="0"/>
              <a:t> to queues (Weighted FQ, WFQ)</a:t>
            </a:r>
          </a:p>
          <a:p>
            <a:pPr lvl="1">
              <a:lnSpc>
                <a:spcPct val="90000"/>
              </a:lnSpc>
            </a:pPr>
            <a:r>
              <a:rPr lang="en-US" sz="1800" dirty="0"/>
              <a:t>how to set them is a matter of policy</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2946" name="Freeform 2"/>
          <p:cNvSpPr>
            <a:spLocks/>
          </p:cNvSpPr>
          <p:nvPr/>
        </p:nvSpPr>
        <p:spPr bwMode="auto">
          <a:xfrm>
            <a:off x="869950" y="3678238"/>
            <a:ext cx="922338" cy="928687"/>
          </a:xfrm>
          <a:custGeom>
            <a:avLst/>
            <a:gdLst/>
            <a:ahLst/>
            <a:cxnLst>
              <a:cxn ang="0">
                <a:pos x="277" y="581"/>
              </a:cxn>
              <a:cxn ang="0">
                <a:pos x="329" y="581"/>
              </a:cxn>
              <a:cxn ang="0">
                <a:pos x="373" y="573"/>
              </a:cxn>
              <a:cxn ang="0">
                <a:pos x="417" y="557"/>
              </a:cxn>
              <a:cxn ang="0">
                <a:pos x="453" y="533"/>
              </a:cxn>
              <a:cxn ang="0">
                <a:pos x="489" y="505"/>
              </a:cxn>
              <a:cxn ang="0">
                <a:pos x="521" y="473"/>
              </a:cxn>
              <a:cxn ang="0">
                <a:pos x="545" y="437"/>
              </a:cxn>
              <a:cxn ang="0">
                <a:pos x="565" y="397"/>
              </a:cxn>
              <a:cxn ang="0">
                <a:pos x="577" y="353"/>
              </a:cxn>
              <a:cxn ang="0">
                <a:pos x="581" y="305"/>
              </a:cxn>
              <a:cxn ang="0">
                <a:pos x="581" y="257"/>
              </a:cxn>
              <a:cxn ang="0">
                <a:pos x="573" y="213"/>
              </a:cxn>
              <a:cxn ang="0">
                <a:pos x="557" y="169"/>
              </a:cxn>
              <a:cxn ang="0">
                <a:pos x="533" y="132"/>
              </a:cxn>
              <a:cxn ang="0">
                <a:pos x="505" y="96"/>
              </a:cxn>
              <a:cxn ang="0">
                <a:pos x="473" y="64"/>
              </a:cxn>
              <a:cxn ang="0">
                <a:pos x="437" y="40"/>
              </a:cxn>
              <a:cxn ang="0">
                <a:pos x="393" y="20"/>
              </a:cxn>
              <a:cxn ang="0">
                <a:pos x="349" y="8"/>
              </a:cxn>
              <a:cxn ang="0">
                <a:pos x="305" y="0"/>
              </a:cxn>
              <a:cxn ang="0">
                <a:pos x="257" y="4"/>
              </a:cxn>
              <a:cxn ang="0">
                <a:pos x="212" y="12"/>
              </a:cxn>
              <a:cxn ang="0">
                <a:pos x="168" y="28"/>
              </a:cxn>
              <a:cxn ang="0">
                <a:pos x="128" y="52"/>
              </a:cxn>
              <a:cxn ang="0">
                <a:pos x="92" y="80"/>
              </a:cxn>
              <a:cxn ang="0">
                <a:pos x="64" y="112"/>
              </a:cxn>
              <a:cxn ang="0">
                <a:pos x="40" y="148"/>
              </a:cxn>
              <a:cxn ang="0">
                <a:pos x="20" y="189"/>
              </a:cxn>
              <a:cxn ang="0">
                <a:pos x="8" y="233"/>
              </a:cxn>
              <a:cxn ang="0">
                <a:pos x="0" y="281"/>
              </a:cxn>
              <a:cxn ang="0">
                <a:pos x="4" y="329"/>
              </a:cxn>
              <a:cxn ang="0">
                <a:pos x="12" y="373"/>
              </a:cxn>
              <a:cxn ang="0">
                <a:pos x="28" y="417"/>
              </a:cxn>
              <a:cxn ang="0">
                <a:pos x="48" y="457"/>
              </a:cxn>
              <a:cxn ang="0">
                <a:pos x="76" y="489"/>
              </a:cxn>
              <a:cxn ang="0">
                <a:pos x="112" y="521"/>
              </a:cxn>
              <a:cxn ang="0">
                <a:pos x="148" y="545"/>
              </a:cxn>
              <a:cxn ang="0">
                <a:pos x="188" y="565"/>
              </a:cxn>
              <a:cxn ang="0">
                <a:pos x="233" y="577"/>
              </a:cxn>
              <a:cxn ang="0">
                <a:pos x="281" y="585"/>
              </a:cxn>
              <a:cxn ang="0">
                <a:pos x="281" y="585"/>
              </a:cxn>
            </a:cxnLst>
            <a:rect l="0" t="0" r="r" b="b"/>
            <a:pathLst>
              <a:path w="581" h="585">
                <a:moveTo>
                  <a:pt x="277" y="581"/>
                </a:moveTo>
                <a:lnTo>
                  <a:pt x="329" y="581"/>
                </a:lnTo>
                <a:lnTo>
                  <a:pt x="373" y="573"/>
                </a:lnTo>
                <a:lnTo>
                  <a:pt x="417" y="557"/>
                </a:lnTo>
                <a:lnTo>
                  <a:pt x="453" y="533"/>
                </a:lnTo>
                <a:lnTo>
                  <a:pt x="489" y="505"/>
                </a:lnTo>
                <a:lnTo>
                  <a:pt x="521" y="473"/>
                </a:lnTo>
                <a:lnTo>
                  <a:pt x="545" y="437"/>
                </a:lnTo>
                <a:lnTo>
                  <a:pt x="565" y="397"/>
                </a:lnTo>
                <a:lnTo>
                  <a:pt x="577" y="353"/>
                </a:lnTo>
                <a:lnTo>
                  <a:pt x="581" y="305"/>
                </a:lnTo>
                <a:lnTo>
                  <a:pt x="581" y="257"/>
                </a:lnTo>
                <a:lnTo>
                  <a:pt x="573" y="213"/>
                </a:lnTo>
                <a:lnTo>
                  <a:pt x="557" y="169"/>
                </a:lnTo>
                <a:lnTo>
                  <a:pt x="533" y="132"/>
                </a:lnTo>
                <a:lnTo>
                  <a:pt x="505" y="96"/>
                </a:lnTo>
                <a:lnTo>
                  <a:pt x="473" y="64"/>
                </a:lnTo>
                <a:lnTo>
                  <a:pt x="437" y="40"/>
                </a:lnTo>
                <a:lnTo>
                  <a:pt x="393" y="20"/>
                </a:lnTo>
                <a:lnTo>
                  <a:pt x="349" y="8"/>
                </a:lnTo>
                <a:lnTo>
                  <a:pt x="305" y="0"/>
                </a:lnTo>
                <a:lnTo>
                  <a:pt x="257" y="4"/>
                </a:lnTo>
                <a:lnTo>
                  <a:pt x="212" y="12"/>
                </a:lnTo>
                <a:lnTo>
                  <a:pt x="168" y="28"/>
                </a:lnTo>
                <a:lnTo>
                  <a:pt x="128" y="52"/>
                </a:lnTo>
                <a:lnTo>
                  <a:pt x="92" y="80"/>
                </a:lnTo>
                <a:lnTo>
                  <a:pt x="64" y="112"/>
                </a:lnTo>
                <a:lnTo>
                  <a:pt x="40" y="148"/>
                </a:lnTo>
                <a:lnTo>
                  <a:pt x="20" y="189"/>
                </a:lnTo>
                <a:lnTo>
                  <a:pt x="8" y="233"/>
                </a:lnTo>
                <a:lnTo>
                  <a:pt x="0" y="281"/>
                </a:lnTo>
                <a:lnTo>
                  <a:pt x="4" y="329"/>
                </a:lnTo>
                <a:lnTo>
                  <a:pt x="12" y="373"/>
                </a:lnTo>
                <a:lnTo>
                  <a:pt x="28" y="417"/>
                </a:lnTo>
                <a:lnTo>
                  <a:pt x="48" y="457"/>
                </a:lnTo>
                <a:lnTo>
                  <a:pt x="76" y="489"/>
                </a:lnTo>
                <a:lnTo>
                  <a:pt x="112" y="521"/>
                </a:lnTo>
                <a:lnTo>
                  <a:pt x="148" y="545"/>
                </a:lnTo>
                <a:lnTo>
                  <a:pt x="188" y="565"/>
                </a:lnTo>
                <a:lnTo>
                  <a:pt x="233" y="577"/>
                </a:lnTo>
                <a:lnTo>
                  <a:pt x="281" y="585"/>
                </a:lnTo>
                <a:lnTo>
                  <a:pt x="281" y="585"/>
                </a:lnTo>
              </a:path>
            </a:pathLst>
          </a:custGeom>
          <a:solidFill>
            <a:srgbClr val="FF0000"/>
          </a:solidFill>
          <a:ln w="12700">
            <a:solidFill>
              <a:srgbClr val="000000"/>
            </a:solidFill>
            <a:prstDash val="solid"/>
            <a:round/>
            <a:headEnd/>
            <a:tailEnd/>
          </a:ln>
        </p:spPr>
        <p:txBody>
          <a:bodyPr>
            <a:prstTxWarp prst="textNoShape">
              <a:avLst/>
            </a:prstTxWarp>
          </a:bodyPr>
          <a:lstStyle/>
          <a:p>
            <a:endParaRPr lang="en-US"/>
          </a:p>
        </p:txBody>
      </p:sp>
      <p:sp>
        <p:nvSpPr>
          <p:cNvPr id="722947" name="Rectangle 3"/>
          <p:cNvSpPr>
            <a:spLocks noChangeArrowheads="1"/>
          </p:cNvSpPr>
          <p:nvPr/>
        </p:nvSpPr>
        <p:spPr bwMode="auto">
          <a:xfrm>
            <a:off x="4038600" y="3194050"/>
            <a:ext cx="381000" cy="152400"/>
          </a:xfrm>
          <a:prstGeom prst="rect">
            <a:avLst/>
          </a:prstGeom>
          <a:solidFill>
            <a:schemeClr val="accent1"/>
          </a:solidFill>
          <a:ln w="9525">
            <a:solidFill>
              <a:schemeClr val="tx1"/>
            </a:solidFill>
            <a:miter lim="800000"/>
            <a:headEnd/>
            <a:tailEnd/>
          </a:ln>
          <a:effectLst/>
        </p:spPr>
        <p:txBody>
          <a:bodyPr wrap="none" anchor="ctr">
            <a:prstTxWarp prst="textNoShape">
              <a:avLst/>
            </a:prstTxWarp>
            <a:spAutoFit/>
          </a:bodyPr>
          <a:lstStyle/>
          <a:p>
            <a:endParaRPr lang="en-US"/>
          </a:p>
        </p:txBody>
      </p:sp>
      <p:sp>
        <p:nvSpPr>
          <p:cNvPr id="722948" name="Rectangle 4"/>
          <p:cNvSpPr>
            <a:spLocks noGrp="1" noChangeArrowheads="1"/>
          </p:cNvSpPr>
          <p:nvPr>
            <p:ph type="body" idx="1"/>
          </p:nvPr>
        </p:nvSpPr>
        <p:spPr>
          <a:xfrm>
            <a:off x="592138" y="1881188"/>
            <a:ext cx="8196262" cy="4114800"/>
          </a:xfrm>
        </p:spPr>
        <p:txBody>
          <a:bodyPr/>
          <a:lstStyle/>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400" dirty="0"/>
          </a:p>
          <a:p>
            <a:pPr>
              <a:lnSpc>
                <a:spcPct val="90000"/>
              </a:lnSpc>
            </a:pPr>
            <a:endParaRPr lang="en-US" sz="2400" dirty="0"/>
          </a:p>
          <a:p>
            <a:pPr>
              <a:lnSpc>
                <a:spcPct val="90000"/>
              </a:lnSpc>
            </a:pPr>
            <a:r>
              <a:rPr lang="en-US" sz="2400" dirty="0"/>
              <a:t>Buffer absorbs bursts when input rate &gt; output</a:t>
            </a:r>
          </a:p>
          <a:p>
            <a:pPr>
              <a:lnSpc>
                <a:spcPct val="90000"/>
              </a:lnSpc>
            </a:pPr>
            <a:r>
              <a:rPr lang="en-US" sz="2400" dirty="0"/>
              <a:t>If sending rate is persistently &gt; drain rate, queue builds</a:t>
            </a:r>
          </a:p>
          <a:p>
            <a:pPr>
              <a:lnSpc>
                <a:spcPct val="90000"/>
              </a:lnSpc>
            </a:pPr>
            <a:r>
              <a:rPr lang="en-US" sz="2400" dirty="0"/>
              <a:t>Dropped packets represent wasted work</a:t>
            </a:r>
          </a:p>
        </p:txBody>
      </p:sp>
      <p:sp>
        <p:nvSpPr>
          <p:cNvPr id="722949" name="Freeform 5"/>
          <p:cNvSpPr>
            <a:spLocks/>
          </p:cNvSpPr>
          <p:nvPr/>
        </p:nvSpPr>
        <p:spPr bwMode="auto">
          <a:xfrm>
            <a:off x="3663950" y="2827338"/>
            <a:ext cx="1081088" cy="635000"/>
          </a:xfrm>
          <a:custGeom>
            <a:avLst/>
            <a:gdLst/>
            <a:ahLst/>
            <a:cxnLst>
              <a:cxn ang="0">
                <a:pos x="0" y="0"/>
              </a:cxn>
              <a:cxn ang="0">
                <a:pos x="681" y="0"/>
              </a:cxn>
              <a:cxn ang="0">
                <a:pos x="681" y="400"/>
              </a:cxn>
              <a:cxn ang="0">
                <a:pos x="0" y="400"/>
              </a:cxn>
              <a:cxn ang="0">
                <a:pos x="0" y="0"/>
              </a:cxn>
              <a:cxn ang="0">
                <a:pos x="0" y="0"/>
              </a:cxn>
            </a:cxnLst>
            <a:rect l="0" t="0" r="r" b="b"/>
            <a:pathLst>
              <a:path w="681" h="400">
                <a:moveTo>
                  <a:pt x="0" y="0"/>
                </a:moveTo>
                <a:lnTo>
                  <a:pt x="681" y="0"/>
                </a:lnTo>
                <a:lnTo>
                  <a:pt x="681" y="400"/>
                </a:lnTo>
                <a:lnTo>
                  <a:pt x="0" y="400"/>
                </a:lnTo>
                <a:lnTo>
                  <a:pt x="0" y="0"/>
                </a:lnTo>
                <a:lnTo>
                  <a:pt x="0" y="0"/>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722950" name="Freeform 6"/>
          <p:cNvSpPr>
            <a:spLocks/>
          </p:cNvSpPr>
          <p:nvPr/>
        </p:nvSpPr>
        <p:spPr bwMode="auto">
          <a:xfrm>
            <a:off x="3511550" y="2884488"/>
            <a:ext cx="152400" cy="88900"/>
          </a:xfrm>
          <a:custGeom>
            <a:avLst/>
            <a:gdLst/>
            <a:ahLst/>
            <a:cxnLst>
              <a:cxn ang="0">
                <a:pos x="0" y="48"/>
              </a:cxn>
              <a:cxn ang="0">
                <a:pos x="96" y="56"/>
              </a:cxn>
              <a:cxn ang="0">
                <a:pos x="20" y="0"/>
              </a:cxn>
              <a:cxn ang="0">
                <a:pos x="4" y="48"/>
              </a:cxn>
              <a:cxn ang="0">
                <a:pos x="4" y="48"/>
              </a:cxn>
              <a:cxn ang="0">
                <a:pos x="0" y="48"/>
              </a:cxn>
            </a:cxnLst>
            <a:rect l="0" t="0" r="r" b="b"/>
            <a:pathLst>
              <a:path w="96" h="56">
                <a:moveTo>
                  <a:pt x="0" y="48"/>
                </a:moveTo>
                <a:lnTo>
                  <a:pt x="96" y="56"/>
                </a:lnTo>
                <a:lnTo>
                  <a:pt x="20" y="0"/>
                </a:lnTo>
                <a:lnTo>
                  <a:pt x="4" y="48"/>
                </a:lnTo>
                <a:lnTo>
                  <a:pt x="4" y="48"/>
                </a:lnTo>
                <a:lnTo>
                  <a:pt x="0" y="48"/>
                </a:lnTo>
                <a:close/>
              </a:path>
            </a:pathLst>
          </a:custGeom>
          <a:solidFill>
            <a:srgbClr val="000000"/>
          </a:solidFill>
          <a:ln w="9525">
            <a:noFill/>
            <a:round/>
            <a:headEnd/>
            <a:tailEnd/>
          </a:ln>
        </p:spPr>
        <p:txBody>
          <a:bodyPr>
            <a:prstTxWarp prst="textNoShape">
              <a:avLst/>
            </a:prstTxWarp>
          </a:bodyPr>
          <a:lstStyle/>
          <a:p>
            <a:endParaRPr lang="en-US"/>
          </a:p>
        </p:txBody>
      </p:sp>
      <p:sp>
        <p:nvSpPr>
          <p:cNvPr id="722951" name="Line 7"/>
          <p:cNvSpPr>
            <a:spLocks noChangeShapeType="1"/>
          </p:cNvSpPr>
          <p:nvPr/>
        </p:nvSpPr>
        <p:spPr bwMode="auto">
          <a:xfrm>
            <a:off x="1785938" y="2330450"/>
            <a:ext cx="1789112" cy="6111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722952" name="Freeform 8"/>
          <p:cNvSpPr>
            <a:spLocks/>
          </p:cNvSpPr>
          <p:nvPr/>
        </p:nvSpPr>
        <p:spPr bwMode="auto">
          <a:xfrm>
            <a:off x="3511550" y="3373438"/>
            <a:ext cx="152400" cy="88900"/>
          </a:xfrm>
          <a:custGeom>
            <a:avLst/>
            <a:gdLst/>
            <a:ahLst/>
            <a:cxnLst>
              <a:cxn ang="0">
                <a:pos x="16" y="52"/>
              </a:cxn>
              <a:cxn ang="0">
                <a:pos x="96" y="0"/>
              </a:cxn>
              <a:cxn ang="0">
                <a:pos x="0" y="8"/>
              </a:cxn>
              <a:cxn ang="0">
                <a:pos x="16" y="56"/>
              </a:cxn>
              <a:cxn ang="0">
                <a:pos x="16" y="56"/>
              </a:cxn>
              <a:cxn ang="0">
                <a:pos x="16" y="52"/>
              </a:cxn>
            </a:cxnLst>
            <a:rect l="0" t="0" r="r" b="b"/>
            <a:pathLst>
              <a:path w="96" h="56">
                <a:moveTo>
                  <a:pt x="16" y="52"/>
                </a:moveTo>
                <a:lnTo>
                  <a:pt x="96" y="0"/>
                </a:lnTo>
                <a:lnTo>
                  <a:pt x="0" y="8"/>
                </a:lnTo>
                <a:lnTo>
                  <a:pt x="16" y="56"/>
                </a:lnTo>
                <a:lnTo>
                  <a:pt x="16" y="56"/>
                </a:lnTo>
                <a:lnTo>
                  <a:pt x="16" y="52"/>
                </a:lnTo>
                <a:close/>
              </a:path>
            </a:pathLst>
          </a:custGeom>
          <a:solidFill>
            <a:srgbClr val="000000"/>
          </a:solidFill>
          <a:ln w="9525">
            <a:noFill/>
            <a:round/>
            <a:headEnd/>
            <a:tailEnd/>
          </a:ln>
        </p:spPr>
        <p:txBody>
          <a:bodyPr>
            <a:prstTxWarp prst="textNoShape">
              <a:avLst/>
            </a:prstTxWarp>
          </a:bodyPr>
          <a:lstStyle/>
          <a:p>
            <a:endParaRPr lang="en-US"/>
          </a:p>
        </p:txBody>
      </p:sp>
      <p:sp>
        <p:nvSpPr>
          <p:cNvPr id="722953" name="Line 9"/>
          <p:cNvSpPr>
            <a:spLocks noChangeShapeType="1"/>
          </p:cNvSpPr>
          <p:nvPr/>
        </p:nvSpPr>
        <p:spPr bwMode="auto">
          <a:xfrm flipV="1">
            <a:off x="1779588" y="3405188"/>
            <a:ext cx="1795462" cy="617537"/>
          </a:xfrm>
          <a:prstGeom prst="line">
            <a:avLst/>
          </a:prstGeom>
          <a:noFill/>
          <a:ln w="12700">
            <a:solidFill>
              <a:srgbClr val="000000"/>
            </a:solidFill>
            <a:round/>
            <a:headEnd/>
            <a:tailEnd/>
          </a:ln>
        </p:spPr>
        <p:txBody>
          <a:bodyPr>
            <a:prstTxWarp prst="textNoShape">
              <a:avLst/>
            </a:prstTxWarp>
          </a:bodyPr>
          <a:lstStyle/>
          <a:p>
            <a:endParaRPr lang="en-US"/>
          </a:p>
        </p:txBody>
      </p:sp>
      <p:sp>
        <p:nvSpPr>
          <p:cNvPr id="722954" name="Freeform 10"/>
          <p:cNvSpPr>
            <a:spLocks/>
          </p:cNvSpPr>
          <p:nvPr/>
        </p:nvSpPr>
        <p:spPr bwMode="auto">
          <a:xfrm>
            <a:off x="7042150" y="3074988"/>
            <a:ext cx="152400" cy="76200"/>
          </a:xfrm>
          <a:custGeom>
            <a:avLst/>
            <a:gdLst/>
            <a:ahLst/>
            <a:cxnLst>
              <a:cxn ang="0">
                <a:pos x="0" y="44"/>
              </a:cxn>
              <a:cxn ang="0">
                <a:pos x="96" y="24"/>
              </a:cxn>
              <a:cxn ang="0">
                <a:pos x="4" y="0"/>
              </a:cxn>
              <a:cxn ang="0">
                <a:pos x="4" y="48"/>
              </a:cxn>
              <a:cxn ang="0">
                <a:pos x="4" y="48"/>
              </a:cxn>
              <a:cxn ang="0">
                <a:pos x="0" y="44"/>
              </a:cxn>
            </a:cxnLst>
            <a:rect l="0" t="0" r="r" b="b"/>
            <a:pathLst>
              <a:path w="96" h="48">
                <a:moveTo>
                  <a:pt x="0" y="44"/>
                </a:moveTo>
                <a:lnTo>
                  <a:pt x="96" y="24"/>
                </a:lnTo>
                <a:lnTo>
                  <a:pt x="4" y="0"/>
                </a:lnTo>
                <a:lnTo>
                  <a:pt x="4" y="48"/>
                </a:lnTo>
                <a:lnTo>
                  <a:pt x="4" y="48"/>
                </a:lnTo>
                <a:lnTo>
                  <a:pt x="0" y="44"/>
                </a:lnTo>
                <a:close/>
              </a:path>
            </a:pathLst>
          </a:custGeom>
          <a:solidFill>
            <a:srgbClr val="000000"/>
          </a:solidFill>
          <a:ln w="9525">
            <a:noFill/>
            <a:round/>
            <a:headEnd/>
            <a:tailEnd/>
          </a:ln>
        </p:spPr>
        <p:txBody>
          <a:bodyPr>
            <a:prstTxWarp prst="textNoShape">
              <a:avLst/>
            </a:prstTxWarp>
          </a:bodyPr>
          <a:lstStyle/>
          <a:p>
            <a:endParaRPr lang="en-US"/>
          </a:p>
        </p:txBody>
      </p:sp>
      <p:sp>
        <p:nvSpPr>
          <p:cNvPr id="722955" name="Line 11"/>
          <p:cNvSpPr>
            <a:spLocks noChangeShapeType="1"/>
          </p:cNvSpPr>
          <p:nvPr/>
        </p:nvSpPr>
        <p:spPr bwMode="auto">
          <a:xfrm>
            <a:off x="4724400" y="3117850"/>
            <a:ext cx="2362200" cy="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722956" name="Freeform 12"/>
          <p:cNvSpPr>
            <a:spLocks/>
          </p:cNvSpPr>
          <p:nvPr/>
        </p:nvSpPr>
        <p:spPr bwMode="auto">
          <a:xfrm>
            <a:off x="5737225" y="2884488"/>
            <a:ext cx="388938" cy="152400"/>
          </a:xfrm>
          <a:custGeom>
            <a:avLst/>
            <a:gdLst/>
            <a:ahLst/>
            <a:cxnLst>
              <a:cxn ang="0">
                <a:pos x="0" y="0"/>
              </a:cxn>
              <a:cxn ang="0">
                <a:pos x="245" y="4"/>
              </a:cxn>
              <a:cxn ang="0">
                <a:pos x="245" y="96"/>
              </a:cxn>
              <a:cxn ang="0">
                <a:pos x="4" y="96"/>
              </a:cxn>
              <a:cxn ang="0">
                <a:pos x="4" y="4"/>
              </a:cxn>
              <a:cxn ang="0">
                <a:pos x="4" y="4"/>
              </a:cxn>
            </a:cxnLst>
            <a:rect l="0" t="0" r="r" b="b"/>
            <a:pathLst>
              <a:path w="245" h="96">
                <a:moveTo>
                  <a:pt x="0" y="0"/>
                </a:moveTo>
                <a:lnTo>
                  <a:pt x="245" y="4"/>
                </a:lnTo>
                <a:lnTo>
                  <a:pt x="245" y="96"/>
                </a:lnTo>
                <a:lnTo>
                  <a:pt x="4" y="96"/>
                </a:lnTo>
                <a:lnTo>
                  <a:pt x="4" y="4"/>
                </a:lnTo>
                <a:lnTo>
                  <a:pt x="4" y="4"/>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722957" name="Freeform 13"/>
          <p:cNvSpPr>
            <a:spLocks/>
          </p:cNvSpPr>
          <p:nvPr/>
        </p:nvSpPr>
        <p:spPr bwMode="auto">
          <a:xfrm>
            <a:off x="4872038" y="2884488"/>
            <a:ext cx="382587" cy="152400"/>
          </a:xfrm>
          <a:custGeom>
            <a:avLst/>
            <a:gdLst/>
            <a:ahLst/>
            <a:cxnLst>
              <a:cxn ang="0">
                <a:pos x="0" y="0"/>
              </a:cxn>
              <a:cxn ang="0">
                <a:pos x="241" y="4"/>
              </a:cxn>
              <a:cxn ang="0">
                <a:pos x="241" y="96"/>
              </a:cxn>
              <a:cxn ang="0">
                <a:pos x="0" y="96"/>
              </a:cxn>
              <a:cxn ang="0">
                <a:pos x="0" y="4"/>
              </a:cxn>
              <a:cxn ang="0">
                <a:pos x="0" y="4"/>
              </a:cxn>
            </a:cxnLst>
            <a:rect l="0" t="0" r="r" b="b"/>
            <a:pathLst>
              <a:path w="241" h="96">
                <a:moveTo>
                  <a:pt x="0" y="0"/>
                </a:moveTo>
                <a:lnTo>
                  <a:pt x="241" y="4"/>
                </a:lnTo>
                <a:lnTo>
                  <a:pt x="241" y="96"/>
                </a:lnTo>
                <a:lnTo>
                  <a:pt x="0" y="96"/>
                </a:lnTo>
                <a:lnTo>
                  <a:pt x="0" y="4"/>
                </a:lnTo>
                <a:lnTo>
                  <a:pt x="0" y="4"/>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722958" name="Freeform 14"/>
          <p:cNvSpPr>
            <a:spLocks/>
          </p:cNvSpPr>
          <p:nvPr/>
        </p:nvSpPr>
        <p:spPr bwMode="auto">
          <a:xfrm>
            <a:off x="6500813" y="2884488"/>
            <a:ext cx="382587" cy="152400"/>
          </a:xfrm>
          <a:custGeom>
            <a:avLst/>
            <a:gdLst/>
            <a:ahLst/>
            <a:cxnLst>
              <a:cxn ang="0">
                <a:pos x="0" y="0"/>
              </a:cxn>
              <a:cxn ang="0">
                <a:pos x="241" y="4"/>
              </a:cxn>
              <a:cxn ang="0">
                <a:pos x="241" y="96"/>
              </a:cxn>
              <a:cxn ang="0">
                <a:pos x="0" y="96"/>
              </a:cxn>
              <a:cxn ang="0">
                <a:pos x="0" y="4"/>
              </a:cxn>
              <a:cxn ang="0">
                <a:pos x="0" y="4"/>
              </a:cxn>
            </a:cxnLst>
            <a:rect l="0" t="0" r="r" b="b"/>
            <a:pathLst>
              <a:path w="241" h="96">
                <a:moveTo>
                  <a:pt x="0" y="0"/>
                </a:moveTo>
                <a:lnTo>
                  <a:pt x="241" y="4"/>
                </a:lnTo>
                <a:lnTo>
                  <a:pt x="241" y="96"/>
                </a:lnTo>
                <a:lnTo>
                  <a:pt x="0" y="96"/>
                </a:lnTo>
                <a:lnTo>
                  <a:pt x="0" y="4"/>
                </a:lnTo>
                <a:lnTo>
                  <a:pt x="0" y="4"/>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722959" name="Freeform 15"/>
          <p:cNvSpPr>
            <a:spLocks/>
          </p:cNvSpPr>
          <p:nvPr/>
        </p:nvSpPr>
        <p:spPr bwMode="auto">
          <a:xfrm>
            <a:off x="7219950" y="2528888"/>
            <a:ext cx="1165225" cy="1162050"/>
          </a:xfrm>
          <a:custGeom>
            <a:avLst/>
            <a:gdLst/>
            <a:ahLst/>
            <a:cxnLst>
              <a:cxn ang="0">
                <a:pos x="365" y="732"/>
              </a:cxn>
              <a:cxn ang="0">
                <a:pos x="425" y="728"/>
              </a:cxn>
              <a:cxn ang="0">
                <a:pos x="485" y="716"/>
              </a:cxn>
              <a:cxn ang="0">
                <a:pos x="538" y="692"/>
              </a:cxn>
              <a:cxn ang="0">
                <a:pos x="586" y="664"/>
              </a:cxn>
              <a:cxn ang="0">
                <a:pos x="626" y="628"/>
              </a:cxn>
              <a:cxn ang="0">
                <a:pos x="662" y="584"/>
              </a:cxn>
              <a:cxn ang="0">
                <a:pos x="694" y="536"/>
              </a:cxn>
              <a:cxn ang="0">
                <a:pos x="714" y="484"/>
              </a:cxn>
              <a:cxn ang="0">
                <a:pos x="730" y="428"/>
              </a:cxn>
              <a:cxn ang="0">
                <a:pos x="734" y="368"/>
              </a:cxn>
              <a:cxn ang="0">
                <a:pos x="730" y="308"/>
              </a:cxn>
              <a:cxn ang="0">
                <a:pos x="714" y="252"/>
              </a:cxn>
              <a:cxn ang="0">
                <a:pos x="694" y="200"/>
              </a:cxn>
              <a:cxn ang="0">
                <a:pos x="662" y="152"/>
              </a:cxn>
              <a:cxn ang="0">
                <a:pos x="626" y="108"/>
              </a:cxn>
              <a:cxn ang="0">
                <a:pos x="586" y="72"/>
              </a:cxn>
              <a:cxn ang="0">
                <a:pos x="538" y="40"/>
              </a:cxn>
              <a:cxn ang="0">
                <a:pos x="485" y="20"/>
              </a:cxn>
              <a:cxn ang="0">
                <a:pos x="425" y="4"/>
              </a:cxn>
              <a:cxn ang="0">
                <a:pos x="369" y="0"/>
              </a:cxn>
              <a:cxn ang="0">
                <a:pos x="309" y="4"/>
              </a:cxn>
              <a:cxn ang="0">
                <a:pos x="253" y="20"/>
              </a:cxn>
              <a:cxn ang="0">
                <a:pos x="201" y="40"/>
              </a:cxn>
              <a:cxn ang="0">
                <a:pos x="153" y="72"/>
              </a:cxn>
              <a:cxn ang="0">
                <a:pos x="109" y="108"/>
              </a:cxn>
              <a:cxn ang="0">
                <a:pos x="73" y="152"/>
              </a:cxn>
              <a:cxn ang="0">
                <a:pos x="41" y="200"/>
              </a:cxn>
              <a:cxn ang="0">
                <a:pos x="20" y="252"/>
              </a:cxn>
              <a:cxn ang="0">
                <a:pos x="4" y="308"/>
              </a:cxn>
              <a:cxn ang="0">
                <a:pos x="0" y="368"/>
              </a:cxn>
              <a:cxn ang="0">
                <a:pos x="4" y="428"/>
              </a:cxn>
              <a:cxn ang="0">
                <a:pos x="20" y="484"/>
              </a:cxn>
              <a:cxn ang="0">
                <a:pos x="41" y="536"/>
              </a:cxn>
              <a:cxn ang="0">
                <a:pos x="73" y="584"/>
              </a:cxn>
              <a:cxn ang="0">
                <a:pos x="109" y="628"/>
              </a:cxn>
              <a:cxn ang="0">
                <a:pos x="153" y="664"/>
              </a:cxn>
              <a:cxn ang="0">
                <a:pos x="201" y="692"/>
              </a:cxn>
              <a:cxn ang="0">
                <a:pos x="253" y="716"/>
              </a:cxn>
              <a:cxn ang="0">
                <a:pos x="309" y="728"/>
              </a:cxn>
              <a:cxn ang="0">
                <a:pos x="369" y="732"/>
              </a:cxn>
              <a:cxn ang="0">
                <a:pos x="369" y="732"/>
              </a:cxn>
            </a:cxnLst>
            <a:rect l="0" t="0" r="r" b="b"/>
            <a:pathLst>
              <a:path w="734" h="732">
                <a:moveTo>
                  <a:pt x="365" y="732"/>
                </a:moveTo>
                <a:lnTo>
                  <a:pt x="425" y="728"/>
                </a:lnTo>
                <a:lnTo>
                  <a:pt x="485" y="716"/>
                </a:lnTo>
                <a:lnTo>
                  <a:pt x="538" y="692"/>
                </a:lnTo>
                <a:lnTo>
                  <a:pt x="586" y="664"/>
                </a:lnTo>
                <a:lnTo>
                  <a:pt x="626" y="628"/>
                </a:lnTo>
                <a:lnTo>
                  <a:pt x="662" y="584"/>
                </a:lnTo>
                <a:lnTo>
                  <a:pt x="694" y="536"/>
                </a:lnTo>
                <a:lnTo>
                  <a:pt x="714" y="484"/>
                </a:lnTo>
                <a:lnTo>
                  <a:pt x="730" y="428"/>
                </a:lnTo>
                <a:lnTo>
                  <a:pt x="734" y="368"/>
                </a:lnTo>
                <a:lnTo>
                  <a:pt x="730" y="308"/>
                </a:lnTo>
                <a:lnTo>
                  <a:pt x="714" y="252"/>
                </a:lnTo>
                <a:lnTo>
                  <a:pt x="694" y="200"/>
                </a:lnTo>
                <a:lnTo>
                  <a:pt x="662" y="152"/>
                </a:lnTo>
                <a:lnTo>
                  <a:pt x="626" y="108"/>
                </a:lnTo>
                <a:lnTo>
                  <a:pt x="586" y="72"/>
                </a:lnTo>
                <a:lnTo>
                  <a:pt x="538" y="40"/>
                </a:lnTo>
                <a:lnTo>
                  <a:pt x="485" y="20"/>
                </a:lnTo>
                <a:lnTo>
                  <a:pt x="425" y="4"/>
                </a:lnTo>
                <a:lnTo>
                  <a:pt x="369" y="0"/>
                </a:lnTo>
                <a:lnTo>
                  <a:pt x="309" y="4"/>
                </a:lnTo>
                <a:lnTo>
                  <a:pt x="253" y="20"/>
                </a:lnTo>
                <a:lnTo>
                  <a:pt x="201" y="40"/>
                </a:lnTo>
                <a:lnTo>
                  <a:pt x="153" y="72"/>
                </a:lnTo>
                <a:lnTo>
                  <a:pt x="109" y="108"/>
                </a:lnTo>
                <a:lnTo>
                  <a:pt x="73" y="152"/>
                </a:lnTo>
                <a:lnTo>
                  <a:pt x="41" y="200"/>
                </a:lnTo>
                <a:lnTo>
                  <a:pt x="20" y="252"/>
                </a:lnTo>
                <a:lnTo>
                  <a:pt x="4" y="308"/>
                </a:lnTo>
                <a:lnTo>
                  <a:pt x="0" y="368"/>
                </a:lnTo>
                <a:lnTo>
                  <a:pt x="4" y="428"/>
                </a:lnTo>
                <a:lnTo>
                  <a:pt x="20" y="484"/>
                </a:lnTo>
                <a:lnTo>
                  <a:pt x="41" y="536"/>
                </a:lnTo>
                <a:lnTo>
                  <a:pt x="73" y="584"/>
                </a:lnTo>
                <a:lnTo>
                  <a:pt x="109" y="628"/>
                </a:lnTo>
                <a:lnTo>
                  <a:pt x="153" y="664"/>
                </a:lnTo>
                <a:lnTo>
                  <a:pt x="201" y="692"/>
                </a:lnTo>
                <a:lnTo>
                  <a:pt x="253" y="716"/>
                </a:lnTo>
                <a:lnTo>
                  <a:pt x="309" y="728"/>
                </a:lnTo>
                <a:lnTo>
                  <a:pt x="369" y="732"/>
                </a:lnTo>
                <a:lnTo>
                  <a:pt x="369" y="732"/>
                </a:lnTo>
              </a:path>
            </a:pathLst>
          </a:custGeom>
          <a:solidFill>
            <a:srgbClr val="FF0000"/>
          </a:solidFill>
          <a:ln w="12700">
            <a:solidFill>
              <a:srgbClr val="000000"/>
            </a:solidFill>
            <a:prstDash val="solid"/>
            <a:round/>
            <a:headEnd/>
            <a:tailEnd/>
          </a:ln>
        </p:spPr>
        <p:txBody>
          <a:bodyPr>
            <a:prstTxWarp prst="textNoShape">
              <a:avLst/>
            </a:prstTxWarp>
          </a:bodyPr>
          <a:lstStyle/>
          <a:p>
            <a:endParaRPr lang="en-US"/>
          </a:p>
        </p:txBody>
      </p:sp>
      <p:sp>
        <p:nvSpPr>
          <p:cNvPr id="722960" name="Rectangle 16"/>
          <p:cNvSpPr>
            <a:spLocks noChangeArrowheads="1"/>
          </p:cNvSpPr>
          <p:nvPr/>
        </p:nvSpPr>
        <p:spPr bwMode="auto">
          <a:xfrm>
            <a:off x="7291388" y="2986088"/>
            <a:ext cx="1082675" cy="258762"/>
          </a:xfrm>
          <a:prstGeom prst="rect">
            <a:avLst/>
          </a:prstGeom>
          <a:solidFill>
            <a:srgbClr val="FF0000"/>
          </a:solidFill>
          <a:ln w="9525">
            <a:noFill/>
            <a:miter lim="800000"/>
            <a:headEnd/>
            <a:tailEnd/>
          </a:ln>
        </p:spPr>
        <p:txBody>
          <a:bodyPr wrap="none" lIns="0" tIns="0" rIns="0" bIns="0">
            <a:prstTxWarp prst="textNoShape">
              <a:avLst/>
            </a:prstTxWarp>
            <a:spAutoFit/>
          </a:bodyPr>
          <a:lstStyle/>
          <a:p>
            <a:pPr algn="l"/>
            <a:r>
              <a:rPr lang="en-US" sz="1700">
                <a:solidFill>
                  <a:srgbClr val="000000"/>
                </a:solidFill>
                <a:latin typeface="Arial" charset="0"/>
              </a:rPr>
              <a:t>Destination</a:t>
            </a:r>
            <a:endParaRPr lang="en-US">
              <a:latin typeface="Times New Roman" charset="0"/>
            </a:endParaRPr>
          </a:p>
        </p:txBody>
      </p:sp>
      <p:sp>
        <p:nvSpPr>
          <p:cNvPr id="722961" name="Rectangle 17"/>
          <p:cNvSpPr>
            <a:spLocks noChangeArrowheads="1"/>
          </p:cNvSpPr>
          <p:nvPr/>
        </p:nvSpPr>
        <p:spPr bwMode="auto">
          <a:xfrm>
            <a:off x="5165725" y="3163888"/>
            <a:ext cx="1773021" cy="261610"/>
          </a:xfrm>
          <a:prstGeom prst="rect">
            <a:avLst/>
          </a:prstGeom>
          <a:noFill/>
          <a:ln w="9525">
            <a:noFill/>
            <a:miter lim="800000"/>
            <a:headEnd/>
            <a:tailEnd/>
          </a:ln>
        </p:spPr>
        <p:txBody>
          <a:bodyPr wrap="none" lIns="0" tIns="0" rIns="0" bIns="0">
            <a:prstTxWarp prst="textNoShape">
              <a:avLst/>
            </a:prstTxWarp>
            <a:spAutoFit/>
          </a:bodyPr>
          <a:lstStyle/>
          <a:p>
            <a:pPr algn="l"/>
            <a:r>
              <a:rPr lang="en-US" sz="1700" dirty="0">
                <a:solidFill>
                  <a:srgbClr val="000000"/>
                </a:solidFill>
                <a:latin typeface="Arial" charset="0"/>
              </a:rPr>
              <a:t>1.5-Mbps</a:t>
            </a:r>
            <a:r>
              <a:rPr lang="en-US" sz="1700" dirty="0" smtClean="0">
                <a:solidFill>
                  <a:srgbClr val="000000"/>
                </a:solidFill>
                <a:latin typeface="Arial" charset="0"/>
              </a:rPr>
              <a:t> DSL link</a:t>
            </a:r>
            <a:endParaRPr lang="en-US" dirty="0">
              <a:latin typeface="Times New Roman" charset="0"/>
            </a:endParaRPr>
          </a:p>
        </p:txBody>
      </p:sp>
      <p:sp>
        <p:nvSpPr>
          <p:cNvPr id="722962" name="Rectangle 18"/>
          <p:cNvSpPr>
            <a:spLocks noChangeArrowheads="1"/>
          </p:cNvSpPr>
          <p:nvPr/>
        </p:nvSpPr>
        <p:spPr bwMode="auto">
          <a:xfrm>
            <a:off x="3886200" y="2884488"/>
            <a:ext cx="649288" cy="258762"/>
          </a:xfrm>
          <a:prstGeom prst="rect">
            <a:avLst/>
          </a:prstGeom>
          <a:noFill/>
          <a:ln w="9525">
            <a:noFill/>
            <a:miter lim="800000"/>
            <a:headEnd/>
            <a:tailEnd/>
          </a:ln>
        </p:spPr>
        <p:txBody>
          <a:bodyPr wrap="none" lIns="0" tIns="0" rIns="0" bIns="0">
            <a:prstTxWarp prst="textNoShape">
              <a:avLst/>
            </a:prstTxWarp>
            <a:spAutoFit/>
          </a:bodyPr>
          <a:lstStyle/>
          <a:p>
            <a:pPr algn="l"/>
            <a:r>
              <a:rPr lang="en-US" sz="1700">
                <a:solidFill>
                  <a:srgbClr val="000000"/>
                </a:solidFill>
                <a:latin typeface="Arial" charset="0"/>
              </a:rPr>
              <a:t>Router</a:t>
            </a:r>
            <a:endParaRPr lang="en-US">
              <a:latin typeface="Times New Roman" charset="0"/>
            </a:endParaRPr>
          </a:p>
        </p:txBody>
      </p:sp>
      <p:sp>
        <p:nvSpPr>
          <p:cNvPr id="722963" name="Freeform 19"/>
          <p:cNvSpPr>
            <a:spLocks/>
          </p:cNvSpPr>
          <p:nvPr/>
        </p:nvSpPr>
        <p:spPr bwMode="auto">
          <a:xfrm>
            <a:off x="2454275" y="2330450"/>
            <a:ext cx="420688" cy="268288"/>
          </a:xfrm>
          <a:custGeom>
            <a:avLst/>
            <a:gdLst/>
            <a:ahLst/>
            <a:cxnLst>
              <a:cxn ang="0">
                <a:pos x="36" y="0"/>
              </a:cxn>
              <a:cxn ang="0">
                <a:pos x="265" y="80"/>
              </a:cxn>
              <a:cxn ang="0">
                <a:pos x="229" y="169"/>
              </a:cxn>
              <a:cxn ang="0">
                <a:pos x="0" y="88"/>
              </a:cxn>
              <a:cxn ang="0">
                <a:pos x="36" y="0"/>
              </a:cxn>
              <a:cxn ang="0">
                <a:pos x="36" y="0"/>
              </a:cxn>
            </a:cxnLst>
            <a:rect l="0" t="0" r="r" b="b"/>
            <a:pathLst>
              <a:path w="265" h="169">
                <a:moveTo>
                  <a:pt x="36" y="0"/>
                </a:moveTo>
                <a:lnTo>
                  <a:pt x="265" y="80"/>
                </a:lnTo>
                <a:lnTo>
                  <a:pt x="229" y="169"/>
                </a:lnTo>
                <a:lnTo>
                  <a:pt x="0" y="88"/>
                </a:lnTo>
                <a:lnTo>
                  <a:pt x="36" y="0"/>
                </a:lnTo>
                <a:lnTo>
                  <a:pt x="36" y="0"/>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722964" name="Freeform 20"/>
          <p:cNvSpPr>
            <a:spLocks/>
          </p:cNvSpPr>
          <p:nvPr/>
        </p:nvSpPr>
        <p:spPr bwMode="auto">
          <a:xfrm>
            <a:off x="1868488" y="2127250"/>
            <a:ext cx="420687" cy="273050"/>
          </a:xfrm>
          <a:custGeom>
            <a:avLst/>
            <a:gdLst/>
            <a:ahLst/>
            <a:cxnLst>
              <a:cxn ang="0">
                <a:pos x="32" y="0"/>
              </a:cxn>
              <a:cxn ang="0">
                <a:pos x="265" y="84"/>
              </a:cxn>
              <a:cxn ang="0">
                <a:pos x="229" y="172"/>
              </a:cxn>
              <a:cxn ang="0">
                <a:pos x="0" y="92"/>
              </a:cxn>
              <a:cxn ang="0">
                <a:pos x="36" y="4"/>
              </a:cxn>
              <a:cxn ang="0">
                <a:pos x="36" y="4"/>
              </a:cxn>
            </a:cxnLst>
            <a:rect l="0" t="0" r="r" b="b"/>
            <a:pathLst>
              <a:path w="265" h="172">
                <a:moveTo>
                  <a:pt x="32" y="0"/>
                </a:moveTo>
                <a:lnTo>
                  <a:pt x="265" y="84"/>
                </a:lnTo>
                <a:lnTo>
                  <a:pt x="229" y="172"/>
                </a:lnTo>
                <a:lnTo>
                  <a:pt x="0" y="92"/>
                </a:lnTo>
                <a:lnTo>
                  <a:pt x="36" y="4"/>
                </a:lnTo>
                <a:lnTo>
                  <a:pt x="36" y="4"/>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722965" name="Freeform 21"/>
          <p:cNvSpPr>
            <a:spLocks/>
          </p:cNvSpPr>
          <p:nvPr/>
        </p:nvSpPr>
        <p:spPr bwMode="auto">
          <a:xfrm>
            <a:off x="2963863" y="2501900"/>
            <a:ext cx="419100" cy="268288"/>
          </a:xfrm>
          <a:custGeom>
            <a:avLst/>
            <a:gdLst/>
            <a:ahLst/>
            <a:cxnLst>
              <a:cxn ang="0">
                <a:pos x="32" y="0"/>
              </a:cxn>
              <a:cxn ang="0">
                <a:pos x="264" y="81"/>
              </a:cxn>
              <a:cxn ang="0">
                <a:pos x="228" y="169"/>
              </a:cxn>
              <a:cxn ang="0">
                <a:pos x="0" y="89"/>
              </a:cxn>
              <a:cxn ang="0">
                <a:pos x="32" y="0"/>
              </a:cxn>
              <a:cxn ang="0">
                <a:pos x="32" y="0"/>
              </a:cxn>
            </a:cxnLst>
            <a:rect l="0" t="0" r="r" b="b"/>
            <a:pathLst>
              <a:path w="264" h="169">
                <a:moveTo>
                  <a:pt x="32" y="0"/>
                </a:moveTo>
                <a:lnTo>
                  <a:pt x="264" y="81"/>
                </a:lnTo>
                <a:lnTo>
                  <a:pt x="228" y="169"/>
                </a:lnTo>
                <a:lnTo>
                  <a:pt x="0" y="89"/>
                </a:lnTo>
                <a:lnTo>
                  <a:pt x="32" y="0"/>
                </a:lnTo>
                <a:lnTo>
                  <a:pt x="32" y="0"/>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722966" name="Freeform 22"/>
          <p:cNvSpPr>
            <a:spLocks/>
          </p:cNvSpPr>
          <p:nvPr/>
        </p:nvSpPr>
        <p:spPr bwMode="auto">
          <a:xfrm>
            <a:off x="2346325" y="3455988"/>
            <a:ext cx="427038" cy="260350"/>
          </a:xfrm>
          <a:custGeom>
            <a:avLst/>
            <a:gdLst/>
            <a:ahLst/>
            <a:cxnLst>
              <a:cxn ang="0">
                <a:pos x="0" y="76"/>
              </a:cxn>
              <a:cxn ang="0">
                <a:pos x="232" y="0"/>
              </a:cxn>
              <a:cxn ang="0">
                <a:pos x="269" y="88"/>
              </a:cxn>
              <a:cxn ang="0">
                <a:pos x="36" y="164"/>
              </a:cxn>
              <a:cxn ang="0">
                <a:pos x="4" y="76"/>
              </a:cxn>
              <a:cxn ang="0">
                <a:pos x="4" y="76"/>
              </a:cxn>
            </a:cxnLst>
            <a:rect l="0" t="0" r="r" b="b"/>
            <a:pathLst>
              <a:path w="269" h="164">
                <a:moveTo>
                  <a:pt x="0" y="76"/>
                </a:moveTo>
                <a:lnTo>
                  <a:pt x="232" y="0"/>
                </a:lnTo>
                <a:lnTo>
                  <a:pt x="269" y="88"/>
                </a:lnTo>
                <a:lnTo>
                  <a:pt x="36" y="164"/>
                </a:lnTo>
                <a:lnTo>
                  <a:pt x="4" y="76"/>
                </a:lnTo>
                <a:lnTo>
                  <a:pt x="4" y="76"/>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722967" name="Freeform 23"/>
          <p:cNvSpPr>
            <a:spLocks/>
          </p:cNvSpPr>
          <p:nvPr/>
        </p:nvSpPr>
        <p:spPr bwMode="auto">
          <a:xfrm>
            <a:off x="1817688" y="3633788"/>
            <a:ext cx="420687" cy="266700"/>
          </a:xfrm>
          <a:custGeom>
            <a:avLst/>
            <a:gdLst/>
            <a:ahLst/>
            <a:cxnLst>
              <a:cxn ang="0">
                <a:pos x="0" y="80"/>
              </a:cxn>
              <a:cxn ang="0">
                <a:pos x="229" y="0"/>
              </a:cxn>
              <a:cxn ang="0">
                <a:pos x="265" y="88"/>
              </a:cxn>
              <a:cxn ang="0">
                <a:pos x="36" y="168"/>
              </a:cxn>
              <a:cxn ang="0">
                <a:pos x="0" y="80"/>
              </a:cxn>
              <a:cxn ang="0">
                <a:pos x="0" y="80"/>
              </a:cxn>
            </a:cxnLst>
            <a:rect l="0" t="0" r="r" b="b"/>
            <a:pathLst>
              <a:path w="265" h="168">
                <a:moveTo>
                  <a:pt x="0" y="80"/>
                </a:moveTo>
                <a:lnTo>
                  <a:pt x="229" y="0"/>
                </a:lnTo>
                <a:lnTo>
                  <a:pt x="265" y="88"/>
                </a:lnTo>
                <a:lnTo>
                  <a:pt x="36" y="168"/>
                </a:lnTo>
                <a:lnTo>
                  <a:pt x="0" y="80"/>
                </a:lnTo>
                <a:lnTo>
                  <a:pt x="0" y="80"/>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722968" name="Freeform 24"/>
          <p:cNvSpPr>
            <a:spLocks/>
          </p:cNvSpPr>
          <p:nvPr/>
        </p:nvSpPr>
        <p:spPr bwMode="auto">
          <a:xfrm>
            <a:off x="2944813" y="3252788"/>
            <a:ext cx="419100" cy="260350"/>
          </a:xfrm>
          <a:custGeom>
            <a:avLst/>
            <a:gdLst/>
            <a:ahLst/>
            <a:cxnLst>
              <a:cxn ang="0">
                <a:pos x="0" y="76"/>
              </a:cxn>
              <a:cxn ang="0">
                <a:pos x="228" y="0"/>
              </a:cxn>
              <a:cxn ang="0">
                <a:pos x="264" y="88"/>
              </a:cxn>
              <a:cxn ang="0">
                <a:pos x="36" y="164"/>
              </a:cxn>
              <a:cxn ang="0">
                <a:pos x="0" y="76"/>
              </a:cxn>
              <a:cxn ang="0">
                <a:pos x="0" y="76"/>
              </a:cxn>
            </a:cxnLst>
            <a:rect l="0" t="0" r="r" b="b"/>
            <a:pathLst>
              <a:path w="264" h="164">
                <a:moveTo>
                  <a:pt x="0" y="76"/>
                </a:moveTo>
                <a:lnTo>
                  <a:pt x="228" y="0"/>
                </a:lnTo>
                <a:lnTo>
                  <a:pt x="264" y="88"/>
                </a:lnTo>
                <a:lnTo>
                  <a:pt x="36" y="164"/>
                </a:lnTo>
                <a:lnTo>
                  <a:pt x="0" y="76"/>
                </a:lnTo>
                <a:lnTo>
                  <a:pt x="0" y="76"/>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722969" name="Freeform 25"/>
          <p:cNvSpPr>
            <a:spLocks/>
          </p:cNvSpPr>
          <p:nvPr/>
        </p:nvSpPr>
        <p:spPr bwMode="auto">
          <a:xfrm>
            <a:off x="863600" y="1828800"/>
            <a:ext cx="922338" cy="922338"/>
          </a:xfrm>
          <a:custGeom>
            <a:avLst/>
            <a:gdLst/>
            <a:ahLst/>
            <a:cxnLst>
              <a:cxn ang="0">
                <a:pos x="305" y="581"/>
              </a:cxn>
              <a:cxn ang="0">
                <a:pos x="353" y="577"/>
              </a:cxn>
              <a:cxn ang="0">
                <a:pos x="397" y="561"/>
              </a:cxn>
              <a:cxn ang="0">
                <a:pos x="441" y="541"/>
              </a:cxn>
              <a:cxn ang="0">
                <a:pos x="477" y="517"/>
              </a:cxn>
              <a:cxn ang="0">
                <a:pos x="509" y="485"/>
              </a:cxn>
              <a:cxn ang="0">
                <a:pos x="537" y="449"/>
              </a:cxn>
              <a:cxn ang="0">
                <a:pos x="557" y="408"/>
              </a:cxn>
              <a:cxn ang="0">
                <a:pos x="573" y="368"/>
              </a:cxn>
              <a:cxn ang="0">
                <a:pos x="581" y="320"/>
              </a:cxn>
              <a:cxn ang="0">
                <a:pos x="581" y="276"/>
              </a:cxn>
              <a:cxn ang="0">
                <a:pos x="577" y="228"/>
              </a:cxn>
              <a:cxn ang="0">
                <a:pos x="561" y="184"/>
              </a:cxn>
              <a:cxn ang="0">
                <a:pos x="541" y="144"/>
              </a:cxn>
              <a:cxn ang="0">
                <a:pos x="517" y="108"/>
              </a:cxn>
              <a:cxn ang="0">
                <a:pos x="485" y="76"/>
              </a:cxn>
              <a:cxn ang="0">
                <a:pos x="449" y="48"/>
              </a:cxn>
              <a:cxn ang="0">
                <a:pos x="413" y="24"/>
              </a:cxn>
              <a:cxn ang="0">
                <a:pos x="369" y="12"/>
              </a:cxn>
              <a:cxn ang="0">
                <a:pos x="325" y="0"/>
              </a:cxn>
              <a:cxn ang="0">
                <a:pos x="277" y="0"/>
              </a:cxn>
              <a:cxn ang="0">
                <a:pos x="229" y="8"/>
              </a:cxn>
              <a:cxn ang="0">
                <a:pos x="184" y="20"/>
              </a:cxn>
              <a:cxn ang="0">
                <a:pos x="144" y="40"/>
              </a:cxn>
              <a:cxn ang="0">
                <a:pos x="108" y="64"/>
              </a:cxn>
              <a:cxn ang="0">
                <a:pos x="76" y="96"/>
              </a:cxn>
              <a:cxn ang="0">
                <a:pos x="48" y="132"/>
              </a:cxn>
              <a:cxn ang="0">
                <a:pos x="24" y="172"/>
              </a:cxn>
              <a:cxn ang="0">
                <a:pos x="12" y="212"/>
              </a:cxn>
              <a:cxn ang="0">
                <a:pos x="4" y="260"/>
              </a:cxn>
              <a:cxn ang="0">
                <a:pos x="0" y="308"/>
              </a:cxn>
              <a:cxn ang="0">
                <a:pos x="8" y="352"/>
              </a:cxn>
              <a:cxn ang="0">
                <a:pos x="20" y="396"/>
              </a:cxn>
              <a:cxn ang="0">
                <a:pos x="40" y="441"/>
              </a:cxn>
              <a:cxn ang="0">
                <a:pos x="68" y="477"/>
              </a:cxn>
              <a:cxn ang="0">
                <a:pos x="96" y="509"/>
              </a:cxn>
              <a:cxn ang="0">
                <a:pos x="132" y="537"/>
              </a:cxn>
              <a:cxn ang="0">
                <a:pos x="172" y="557"/>
              </a:cxn>
              <a:cxn ang="0">
                <a:pos x="216" y="573"/>
              </a:cxn>
              <a:cxn ang="0">
                <a:pos x="261" y="581"/>
              </a:cxn>
              <a:cxn ang="0">
                <a:pos x="309" y="581"/>
              </a:cxn>
              <a:cxn ang="0">
                <a:pos x="309" y="581"/>
              </a:cxn>
            </a:cxnLst>
            <a:rect l="0" t="0" r="r" b="b"/>
            <a:pathLst>
              <a:path w="581" h="581">
                <a:moveTo>
                  <a:pt x="305" y="581"/>
                </a:moveTo>
                <a:lnTo>
                  <a:pt x="353" y="577"/>
                </a:lnTo>
                <a:lnTo>
                  <a:pt x="397" y="561"/>
                </a:lnTo>
                <a:lnTo>
                  <a:pt x="441" y="541"/>
                </a:lnTo>
                <a:lnTo>
                  <a:pt x="477" y="517"/>
                </a:lnTo>
                <a:lnTo>
                  <a:pt x="509" y="485"/>
                </a:lnTo>
                <a:lnTo>
                  <a:pt x="537" y="449"/>
                </a:lnTo>
                <a:lnTo>
                  <a:pt x="557" y="408"/>
                </a:lnTo>
                <a:lnTo>
                  <a:pt x="573" y="368"/>
                </a:lnTo>
                <a:lnTo>
                  <a:pt x="581" y="320"/>
                </a:lnTo>
                <a:lnTo>
                  <a:pt x="581" y="276"/>
                </a:lnTo>
                <a:lnTo>
                  <a:pt x="577" y="228"/>
                </a:lnTo>
                <a:lnTo>
                  <a:pt x="561" y="184"/>
                </a:lnTo>
                <a:lnTo>
                  <a:pt x="541" y="144"/>
                </a:lnTo>
                <a:lnTo>
                  <a:pt x="517" y="108"/>
                </a:lnTo>
                <a:lnTo>
                  <a:pt x="485" y="76"/>
                </a:lnTo>
                <a:lnTo>
                  <a:pt x="449" y="48"/>
                </a:lnTo>
                <a:lnTo>
                  <a:pt x="413" y="24"/>
                </a:lnTo>
                <a:lnTo>
                  <a:pt x="369" y="12"/>
                </a:lnTo>
                <a:lnTo>
                  <a:pt x="325" y="0"/>
                </a:lnTo>
                <a:lnTo>
                  <a:pt x="277" y="0"/>
                </a:lnTo>
                <a:lnTo>
                  <a:pt x="229" y="8"/>
                </a:lnTo>
                <a:lnTo>
                  <a:pt x="184" y="20"/>
                </a:lnTo>
                <a:lnTo>
                  <a:pt x="144" y="40"/>
                </a:lnTo>
                <a:lnTo>
                  <a:pt x="108" y="64"/>
                </a:lnTo>
                <a:lnTo>
                  <a:pt x="76" y="96"/>
                </a:lnTo>
                <a:lnTo>
                  <a:pt x="48" y="132"/>
                </a:lnTo>
                <a:lnTo>
                  <a:pt x="24" y="172"/>
                </a:lnTo>
                <a:lnTo>
                  <a:pt x="12" y="212"/>
                </a:lnTo>
                <a:lnTo>
                  <a:pt x="4" y="260"/>
                </a:lnTo>
                <a:lnTo>
                  <a:pt x="0" y="308"/>
                </a:lnTo>
                <a:lnTo>
                  <a:pt x="8" y="352"/>
                </a:lnTo>
                <a:lnTo>
                  <a:pt x="20" y="396"/>
                </a:lnTo>
                <a:lnTo>
                  <a:pt x="40" y="441"/>
                </a:lnTo>
                <a:lnTo>
                  <a:pt x="68" y="477"/>
                </a:lnTo>
                <a:lnTo>
                  <a:pt x="96" y="509"/>
                </a:lnTo>
                <a:lnTo>
                  <a:pt x="132" y="537"/>
                </a:lnTo>
                <a:lnTo>
                  <a:pt x="172" y="557"/>
                </a:lnTo>
                <a:lnTo>
                  <a:pt x="216" y="573"/>
                </a:lnTo>
                <a:lnTo>
                  <a:pt x="261" y="581"/>
                </a:lnTo>
                <a:lnTo>
                  <a:pt x="309" y="581"/>
                </a:lnTo>
                <a:lnTo>
                  <a:pt x="309" y="581"/>
                </a:lnTo>
              </a:path>
            </a:pathLst>
          </a:custGeom>
          <a:solidFill>
            <a:srgbClr val="FF0000"/>
          </a:solidFill>
          <a:ln w="12700">
            <a:solidFill>
              <a:srgbClr val="000000"/>
            </a:solidFill>
            <a:prstDash val="solid"/>
            <a:round/>
            <a:headEnd/>
            <a:tailEnd/>
          </a:ln>
        </p:spPr>
        <p:txBody>
          <a:bodyPr>
            <a:prstTxWarp prst="textNoShape">
              <a:avLst/>
            </a:prstTxWarp>
          </a:bodyPr>
          <a:lstStyle/>
          <a:p>
            <a:endParaRPr lang="en-US"/>
          </a:p>
        </p:txBody>
      </p:sp>
      <p:sp>
        <p:nvSpPr>
          <p:cNvPr id="722970" name="Rectangle 26"/>
          <p:cNvSpPr>
            <a:spLocks noChangeArrowheads="1"/>
          </p:cNvSpPr>
          <p:nvPr/>
        </p:nvSpPr>
        <p:spPr bwMode="auto">
          <a:xfrm>
            <a:off x="1022350" y="3933825"/>
            <a:ext cx="685800" cy="258763"/>
          </a:xfrm>
          <a:prstGeom prst="rect">
            <a:avLst/>
          </a:prstGeom>
          <a:solidFill>
            <a:srgbClr val="FF0000"/>
          </a:solidFill>
          <a:ln w="9525">
            <a:noFill/>
            <a:miter lim="800000"/>
            <a:headEnd/>
            <a:tailEnd/>
          </a:ln>
        </p:spPr>
        <p:txBody>
          <a:bodyPr wrap="none" lIns="0" tIns="0" rIns="0" bIns="0">
            <a:prstTxWarp prst="textNoShape">
              <a:avLst/>
            </a:prstTxWarp>
            <a:spAutoFit/>
          </a:bodyPr>
          <a:lstStyle/>
          <a:p>
            <a:pPr algn="l"/>
            <a:r>
              <a:rPr lang="en-US" sz="1700">
                <a:solidFill>
                  <a:srgbClr val="000000"/>
                </a:solidFill>
                <a:latin typeface="Arial" charset="0"/>
              </a:rPr>
              <a:t>Source</a:t>
            </a:r>
            <a:endParaRPr lang="en-US">
              <a:latin typeface="Times New Roman" charset="0"/>
            </a:endParaRPr>
          </a:p>
        </p:txBody>
      </p:sp>
      <p:sp>
        <p:nvSpPr>
          <p:cNvPr id="722971" name="Rectangle 27"/>
          <p:cNvSpPr>
            <a:spLocks noChangeArrowheads="1"/>
          </p:cNvSpPr>
          <p:nvPr/>
        </p:nvSpPr>
        <p:spPr bwMode="auto">
          <a:xfrm>
            <a:off x="1271588" y="4181475"/>
            <a:ext cx="120650" cy="258763"/>
          </a:xfrm>
          <a:prstGeom prst="rect">
            <a:avLst/>
          </a:prstGeom>
          <a:solidFill>
            <a:srgbClr val="FF0000"/>
          </a:solidFill>
          <a:ln w="9525">
            <a:noFill/>
            <a:miter lim="800000"/>
            <a:headEnd/>
            <a:tailEnd/>
          </a:ln>
        </p:spPr>
        <p:txBody>
          <a:bodyPr wrap="none" lIns="0" tIns="0" rIns="0" bIns="0">
            <a:prstTxWarp prst="textNoShape">
              <a:avLst/>
            </a:prstTxWarp>
            <a:spAutoFit/>
          </a:bodyPr>
          <a:lstStyle/>
          <a:p>
            <a:pPr algn="l"/>
            <a:r>
              <a:rPr lang="en-US" sz="1700">
                <a:solidFill>
                  <a:srgbClr val="000000"/>
                </a:solidFill>
                <a:latin typeface="Arial" charset="0"/>
              </a:rPr>
              <a:t>2</a:t>
            </a:r>
            <a:endParaRPr lang="en-US">
              <a:latin typeface="Times New Roman" charset="0"/>
            </a:endParaRPr>
          </a:p>
        </p:txBody>
      </p:sp>
      <p:sp>
        <p:nvSpPr>
          <p:cNvPr id="722972" name="Rectangle 28"/>
          <p:cNvSpPr>
            <a:spLocks noChangeArrowheads="1"/>
          </p:cNvSpPr>
          <p:nvPr/>
        </p:nvSpPr>
        <p:spPr bwMode="auto">
          <a:xfrm rot="21540000">
            <a:off x="1014413" y="2098675"/>
            <a:ext cx="685800" cy="258763"/>
          </a:xfrm>
          <a:prstGeom prst="rect">
            <a:avLst/>
          </a:prstGeom>
          <a:solidFill>
            <a:srgbClr val="FF0000"/>
          </a:solidFill>
          <a:ln w="9525">
            <a:noFill/>
            <a:miter lim="800000"/>
            <a:headEnd/>
            <a:tailEnd/>
          </a:ln>
        </p:spPr>
        <p:txBody>
          <a:bodyPr wrap="none" lIns="0" tIns="0" rIns="0" bIns="0">
            <a:prstTxWarp prst="textNoShape">
              <a:avLst/>
            </a:prstTxWarp>
            <a:spAutoFit/>
          </a:bodyPr>
          <a:lstStyle/>
          <a:p>
            <a:pPr algn="l"/>
            <a:r>
              <a:rPr lang="en-US" sz="1700">
                <a:solidFill>
                  <a:srgbClr val="000000"/>
                </a:solidFill>
                <a:latin typeface="Arial" charset="0"/>
              </a:rPr>
              <a:t>Source</a:t>
            </a:r>
            <a:endParaRPr lang="en-US">
              <a:latin typeface="Times New Roman" charset="0"/>
            </a:endParaRPr>
          </a:p>
        </p:txBody>
      </p:sp>
      <p:sp>
        <p:nvSpPr>
          <p:cNvPr id="722973" name="Rectangle 29"/>
          <p:cNvSpPr>
            <a:spLocks noChangeArrowheads="1"/>
          </p:cNvSpPr>
          <p:nvPr/>
        </p:nvSpPr>
        <p:spPr bwMode="auto">
          <a:xfrm rot="21540000">
            <a:off x="1263650" y="2360613"/>
            <a:ext cx="120650" cy="258762"/>
          </a:xfrm>
          <a:prstGeom prst="rect">
            <a:avLst/>
          </a:prstGeom>
          <a:solidFill>
            <a:srgbClr val="FF0000"/>
          </a:solidFill>
          <a:ln w="9525">
            <a:noFill/>
            <a:miter lim="800000"/>
            <a:headEnd/>
            <a:tailEnd/>
          </a:ln>
        </p:spPr>
        <p:txBody>
          <a:bodyPr wrap="none" lIns="0" tIns="0" rIns="0" bIns="0">
            <a:prstTxWarp prst="textNoShape">
              <a:avLst/>
            </a:prstTxWarp>
            <a:spAutoFit/>
          </a:bodyPr>
          <a:lstStyle/>
          <a:p>
            <a:pPr algn="l"/>
            <a:r>
              <a:rPr lang="en-US" sz="1700">
                <a:solidFill>
                  <a:srgbClr val="000000"/>
                </a:solidFill>
                <a:latin typeface="Arial" charset="0"/>
              </a:rPr>
              <a:t>1</a:t>
            </a:r>
            <a:endParaRPr lang="en-US">
              <a:latin typeface="Times New Roman" charset="0"/>
            </a:endParaRPr>
          </a:p>
        </p:txBody>
      </p:sp>
      <p:sp>
        <p:nvSpPr>
          <p:cNvPr id="722974" name="Rectangle 30"/>
          <p:cNvSpPr>
            <a:spLocks noChangeArrowheads="1"/>
          </p:cNvSpPr>
          <p:nvPr/>
        </p:nvSpPr>
        <p:spPr bwMode="auto">
          <a:xfrm rot="20400000">
            <a:off x="2120690" y="3745077"/>
            <a:ext cx="1192634" cy="261610"/>
          </a:xfrm>
          <a:prstGeom prst="rect">
            <a:avLst/>
          </a:prstGeom>
          <a:noFill/>
          <a:ln w="9525">
            <a:noFill/>
            <a:miter lim="800000"/>
            <a:headEnd/>
            <a:tailEnd/>
          </a:ln>
        </p:spPr>
        <p:txBody>
          <a:bodyPr wrap="none" lIns="0" tIns="0" rIns="0" bIns="0">
            <a:prstTxWarp prst="textNoShape">
              <a:avLst/>
            </a:prstTxWarp>
            <a:spAutoFit/>
          </a:bodyPr>
          <a:lstStyle/>
          <a:p>
            <a:pPr algn="l"/>
            <a:r>
              <a:rPr lang="en-US" sz="1700" dirty="0" smtClean="0">
                <a:solidFill>
                  <a:srgbClr val="000000"/>
                </a:solidFill>
                <a:latin typeface="Arial" charset="0"/>
              </a:rPr>
              <a:t>1 </a:t>
            </a:r>
            <a:r>
              <a:rPr lang="en-US" sz="1700" dirty="0" err="1" smtClean="0">
                <a:solidFill>
                  <a:srgbClr val="000000"/>
                </a:solidFill>
                <a:latin typeface="Arial" charset="0"/>
              </a:rPr>
              <a:t>Gbps</a:t>
            </a:r>
            <a:r>
              <a:rPr lang="en-US" sz="1700" dirty="0" smtClean="0">
                <a:solidFill>
                  <a:srgbClr val="000000"/>
                </a:solidFill>
                <a:latin typeface="Arial" charset="0"/>
              </a:rPr>
              <a:t> fiber</a:t>
            </a:r>
            <a:endParaRPr lang="en-US" dirty="0">
              <a:latin typeface="Times New Roman" charset="0"/>
            </a:endParaRPr>
          </a:p>
        </p:txBody>
      </p:sp>
      <p:sp>
        <p:nvSpPr>
          <p:cNvPr id="722975" name="Rectangle 31"/>
          <p:cNvSpPr>
            <a:spLocks noChangeArrowheads="1"/>
          </p:cNvSpPr>
          <p:nvPr/>
        </p:nvSpPr>
        <p:spPr bwMode="auto">
          <a:xfrm rot="1080000">
            <a:off x="1714532" y="2651289"/>
            <a:ext cx="1854136" cy="261610"/>
          </a:xfrm>
          <a:prstGeom prst="rect">
            <a:avLst/>
          </a:prstGeom>
          <a:noFill/>
          <a:ln w="9525">
            <a:noFill/>
            <a:miter lim="800000"/>
            <a:headEnd/>
            <a:tailEnd/>
          </a:ln>
        </p:spPr>
        <p:txBody>
          <a:bodyPr wrap="none" lIns="0" tIns="0" rIns="0" bIns="0">
            <a:prstTxWarp prst="textNoShape">
              <a:avLst/>
            </a:prstTxWarp>
            <a:spAutoFit/>
          </a:bodyPr>
          <a:lstStyle/>
          <a:p>
            <a:pPr algn="l"/>
            <a:r>
              <a:rPr lang="en-US" sz="1700" dirty="0" smtClean="0">
                <a:solidFill>
                  <a:srgbClr val="000000"/>
                </a:solidFill>
                <a:latin typeface="Arial" charset="0"/>
              </a:rPr>
              <a:t>100-</a:t>
            </a:r>
            <a:r>
              <a:rPr lang="en-US" sz="1700" dirty="0">
                <a:solidFill>
                  <a:srgbClr val="000000"/>
                </a:solidFill>
                <a:latin typeface="Arial" charset="0"/>
              </a:rPr>
              <a:t>Mbps Ethernet</a:t>
            </a:r>
            <a:endParaRPr lang="en-US" dirty="0">
              <a:latin typeface="Times New Roman" charset="0"/>
            </a:endParaRPr>
          </a:p>
        </p:txBody>
      </p:sp>
      <p:sp>
        <p:nvSpPr>
          <p:cNvPr id="722976" name="Freeform 32"/>
          <p:cNvSpPr>
            <a:spLocks/>
          </p:cNvSpPr>
          <p:nvPr/>
        </p:nvSpPr>
        <p:spPr bwMode="auto">
          <a:xfrm>
            <a:off x="4000500" y="3176588"/>
            <a:ext cx="439738" cy="177800"/>
          </a:xfrm>
          <a:custGeom>
            <a:avLst/>
            <a:gdLst/>
            <a:ahLst/>
            <a:cxnLst>
              <a:cxn ang="0">
                <a:pos x="0" y="0"/>
              </a:cxn>
              <a:cxn ang="0">
                <a:pos x="277" y="4"/>
              </a:cxn>
              <a:cxn ang="0">
                <a:pos x="277" y="112"/>
              </a:cxn>
              <a:cxn ang="0">
                <a:pos x="0" y="112"/>
              </a:cxn>
            </a:cxnLst>
            <a:rect l="0" t="0" r="r" b="b"/>
            <a:pathLst>
              <a:path w="277" h="112">
                <a:moveTo>
                  <a:pt x="0" y="0"/>
                </a:moveTo>
                <a:lnTo>
                  <a:pt x="277" y="4"/>
                </a:lnTo>
                <a:lnTo>
                  <a:pt x="277" y="112"/>
                </a:lnTo>
                <a:lnTo>
                  <a:pt x="0" y="112"/>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722977" name="Line 33"/>
          <p:cNvSpPr>
            <a:spLocks noChangeShapeType="1"/>
          </p:cNvSpPr>
          <p:nvPr/>
        </p:nvSpPr>
        <p:spPr bwMode="auto">
          <a:xfrm>
            <a:off x="4395788" y="3182938"/>
            <a:ext cx="1587" cy="1651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722978" name="Line 34"/>
          <p:cNvSpPr>
            <a:spLocks noChangeShapeType="1"/>
          </p:cNvSpPr>
          <p:nvPr/>
        </p:nvSpPr>
        <p:spPr bwMode="auto">
          <a:xfrm>
            <a:off x="4344988" y="3182938"/>
            <a:ext cx="6350" cy="1651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722979" name="Line 35"/>
          <p:cNvSpPr>
            <a:spLocks noChangeShapeType="1"/>
          </p:cNvSpPr>
          <p:nvPr/>
        </p:nvSpPr>
        <p:spPr bwMode="auto">
          <a:xfrm>
            <a:off x="4294188" y="3182938"/>
            <a:ext cx="6350" cy="1651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722980" name="Line 36"/>
          <p:cNvSpPr>
            <a:spLocks noChangeShapeType="1"/>
          </p:cNvSpPr>
          <p:nvPr/>
        </p:nvSpPr>
        <p:spPr bwMode="auto">
          <a:xfrm>
            <a:off x="4243388" y="3182938"/>
            <a:ext cx="6350" cy="1651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722981" name="Line 37"/>
          <p:cNvSpPr>
            <a:spLocks noChangeShapeType="1"/>
          </p:cNvSpPr>
          <p:nvPr/>
        </p:nvSpPr>
        <p:spPr bwMode="auto">
          <a:xfrm>
            <a:off x="4197350" y="3182938"/>
            <a:ext cx="1588" cy="1651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722982" name="Line 38"/>
          <p:cNvSpPr>
            <a:spLocks noChangeShapeType="1"/>
          </p:cNvSpPr>
          <p:nvPr/>
        </p:nvSpPr>
        <p:spPr bwMode="auto">
          <a:xfrm>
            <a:off x="4146550" y="3182938"/>
            <a:ext cx="1588" cy="1651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722983" name="Rectangle 39"/>
          <p:cNvSpPr>
            <a:spLocks noGrp="1" noChangeArrowheads="1"/>
          </p:cNvSpPr>
          <p:nvPr>
            <p:ph type="title"/>
          </p:nvPr>
        </p:nvSpPr>
        <p:spPr/>
        <p:txBody>
          <a:bodyPr/>
          <a:lstStyle/>
          <a:p>
            <a:r>
              <a:rPr lang="en-US"/>
              <a:t>Congestion</a:t>
            </a:r>
          </a:p>
        </p:txBody>
      </p:sp>
      <p:sp>
        <p:nvSpPr>
          <p:cNvPr id="722984" name="Line 40"/>
          <p:cNvSpPr>
            <a:spLocks noChangeShapeType="1"/>
          </p:cNvSpPr>
          <p:nvPr/>
        </p:nvSpPr>
        <p:spPr bwMode="auto">
          <a:xfrm>
            <a:off x="4191000" y="3581400"/>
            <a:ext cx="0" cy="838200"/>
          </a:xfrm>
          <a:prstGeom prst="line">
            <a:avLst/>
          </a:prstGeom>
          <a:noFill/>
          <a:ln w="38100">
            <a:solidFill>
              <a:schemeClr val="tx1"/>
            </a:solidFill>
            <a:miter lim="800000"/>
            <a:headEnd type="triangle" w="med" len="med"/>
            <a:tailEnd/>
          </a:ln>
          <a:effectLst/>
        </p:spPr>
        <p:txBody>
          <a:bodyPr>
            <a:prstTxWarp prst="textNoShape">
              <a:avLst/>
            </a:prstTxWarp>
            <a:spAutoFit/>
          </a:bodyPr>
          <a:lstStyle/>
          <a:p>
            <a:endParaRPr lang="en-US"/>
          </a:p>
        </p:txBody>
      </p:sp>
      <p:sp>
        <p:nvSpPr>
          <p:cNvPr id="722985" name="Text Box 41"/>
          <p:cNvSpPr txBox="1">
            <a:spLocks noChangeArrowheads="1"/>
          </p:cNvSpPr>
          <p:nvPr/>
        </p:nvSpPr>
        <p:spPr bwMode="auto">
          <a:xfrm>
            <a:off x="2797175" y="4383088"/>
            <a:ext cx="3168650" cy="457200"/>
          </a:xfrm>
          <a:prstGeom prst="rect">
            <a:avLst/>
          </a:prstGeom>
          <a:noFill/>
          <a:ln w="9525">
            <a:noFill/>
            <a:miter lim="800000"/>
            <a:headEnd/>
            <a:tailEnd/>
          </a:ln>
          <a:effectLst/>
        </p:spPr>
        <p:txBody>
          <a:bodyPr wrap="none">
            <a:prstTxWarp prst="textNoShape">
              <a:avLst/>
            </a:prstTxWarp>
            <a:spAutoFit/>
          </a:bodyPr>
          <a:lstStyle/>
          <a:p>
            <a:r>
              <a:rPr lang="en-US">
                <a:latin typeface="Arial" charset="0"/>
              </a:rPr>
              <a:t>Packets dropped here</a:t>
            </a: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r>
              <a:rPr lang="en-US"/>
              <a:t>Implementing WFQ</a:t>
            </a:r>
          </a:p>
        </p:txBody>
      </p:sp>
      <p:sp>
        <p:nvSpPr>
          <p:cNvPr id="309251" name="Rectangle 3"/>
          <p:cNvSpPr>
            <a:spLocks noGrp="1" noChangeArrowheads="1"/>
          </p:cNvSpPr>
          <p:nvPr>
            <p:ph type="body" idx="1"/>
          </p:nvPr>
        </p:nvSpPr>
        <p:spPr/>
        <p:txBody>
          <a:bodyPr/>
          <a:lstStyle/>
          <a:p>
            <a:pPr>
              <a:lnSpc>
                <a:spcPct val="80000"/>
              </a:lnSpc>
            </a:pPr>
            <a:r>
              <a:rPr lang="en-US" sz="2000"/>
              <a:t>Sending in order of F(i) requires a priority-queue</a:t>
            </a:r>
          </a:p>
          <a:p>
            <a:pPr lvl="1">
              <a:lnSpc>
                <a:spcPct val="80000"/>
              </a:lnSpc>
            </a:pPr>
            <a:r>
              <a:rPr lang="en-US" sz="1800"/>
              <a:t>O(log(n)) work per packet</a:t>
            </a:r>
          </a:p>
          <a:p>
            <a:pPr>
              <a:lnSpc>
                <a:spcPct val="80000"/>
              </a:lnSpc>
            </a:pPr>
            <a:r>
              <a:rPr lang="en-US" sz="2000"/>
              <a:t>Tracking F(i)s requires state for each recently active flow</a:t>
            </a:r>
          </a:p>
          <a:p>
            <a:pPr lvl="1">
              <a:lnSpc>
                <a:spcPct val="80000"/>
              </a:lnSpc>
            </a:pPr>
            <a:r>
              <a:rPr lang="en-US" sz="1800"/>
              <a:t>May be a large number of flows at high speeds</a:t>
            </a:r>
          </a:p>
          <a:p>
            <a:pPr lvl="1">
              <a:lnSpc>
                <a:spcPct val="80000"/>
              </a:lnSpc>
            </a:pPr>
            <a:endParaRPr lang="en-US" sz="1800"/>
          </a:p>
          <a:p>
            <a:pPr>
              <a:lnSpc>
                <a:spcPct val="80000"/>
              </a:lnSpc>
            </a:pPr>
            <a:r>
              <a:rPr lang="en-US" sz="2000"/>
              <a:t>Q: Can we approximate with less work/state?</a:t>
            </a:r>
          </a:p>
          <a:p>
            <a:pPr>
              <a:lnSpc>
                <a:spcPct val="80000"/>
              </a:lnSpc>
            </a:pPr>
            <a:endParaRPr lang="en-US" sz="2000"/>
          </a:p>
          <a:p>
            <a:pPr>
              <a:lnSpc>
                <a:spcPct val="80000"/>
              </a:lnSpc>
            </a:pPr>
            <a:r>
              <a:rPr lang="en-US" sz="2000"/>
              <a:t>Deficit Round Robin</a:t>
            </a:r>
          </a:p>
          <a:p>
            <a:pPr lvl="1">
              <a:lnSpc>
                <a:spcPct val="80000"/>
              </a:lnSpc>
            </a:pPr>
            <a:r>
              <a:rPr lang="en-US" sz="1800"/>
              <a:t>For each round, give each flow a quantum of credit (e.g., 500 bits), send packets while credit permits, and remember leftover for next round</a:t>
            </a:r>
          </a:p>
          <a:p>
            <a:pPr lvl="1">
              <a:lnSpc>
                <a:spcPct val="80000"/>
              </a:lnSpc>
            </a:pPr>
            <a:r>
              <a:rPr lang="en-US" sz="1800"/>
              <a:t>Very close to WFQ</a:t>
            </a:r>
          </a:p>
          <a:p>
            <a:pPr>
              <a:lnSpc>
                <a:spcPct val="80000"/>
              </a:lnSpc>
            </a:pPr>
            <a:r>
              <a:rPr lang="en-US" sz="2000"/>
              <a:t>Stochastic Fair Queuing</a:t>
            </a:r>
          </a:p>
          <a:p>
            <a:pPr lvl="1">
              <a:lnSpc>
                <a:spcPct val="80000"/>
              </a:lnSpc>
            </a:pPr>
            <a:r>
              <a:rPr lang="en-US" sz="1800"/>
              <a:t>Hash flows into a fixed number of bins</a:t>
            </a:r>
          </a:p>
          <a:p>
            <a:pPr lvl="1">
              <a:lnSpc>
                <a:spcPct val="80000"/>
              </a:lnSpc>
            </a:pPr>
            <a:r>
              <a:rPr lang="en-US" sz="1800"/>
              <a:t>Fair except due to collisions </a:t>
            </a: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WFQ implication</a:t>
            </a:r>
            <a:endParaRPr lang="en-US" dirty="0"/>
          </a:p>
        </p:txBody>
      </p:sp>
      <p:sp>
        <p:nvSpPr>
          <p:cNvPr id="3" name="Content Placeholder 2"/>
          <p:cNvSpPr>
            <a:spLocks noGrp="1"/>
          </p:cNvSpPr>
          <p:nvPr>
            <p:ph idx="1"/>
          </p:nvPr>
        </p:nvSpPr>
        <p:spPr/>
        <p:txBody>
          <a:bodyPr/>
          <a:lstStyle/>
          <a:p>
            <a:r>
              <a:rPr lang="en-US" dirty="0" smtClean="0"/>
              <a:t>What should the endpoint do, if it knows router is using WFQ?</a:t>
            </a:r>
            <a:endParaRPr lang="en-US" dirty="0"/>
          </a:p>
        </p:txBody>
      </p:sp>
      <p:sp>
        <p:nvSpPr>
          <p:cNvPr id="4" name="Slide Number Placeholder 3"/>
          <p:cNvSpPr>
            <a:spLocks noGrp="1"/>
          </p:cNvSpPr>
          <p:nvPr>
            <p:ph type="sldNum" sz="quarter" idx="12"/>
          </p:nvPr>
        </p:nvSpPr>
        <p:spPr/>
        <p:txBody>
          <a:bodyPr/>
          <a:lstStyle/>
          <a:p>
            <a:fld id="{847ED854-7814-5549-AEF3-B8BF8E3EE55F}"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Traffic shaping</a:t>
            </a:r>
            <a:endParaRPr lang="en-US" dirty="0"/>
          </a:p>
        </p:txBody>
      </p:sp>
      <p:sp>
        <p:nvSpPr>
          <p:cNvPr id="3" name="Content Placeholder 2"/>
          <p:cNvSpPr>
            <a:spLocks noGrp="1"/>
          </p:cNvSpPr>
          <p:nvPr>
            <p:ph idx="1"/>
          </p:nvPr>
        </p:nvSpPr>
        <p:spPr/>
        <p:txBody>
          <a:bodyPr/>
          <a:lstStyle/>
          <a:p>
            <a:r>
              <a:rPr lang="en-US" dirty="0" smtClean="0"/>
              <a:t>At enterprise edge, shape traffic:</a:t>
            </a:r>
          </a:p>
          <a:p>
            <a:pPr lvl="1"/>
            <a:r>
              <a:rPr lang="en-US" dirty="0" smtClean="0"/>
              <a:t>Avoid packet loss</a:t>
            </a:r>
          </a:p>
          <a:p>
            <a:pPr lvl="1"/>
            <a:r>
              <a:rPr lang="en-US" dirty="0" smtClean="0"/>
              <a:t>Maximize bandwidth utilization</a:t>
            </a:r>
          </a:p>
          <a:p>
            <a:pPr lvl="1"/>
            <a:r>
              <a:rPr lang="en-US" dirty="0" smtClean="0"/>
              <a:t>Prioritize traffic</a:t>
            </a:r>
          </a:p>
          <a:p>
            <a:pPr lvl="1"/>
            <a:r>
              <a:rPr lang="en-US" dirty="0" smtClean="0"/>
              <a:t>No changes to endpoints (as with </a:t>
            </a:r>
            <a:r>
              <a:rPr lang="en-US" dirty="0" err="1" smtClean="0"/>
              <a:t>NATs</a:t>
            </a:r>
            <a:r>
              <a:rPr lang="en-US" dirty="0" smtClean="0"/>
              <a:t>)</a:t>
            </a:r>
          </a:p>
          <a:p>
            <a:pPr lvl="1"/>
            <a:endParaRPr lang="en-US" dirty="0" smtClean="0"/>
          </a:p>
          <a:p>
            <a:r>
              <a:rPr lang="en-US" dirty="0" smtClean="0"/>
              <a:t>Mechanism?</a:t>
            </a:r>
          </a:p>
        </p:txBody>
      </p:sp>
      <p:sp>
        <p:nvSpPr>
          <p:cNvPr id="4" name="Slide Number Placeholder 3"/>
          <p:cNvSpPr>
            <a:spLocks noGrp="1"/>
          </p:cNvSpPr>
          <p:nvPr>
            <p:ph type="sldNum" sz="quarter" idx="12"/>
          </p:nvPr>
        </p:nvSpPr>
        <p:spPr/>
        <p:txBody>
          <a:bodyPr/>
          <a:lstStyle/>
          <a:p>
            <a:fld id="{847ED854-7814-5549-AEF3-B8BF8E3EE55F}"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r>
              <a:rPr lang="en-US"/>
              <a:t>TCP Known to be Suboptimal</a:t>
            </a:r>
          </a:p>
        </p:txBody>
      </p:sp>
      <p:sp>
        <p:nvSpPr>
          <p:cNvPr id="321539" name="Rectangle 3"/>
          <p:cNvSpPr>
            <a:spLocks noGrp="1" noChangeArrowheads="1"/>
          </p:cNvSpPr>
          <p:nvPr>
            <p:ph type="body" idx="1"/>
          </p:nvPr>
        </p:nvSpPr>
        <p:spPr>
          <a:xfrm>
            <a:off x="685800" y="1600200"/>
            <a:ext cx="7772400" cy="1100138"/>
          </a:xfrm>
        </p:spPr>
        <p:txBody>
          <a:bodyPr/>
          <a:lstStyle/>
          <a:p>
            <a:r>
              <a:rPr lang="en-US"/>
              <a:t>Small to moderate sized connections</a:t>
            </a:r>
          </a:p>
          <a:p>
            <a:r>
              <a:rPr lang="en-US"/>
              <a:t>Paths with low to moderate utilization</a:t>
            </a:r>
          </a:p>
          <a:p>
            <a:r>
              <a:rPr lang="en-US"/>
              <a:t>Wireless transmission loss</a:t>
            </a:r>
          </a:p>
          <a:p>
            <a:r>
              <a:rPr lang="en-US"/>
              <a:t>High bandwidth; high delay</a:t>
            </a:r>
          </a:p>
          <a:p>
            <a:r>
              <a:rPr lang="en-US"/>
              <a:t>Interactive applications</a:t>
            </a:r>
          </a:p>
          <a:p>
            <a:r>
              <a:rPr lang="en-US"/>
              <a:t>Sharing with apps needing predictability</a:t>
            </a:r>
          </a:p>
        </p:txBody>
      </p:sp>
      <p:sp>
        <p:nvSpPr>
          <p:cNvPr id="321540" name="Text Box 4"/>
          <p:cNvSpPr txBox="1">
            <a:spLocks noChangeArrowheads="1"/>
          </p:cNvSpPr>
          <p:nvPr/>
        </p:nvSpPr>
        <p:spPr bwMode="auto">
          <a:xfrm>
            <a:off x="7924800" y="5257800"/>
            <a:ext cx="941388" cy="581025"/>
          </a:xfrm>
          <a:prstGeom prst="rect">
            <a:avLst/>
          </a:prstGeom>
          <a:noFill/>
          <a:ln w="9525">
            <a:noFill/>
            <a:miter lim="800000"/>
            <a:headEnd/>
            <a:tailEnd/>
          </a:ln>
          <a:effectLst/>
        </p:spPr>
        <p:txBody>
          <a:bodyPr wrap="none">
            <a:prstTxWarp prst="textNoShape">
              <a:avLst/>
            </a:prstTxWarp>
            <a:spAutoFit/>
          </a:bodyPr>
          <a:lstStyle/>
          <a:p>
            <a:pPr eaLnBrk="1" hangingPunct="1"/>
            <a:r>
              <a:rPr lang="en-US" sz="1600">
                <a:latin typeface="Tahoma" charset="0"/>
              </a:rPr>
              <a:t>Channel</a:t>
            </a:r>
          </a:p>
          <a:p>
            <a:pPr eaLnBrk="1" hangingPunct="1"/>
            <a:r>
              <a:rPr lang="en-US" sz="1600">
                <a:latin typeface="Tahoma" charset="0"/>
              </a:rPr>
              <a:t>Capacity</a:t>
            </a:r>
          </a:p>
        </p:txBody>
      </p:sp>
      <p:sp>
        <p:nvSpPr>
          <p:cNvPr id="321542" name="Line 6"/>
          <p:cNvSpPr>
            <a:spLocks noChangeShapeType="1"/>
          </p:cNvSpPr>
          <p:nvPr/>
        </p:nvSpPr>
        <p:spPr bwMode="auto">
          <a:xfrm>
            <a:off x="949325" y="4114800"/>
            <a:ext cx="0" cy="2012950"/>
          </a:xfrm>
          <a:prstGeom prst="line">
            <a:avLst/>
          </a:prstGeom>
          <a:noFill/>
          <a:ln w="28575">
            <a:solidFill>
              <a:schemeClr val="tx1"/>
            </a:solidFill>
            <a:round/>
            <a:headEnd type="stealth" w="lg" len="lg"/>
            <a:tailEnd type="none" w="sm" len="sm"/>
          </a:ln>
          <a:effectLst/>
        </p:spPr>
        <p:txBody>
          <a:bodyPr wrap="none" anchor="ctr">
            <a:prstTxWarp prst="textNoShape">
              <a:avLst/>
            </a:prstTxWarp>
          </a:bodyPr>
          <a:lstStyle/>
          <a:p>
            <a:endParaRPr lang="en-US"/>
          </a:p>
        </p:txBody>
      </p:sp>
      <p:sp>
        <p:nvSpPr>
          <p:cNvPr id="321543" name="Line 7"/>
          <p:cNvSpPr>
            <a:spLocks noChangeShapeType="1"/>
          </p:cNvSpPr>
          <p:nvPr/>
        </p:nvSpPr>
        <p:spPr bwMode="auto">
          <a:xfrm>
            <a:off x="949325" y="6127750"/>
            <a:ext cx="7086600" cy="0"/>
          </a:xfrm>
          <a:prstGeom prst="line">
            <a:avLst/>
          </a:prstGeom>
          <a:noFill/>
          <a:ln w="28575">
            <a:solidFill>
              <a:schemeClr val="tx1"/>
            </a:solidFill>
            <a:round/>
            <a:headEnd type="none" w="sm" len="sm"/>
            <a:tailEnd type="stealth" w="lg" len="lg"/>
          </a:ln>
          <a:effectLst/>
        </p:spPr>
        <p:txBody>
          <a:bodyPr wrap="none" anchor="ctr">
            <a:prstTxWarp prst="textNoShape">
              <a:avLst/>
            </a:prstTxWarp>
          </a:bodyPr>
          <a:lstStyle/>
          <a:p>
            <a:endParaRPr lang="en-US"/>
          </a:p>
        </p:txBody>
      </p:sp>
      <p:sp>
        <p:nvSpPr>
          <p:cNvPr id="321544" name="Rectangle 8"/>
          <p:cNvSpPr>
            <a:spLocks noChangeArrowheads="1"/>
          </p:cNvSpPr>
          <p:nvPr/>
        </p:nvSpPr>
        <p:spPr bwMode="auto">
          <a:xfrm>
            <a:off x="4208463" y="6183313"/>
            <a:ext cx="776287" cy="39687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2000" b="1">
                <a:latin typeface="Arial" charset="0"/>
              </a:rPr>
              <a:t>Time</a:t>
            </a:r>
          </a:p>
        </p:txBody>
      </p:sp>
      <p:sp>
        <p:nvSpPr>
          <p:cNvPr id="321545" name="Line 9"/>
          <p:cNvSpPr>
            <a:spLocks noChangeShapeType="1"/>
          </p:cNvSpPr>
          <p:nvPr/>
        </p:nvSpPr>
        <p:spPr bwMode="auto">
          <a:xfrm flipV="1">
            <a:off x="6510338" y="5105400"/>
            <a:ext cx="2252662" cy="387350"/>
          </a:xfrm>
          <a:prstGeom prst="line">
            <a:avLst/>
          </a:prstGeom>
          <a:noFill/>
          <a:ln w="28575">
            <a:solidFill>
              <a:schemeClr val="folHlink"/>
            </a:solidFill>
            <a:round/>
            <a:headEnd type="none" w="sm" len="sm"/>
            <a:tailEnd type="none" w="sm" len="sm"/>
          </a:ln>
          <a:effectLst/>
        </p:spPr>
        <p:txBody>
          <a:bodyPr wrap="none" anchor="ctr">
            <a:prstTxWarp prst="textNoShape">
              <a:avLst/>
            </a:prstTxWarp>
          </a:bodyPr>
          <a:lstStyle/>
          <a:p>
            <a:endParaRPr lang="en-US"/>
          </a:p>
        </p:txBody>
      </p:sp>
      <p:sp>
        <p:nvSpPr>
          <p:cNvPr id="321546" name="Line 10"/>
          <p:cNvSpPr>
            <a:spLocks noChangeShapeType="1"/>
          </p:cNvSpPr>
          <p:nvPr/>
        </p:nvSpPr>
        <p:spPr bwMode="auto">
          <a:xfrm flipH="1">
            <a:off x="6508750" y="4756150"/>
            <a:ext cx="1588" cy="722313"/>
          </a:xfrm>
          <a:prstGeom prst="line">
            <a:avLst/>
          </a:prstGeom>
          <a:noFill/>
          <a:ln w="28575">
            <a:solidFill>
              <a:schemeClr val="folHlink"/>
            </a:solidFill>
            <a:round/>
            <a:headEnd type="none" w="sm" len="sm"/>
            <a:tailEnd type="none" w="sm" len="sm"/>
          </a:ln>
          <a:effectLst/>
        </p:spPr>
        <p:txBody>
          <a:bodyPr wrap="none" anchor="ctr">
            <a:prstTxWarp prst="textNoShape">
              <a:avLst/>
            </a:prstTxWarp>
          </a:bodyPr>
          <a:lstStyle/>
          <a:p>
            <a:endParaRPr lang="en-US"/>
          </a:p>
        </p:txBody>
      </p:sp>
      <p:sp>
        <p:nvSpPr>
          <p:cNvPr id="321547" name="Rectangle 11"/>
          <p:cNvSpPr>
            <a:spLocks noChangeArrowheads="1"/>
          </p:cNvSpPr>
          <p:nvPr/>
        </p:nvSpPr>
        <p:spPr bwMode="auto">
          <a:xfrm>
            <a:off x="6257925" y="4403725"/>
            <a:ext cx="500063" cy="3048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1400">
                <a:latin typeface="Arial" charset="0"/>
              </a:rPr>
              <a:t>loss</a:t>
            </a:r>
          </a:p>
        </p:txBody>
      </p:sp>
      <p:sp>
        <p:nvSpPr>
          <p:cNvPr id="321548" name="Rectangle 12"/>
          <p:cNvSpPr>
            <a:spLocks noChangeArrowheads="1"/>
          </p:cNvSpPr>
          <p:nvPr/>
        </p:nvSpPr>
        <p:spPr bwMode="auto">
          <a:xfrm rot="-5400000">
            <a:off x="794" y="4715669"/>
            <a:ext cx="1157287" cy="39687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2000" b="1">
                <a:latin typeface="Arial" charset="0"/>
              </a:rPr>
              <a:t>Window</a:t>
            </a:r>
          </a:p>
        </p:txBody>
      </p:sp>
      <p:sp>
        <p:nvSpPr>
          <p:cNvPr id="321549" name="Freeform 13"/>
          <p:cNvSpPr>
            <a:spLocks/>
          </p:cNvSpPr>
          <p:nvPr/>
        </p:nvSpPr>
        <p:spPr bwMode="auto">
          <a:xfrm>
            <a:off x="947738" y="4756150"/>
            <a:ext cx="5562600" cy="1365250"/>
          </a:xfrm>
          <a:custGeom>
            <a:avLst/>
            <a:gdLst/>
            <a:ahLst/>
            <a:cxnLst>
              <a:cxn ang="0">
                <a:pos x="0" y="941"/>
              </a:cxn>
              <a:cxn ang="0">
                <a:pos x="646" y="771"/>
              </a:cxn>
              <a:cxn ang="0">
                <a:pos x="999" y="450"/>
              </a:cxn>
              <a:cxn ang="0">
                <a:pos x="1201" y="0"/>
              </a:cxn>
            </a:cxnLst>
            <a:rect l="0" t="0" r="r" b="b"/>
            <a:pathLst>
              <a:path w="1201" h="941">
                <a:moveTo>
                  <a:pt x="0" y="941"/>
                </a:moveTo>
                <a:cubicBezTo>
                  <a:pt x="247" y="894"/>
                  <a:pt x="479" y="853"/>
                  <a:pt x="646" y="771"/>
                </a:cubicBezTo>
                <a:cubicBezTo>
                  <a:pt x="813" y="689"/>
                  <a:pt x="906" y="579"/>
                  <a:pt x="999" y="450"/>
                </a:cubicBezTo>
                <a:cubicBezTo>
                  <a:pt x="1092" y="321"/>
                  <a:pt x="1159" y="94"/>
                  <a:pt x="1201" y="0"/>
                </a:cubicBezTo>
              </a:path>
            </a:pathLst>
          </a:custGeom>
          <a:noFill/>
          <a:ln w="28575" cap="flat" cmpd="sng">
            <a:solidFill>
              <a:schemeClr val="folHlink"/>
            </a:solidFill>
            <a:prstDash val="solid"/>
            <a:miter lim="800000"/>
            <a:headEnd type="none" w="med" len="med"/>
            <a:tailEnd type="none" w="med" len="med"/>
          </a:ln>
          <a:effectLst/>
        </p:spPr>
        <p:txBody>
          <a:bodyPr wrap="none">
            <a:prstTxWarp prst="textNoShape">
              <a:avLst/>
            </a:prstTxWarp>
          </a:bodyPr>
          <a:lstStyle/>
          <a:p>
            <a:endParaRPr lang="en-US"/>
          </a:p>
        </p:txBody>
      </p:sp>
      <p:sp>
        <p:nvSpPr>
          <p:cNvPr id="321550" name="Line 14"/>
          <p:cNvSpPr>
            <a:spLocks noChangeShapeType="1"/>
          </p:cNvSpPr>
          <p:nvPr/>
        </p:nvSpPr>
        <p:spPr bwMode="auto">
          <a:xfrm>
            <a:off x="947738" y="5235575"/>
            <a:ext cx="7337425" cy="0"/>
          </a:xfrm>
          <a:prstGeom prst="line">
            <a:avLst/>
          </a:prstGeom>
          <a:noFill/>
          <a:ln w="19050">
            <a:solidFill>
              <a:srgbClr val="FF0066"/>
            </a:solidFill>
            <a:prstDash val="dashDot"/>
            <a:miter lim="800000"/>
            <a:headEnd/>
            <a:tailEnd/>
          </a:ln>
          <a:effectLst/>
        </p:spPr>
        <p:txBody>
          <a:bodyPr wrap="none">
            <a:prstTxWarp prst="textNoShape">
              <a:avLst/>
            </a:prstTxWarp>
          </a:bodyPr>
          <a:lstStyle/>
          <a:p>
            <a:endParaRPr lang="en-US"/>
          </a:p>
        </p:txBody>
      </p:sp>
      <p:sp>
        <p:nvSpPr>
          <p:cNvPr id="321551" name="Text Box 15"/>
          <p:cNvSpPr txBox="1">
            <a:spLocks noChangeArrowheads="1"/>
          </p:cNvSpPr>
          <p:nvPr/>
        </p:nvSpPr>
        <p:spPr bwMode="auto">
          <a:xfrm>
            <a:off x="1403350" y="5308600"/>
            <a:ext cx="1828800" cy="366713"/>
          </a:xfrm>
          <a:prstGeom prst="rect">
            <a:avLst/>
          </a:prstGeom>
          <a:noFill/>
          <a:ln w="9525">
            <a:noFill/>
            <a:miter lim="800000"/>
            <a:headEnd/>
            <a:tailEnd/>
          </a:ln>
          <a:effectLst/>
        </p:spPr>
        <p:txBody>
          <a:bodyPr wrap="none">
            <a:prstTxWarp prst="textNoShape">
              <a:avLst/>
            </a:prstTxWarp>
            <a:spAutoFit/>
          </a:bodyPr>
          <a:lstStyle/>
          <a:p>
            <a:pPr eaLnBrk="1" hangingPunct="1"/>
            <a:r>
              <a:rPr lang="en-US" sz="1800">
                <a:latin typeface="Tahoma" charset="0"/>
              </a:rPr>
              <a:t>Wasted capacity</a:t>
            </a:r>
          </a:p>
        </p:txBody>
      </p:sp>
      <p:sp>
        <p:nvSpPr>
          <p:cNvPr id="321552" name="Rectangle 16"/>
          <p:cNvSpPr>
            <a:spLocks noChangeArrowheads="1"/>
          </p:cNvSpPr>
          <p:nvPr/>
        </p:nvSpPr>
        <p:spPr bwMode="auto">
          <a:xfrm>
            <a:off x="6510338" y="4564063"/>
            <a:ext cx="500062" cy="3048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1400">
                <a:latin typeface="Arial" charset="0"/>
              </a:rPr>
              <a:t>loss</a:t>
            </a:r>
          </a:p>
        </p:txBody>
      </p:sp>
      <p:sp>
        <p:nvSpPr>
          <p:cNvPr id="321553" name="Rectangle 17"/>
          <p:cNvSpPr>
            <a:spLocks noChangeArrowheads="1"/>
          </p:cNvSpPr>
          <p:nvPr/>
        </p:nvSpPr>
        <p:spPr bwMode="auto">
          <a:xfrm>
            <a:off x="6664325" y="4718050"/>
            <a:ext cx="500063" cy="3048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1400">
                <a:latin typeface="Arial" charset="0"/>
              </a:rPr>
              <a:t>loss</a:t>
            </a:r>
          </a:p>
        </p:txBody>
      </p:sp>
      <p:sp>
        <p:nvSpPr>
          <p:cNvPr id="321554" name="Rectangle 18"/>
          <p:cNvSpPr>
            <a:spLocks noChangeArrowheads="1"/>
          </p:cNvSpPr>
          <p:nvPr/>
        </p:nvSpPr>
        <p:spPr bwMode="auto">
          <a:xfrm>
            <a:off x="6818313" y="4872038"/>
            <a:ext cx="500062" cy="3048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1400">
                <a:latin typeface="Arial" charset="0"/>
              </a:rPr>
              <a:t>loss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a:t>Observation</a:t>
            </a:r>
          </a:p>
        </p:txBody>
      </p:sp>
      <p:sp>
        <p:nvSpPr>
          <p:cNvPr id="349187" name="Rectangle 3"/>
          <p:cNvSpPr>
            <a:spLocks noGrp="1" noChangeArrowheads="1"/>
          </p:cNvSpPr>
          <p:nvPr>
            <p:ph type="body" idx="1"/>
          </p:nvPr>
        </p:nvSpPr>
        <p:spPr/>
        <p:txBody>
          <a:bodyPr/>
          <a:lstStyle/>
          <a:p>
            <a:pPr>
              <a:buFontTx/>
              <a:buNone/>
            </a:pPr>
            <a:endParaRPr lang="en-US"/>
          </a:p>
          <a:p>
            <a:pPr>
              <a:buFontTx/>
              <a:buNone/>
            </a:pPr>
            <a:endParaRPr lang="en-US"/>
          </a:p>
          <a:p>
            <a:pPr>
              <a:buFontTx/>
              <a:buNone/>
            </a:pPr>
            <a:r>
              <a:rPr lang="en-US"/>
              <a:t>Trivial to be optimal with help from the network; e.g., ATM rate control</a:t>
            </a:r>
          </a:p>
          <a:p>
            <a:pPr lvl="1"/>
            <a:r>
              <a:rPr lang="en-US"/>
              <a:t>Hosts send bandwidth request into network</a:t>
            </a:r>
          </a:p>
          <a:p>
            <a:pPr lvl="1"/>
            <a:r>
              <a:rPr lang="en-US"/>
              <a:t>Network replies with safe rate (min across links in path)</a:t>
            </a:r>
          </a:p>
          <a:p>
            <a:pPr>
              <a:buFontTx/>
              <a:buNone/>
            </a:pPr>
            <a:endParaRPr lang="en-US"/>
          </a:p>
          <a:p>
            <a:pPr>
              <a:buFontTx/>
              <a:buNone/>
            </a:pPr>
            <a:r>
              <a:rPr lang="en-US"/>
              <a:t>Non-trivial to change the network</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a:t>Question</a:t>
            </a:r>
          </a:p>
        </p:txBody>
      </p:sp>
      <p:sp>
        <p:nvSpPr>
          <p:cNvPr id="350211" name="Rectangle 3"/>
          <p:cNvSpPr>
            <a:spLocks noGrp="1" noChangeArrowheads="1"/>
          </p:cNvSpPr>
          <p:nvPr>
            <p:ph type="body" idx="1"/>
          </p:nvPr>
        </p:nvSpPr>
        <p:spPr>
          <a:xfrm>
            <a:off x="685800" y="1600200"/>
            <a:ext cx="8001000" cy="4495800"/>
          </a:xfrm>
        </p:spPr>
        <p:txBody>
          <a:bodyPr/>
          <a:lstStyle/>
          <a:p>
            <a:pPr>
              <a:buFontTx/>
              <a:buNone/>
            </a:pPr>
            <a:endParaRPr lang="en-US"/>
          </a:p>
          <a:p>
            <a:pPr>
              <a:buFontTx/>
              <a:buNone/>
            </a:pPr>
            <a:r>
              <a:rPr lang="en-US"/>
              <a:t>Can endpoint congestion control be near optimal with </a:t>
            </a:r>
            <a:r>
              <a:rPr lang="en-US" i="1"/>
              <a:t>no </a:t>
            </a:r>
            <a:r>
              <a:rPr lang="en-US"/>
              <a:t>change to the network?</a:t>
            </a:r>
          </a:p>
          <a:p>
            <a:pPr>
              <a:buFontTx/>
              <a:buNone/>
            </a:pPr>
            <a:endParaRPr lang="en-US"/>
          </a:p>
          <a:p>
            <a:pPr>
              <a:buFontTx/>
              <a:buNone/>
            </a:pPr>
            <a:r>
              <a:rPr lang="en-US"/>
              <a:t>Assume: cooperating endpoints</a:t>
            </a:r>
          </a:p>
          <a:p>
            <a:pPr lvl="1"/>
            <a:r>
              <a:rPr lang="en-US"/>
              <a:t>For isolation, implement fair queueing</a:t>
            </a:r>
          </a:p>
          <a:p>
            <a:pPr lvl="1"/>
            <a:r>
              <a:rPr lang="en-US"/>
              <a:t>PCP does well both with and without fair queueing</a:t>
            </a:r>
          </a:p>
          <a:p>
            <a:pPr lvl="1"/>
            <a:endParaRPr lang="en-US"/>
          </a:p>
          <a:p>
            <a:pPr>
              <a:buFontTx/>
              <a:buNone/>
            </a:pPr>
            <a:r>
              <a:rPr lang="en-US"/>
              <a:t>PCP approach: directly emulate optimal router behavior!</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r>
              <a:rPr lang="en-US"/>
              <a:t>Congestion Control Approaches</a:t>
            </a:r>
          </a:p>
        </p:txBody>
      </p:sp>
      <p:graphicFrame>
        <p:nvGraphicFramePr>
          <p:cNvPr id="323612" name="Group 28"/>
          <p:cNvGraphicFramePr>
            <a:graphicFrameLocks noGrp="1"/>
          </p:cNvGraphicFramePr>
          <p:nvPr/>
        </p:nvGraphicFramePr>
        <p:xfrm>
          <a:off x="990600" y="1905000"/>
          <a:ext cx="7239000" cy="3890963"/>
        </p:xfrm>
        <a:graphic>
          <a:graphicData uri="http://schemas.openxmlformats.org/drawingml/2006/table">
            <a:tbl>
              <a:tblPr/>
              <a:tblGrid>
                <a:gridCol w="2438400"/>
                <a:gridCol w="2362200"/>
                <a:gridCol w="2438400"/>
              </a:tblGrid>
              <a:tr h="609600">
                <a:tc>
                  <a:txBody>
                    <a:bodyPr/>
                    <a:lstStyle/>
                    <a:p>
                      <a:pPr marL="0" marR="0" lvl="0" indent="0" algn="ctr" defTabSz="914400" rtl="0" eaLnBrk="1" fontAlgn="base" latinLnBrk="0" hangingPunct="1">
                        <a:lnSpc>
                          <a:spcPct val="8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Endpoint</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Router Support</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0225">
                <a:tc>
                  <a:txBody>
                    <a:bodyPr/>
                    <a:lstStyle/>
                    <a:p>
                      <a:pPr marL="0" marR="0" lvl="0" indent="0" algn="ctr" defTabSz="914400" rtl="0" eaLnBrk="1" fontAlgn="base" latinLnBrk="0" hangingPunct="1">
                        <a:lnSpc>
                          <a:spcPct val="8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Try target rate for full RTT; if too fast, backoff</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TCP, Vegas,</a:t>
                      </a:r>
                    </a:p>
                    <a:p>
                      <a:pPr marL="0" marR="0" lvl="0" indent="0" algn="ctr" defTabSz="914400" rtl="0" eaLnBrk="1" fontAlgn="base" latinLnBrk="0" hangingPunct="1">
                        <a:lnSpc>
                          <a:spcPct val="8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RAP, FastTCP,</a:t>
                      </a:r>
                    </a:p>
                    <a:p>
                      <a:pPr marL="0" marR="0" lvl="0" indent="0" algn="ctr" defTabSz="914400" rtl="0" eaLnBrk="1" fontAlgn="base" latinLnBrk="0" hangingPunct="1">
                        <a:lnSpc>
                          <a:spcPct val="8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Scalable TCP,</a:t>
                      </a:r>
                    </a:p>
                    <a:p>
                      <a:pPr marL="0" marR="0" lvl="0" indent="0" algn="ctr" defTabSz="914400" rtl="0" eaLnBrk="1" fontAlgn="base" latinLnBrk="0" hangingPunct="1">
                        <a:lnSpc>
                          <a:spcPct val="8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HighSpeed TCP</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DecBit, ECN,</a:t>
                      </a:r>
                    </a:p>
                    <a:p>
                      <a:pPr marL="0" marR="0" lvl="0" indent="0" algn="ctr" defTabSz="914400" rtl="0" eaLnBrk="1" fontAlgn="base" latinLnBrk="0" hangingPunct="1">
                        <a:lnSpc>
                          <a:spcPct val="8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RED, AQM</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481138">
                <a:tc>
                  <a:txBody>
                    <a:bodyPr/>
                    <a:lstStyle/>
                    <a:p>
                      <a:pPr marL="0" marR="0" lvl="0" indent="0" algn="ctr" defTabSz="914400" rtl="0" eaLnBrk="1" fontAlgn="base" latinLnBrk="0" hangingPunct="1">
                        <a:lnSpc>
                          <a:spcPct val="8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Request rate from network; send at that rate</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Times New Roman" charset="0"/>
                        </a:rPr>
                        <a:t>PCP</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ATM, XCP,</a:t>
                      </a:r>
                    </a:p>
                    <a:p>
                      <a:pPr marL="0" marR="0" lvl="0" indent="0" algn="ctr" defTabSz="914400" rtl="0" eaLnBrk="1" fontAlgn="base" latinLnBrk="0" hangingPunct="1">
                        <a:lnSpc>
                          <a:spcPct val="8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WFQ, RCP</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r>
              <a:rPr lang="en-US"/>
              <a:t>PCP Goals</a:t>
            </a:r>
          </a:p>
        </p:txBody>
      </p:sp>
      <p:sp>
        <p:nvSpPr>
          <p:cNvPr id="351235" name="Rectangle 3"/>
          <p:cNvSpPr>
            <a:spLocks noGrp="1" noChangeArrowheads="1"/>
          </p:cNvSpPr>
          <p:nvPr>
            <p:ph type="body" idx="1"/>
          </p:nvPr>
        </p:nvSpPr>
        <p:spPr/>
        <p:txBody>
          <a:bodyPr/>
          <a:lstStyle/>
          <a:p>
            <a:pPr marL="533400" indent="-533400">
              <a:buFontTx/>
              <a:buAutoNum type="arabicPeriod"/>
            </a:pPr>
            <a:r>
              <a:rPr lang="en-US"/>
              <a:t>Minimize transfer time</a:t>
            </a:r>
          </a:p>
          <a:p>
            <a:pPr marL="533400" indent="-533400">
              <a:buFontTx/>
              <a:buAutoNum type="arabicPeriod"/>
            </a:pPr>
            <a:r>
              <a:rPr lang="en-US"/>
              <a:t>Negligible packet loss, low queueing</a:t>
            </a:r>
          </a:p>
          <a:p>
            <a:pPr marL="533400" indent="-533400">
              <a:buFontTx/>
              <a:buAutoNum type="arabicPeriod"/>
            </a:pPr>
            <a:r>
              <a:rPr lang="en-US"/>
              <a:t>Work conserving</a:t>
            </a:r>
          </a:p>
          <a:p>
            <a:pPr marL="533400" indent="-533400">
              <a:buFontTx/>
              <a:buAutoNum type="arabicPeriod"/>
            </a:pPr>
            <a:r>
              <a:rPr lang="en-US"/>
              <a:t>Stability under extreme load</a:t>
            </a:r>
          </a:p>
          <a:p>
            <a:pPr marL="533400" indent="-533400">
              <a:buFontTx/>
              <a:buAutoNum type="arabicPeriod"/>
            </a:pPr>
            <a:r>
              <a:rPr lang="en-US"/>
              <a:t>Eventual fairness</a:t>
            </a:r>
          </a:p>
          <a:p>
            <a:pPr marL="533400" indent="-533400">
              <a:buFontTx/>
              <a:buAutoNum type="arabicPeriod"/>
            </a:pPr>
            <a:endParaRPr lang="en-US"/>
          </a:p>
          <a:p>
            <a:pPr marL="533400" indent="-533400">
              <a:buFontTx/>
              <a:buNone/>
            </a:pPr>
            <a:r>
              <a:rPr lang="en-US"/>
              <a:t>TCP achieves only the last three (with FIFO queues)</a:t>
            </a:r>
          </a:p>
          <a:p>
            <a:pPr marL="533400" indent="-533400">
              <a:buFontTx/>
              <a:buNone/>
            </a:pPr>
            <a:r>
              <a:rPr lang="en-US"/>
              <a:t>PCP achieves all five (in the common case)</a:t>
            </a:r>
          </a:p>
          <a:p>
            <a:pPr marL="533400" indent="-533400">
              <a:buFontTx/>
              <a:buAutoNum type="arabicPeriod"/>
            </a:pPr>
            <a:endParaRPr lang="en-US"/>
          </a:p>
          <a:p>
            <a:pPr marL="533400" indent="-533400"/>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p:txBody>
          <a:bodyPr/>
          <a:lstStyle/>
          <a:p>
            <a:r>
              <a:rPr lang="en-US"/>
              <a:t>Probe Control Protocol (PCP)</a:t>
            </a:r>
          </a:p>
        </p:txBody>
      </p:sp>
      <p:sp>
        <p:nvSpPr>
          <p:cNvPr id="324611" name="Rectangle 3"/>
          <p:cNvSpPr>
            <a:spLocks noGrp="1" noChangeArrowheads="1"/>
          </p:cNvSpPr>
          <p:nvPr>
            <p:ph type="body" idx="1"/>
          </p:nvPr>
        </p:nvSpPr>
        <p:spPr>
          <a:xfrm>
            <a:off x="685800" y="1600200"/>
            <a:ext cx="8153400" cy="1905000"/>
          </a:xfrm>
        </p:spPr>
        <p:txBody>
          <a:bodyPr/>
          <a:lstStyle/>
          <a:p>
            <a:r>
              <a:rPr lang="en-US"/>
              <a:t>Probe for bandwidth using short burst of packets</a:t>
            </a:r>
          </a:p>
          <a:p>
            <a:pPr lvl="1"/>
            <a:r>
              <a:rPr lang="en-US"/>
              <a:t>If bw available, send at the desired </a:t>
            </a:r>
            <a:r>
              <a:rPr lang="en-US">
                <a:solidFill>
                  <a:srgbClr val="FF0066"/>
                </a:solidFill>
              </a:rPr>
              <a:t>uniform</a:t>
            </a:r>
            <a:r>
              <a:rPr lang="en-US"/>
              <a:t> rate (paced)</a:t>
            </a:r>
          </a:p>
          <a:p>
            <a:pPr lvl="1"/>
            <a:r>
              <a:rPr lang="en-US"/>
              <a:t>If not, try again at a slower rate</a:t>
            </a:r>
          </a:p>
          <a:p>
            <a:r>
              <a:rPr lang="en-US"/>
              <a:t>Probe is a </a:t>
            </a:r>
            <a:r>
              <a:rPr lang="en-US">
                <a:solidFill>
                  <a:srgbClr val="FF0066"/>
                </a:solidFill>
              </a:rPr>
              <a:t>request</a:t>
            </a:r>
            <a:endParaRPr lang="en-US"/>
          </a:p>
          <a:p>
            <a:r>
              <a:rPr lang="en-US"/>
              <a:t>Successful probe </a:t>
            </a:r>
            <a:r>
              <a:rPr lang="en-US">
                <a:solidFill>
                  <a:srgbClr val="FF0066"/>
                </a:solidFill>
              </a:rPr>
              <a:t>sets</a:t>
            </a:r>
            <a:r>
              <a:rPr lang="en-US"/>
              <a:t> the sending rate</a:t>
            </a:r>
          </a:p>
          <a:p>
            <a:pPr lvl="1"/>
            <a:r>
              <a:rPr lang="en-US"/>
              <a:t>Sending at this rate signals others not to send</a:t>
            </a:r>
          </a:p>
        </p:txBody>
      </p:sp>
      <p:sp>
        <p:nvSpPr>
          <p:cNvPr id="324614" name="Rectangle 6"/>
          <p:cNvSpPr>
            <a:spLocks noChangeArrowheads="1"/>
          </p:cNvSpPr>
          <p:nvPr/>
        </p:nvSpPr>
        <p:spPr bwMode="auto">
          <a:xfrm>
            <a:off x="4157663" y="5048250"/>
            <a:ext cx="776287" cy="39687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2000" b="1">
                <a:latin typeface="Arial" charset="0"/>
              </a:rPr>
              <a:t>Time</a:t>
            </a:r>
          </a:p>
        </p:txBody>
      </p:sp>
      <p:sp>
        <p:nvSpPr>
          <p:cNvPr id="324615" name="Rectangle 7"/>
          <p:cNvSpPr>
            <a:spLocks noChangeArrowheads="1"/>
          </p:cNvSpPr>
          <p:nvPr/>
        </p:nvSpPr>
        <p:spPr bwMode="auto">
          <a:xfrm rot="-5400000">
            <a:off x="286544" y="5198269"/>
            <a:ext cx="735013" cy="39687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2000" b="1">
                <a:latin typeface="Arial" charset="0"/>
              </a:rPr>
              <a:t>Rate</a:t>
            </a:r>
          </a:p>
        </p:txBody>
      </p:sp>
      <p:grpSp>
        <p:nvGrpSpPr>
          <p:cNvPr id="2" name="Group 30"/>
          <p:cNvGrpSpPr>
            <a:grpSpLocks/>
          </p:cNvGrpSpPr>
          <p:nvPr/>
        </p:nvGrpSpPr>
        <p:grpSpPr bwMode="auto">
          <a:xfrm>
            <a:off x="1022350" y="4495800"/>
            <a:ext cx="8121650" cy="1941513"/>
            <a:chOff x="566" y="1735"/>
            <a:chExt cx="5116" cy="1223"/>
          </a:xfrm>
        </p:grpSpPr>
        <p:sp>
          <p:nvSpPr>
            <p:cNvPr id="324612" name="Line 4"/>
            <p:cNvSpPr>
              <a:spLocks noChangeShapeType="1"/>
            </p:cNvSpPr>
            <p:nvPr/>
          </p:nvSpPr>
          <p:spPr bwMode="auto">
            <a:xfrm>
              <a:off x="566" y="1735"/>
              <a:ext cx="0" cy="1222"/>
            </a:xfrm>
            <a:prstGeom prst="line">
              <a:avLst/>
            </a:prstGeom>
            <a:noFill/>
            <a:ln w="19050">
              <a:solidFill>
                <a:schemeClr val="tx1"/>
              </a:solidFill>
              <a:round/>
              <a:headEnd type="stealth" w="lg" len="lg"/>
              <a:tailEnd type="none" w="sm" len="sm"/>
            </a:ln>
            <a:effectLst/>
          </p:spPr>
          <p:txBody>
            <a:bodyPr wrap="none" anchor="ctr">
              <a:prstTxWarp prst="textNoShape">
                <a:avLst/>
              </a:prstTxWarp>
            </a:bodyPr>
            <a:lstStyle/>
            <a:p>
              <a:endParaRPr lang="en-US"/>
            </a:p>
          </p:txBody>
        </p:sp>
        <p:sp>
          <p:nvSpPr>
            <p:cNvPr id="324613" name="Line 5"/>
            <p:cNvSpPr>
              <a:spLocks noChangeShapeType="1"/>
            </p:cNvSpPr>
            <p:nvPr/>
          </p:nvSpPr>
          <p:spPr bwMode="auto">
            <a:xfrm>
              <a:off x="566" y="2957"/>
              <a:ext cx="4464" cy="0"/>
            </a:xfrm>
            <a:prstGeom prst="line">
              <a:avLst/>
            </a:prstGeom>
            <a:noFill/>
            <a:ln w="19050">
              <a:solidFill>
                <a:schemeClr val="tx1"/>
              </a:solidFill>
              <a:round/>
              <a:headEnd type="none" w="sm" len="sm"/>
              <a:tailEnd type="stealth" w="lg" len="lg"/>
            </a:ln>
            <a:effectLst/>
          </p:spPr>
          <p:txBody>
            <a:bodyPr wrap="none" anchor="ctr">
              <a:prstTxWarp prst="textNoShape">
                <a:avLst/>
              </a:prstTxWarp>
            </a:bodyPr>
            <a:lstStyle/>
            <a:p>
              <a:endParaRPr lang="en-US"/>
            </a:p>
          </p:txBody>
        </p:sp>
        <p:sp>
          <p:nvSpPr>
            <p:cNvPr id="324616" name="Line 8"/>
            <p:cNvSpPr>
              <a:spLocks noChangeShapeType="1"/>
            </p:cNvSpPr>
            <p:nvPr/>
          </p:nvSpPr>
          <p:spPr bwMode="auto">
            <a:xfrm>
              <a:off x="566" y="2347"/>
              <a:ext cx="4622" cy="0"/>
            </a:xfrm>
            <a:prstGeom prst="line">
              <a:avLst/>
            </a:prstGeom>
            <a:noFill/>
            <a:ln w="19050">
              <a:solidFill>
                <a:srgbClr val="FF0066"/>
              </a:solidFill>
              <a:prstDash val="dashDot"/>
              <a:miter lim="800000"/>
              <a:headEnd/>
              <a:tailEnd/>
            </a:ln>
            <a:effectLst/>
          </p:spPr>
          <p:txBody>
            <a:bodyPr wrap="none">
              <a:prstTxWarp prst="textNoShape">
                <a:avLst/>
              </a:prstTxWarp>
            </a:bodyPr>
            <a:lstStyle/>
            <a:p>
              <a:endParaRPr lang="en-US"/>
            </a:p>
          </p:txBody>
        </p:sp>
        <p:sp>
          <p:nvSpPr>
            <p:cNvPr id="324617" name="Line 9"/>
            <p:cNvSpPr>
              <a:spLocks noChangeShapeType="1"/>
            </p:cNvSpPr>
            <p:nvPr/>
          </p:nvSpPr>
          <p:spPr bwMode="auto">
            <a:xfrm>
              <a:off x="566" y="2951"/>
              <a:ext cx="423" cy="0"/>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24618" name="Line 10"/>
            <p:cNvSpPr>
              <a:spLocks noChangeShapeType="1"/>
            </p:cNvSpPr>
            <p:nvPr/>
          </p:nvSpPr>
          <p:spPr bwMode="auto">
            <a:xfrm flipV="1">
              <a:off x="989" y="2738"/>
              <a:ext cx="0" cy="213"/>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24619" name="Line 11"/>
            <p:cNvSpPr>
              <a:spLocks noChangeShapeType="1"/>
            </p:cNvSpPr>
            <p:nvPr/>
          </p:nvSpPr>
          <p:spPr bwMode="auto">
            <a:xfrm flipV="1">
              <a:off x="988" y="2736"/>
              <a:ext cx="92" cy="0"/>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24620" name="Line 12"/>
            <p:cNvSpPr>
              <a:spLocks noChangeShapeType="1"/>
            </p:cNvSpPr>
            <p:nvPr/>
          </p:nvSpPr>
          <p:spPr bwMode="auto">
            <a:xfrm flipV="1">
              <a:off x="1967" y="2744"/>
              <a:ext cx="288" cy="0"/>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24621" name="Line 13"/>
            <p:cNvSpPr>
              <a:spLocks noChangeShapeType="1"/>
            </p:cNvSpPr>
            <p:nvPr/>
          </p:nvSpPr>
          <p:spPr bwMode="auto">
            <a:xfrm flipV="1">
              <a:off x="2255" y="2124"/>
              <a:ext cx="0" cy="614"/>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24622" name="Line 14"/>
            <p:cNvSpPr>
              <a:spLocks noChangeShapeType="1"/>
            </p:cNvSpPr>
            <p:nvPr/>
          </p:nvSpPr>
          <p:spPr bwMode="auto">
            <a:xfrm flipV="1">
              <a:off x="1077" y="2740"/>
              <a:ext cx="0" cy="213"/>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24623" name="Line 15"/>
            <p:cNvSpPr>
              <a:spLocks noChangeShapeType="1"/>
            </p:cNvSpPr>
            <p:nvPr/>
          </p:nvSpPr>
          <p:spPr bwMode="auto">
            <a:xfrm flipV="1">
              <a:off x="1961" y="2744"/>
              <a:ext cx="0" cy="213"/>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24624" name="Line 16"/>
            <p:cNvSpPr>
              <a:spLocks noChangeShapeType="1"/>
            </p:cNvSpPr>
            <p:nvPr/>
          </p:nvSpPr>
          <p:spPr bwMode="auto">
            <a:xfrm flipV="1">
              <a:off x="2255" y="2124"/>
              <a:ext cx="92" cy="0"/>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24625" name="Line 17"/>
            <p:cNvSpPr>
              <a:spLocks noChangeShapeType="1"/>
            </p:cNvSpPr>
            <p:nvPr/>
          </p:nvSpPr>
          <p:spPr bwMode="auto">
            <a:xfrm flipV="1">
              <a:off x="2347" y="2122"/>
              <a:ext cx="0" cy="614"/>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24626" name="Line 18"/>
            <p:cNvSpPr>
              <a:spLocks noChangeShapeType="1"/>
            </p:cNvSpPr>
            <p:nvPr/>
          </p:nvSpPr>
          <p:spPr bwMode="auto">
            <a:xfrm>
              <a:off x="2347" y="2741"/>
              <a:ext cx="884" cy="1"/>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24627" name="Line 19"/>
            <p:cNvSpPr>
              <a:spLocks noChangeShapeType="1"/>
            </p:cNvSpPr>
            <p:nvPr/>
          </p:nvSpPr>
          <p:spPr bwMode="auto">
            <a:xfrm flipV="1">
              <a:off x="3231" y="2503"/>
              <a:ext cx="0" cy="232"/>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24628" name="Line 20"/>
            <p:cNvSpPr>
              <a:spLocks noChangeShapeType="1"/>
            </p:cNvSpPr>
            <p:nvPr/>
          </p:nvSpPr>
          <p:spPr bwMode="auto">
            <a:xfrm flipV="1">
              <a:off x="3231" y="2503"/>
              <a:ext cx="92" cy="0"/>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24629" name="Line 21"/>
            <p:cNvSpPr>
              <a:spLocks noChangeShapeType="1"/>
            </p:cNvSpPr>
            <p:nvPr/>
          </p:nvSpPr>
          <p:spPr bwMode="auto">
            <a:xfrm flipV="1">
              <a:off x="3328" y="2504"/>
              <a:ext cx="0" cy="232"/>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24630" name="Line 22"/>
            <p:cNvSpPr>
              <a:spLocks noChangeShapeType="1"/>
            </p:cNvSpPr>
            <p:nvPr/>
          </p:nvSpPr>
          <p:spPr bwMode="auto">
            <a:xfrm>
              <a:off x="3328" y="2740"/>
              <a:ext cx="884" cy="1"/>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24631" name="Line 23"/>
            <p:cNvSpPr>
              <a:spLocks noChangeShapeType="1"/>
            </p:cNvSpPr>
            <p:nvPr/>
          </p:nvSpPr>
          <p:spPr bwMode="auto">
            <a:xfrm flipV="1">
              <a:off x="4210" y="2512"/>
              <a:ext cx="0" cy="232"/>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24632" name="Line 24"/>
            <p:cNvSpPr>
              <a:spLocks noChangeShapeType="1"/>
            </p:cNvSpPr>
            <p:nvPr/>
          </p:nvSpPr>
          <p:spPr bwMode="auto">
            <a:xfrm flipV="1">
              <a:off x="4212" y="2513"/>
              <a:ext cx="288" cy="0"/>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24633" name="Text Box 25"/>
            <p:cNvSpPr txBox="1">
              <a:spLocks noChangeArrowheads="1"/>
            </p:cNvSpPr>
            <p:nvPr/>
          </p:nvSpPr>
          <p:spPr bwMode="auto">
            <a:xfrm>
              <a:off x="873" y="2562"/>
              <a:ext cx="398" cy="173"/>
            </a:xfrm>
            <a:prstGeom prst="rect">
              <a:avLst/>
            </a:prstGeom>
            <a:noFill/>
            <a:ln w="9525">
              <a:noFill/>
              <a:miter lim="800000"/>
              <a:headEnd/>
              <a:tailEnd/>
            </a:ln>
            <a:effectLst/>
          </p:spPr>
          <p:txBody>
            <a:bodyPr wrap="none">
              <a:prstTxWarp prst="textNoShape">
                <a:avLst/>
              </a:prstTxWarp>
              <a:spAutoFit/>
            </a:bodyPr>
            <a:lstStyle/>
            <a:p>
              <a:pPr eaLnBrk="1" hangingPunct="1"/>
              <a:r>
                <a:rPr lang="en-US" sz="1200" b="1">
                  <a:latin typeface="Tahoma" charset="0"/>
                </a:rPr>
                <a:t>Probe</a:t>
              </a:r>
            </a:p>
          </p:txBody>
        </p:sp>
        <p:sp>
          <p:nvSpPr>
            <p:cNvPr id="324634" name="Text Box 26"/>
            <p:cNvSpPr txBox="1">
              <a:spLocks noChangeArrowheads="1"/>
            </p:cNvSpPr>
            <p:nvPr/>
          </p:nvSpPr>
          <p:spPr bwMode="auto">
            <a:xfrm>
              <a:off x="2098" y="1949"/>
              <a:ext cx="398" cy="173"/>
            </a:xfrm>
            <a:prstGeom prst="rect">
              <a:avLst/>
            </a:prstGeom>
            <a:noFill/>
            <a:ln w="9525">
              <a:noFill/>
              <a:miter lim="800000"/>
              <a:headEnd/>
              <a:tailEnd/>
            </a:ln>
            <a:effectLst/>
          </p:spPr>
          <p:txBody>
            <a:bodyPr wrap="none">
              <a:prstTxWarp prst="textNoShape">
                <a:avLst/>
              </a:prstTxWarp>
              <a:spAutoFit/>
            </a:bodyPr>
            <a:lstStyle/>
            <a:p>
              <a:pPr eaLnBrk="1" hangingPunct="1"/>
              <a:r>
                <a:rPr lang="en-US" sz="1200" b="1">
                  <a:latin typeface="Tahoma" charset="0"/>
                </a:rPr>
                <a:t>Probe</a:t>
              </a:r>
            </a:p>
          </p:txBody>
        </p:sp>
        <p:sp>
          <p:nvSpPr>
            <p:cNvPr id="324635" name="Line 27"/>
            <p:cNvSpPr>
              <a:spLocks noChangeShapeType="1"/>
            </p:cNvSpPr>
            <p:nvPr/>
          </p:nvSpPr>
          <p:spPr bwMode="auto">
            <a:xfrm>
              <a:off x="1077" y="2957"/>
              <a:ext cx="884" cy="1"/>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24636" name="Text Box 28"/>
            <p:cNvSpPr txBox="1">
              <a:spLocks noChangeArrowheads="1"/>
            </p:cNvSpPr>
            <p:nvPr/>
          </p:nvSpPr>
          <p:spPr bwMode="auto">
            <a:xfrm>
              <a:off x="5089" y="2175"/>
              <a:ext cx="593" cy="366"/>
            </a:xfrm>
            <a:prstGeom prst="rect">
              <a:avLst/>
            </a:prstGeom>
            <a:noFill/>
            <a:ln w="9525">
              <a:noFill/>
              <a:miter lim="800000"/>
              <a:headEnd/>
              <a:tailEnd/>
            </a:ln>
            <a:effectLst/>
          </p:spPr>
          <p:txBody>
            <a:bodyPr wrap="none">
              <a:prstTxWarp prst="textNoShape">
                <a:avLst/>
              </a:prstTxWarp>
              <a:spAutoFit/>
            </a:bodyPr>
            <a:lstStyle/>
            <a:p>
              <a:pPr eaLnBrk="1" hangingPunct="1"/>
              <a:r>
                <a:rPr lang="en-US" sz="1600">
                  <a:latin typeface="Tahoma" charset="0"/>
                </a:rPr>
                <a:t>Channel</a:t>
              </a:r>
            </a:p>
            <a:p>
              <a:pPr eaLnBrk="1" hangingPunct="1"/>
              <a:r>
                <a:rPr lang="en-US" sz="1600">
                  <a:latin typeface="Tahoma" charset="0"/>
                </a:rPr>
                <a:t>Capacity</a:t>
              </a:r>
            </a:p>
          </p:txBody>
        </p:sp>
      </p:grpSp>
      <p:sp>
        <p:nvSpPr>
          <p:cNvPr id="324637" name="Rectangle 29"/>
          <p:cNvSpPr>
            <a:spLocks noChangeArrowheads="1"/>
          </p:cNvSpPr>
          <p:nvPr/>
        </p:nvSpPr>
        <p:spPr bwMode="auto">
          <a:xfrm>
            <a:off x="304800" y="6165850"/>
            <a:ext cx="8574088" cy="1382713"/>
          </a:xfrm>
          <a:prstGeom prst="rect">
            <a:avLst/>
          </a:prstGeom>
          <a:noFill/>
          <a:ln w="9525">
            <a:noFill/>
            <a:miter lim="800000"/>
            <a:headEnd/>
            <a:tailEnd/>
          </a:ln>
          <a:effectLst/>
        </p:spPr>
        <p:txBody>
          <a:bodyPr>
            <a:prstTxWarp prst="textNoShape">
              <a:avLst/>
            </a:prstTxWarp>
          </a:bodyPr>
          <a:lstStyle/>
          <a:p>
            <a:pPr marL="342900" indent="-342900" eaLnBrk="1" hangingPunct="1">
              <a:lnSpc>
                <a:spcPct val="90000"/>
              </a:lnSpc>
              <a:spcBef>
                <a:spcPct val="20000"/>
              </a:spcBef>
              <a:buFontTx/>
              <a:buChar char="•"/>
            </a:pPr>
            <a:endParaRPr lang="en-US" sz="2800">
              <a:latin typeface="Times New Roman"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a:xfrm>
            <a:off x="685800" y="381000"/>
            <a:ext cx="7772400" cy="595313"/>
          </a:xfrm>
        </p:spPr>
        <p:txBody>
          <a:bodyPr/>
          <a:lstStyle/>
          <a:p>
            <a:r>
              <a:rPr lang="en-US" sz="4000"/>
              <a:t>PCP Mechanisms</a:t>
            </a:r>
          </a:p>
        </p:txBody>
      </p:sp>
      <p:graphicFrame>
        <p:nvGraphicFramePr>
          <p:cNvPr id="325689" name="Group 57"/>
          <p:cNvGraphicFramePr>
            <a:graphicFrameLocks noGrp="1"/>
          </p:cNvGraphicFramePr>
          <p:nvPr>
            <p:ph idx="1"/>
          </p:nvPr>
        </p:nvGraphicFramePr>
        <p:xfrm>
          <a:off x="242888" y="1479550"/>
          <a:ext cx="8520112" cy="5031995"/>
        </p:xfrm>
        <a:graphic>
          <a:graphicData uri="http://schemas.openxmlformats.org/drawingml/2006/table">
            <a:tbl>
              <a:tblPr/>
              <a:tblGrid>
                <a:gridCol w="2095500"/>
                <a:gridCol w="4214812"/>
                <a:gridCol w="2209800"/>
              </a:tblGrid>
              <a:tr h="519113">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1" i="0" u="none" strike="noStrike" cap="none" normalizeH="0" baseline="0">
                          <a:ln>
                            <a:noFill/>
                          </a:ln>
                          <a:solidFill>
                            <a:schemeClr val="tx2"/>
                          </a:solidFill>
                          <a:effectLst/>
                          <a:latin typeface="Times New Roman" charset="0"/>
                        </a:rPr>
                        <a:t>Mechanism</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1" i="0" u="none" strike="noStrike" cap="none" normalizeH="0" baseline="0">
                          <a:ln>
                            <a:noFill/>
                          </a:ln>
                          <a:solidFill>
                            <a:schemeClr val="tx2"/>
                          </a:solidFill>
                          <a:effectLst/>
                          <a:latin typeface="Times New Roman" charset="0"/>
                        </a:rPr>
                        <a:t>Description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1" i="0" u="none" strike="noStrike" cap="none" normalizeH="0" baseline="0">
                          <a:ln>
                            <a:noFill/>
                          </a:ln>
                          <a:solidFill>
                            <a:schemeClr val="tx2"/>
                          </a:solidFill>
                          <a:effectLst/>
                          <a:latin typeface="Times New Roman" charset="0"/>
                        </a:rPr>
                        <a:t>Goal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509588">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Probe followed by direct jump</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Send short bursts to check for available bandwidth; if successful, send at that rate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low loss,</a:t>
                      </a:r>
                    </a:p>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min response time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09588">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probabilistic accept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Accept probes taking into account noise.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min response time, fairness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11175">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rate compensation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Drain queues, detect cross traffic, correct errors.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low loss,                      low queues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11175">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periodic probes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Issue probes periodically to check for available bandwidth.</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work conserving</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09588">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binary search</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Use binary search to allocate the available bandwidth.</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min response time,             work conserving</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11175">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exponential backoff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Adjust probe frequency to avoid collision.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Stability</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09588">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history</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Use heuristics to choose initial probe rate.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min response time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11175">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tit-for-tat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Reduce speed of rate compensation.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b="0" i="0" u="none" strike="noStrike" cap="none" normalizeH="0" baseline="0">
                          <a:ln>
                            <a:noFill/>
                          </a:ln>
                          <a:solidFill>
                            <a:schemeClr val="tx2"/>
                          </a:solidFill>
                          <a:effectLst/>
                          <a:latin typeface="Times New Roman" charset="0"/>
                        </a:rPr>
                        <a:t>TCP compatibility</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554" name="Rectangle 2"/>
          <p:cNvSpPr>
            <a:spLocks noGrp="1" noChangeArrowheads="1"/>
          </p:cNvSpPr>
          <p:nvPr>
            <p:ph type="body" idx="1"/>
          </p:nvPr>
        </p:nvSpPr>
        <p:spPr>
          <a:xfrm>
            <a:off x="457200" y="1885950"/>
            <a:ext cx="4038600" cy="4171950"/>
          </a:xfrm>
        </p:spPr>
        <p:txBody>
          <a:bodyPr/>
          <a:lstStyle/>
          <a:p>
            <a:pPr>
              <a:buFontTx/>
              <a:buNone/>
            </a:pPr>
            <a:endParaRPr lang="en-US" sz="2000" dirty="0"/>
          </a:p>
          <a:p>
            <a:r>
              <a:rPr lang="en-US" sz="2000" dirty="0"/>
              <a:t>Power = throughput / delay</a:t>
            </a:r>
          </a:p>
          <a:p>
            <a:endParaRPr lang="en-US" sz="2000" dirty="0"/>
          </a:p>
          <a:p>
            <a:r>
              <a:rPr lang="en-US" sz="2000" dirty="0"/>
              <a:t>At low load, throughput goes up and delay remains small</a:t>
            </a:r>
          </a:p>
          <a:p>
            <a:r>
              <a:rPr lang="en-US" sz="2000" dirty="0"/>
              <a:t>At moderate load, delay is increasing (queues) but throughput doesn’t grow much</a:t>
            </a:r>
          </a:p>
          <a:p>
            <a:r>
              <a:rPr lang="en-US" sz="2000" dirty="0"/>
              <a:t>At high load, much loss and delay increases greatly due to </a:t>
            </a:r>
            <a:r>
              <a:rPr lang="en-US" sz="2000" dirty="0" smtClean="0"/>
              <a:t>retransmissions</a:t>
            </a:r>
          </a:p>
          <a:p>
            <a:r>
              <a:rPr lang="en-US" sz="2000" dirty="0" smtClean="0"/>
              <a:t>Even worse, can </a:t>
            </a:r>
            <a:r>
              <a:rPr lang="en-US" sz="2000" dirty="0" smtClean="0"/>
              <a:t>oscillate!</a:t>
            </a:r>
            <a:endParaRPr lang="en-US" sz="2000" dirty="0"/>
          </a:p>
        </p:txBody>
      </p:sp>
      <p:sp>
        <p:nvSpPr>
          <p:cNvPr id="151555" name="Rectangle 3"/>
          <p:cNvSpPr>
            <a:spLocks noChangeArrowheads="1"/>
          </p:cNvSpPr>
          <p:nvPr/>
        </p:nvSpPr>
        <p:spPr bwMode="auto">
          <a:xfrm>
            <a:off x="5867400" y="5456238"/>
            <a:ext cx="409575" cy="258762"/>
          </a:xfrm>
          <a:prstGeom prst="rect">
            <a:avLst/>
          </a:prstGeom>
          <a:noFill/>
          <a:ln w="9525">
            <a:noFill/>
            <a:miter lim="800000"/>
            <a:headEnd/>
            <a:tailEnd/>
          </a:ln>
        </p:spPr>
        <p:txBody>
          <a:bodyPr wrap="none" lIns="0" tIns="0" rIns="0" bIns="0">
            <a:prstTxWarp prst="textNoShape">
              <a:avLst/>
            </a:prstTxWarp>
            <a:spAutoFit/>
          </a:bodyPr>
          <a:lstStyle/>
          <a:p>
            <a:pPr algn="l"/>
            <a:r>
              <a:rPr lang="en-US" sz="1700">
                <a:solidFill>
                  <a:srgbClr val="000000"/>
                </a:solidFill>
              </a:rPr>
              <a:t>load</a:t>
            </a:r>
            <a:endParaRPr lang="en-US">
              <a:latin typeface="Times New Roman" pitchFamily="-65" charset="0"/>
            </a:endParaRPr>
          </a:p>
        </p:txBody>
      </p:sp>
      <p:sp>
        <p:nvSpPr>
          <p:cNvPr id="151556" name="Rectangle 4"/>
          <p:cNvSpPr>
            <a:spLocks noChangeArrowheads="1"/>
          </p:cNvSpPr>
          <p:nvPr/>
        </p:nvSpPr>
        <p:spPr bwMode="auto">
          <a:xfrm>
            <a:off x="8305800" y="5257800"/>
            <a:ext cx="482600" cy="258763"/>
          </a:xfrm>
          <a:prstGeom prst="rect">
            <a:avLst/>
          </a:prstGeom>
          <a:noFill/>
          <a:ln w="9525">
            <a:noFill/>
            <a:miter lim="800000"/>
            <a:headEnd/>
            <a:tailEnd/>
          </a:ln>
        </p:spPr>
        <p:txBody>
          <a:bodyPr wrap="none" lIns="0" tIns="0" rIns="0" bIns="0">
            <a:prstTxWarp prst="textNoShape">
              <a:avLst/>
            </a:prstTxWarp>
            <a:spAutoFit/>
          </a:bodyPr>
          <a:lstStyle/>
          <a:p>
            <a:pPr algn="l"/>
            <a:r>
              <a:rPr lang="en-US" sz="1700">
                <a:solidFill>
                  <a:srgbClr val="000000"/>
                </a:solidFill>
              </a:rPr>
              <a:t>Load</a:t>
            </a:r>
            <a:endParaRPr lang="en-US">
              <a:latin typeface="Times New Roman" pitchFamily="-65" charset="0"/>
            </a:endParaRPr>
          </a:p>
        </p:txBody>
      </p:sp>
      <p:grpSp>
        <p:nvGrpSpPr>
          <p:cNvPr id="2" name="Group 5"/>
          <p:cNvGrpSpPr>
            <a:grpSpLocks/>
          </p:cNvGrpSpPr>
          <p:nvPr/>
        </p:nvGrpSpPr>
        <p:grpSpPr bwMode="auto">
          <a:xfrm>
            <a:off x="4673600" y="2568575"/>
            <a:ext cx="4013200" cy="2917825"/>
            <a:chOff x="1345" y="1104"/>
            <a:chExt cx="2624" cy="1908"/>
          </a:xfrm>
        </p:grpSpPr>
        <p:sp>
          <p:nvSpPr>
            <p:cNvPr id="151558" name="Freeform 6"/>
            <p:cNvSpPr>
              <a:spLocks/>
            </p:cNvSpPr>
            <p:nvPr/>
          </p:nvSpPr>
          <p:spPr bwMode="auto">
            <a:xfrm>
              <a:off x="1601" y="1344"/>
              <a:ext cx="2258" cy="1418"/>
            </a:xfrm>
            <a:custGeom>
              <a:avLst/>
              <a:gdLst/>
              <a:ahLst/>
              <a:cxnLst>
                <a:cxn ang="0">
                  <a:pos x="0" y="1418"/>
                </a:cxn>
                <a:cxn ang="0">
                  <a:pos x="427" y="215"/>
                </a:cxn>
                <a:cxn ang="0">
                  <a:pos x="427" y="207"/>
                </a:cxn>
                <a:cxn ang="0">
                  <a:pos x="431" y="191"/>
                </a:cxn>
                <a:cxn ang="0">
                  <a:pos x="443" y="170"/>
                </a:cxn>
                <a:cxn ang="0">
                  <a:pos x="455" y="142"/>
                </a:cxn>
                <a:cxn ang="0">
                  <a:pos x="475" y="109"/>
                </a:cxn>
                <a:cxn ang="0">
                  <a:pos x="500" y="77"/>
                </a:cxn>
                <a:cxn ang="0">
                  <a:pos x="528" y="48"/>
                </a:cxn>
                <a:cxn ang="0">
                  <a:pos x="565" y="24"/>
                </a:cxn>
                <a:cxn ang="0">
                  <a:pos x="605" y="8"/>
                </a:cxn>
                <a:cxn ang="0">
                  <a:pos x="650" y="0"/>
                </a:cxn>
                <a:cxn ang="0">
                  <a:pos x="670" y="0"/>
                </a:cxn>
                <a:cxn ang="0">
                  <a:pos x="690" y="4"/>
                </a:cxn>
                <a:cxn ang="0">
                  <a:pos x="711" y="8"/>
                </a:cxn>
                <a:cxn ang="0">
                  <a:pos x="735" y="16"/>
                </a:cxn>
                <a:cxn ang="0">
                  <a:pos x="755" y="28"/>
                </a:cxn>
                <a:cxn ang="0">
                  <a:pos x="776" y="44"/>
                </a:cxn>
                <a:cxn ang="0">
                  <a:pos x="796" y="61"/>
                </a:cxn>
                <a:cxn ang="0">
                  <a:pos x="816" y="81"/>
                </a:cxn>
                <a:cxn ang="0">
                  <a:pos x="837" y="105"/>
                </a:cxn>
                <a:cxn ang="0">
                  <a:pos x="853" y="130"/>
                </a:cxn>
                <a:cxn ang="0">
                  <a:pos x="869" y="158"/>
                </a:cxn>
                <a:cxn ang="0">
                  <a:pos x="885" y="183"/>
                </a:cxn>
                <a:cxn ang="0">
                  <a:pos x="902" y="211"/>
                </a:cxn>
                <a:cxn ang="0">
                  <a:pos x="918" y="239"/>
                </a:cxn>
                <a:cxn ang="0">
                  <a:pos x="938" y="280"/>
                </a:cxn>
                <a:cxn ang="0">
                  <a:pos x="963" y="329"/>
                </a:cxn>
                <a:cxn ang="0">
                  <a:pos x="991" y="390"/>
                </a:cxn>
                <a:cxn ang="0">
                  <a:pos x="1023" y="467"/>
                </a:cxn>
                <a:cxn ang="0">
                  <a:pos x="1068" y="560"/>
                </a:cxn>
                <a:cxn ang="0">
                  <a:pos x="1121" y="678"/>
                </a:cxn>
                <a:cxn ang="0">
                  <a:pos x="1194" y="824"/>
                </a:cxn>
                <a:cxn ang="0">
                  <a:pos x="1271" y="946"/>
                </a:cxn>
                <a:cxn ang="0">
                  <a:pos x="1352" y="1048"/>
                </a:cxn>
                <a:cxn ang="0">
                  <a:pos x="1438" y="1133"/>
                </a:cxn>
                <a:cxn ang="0">
                  <a:pos x="1523" y="1198"/>
                </a:cxn>
                <a:cxn ang="0">
                  <a:pos x="1604" y="1251"/>
                </a:cxn>
                <a:cxn ang="0">
                  <a:pos x="1677" y="1288"/>
                </a:cxn>
                <a:cxn ang="0">
                  <a:pos x="1742" y="1316"/>
                </a:cxn>
                <a:cxn ang="0">
                  <a:pos x="1799" y="1332"/>
                </a:cxn>
                <a:cxn ang="0">
                  <a:pos x="1840" y="1340"/>
                </a:cxn>
                <a:cxn ang="0">
                  <a:pos x="1876" y="1345"/>
                </a:cxn>
                <a:cxn ang="0">
                  <a:pos x="1921" y="1353"/>
                </a:cxn>
                <a:cxn ang="0">
                  <a:pos x="1974" y="1353"/>
                </a:cxn>
                <a:cxn ang="0">
                  <a:pos x="2031" y="1357"/>
                </a:cxn>
                <a:cxn ang="0">
                  <a:pos x="2087" y="1361"/>
                </a:cxn>
                <a:cxn ang="0">
                  <a:pos x="2140" y="1361"/>
                </a:cxn>
                <a:cxn ang="0">
                  <a:pos x="2185" y="1361"/>
                </a:cxn>
                <a:cxn ang="0">
                  <a:pos x="2226" y="1365"/>
                </a:cxn>
                <a:cxn ang="0">
                  <a:pos x="2250" y="1365"/>
                </a:cxn>
                <a:cxn ang="0">
                  <a:pos x="2258" y="1365"/>
                </a:cxn>
              </a:cxnLst>
              <a:rect l="0" t="0" r="r" b="b"/>
              <a:pathLst>
                <a:path w="2258" h="1418">
                  <a:moveTo>
                    <a:pt x="0" y="1418"/>
                  </a:moveTo>
                  <a:lnTo>
                    <a:pt x="427" y="215"/>
                  </a:lnTo>
                  <a:lnTo>
                    <a:pt x="427" y="207"/>
                  </a:lnTo>
                  <a:lnTo>
                    <a:pt x="431" y="191"/>
                  </a:lnTo>
                  <a:lnTo>
                    <a:pt x="443" y="170"/>
                  </a:lnTo>
                  <a:lnTo>
                    <a:pt x="455" y="142"/>
                  </a:lnTo>
                  <a:lnTo>
                    <a:pt x="475" y="109"/>
                  </a:lnTo>
                  <a:lnTo>
                    <a:pt x="500" y="77"/>
                  </a:lnTo>
                  <a:lnTo>
                    <a:pt x="528" y="48"/>
                  </a:lnTo>
                  <a:lnTo>
                    <a:pt x="565" y="24"/>
                  </a:lnTo>
                  <a:lnTo>
                    <a:pt x="605" y="8"/>
                  </a:lnTo>
                  <a:lnTo>
                    <a:pt x="650" y="0"/>
                  </a:lnTo>
                  <a:lnTo>
                    <a:pt x="670" y="0"/>
                  </a:lnTo>
                  <a:lnTo>
                    <a:pt x="690" y="4"/>
                  </a:lnTo>
                  <a:lnTo>
                    <a:pt x="711" y="8"/>
                  </a:lnTo>
                  <a:lnTo>
                    <a:pt x="735" y="16"/>
                  </a:lnTo>
                  <a:lnTo>
                    <a:pt x="755" y="28"/>
                  </a:lnTo>
                  <a:lnTo>
                    <a:pt x="776" y="44"/>
                  </a:lnTo>
                  <a:lnTo>
                    <a:pt x="796" y="61"/>
                  </a:lnTo>
                  <a:lnTo>
                    <a:pt x="816" y="81"/>
                  </a:lnTo>
                  <a:lnTo>
                    <a:pt x="837" y="105"/>
                  </a:lnTo>
                  <a:lnTo>
                    <a:pt x="853" y="130"/>
                  </a:lnTo>
                  <a:lnTo>
                    <a:pt x="869" y="158"/>
                  </a:lnTo>
                  <a:lnTo>
                    <a:pt x="885" y="183"/>
                  </a:lnTo>
                  <a:lnTo>
                    <a:pt x="902" y="211"/>
                  </a:lnTo>
                  <a:lnTo>
                    <a:pt x="918" y="239"/>
                  </a:lnTo>
                  <a:lnTo>
                    <a:pt x="938" y="280"/>
                  </a:lnTo>
                  <a:lnTo>
                    <a:pt x="963" y="329"/>
                  </a:lnTo>
                  <a:lnTo>
                    <a:pt x="991" y="390"/>
                  </a:lnTo>
                  <a:lnTo>
                    <a:pt x="1023" y="467"/>
                  </a:lnTo>
                  <a:lnTo>
                    <a:pt x="1068" y="560"/>
                  </a:lnTo>
                  <a:lnTo>
                    <a:pt x="1121" y="678"/>
                  </a:lnTo>
                  <a:lnTo>
                    <a:pt x="1194" y="824"/>
                  </a:lnTo>
                  <a:lnTo>
                    <a:pt x="1271" y="946"/>
                  </a:lnTo>
                  <a:lnTo>
                    <a:pt x="1352" y="1048"/>
                  </a:lnTo>
                  <a:lnTo>
                    <a:pt x="1438" y="1133"/>
                  </a:lnTo>
                  <a:lnTo>
                    <a:pt x="1523" y="1198"/>
                  </a:lnTo>
                  <a:lnTo>
                    <a:pt x="1604" y="1251"/>
                  </a:lnTo>
                  <a:lnTo>
                    <a:pt x="1677" y="1288"/>
                  </a:lnTo>
                  <a:lnTo>
                    <a:pt x="1742" y="1316"/>
                  </a:lnTo>
                  <a:lnTo>
                    <a:pt x="1799" y="1332"/>
                  </a:lnTo>
                  <a:lnTo>
                    <a:pt x="1840" y="1340"/>
                  </a:lnTo>
                  <a:lnTo>
                    <a:pt x="1876" y="1345"/>
                  </a:lnTo>
                  <a:lnTo>
                    <a:pt x="1921" y="1353"/>
                  </a:lnTo>
                  <a:lnTo>
                    <a:pt x="1974" y="1353"/>
                  </a:lnTo>
                  <a:lnTo>
                    <a:pt x="2031" y="1357"/>
                  </a:lnTo>
                  <a:lnTo>
                    <a:pt x="2087" y="1361"/>
                  </a:lnTo>
                  <a:lnTo>
                    <a:pt x="2140" y="1361"/>
                  </a:lnTo>
                  <a:lnTo>
                    <a:pt x="2185" y="1361"/>
                  </a:lnTo>
                  <a:lnTo>
                    <a:pt x="2226" y="1365"/>
                  </a:lnTo>
                  <a:lnTo>
                    <a:pt x="2250" y="1365"/>
                  </a:lnTo>
                  <a:lnTo>
                    <a:pt x="2258" y="1365"/>
                  </a:lnTo>
                </a:path>
              </a:pathLst>
            </a:custGeom>
            <a:noFill/>
            <a:ln w="12700">
              <a:solidFill>
                <a:schemeClr val="accent1"/>
              </a:solidFill>
              <a:prstDash val="solid"/>
              <a:round/>
              <a:headEnd/>
              <a:tailEnd/>
            </a:ln>
          </p:spPr>
          <p:txBody>
            <a:bodyPr>
              <a:prstTxWarp prst="textNoShape">
                <a:avLst/>
              </a:prstTxWarp>
            </a:bodyPr>
            <a:lstStyle/>
            <a:p>
              <a:endParaRPr lang="en-US"/>
            </a:p>
          </p:txBody>
        </p:sp>
        <p:sp>
          <p:nvSpPr>
            <p:cNvPr id="151559" name="Freeform 7"/>
            <p:cNvSpPr>
              <a:spLocks/>
            </p:cNvSpPr>
            <p:nvPr/>
          </p:nvSpPr>
          <p:spPr bwMode="auto">
            <a:xfrm>
              <a:off x="1617" y="1200"/>
              <a:ext cx="2275" cy="1574"/>
            </a:xfrm>
            <a:custGeom>
              <a:avLst/>
              <a:gdLst/>
              <a:ahLst/>
              <a:cxnLst>
                <a:cxn ang="0">
                  <a:pos x="0" y="0"/>
                </a:cxn>
                <a:cxn ang="0">
                  <a:pos x="4" y="1593"/>
                </a:cxn>
                <a:cxn ang="0">
                  <a:pos x="2303" y="1593"/>
                </a:cxn>
              </a:cxnLst>
              <a:rect l="0" t="0" r="r" b="b"/>
              <a:pathLst>
                <a:path w="2303" h="1593">
                  <a:moveTo>
                    <a:pt x="0" y="0"/>
                  </a:moveTo>
                  <a:lnTo>
                    <a:pt x="4" y="1593"/>
                  </a:lnTo>
                  <a:lnTo>
                    <a:pt x="2303" y="1593"/>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151560" name="Freeform 8"/>
            <p:cNvSpPr>
              <a:spLocks/>
            </p:cNvSpPr>
            <p:nvPr/>
          </p:nvSpPr>
          <p:spPr bwMode="auto">
            <a:xfrm>
              <a:off x="3875" y="2749"/>
              <a:ext cx="94" cy="49"/>
            </a:xfrm>
            <a:custGeom>
              <a:avLst/>
              <a:gdLst/>
              <a:ahLst/>
              <a:cxnLst>
                <a:cxn ang="0">
                  <a:pos x="0" y="49"/>
                </a:cxn>
                <a:cxn ang="0">
                  <a:pos x="94" y="25"/>
                </a:cxn>
                <a:cxn ang="0">
                  <a:pos x="0" y="0"/>
                </a:cxn>
                <a:cxn ang="0">
                  <a:pos x="0" y="49"/>
                </a:cxn>
                <a:cxn ang="0">
                  <a:pos x="0" y="49"/>
                </a:cxn>
              </a:cxnLst>
              <a:rect l="0" t="0" r="r" b="b"/>
              <a:pathLst>
                <a:path w="94" h="49">
                  <a:moveTo>
                    <a:pt x="0" y="49"/>
                  </a:moveTo>
                  <a:lnTo>
                    <a:pt x="94" y="25"/>
                  </a:lnTo>
                  <a:lnTo>
                    <a:pt x="0" y="0"/>
                  </a:lnTo>
                  <a:lnTo>
                    <a:pt x="0" y="49"/>
                  </a:lnTo>
                  <a:lnTo>
                    <a:pt x="0" y="49"/>
                  </a:lnTo>
                  <a:close/>
                </a:path>
              </a:pathLst>
            </a:custGeom>
            <a:solidFill>
              <a:srgbClr val="000000"/>
            </a:solidFill>
            <a:ln w="9525">
              <a:noFill/>
              <a:round/>
              <a:headEnd/>
              <a:tailEnd/>
            </a:ln>
          </p:spPr>
          <p:txBody>
            <a:bodyPr>
              <a:prstTxWarp prst="textNoShape">
                <a:avLst/>
              </a:prstTxWarp>
            </a:bodyPr>
            <a:lstStyle/>
            <a:p>
              <a:endParaRPr lang="en-US"/>
            </a:p>
          </p:txBody>
        </p:sp>
        <p:sp>
          <p:nvSpPr>
            <p:cNvPr id="151561" name="Freeform 9"/>
            <p:cNvSpPr>
              <a:spLocks/>
            </p:cNvSpPr>
            <p:nvPr/>
          </p:nvSpPr>
          <p:spPr bwMode="auto">
            <a:xfrm>
              <a:off x="1617" y="1104"/>
              <a:ext cx="48" cy="96"/>
            </a:xfrm>
            <a:custGeom>
              <a:avLst/>
              <a:gdLst/>
              <a:ahLst/>
              <a:cxnLst>
                <a:cxn ang="0">
                  <a:pos x="44" y="89"/>
                </a:cxn>
                <a:cxn ang="0">
                  <a:pos x="24" y="0"/>
                </a:cxn>
                <a:cxn ang="0">
                  <a:pos x="0" y="94"/>
                </a:cxn>
                <a:cxn ang="0">
                  <a:pos x="48" y="94"/>
                </a:cxn>
                <a:cxn ang="0">
                  <a:pos x="48" y="94"/>
                </a:cxn>
                <a:cxn ang="0">
                  <a:pos x="44" y="89"/>
                </a:cxn>
              </a:cxnLst>
              <a:rect l="0" t="0" r="r" b="b"/>
              <a:pathLst>
                <a:path w="48" h="94">
                  <a:moveTo>
                    <a:pt x="44" y="89"/>
                  </a:moveTo>
                  <a:lnTo>
                    <a:pt x="24" y="0"/>
                  </a:lnTo>
                  <a:lnTo>
                    <a:pt x="0" y="94"/>
                  </a:lnTo>
                  <a:lnTo>
                    <a:pt x="48" y="94"/>
                  </a:lnTo>
                  <a:lnTo>
                    <a:pt x="48" y="94"/>
                  </a:lnTo>
                  <a:lnTo>
                    <a:pt x="44" y="89"/>
                  </a:lnTo>
                  <a:close/>
                </a:path>
              </a:pathLst>
            </a:custGeom>
            <a:solidFill>
              <a:srgbClr val="000000"/>
            </a:solidFill>
            <a:ln w="9525">
              <a:noFill/>
              <a:round/>
              <a:headEnd/>
              <a:tailEnd/>
            </a:ln>
          </p:spPr>
          <p:txBody>
            <a:bodyPr>
              <a:prstTxWarp prst="textNoShape">
                <a:avLst/>
              </a:prstTxWarp>
            </a:bodyPr>
            <a:lstStyle/>
            <a:p>
              <a:endParaRPr lang="en-US"/>
            </a:p>
          </p:txBody>
        </p:sp>
        <p:sp>
          <p:nvSpPr>
            <p:cNvPr id="151562" name="Line 10"/>
            <p:cNvSpPr>
              <a:spLocks noChangeShapeType="1"/>
            </p:cNvSpPr>
            <p:nvPr/>
          </p:nvSpPr>
          <p:spPr bwMode="auto">
            <a:xfrm flipV="1">
              <a:off x="2247" y="1185"/>
              <a:ext cx="1" cy="1589"/>
            </a:xfrm>
            <a:prstGeom prst="line">
              <a:avLst/>
            </a:prstGeom>
            <a:noFill/>
            <a:ln w="12700">
              <a:solidFill>
                <a:srgbClr val="000000"/>
              </a:solidFill>
              <a:round/>
              <a:headEnd/>
              <a:tailEnd/>
            </a:ln>
          </p:spPr>
          <p:txBody>
            <a:bodyPr>
              <a:prstTxWarp prst="textNoShape">
                <a:avLst/>
              </a:prstTxWarp>
            </a:bodyPr>
            <a:lstStyle/>
            <a:p>
              <a:endParaRPr lang="en-US"/>
            </a:p>
          </p:txBody>
        </p:sp>
        <p:sp>
          <p:nvSpPr>
            <p:cNvPr id="151563" name="Rectangle 11"/>
            <p:cNvSpPr>
              <a:spLocks noChangeArrowheads="1"/>
            </p:cNvSpPr>
            <p:nvPr/>
          </p:nvSpPr>
          <p:spPr bwMode="auto">
            <a:xfrm>
              <a:off x="1991" y="2843"/>
              <a:ext cx="486" cy="169"/>
            </a:xfrm>
            <a:prstGeom prst="rect">
              <a:avLst/>
            </a:prstGeom>
            <a:noFill/>
            <a:ln w="9525">
              <a:noFill/>
              <a:miter lim="800000"/>
              <a:headEnd/>
              <a:tailEnd/>
            </a:ln>
          </p:spPr>
          <p:txBody>
            <a:bodyPr wrap="none" lIns="0" tIns="0" rIns="0" bIns="0">
              <a:prstTxWarp prst="textNoShape">
                <a:avLst/>
              </a:prstTxWarp>
              <a:spAutoFit/>
            </a:bodyPr>
            <a:lstStyle/>
            <a:p>
              <a:pPr algn="l"/>
              <a:r>
                <a:rPr lang="en-US" sz="1700">
                  <a:solidFill>
                    <a:srgbClr val="000000"/>
                  </a:solidFill>
                </a:rPr>
                <a:t>Optimal</a:t>
              </a:r>
              <a:endParaRPr lang="en-US">
                <a:latin typeface="Times New Roman" pitchFamily="-65" charset="0"/>
              </a:endParaRPr>
            </a:p>
          </p:txBody>
        </p:sp>
        <p:sp>
          <p:nvSpPr>
            <p:cNvPr id="151564" name="Rectangle 12"/>
            <p:cNvSpPr>
              <a:spLocks noChangeArrowheads="1"/>
            </p:cNvSpPr>
            <p:nvPr/>
          </p:nvSpPr>
          <p:spPr bwMode="auto">
            <a:xfrm rot="16200000">
              <a:off x="878" y="1928"/>
              <a:ext cx="1103" cy="169"/>
            </a:xfrm>
            <a:prstGeom prst="rect">
              <a:avLst/>
            </a:prstGeom>
            <a:noFill/>
            <a:ln w="9525">
              <a:noFill/>
              <a:miter lim="800000"/>
              <a:headEnd/>
              <a:tailEnd/>
            </a:ln>
          </p:spPr>
          <p:txBody>
            <a:bodyPr wrap="none" lIns="0" tIns="0" rIns="0" bIns="0">
              <a:prstTxWarp prst="textNoShape">
                <a:avLst/>
              </a:prstTxWarp>
              <a:spAutoFit/>
            </a:bodyPr>
            <a:lstStyle/>
            <a:p>
              <a:pPr algn="l"/>
              <a:r>
                <a:rPr lang="en-US" sz="1700">
                  <a:solidFill>
                    <a:srgbClr val="000000"/>
                  </a:solidFill>
                </a:rPr>
                <a:t>Throughput/delay</a:t>
              </a:r>
              <a:endParaRPr lang="en-US">
                <a:latin typeface="Times New Roman" pitchFamily="-65" charset="0"/>
              </a:endParaRPr>
            </a:p>
          </p:txBody>
        </p:sp>
      </p:grpSp>
      <p:sp>
        <p:nvSpPr>
          <p:cNvPr id="151565" name="Rectangle 13"/>
          <p:cNvSpPr>
            <a:spLocks noGrp="1" noChangeArrowheads="1"/>
          </p:cNvSpPr>
          <p:nvPr>
            <p:ph type="title"/>
          </p:nvPr>
        </p:nvSpPr>
        <p:spPr/>
        <p:txBody>
          <a:bodyPr/>
          <a:lstStyle/>
          <a:p>
            <a:r>
              <a:rPr lang="en-US"/>
              <a:t>Evaluating Congestion Control</a:t>
            </a: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6658" name="Rectangle 2"/>
          <p:cNvSpPr>
            <a:spLocks noChangeArrowheads="1"/>
          </p:cNvSpPr>
          <p:nvPr/>
        </p:nvSpPr>
        <p:spPr bwMode="auto">
          <a:xfrm>
            <a:off x="4278313" y="3432175"/>
            <a:ext cx="311150" cy="3048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endParaRPr lang="en-US">
              <a:latin typeface="Times New Roman" charset="0"/>
            </a:endParaRPr>
          </a:p>
        </p:txBody>
      </p:sp>
      <p:sp>
        <p:nvSpPr>
          <p:cNvPr id="326659" name="Rectangle 3"/>
          <p:cNvSpPr>
            <a:spLocks noChangeArrowheads="1"/>
          </p:cNvSpPr>
          <p:nvPr/>
        </p:nvSpPr>
        <p:spPr bwMode="auto">
          <a:xfrm>
            <a:off x="4738688" y="3432175"/>
            <a:ext cx="311150" cy="3048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endParaRPr lang="en-US">
              <a:latin typeface="Times New Roman" charset="0"/>
            </a:endParaRPr>
          </a:p>
        </p:txBody>
      </p:sp>
      <p:sp>
        <p:nvSpPr>
          <p:cNvPr id="326660" name="Rectangle 4"/>
          <p:cNvSpPr>
            <a:spLocks noGrp="1" noChangeArrowheads="1"/>
          </p:cNvSpPr>
          <p:nvPr>
            <p:ph type="title"/>
          </p:nvPr>
        </p:nvSpPr>
        <p:spPr/>
        <p:txBody>
          <a:bodyPr/>
          <a:lstStyle/>
          <a:p>
            <a:r>
              <a:rPr lang="en-US"/>
              <a:t>Probes</a:t>
            </a:r>
          </a:p>
        </p:txBody>
      </p:sp>
      <p:sp>
        <p:nvSpPr>
          <p:cNvPr id="326661" name="Rectangle 5"/>
          <p:cNvSpPr>
            <a:spLocks noGrp="1" noChangeArrowheads="1"/>
          </p:cNvSpPr>
          <p:nvPr>
            <p:ph type="body" idx="1"/>
          </p:nvPr>
        </p:nvSpPr>
        <p:spPr>
          <a:xfrm>
            <a:off x="685800" y="1600200"/>
            <a:ext cx="7772400" cy="930275"/>
          </a:xfrm>
        </p:spPr>
        <p:txBody>
          <a:bodyPr/>
          <a:lstStyle/>
          <a:p>
            <a:r>
              <a:rPr lang="en-US"/>
              <a:t>Send packet train spaced to mimic desired rate</a:t>
            </a:r>
          </a:p>
          <a:p>
            <a:r>
              <a:rPr lang="en-US"/>
              <a:t>Check packet dispersion at receiver</a:t>
            </a:r>
          </a:p>
          <a:p>
            <a:endParaRPr lang="en-US"/>
          </a:p>
        </p:txBody>
      </p:sp>
      <p:sp>
        <p:nvSpPr>
          <p:cNvPr id="326662" name="Rectangle 6"/>
          <p:cNvSpPr>
            <a:spLocks noChangeArrowheads="1"/>
          </p:cNvSpPr>
          <p:nvPr/>
        </p:nvSpPr>
        <p:spPr bwMode="auto">
          <a:xfrm>
            <a:off x="2360613" y="3292475"/>
            <a:ext cx="152400" cy="6096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endParaRPr lang="en-US">
              <a:latin typeface="Times New Roman" charset="0"/>
            </a:endParaRPr>
          </a:p>
        </p:txBody>
      </p:sp>
      <p:sp>
        <p:nvSpPr>
          <p:cNvPr id="326663" name="Rectangle 7"/>
          <p:cNvSpPr>
            <a:spLocks noChangeArrowheads="1"/>
          </p:cNvSpPr>
          <p:nvPr/>
        </p:nvSpPr>
        <p:spPr bwMode="auto">
          <a:xfrm>
            <a:off x="1874838" y="3292475"/>
            <a:ext cx="152400" cy="6096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endParaRPr lang="en-US">
              <a:latin typeface="Times New Roman" charset="0"/>
            </a:endParaRPr>
          </a:p>
        </p:txBody>
      </p:sp>
      <p:sp>
        <p:nvSpPr>
          <p:cNvPr id="326664" name="Rectangle 8"/>
          <p:cNvSpPr>
            <a:spLocks noChangeArrowheads="1"/>
          </p:cNvSpPr>
          <p:nvPr/>
        </p:nvSpPr>
        <p:spPr bwMode="auto">
          <a:xfrm>
            <a:off x="1414463" y="3279775"/>
            <a:ext cx="152400" cy="6096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endParaRPr lang="en-US">
              <a:latin typeface="Times New Roman" charset="0"/>
            </a:endParaRPr>
          </a:p>
        </p:txBody>
      </p:sp>
      <p:sp>
        <p:nvSpPr>
          <p:cNvPr id="326665" name="Rectangle 9"/>
          <p:cNvSpPr>
            <a:spLocks noChangeArrowheads="1"/>
          </p:cNvSpPr>
          <p:nvPr/>
        </p:nvSpPr>
        <p:spPr bwMode="auto">
          <a:xfrm>
            <a:off x="3821113" y="3432175"/>
            <a:ext cx="311150" cy="3048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endParaRPr lang="en-US">
              <a:latin typeface="Times New Roman" charset="0"/>
            </a:endParaRPr>
          </a:p>
        </p:txBody>
      </p:sp>
      <p:sp>
        <p:nvSpPr>
          <p:cNvPr id="326666" name="Line 10"/>
          <p:cNvSpPr>
            <a:spLocks noChangeShapeType="1"/>
          </p:cNvSpPr>
          <p:nvPr/>
        </p:nvSpPr>
        <p:spPr bwMode="auto">
          <a:xfrm>
            <a:off x="1222375" y="3279775"/>
            <a:ext cx="137160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26667" name="Line 11"/>
          <p:cNvSpPr>
            <a:spLocks noChangeShapeType="1"/>
          </p:cNvSpPr>
          <p:nvPr/>
        </p:nvSpPr>
        <p:spPr bwMode="auto">
          <a:xfrm>
            <a:off x="1222375" y="3889375"/>
            <a:ext cx="137160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26668" name="Line 12"/>
          <p:cNvSpPr>
            <a:spLocks noChangeShapeType="1"/>
          </p:cNvSpPr>
          <p:nvPr/>
        </p:nvSpPr>
        <p:spPr bwMode="auto">
          <a:xfrm>
            <a:off x="3600450" y="3432175"/>
            <a:ext cx="1736725"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26669" name="Line 13"/>
          <p:cNvSpPr>
            <a:spLocks noChangeShapeType="1"/>
          </p:cNvSpPr>
          <p:nvPr/>
        </p:nvSpPr>
        <p:spPr bwMode="auto">
          <a:xfrm>
            <a:off x="3600450" y="3736975"/>
            <a:ext cx="1736725"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nvGrpSpPr>
          <p:cNvPr id="2" name="Group 14"/>
          <p:cNvGrpSpPr>
            <a:grpSpLocks/>
          </p:cNvGrpSpPr>
          <p:nvPr/>
        </p:nvGrpSpPr>
        <p:grpSpPr bwMode="auto">
          <a:xfrm>
            <a:off x="3067050" y="3584575"/>
            <a:ext cx="381000" cy="76200"/>
            <a:chOff x="912" y="3072"/>
            <a:chExt cx="240" cy="48"/>
          </a:xfrm>
        </p:grpSpPr>
        <p:sp>
          <p:nvSpPr>
            <p:cNvPr id="326671" name="Oval 15"/>
            <p:cNvSpPr>
              <a:spLocks noChangeArrowheads="1"/>
            </p:cNvSpPr>
            <p:nvPr/>
          </p:nvSpPr>
          <p:spPr bwMode="auto">
            <a:xfrm>
              <a:off x="912" y="3072"/>
              <a:ext cx="48" cy="48"/>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326672" name="Oval 16"/>
            <p:cNvSpPr>
              <a:spLocks noChangeArrowheads="1"/>
            </p:cNvSpPr>
            <p:nvPr/>
          </p:nvSpPr>
          <p:spPr bwMode="auto">
            <a:xfrm>
              <a:off x="1008" y="3072"/>
              <a:ext cx="48" cy="48"/>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326673" name="Oval 17"/>
            <p:cNvSpPr>
              <a:spLocks noChangeArrowheads="1"/>
            </p:cNvSpPr>
            <p:nvPr/>
          </p:nvSpPr>
          <p:spPr bwMode="auto">
            <a:xfrm>
              <a:off x="1104" y="3072"/>
              <a:ext cx="48" cy="48"/>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3" name="Group 18"/>
          <p:cNvGrpSpPr>
            <a:grpSpLocks/>
          </p:cNvGrpSpPr>
          <p:nvPr/>
        </p:nvGrpSpPr>
        <p:grpSpPr bwMode="auto">
          <a:xfrm>
            <a:off x="5511800" y="3584575"/>
            <a:ext cx="381000" cy="76200"/>
            <a:chOff x="912" y="3072"/>
            <a:chExt cx="240" cy="48"/>
          </a:xfrm>
        </p:grpSpPr>
        <p:sp>
          <p:nvSpPr>
            <p:cNvPr id="326675" name="Oval 19"/>
            <p:cNvSpPr>
              <a:spLocks noChangeArrowheads="1"/>
            </p:cNvSpPr>
            <p:nvPr/>
          </p:nvSpPr>
          <p:spPr bwMode="auto">
            <a:xfrm>
              <a:off x="912" y="3072"/>
              <a:ext cx="48" cy="48"/>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326676" name="Oval 20"/>
            <p:cNvSpPr>
              <a:spLocks noChangeArrowheads="1"/>
            </p:cNvSpPr>
            <p:nvPr/>
          </p:nvSpPr>
          <p:spPr bwMode="auto">
            <a:xfrm>
              <a:off x="1008" y="3072"/>
              <a:ext cx="48" cy="48"/>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326677" name="Oval 21"/>
            <p:cNvSpPr>
              <a:spLocks noChangeArrowheads="1"/>
            </p:cNvSpPr>
            <p:nvPr/>
          </p:nvSpPr>
          <p:spPr bwMode="auto">
            <a:xfrm>
              <a:off x="1104" y="3072"/>
              <a:ext cx="48" cy="48"/>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sp>
        <p:nvSpPr>
          <p:cNvPr id="326678" name="Text Box 22"/>
          <p:cNvSpPr txBox="1">
            <a:spLocks noChangeArrowheads="1"/>
          </p:cNvSpPr>
          <p:nvPr/>
        </p:nvSpPr>
        <p:spPr bwMode="auto">
          <a:xfrm>
            <a:off x="3435350" y="3051175"/>
            <a:ext cx="1905000" cy="366713"/>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1800" b="1">
                <a:latin typeface="Times New Roman" charset="0"/>
              </a:rPr>
              <a:t>Bottleneck Link</a:t>
            </a:r>
            <a:endParaRPr lang="en-US" sz="1800">
              <a:latin typeface="Times New Roman" charset="0"/>
            </a:endParaRPr>
          </a:p>
        </p:txBody>
      </p:sp>
      <p:sp>
        <p:nvSpPr>
          <p:cNvPr id="326679" name="Rectangle 23"/>
          <p:cNvSpPr>
            <a:spLocks noChangeArrowheads="1"/>
          </p:cNvSpPr>
          <p:nvPr/>
        </p:nvSpPr>
        <p:spPr bwMode="auto">
          <a:xfrm>
            <a:off x="231775" y="3400425"/>
            <a:ext cx="990600" cy="366713"/>
          </a:xfrm>
          <a:prstGeom prst="rect">
            <a:avLst/>
          </a:prstGeom>
          <a:noFill/>
          <a:ln w="9525">
            <a:noFill/>
            <a:miter lim="800000"/>
            <a:headEnd/>
            <a:tailEnd/>
          </a:ln>
          <a:effectLst/>
        </p:spPr>
        <p:txBody>
          <a:bodyPr wrap="none">
            <a:prstTxWarp prst="textNoShape">
              <a:avLst/>
            </a:prstTxWarp>
            <a:spAutoFit/>
          </a:bodyPr>
          <a:lstStyle/>
          <a:p>
            <a:pPr eaLnBrk="1" hangingPunct="1"/>
            <a:r>
              <a:rPr lang="en-US" sz="1800" b="1">
                <a:latin typeface="Tahoma" charset="0"/>
              </a:rPr>
              <a:t>Sender</a:t>
            </a:r>
          </a:p>
        </p:txBody>
      </p:sp>
      <p:sp>
        <p:nvSpPr>
          <p:cNvPr id="326680" name="Rectangle 24"/>
          <p:cNvSpPr>
            <a:spLocks noChangeArrowheads="1"/>
          </p:cNvSpPr>
          <p:nvPr/>
        </p:nvSpPr>
        <p:spPr bwMode="auto">
          <a:xfrm>
            <a:off x="7132638" y="3297238"/>
            <a:ext cx="152400" cy="6096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endParaRPr lang="en-US">
              <a:latin typeface="Times New Roman" charset="0"/>
            </a:endParaRPr>
          </a:p>
        </p:txBody>
      </p:sp>
      <p:sp>
        <p:nvSpPr>
          <p:cNvPr id="326681" name="Rectangle 25"/>
          <p:cNvSpPr>
            <a:spLocks noChangeArrowheads="1"/>
          </p:cNvSpPr>
          <p:nvPr/>
        </p:nvSpPr>
        <p:spPr bwMode="auto">
          <a:xfrm>
            <a:off x="6646863" y="3297238"/>
            <a:ext cx="152400" cy="6096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endParaRPr lang="en-US">
              <a:latin typeface="Times New Roman" charset="0"/>
            </a:endParaRPr>
          </a:p>
        </p:txBody>
      </p:sp>
      <p:sp>
        <p:nvSpPr>
          <p:cNvPr id="326682" name="Rectangle 26"/>
          <p:cNvSpPr>
            <a:spLocks noChangeArrowheads="1"/>
          </p:cNvSpPr>
          <p:nvPr/>
        </p:nvSpPr>
        <p:spPr bwMode="auto">
          <a:xfrm>
            <a:off x="6186488" y="3284538"/>
            <a:ext cx="152400" cy="6096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endParaRPr lang="en-US">
              <a:latin typeface="Times New Roman" charset="0"/>
            </a:endParaRPr>
          </a:p>
        </p:txBody>
      </p:sp>
      <p:sp>
        <p:nvSpPr>
          <p:cNvPr id="326683" name="Line 27"/>
          <p:cNvSpPr>
            <a:spLocks noChangeShapeType="1"/>
          </p:cNvSpPr>
          <p:nvPr/>
        </p:nvSpPr>
        <p:spPr bwMode="auto">
          <a:xfrm>
            <a:off x="5994400" y="3284538"/>
            <a:ext cx="164465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26684" name="Line 28"/>
          <p:cNvSpPr>
            <a:spLocks noChangeShapeType="1"/>
          </p:cNvSpPr>
          <p:nvPr/>
        </p:nvSpPr>
        <p:spPr bwMode="auto">
          <a:xfrm>
            <a:off x="5992813" y="3895725"/>
            <a:ext cx="164465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26685" name="Rectangle 29"/>
          <p:cNvSpPr>
            <a:spLocks noChangeArrowheads="1"/>
          </p:cNvSpPr>
          <p:nvPr/>
        </p:nvSpPr>
        <p:spPr bwMode="auto">
          <a:xfrm>
            <a:off x="7750175" y="3400425"/>
            <a:ext cx="1179513" cy="366713"/>
          </a:xfrm>
          <a:prstGeom prst="rect">
            <a:avLst/>
          </a:prstGeom>
          <a:noFill/>
          <a:ln w="9525">
            <a:noFill/>
            <a:miter lim="800000"/>
            <a:headEnd/>
            <a:tailEnd/>
          </a:ln>
          <a:effectLst/>
        </p:spPr>
        <p:txBody>
          <a:bodyPr wrap="none">
            <a:prstTxWarp prst="textNoShape">
              <a:avLst/>
            </a:prstTxWarp>
            <a:spAutoFit/>
          </a:bodyPr>
          <a:lstStyle/>
          <a:p>
            <a:pPr eaLnBrk="1" hangingPunct="1"/>
            <a:r>
              <a:rPr lang="en-US" sz="1800" b="1">
                <a:latin typeface="Tahoma" charset="0"/>
              </a:rPr>
              <a:t>Receiver</a:t>
            </a:r>
          </a:p>
        </p:txBody>
      </p:sp>
      <p:sp>
        <p:nvSpPr>
          <p:cNvPr id="326686" name="Text Box 30"/>
          <p:cNvSpPr txBox="1">
            <a:spLocks noChangeArrowheads="1"/>
          </p:cNvSpPr>
          <p:nvPr/>
        </p:nvSpPr>
        <p:spPr bwMode="auto">
          <a:xfrm>
            <a:off x="231775" y="2474913"/>
            <a:ext cx="2411413" cy="457200"/>
          </a:xfrm>
          <a:prstGeom prst="rect">
            <a:avLst/>
          </a:prstGeom>
          <a:noFill/>
          <a:ln w="9525">
            <a:noFill/>
            <a:miter lim="800000"/>
            <a:headEnd/>
            <a:tailEnd/>
          </a:ln>
          <a:effectLst/>
        </p:spPr>
        <p:txBody>
          <a:bodyPr wrap="none">
            <a:prstTxWarp prst="textNoShape">
              <a:avLst/>
            </a:prstTxWarp>
            <a:spAutoFit/>
          </a:bodyPr>
          <a:lstStyle/>
          <a:p>
            <a:pPr eaLnBrk="1" hangingPunct="1"/>
            <a:r>
              <a:rPr lang="en-US" b="1" i="1">
                <a:solidFill>
                  <a:schemeClr val="bg2"/>
                </a:solidFill>
                <a:latin typeface="Times New Roman" charset="0"/>
              </a:rPr>
              <a:t>Successful probe:</a:t>
            </a:r>
          </a:p>
        </p:txBody>
      </p:sp>
      <p:grpSp>
        <p:nvGrpSpPr>
          <p:cNvPr id="4" name="Group 31"/>
          <p:cNvGrpSpPr>
            <a:grpSpLocks/>
          </p:cNvGrpSpPr>
          <p:nvPr/>
        </p:nvGrpSpPr>
        <p:grpSpPr bwMode="auto">
          <a:xfrm>
            <a:off x="228600" y="4267200"/>
            <a:ext cx="8697913" cy="2035175"/>
            <a:chOff x="135" y="3031"/>
            <a:chExt cx="5479" cy="1282"/>
          </a:xfrm>
        </p:grpSpPr>
        <p:sp>
          <p:nvSpPr>
            <p:cNvPr id="326688" name="Text Box 32"/>
            <p:cNvSpPr txBox="1">
              <a:spLocks noChangeArrowheads="1"/>
            </p:cNvSpPr>
            <p:nvPr/>
          </p:nvSpPr>
          <p:spPr bwMode="auto">
            <a:xfrm>
              <a:off x="3807" y="3999"/>
              <a:ext cx="1008" cy="231"/>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1800" b="1" i="1">
                  <a:latin typeface="Times New Roman" charset="0"/>
                </a:rPr>
                <a:t>Dispersion</a:t>
              </a:r>
              <a:endParaRPr lang="en-US" sz="1800" i="1">
                <a:latin typeface="Times New Roman" charset="0"/>
              </a:endParaRPr>
            </a:p>
          </p:txBody>
        </p:sp>
        <p:sp>
          <p:nvSpPr>
            <p:cNvPr id="326689" name="Text Box 33"/>
            <p:cNvSpPr txBox="1">
              <a:spLocks noChangeArrowheads="1"/>
            </p:cNvSpPr>
            <p:nvPr/>
          </p:nvSpPr>
          <p:spPr bwMode="auto">
            <a:xfrm>
              <a:off x="3928" y="3902"/>
              <a:ext cx="500" cy="240"/>
            </a:xfrm>
            <a:prstGeom prst="rect">
              <a:avLst/>
            </a:prstGeom>
            <a:noFill/>
            <a:ln w="9525">
              <a:noFill/>
              <a:miter lim="800000"/>
              <a:headEnd/>
              <a:tailEnd/>
            </a:ln>
            <a:effectLst/>
          </p:spPr>
          <p:txBody>
            <a:bodyPr vert="eaVert">
              <a:prstTxWarp prst="textNoShape">
                <a:avLst/>
              </a:prstTxWarp>
              <a:spAutoFit/>
            </a:bodyPr>
            <a:lstStyle/>
            <a:p>
              <a:pPr>
                <a:spcBef>
                  <a:spcPct val="50000"/>
                </a:spcBef>
              </a:pPr>
              <a:r>
                <a:rPr lang="en-US" sz="4000" b="1">
                  <a:latin typeface="Times New Roman" charset="0"/>
                </a:rPr>
                <a:t>}</a:t>
              </a:r>
              <a:endParaRPr lang="en-US" sz="4000">
                <a:latin typeface="Times New Roman" charset="0"/>
              </a:endParaRPr>
            </a:p>
          </p:txBody>
        </p:sp>
        <p:sp>
          <p:nvSpPr>
            <p:cNvPr id="326690" name="Text Box 34"/>
            <p:cNvSpPr txBox="1">
              <a:spLocks noChangeArrowheads="1"/>
            </p:cNvSpPr>
            <p:nvPr/>
          </p:nvSpPr>
          <p:spPr bwMode="auto">
            <a:xfrm>
              <a:off x="4315" y="3914"/>
              <a:ext cx="500" cy="240"/>
            </a:xfrm>
            <a:prstGeom prst="rect">
              <a:avLst/>
            </a:prstGeom>
            <a:noFill/>
            <a:ln w="9525">
              <a:noFill/>
              <a:miter lim="800000"/>
              <a:headEnd/>
              <a:tailEnd/>
            </a:ln>
            <a:effectLst/>
          </p:spPr>
          <p:txBody>
            <a:bodyPr vert="eaVert">
              <a:prstTxWarp prst="textNoShape">
                <a:avLst/>
              </a:prstTxWarp>
              <a:spAutoFit/>
            </a:bodyPr>
            <a:lstStyle/>
            <a:p>
              <a:pPr>
                <a:spcBef>
                  <a:spcPct val="50000"/>
                </a:spcBef>
              </a:pPr>
              <a:r>
                <a:rPr lang="en-US" sz="4000" b="1">
                  <a:latin typeface="Times New Roman" charset="0"/>
                </a:rPr>
                <a:t>}</a:t>
              </a:r>
              <a:endParaRPr lang="en-US" sz="4000">
                <a:latin typeface="Times New Roman" charset="0"/>
              </a:endParaRPr>
            </a:p>
          </p:txBody>
        </p:sp>
        <p:sp>
          <p:nvSpPr>
            <p:cNvPr id="326691" name="Text Box 35"/>
            <p:cNvSpPr txBox="1">
              <a:spLocks noChangeArrowheads="1"/>
            </p:cNvSpPr>
            <p:nvPr/>
          </p:nvSpPr>
          <p:spPr bwMode="auto">
            <a:xfrm>
              <a:off x="2065" y="4082"/>
              <a:ext cx="1200" cy="231"/>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1800" b="1">
                  <a:latin typeface="Times New Roman" charset="0"/>
                </a:rPr>
                <a:t>Cross traffic</a:t>
              </a:r>
              <a:endParaRPr lang="en-US" sz="1800">
                <a:latin typeface="Times New Roman" charset="0"/>
              </a:endParaRPr>
            </a:p>
          </p:txBody>
        </p:sp>
        <p:sp>
          <p:nvSpPr>
            <p:cNvPr id="326692" name="Rectangle 36"/>
            <p:cNvSpPr>
              <a:spLocks noChangeArrowheads="1"/>
            </p:cNvSpPr>
            <p:nvPr/>
          </p:nvSpPr>
          <p:spPr bwMode="auto">
            <a:xfrm>
              <a:off x="3074" y="3594"/>
              <a:ext cx="196" cy="192"/>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endParaRPr lang="en-US">
                <a:latin typeface="Times New Roman" charset="0"/>
              </a:endParaRPr>
            </a:p>
          </p:txBody>
        </p:sp>
        <p:sp>
          <p:nvSpPr>
            <p:cNvPr id="326693" name="Rectangle 37"/>
            <p:cNvSpPr>
              <a:spLocks noChangeArrowheads="1"/>
            </p:cNvSpPr>
            <p:nvPr/>
          </p:nvSpPr>
          <p:spPr bwMode="auto">
            <a:xfrm>
              <a:off x="2732" y="3594"/>
              <a:ext cx="196" cy="192"/>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endParaRPr lang="en-US">
                <a:latin typeface="Times New Roman" charset="0"/>
              </a:endParaRPr>
            </a:p>
          </p:txBody>
        </p:sp>
        <p:sp>
          <p:nvSpPr>
            <p:cNvPr id="326694" name="Rectangle 38"/>
            <p:cNvSpPr>
              <a:spLocks noChangeArrowheads="1"/>
            </p:cNvSpPr>
            <p:nvPr/>
          </p:nvSpPr>
          <p:spPr bwMode="auto">
            <a:xfrm>
              <a:off x="2590" y="3594"/>
              <a:ext cx="138" cy="192"/>
            </a:xfrm>
            <a:prstGeom prst="rect">
              <a:avLst/>
            </a:prstGeom>
            <a:solidFill>
              <a:srgbClr val="CC3399"/>
            </a:solidFill>
            <a:ln w="9525">
              <a:solidFill>
                <a:schemeClr val="tx1"/>
              </a:solidFill>
              <a:miter lim="800000"/>
              <a:headEnd/>
              <a:tailEnd/>
            </a:ln>
            <a:effectLst/>
          </p:spPr>
          <p:txBody>
            <a:bodyPr wrap="none" anchor="ctr">
              <a:prstTxWarp prst="textNoShape">
                <a:avLst/>
              </a:prstTxWarp>
            </a:bodyPr>
            <a:lstStyle/>
            <a:p>
              <a:pPr algn="ctr"/>
              <a:endParaRPr lang="en-US">
                <a:latin typeface="Times New Roman" charset="0"/>
              </a:endParaRPr>
            </a:p>
          </p:txBody>
        </p:sp>
        <p:sp>
          <p:nvSpPr>
            <p:cNvPr id="326695" name="Rectangle 39"/>
            <p:cNvSpPr>
              <a:spLocks noChangeArrowheads="1"/>
            </p:cNvSpPr>
            <p:nvPr/>
          </p:nvSpPr>
          <p:spPr bwMode="auto">
            <a:xfrm>
              <a:off x="2396" y="3595"/>
              <a:ext cx="196" cy="192"/>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endParaRPr lang="en-US">
                <a:latin typeface="Times New Roman" charset="0"/>
              </a:endParaRPr>
            </a:p>
          </p:txBody>
        </p:sp>
        <p:sp>
          <p:nvSpPr>
            <p:cNvPr id="326696" name="Rectangle 40"/>
            <p:cNvSpPr>
              <a:spLocks noChangeArrowheads="1"/>
            </p:cNvSpPr>
            <p:nvPr/>
          </p:nvSpPr>
          <p:spPr bwMode="auto">
            <a:xfrm>
              <a:off x="1476" y="3514"/>
              <a:ext cx="96" cy="384"/>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endParaRPr lang="en-US">
                <a:latin typeface="Times New Roman" charset="0"/>
              </a:endParaRPr>
            </a:p>
          </p:txBody>
        </p:sp>
        <p:sp>
          <p:nvSpPr>
            <p:cNvPr id="326697" name="Rectangle 41"/>
            <p:cNvSpPr>
              <a:spLocks noChangeArrowheads="1"/>
            </p:cNvSpPr>
            <p:nvPr/>
          </p:nvSpPr>
          <p:spPr bwMode="auto">
            <a:xfrm>
              <a:off x="1170" y="3514"/>
              <a:ext cx="96" cy="384"/>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endParaRPr lang="en-US">
                <a:latin typeface="Times New Roman" charset="0"/>
              </a:endParaRPr>
            </a:p>
          </p:txBody>
        </p:sp>
        <p:sp>
          <p:nvSpPr>
            <p:cNvPr id="326698" name="Rectangle 42"/>
            <p:cNvSpPr>
              <a:spLocks noChangeArrowheads="1"/>
            </p:cNvSpPr>
            <p:nvPr/>
          </p:nvSpPr>
          <p:spPr bwMode="auto">
            <a:xfrm>
              <a:off x="880" y="3506"/>
              <a:ext cx="96" cy="384"/>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endParaRPr lang="en-US">
                <a:latin typeface="Times New Roman" charset="0"/>
              </a:endParaRPr>
            </a:p>
          </p:txBody>
        </p:sp>
        <p:sp>
          <p:nvSpPr>
            <p:cNvPr id="326699" name="Line 43"/>
            <p:cNvSpPr>
              <a:spLocks noChangeShapeType="1"/>
            </p:cNvSpPr>
            <p:nvPr/>
          </p:nvSpPr>
          <p:spPr bwMode="auto">
            <a:xfrm>
              <a:off x="759" y="3506"/>
              <a:ext cx="864"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26700" name="Line 44"/>
            <p:cNvSpPr>
              <a:spLocks noChangeShapeType="1"/>
            </p:cNvSpPr>
            <p:nvPr/>
          </p:nvSpPr>
          <p:spPr bwMode="auto">
            <a:xfrm>
              <a:off x="759" y="3890"/>
              <a:ext cx="864"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26701" name="Line 45"/>
            <p:cNvSpPr>
              <a:spLocks noChangeShapeType="1"/>
            </p:cNvSpPr>
            <p:nvPr/>
          </p:nvSpPr>
          <p:spPr bwMode="auto">
            <a:xfrm>
              <a:off x="2257" y="3602"/>
              <a:ext cx="1094"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26702" name="Line 46"/>
            <p:cNvSpPr>
              <a:spLocks noChangeShapeType="1"/>
            </p:cNvSpPr>
            <p:nvPr/>
          </p:nvSpPr>
          <p:spPr bwMode="auto">
            <a:xfrm>
              <a:off x="2257" y="3794"/>
              <a:ext cx="1094"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nvGrpSpPr>
            <p:cNvPr id="5" name="Group 47"/>
            <p:cNvGrpSpPr>
              <a:grpSpLocks/>
            </p:cNvGrpSpPr>
            <p:nvPr/>
          </p:nvGrpSpPr>
          <p:grpSpPr bwMode="auto">
            <a:xfrm>
              <a:off x="1921" y="3698"/>
              <a:ext cx="240" cy="48"/>
              <a:chOff x="912" y="3072"/>
              <a:chExt cx="240" cy="48"/>
            </a:xfrm>
          </p:grpSpPr>
          <p:sp>
            <p:nvSpPr>
              <p:cNvPr id="326704" name="Oval 48"/>
              <p:cNvSpPr>
                <a:spLocks noChangeArrowheads="1"/>
              </p:cNvSpPr>
              <p:nvPr/>
            </p:nvSpPr>
            <p:spPr bwMode="auto">
              <a:xfrm>
                <a:off x="912" y="3072"/>
                <a:ext cx="48" cy="48"/>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326705" name="Oval 49"/>
              <p:cNvSpPr>
                <a:spLocks noChangeArrowheads="1"/>
              </p:cNvSpPr>
              <p:nvPr/>
            </p:nvSpPr>
            <p:spPr bwMode="auto">
              <a:xfrm>
                <a:off x="1008" y="3072"/>
                <a:ext cx="48" cy="48"/>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326706" name="Oval 50"/>
              <p:cNvSpPr>
                <a:spLocks noChangeArrowheads="1"/>
              </p:cNvSpPr>
              <p:nvPr/>
            </p:nvSpPr>
            <p:spPr bwMode="auto">
              <a:xfrm>
                <a:off x="1104" y="3072"/>
                <a:ext cx="48" cy="48"/>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6" name="Group 51"/>
            <p:cNvGrpSpPr>
              <a:grpSpLocks/>
            </p:cNvGrpSpPr>
            <p:nvPr/>
          </p:nvGrpSpPr>
          <p:grpSpPr bwMode="auto">
            <a:xfrm>
              <a:off x="3461" y="3698"/>
              <a:ext cx="240" cy="48"/>
              <a:chOff x="912" y="3072"/>
              <a:chExt cx="240" cy="48"/>
            </a:xfrm>
          </p:grpSpPr>
          <p:sp>
            <p:nvSpPr>
              <p:cNvPr id="326708" name="Oval 52"/>
              <p:cNvSpPr>
                <a:spLocks noChangeArrowheads="1"/>
              </p:cNvSpPr>
              <p:nvPr/>
            </p:nvSpPr>
            <p:spPr bwMode="auto">
              <a:xfrm>
                <a:off x="912" y="3072"/>
                <a:ext cx="48" cy="48"/>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326709" name="Oval 53"/>
              <p:cNvSpPr>
                <a:spLocks noChangeArrowheads="1"/>
              </p:cNvSpPr>
              <p:nvPr/>
            </p:nvSpPr>
            <p:spPr bwMode="auto">
              <a:xfrm>
                <a:off x="1008" y="3072"/>
                <a:ext cx="48" cy="48"/>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326710" name="Oval 54"/>
              <p:cNvSpPr>
                <a:spLocks noChangeArrowheads="1"/>
              </p:cNvSpPr>
              <p:nvPr/>
            </p:nvSpPr>
            <p:spPr bwMode="auto">
              <a:xfrm>
                <a:off x="1104" y="3072"/>
                <a:ext cx="48" cy="48"/>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sp>
          <p:nvSpPr>
            <p:cNvPr id="326711" name="Rectangle 55"/>
            <p:cNvSpPr>
              <a:spLocks noChangeArrowheads="1"/>
            </p:cNvSpPr>
            <p:nvPr/>
          </p:nvSpPr>
          <p:spPr bwMode="auto">
            <a:xfrm>
              <a:off x="2928" y="3602"/>
              <a:ext cx="141" cy="192"/>
            </a:xfrm>
            <a:prstGeom prst="rect">
              <a:avLst/>
            </a:prstGeom>
            <a:solidFill>
              <a:srgbClr val="008000"/>
            </a:solidFill>
            <a:ln w="9525">
              <a:solidFill>
                <a:schemeClr val="tx1"/>
              </a:solidFill>
              <a:miter lim="800000"/>
              <a:headEnd/>
              <a:tailEnd/>
            </a:ln>
            <a:effectLst/>
          </p:spPr>
          <p:txBody>
            <a:bodyPr wrap="none" anchor="ctr">
              <a:prstTxWarp prst="textNoShape">
                <a:avLst/>
              </a:prstTxWarp>
            </a:bodyPr>
            <a:lstStyle/>
            <a:p>
              <a:pPr algn="ctr"/>
              <a:endParaRPr lang="en-US">
                <a:latin typeface="Times New Roman" charset="0"/>
              </a:endParaRPr>
            </a:p>
          </p:txBody>
        </p:sp>
        <p:sp>
          <p:nvSpPr>
            <p:cNvPr id="326712" name="Line 56"/>
            <p:cNvSpPr>
              <a:spLocks noChangeShapeType="1"/>
            </p:cNvSpPr>
            <p:nvPr/>
          </p:nvSpPr>
          <p:spPr bwMode="auto">
            <a:xfrm flipH="1" flipV="1">
              <a:off x="2593" y="3842"/>
              <a:ext cx="48" cy="288"/>
            </a:xfrm>
            <a:prstGeom prst="line">
              <a:avLst/>
            </a:prstGeom>
            <a:noFill/>
            <a:ln w="25400">
              <a:solidFill>
                <a:schemeClr val="tx1"/>
              </a:solidFill>
              <a:round/>
              <a:headEnd/>
              <a:tailEnd type="stealth" w="med" len="sm"/>
            </a:ln>
            <a:effectLst/>
          </p:spPr>
          <p:txBody>
            <a:bodyPr>
              <a:prstTxWarp prst="textNoShape">
                <a:avLst/>
              </a:prstTxWarp>
            </a:bodyPr>
            <a:lstStyle/>
            <a:p>
              <a:endParaRPr lang="en-US"/>
            </a:p>
          </p:txBody>
        </p:sp>
        <p:sp>
          <p:nvSpPr>
            <p:cNvPr id="326713" name="Line 57"/>
            <p:cNvSpPr>
              <a:spLocks noChangeShapeType="1"/>
            </p:cNvSpPr>
            <p:nvPr/>
          </p:nvSpPr>
          <p:spPr bwMode="auto">
            <a:xfrm flipV="1">
              <a:off x="2737" y="3842"/>
              <a:ext cx="96" cy="288"/>
            </a:xfrm>
            <a:prstGeom prst="line">
              <a:avLst/>
            </a:prstGeom>
            <a:noFill/>
            <a:ln w="25400">
              <a:solidFill>
                <a:schemeClr val="tx1"/>
              </a:solidFill>
              <a:round/>
              <a:headEnd/>
              <a:tailEnd type="stealth" w="med" len="sm"/>
            </a:ln>
            <a:effectLst/>
          </p:spPr>
          <p:txBody>
            <a:bodyPr>
              <a:prstTxWarp prst="textNoShape">
                <a:avLst/>
              </a:prstTxWarp>
            </a:bodyPr>
            <a:lstStyle/>
            <a:p>
              <a:endParaRPr lang="en-US"/>
            </a:p>
          </p:txBody>
        </p:sp>
        <p:sp>
          <p:nvSpPr>
            <p:cNvPr id="326714" name="Rectangle 58"/>
            <p:cNvSpPr>
              <a:spLocks noChangeArrowheads="1"/>
            </p:cNvSpPr>
            <p:nvPr/>
          </p:nvSpPr>
          <p:spPr bwMode="auto">
            <a:xfrm>
              <a:off x="135" y="3582"/>
              <a:ext cx="624" cy="231"/>
            </a:xfrm>
            <a:prstGeom prst="rect">
              <a:avLst/>
            </a:prstGeom>
            <a:noFill/>
            <a:ln w="9525">
              <a:noFill/>
              <a:miter lim="800000"/>
              <a:headEnd/>
              <a:tailEnd/>
            </a:ln>
            <a:effectLst/>
          </p:spPr>
          <p:txBody>
            <a:bodyPr wrap="none">
              <a:prstTxWarp prst="textNoShape">
                <a:avLst/>
              </a:prstTxWarp>
              <a:spAutoFit/>
            </a:bodyPr>
            <a:lstStyle/>
            <a:p>
              <a:pPr eaLnBrk="1" hangingPunct="1"/>
              <a:r>
                <a:rPr lang="en-US" sz="1800" b="1">
                  <a:latin typeface="Tahoma" charset="0"/>
                </a:rPr>
                <a:t>Sender</a:t>
              </a:r>
            </a:p>
          </p:txBody>
        </p:sp>
        <p:sp>
          <p:nvSpPr>
            <p:cNvPr id="326715" name="Rectangle 59"/>
            <p:cNvSpPr>
              <a:spLocks noChangeArrowheads="1"/>
            </p:cNvSpPr>
            <p:nvPr/>
          </p:nvSpPr>
          <p:spPr bwMode="auto">
            <a:xfrm>
              <a:off x="4871" y="3582"/>
              <a:ext cx="743" cy="231"/>
            </a:xfrm>
            <a:prstGeom prst="rect">
              <a:avLst/>
            </a:prstGeom>
            <a:noFill/>
            <a:ln w="9525">
              <a:noFill/>
              <a:miter lim="800000"/>
              <a:headEnd/>
              <a:tailEnd/>
            </a:ln>
            <a:effectLst/>
          </p:spPr>
          <p:txBody>
            <a:bodyPr wrap="none">
              <a:prstTxWarp prst="textNoShape">
                <a:avLst/>
              </a:prstTxWarp>
              <a:spAutoFit/>
            </a:bodyPr>
            <a:lstStyle/>
            <a:p>
              <a:pPr eaLnBrk="1" hangingPunct="1"/>
              <a:r>
                <a:rPr lang="en-US" sz="1800" b="1">
                  <a:latin typeface="Tahoma" charset="0"/>
                </a:rPr>
                <a:t>Receiver</a:t>
              </a:r>
            </a:p>
          </p:txBody>
        </p:sp>
        <p:sp>
          <p:nvSpPr>
            <p:cNvPr id="326716" name="Rectangle 60"/>
            <p:cNvSpPr>
              <a:spLocks noChangeArrowheads="1"/>
            </p:cNvSpPr>
            <p:nvPr/>
          </p:nvSpPr>
          <p:spPr bwMode="auto">
            <a:xfrm>
              <a:off x="4647" y="3500"/>
              <a:ext cx="96" cy="384"/>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endParaRPr lang="en-US">
                <a:latin typeface="Times New Roman" charset="0"/>
              </a:endParaRPr>
            </a:p>
          </p:txBody>
        </p:sp>
        <p:sp>
          <p:nvSpPr>
            <p:cNvPr id="326717" name="Rectangle 61"/>
            <p:cNvSpPr>
              <a:spLocks noChangeArrowheads="1"/>
            </p:cNvSpPr>
            <p:nvPr/>
          </p:nvSpPr>
          <p:spPr bwMode="auto">
            <a:xfrm>
              <a:off x="4307" y="3500"/>
              <a:ext cx="96" cy="384"/>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endParaRPr lang="en-US">
                <a:latin typeface="Times New Roman" charset="0"/>
              </a:endParaRPr>
            </a:p>
          </p:txBody>
        </p:sp>
        <p:sp>
          <p:nvSpPr>
            <p:cNvPr id="326718" name="Rectangle 62"/>
            <p:cNvSpPr>
              <a:spLocks noChangeArrowheads="1"/>
            </p:cNvSpPr>
            <p:nvPr/>
          </p:nvSpPr>
          <p:spPr bwMode="auto">
            <a:xfrm>
              <a:off x="3896" y="3492"/>
              <a:ext cx="96" cy="384"/>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endParaRPr lang="en-US">
                <a:latin typeface="Times New Roman" charset="0"/>
              </a:endParaRPr>
            </a:p>
          </p:txBody>
        </p:sp>
        <p:sp>
          <p:nvSpPr>
            <p:cNvPr id="326719" name="Line 63"/>
            <p:cNvSpPr>
              <a:spLocks noChangeShapeType="1"/>
            </p:cNvSpPr>
            <p:nvPr/>
          </p:nvSpPr>
          <p:spPr bwMode="auto">
            <a:xfrm>
              <a:off x="3775" y="3492"/>
              <a:ext cx="1036"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26720" name="Line 64"/>
            <p:cNvSpPr>
              <a:spLocks noChangeShapeType="1"/>
            </p:cNvSpPr>
            <p:nvPr/>
          </p:nvSpPr>
          <p:spPr bwMode="auto">
            <a:xfrm>
              <a:off x="3775" y="3876"/>
              <a:ext cx="1036"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26721" name="Text Box 65"/>
            <p:cNvSpPr txBox="1">
              <a:spLocks noChangeArrowheads="1"/>
            </p:cNvSpPr>
            <p:nvPr/>
          </p:nvSpPr>
          <p:spPr bwMode="auto">
            <a:xfrm>
              <a:off x="151" y="3031"/>
              <a:ext cx="1187" cy="288"/>
            </a:xfrm>
            <a:prstGeom prst="rect">
              <a:avLst/>
            </a:prstGeom>
            <a:noFill/>
            <a:ln w="9525">
              <a:noFill/>
              <a:miter lim="800000"/>
              <a:headEnd/>
              <a:tailEnd/>
            </a:ln>
            <a:effectLst/>
          </p:spPr>
          <p:txBody>
            <a:bodyPr wrap="none">
              <a:prstTxWarp prst="textNoShape">
                <a:avLst/>
              </a:prstTxWarp>
              <a:spAutoFit/>
            </a:bodyPr>
            <a:lstStyle/>
            <a:p>
              <a:pPr eaLnBrk="1" hangingPunct="1"/>
              <a:r>
                <a:rPr lang="en-US" b="1" i="1">
                  <a:solidFill>
                    <a:schemeClr val="bg2"/>
                  </a:solidFill>
                  <a:latin typeface="Times New Roman" charset="0"/>
                </a:rPr>
                <a:t>Failed probe: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r>
              <a:rPr lang="en-US"/>
              <a:t>Probabilistic Accept</a:t>
            </a:r>
          </a:p>
        </p:txBody>
      </p:sp>
      <p:sp>
        <p:nvSpPr>
          <p:cNvPr id="327683" name="Rectangle 3"/>
          <p:cNvSpPr>
            <a:spLocks noGrp="1" noChangeArrowheads="1"/>
          </p:cNvSpPr>
          <p:nvPr>
            <p:ph type="body" idx="1"/>
          </p:nvPr>
        </p:nvSpPr>
        <p:spPr>
          <a:xfrm>
            <a:off x="685800" y="1600200"/>
            <a:ext cx="7772400" cy="1504950"/>
          </a:xfrm>
        </p:spPr>
        <p:txBody>
          <a:bodyPr/>
          <a:lstStyle/>
          <a:p>
            <a:r>
              <a:rPr lang="en-US"/>
              <a:t>Randomly generate a slope consistent with the observed data</a:t>
            </a:r>
          </a:p>
          <a:p>
            <a:pPr lvl="1"/>
            <a:r>
              <a:rPr lang="en-US"/>
              <a:t>same mean, variance as least squares fit</a:t>
            </a:r>
          </a:p>
          <a:p>
            <a:r>
              <a:rPr lang="en-US"/>
              <a:t>Accept if slope is not positive</a:t>
            </a:r>
          </a:p>
          <a:p>
            <a:r>
              <a:rPr lang="en-US"/>
              <a:t>Robust to small variations in packet scheduling</a:t>
            </a:r>
          </a:p>
        </p:txBody>
      </p:sp>
      <p:sp>
        <p:nvSpPr>
          <p:cNvPr id="327684" name="Line 4"/>
          <p:cNvSpPr>
            <a:spLocks noChangeShapeType="1"/>
          </p:cNvSpPr>
          <p:nvPr/>
        </p:nvSpPr>
        <p:spPr bwMode="auto">
          <a:xfrm>
            <a:off x="2438400" y="3886200"/>
            <a:ext cx="0" cy="2809875"/>
          </a:xfrm>
          <a:prstGeom prst="line">
            <a:avLst/>
          </a:prstGeom>
          <a:noFill/>
          <a:ln w="19050">
            <a:solidFill>
              <a:schemeClr val="tx1"/>
            </a:solidFill>
            <a:miter lim="800000"/>
            <a:headEnd type="triangle" w="med" len="med"/>
            <a:tailEnd/>
          </a:ln>
          <a:effectLst/>
        </p:spPr>
        <p:txBody>
          <a:bodyPr wrap="none">
            <a:prstTxWarp prst="textNoShape">
              <a:avLst/>
            </a:prstTxWarp>
          </a:bodyPr>
          <a:lstStyle/>
          <a:p>
            <a:endParaRPr lang="en-US"/>
          </a:p>
        </p:txBody>
      </p:sp>
      <p:sp>
        <p:nvSpPr>
          <p:cNvPr id="327685" name="Line 5"/>
          <p:cNvSpPr>
            <a:spLocks noChangeShapeType="1"/>
          </p:cNvSpPr>
          <p:nvPr/>
        </p:nvSpPr>
        <p:spPr bwMode="auto">
          <a:xfrm>
            <a:off x="1200150" y="6257925"/>
            <a:ext cx="5200650" cy="0"/>
          </a:xfrm>
          <a:prstGeom prst="line">
            <a:avLst/>
          </a:prstGeom>
          <a:noFill/>
          <a:ln w="19050">
            <a:solidFill>
              <a:schemeClr val="tx1"/>
            </a:solidFill>
            <a:miter lim="800000"/>
            <a:headEnd/>
            <a:tailEnd type="triangle" w="med" len="med"/>
          </a:ln>
          <a:effectLst/>
        </p:spPr>
        <p:txBody>
          <a:bodyPr wrap="none">
            <a:prstTxWarp prst="textNoShape">
              <a:avLst/>
            </a:prstTxWarp>
          </a:bodyPr>
          <a:lstStyle/>
          <a:p>
            <a:endParaRPr lang="en-US"/>
          </a:p>
        </p:txBody>
      </p:sp>
      <p:sp>
        <p:nvSpPr>
          <p:cNvPr id="327686" name="Text Box 6"/>
          <p:cNvSpPr txBox="1">
            <a:spLocks noChangeArrowheads="1"/>
          </p:cNvSpPr>
          <p:nvPr/>
        </p:nvSpPr>
        <p:spPr bwMode="auto">
          <a:xfrm>
            <a:off x="5822950" y="6329363"/>
            <a:ext cx="577850" cy="366712"/>
          </a:xfrm>
          <a:prstGeom prst="rect">
            <a:avLst/>
          </a:prstGeom>
          <a:noFill/>
          <a:ln w="9525">
            <a:noFill/>
            <a:miter lim="800000"/>
            <a:headEnd/>
            <a:tailEnd/>
          </a:ln>
          <a:effectLst/>
        </p:spPr>
        <p:txBody>
          <a:bodyPr wrap="none">
            <a:prstTxWarp prst="textNoShape">
              <a:avLst/>
            </a:prstTxWarp>
            <a:spAutoFit/>
          </a:bodyPr>
          <a:lstStyle/>
          <a:p>
            <a:pPr eaLnBrk="1" hangingPunct="1"/>
            <a:r>
              <a:rPr lang="en-US" sz="1800" i="1">
                <a:latin typeface="Times New Roman" charset="0"/>
                <a:ea typeface="Times New Roman" charset="0"/>
                <a:cs typeface="Times New Roman" charset="0"/>
              </a:rPr>
              <a:t>time</a:t>
            </a:r>
          </a:p>
        </p:txBody>
      </p:sp>
      <p:sp>
        <p:nvSpPr>
          <p:cNvPr id="327687" name="Text Box 7"/>
          <p:cNvSpPr txBox="1">
            <a:spLocks noChangeArrowheads="1"/>
          </p:cNvSpPr>
          <p:nvPr/>
        </p:nvSpPr>
        <p:spPr bwMode="auto">
          <a:xfrm>
            <a:off x="1609725" y="3886200"/>
            <a:ext cx="679450" cy="366713"/>
          </a:xfrm>
          <a:prstGeom prst="rect">
            <a:avLst/>
          </a:prstGeom>
          <a:noFill/>
          <a:ln w="9525">
            <a:noFill/>
            <a:miter lim="800000"/>
            <a:headEnd/>
            <a:tailEnd/>
          </a:ln>
          <a:effectLst/>
        </p:spPr>
        <p:txBody>
          <a:bodyPr wrap="none">
            <a:prstTxWarp prst="textNoShape">
              <a:avLst/>
            </a:prstTxWarp>
            <a:spAutoFit/>
          </a:bodyPr>
          <a:lstStyle/>
          <a:p>
            <a:pPr eaLnBrk="1" hangingPunct="1"/>
            <a:r>
              <a:rPr lang="en-US" sz="1800" i="1">
                <a:latin typeface="Times New Roman" charset="0"/>
                <a:ea typeface="Times New Roman" charset="0"/>
                <a:cs typeface="Times New Roman" charset="0"/>
              </a:rPr>
              <a:t>delay</a:t>
            </a:r>
          </a:p>
        </p:txBody>
      </p:sp>
      <p:grpSp>
        <p:nvGrpSpPr>
          <p:cNvPr id="2" name="Group 60"/>
          <p:cNvGrpSpPr>
            <a:grpSpLocks/>
          </p:cNvGrpSpPr>
          <p:nvPr/>
        </p:nvGrpSpPr>
        <p:grpSpPr bwMode="auto">
          <a:xfrm>
            <a:off x="1752600" y="5181600"/>
            <a:ext cx="4606925" cy="392113"/>
            <a:chOff x="1122" y="3067"/>
            <a:chExt cx="2902" cy="247"/>
          </a:xfrm>
        </p:grpSpPr>
        <p:sp>
          <p:nvSpPr>
            <p:cNvPr id="327689" name="Oval 9"/>
            <p:cNvSpPr>
              <a:spLocks noChangeArrowheads="1"/>
            </p:cNvSpPr>
            <p:nvPr/>
          </p:nvSpPr>
          <p:spPr bwMode="auto">
            <a:xfrm rot="13548329">
              <a:off x="2880" y="3216"/>
              <a:ext cx="56" cy="56"/>
            </a:xfrm>
            <a:prstGeom prst="ellipse">
              <a:avLst/>
            </a:prstGeom>
            <a:solidFill>
              <a:schemeClr val="hlink"/>
            </a:solidFill>
            <a:ln w="9525">
              <a:solidFill>
                <a:schemeClr val="tx1"/>
              </a:solidFill>
              <a:miter lim="800000"/>
              <a:headEnd/>
              <a:tailEnd/>
            </a:ln>
            <a:effectLst/>
          </p:spPr>
          <p:txBody>
            <a:bodyPr wrap="none" anchor="ctr">
              <a:prstTxWarp prst="textNoShape">
                <a:avLst/>
              </a:prstTxWarp>
            </a:bodyPr>
            <a:lstStyle/>
            <a:p>
              <a:endParaRPr lang="en-US"/>
            </a:p>
          </p:txBody>
        </p:sp>
        <p:sp>
          <p:nvSpPr>
            <p:cNvPr id="327693" name="Oval 13"/>
            <p:cNvSpPr>
              <a:spLocks noChangeArrowheads="1"/>
            </p:cNvSpPr>
            <p:nvPr/>
          </p:nvSpPr>
          <p:spPr bwMode="auto">
            <a:xfrm rot="13548329">
              <a:off x="2475" y="3258"/>
              <a:ext cx="56" cy="56"/>
            </a:xfrm>
            <a:prstGeom prst="ellipse">
              <a:avLst/>
            </a:prstGeom>
            <a:solidFill>
              <a:schemeClr val="hlink"/>
            </a:solidFill>
            <a:ln w="9525">
              <a:solidFill>
                <a:schemeClr val="tx1"/>
              </a:solidFill>
              <a:miter lim="800000"/>
              <a:headEnd/>
              <a:tailEnd/>
            </a:ln>
            <a:effectLst/>
          </p:spPr>
          <p:txBody>
            <a:bodyPr wrap="none" anchor="ctr">
              <a:prstTxWarp prst="textNoShape">
                <a:avLst/>
              </a:prstTxWarp>
            </a:bodyPr>
            <a:lstStyle/>
            <a:p>
              <a:endParaRPr lang="en-US"/>
            </a:p>
          </p:txBody>
        </p:sp>
        <p:sp>
          <p:nvSpPr>
            <p:cNvPr id="327701" name="Oval 21"/>
            <p:cNvSpPr>
              <a:spLocks noChangeArrowheads="1"/>
            </p:cNvSpPr>
            <p:nvPr/>
          </p:nvSpPr>
          <p:spPr bwMode="auto">
            <a:xfrm rot="13548329">
              <a:off x="2121" y="3067"/>
              <a:ext cx="56" cy="56"/>
            </a:xfrm>
            <a:prstGeom prst="ellipse">
              <a:avLst/>
            </a:prstGeom>
            <a:solidFill>
              <a:schemeClr val="hlink"/>
            </a:solidFill>
            <a:ln w="9525">
              <a:solidFill>
                <a:schemeClr val="tx1"/>
              </a:solidFill>
              <a:miter lim="800000"/>
              <a:headEnd/>
              <a:tailEnd/>
            </a:ln>
            <a:effectLst/>
          </p:spPr>
          <p:txBody>
            <a:bodyPr wrap="none" anchor="ctr">
              <a:prstTxWarp prst="textNoShape">
                <a:avLst/>
              </a:prstTxWarp>
            </a:bodyPr>
            <a:lstStyle/>
            <a:p>
              <a:endParaRPr lang="en-US"/>
            </a:p>
          </p:txBody>
        </p:sp>
        <p:sp>
          <p:nvSpPr>
            <p:cNvPr id="327705" name="Oval 25"/>
            <p:cNvSpPr>
              <a:spLocks noChangeArrowheads="1"/>
            </p:cNvSpPr>
            <p:nvPr/>
          </p:nvSpPr>
          <p:spPr bwMode="auto">
            <a:xfrm rot="13548329">
              <a:off x="3237" y="3070"/>
              <a:ext cx="56" cy="56"/>
            </a:xfrm>
            <a:prstGeom prst="ellipse">
              <a:avLst/>
            </a:prstGeom>
            <a:solidFill>
              <a:schemeClr val="hlink"/>
            </a:solidFill>
            <a:ln w="9525">
              <a:solidFill>
                <a:schemeClr val="tx1"/>
              </a:solidFill>
              <a:miter lim="800000"/>
              <a:headEnd/>
              <a:tailEnd/>
            </a:ln>
            <a:effectLst/>
          </p:spPr>
          <p:txBody>
            <a:bodyPr wrap="none" anchor="ctr">
              <a:prstTxWarp prst="textNoShape">
                <a:avLst/>
              </a:prstTxWarp>
            </a:bodyPr>
            <a:lstStyle/>
            <a:p>
              <a:endParaRPr lang="en-US"/>
            </a:p>
          </p:txBody>
        </p:sp>
        <p:sp>
          <p:nvSpPr>
            <p:cNvPr id="327708" name="Oval 28"/>
            <p:cNvSpPr>
              <a:spLocks noChangeArrowheads="1"/>
            </p:cNvSpPr>
            <p:nvPr/>
          </p:nvSpPr>
          <p:spPr bwMode="auto">
            <a:xfrm rot="13548329">
              <a:off x="1624" y="3157"/>
              <a:ext cx="56" cy="56"/>
            </a:xfrm>
            <a:prstGeom prst="ellipse">
              <a:avLst/>
            </a:prstGeom>
            <a:solidFill>
              <a:schemeClr val="hlink"/>
            </a:solidFill>
            <a:ln w="9525">
              <a:solidFill>
                <a:schemeClr val="tx1"/>
              </a:solidFill>
              <a:miter lim="800000"/>
              <a:headEnd/>
              <a:tailEnd/>
            </a:ln>
            <a:effectLst/>
          </p:spPr>
          <p:txBody>
            <a:bodyPr wrap="none" anchor="ctr">
              <a:prstTxWarp prst="textNoShape">
                <a:avLst/>
              </a:prstTxWarp>
            </a:bodyPr>
            <a:lstStyle/>
            <a:p>
              <a:endParaRPr lang="en-US"/>
            </a:p>
          </p:txBody>
        </p:sp>
        <p:sp>
          <p:nvSpPr>
            <p:cNvPr id="327710" name="Line 30"/>
            <p:cNvSpPr>
              <a:spLocks noChangeShapeType="1"/>
            </p:cNvSpPr>
            <p:nvPr/>
          </p:nvSpPr>
          <p:spPr bwMode="auto">
            <a:xfrm flipV="1">
              <a:off x="1122" y="3202"/>
              <a:ext cx="2902" cy="0"/>
            </a:xfrm>
            <a:prstGeom prst="line">
              <a:avLst/>
            </a:prstGeom>
            <a:noFill/>
            <a:ln w="28575">
              <a:solidFill>
                <a:schemeClr val="tx1"/>
              </a:solidFill>
              <a:miter lim="800000"/>
              <a:headEnd/>
              <a:tailEnd type="triangle" w="med" len="med"/>
            </a:ln>
            <a:effectLst/>
          </p:spPr>
          <p:txBody>
            <a:bodyPr wrap="none">
              <a:prstTxWarp prst="textNoShape">
                <a:avLst/>
              </a:prstTxWarp>
            </a:bodyPr>
            <a:lstStyle/>
            <a:p>
              <a:endParaRPr lang="en-US"/>
            </a:p>
          </p:txBody>
        </p:sp>
      </p:grpSp>
      <p:grpSp>
        <p:nvGrpSpPr>
          <p:cNvPr id="3" name="Group 53"/>
          <p:cNvGrpSpPr>
            <a:grpSpLocks/>
          </p:cNvGrpSpPr>
          <p:nvPr/>
        </p:nvGrpSpPr>
        <p:grpSpPr bwMode="auto">
          <a:xfrm>
            <a:off x="1295400" y="4038600"/>
            <a:ext cx="4778375" cy="1566863"/>
            <a:chOff x="1219" y="2745"/>
            <a:chExt cx="3010" cy="987"/>
          </a:xfrm>
        </p:grpSpPr>
        <p:sp>
          <p:nvSpPr>
            <p:cNvPr id="327734" name="Oval 54"/>
            <p:cNvSpPr>
              <a:spLocks noChangeArrowheads="1"/>
            </p:cNvSpPr>
            <p:nvPr/>
          </p:nvSpPr>
          <p:spPr bwMode="auto">
            <a:xfrm rot="12545518">
              <a:off x="3120" y="3168"/>
              <a:ext cx="56" cy="56"/>
            </a:xfrm>
            <a:prstGeom prst="ellipse">
              <a:avLst/>
            </a:prstGeom>
            <a:solidFill>
              <a:srgbClr val="FF00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327735" name="Oval 55"/>
            <p:cNvSpPr>
              <a:spLocks noChangeArrowheads="1"/>
            </p:cNvSpPr>
            <p:nvPr/>
          </p:nvSpPr>
          <p:spPr bwMode="auto">
            <a:xfrm rot="12545518">
              <a:off x="2789" y="3363"/>
              <a:ext cx="56" cy="56"/>
            </a:xfrm>
            <a:prstGeom prst="ellipse">
              <a:avLst/>
            </a:prstGeom>
            <a:solidFill>
              <a:srgbClr val="FF00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327736" name="Oval 56"/>
            <p:cNvSpPr>
              <a:spLocks noChangeArrowheads="1"/>
            </p:cNvSpPr>
            <p:nvPr/>
          </p:nvSpPr>
          <p:spPr bwMode="auto">
            <a:xfrm rot="12545518">
              <a:off x="2400" y="3216"/>
              <a:ext cx="56" cy="56"/>
            </a:xfrm>
            <a:prstGeom prst="ellipse">
              <a:avLst/>
            </a:prstGeom>
            <a:solidFill>
              <a:srgbClr val="FF00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327737" name="Oval 57"/>
            <p:cNvSpPr>
              <a:spLocks noChangeArrowheads="1"/>
            </p:cNvSpPr>
            <p:nvPr/>
          </p:nvSpPr>
          <p:spPr bwMode="auto">
            <a:xfrm rot="12545518">
              <a:off x="3396" y="2939"/>
              <a:ext cx="56" cy="56"/>
            </a:xfrm>
            <a:prstGeom prst="ellipse">
              <a:avLst/>
            </a:prstGeom>
            <a:solidFill>
              <a:srgbClr val="FF00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327738" name="Oval 58"/>
            <p:cNvSpPr>
              <a:spLocks noChangeArrowheads="1"/>
            </p:cNvSpPr>
            <p:nvPr/>
          </p:nvSpPr>
          <p:spPr bwMode="auto">
            <a:xfrm rot="12545518">
              <a:off x="2001" y="3385"/>
              <a:ext cx="56" cy="56"/>
            </a:xfrm>
            <a:prstGeom prst="ellipse">
              <a:avLst/>
            </a:prstGeom>
            <a:solidFill>
              <a:srgbClr val="FF00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327739" name="Line 59"/>
            <p:cNvSpPr>
              <a:spLocks noChangeShapeType="1"/>
            </p:cNvSpPr>
            <p:nvPr/>
          </p:nvSpPr>
          <p:spPr bwMode="auto">
            <a:xfrm flipV="1">
              <a:off x="1219" y="2745"/>
              <a:ext cx="3010" cy="987"/>
            </a:xfrm>
            <a:prstGeom prst="line">
              <a:avLst/>
            </a:prstGeom>
            <a:noFill/>
            <a:ln w="28575">
              <a:solidFill>
                <a:schemeClr val="tx1"/>
              </a:solidFill>
              <a:miter lim="800000"/>
              <a:headEnd/>
              <a:tailEnd type="triangle" w="med" len="med"/>
            </a:ln>
            <a:effectLst/>
          </p:spPr>
          <p:txBody>
            <a:bodyPr wrap="none">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r>
              <a:rPr lang="en-US"/>
              <a:t>Rate Compensation</a:t>
            </a:r>
          </a:p>
        </p:txBody>
      </p:sp>
      <p:sp>
        <p:nvSpPr>
          <p:cNvPr id="329731" name="Rectangle 3"/>
          <p:cNvSpPr>
            <a:spLocks noGrp="1" noChangeArrowheads="1"/>
          </p:cNvSpPr>
          <p:nvPr>
            <p:ph type="body" sz="half" idx="1"/>
          </p:nvPr>
        </p:nvSpPr>
        <p:spPr>
          <a:xfrm>
            <a:off x="381000" y="1384300"/>
            <a:ext cx="8610600" cy="5473700"/>
          </a:xfrm>
        </p:spPr>
        <p:txBody>
          <a:bodyPr/>
          <a:lstStyle/>
          <a:p>
            <a:r>
              <a:rPr lang="en-US" dirty="0"/>
              <a:t>Queues can still increase:</a:t>
            </a:r>
          </a:p>
          <a:p>
            <a:pPr lvl="1"/>
            <a:r>
              <a:rPr lang="en-US" dirty="0"/>
              <a:t>Failed probes, even if short, can result in additional </a:t>
            </a:r>
            <a:r>
              <a:rPr lang="en-US" dirty="0" err="1"/>
              <a:t>queueing</a:t>
            </a:r>
            <a:endParaRPr lang="en-US" dirty="0"/>
          </a:p>
          <a:p>
            <a:pPr lvl="1"/>
            <a:r>
              <a:rPr lang="en-US" dirty="0"/>
              <a:t>Simultaneous probes could allocate the same bandwidth</a:t>
            </a:r>
          </a:p>
          <a:p>
            <a:pPr lvl="1"/>
            <a:r>
              <a:rPr lang="en-US" dirty="0"/>
              <a:t>Probabilistic accept may decide probe was successful, without sufficient underlying available </a:t>
            </a:r>
            <a:r>
              <a:rPr lang="en-US" dirty="0" smtClean="0"/>
              <a:t>bandwidth</a:t>
            </a:r>
          </a:p>
          <a:p>
            <a:r>
              <a:rPr lang="en-US" dirty="0"/>
              <a:t>PCP solution</a:t>
            </a:r>
          </a:p>
          <a:p>
            <a:pPr lvl="1"/>
            <a:r>
              <a:rPr lang="en-US" dirty="0"/>
              <a:t>Detect increasing queues by measuring packet latency and inter-packet delay</a:t>
            </a:r>
          </a:p>
          <a:p>
            <a:pPr lvl="1"/>
            <a:r>
              <a:rPr lang="en-US" dirty="0"/>
              <a:t>Each sender decreases their rate proportionately, to eliminate queues within a single round trip</a:t>
            </a:r>
          </a:p>
          <a:p>
            <a:pPr lvl="1"/>
            <a:r>
              <a:rPr lang="en-US" dirty="0"/>
              <a:t>Emulates AIMD, and thus provides eventual fairness</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r>
              <a:rPr lang="en-US"/>
              <a:t>Binary Search</a:t>
            </a:r>
          </a:p>
        </p:txBody>
      </p:sp>
      <p:sp>
        <p:nvSpPr>
          <p:cNvPr id="330755" name="Rectangle 3"/>
          <p:cNvSpPr>
            <a:spLocks noGrp="1" noChangeArrowheads="1"/>
          </p:cNvSpPr>
          <p:nvPr>
            <p:ph type="body" idx="1"/>
          </p:nvPr>
        </p:nvSpPr>
        <p:spPr>
          <a:xfrm>
            <a:off x="381000" y="1346200"/>
            <a:ext cx="8574088" cy="5511800"/>
          </a:xfrm>
        </p:spPr>
        <p:txBody>
          <a:bodyPr/>
          <a:lstStyle/>
          <a:p>
            <a:r>
              <a:rPr lang="en-US"/>
              <a:t>Base protocol: binary search for channel capacity</a:t>
            </a:r>
          </a:p>
          <a:p>
            <a:pPr lvl="1"/>
            <a:r>
              <a:rPr lang="en-US"/>
              <a:t>Start with a baseline rate: One MSS packet per round-trip</a:t>
            </a:r>
          </a:p>
          <a:p>
            <a:pPr lvl="1"/>
            <a:r>
              <a:rPr lang="en-US"/>
              <a:t>If probe succeeds, double the requested bandwidth</a:t>
            </a:r>
          </a:p>
          <a:p>
            <a:pPr lvl="1"/>
            <a:r>
              <a:rPr lang="en-US"/>
              <a:t>If probe fails, halve the requested bandwidth</a:t>
            </a:r>
          </a:p>
          <a:p>
            <a:pPr lvl="2"/>
            <a:r>
              <a:rPr lang="en-US"/>
              <a:t>Below baseline rate, issue probes less frequently, up to a limit</a:t>
            </a:r>
          </a:p>
        </p:txBody>
      </p:sp>
      <p:grpSp>
        <p:nvGrpSpPr>
          <p:cNvPr id="2" name="Group 32"/>
          <p:cNvGrpSpPr>
            <a:grpSpLocks/>
          </p:cNvGrpSpPr>
          <p:nvPr/>
        </p:nvGrpSpPr>
        <p:grpSpPr bwMode="auto">
          <a:xfrm>
            <a:off x="304800" y="3505200"/>
            <a:ext cx="8269288" cy="2559050"/>
            <a:chOff x="209" y="1749"/>
            <a:chExt cx="5209" cy="1612"/>
          </a:xfrm>
        </p:grpSpPr>
        <p:sp>
          <p:nvSpPr>
            <p:cNvPr id="330756" name="Line 4"/>
            <p:cNvSpPr>
              <a:spLocks noChangeShapeType="1"/>
            </p:cNvSpPr>
            <p:nvPr/>
          </p:nvSpPr>
          <p:spPr bwMode="auto">
            <a:xfrm>
              <a:off x="566" y="1749"/>
              <a:ext cx="0" cy="1595"/>
            </a:xfrm>
            <a:prstGeom prst="line">
              <a:avLst/>
            </a:prstGeom>
            <a:noFill/>
            <a:ln w="19050">
              <a:solidFill>
                <a:schemeClr val="tx1"/>
              </a:solidFill>
              <a:round/>
              <a:headEnd type="stealth" w="lg" len="lg"/>
              <a:tailEnd type="none" w="sm" len="sm"/>
            </a:ln>
            <a:effectLst/>
          </p:spPr>
          <p:txBody>
            <a:bodyPr wrap="none" anchor="ctr">
              <a:prstTxWarp prst="textNoShape">
                <a:avLst/>
              </a:prstTxWarp>
            </a:bodyPr>
            <a:lstStyle/>
            <a:p>
              <a:endParaRPr lang="en-US"/>
            </a:p>
          </p:txBody>
        </p:sp>
        <p:sp>
          <p:nvSpPr>
            <p:cNvPr id="330757" name="Line 5"/>
            <p:cNvSpPr>
              <a:spLocks noChangeShapeType="1"/>
            </p:cNvSpPr>
            <p:nvPr/>
          </p:nvSpPr>
          <p:spPr bwMode="auto">
            <a:xfrm>
              <a:off x="566" y="3344"/>
              <a:ext cx="4464" cy="0"/>
            </a:xfrm>
            <a:prstGeom prst="line">
              <a:avLst/>
            </a:prstGeom>
            <a:noFill/>
            <a:ln w="19050">
              <a:solidFill>
                <a:schemeClr val="tx1"/>
              </a:solidFill>
              <a:round/>
              <a:headEnd type="none" w="sm" len="sm"/>
              <a:tailEnd type="stealth" w="lg" len="lg"/>
            </a:ln>
            <a:effectLst/>
          </p:spPr>
          <p:txBody>
            <a:bodyPr wrap="none" anchor="ctr">
              <a:prstTxWarp prst="textNoShape">
                <a:avLst/>
              </a:prstTxWarp>
            </a:bodyPr>
            <a:lstStyle/>
            <a:p>
              <a:endParaRPr lang="en-US"/>
            </a:p>
          </p:txBody>
        </p:sp>
        <p:sp>
          <p:nvSpPr>
            <p:cNvPr id="330758" name="Rectangle 6"/>
            <p:cNvSpPr>
              <a:spLocks noChangeArrowheads="1"/>
            </p:cNvSpPr>
            <p:nvPr/>
          </p:nvSpPr>
          <p:spPr bwMode="auto">
            <a:xfrm rot="-5400000">
              <a:off x="102" y="2534"/>
              <a:ext cx="463" cy="25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2000" b="1">
                  <a:latin typeface="Arial" charset="0"/>
                </a:rPr>
                <a:t>Rate</a:t>
              </a:r>
            </a:p>
          </p:txBody>
        </p:sp>
        <p:sp>
          <p:nvSpPr>
            <p:cNvPr id="330759" name="Line 7"/>
            <p:cNvSpPr>
              <a:spLocks noChangeShapeType="1"/>
            </p:cNvSpPr>
            <p:nvPr/>
          </p:nvSpPr>
          <p:spPr bwMode="auto">
            <a:xfrm>
              <a:off x="566" y="2136"/>
              <a:ext cx="4622" cy="0"/>
            </a:xfrm>
            <a:prstGeom prst="line">
              <a:avLst/>
            </a:prstGeom>
            <a:noFill/>
            <a:ln w="19050">
              <a:solidFill>
                <a:srgbClr val="FF0066"/>
              </a:solidFill>
              <a:prstDash val="dashDot"/>
              <a:miter lim="800000"/>
              <a:headEnd/>
              <a:tailEnd/>
            </a:ln>
            <a:effectLst/>
          </p:spPr>
          <p:txBody>
            <a:bodyPr wrap="none">
              <a:prstTxWarp prst="textNoShape">
                <a:avLst/>
              </a:prstTxWarp>
            </a:bodyPr>
            <a:lstStyle/>
            <a:p>
              <a:endParaRPr lang="en-US"/>
            </a:p>
          </p:txBody>
        </p:sp>
        <p:sp>
          <p:nvSpPr>
            <p:cNvPr id="330760" name="Line 8"/>
            <p:cNvSpPr>
              <a:spLocks noChangeShapeType="1"/>
            </p:cNvSpPr>
            <p:nvPr/>
          </p:nvSpPr>
          <p:spPr bwMode="auto">
            <a:xfrm>
              <a:off x="566" y="3338"/>
              <a:ext cx="423" cy="0"/>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30761" name="Line 9"/>
            <p:cNvSpPr>
              <a:spLocks noChangeShapeType="1"/>
            </p:cNvSpPr>
            <p:nvPr/>
          </p:nvSpPr>
          <p:spPr bwMode="auto">
            <a:xfrm flipV="1">
              <a:off x="989" y="3125"/>
              <a:ext cx="0" cy="213"/>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30762" name="Line 10"/>
            <p:cNvSpPr>
              <a:spLocks noChangeShapeType="1"/>
            </p:cNvSpPr>
            <p:nvPr/>
          </p:nvSpPr>
          <p:spPr bwMode="auto">
            <a:xfrm flipV="1">
              <a:off x="988" y="3123"/>
              <a:ext cx="92" cy="0"/>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30763" name="Line 11"/>
            <p:cNvSpPr>
              <a:spLocks noChangeShapeType="1"/>
            </p:cNvSpPr>
            <p:nvPr/>
          </p:nvSpPr>
          <p:spPr bwMode="auto">
            <a:xfrm flipV="1">
              <a:off x="1967" y="3131"/>
              <a:ext cx="288" cy="0"/>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30764" name="Line 12"/>
            <p:cNvSpPr>
              <a:spLocks noChangeShapeType="1"/>
            </p:cNvSpPr>
            <p:nvPr/>
          </p:nvSpPr>
          <p:spPr bwMode="auto">
            <a:xfrm flipV="1">
              <a:off x="2255" y="2668"/>
              <a:ext cx="0" cy="457"/>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30765" name="Line 13"/>
            <p:cNvSpPr>
              <a:spLocks noChangeShapeType="1"/>
            </p:cNvSpPr>
            <p:nvPr/>
          </p:nvSpPr>
          <p:spPr bwMode="auto">
            <a:xfrm flipV="1">
              <a:off x="1077" y="3127"/>
              <a:ext cx="0" cy="213"/>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30766" name="Line 14"/>
            <p:cNvSpPr>
              <a:spLocks noChangeShapeType="1"/>
            </p:cNvSpPr>
            <p:nvPr/>
          </p:nvSpPr>
          <p:spPr bwMode="auto">
            <a:xfrm flipV="1">
              <a:off x="1961" y="3131"/>
              <a:ext cx="0" cy="213"/>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30767" name="Line 15"/>
            <p:cNvSpPr>
              <a:spLocks noChangeShapeType="1"/>
            </p:cNvSpPr>
            <p:nvPr/>
          </p:nvSpPr>
          <p:spPr bwMode="auto">
            <a:xfrm flipV="1">
              <a:off x="2255" y="2668"/>
              <a:ext cx="92" cy="0"/>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30768" name="Line 16"/>
            <p:cNvSpPr>
              <a:spLocks noChangeShapeType="1"/>
            </p:cNvSpPr>
            <p:nvPr/>
          </p:nvSpPr>
          <p:spPr bwMode="auto">
            <a:xfrm>
              <a:off x="2347" y="3128"/>
              <a:ext cx="884" cy="1"/>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30769" name="Line 17"/>
            <p:cNvSpPr>
              <a:spLocks noChangeShapeType="1"/>
            </p:cNvSpPr>
            <p:nvPr/>
          </p:nvSpPr>
          <p:spPr bwMode="auto">
            <a:xfrm flipV="1">
              <a:off x="3231" y="2668"/>
              <a:ext cx="0" cy="454"/>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30770" name="Line 18"/>
            <p:cNvSpPr>
              <a:spLocks noChangeShapeType="1"/>
            </p:cNvSpPr>
            <p:nvPr/>
          </p:nvSpPr>
          <p:spPr bwMode="auto">
            <a:xfrm flipV="1">
              <a:off x="3231" y="2668"/>
              <a:ext cx="806" cy="0"/>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30771" name="Line 19"/>
            <p:cNvSpPr>
              <a:spLocks noChangeShapeType="1"/>
            </p:cNvSpPr>
            <p:nvPr/>
          </p:nvSpPr>
          <p:spPr bwMode="auto">
            <a:xfrm flipV="1">
              <a:off x="4037" y="1797"/>
              <a:ext cx="0" cy="864"/>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30772" name="Line 20"/>
            <p:cNvSpPr>
              <a:spLocks noChangeShapeType="1"/>
            </p:cNvSpPr>
            <p:nvPr/>
          </p:nvSpPr>
          <p:spPr bwMode="auto">
            <a:xfrm>
              <a:off x="4138" y="2668"/>
              <a:ext cx="884" cy="1"/>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30773" name="Text Box 21"/>
            <p:cNvSpPr txBox="1">
              <a:spLocks noChangeArrowheads="1"/>
            </p:cNvSpPr>
            <p:nvPr/>
          </p:nvSpPr>
          <p:spPr bwMode="auto">
            <a:xfrm>
              <a:off x="873" y="2949"/>
              <a:ext cx="398" cy="173"/>
            </a:xfrm>
            <a:prstGeom prst="rect">
              <a:avLst/>
            </a:prstGeom>
            <a:noFill/>
            <a:ln w="9525">
              <a:noFill/>
              <a:miter lim="800000"/>
              <a:headEnd/>
              <a:tailEnd/>
            </a:ln>
            <a:effectLst/>
          </p:spPr>
          <p:txBody>
            <a:bodyPr wrap="none">
              <a:prstTxWarp prst="textNoShape">
                <a:avLst/>
              </a:prstTxWarp>
              <a:spAutoFit/>
            </a:bodyPr>
            <a:lstStyle/>
            <a:p>
              <a:pPr eaLnBrk="1" hangingPunct="1"/>
              <a:r>
                <a:rPr lang="en-US" sz="1200" b="1">
                  <a:latin typeface="Tahoma" charset="0"/>
                </a:rPr>
                <a:t>Probe</a:t>
              </a:r>
            </a:p>
          </p:txBody>
        </p:sp>
        <p:sp>
          <p:nvSpPr>
            <p:cNvPr id="330774" name="Text Box 22"/>
            <p:cNvSpPr txBox="1">
              <a:spLocks noChangeArrowheads="1"/>
            </p:cNvSpPr>
            <p:nvPr/>
          </p:nvSpPr>
          <p:spPr bwMode="auto">
            <a:xfrm>
              <a:off x="2098" y="2499"/>
              <a:ext cx="398" cy="173"/>
            </a:xfrm>
            <a:prstGeom prst="rect">
              <a:avLst/>
            </a:prstGeom>
            <a:noFill/>
            <a:ln w="9525">
              <a:noFill/>
              <a:miter lim="800000"/>
              <a:headEnd/>
              <a:tailEnd/>
            </a:ln>
            <a:effectLst/>
          </p:spPr>
          <p:txBody>
            <a:bodyPr wrap="none">
              <a:prstTxWarp prst="textNoShape">
                <a:avLst/>
              </a:prstTxWarp>
              <a:spAutoFit/>
            </a:bodyPr>
            <a:lstStyle/>
            <a:p>
              <a:pPr eaLnBrk="1" hangingPunct="1"/>
              <a:r>
                <a:rPr lang="en-US" sz="1200" b="1">
                  <a:latin typeface="Tahoma" charset="0"/>
                </a:rPr>
                <a:t>Probe</a:t>
              </a:r>
            </a:p>
          </p:txBody>
        </p:sp>
        <p:sp>
          <p:nvSpPr>
            <p:cNvPr id="330775" name="Line 23"/>
            <p:cNvSpPr>
              <a:spLocks noChangeShapeType="1"/>
            </p:cNvSpPr>
            <p:nvPr/>
          </p:nvSpPr>
          <p:spPr bwMode="auto">
            <a:xfrm>
              <a:off x="1056" y="3360"/>
              <a:ext cx="884" cy="1"/>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30776" name="Text Box 24"/>
            <p:cNvSpPr txBox="1">
              <a:spLocks noChangeArrowheads="1"/>
            </p:cNvSpPr>
            <p:nvPr/>
          </p:nvSpPr>
          <p:spPr bwMode="auto">
            <a:xfrm>
              <a:off x="576" y="1953"/>
              <a:ext cx="593" cy="366"/>
            </a:xfrm>
            <a:prstGeom prst="rect">
              <a:avLst/>
            </a:prstGeom>
            <a:noFill/>
            <a:ln w="9525">
              <a:noFill/>
              <a:miter lim="800000"/>
              <a:headEnd/>
              <a:tailEnd/>
            </a:ln>
            <a:effectLst/>
          </p:spPr>
          <p:txBody>
            <a:bodyPr wrap="none">
              <a:prstTxWarp prst="textNoShape">
                <a:avLst/>
              </a:prstTxWarp>
              <a:spAutoFit/>
            </a:bodyPr>
            <a:lstStyle/>
            <a:p>
              <a:pPr eaLnBrk="1" hangingPunct="1"/>
              <a:r>
                <a:rPr lang="en-US" sz="1600">
                  <a:latin typeface="Tahoma" charset="0"/>
                </a:rPr>
                <a:t>Channel</a:t>
              </a:r>
            </a:p>
            <a:p>
              <a:pPr eaLnBrk="1" hangingPunct="1"/>
              <a:r>
                <a:rPr lang="en-US" sz="1600">
                  <a:latin typeface="Tahoma" charset="0"/>
                </a:rPr>
                <a:t>Capacity</a:t>
              </a:r>
            </a:p>
          </p:txBody>
        </p:sp>
        <p:sp>
          <p:nvSpPr>
            <p:cNvPr id="330777" name="Line 25"/>
            <p:cNvSpPr>
              <a:spLocks noChangeShapeType="1"/>
            </p:cNvSpPr>
            <p:nvPr/>
          </p:nvSpPr>
          <p:spPr bwMode="auto">
            <a:xfrm flipV="1">
              <a:off x="2352" y="2668"/>
              <a:ext cx="0" cy="457"/>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30778" name="Line 26"/>
            <p:cNvSpPr>
              <a:spLocks noChangeShapeType="1"/>
            </p:cNvSpPr>
            <p:nvPr/>
          </p:nvSpPr>
          <p:spPr bwMode="auto">
            <a:xfrm flipV="1">
              <a:off x="4134" y="1797"/>
              <a:ext cx="0" cy="864"/>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30779" name="Line 27"/>
            <p:cNvSpPr>
              <a:spLocks noChangeShapeType="1"/>
            </p:cNvSpPr>
            <p:nvPr/>
          </p:nvSpPr>
          <p:spPr bwMode="auto">
            <a:xfrm flipV="1">
              <a:off x="4041" y="1797"/>
              <a:ext cx="92" cy="0"/>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30780" name="Line 28"/>
            <p:cNvSpPr>
              <a:spLocks noChangeShapeType="1"/>
            </p:cNvSpPr>
            <p:nvPr/>
          </p:nvSpPr>
          <p:spPr bwMode="auto">
            <a:xfrm flipV="1">
              <a:off x="5033" y="2208"/>
              <a:ext cx="0" cy="457"/>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30781" name="Line 29"/>
            <p:cNvSpPr>
              <a:spLocks noChangeShapeType="1"/>
            </p:cNvSpPr>
            <p:nvPr/>
          </p:nvSpPr>
          <p:spPr bwMode="auto">
            <a:xfrm flipV="1">
              <a:off x="5033" y="2208"/>
              <a:ext cx="92" cy="0"/>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30782" name="Line 30"/>
            <p:cNvSpPr>
              <a:spLocks noChangeShapeType="1"/>
            </p:cNvSpPr>
            <p:nvPr/>
          </p:nvSpPr>
          <p:spPr bwMode="auto">
            <a:xfrm flipV="1">
              <a:off x="5130" y="2208"/>
              <a:ext cx="0" cy="457"/>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330783" name="Line 31"/>
            <p:cNvSpPr>
              <a:spLocks noChangeShapeType="1"/>
            </p:cNvSpPr>
            <p:nvPr/>
          </p:nvSpPr>
          <p:spPr bwMode="auto">
            <a:xfrm flipV="1">
              <a:off x="5130" y="2668"/>
              <a:ext cx="288" cy="0"/>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r>
              <a:rPr lang="en-US"/>
              <a:t>History</a:t>
            </a:r>
          </a:p>
        </p:txBody>
      </p:sp>
      <p:sp>
        <p:nvSpPr>
          <p:cNvPr id="331779" name="Rectangle 3"/>
          <p:cNvSpPr>
            <a:spLocks noGrp="1" noChangeArrowheads="1"/>
          </p:cNvSpPr>
          <p:nvPr>
            <p:ph type="body" idx="1"/>
          </p:nvPr>
        </p:nvSpPr>
        <p:spPr/>
        <p:txBody>
          <a:bodyPr/>
          <a:lstStyle/>
          <a:p>
            <a:r>
              <a:rPr lang="en-US"/>
              <a:t>Haven’t we just reinvented TCP slow start?</a:t>
            </a:r>
          </a:p>
          <a:p>
            <a:pPr lvl="1"/>
            <a:r>
              <a:rPr lang="en-US"/>
              <a:t>Still uses </a:t>
            </a:r>
            <a:r>
              <a:rPr lang="en-US" i="1"/>
              <a:t>O(log n)</a:t>
            </a:r>
            <a:r>
              <a:rPr lang="en-US"/>
              <a:t> steps to determine the bandwidth</a:t>
            </a:r>
          </a:p>
          <a:p>
            <a:pPr lvl="1"/>
            <a:r>
              <a:rPr lang="en-US"/>
              <a:t>Does prevent losses, keeps queues small</a:t>
            </a:r>
          </a:p>
          <a:p>
            <a:endParaRPr lang="en-US"/>
          </a:p>
          <a:p>
            <a:r>
              <a:rPr lang="en-US"/>
              <a:t>Host keeps track of previous rate for each path</a:t>
            </a:r>
          </a:p>
          <a:p>
            <a:pPr lvl="1"/>
            <a:r>
              <a:rPr lang="en-US"/>
              <a:t>Because probes are short, ok to probe using this history</a:t>
            </a:r>
          </a:p>
          <a:p>
            <a:pPr lvl="1"/>
            <a:r>
              <a:rPr lang="en-US"/>
              <a:t>Currently: first try 1/3</a:t>
            </a:r>
            <a:r>
              <a:rPr lang="en-US" baseline="30000"/>
              <a:t>rd</a:t>
            </a:r>
            <a:r>
              <a:rPr lang="en-US"/>
              <a:t> of previous rate</a:t>
            </a:r>
          </a:p>
          <a:p>
            <a:pPr lvl="2"/>
            <a:r>
              <a:rPr lang="en-US"/>
              <a:t>If prediction is inaccurate/accurate, we halve/double the initial probe rate</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r>
              <a:rPr lang="en-US"/>
              <a:t>TCP Compatibility</a:t>
            </a:r>
          </a:p>
        </p:txBody>
      </p:sp>
      <p:sp>
        <p:nvSpPr>
          <p:cNvPr id="332803" name="Rectangle 3"/>
          <p:cNvSpPr>
            <a:spLocks noGrp="1" noChangeArrowheads="1"/>
          </p:cNvSpPr>
          <p:nvPr>
            <p:ph type="body" idx="1"/>
          </p:nvPr>
        </p:nvSpPr>
        <p:spPr/>
        <p:txBody>
          <a:bodyPr/>
          <a:lstStyle/>
          <a:p>
            <a:pPr>
              <a:buFontTx/>
              <a:buNone/>
            </a:pPr>
            <a:r>
              <a:rPr lang="en-US" dirty="0"/>
              <a:t>TCP increases its rate regardless of queue size</a:t>
            </a:r>
          </a:p>
          <a:p>
            <a:pPr lvl="1"/>
            <a:r>
              <a:rPr lang="en-US" dirty="0"/>
              <a:t>Should PCP keep reducing its rate to compensate</a:t>
            </a:r>
            <a:r>
              <a:rPr lang="en-US" dirty="0" smtClean="0"/>
              <a:t>?</a:t>
            </a:r>
          </a:p>
          <a:p>
            <a:pPr>
              <a:buFontTx/>
              <a:buNone/>
            </a:pPr>
            <a:r>
              <a:rPr lang="en-US" dirty="0"/>
              <a:t>Solution: PCP becomes more aggressive in presence of non-responsive flows</a:t>
            </a:r>
          </a:p>
          <a:p>
            <a:pPr lvl="1"/>
            <a:r>
              <a:rPr lang="en-US" dirty="0"/>
              <a:t>If rate compensation is ineffective, reduce speed of rate compensation: “tit for tat”</a:t>
            </a:r>
            <a:endParaRPr lang="en-US" dirty="0" smtClean="0"/>
          </a:p>
          <a:p>
            <a:pPr lvl="1"/>
            <a:r>
              <a:rPr lang="en-US" dirty="0" smtClean="0"/>
              <a:t>When queues drain, revert to normal rate compensation</a:t>
            </a:r>
          </a:p>
          <a:p>
            <a:pPr>
              <a:buFontTx/>
              <a:buNone/>
            </a:pPr>
            <a:r>
              <a:rPr lang="en-US" dirty="0" smtClean="0"/>
              <a:t>Otherwise </a:t>
            </a:r>
            <a:r>
              <a:rPr lang="en-US" dirty="0"/>
              <a:t>compatible at protocol </a:t>
            </a:r>
            <a:r>
              <a:rPr lang="en-US" dirty="0" smtClean="0"/>
              <a:t>level</a:t>
            </a:r>
          </a:p>
          <a:p>
            <a:pPr lvl="1"/>
            <a:r>
              <a:rPr lang="en-US" dirty="0" smtClean="0"/>
              <a:t>PCP sender (receiver) induces TCP receiver (sender) to use PCP</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lstStyle/>
          <a:p>
            <a:r>
              <a:rPr lang="en-US"/>
              <a:t>Performance</a:t>
            </a:r>
          </a:p>
        </p:txBody>
      </p:sp>
      <p:sp>
        <p:nvSpPr>
          <p:cNvPr id="333827" name="Rectangle 3"/>
          <p:cNvSpPr>
            <a:spLocks noGrp="1" noChangeArrowheads="1"/>
          </p:cNvSpPr>
          <p:nvPr>
            <p:ph type="body" sz="half" idx="1"/>
          </p:nvPr>
        </p:nvSpPr>
        <p:spPr>
          <a:xfrm>
            <a:off x="685800" y="1295400"/>
            <a:ext cx="8305800" cy="1573213"/>
          </a:xfrm>
        </p:spPr>
        <p:txBody>
          <a:bodyPr/>
          <a:lstStyle/>
          <a:p>
            <a:r>
              <a:rPr lang="en-US" dirty="0"/>
              <a:t>User-level implementation</a:t>
            </a:r>
          </a:p>
          <a:p>
            <a:pPr lvl="1"/>
            <a:r>
              <a:rPr lang="en-US" dirty="0"/>
              <a:t>250KB transfers between every pair of US RON nodes</a:t>
            </a:r>
          </a:p>
          <a:p>
            <a:pPr lvl="1"/>
            <a:r>
              <a:rPr lang="en-US" dirty="0"/>
              <a:t>PCP vs. TCP vs. four concurrent PCP transmissions</a:t>
            </a:r>
          </a:p>
        </p:txBody>
      </p:sp>
      <p:graphicFrame>
        <p:nvGraphicFramePr>
          <p:cNvPr id="333828" name="Object 4"/>
          <p:cNvGraphicFramePr>
            <a:graphicFrameLocks noChangeAspect="1"/>
          </p:cNvGraphicFramePr>
          <p:nvPr>
            <p:ph sz="half" idx="2"/>
          </p:nvPr>
        </p:nvGraphicFramePr>
        <p:xfrm>
          <a:off x="1676400" y="2819400"/>
          <a:ext cx="5886450" cy="3813175"/>
        </p:xfrm>
        <a:graphic>
          <a:graphicData uri="http://schemas.openxmlformats.org/presentationml/2006/ole">
            <p:oleObj spid="_x0000_s331778" name="Chart" r:id="rId4" imgW="5067300" imgH="3289300" progId="Excel.Sheet.8">
              <p:embed/>
            </p:oleObj>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r>
              <a:rPr lang="en-US"/>
              <a:t>Is PCP Cheating?</a:t>
            </a:r>
          </a:p>
        </p:txBody>
      </p:sp>
      <p:graphicFrame>
        <p:nvGraphicFramePr>
          <p:cNvPr id="335875" name="Object 3"/>
          <p:cNvGraphicFramePr>
            <a:graphicFrameLocks noChangeAspect="1"/>
          </p:cNvGraphicFramePr>
          <p:nvPr>
            <p:ph idx="1"/>
          </p:nvPr>
        </p:nvGraphicFramePr>
        <p:xfrm>
          <a:off x="762000" y="1905000"/>
          <a:ext cx="7529513" cy="4137025"/>
        </p:xfrm>
        <a:graphic>
          <a:graphicData uri="http://schemas.openxmlformats.org/presentationml/2006/ole">
            <p:oleObj spid="_x0000_s333826" name="Chart" r:id="rId4" imgW="4914900" imgH="2705100" progId="Excel.Sheet.8">
              <p:embed/>
            </p:oleObj>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US"/>
              <a:t>Related Work</a:t>
            </a:r>
          </a:p>
        </p:txBody>
      </p:sp>
      <p:sp>
        <p:nvSpPr>
          <p:cNvPr id="347139" name="Rectangle 3"/>
          <p:cNvSpPr>
            <a:spLocks noGrp="1" noChangeArrowheads="1"/>
          </p:cNvSpPr>
          <p:nvPr>
            <p:ph type="body" idx="1"/>
          </p:nvPr>
        </p:nvSpPr>
        <p:spPr>
          <a:xfrm>
            <a:off x="381000" y="1422400"/>
            <a:ext cx="8574088" cy="5054600"/>
          </a:xfrm>
        </p:spPr>
        <p:txBody>
          <a:bodyPr/>
          <a:lstStyle/>
          <a:p>
            <a:pPr>
              <a:lnSpc>
                <a:spcPct val="80000"/>
              </a:lnSpc>
              <a:buFontTx/>
              <a:buNone/>
            </a:pPr>
            <a:endParaRPr lang="en-US" sz="2400"/>
          </a:p>
          <a:p>
            <a:pPr>
              <a:lnSpc>
                <a:spcPct val="80000"/>
              </a:lnSpc>
              <a:buFontTx/>
              <a:buNone/>
            </a:pPr>
            <a:r>
              <a:rPr lang="en-US" sz="2400"/>
              <a:t>Short circuit TCP’s slow-start: TCP Swift Start, Fast Start</a:t>
            </a:r>
          </a:p>
          <a:p>
            <a:pPr>
              <a:lnSpc>
                <a:spcPct val="80000"/>
              </a:lnSpc>
              <a:buFontTx/>
              <a:buNone/>
            </a:pPr>
            <a:endParaRPr lang="en-US" sz="2400"/>
          </a:p>
          <a:p>
            <a:pPr>
              <a:lnSpc>
                <a:spcPct val="80000"/>
              </a:lnSpc>
              <a:buFontTx/>
              <a:buNone/>
            </a:pPr>
            <a:r>
              <a:rPr lang="en-US" sz="2400"/>
              <a:t>Rate pacing: TCP Vegas, FastTCP, RAP</a:t>
            </a:r>
          </a:p>
          <a:p>
            <a:pPr>
              <a:lnSpc>
                <a:spcPct val="80000"/>
              </a:lnSpc>
              <a:buFontTx/>
              <a:buNone/>
            </a:pPr>
            <a:endParaRPr lang="en-US" sz="2400"/>
          </a:p>
          <a:p>
            <a:pPr>
              <a:lnSpc>
                <a:spcPct val="80000"/>
              </a:lnSpc>
              <a:buFontTx/>
              <a:buNone/>
            </a:pPr>
            <a:r>
              <a:rPr lang="en-US" sz="2400"/>
              <a:t>History: TCP Fast Start, MIT Congestion Manager</a:t>
            </a:r>
          </a:p>
          <a:p>
            <a:pPr lvl="1">
              <a:lnSpc>
                <a:spcPct val="80000"/>
              </a:lnSpc>
              <a:buFontTx/>
              <a:buNone/>
            </a:pPr>
            <a:endParaRPr lang="en-US"/>
          </a:p>
          <a:p>
            <a:pPr>
              <a:lnSpc>
                <a:spcPct val="80000"/>
              </a:lnSpc>
              <a:buFontTx/>
              <a:buNone/>
            </a:pPr>
            <a:r>
              <a:rPr lang="en-US" sz="2400"/>
              <a:t>Delay-based congestion control: TCP Vegas, FastTCP</a:t>
            </a:r>
          </a:p>
          <a:p>
            <a:pPr>
              <a:lnSpc>
                <a:spcPct val="80000"/>
              </a:lnSpc>
              <a:buFontTx/>
              <a:buNone/>
            </a:pPr>
            <a:endParaRPr lang="en-US" sz="2400"/>
          </a:p>
          <a:p>
            <a:pPr>
              <a:lnSpc>
                <a:spcPct val="80000"/>
              </a:lnSpc>
              <a:buFontTx/>
              <a:buNone/>
            </a:pPr>
            <a:r>
              <a:rPr lang="en-US" sz="2400"/>
              <a:t>Available bandwidth: Pathload, Pathneck, IGI, Spruce</a:t>
            </a:r>
          </a:p>
          <a:p>
            <a:pPr>
              <a:lnSpc>
                <a:spcPct val="80000"/>
              </a:lnSpc>
              <a:buFontTx/>
              <a:buNone/>
            </a:pPr>
            <a:endParaRPr lang="en-US" sz="2400"/>
          </a:p>
          <a:p>
            <a:pPr>
              <a:lnSpc>
                <a:spcPct val="80000"/>
              </a:lnSpc>
              <a:buFontTx/>
              <a:buNone/>
            </a:pPr>
            <a:r>
              <a:rPr lang="en-US" sz="2400"/>
              <a:t>Separate efficiency &amp; fairness: XCP</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r>
              <a:rPr lang="en-US"/>
              <a:t>Roadmap – Various Mechanisms</a:t>
            </a:r>
          </a:p>
        </p:txBody>
      </p:sp>
      <p:graphicFrame>
        <p:nvGraphicFramePr>
          <p:cNvPr id="272424" name="Group 40"/>
          <p:cNvGraphicFramePr>
            <a:graphicFrameLocks noGrp="1"/>
          </p:cNvGraphicFramePr>
          <p:nvPr>
            <p:ph idx="1"/>
          </p:nvPr>
        </p:nvGraphicFramePr>
        <p:xfrm>
          <a:off x="3309938" y="2286000"/>
          <a:ext cx="4843462" cy="3505200"/>
        </p:xfrm>
        <a:graphic>
          <a:graphicData uri="http://schemas.openxmlformats.org/drawingml/2006/table">
            <a:tbl>
              <a:tblPr/>
              <a:tblGrid>
                <a:gridCol w="2420937"/>
                <a:gridCol w="2422525"/>
              </a:tblGrid>
              <a:tr h="641350">
                <a:tc>
                  <a:txBody>
                    <a:body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1" lang="en-US" sz="2000" b="0" i="0" u="none" strike="noStrike" cap="none" normalizeH="0" baseline="0">
                          <a:ln>
                            <a:noFill/>
                          </a:ln>
                          <a:solidFill>
                            <a:schemeClr val="tx1"/>
                          </a:solidFill>
                          <a:effectLst/>
                          <a:latin typeface="Palatino" pitchFamily="-65" charset="0"/>
                        </a:rPr>
                        <a:t>Classic Best Effort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1" lang="en-US" sz="2000" b="0" i="0" u="none" strike="noStrike" cap="none" normalizeH="0" baseline="0">
                          <a:ln>
                            <a:noFill/>
                          </a:ln>
                          <a:solidFill>
                            <a:schemeClr val="tx1"/>
                          </a:solidFill>
                          <a:effectLst/>
                          <a:latin typeface="Palatino" pitchFamily="-65" charset="0"/>
                        </a:rPr>
                        <a:t>FIFO with Drop Tail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39763">
                <a:tc>
                  <a:txBody>
                    <a:body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1" lang="en-US" sz="2000" b="0" i="0" u="none" strike="noStrike" cap="none" normalizeH="0" baseline="0">
                          <a:ln>
                            <a:noFill/>
                          </a:ln>
                          <a:solidFill>
                            <a:schemeClr val="tx1"/>
                          </a:solidFill>
                          <a:effectLst/>
                          <a:latin typeface="Palatino" pitchFamily="-65" charset="0"/>
                        </a:rPr>
                        <a:t>Congestion Avoidance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1" lang="en-US" sz="2000" b="0" i="0" u="none" strike="noStrike" cap="none" normalizeH="0" baseline="0">
                          <a:ln>
                            <a:noFill/>
                          </a:ln>
                          <a:solidFill>
                            <a:schemeClr val="tx1"/>
                          </a:solidFill>
                          <a:effectLst/>
                          <a:latin typeface="Palatino" pitchFamily="-65" charset="0"/>
                        </a:rPr>
                        <a:t>FIFO with RED</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38175">
                <a:tc>
                  <a:txBody>
                    <a:body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1" lang="en-US" sz="2000" b="0" i="0" u="none" strike="noStrike" cap="none" normalizeH="0" baseline="0">
                          <a:ln>
                            <a:noFill/>
                          </a:ln>
                          <a:solidFill>
                            <a:schemeClr val="tx1"/>
                          </a:solidFill>
                          <a:effectLst/>
                          <a:latin typeface="Palatino" pitchFamily="-65" charset="0"/>
                        </a:rPr>
                        <a:t>Per Flow Fairness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1" lang="en-US" sz="2000" b="0" i="0" u="none" strike="noStrike" cap="none" normalizeH="0" baseline="0">
                          <a:ln>
                            <a:noFill/>
                          </a:ln>
                          <a:solidFill>
                            <a:schemeClr val="tx1"/>
                          </a:solidFill>
                          <a:effectLst/>
                          <a:latin typeface="Palatino" pitchFamily="-65" charset="0"/>
                        </a:rPr>
                        <a:t>Weighted Fair Queuing</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39763">
                <a:tc>
                  <a:txBody>
                    <a:body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1" lang="en-US" sz="2000" b="0" i="0" u="none" strike="noStrike" cap="none" normalizeH="0" baseline="0">
                          <a:ln>
                            <a:noFill/>
                          </a:ln>
                          <a:solidFill>
                            <a:schemeClr val="tx1"/>
                          </a:solidFill>
                          <a:effectLst/>
                          <a:latin typeface="Palatino" pitchFamily="-65" charset="0"/>
                        </a:rPr>
                        <a:t>Aggregate Guarantees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1" lang="en-US" sz="2000" b="0" i="0" u="none" strike="noStrike" cap="none" normalizeH="0" baseline="0">
                          <a:ln>
                            <a:noFill/>
                          </a:ln>
                          <a:solidFill>
                            <a:schemeClr val="tx1"/>
                          </a:solidFill>
                          <a:effectLst/>
                          <a:latin typeface="Palatino" pitchFamily="-65" charset="0"/>
                        </a:rPr>
                        <a:t>Differentiated Services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41350">
                <a:tc>
                  <a:txBody>
                    <a:body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1" lang="en-US" sz="2000" b="0" i="0" u="none" strike="noStrike" cap="none" normalizeH="0" baseline="0">
                          <a:ln>
                            <a:noFill/>
                          </a:ln>
                          <a:solidFill>
                            <a:schemeClr val="tx1"/>
                          </a:solidFill>
                          <a:effectLst/>
                          <a:latin typeface="Palatino" pitchFamily="-65" charset="0"/>
                        </a:rPr>
                        <a:t>Per Flow Guarantees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1" lang="en-US" sz="2000" b="0" i="0" u="none" strike="noStrike" cap="none" normalizeH="0" baseline="0">
                          <a:ln>
                            <a:noFill/>
                          </a:ln>
                          <a:solidFill>
                            <a:schemeClr val="tx1"/>
                          </a:solidFill>
                          <a:effectLst/>
                          <a:latin typeface="Palatino" pitchFamily="-65" charset="0"/>
                        </a:rPr>
                        <a:t>Integrated Services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272407" name="Text Box 23"/>
          <p:cNvSpPr txBox="1">
            <a:spLocks noChangeArrowheads="1"/>
          </p:cNvSpPr>
          <p:nvPr/>
        </p:nvSpPr>
        <p:spPr bwMode="auto">
          <a:xfrm>
            <a:off x="838200" y="2254250"/>
            <a:ext cx="2201863" cy="701675"/>
          </a:xfrm>
          <a:prstGeom prst="rect">
            <a:avLst/>
          </a:prstGeom>
          <a:noFill/>
          <a:ln w="9525">
            <a:noFill/>
            <a:miter lim="800000"/>
            <a:headEnd/>
            <a:tailEnd/>
          </a:ln>
          <a:effectLst/>
        </p:spPr>
        <p:txBody>
          <a:bodyPr wrap="none">
            <a:prstTxWarp prst="textNoShape">
              <a:avLst/>
            </a:prstTxWarp>
            <a:spAutoFit/>
          </a:bodyPr>
          <a:lstStyle/>
          <a:p>
            <a:r>
              <a:rPr lang="en-US" sz="2000"/>
              <a:t>Simple to build,</a:t>
            </a:r>
          </a:p>
          <a:p>
            <a:r>
              <a:rPr lang="en-US" sz="2000"/>
              <a:t>Weak assurances</a:t>
            </a:r>
          </a:p>
        </p:txBody>
      </p:sp>
      <p:sp>
        <p:nvSpPr>
          <p:cNvPr id="272408" name="Text Box 24"/>
          <p:cNvSpPr txBox="1">
            <a:spLocks noChangeArrowheads="1"/>
          </p:cNvSpPr>
          <p:nvPr/>
        </p:nvSpPr>
        <p:spPr bwMode="auto">
          <a:xfrm>
            <a:off x="747713" y="5089525"/>
            <a:ext cx="2300287" cy="701675"/>
          </a:xfrm>
          <a:prstGeom prst="rect">
            <a:avLst/>
          </a:prstGeom>
          <a:noFill/>
          <a:ln w="9525">
            <a:noFill/>
            <a:miter lim="800000"/>
            <a:headEnd/>
            <a:tailEnd/>
          </a:ln>
          <a:effectLst/>
        </p:spPr>
        <p:txBody>
          <a:bodyPr wrap="none">
            <a:prstTxWarp prst="textNoShape">
              <a:avLst/>
            </a:prstTxWarp>
            <a:spAutoFit/>
          </a:bodyPr>
          <a:lstStyle/>
          <a:p>
            <a:r>
              <a:rPr lang="en-US" sz="2000"/>
              <a:t>Complex to build,</a:t>
            </a:r>
          </a:p>
          <a:p>
            <a:r>
              <a:rPr lang="en-US" sz="2000"/>
              <a:t>Strong assurances</a:t>
            </a:r>
          </a:p>
        </p:txBody>
      </p:sp>
      <p:sp>
        <p:nvSpPr>
          <p:cNvPr id="272409" name="Line 25"/>
          <p:cNvSpPr>
            <a:spLocks noChangeShapeType="1"/>
          </p:cNvSpPr>
          <p:nvPr/>
        </p:nvSpPr>
        <p:spPr bwMode="auto">
          <a:xfrm>
            <a:off x="1905000" y="3032125"/>
            <a:ext cx="0" cy="2057400"/>
          </a:xfrm>
          <a:prstGeom prst="line">
            <a:avLst/>
          </a:prstGeom>
          <a:noFill/>
          <a:ln w="38100">
            <a:solidFill>
              <a:schemeClr val="tx1"/>
            </a:solidFill>
            <a:miter lim="800000"/>
            <a:headEnd type="triangle" w="med" len="med"/>
            <a:tailEnd type="triangle" w="med" len="med"/>
          </a:ln>
          <a:effectLst/>
        </p:spPr>
        <p:txBody>
          <a:bodyPr>
            <a:prstTxWarp prst="textNoShape">
              <a:avLst/>
            </a:prstTxWarp>
            <a:spAutoFit/>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 name="Footer Placeholder 4"/>
          <p:cNvSpPr>
            <a:spLocks noGrp="1"/>
          </p:cNvSpPr>
          <p:nvPr>
            <p:ph type="ftr" sz="quarter" idx="11"/>
          </p:nvPr>
        </p:nvSpPr>
        <p:spPr/>
        <p:txBody>
          <a:bodyPr/>
          <a:lstStyle/>
          <a:p>
            <a:r>
              <a:rPr lang="en-US" smtClean="0"/>
              <a:t>Chapter 6, Figure 2</a:t>
            </a:r>
            <a:endParaRPr lang="en-US"/>
          </a:p>
        </p:txBody>
      </p:sp>
      <p:grpSp>
        <p:nvGrpSpPr>
          <p:cNvPr id="2" name="Group 1026"/>
          <p:cNvGrpSpPr>
            <a:grpSpLocks/>
          </p:cNvGrpSpPr>
          <p:nvPr/>
        </p:nvGrpSpPr>
        <p:grpSpPr bwMode="auto">
          <a:xfrm>
            <a:off x="1752600" y="1752600"/>
            <a:ext cx="5335588" cy="3390900"/>
            <a:chOff x="931" y="968"/>
            <a:chExt cx="3951" cy="2511"/>
          </a:xfrm>
        </p:grpSpPr>
        <p:sp>
          <p:nvSpPr>
            <p:cNvPr id="723971" name="Freeform 1027"/>
            <p:cNvSpPr>
              <a:spLocks/>
            </p:cNvSpPr>
            <p:nvPr/>
          </p:nvSpPr>
          <p:spPr bwMode="auto">
            <a:xfrm>
              <a:off x="2085" y="1473"/>
              <a:ext cx="471" cy="471"/>
            </a:xfrm>
            <a:custGeom>
              <a:avLst/>
              <a:gdLst/>
              <a:ahLst/>
              <a:cxnLst>
                <a:cxn ang="0">
                  <a:pos x="471" y="467"/>
                </a:cxn>
                <a:cxn ang="0">
                  <a:pos x="471" y="0"/>
                </a:cxn>
                <a:cxn ang="0">
                  <a:pos x="0" y="0"/>
                </a:cxn>
                <a:cxn ang="0">
                  <a:pos x="0" y="471"/>
                </a:cxn>
                <a:cxn ang="0">
                  <a:pos x="471" y="471"/>
                </a:cxn>
                <a:cxn ang="0">
                  <a:pos x="471" y="471"/>
                </a:cxn>
                <a:cxn ang="0">
                  <a:pos x="471" y="467"/>
                </a:cxn>
              </a:cxnLst>
              <a:rect l="0" t="0" r="r" b="b"/>
              <a:pathLst>
                <a:path w="471" h="471">
                  <a:moveTo>
                    <a:pt x="471" y="467"/>
                  </a:moveTo>
                  <a:lnTo>
                    <a:pt x="471" y="0"/>
                  </a:lnTo>
                  <a:lnTo>
                    <a:pt x="0" y="0"/>
                  </a:lnTo>
                  <a:lnTo>
                    <a:pt x="0" y="471"/>
                  </a:lnTo>
                  <a:lnTo>
                    <a:pt x="471" y="471"/>
                  </a:lnTo>
                  <a:lnTo>
                    <a:pt x="471" y="471"/>
                  </a:lnTo>
                  <a:lnTo>
                    <a:pt x="471" y="467"/>
                  </a:lnTo>
                  <a:close/>
                </a:path>
              </a:pathLst>
            </a:custGeom>
            <a:solidFill>
              <a:srgbClr val="CCFFFF"/>
            </a:solidFill>
            <a:ln w="9525">
              <a:noFill/>
              <a:round/>
              <a:headEnd/>
              <a:tailEnd/>
            </a:ln>
          </p:spPr>
          <p:txBody>
            <a:bodyPr>
              <a:prstTxWarp prst="textNoShape">
                <a:avLst/>
              </a:prstTxWarp>
            </a:bodyPr>
            <a:lstStyle/>
            <a:p>
              <a:endParaRPr lang="en-US"/>
            </a:p>
          </p:txBody>
        </p:sp>
        <p:sp>
          <p:nvSpPr>
            <p:cNvPr id="723972" name="Freeform 1028"/>
            <p:cNvSpPr>
              <a:spLocks/>
            </p:cNvSpPr>
            <p:nvPr/>
          </p:nvSpPr>
          <p:spPr bwMode="auto">
            <a:xfrm>
              <a:off x="2085" y="2492"/>
              <a:ext cx="471" cy="470"/>
            </a:xfrm>
            <a:custGeom>
              <a:avLst/>
              <a:gdLst/>
              <a:ahLst/>
              <a:cxnLst>
                <a:cxn ang="0">
                  <a:pos x="471" y="466"/>
                </a:cxn>
                <a:cxn ang="0">
                  <a:pos x="471" y="0"/>
                </a:cxn>
                <a:cxn ang="0">
                  <a:pos x="0" y="0"/>
                </a:cxn>
                <a:cxn ang="0">
                  <a:pos x="0" y="470"/>
                </a:cxn>
                <a:cxn ang="0">
                  <a:pos x="471" y="470"/>
                </a:cxn>
                <a:cxn ang="0">
                  <a:pos x="471" y="470"/>
                </a:cxn>
                <a:cxn ang="0">
                  <a:pos x="471" y="466"/>
                </a:cxn>
              </a:cxnLst>
              <a:rect l="0" t="0" r="r" b="b"/>
              <a:pathLst>
                <a:path w="471" h="470">
                  <a:moveTo>
                    <a:pt x="471" y="466"/>
                  </a:moveTo>
                  <a:lnTo>
                    <a:pt x="471" y="0"/>
                  </a:lnTo>
                  <a:lnTo>
                    <a:pt x="0" y="0"/>
                  </a:lnTo>
                  <a:lnTo>
                    <a:pt x="0" y="470"/>
                  </a:lnTo>
                  <a:lnTo>
                    <a:pt x="471" y="470"/>
                  </a:lnTo>
                  <a:lnTo>
                    <a:pt x="471" y="470"/>
                  </a:lnTo>
                  <a:lnTo>
                    <a:pt x="471" y="466"/>
                  </a:lnTo>
                  <a:close/>
                </a:path>
              </a:pathLst>
            </a:custGeom>
            <a:solidFill>
              <a:srgbClr val="CCFFFF"/>
            </a:solidFill>
            <a:ln w="9525">
              <a:noFill/>
              <a:round/>
              <a:headEnd/>
              <a:tailEnd/>
            </a:ln>
          </p:spPr>
          <p:txBody>
            <a:bodyPr>
              <a:prstTxWarp prst="textNoShape">
                <a:avLst/>
              </a:prstTxWarp>
            </a:bodyPr>
            <a:lstStyle/>
            <a:p>
              <a:endParaRPr lang="en-US"/>
            </a:p>
          </p:txBody>
        </p:sp>
        <p:sp>
          <p:nvSpPr>
            <p:cNvPr id="723973" name="Freeform 1029"/>
            <p:cNvSpPr>
              <a:spLocks/>
            </p:cNvSpPr>
            <p:nvPr/>
          </p:nvSpPr>
          <p:spPr bwMode="auto">
            <a:xfrm>
              <a:off x="3158" y="1982"/>
              <a:ext cx="471" cy="471"/>
            </a:xfrm>
            <a:custGeom>
              <a:avLst/>
              <a:gdLst/>
              <a:ahLst/>
              <a:cxnLst>
                <a:cxn ang="0">
                  <a:pos x="471" y="467"/>
                </a:cxn>
                <a:cxn ang="0">
                  <a:pos x="471" y="0"/>
                </a:cxn>
                <a:cxn ang="0">
                  <a:pos x="0" y="0"/>
                </a:cxn>
                <a:cxn ang="0">
                  <a:pos x="0" y="471"/>
                </a:cxn>
                <a:cxn ang="0">
                  <a:pos x="471" y="471"/>
                </a:cxn>
                <a:cxn ang="0">
                  <a:pos x="471" y="471"/>
                </a:cxn>
                <a:cxn ang="0">
                  <a:pos x="471" y="467"/>
                </a:cxn>
              </a:cxnLst>
              <a:rect l="0" t="0" r="r" b="b"/>
              <a:pathLst>
                <a:path w="471" h="471">
                  <a:moveTo>
                    <a:pt x="471" y="467"/>
                  </a:moveTo>
                  <a:lnTo>
                    <a:pt x="471" y="0"/>
                  </a:lnTo>
                  <a:lnTo>
                    <a:pt x="0" y="0"/>
                  </a:lnTo>
                  <a:lnTo>
                    <a:pt x="0" y="471"/>
                  </a:lnTo>
                  <a:lnTo>
                    <a:pt x="471" y="471"/>
                  </a:lnTo>
                  <a:lnTo>
                    <a:pt x="471" y="471"/>
                  </a:lnTo>
                  <a:lnTo>
                    <a:pt x="471" y="467"/>
                  </a:lnTo>
                  <a:close/>
                </a:path>
              </a:pathLst>
            </a:custGeom>
            <a:solidFill>
              <a:srgbClr val="CCFFFF"/>
            </a:solidFill>
            <a:ln w="9525">
              <a:noFill/>
              <a:round/>
              <a:headEnd/>
              <a:tailEnd/>
            </a:ln>
          </p:spPr>
          <p:txBody>
            <a:bodyPr>
              <a:prstTxWarp prst="textNoShape">
                <a:avLst/>
              </a:prstTxWarp>
            </a:bodyPr>
            <a:lstStyle/>
            <a:p>
              <a:endParaRPr lang="en-US"/>
            </a:p>
          </p:txBody>
        </p:sp>
        <p:sp>
          <p:nvSpPr>
            <p:cNvPr id="723974" name="Rectangle 1030"/>
            <p:cNvSpPr>
              <a:spLocks noChangeArrowheads="1"/>
            </p:cNvSpPr>
            <p:nvPr/>
          </p:nvSpPr>
          <p:spPr bwMode="auto">
            <a:xfrm>
              <a:off x="2143" y="1533"/>
              <a:ext cx="451" cy="181"/>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latin typeface="Arial" charset="0"/>
                </a:rPr>
                <a:t>Router</a:t>
              </a:r>
              <a:endParaRPr lang="en-US">
                <a:latin typeface="Times New Roman" charset="0"/>
              </a:endParaRPr>
            </a:p>
          </p:txBody>
        </p:sp>
        <p:sp>
          <p:nvSpPr>
            <p:cNvPr id="723975" name="Freeform 1031"/>
            <p:cNvSpPr>
              <a:spLocks/>
            </p:cNvSpPr>
            <p:nvPr/>
          </p:nvSpPr>
          <p:spPr bwMode="auto">
            <a:xfrm>
              <a:off x="931" y="968"/>
              <a:ext cx="560" cy="559"/>
            </a:xfrm>
            <a:custGeom>
              <a:avLst/>
              <a:gdLst/>
              <a:ahLst/>
              <a:cxnLst>
                <a:cxn ang="0">
                  <a:pos x="278" y="559"/>
                </a:cxn>
                <a:cxn ang="0">
                  <a:pos x="325" y="555"/>
                </a:cxn>
                <a:cxn ang="0">
                  <a:pos x="367" y="544"/>
                </a:cxn>
                <a:cxn ang="0">
                  <a:pos x="409" y="528"/>
                </a:cxn>
                <a:cxn ang="0">
                  <a:pos x="444" y="505"/>
                </a:cxn>
                <a:cxn ang="0">
                  <a:pos x="479" y="478"/>
                </a:cxn>
                <a:cxn ang="0">
                  <a:pos x="506" y="443"/>
                </a:cxn>
                <a:cxn ang="0">
                  <a:pos x="529" y="409"/>
                </a:cxn>
                <a:cxn ang="0">
                  <a:pos x="545" y="366"/>
                </a:cxn>
                <a:cxn ang="0">
                  <a:pos x="556" y="324"/>
                </a:cxn>
                <a:cxn ang="0">
                  <a:pos x="560" y="277"/>
                </a:cxn>
                <a:cxn ang="0">
                  <a:pos x="556" y="235"/>
                </a:cxn>
                <a:cxn ang="0">
                  <a:pos x="545" y="189"/>
                </a:cxn>
                <a:cxn ang="0">
                  <a:pos x="529" y="150"/>
                </a:cxn>
                <a:cxn ang="0">
                  <a:pos x="506" y="112"/>
                </a:cxn>
                <a:cxn ang="0">
                  <a:pos x="479" y="81"/>
                </a:cxn>
                <a:cxn ang="0">
                  <a:pos x="444" y="54"/>
                </a:cxn>
                <a:cxn ang="0">
                  <a:pos x="409" y="31"/>
                </a:cxn>
                <a:cxn ang="0">
                  <a:pos x="367" y="11"/>
                </a:cxn>
                <a:cxn ang="0">
                  <a:pos x="325" y="4"/>
                </a:cxn>
                <a:cxn ang="0">
                  <a:pos x="282" y="0"/>
                </a:cxn>
                <a:cxn ang="0">
                  <a:pos x="236" y="4"/>
                </a:cxn>
                <a:cxn ang="0">
                  <a:pos x="193" y="11"/>
                </a:cxn>
                <a:cxn ang="0">
                  <a:pos x="151" y="31"/>
                </a:cxn>
                <a:cxn ang="0">
                  <a:pos x="116" y="54"/>
                </a:cxn>
                <a:cxn ang="0">
                  <a:pos x="81" y="81"/>
                </a:cxn>
                <a:cxn ang="0">
                  <a:pos x="54" y="112"/>
                </a:cxn>
                <a:cxn ang="0">
                  <a:pos x="31" y="150"/>
                </a:cxn>
                <a:cxn ang="0">
                  <a:pos x="16" y="189"/>
                </a:cxn>
                <a:cxn ang="0">
                  <a:pos x="4" y="235"/>
                </a:cxn>
                <a:cxn ang="0">
                  <a:pos x="0" y="277"/>
                </a:cxn>
                <a:cxn ang="0">
                  <a:pos x="4" y="324"/>
                </a:cxn>
                <a:cxn ang="0">
                  <a:pos x="16" y="366"/>
                </a:cxn>
                <a:cxn ang="0">
                  <a:pos x="31" y="409"/>
                </a:cxn>
                <a:cxn ang="0">
                  <a:pos x="54" y="443"/>
                </a:cxn>
                <a:cxn ang="0">
                  <a:pos x="81" y="478"/>
                </a:cxn>
                <a:cxn ang="0">
                  <a:pos x="116" y="505"/>
                </a:cxn>
                <a:cxn ang="0">
                  <a:pos x="151" y="528"/>
                </a:cxn>
                <a:cxn ang="0">
                  <a:pos x="193" y="544"/>
                </a:cxn>
                <a:cxn ang="0">
                  <a:pos x="236" y="555"/>
                </a:cxn>
                <a:cxn ang="0">
                  <a:pos x="282" y="559"/>
                </a:cxn>
                <a:cxn ang="0">
                  <a:pos x="282" y="559"/>
                </a:cxn>
              </a:cxnLst>
              <a:rect l="0" t="0" r="r" b="b"/>
              <a:pathLst>
                <a:path w="560" h="559">
                  <a:moveTo>
                    <a:pt x="278" y="559"/>
                  </a:moveTo>
                  <a:lnTo>
                    <a:pt x="325" y="555"/>
                  </a:lnTo>
                  <a:lnTo>
                    <a:pt x="367" y="544"/>
                  </a:lnTo>
                  <a:lnTo>
                    <a:pt x="409" y="528"/>
                  </a:lnTo>
                  <a:lnTo>
                    <a:pt x="444" y="505"/>
                  </a:lnTo>
                  <a:lnTo>
                    <a:pt x="479" y="478"/>
                  </a:lnTo>
                  <a:lnTo>
                    <a:pt x="506" y="443"/>
                  </a:lnTo>
                  <a:lnTo>
                    <a:pt x="529" y="409"/>
                  </a:lnTo>
                  <a:lnTo>
                    <a:pt x="545" y="366"/>
                  </a:lnTo>
                  <a:lnTo>
                    <a:pt x="556" y="324"/>
                  </a:lnTo>
                  <a:lnTo>
                    <a:pt x="560" y="277"/>
                  </a:lnTo>
                  <a:lnTo>
                    <a:pt x="556" y="235"/>
                  </a:lnTo>
                  <a:lnTo>
                    <a:pt x="545" y="189"/>
                  </a:lnTo>
                  <a:lnTo>
                    <a:pt x="529" y="150"/>
                  </a:lnTo>
                  <a:lnTo>
                    <a:pt x="506" y="112"/>
                  </a:lnTo>
                  <a:lnTo>
                    <a:pt x="479" y="81"/>
                  </a:lnTo>
                  <a:lnTo>
                    <a:pt x="444" y="54"/>
                  </a:lnTo>
                  <a:lnTo>
                    <a:pt x="409" y="31"/>
                  </a:lnTo>
                  <a:lnTo>
                    <a:pt x="367" y="11"/>
                  </a:lnTo>
                  <a:lnTo>
                    <a:pt x="325" y="4"/>
                  </a:lnTo>
                  <a:lnTo>
                    <a:pt x="282" y="0"/>
                  </a:lnTo>
                  <a:lnTo>
                    <a:pt x="236" y="4"/>
                  </a:lnTo>
                  <a:lnTo>
                    <a:pt x="193" y="11"/>
                  </a:lnTo>
                  <a:lnTo>
                    <a:pt x="151" y="31"/>
                  </a:lnTo>
                  <a:lnTo>
                    <a:pt x="116" y="54"/>
                  </a:lnTo>
                  <a:lnTo>
                    <a:pt x="81" y="81"/>
                  </a:lnTo>
                  <a:lnTo>
                    <a:pt x="54" y="112"/>
                  </a:lnTo>
                  <a:lnTo>
                    <a:pt x="31" y="150"/>
                  </a:lnTo>
                  <a:lnTo>
                    <a:pt x="16" y="189"/>
                  </a:lnTo>
                  <a:lnTo>
                    <a:pt x="4" y="235"/>
                  </a:lnTo>
                  <a:lnTo>
                    <a:pt x="0" y="277"/>
                  </a:lnTo>
                  <a:lnTo>
                    <a:pt x="4" y="324"/>
                  </a:lnTo>
                  <a:lnTo>
                    <a:pt x="16" y="366"/>
                  </a:lnTo>
                  <a:lnTo>
                    <a:pt x="31" y="409"/>
                  </a:lnTo>
                  <a:lnTo>
                    <a:pt x="54" y="443"/>
                  </a:lnTo>
                  <a:lnTo>
                    <a:pt x="81" y="478"/>
                  </a:lnTo>
                  <a:lnTo>
                    <a:pt x="116" y="505"/>
                  </a:lnTo>
                  <a:lnTo>
                    <a:pt x="151" y="528"/>
                  </a:lnTo>
                  <a:lnTo>
                    <a:pt x="193" y="544"/>
                  </a:lnTo>
                  <a:lnTo>
                    <a:pt x="236" y="555"/>
                  </a:lnTo>
                  <a:lnTo>
                    <a:pt x="282" y="559"/>
                  </a:lnTo>
                  <a:lnTo>
                    <a:pt x="282" y="559"/>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723976" name="Rectangle 1032"/>
            <p:cNvSpPr>
              <a:spLocks noChangeArrowheads="1"/>
            </p:cNvSpPr>
            <p:nvPr/>
          </p:nvSpPr>
          <p:spPr bwMode="auto">
            <a:xfrm>
              <a:off x="1039" y="2129"/>
              <a:ext cx="476" cy="181"/>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latin typeface="Arial" charset="0"/>
                </a:rPr>
                <a:t>Source</a:t>
              </a:r>
              <a:endParaRPr lang="en-US">
                <a:latin typeface="Times New Roman" charset="0"/>
              </a:endParaRPr>
            </a:p>
          </p:txBody>
        </p:sp>
        <p:sp>
          <p:nvSpPr>
            <p:cNvPr id="723977" name="Rectangle 1033"/>
            <p:cNvSpPr>
              <a:spLocks noChangeArrowheads="1"/>
            </p:cNvSpPr>
            <p:nvPr/>
          </p:nvSpPr>
          <p:spPr bwMode="auto">
            <a:xfrm>
              <a:off x="1190" y="2280"/>
              <a:ext cx="83" cy="181"/>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latin typeface="Arial" charset="0"/>
                </a:rPr>
                <a:t>2</a:t>
              </a:r>
              <a:endParaRPr lang="en-US">
                <a:latin typeface="Times New Roman" charset="0"/>
              </a:endParaRPr>
            </a:p>
          </p:txBody>
        </p:sp>
        <p:sp>
          <p:nvSpPr>
            <p:cNvPr id="723978" name="Rectangle 1034"/>
            <p:cNvSpPr>
              <a:spLocks noChangeArrowheads="1"/>
            </p:cNvSpPr>
            <p:nvPr/>
          </p:nvSpPr>
          <p:spPr bwMode="auto">
            <a:xfrm>
              <a:off x="1029" y="1122"/>
              <a:ext cx="476" cy="181"/>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latin typeface="Arial" charset="0"/>
                </a:rPr>
                <a:t>Source</a:t>
              </a:r>
              <a:endParaRPr lang="en-US">
                <a:latin typeface="Times New Roman" charset="0"/>
              </a:endParaRPr>
            </a:p>
          </p:txBody>
        </p:sp>
        <p:sp>
          <p:nvSpPr>
            <p:cNvPr id="723979" name="Rectangle 1035"/>
            <p:cNvSpPr>
              <a:spLocks noChangeArrowheads="1"/>
            </p:cNvSpPr>
            <p:nvPr/>
          </p:nvSpPr>
          <p:spPr bwMode="auto">
            <a:xfrm>
              <a:off x="1178" y="1272"/>
              <a:ext cx="83" cy="182"/>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latin typeface="Arial" charset="0"/>
                </a:rPr>
                <a:t>1</a:t>
              </a:r>
              <a:endParaRPr lang="en-US">
                <a:latin typeface="Times New Roman" charset="0"/>
              </a:endParaRPr>
            </a:p>
          </p:txBody>
        </p:sp>
        <p:sp>
          <p:nvSpPr>
            <p:cNvPr id="723980" name="Freeform 1036"/>
            <p:cNvSpPr>
              <a:spLocks/>
            </p:cNvSpPr>
            <p:nvPr/>
          </p:nvSpPr>
          <p:spPr bwMode="auto">
            <a:xfrm>
              <a:off x="943" y="1975"/>
              <a:ext cx="560" cy="559"/>
            </a:xfrm>
            <a:custGeom>
              <a:avLst/>
              <a:gdLst/>
              <a:ahLst/>
              <a:cxnLst>
                <a:cxn ang="0">
                  <a:pos x="278" y="559"/>
                </a:cxn>
                <a:cxn ang="0">
                  <a:pos x="324" y="555"/>
                </a:cxn>
                <a:cxn ang="0">
                  <a:pos x="367" y="544"/>
                </a:cxn>
                <a:cxn ang="0">
                  <a:pos x="409" y="528"/>
                </a:cxn>
                <a:cxn ang="0">
                  <a:pos x="444" y="505"/>
                </a:cxn>
                <a:cxn ang="0">
                  <a:pos x="478" y="478"/>
                </a:cxn>
                <a:cxn ang="0">
                  <a:pos x="506" y="443"/>
                </a:cxn>
                <a:cxn ang="0">
                  <a:pos x="529" y="409"/>
                </a:cxn>
                <a:cxn ang="0">
                  <a:pos x="544" y="366"/>
                </a:cxn>
                <a:cxn ang="0">
                  <a:pos x="556" y="324"/>
                </a:cxn>
                <a:cxn ang="0">
                  <a:pos x="560" y="277"/>
                </a:cxn>
                <a:cxn ang="0">
                  <a:pos x="556" y="235"/>
                </a:cxn>
                <a:cxn ang="0">
                  <a:pos x="544" y="189"/>
                </a:cxn>
                <a:cxn ang="0">
                  <a:pos x="529" y="150"/>
                </a:cxn>
                <a:cxn ang="0">
                  <a:pos x="506" y="115"/>
                </a:cxn>
                <a:cxn ang="0">
                  <a:pos x="478" y="81"/>
                </a:cxn>
                <a:cxn ang="0">
                  <a:pos x="444" y="54"/>
                </a:cxn>
                <a:cxn ang="0">
                  <a:pos x="409" y="31"/>
                </a:cxn>
                <a:cxn ang="0">
                  <a:pos x="367" y="11"/>
                </a:cxn>
                <a:cxn ang="0">
                  <a:pos x="324" y="4"/>
                </a:cxn>
                <a:cxn ang="0">
                  <a:pos x="278" y="0"/>
                </a:cxn>
                <a:cxn ang="0">
                  <a:pos x="235" y="4"/>
                </a:cxn>
                <a:cxn ang="0">
                  <a:pos x="189" y="11"/>
                </a:cxn>
                <a:cxn ang="0">
                  <a:pos x="150" y="31"/>
                </a:cxn>
                <a:cxn ang="0">
                  <a:pos x="112" y="54"/>
                </a:cxn>
                <a:cxn ang="0">
                  <a:pos x="81" y="81"/>
                </a:cxn>
                <a:cxn ang="0">
                  <a:pos x="54" y="115"/>
                </a:cxn>
                <a:cxn ang="0">
                  <a:pos x="31" y="150"/>
                </a:cxn>
                <a:cxn ang="0">
                  <a:pos x="11" y="189"/>
                </a:cxn>
                <a:cxn ang="0">
                  <a:pos x="4" y="235"/>
                </a:cxn>
                <a:cxn ang="0">
                  <a:pos x="0" y="277"/>
                </a:cxn>
                <a:cxn ang="0">
                  <a:pos x="4" y="324"/>
                </a:cxn>
                <a:cxn ang="0">
                  <a:pos x="11" y="366"/>
                </a:cxn>
                <a:cxn ang="0">
                  <a:pos x="31" y="409"/>
                </a:cxn>
                <a:cxn ang="0">
                  <a:pos x="54" y="443"/>
                </a:cxn>
                <a:cxn ang="0">
                  <a:pos x="81" y="478"/>
                </a:cxn>
                <a:cxn ang="0">
                  <a:pos x="112" y="505"/>
                </a:cxn>
                <a:cxn ang="0">
                  <a:pos x="150" y="528"/>
                </a:cxn>
                <a:cxn ang="0">
                  <a:pos x="189" y="544"/>
                </a:cxn>
                <a:cxn ang="0">
                  <a:pos x="235" y="555"/>
                </a:cxn>
                <a:cxn ang="0">
                  <a:pos x="278" y="559"/>
                </a:cxn>
                <a:cxn ang="0">
                  <a:pos x="278" y="559"/>
                </a:cxn>
              </a:cxnLst>
              <a:rect l="0" t="0" r="r" b="b"/>
              <a:pathLst>
                <a:path w="560" h="559">
                  <a:moveTo>
                    <a:pt x="278" y="559"/>
                  </a:moveTo>
                  <a:lnTo>
                    <a:pt x="324" y="555"/>
                  </a:lnTo>
                  <a:lnTo>
                    <a:pt x="367" y="544"/>
                  </a:lnTo>
                  <a:lnTo>
                    <a:pt x="409" y="528"/>
                  </a:lnTo>
                  <a:lnTo>
                    <a:pt x="444" y="505"/>
                  </a:lnTo>
                  <a:lnTo>
                    <a:pt x="478" y="478"/>
                  </a:lnTo>
                  <a:lnTo>
                    <a:pt x="506" y="443"/>
                  </a:lnTo>
                  <a:lnTo>
                    <a:pt x="529" y="409"/>
                  </a:lnTo>
                  <a:lnTo>
                    <a:pt x="544" y="366"/>
                  </a:lnTo>
                  <a:lnTo>
                    <a:pt x="556" y="324"/>
                  </a:lnTo>
                  <a:lnTo>
                    <a:pt x="560" y="277"/>
                  </a:lnTo>
                  <a:lnTo>
                    <a:pt x="556" y="235"/>
                  </a:lnTo>
                  <a:lnTo>
                    <a:pt x="544" y="189"/>
                  </a:lnTo>
                  <a:lnTo>
                    <a:pt x="529" y="150"/>
                  </a:lnTo>
                  <a:lnTo>
                    <a:pt x="506" y="115"/>
                  </a:lnTo>
                  <a:lnTo>
                    <a:pt x="478" y="81"/>
                  </a:lnTo>
                  <a:lnTo>
                    <a:pt x="444" y="54"/>
                  </a:lnTo>
                  <a:lnTo>
                    <a:pt x="409" y="31"/>
                  </a:lnTo>
                  <a:lnTo>
                    <a:pt x="367" y="11"/>
                  </a:lnTo>
                  <a:lnTo>
                    <a:pt x="324" y="4"/>
                  </a:lnTo>
                  <a:lnTo>
                    <a:pt x="278" y="0"/>
                  </a:lnTo>
                  <a:lnTo>
                    <a:pt x="235" y="4"/>
                  </a:lnTo>
                  <a:lnTo>
                    <a:pt x="189" y="11"/>
                  </a:lnTo>
                  <a:lnTo>
                    <a:pt x="150" y="31"/>
                  </a:lnTo>
                  <a:lnTo>
                    <a:pt x="112" y="54"/>
                  </a:lnTo>
                  <a:lnTo>
                    <a:pt x="81" y="81"/>
                  </a:lnTo>
                  <a:lnTo>
                    <a:pt x="54" y="115"/>
                  </a:lnTo>
                  <a:lnTo>
                    <a:pt x="31" y="150"/>
                  </a:lnTo>
                  <a:lnTo>
                    <a:pt x="11" y="189"/>
                  </a:lnTo>
                  <a:lnTo>
                    <a:pt x="4" y="235"/>
                  </a:lnTo>
                  <a:lnTo>
                    <a:pt x="0" y="277"/>
                  </a:lnTo>
                  <a:lnTo>
                    <a:pt x="4" y="324"/>
                  </a:lnTo>
                  <a:lnTo>
                    <a:pt x="11" y="366"/>
                  </a:lnTo>
                  <a:lnTo>
                    <a:pt x="31" y="409"/>
                  </a:lnTo>
                  <a:lnTo>
                    <a:pt x="54" y="443"/>
                  </a:lnTo>
                  <a:lnTo>
                    <a:pt x="81" y="478"/>
                  </a:lnTo>
                  <a:lnTo>
                    <a:pt x="112" y="505"/>
                  </a:lnTo>
                  <a:lnTo>
                    <a:pt x="150" y="528"/>
                  </a:lnTo>
                  <a:lnTo>
                    <a:pt x="189" y="544"/>
                  </a:lnTo>
                  <a:lnTo>
                    <a:pt x="235" y="555"/>
                  </a:lnTo>
                  <a:lnTo>
                    <a:pt x="278" y="559"/>
                  </a:lnTo>
                  <a:lnTo>
                    <a:pt x="278" y="559"/>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723981" name="Rectangle 1037"/>
            <p:cNvSpPr>
              <a:spLocks noChangeArrowheads="1"/>
            </p:cNvSpPr>
            <p:nvPr/>
          </p:nvSpPr>
          <p:spPr bwMode="auto">
            <a:xfrm>
              <a:off x="1039" y="3070"/>
              <a:ext cx="476" cy="181"/>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latin typeface="Arial" charset="0"/>
                </a:rPr>
                <a:t>Source</a:t>
              </a:r>
              <a:endParaRPr lang="en-US">
                <a:latin typeface="Times New Roman" charset="0"/>
              </a:endParaRPr>
            </a:p>
          </p:txBody>
        </p:sp>
        <p:sp>
          <p:nvSpPr>
            <p:cNvPr id="723982" name="Rectangle 1038"/>
            <p:cNvSpPr>
              <a:spLocks noChangeArrowheads="1"/>
            </p:cNvSpPr>
            <p:nvPr/>
          </p:nvSpPr>
          <p:spPr bwMode="auto">
            <a:xfrm>
              <a:off x="1190" y="3224"/>
              <a:ext cx="83" cy="181"/>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latin typeface="Arial" charset="0"/>
                </a:rPr>
                <a:t>3</a:t>
              </a:r>
              <a:endParaRPr lang="en-US">
                <a:latin typeface="Times New Roman" charset="0"/>
              </a:endParaRPr>
            </a:p>
          </p:txBody>
        </p:sp>
        <p:sp>
          <p:nvSpPr>
            <p:cNvPr id="723983" name="Freeform 1039"/>
            <p:cNvSpPr>
              <a:spLocks/>
            </p:cNvSpPr>
            <p:nvPr/>
          </p:nvSpPr>
          <p:spPr bwMode="auto">
            <a:xfrm>
              <a:off x="943" y="2916"/>
              <a:ext cx="560" cy="563"/>
            </a:xfrm>
            <a:custGeom>
              <a:avLst/>
              <a:gdLst/>
              <a:ahLst/>
              <a:cxnLst>
                <a:cxn ang="0">
                  <a:pos x="278" y="559"/>
                </a:cxn>
                <a:cxn ang="0">
                  <a:pos x="324" y="559"/>
                </a:cxn>
                <a:cxn ang="0">
                  <a:pos x="367" y="548"/>
                </a:cxn>
                <a:cxn ang="0">
                  <a:pos x="409" y="529"/>
                </a:cxn>
                <a:cxn ang="0">
                  <a:pos x="444" y="509"/>
                </a:cxn>
                <a:cxn ang="0">
                  <a:pos x="478" y="478"/>
                </a:cxn>
                <a:cxn ang="0">
                  <a:pos x="506" y="448"/>
                </a:cxn>
                <a:cxn ang="0">
                  <a:pos x="529" y="409"/>
                </a:cxn>
                <a:cxn ang="0">
                  <a:pos x="544" y="370"/>
                </a:cxn>
                <a:cxn ang="0">
                  <a:pos x="556" y="328"/>
                </a:cxn>
                <a:cxn ang="0">
                  <a:pos x="560" y="282"/>
                </a:cxn>
                <a:cxn ang="0">
                  <a:pos x="556" y="235"/>
                </a:cxn>
                <a:cxn ang="0">
                  <a:pos x="544" y="193"/>
                </a:cxn>
                <a:cxn ang="0">
                  <a:pos x="529" y="150"/>
                </a:cxn>
                <a:cxn ang="0">
                  <a:pos x="506" y="116"/>
                </a:cxn>
                <a:cxn ang="0">
                  <a:pos x="478" y="81"/>
                </a:cxn>
                <a:cxn ang="0">
                  <a:pos x="444" y="54"/>
                </a:cxn>
                <a:cxn ang="0">
                  <a:pos x="409" y="31"/>
                </a:cxn>
                <a:cxn ang="0">
                  <a:pos x="367" y="15"/>
                </a:cxn>
                <a:cxn ang="0">
                  <a:pos x="324" y="4"/>
                </a:cxn>
                <a:cxn ang="0">
                  <a:pos x="278" y="0"/>
                </a:cxn>
                <a:cxn ang="0">
                  <a:pos x="235" y="4"/>
                </a:cxn>
                <a:cxn ang="0">
                  <a:pos x="189" y="15"/>
                </a:cxn>
                <a:cxn ang="0">
                  <a:pos x="150" y="31"/>
                </a:cxn>
                <a:cxn ang="0">
                  <a:pos x="112" y="54"/>
                </a:cxn>
                <a:cxn ang="0">
                  <a:pos x="81" y="81"/>
                </a:cxn>
                <a:cxn ang="0">
                  <a:pos x="54" y="116"/>
                </a:cxn>
                <a:cxn ang="0">
                  <a:pos x="31" y="150"/>
                </a:cxn>
                <a:cxn ang="0">
                  <a:pos x="11" y="193"/>
                </a:cxn>
                <a:cxn ang="0">
                  <a:pos x="4" y="235"/>
                </a:cxn>
                <a:cxn ang="0">
                  <a:pos x="0" y="282"/>
                </a:cxn>
                <a:cxn ang="0">
                  <a:pos x="4" y="328"/>
                </a:cxn>
                <a:cxn ang="0">
                  <a:pos x="11" y="370"/>
                </a:cxn>
                <a:cxn ang="0">
                  <a:pos x="31" y="409"/>
                </a:cxn>
                <a:cxn ang="0">
                  <a:pos x="54" y="448"/>
                </a:cxn>
                <a:cxn ang="0">
                  <a:pos x="81" y="478"/>
                </a:cxn>
                <a:cxn ang="0">
                  <a:pos x="112" y="509"/>
                </a:cxn>
                <a:cxn ang="0">
                  <a:pos x="150" y="529"/>
                </a:cxn>
                <a:cxn ang="0">
                  <a:pos x="189" y="548"/>
                </a:cxn>
                <a:cxn ang="0">
                  <a:pos x="235" y="559"/>
                </a:cxn>
                <a:cxn ang="0">
                  <a:pos x="278" y="563"/>
                </a:cxn>
                <a:cxn ang="0">
                  <a:pos x="278" y="563"/>
                </a:cxn>
              </a:cxnLst>
              <a:rect l="0" t="0" r="r" b="b"/>
              <a:pathLst>
                <a:path w="560" h="563">
                  <a:moveTo>
                    <a:pt x="278" y="559"/>
                  </a:moveTo>
                  <a:lnTo>
                    <a:pt x="324" y="559"/>
                  </a:lnTo>
                  <a:lnTo>
                    <a:pt x="367" y="548"/>
                  </a:lnTo>
                  <a:lnTo>
                    <a:pt x="409" y="529"/>
                  </a:lnTo>
                  <a:lnTo>
                    <a:pt x="444" y="509"/>
                  </a:lnTo>
                  <a:lnTo>
                    <a:pt x="478" y="478"/>
                  </a:lnTo>
                  <a:lnTo>
                    <a:pt x="506" y="448"/>
                  </a:lnTo>
                  <a:lnTo>
                    <a:pt x="529" y="409"/>
                  </a:lnTo>
                  <a:lnTo>
                    <a:pt x="544" y="370"/>
                  </a:lnTo>
                  <a:lnTo>
                    <a:pt x="556" y="328"/>
                  </a:lnTo>
                  <a:lnTo>
                    <a:pt x="560" y="282"/>
                  </a:lnTo>
                  <a:lnTo>
                    <a:pt x="556" y="235"/>
                  </a:lnTo>
                  <a:lnTo>
                    <a:pt x="544" y="193"/>
                  </a:lnTo>
                  <a:lnTo>
                    <a:pt x="529" y="150"/>
                  </a:lnTo>
                  <a:lnTo>
                    <a:pt x="506" y="116"/>
                  </a:lnTo>
                  <a:lnTo>
                    <a:pt x="478" y="81"/>
                  </a:lnTo>
                  <a:lnTo>
                    <a:pt x="444" y="54"/>
                  </a:lnTo>
                  <a:lnTo>
                    <a:pt x="409" y="31"/>
                  </a:lnTo>
                  <a:lnTo>
                    <a:pt x="367" y="15"/>
                  </a:lnTo>
                  <a:lnTo>
                    <a:pt x="324" y="4"/>
                  </a:lnTo>
                  <a:lnTo>
                    <a:pt x="278" y="0"/>
                  </a:lnTo>
                  <a:lnTo>
                    <a:pt x="235" y="4"/>
                  </a:lnTo>
                  <a:lnTo>
                    <a:pt x="189" y="15"/>
                  </a:lnTo>
                  <a:lnTo>
                    <a:pt x="150" y="31"/>
                  </a:lnTo>
                  <a:lnTo>
                    <a:pt x="112" y="54"/>
                  </a:lnTo>
                  <a:lnTo>
                    <a:pt x="81" y="81"/>
                  </a:lnTo>
                  <a:lnTo>
                    <a:pt x="54" y="116"/>
                  </a:lnTo>
                  <a:lnTo>
                    <a:pt x="31" y="150"/>
                  </a:lnTo>
                  <a:lnTo>
                    <a:pt x="11" y="193"/>
                  </a:lnTo>
                  <a:lnTo>
                    <a:pt x="4" y="235"/>
                  </a:lnTo>
                  <a:lnTo>
                    <a:pt x="0" y="282"/>
                  </a:lnTo>
                  <a:lnTo>
                    <a:pt x="4" y="328"/>
                  </a:lnTo>
                  <a:lnTo>
                    <a:pt x="11" y="370"/>
                  </a:lnTo>
                  <a:lnTo>
                    <a:pt x="31" y="409"/>
                  </a:lnTo>
                  <a:lnTo>
                    <a:pt x="54" y="448"/>
                  </a:lnTo>
                  <a:lnTo>
                    <a:pt x="81" y="478"/>
                  </a:lnTo>
                  <a:lnTo>
                    <a:pt x="112" y="509"/>
                  </a:lnTo>
                  <a:lnTo>
                    <a:pt x="150" y="529"/>
                  </a:lnTo>
                  <a:lnTo>
                    <a:pt x="189" y="548"/>
                  </a:lnTo>
                  <a:lnTo>
                    <a:pt x="235" y="559"/>
                  </a:lnTo>
                  <a:lnTo>
                    <a:pt x="278" y="563"/>
                  </a:lnTo>
                  <a:lnTo>
                    <a:pt x="278" y="563"/>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723984" name="Rectangle 1040"/>
            <p:cNvSpPr>
              <a:spLocks noChangeArrowheads="1"/>
            </p:cNvSpPr>
            <p:nvPr/>
          </p:nvSpPr>
          <p:spPr bwMode="auto">
            <a:xfrm>
              <a:off x="2143" y="2553"/>
              <a:ext cx="451" cy="181"/>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latin typeface="Arial" charset="0"/>
                </a:rPr>
                <a:t>Router</a:t>
              </a:r>
              <a:endParaRPr lang="en-US">
                <a:latin typeface="Times New Roman" charset="0"/>
              </a:endParaRPr>
            </a:p>
          </p:txBody>
        </p:sp>
        <p:sp>
          <p:nvSpPr>
            <p:cNvPr id="723985" name="Rectangle 1041"/>
            <p:cNvSpPr>
              <a:spLocks noChangeArrowheads="1"/>
            </p:cNvSpPr>
            <p:nvPr/>
          </p:nvSpPr>
          <p:spPr bwMode="auto">
            <a:xfrm>
              <a:off x="3212" y="2044"/>
              <a:ext cx="451" cy="181"/>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latin typeface="Arial" charset="0"/>
                </a:rPr>
                <a:t>Router</a:t>
              </a:r>
              <a:endParaRPr lang="en-US">
                <a:latin typeface="Times New Roman" charset="0"/>
              </a:endParaRPr>
            </a:p>
          </p:txBody>
        </p:sp>
        <p:sp>
          <p:nvSpPr>
            <p:cNvPr id="723986" name="Rectangle 1042"/>
            <p:cNvSpPr>
              <a:spLocks noChangeArrowheads="1"/>
            </p:cNvSpPr>
            <p:nvPr/>
          </p:nvSpPr>
          <p:spPr bwMode="auto">
            <a:xfrm>
              <a:off x="4131" y="2660"/>
              <a:ext cx="751" cy="181"/>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latin typeface="Arial" charset="0"/>
                </a:rPr>
                <a:t>Destination</a:t>
              </a:r>
              <a:endParaRPr lang="en-US">
                <a:latin typeface="Times New Roman" charset="0"/>
              </a:endParaRPr>
            </a:p>
          </p:txBody>
        </p:sp>
        <p:sp>
          <p:nvSpPr>
            <p:cNvPr id="723987" name="Rectangle 1043"/>
            <p:cNvSpPr>
              <a:spLocks noChangeArrowheads="1"/>
            </p:cNvSpPr>
            <p:nvPr/>
          </p:nvSpPr>
          <p:spPr bwMode="auto">
            <a:xfrm>
              <a:off x="4417" y="2816"/>
              <a:ext cx="84" cy="181"/>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latin typeface="Arial" charset="0"/>
                </a:rPr>
                <a:t>2</a:t>
              </a:r>
              <a:endParaRPr lang="en-US">
                <a:latin typeface="Times New Roman" charset="0"/>
              </a:endParaRPr>
            </a:p>
          </p:txBody>
        </p:sp>
        <p:sp>
          <p:nvSpPr>
            <p:cNvPr id="723988" name="Freeform 1044"/>
            <p:cNvSpPr>
              <a:spLocks/>
            </p:cNvSpPr>
            <p:nvPr/>
          </p:nvSpPr>
          <p:spPr bwMode="auto">
            <a:xfrm>
              <a:off x="4104" y="2434"/>
              <a:ext cx="703" cy="698"/>
            </a:xfrm>
            <a:custGeom>
              <a:avLst/>
              <a:gdLst/>
              <a:ahLst/>
              <a:cxnLst>
                <a:cxn ang="0">
                  <a:pos x="351" y="698"/>
                </a:cxn>
                <a:cxn ang="0">
                  <a:pos x="409" y="694"/>
                </a:cxn>
                <a:cxn ang="0">
                  <a:pos x="463" y="683"/>
                </a:cxn>
                <a:cxn ang="0">
                  <a:pos x="513" y="659"/>
                </a:cxn>
                <a:cxn ang="0">
                  <a:pos x="560" y="632"/>
                </a:cxn>
                <a:cxn ang="0">
                  <a:pos x="602" y="598"/>
                </a:cxn>
                <a:cxn ang="0">
                  <a:pos x="637" y="555"/>
                </a:cxn>
                <a:cxn ang="0">
                  <a:pos x="664" y="509"/>
                </a:cxn>
                <a:cxn ang="0">
                  <a:pos x="687" y="459"/>
                </a:cxn>
                <a:cxn ang="0">
                  <a:pos x="699" y="405"/>
                </a:cxn>
                <a:cxn ang="0">
                  <a:pos x="703" y="351"/>
                </a:cxn>
                <a:cxn ang="0">
                  <a:pos x="699" y="293"/>
                </a:cxn>
                <a:cxn ang="0">
                  <a:pos x="687" y="239"/>
                </a:cxn>
                <a:cxn ang="0">
                  <a:pos x="664" y="189"/>
                </a:cxn>
                <a:cxn ang="0">
                  <a:pos x="637" y="143"/>
                </a:cxn>
                <a:cxn ang="0">
                  <a:pos x="602" y="100"/>
                </a:cxn>
                <a:cxn ang="0">
                  <a:pos x="560" y="65"/>
                </a:cxn>
                <a:cxn ang="0">
                  <a:pos x="513" y="38"/>
                </a:cxn>
                <a:cxn ang="0">
                  <a:pos x="463" y="15"/>
                </a:cxn>
                <a:cxn ang="0">
                  <a:pos x="409" y="4"/>
                </a:cxn>
                <a:cxn ang="0">
                  <a:pos x="351" y="0"/>
                </a:cxn>
                <a:cxn ang="0">
                  <a:pos x="297" y="4"/>
                </a:cxn>
                <a:cxn ang="0">
                  <a:pos x="243" y="15"/>
                </a:cxn>
                <a:cxn ang="0">
                  <a:pos x="193" y="38"/>
                </a:cxn>
                <a:cxn ang="0">
                  <a:pos x="147" y="65"/>
                </a:cxn>
                <a:cxn ang="0">
                  <a:pos x="104" y="100"/>
                </a:cxn>
                <a:cxn ang="0">
                  <a:pos x="70" y="143"/>
                </a:cxn>
                <a:cxn ang="0">
                  <a:pos x="43" y="189"/>
                </a:cxn>
                <a:cxn ang="0">
                  <a:pos x="19" y="239"/>
                </a:cxn>
                <a:cxn ang="0">
                  <a:pos x="8" y="293"/>
                </a:cxn>
                <a:cxn ang="0">
                  <a:pos x="0" y="351"/>
                </a:cxn>
                <a:cxn ang="0">
                  <a:pos x="8" y="405"/>
                </a:cxn>
                <a:cxn ang="0">
                  <a:pos x="19" y="459"/>
                </a:cxn>
                <a:cxn ang="0">
                  <a:pos x="43" y="509"/>
                </a:cxn>
                <a:cxn ang="0">
                  <a:pos x="70" y="555"/>
                </a:cxn>
                <a:cxn ang="0">
                  <a:pos x="104" y="598"/>
                </a:cxn>
                <a:cxn ang="0">
                  <a:pos x="147" y="632"/>
                </a:cxn>
                <a:cxn ang="0">
                  <a:pos x="193" y="659"/>
                </a:cxn>
                <a:cxn ang="0">
                  <a:pos x="243" y="683"/>
                </a:cxn>
                <a:cxn ang="0">
                  <a:pos x="297" y="694"/>
                </a:cxn>
                <a:cxn ang="0">
                  <a:pos x="351" y="698"/>
                </a:cxn>
                <a:cxn ang="0">
                  <a:pos x="351" y="698"/>
                </a:cxn>
              </a:cxnLst>
              <a:rect l="0" t="0" r="r" b="b"/>
              <a:pathLst>
                <a:path w="703" h="698">
                  <a:moveTo>
                    <a:pt x="351" y="698"/>
                  </a:moveTo>
                  <a:lnTo>
                    <a:pt x="409" y="694"/>
                  </a:lnTo>
                  <a:lnTo>
                    <a:pt x="463" y="683"/>
                  </a:lnTo>
                  <a:lnTo>
                    <a:pt x="513" y="659"/>
                  </a:lnTo>
                  <a:lnTo>
                    <a:pt x="560" y="632"/>
                  </a:lnTo>
                  <a:lnTo>
                    <a:pt x="602" y="598"/>
                  </a:lnTo>
                  <a:lnTo>
                    <a:pt x="637" y="555"/>
                  </a:lnTo>
                  <a:lnTo>
                    <a:pt x="664" y="509"/>
                  </a:lnTo>
                  <a:lnTo>
                    <a:pt x="687" y="459"/>
                  </a:lnTo>
                  <a:lnTo>
                    <a:pt x="699" y="405"/>
                  </a:lnTo>
                  <a:lnTo>
                    <a:pt x="703" y="351"/>
                  </a:lnTo>
                  <a:lnTo>
                    <a:pt x="699" y="293"/>
                  </a:lnTo>
                  <a:lnTo>
                    <a:pt x="687" y="239"/>
                  </a:lnTo>
                  <a:lnTo>
                    <a:pt x="664" y="189"/>
                  </a:lnTo>
                  <a:lnTo>
                    <a:pt x="637" y="143"/>
                  </a:lnTo>
                  <a:lnTo>
                    <a:pt x="602" y="100"/>
                  </a:lnTo>
                  <a:lnTo>
                    <a:pt x="560" y="65"/>
                  </a:lnTo>
                  <a:lnTo>
                    <a:pt x="513" y="38"/>
                  </a:lnTo>
                  <a:lnTo>
                    <a:pt x="463" y="15"/>
                  </a:lnTo>
                  <a:lnTo>
                    <a:pt x="409" y="4"/>
                  </a:lnTo>
                  <a:lnTo>
                    <a:pt x="351" y="0"/>
                  </a:lnTo>
                  <a:lnTo>
                    <a:pt x="297" y="4"/>
                  </a:lnTo>
                  <a:lnTo>
                    <a:pt x="243" y="15"/>
                  </a:lnTo>
                  <a:lnTo>
                    <a:pt x="193" y="38"/>
                  </a:lnTo>
                  <a:lnTo>
                    <a:pt x="147" y="65"/>
                  </a:lnTo>
                  <a:lnTo>
                    <a:pt x="104" y="100"/>
                  </a:lnTo>
                  <a:lnTo>
                    <a:pt x="70" y="143"/>
                  </a:lnTo>
                  <a:lnTo>
                    <a:pt x="43" y="189"/>
                  </a:lnTo>
                  <a:lnTo>
                    <a:pt x="19" y="239"/>
                  </a:lnTo>
                  <a:lnTo>
                    <a:pt x="8" y="293"/>
                  </a:lnTo>
                  <a:lnTo>
                    <a:pt x="0" y="351"/>
                  </a:lnTo>
                  <a:lnTo>
                    <a:pt x="8" y="405"/>
                  </a:lnTo>
                  <a:lnTo>
                    <a:pt x="19" y="459"/>
                  </a:lnTo>
                  <a:lnTo>
                    <a:pt x="43" y="509"/>
                  </a:lnTo>
                  <a:lnTo>
                    <a:pt x="70" y="555"/>
                  </a:lnTo>
                  <a:lnTo>
                    <a:pt x="104" y="598"/>
                  </a:lnTo>
                  <a:lnTo>
                    <a:pt x="147" y="632"/>
                  </a:lnTo>
                  <a:lnTo>
                    <a:pt x="193" y="659"/>
                  </a:lnTo>
                  <a:lnTo>
                    <a:pt x="243" y="683"/>
                  </a:lnTo>
                  <a:lnTo>
                    <a:pt x="297" y="694"/>
                  </a:lnTo>
                  <a:lnTo>
                    <a:pt x="351" y="698"/>
                  </a:lnTo>
                  <a:lnTo>
                    <a:pt x="351" y="698"/>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723989" name="Rectangle 1045"/>
            <p:cNvSpPr>
              <a:spLocks noChangeArrowheads="1"/>
            </p:cNvSpPr>
            <p:nvPr/>
          </p:nvSpPr>
          <p:spPr bwMode="auto">
            <a:xfrm>
              <a:off x="4124" y="1585"/>
              <a:ext cx="751" cy="181"/>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latin typeface="Arial" charset="0"/>
                </a:rPr>
                <a:t>Destination</a:t>
              </a:r>
              <a:endParaRPr lang="en-US">
                <a:latin typeface="Times New Roman" charset="0"/>
              </a:endParaRPr>
            </a:p>
          </p:txBody>
        </p:sp>
        <p:sp>
          <p:nvSpPr>
            <p:cNvPr id="723990" name="Rectangle 1046"/>
            <p:cNvSpPr>
              <a:spLocks noChangeArrowheads="1"/>
            </p:cNvSpPr>
            <p:nvPr/>
          </p:nvSpPr>
          <p:spPr bwMode="auto">
            <a:xfrm>
              <a:off x="4409" y="1739"/>
              <a:ext cx="84" cy="181"/>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latin typeface="Arial" charset="0"/>
                </a:rPr>
                <a:t>1</a:t>
              </a:r>
              <a:endParaRPr lang="en-US">
                <a:latin typeface="Times New Roman" charset="0"/>
              </a:endParaRPr>
            </a:p>
          </p:txBody>
        </p:sp>
        <p:sp>
          <p:nvSpPr>
            <p:cNvPr id="723991" name="Freeform 1047"/>
            <p:cNvSpPr>
              <a:spLocks/>
            </p:cNvSpPr>
            <p:nvPr/>
          </p:nvSpPr>
          <p:spPr bwMode="auto">
            <a:xfrm>
              <a:off x="4100" y="1357"/>
              <a:ext cx="703" cy="699"/>
            </a:xfrm>
            <a:custGeom>
              <a:avLst/>
              <a:gdLst/>
              <a:ahLst/>
              <a:cxnLst>
                <a:cxn ang="0">
                  <a:pos x="348" y="699"/>
                </a:cxn>
                <a:cxn ang="0">
                  <a:pos x="409" y="695"/>
                </a:cxn>
                <a:cxn ang="0">
                  <a:pos x="463" y="683"/>
                </a:cxn>
                <a:cxn ang="0">
                  <a:pos x="514" y="660"/>
                </a:cxn>
                <a:cxn ang="0">
                  <a:pos x="560" y="633"/>
                </a:cxn>
                <a:cxn ang="0">
                  <a:pos x="598" y="598"/>
                </a:cxn>
                <a:cxn ang="0">
                  <a:pos x="633" y="556"/>
                </a:cxn>
                <a:cxn ang="0">
                  <a:pos x="664" y="510"/>
                </a:cxn>
                <a:cxn ang="0">
                  <a:pos x="683" y="459"/>
                </a:cxn>
                <a:cxn ang="0">
                  <a:pos x="699" y="405"/>
                </a:cxn>
                <a:cxn ang="0">
                  <a:pos x="703" y="348"/>
                </a:cxn>
                <a:cxn ang="0">
                  <a:pos x="699" y="294"/>
                </a:cxn>
                <a:cxn ang="0">
                  <a:pos x="683" y="240"/>
                </a:cxn>
                <a:cxn ang="0">
                  <a:pos x="664" y="189"/>
                </a:cxn>
                <a:cxn ang="0">
                  <a:pos x="633" y="143"/>
                </a:cxn>
                <a:cxn ang="0">
                  <a:pos x="598" y="101"/>
                </a:cxn>
                <a:cxn ang="0">
                  <a:pos x="560" y="66"/>
                </a:cxn>
                <a:cxn ang="0">
                  <a:pos x="514" y="39"/>
                </a:cxn>
                <a:cxn ang="0">
                  <a:pos x="463" y="16"/>
                </a:cxn>
                <a:cxn ang="0">
                  <a:pos x="409" y="4"/>
                </a:cxn>
                <a:cxn ang="0">
                  <a:pos x="351" y="0"/>
                </a:cxn>
                <a:cxn ang="0">
                  <a:pos x="294" y="4"/>
                </a:cxn>
                <a:cxn ang="0">
                  <a:pos x="240" y="16"/>
                </a:cxn>
                <a:cxn ang="0">
                  <a:pos x="189" y="39"/>
                </a:cxn>
                <a:cxn ang="0">
                  <a:pos x="143" y="66"/>
                </a:cxn>
                <a:cxn ang="0">
                  <a:pos x="104" y="101"/>
                </a:cxn>
                <a:cxn ang="0">
                  <a:pos x="70" y="143"/>
                </a:cxn>
                <a:cxn ang="0">
                  <a:pos x="39" y="189"/>
                </a:cxn>
                <a:cxn ang="0">
                  <a:pos x="20" y="240"/>
                </a:cxn>
                <a:cxn ang="0">
                  <a:pos x="4" y="294"/>
                </a:cxn>
                <a:cxn ang="0">
                  <a:pos x="0" y="348"/>
                </a:cxn>
                <a:cxn ang="0">
                  <a:pos x="4" y="405"/>
                </a:cxn>
                <a:cxn ang="0">
                  <a:pos x="20" y="459"/>
                </a:cxn>
                <a:cxn ang="0">
                  <a:pos x="39" y="510"/>
                </a:cxn>
                <a:cxn ang="0">
                  <a:pos x="70" y="556"/>
                </a:cxn>
                <a:cxn ang="0">
                  <a:pos x="104" y="598"/>
                </a:cxn>
                <a:cxn ang="0">
                  <a:pos x="143" y="633"/>
                </a:cxn>
                <a:cxn ang="0">
                  <a:pos x="189" y="660"/>
                </a:cxn>
                <a:cxn ang="0">
                  <a:pos x="240" y="683"/>
                </a:cxn>
                <a:cxn ang="0">
                  <a:pos x="294" y="695"/>
                </a:cxn>
                <a:cxn ang="0">
                  <a:pos x="351" y="699"/>
                </a:cxn>
                <a:cxn ang="0">
                  <a:pos x="351" y="699"/>
                </a:cxn>
              </a:cxnLst>
              <a:rect l="0" t="0" r="r" b="b"/>
              <a:pathLst>
                <a:path w="703" h="699">
                  <a:moveTo>
                    <a:pt x="348" y="699"/>
                  </a:moveTo>
                  <a:lnTo>
                    <a:pt x="409" y="695"/>
                  </a:lnTo>
                  <a:lnTo>
                    <a:pt x="463" y="683"/>
                  </a:lnTo>
                  <a:lnTo>
                    <a:pt x="514" y="660"/>
                  </a:lnTo>
                  <a:lnTo>
                    <a:pt x="560" y="633"/>
                  </a:lnTo>
                  <a:lnTo>
                    <a:pt x="598" y="598"/>
                  </a:lnTo>
                  <a:lnTo>
                    <a:pt x="633" y="556"/>
                  </a:lnTo>
                  <a:lnTo>
                    <a:pt x="664" y="510"/>
                  </a:lnTo>
                  <a:lnTo>
                    <a:pt x="683" y="459"/>
                  </a:lnTo>
                  <a:lnTo>
                    <a:pt x="699" y="405"/>
                  </a:lnTo>
                  <a:lnTo>
                    <a:pt x="703" y="348"/>
                  </a:lnTo>
                  <a:lnTo>
                    <a:pt x="699" y="294"/>
                  </a:lnTo>
                  <a:lnTo>
                    <a:pt x="683" y="240"/>
                  </a:lnTo>
                  <a:lnTo>
                    <a:pt x="664" y="189"/>
                  </a:lnTo>
                  <a:lnTo>
                    <a:pt x="633" y="143"/>
                  </a:lnTo>
                  <a:lnTo>
                    <a:pt x="598" y="101"/>
                  </a:lnTo>
                  <a:lnTo>
                    <a:pt x="560" y="66"/>
                  </a:lnTo>
                  <a:lnTo>
                    <a:pt x="514" y="39"/>
                  </a:lnTo>
                  <a:lnTo>
                    <a:pt x="463" y="16"/>
                  </a:lnTo>
                  <a:lnTo>
                    <a:pt x="409" y="4"/>
                  </a:lnTo>
                  <a:lnTo>
                    <a:pt x="351" y="0"/>
                  </a:lnTo>
                  <a:lnTo>
                    <a:pt x="294" y="4"/>
                  </a:lnTo>
                  <a:lnTo>
                    <a:pt x="240" y="16"/>
                  </a:lnTo>
                  <a:lnTo>
                    <a:pt x="189" y="39"/>
                  </a:lnTo>
                  <a:lnTo>
                    <a:pt x="143" y="66"/>
                  </a:lnTo>
                  <a:lnTo>
                    <a:pt x="104" y="101"/>
                  </a:lnTo>
                  <a:lnTo>
                    <a:pt x="70" y="143"/>
                  </a:lnTo>
                  <a:lnTo>
                    <a:pt x="39" y="189"/>
                  </a:lnTo>
                  <a:lnTo>
                    <a:pt x="20" y="240"/>
                  </a:lnTo>
                  <a:lnTo>
                    <a:pt x="4" y="294"/>
                  </a:lnTo>
                  <a:lnTo>
                    <a:pt x="0" y="348"/>
                  </a:lnTo>
                  <a:lnTo>
                    <a:pt x="4" y="405"/>
                  </a:lnTo>
                  <a:lnTo>
                    <a:pt x="20" y="459"/>
                  </a:lnTo>
                  <a:lnTo>
                    <a:pt x="39" y="510"/>
                  </a:lnTo>
                  <a:lnTo>
                    <a:pt x="70" y="556"/>
                  </a:lnTo>
                  <a:lnTo>
                    <a:pt x="104" y="598"/>
                  </a:lnTo>
                  <a:lnTo>
                    <a:pt x="143" y="633"/>
                  </a:lnTo>
                  <a:lnTo>
                    <a:pt x="189" y="660"/>
                  </a:lnTo>
                  <a:lnTo>
                    <a:pt x="240" y="683"/>
                  </a:lnTo>
                  <a:lnTo>
                    <a:pt x="294" y="695"/>
                  </a:lnTo>
                  <a:lnTo>
                    <a:pt x="351" y="699"/>
                  </a:lnTo>
                  <a:lnTo>
                    <a:pt x="351" y="699"/>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723992" name="Freeform 1048"/>
            <p:cNvSpPr>
              <a:spLocks/>
            </p:cNvSpPr>
            <p:nvPr/>
          </p:nvSpPr>
          <p:spPr bwMode="auto">
            <a:xfrm>
              <a:off x="1495" y="1265"/>
              <a:ext cx="2609" cy="957"/>
            </a:xfrm>
            <a:custGeom>
              <a:avLst/>
              <a:gdLst/>
              <a:ahLst/>
              <a:cxnLst>
                <a:cxn ang="0">
                  <a:pos x="4" y="0"/>
                </a:cxn>
                <a:cxn ang="0">
                  <a:pos x="23" y="0"/>
                </a:cxn>
                <a:cxn ang="0">
                  <a:pos x="58" y="7"/>
                </a:cxn>
                <a:cxn ang="0">
                  <a:pos x="100" y="35"/>
                </a:cxn>
                <a:cxn ang="0">
                  <a:pos x="147" y="89"/>
                </a:cxn>
                <a:cxn ang="0">
                  <a:pos x="193" y="181"/>
                </a:cxn>
                <a:cxn ang="0">
                  <a:pos x="247" y="270"/>
                </a:cxn>
                <a:cxn ang="0">
                  <a:pos x="305" y="332"/>
                </a:cxn>
                <a:cxn ang="0">
                  <a:pos x="363" y="374"/>
                </a:cxn>
                <a:cxn ang="0">
                  <a:pos x="413" y="401"/>
                </a:cxn>
                <a:cxn ang="0">
                  <a:pos x="494" y="420"/>
                </a:cxn>
                <a:cxn ang="0">
                  <a:pos x="644" y="428"/>
                </a:cxn>
                <a:cxn ang="0">
                  <a:pos x="830" y="432"/>
                </a:cxn>
                <a:cxn ang="0">
                  <a:pos x="1015" y="447"/>
                </a:cxn>
                <a:cxn ang="0">
                  <a:pos x="1181" y="486"/>
                </a:cxn>
                <a:cxn ang="0">
                  <a:pos x="1293" y="567"/>
                </a:cxn>
                <a:cxn ang="0">
                  <a:pos x="1370" y="652"/>
                </a:cxn>
                <a:cxn ang="0">
                  <a:pos x="1420" y="741"/>
                </a:cxn>
                <a:cxn ang="0">
                  <a:pos x="1463" y="818"/>
                </a:cxn>
                <a:cxn ang="0">
                  <a:pos x="1509" y="879"/>
                </a:cxn>
                <a:cxn ang="0">
                  <a:pos x="1563" y="918"/>
                </a:cxn>
                <a:cxn ang="0">
                  <a:pos x="1629" y="941"/>
                </a:cxn>
                <a:cxn ang="0">
                  <a:pos x="1706" y="953"/>
                </a:cxn>
                <a:cxn ang="0">
                  <a:pos x="1791" y="957"/>
                </a:cxn>
                <a:cxn ang="0">
                  <a:pos x="1868" y="957"/>
                </a:cxn>
                <a:cxn ang="0">
                  <a:pos x="1941" y="957"/>
                </a:cxn>
                <a:cxn ang="0">
                  <a:pos x="2019" y="953"/>
                </a:cxn>
                <a:cxn ang="0">
                  <a:pos x="2100" y="937"/>
                </a:cxn>
                <a:cxn ang="0">
                  <a:pos x="2192" y="914"/>
                </a:cxn>
                <a:cxn ang="0">
                  <a:pos x="2289" y="879"/>
                </a:cxn>
                <a:cxn ang="0">
                  <a:pos x="2370" y="841"/>
                </a:cxn>
                <a:cxn ang="0">
                  <a:pos x="2435" y="802"/>
                </a:cxn>
                <a:cxn ang="0">
                  <a:pos x="2509" y="760"/>
                </a:cxn>
                <a:cxn ang="0">
                  <a:pos x="2567" y="721"/>
                </a:cxn>
                <a:cxn ang="0">
                  <a:pos x="2605" y="698"/>
                </a:cxn>
              </a:cxnLst>
              <a:rect l="0" t="0" r="r" b="b"/>
              <a:pathLst>
                <a:path w="2609" h="957">
                  <a:moveTo>
                    <a:pt x="0" y="0"/>
                  </a:moveTo>
                  <a:lnTo>
                    <a:pt x="4" y="0"/>
                  </a:lnTo>
                  <a:lnTo>
                    <a:pt x="11" y="0"/>
                  </a:lnTo>
                  <a:lnTo>
                    <a:pt x="23" y="0"/>
                  </a:lnTo>
                  <a:lnTo>
                    <a:pt x="38" y="4"/>
                  </a:lnTo>
                  <a:lnTo>
                    <a:pt x="58" y="7"/>
                  </a:lnTo>
                  <a:lnTo>
                    <a:pt x="77" y="19"/>
                  </a:lnTo>
                  <a:lnTo>
                    <a:pt x="100" y="35"/>
                  </a:lnTo>
                  <a:lnTo>
                    <a:pt x="123" y="58"/>
                  </a:lnTo>
                  <a:lnTo>
                    <a:pt x="147" y="89"/>
                  </a:lnTo>
                  <a:lnTo>
                    <a:pt x="166" y="127"/>
                  </a:lnTo>
                  <a:lnTo>
                    <a:pt x="193" y="181"/>
                  </a:lnTo>
                  <a:lnTo>
                    <a:pt x="220" y="231"/>
                  </a:lnTo>
                  <a:lnTo>
                    <a:pt x="247" y="270"/>
                  </a:lnTo>
                  <a:lnTo>
                    <a:pt x="278" y="305"/>
                  </a:lnTo>
                  <a:lnTo>
                    <a:pt x="305" y="332"/>
                  </a:lnTo>
                  <a:lnTo>
                    <a:pt x="332" y="355"/>
                  </a:lnTo>
                  <a:lnTo>
                    <a:pt x="363" y="374"/>
                  </a:lnTo>
                  <a:lnTo>
                    <a:pt x="390" y="389"/>
                  </a:lnTo>
                  <a:lnTo>
                    <a:pt x="413" y="401"/>
                  </a:lnTo>
                  <a:lnTo>
                    <a:pt x="436" y="409"/>
                  </a:lnTo>
                  <a:lnTo>
                    <a:pt x="494" y="420"/>
                  </a:lnTo>
                  <a:lnTo>
                    <a:pt x="563" y="428"/>
                  </a:lnTo>
                  <a:lnTo>
                    <a:pt x="644" y="428"/>
                  </a:lnTo>
                  <a:lnTo>
                    <a:pt x="733" y="432"/>
                  </a:lnTo>
                  <a:lnTo>
                    <a:pt x="830" y="432"/>
                  </a:lnTo>
                  <a:lnTo>
                    <a:pt x="922" y="436"/>
                  </a:lnTo>
                  <a:lnTo>
                    <a:pt x="1015" y="447"/>
                  </a:lnTo>
                  <a:lnTo>
                    <a:pt x="1104" y="463"/>
                  </a:lnTo>
                  <a:lnTo>
                    <a:pt x="1181" y="486"/>
                  </a:lnTo>
                  <a:lnTo>
                    <a:pt x="1247" y="524"/>
                  </a:lnTo>
                  <a:lnTo>
                    <a:pt x="1293" y="567"/>
                  </a:lnTo>
                  <a:lnTo>
                    <a:pt x="1335" y="609"/>
                  </a:lnTo>
                  <a:lnTo>
                    <a:pt x="1370" y="652"/>
                  </a:lnTo>
                  <a:lnTo>
                    <a:pt x="1397" y="698"/>
                  </a:lnTo>
                  <a:lnTo>
                    <a:pt x="1420" y="741"/>
                  </a:lnTo>
                  <a:lnTo>
                    <a:pt x="1443" y="779"/>
                  </a:lnTo>
                  <a:lnTo>
                    <a:pt x="1463" y="818"/>
                  </a:lnTo>
                  <a:lnTo>
                    <a:pt x="1486" y="852"/>
                  </a:lnTo>
                  <a:lnTo>
                    <a:pt x="1509" y="879"/>
                  </a:lnTo>
                  <a:lnTo>
                    <a:pt x="1532" y="903"/>
                  </a:lnTo>
                  <a:lnTo>
                    <a:pt x="1563" y="918"/>
                  </a:lnTo>
                  <a:lnTo>
                    <a:pt x="1594" y="933"/>
                  </a:lnTo>
                  <a:lnTo>
                    <a:pt x="1629" y="941"/>
                  </a:lnTo>
                  <a:lnTo>
                    <a:pt x="1667" y="949"/>
                  </a:lnTo>
                  <a:lnTo>
                    <a:pt x="1706" y="953"/>
                  </a:lnTo>
                  <a:lnTo>
                    <a:pt x="1748" y="957"/>
                  </a:lnTo>
                  <a:lnTo>
                    <a:pt x="1791" y="957"/>
                  </a:lnTo>
                  <a:lnTo>
                    <a:pt x="1829" y="957"/>
                  </a:lnTo>
                  <a:lnTo>
                    <a:pt x="1868" y="957"/>
                  </a:lnTo>
                  <a:lnTo>
                    <a:pt x="1907" y="957"/>
                  </a:lnTo>
                  <a:lnTo>
                    <a:pt x="1941" y="957"/>
                  </a:lnTo>
                  <a:lnTo>
                    <a:pt x="1980" y="957"/>
                  </a:lnTo>
                  <a:lnTo>
                    <a:pt x="2019" y="953"/>
                  </a:lnTo>
                  <a:lnTo>
                    <a:pt x="2057" y="945"/>
                  </a:lnTo>
                  <a:lnTo>
                    <a:pt x="2100" y="937"/>
                  </a:lnTo>
                  <a:lnTo>
                    <a:pt x="2146" y="926"/>
                  </a:lnTo>
                  <a:lnTo>
                    <a:pt x="2192" y="914"/>
                  </a:lnTo>
                  <a:lnTo>
                    <a:pt x="2239" y="899"/>
                  </a:lnTo>
                  <a:lnTo>
                    <a:pt x="2289" y="879"/>
                  </a:lnTo>
                  <a:lnTo>
                    <a:pt x="2339" y="856"/>
                  </a:lnTo>
                  <a:lnTo>
                    <a:pt x="2370" y="841"/>
                  </a:lnTo>
                  <a:lnTo>
                    <a:pt x="2401" y="822"/>
                  </a:lnTo>
                  <a:lnTo>
                    <a:pt x="2435" y="802"/>
                  </a:lnTo>
                  <a:lnTo>
                    <a:pt x="2474" y="779"/>
                  </a:lnTo>
                  <a:lnTo>
                    <a:pt x="2509" y="760"/>
                  </a:lnTo>
                  <a:lnTo>
                    <a:pt x="2540" y="737"/>
                  </a:lnTo>
                  <a:lnTo>
                    <a:pt x="2567" y="721"/>
                  </a:lnTo>
                  <a:lnTo>
                    <a:pt x="2590" y="706"/>
                  </a:lnTo>
                  <a:lnTo>
                    <a:pt x="2605" y="698"/>
                  </a:lnTo>
                  <a:lnTo>
                    <a:pt x="2609" y="694"/>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723993" name="Freeform 1049"/>
            <p:cNvSpPr>
              <a:spLocks/>
            </p:cNvSpPr>
            <p:nvPr/>
          </p:nvSpPr>
          <p:spPr bwMode="auto">
            <a:xfrm>
              <a:off x="4081" y="1921"/>
              <a:ext cx="89" cy="61"/>
            </a:xfrm>
            <a:custGeom>
              <a:avLst/>
              <a:gdLst/>
              <a:ahLst/>
              <a:cxnLst>
                <a:cxn ang="0">
                  <a:pos x="23" y="61"/>
                </a:cxn>
                <a:cxn ang="0">
                  <a:pos x="89" y="0"/>
                </a:cxn>
                <a:cxn ang="0">
                  <a:pos x="0" y="23"/>
                </a:cxn>
                <a:cxn ang="0">
                  <a:pos x="23" y="61"/>
                </a:cxn>
                <a:cxn ang="0">
                  <a:pos x="23" y="61"/>
                </a:cxn>
              </a:cxnLst>
              <a:rect l="0" t="0" r="r" b="b"/>
              <a:pathLst>
                <a:path w="89" h="61">
                  <a:moveTo>
                    <a:pt x="23" y="61"/>
                  </a:moveTo>
                  <a:lnTo>
                    <a:pt x="89" y="0"/>
                  </a:lnTo>
                  <a:lnTo>
                    <a:pt x="0" y="23"/>
                  </a:lnTo>
                  <a:lnTo>
                    <a:pt x="23" y="61"/>
                  </a:lnTo>
                  <a:lnTo>
                    <a:pt x="23" y="61"/>
                  </a:lnTo>
                  <a:close/>
                </a:path>
              </a:pathLst>
            </a:custGeom>
            <a:solidFill>
              <a:srgbClr val="000000"/>
            </a:solidFill>
            <a:ln w="9525">
              <a:noFill/>
              <a:round/>
              <a:headEnd/>
              <a:tailEnd/>
            </a:ln>
          </p:spPr>
          <p:txBody>
            <a:bodyPr>
              <a:prstTxWarp prst="textNoShape">
                <a:avLst/>
              </a:prstTxWarp>
            </a:bodyPr>
            <a:lstStyle/>
            <a:p>
              <a:endParaRPr lang="en-US"/>
            </a:p>
          </p:txBody>
        </p:sp>
        <p:sp>
          <p:nvSpPr>
            <p:cNvPr id="723994" name="Freeform 1050"/>
            <p:cNvSpPr>
              <a:spLocks/>
            </p:cNvSpPr>
            <p:nvPr/>
          </p:nvSpPr>
          <p:spPr bwMode="auto">
            <a:xfrm>
              <a:off x="4123" y="1959"/>
              <a:ext cx="85" cy="70"/>
            </a:xfrm>
            <a:custGeom>
              <a:avLst/>
              <a:gdLst/>
              <a:ahLst/>
              <a:cxnLst>
                <a:cxn ang="0">
                  <a:pos x="24" y="66"/>
                </a:cxn>
                <a:cxn ang="0">
                  <a:pos x="85" y="0"/>
                </a:cxn>
                <a:cxn ang="0">
                  <a:pos x="0" y="27"/>
                </a:cxn>
                <a:cxn ang="0">
                  <a:pos x="27" y="70"/>
                </a:cxn>
                <a:cxn ang="0">
                  <a:pos x="27" y="70"/>
                </a:cxn>
                <a:cxn ang="0">
                  <a:pos x="24" y="66"/>
                </a:cxn>
              </a:cxnLst>
              <a:rect l="0" t="0" r="r" b="b"/>
              <a:pathLst>
                <a:path w="85" h="70">
                  <a:moveTo>
                    <a:pt x="24" y="66"/>
                  </a:moveTo>
                  <a:lnTo>
                    <a:pt x="85" y="0"/>
                  </a:lnTo>
                  <a:lnTo>
                    <a:pt x="0" y="27"/>
                  </a:lnTo>
                  <a:lnTo>
                    <a:pt x="27" y="70"/>
                  </a:lnTo>
                  <a:lnTo>
                    <a:pt x="27" y="70"/>
                  </a:lnTo>
                  <a:lnTo>
                    <a:pt x="24" y="66"/>
                  </a:lnTo>
                  <a:close/>
                </a:path>
              </a:pathLst>
            </a:custGeom>
            <a:solidFill>
              <a:srgbClr val="000000"/>
            </a:solidFill>
            <a:ln w="9525">
              <a:noFill/>
              <a:round/>
              <a:headEnd/>
              <a:tailEnd/>
            </a:ln>
          </p:spPr>
          <p:txBody>
            <a:bodyPr>
              <a:prstTxWarp prst="textNoShape">
                <a:avLst/>
              </a:prstTxWarp>
            </a:bodyPr>
            <a:lstStyle/>
            <a:p>
              <a:endParaRPr lang="en-US"/>
            </a:p>
          </p:txBody>
        </p:sp>
        <p:sp>
          <p:nvSpPr>
            <p:cNvPr id="723995" name="Freeform 1051"/>
            <p:cNvSpPr>
              <a:spLocks/>
            </p:cNvSpPr>
            <p:nvPr/>
          </p:nvSpPr>
          <p:spPr bwMode="auto">
            <a:xfrm>
              <a:off x="1506" y="1998"/>
              <a:ext cx="2648" cy="1200"/>
            </a:xfrm>
            <a:custGeom>
              <a:avLst/>
              <a:gdLst/>
              <a:ahLst/>
              <a:cxnLst>
                <a:cxn ang="0">
                  <a:pos x="0" y="1200"/>
                </a:cxn>
                <a:cxn ang="0">
                  <a:pos x="20" y="1200"/>
                </a:cxn>
                <a:cxn ang="0">
                  <a:pos x="43" y="1196"/>
                </a:cxn>
                <a:cxn ang="0">
                  <a:pos x="74" y="1192"/>
                </a:cxn>
                <a:cxn ang="0">
                  <a:pos x="108" y="1180"/>
                </a:cxn>
                <a:cxn ang="0">
                  <a:pos x="139" y="1161"/>
                </a:cxn>
                <a:cxn ang="0">
                  <a:pos x="174" y="1126"/>
                </a:cxn>
                <a:cxn ang="0">
                  <a:pos x="213" y="1080"/>
                </a:cxn>
                <a:cxn ang="0">
                  <a:pos x="247" y="1030"/>
                </a:cxn>
                <a:cxn ang="0">
                  <a:pos x="282" y="984"/>
                </a:cxn>
                <a:cxn ang="0">
                  <a:pos x="321" y="941"/>
                </a:cxn>
                <a:cxn ang="0">
                  <a:pos x="359" y="903"/>
                </a:cxn>
                <a:cxn ang="0">
                  <a:pos x="390" y="876"/>
                </a:cxn>
                <a:cxn ang="0">
                  <a:pos x="421" y="856"/>
                </a:cxn>
                <a:cxn ang="0">
                  <a:pos x="464" y="833"/>
                </a:cxn>
                <a:cxn ang="0">
                  <a:pos x="521" y="810"/>
                </a:cxn>
                <a:cxn ang="0">
                  <a:pos x="603" y="798"/>
                </a:cxn>
                <a:cxn ang="0">
                  <a:pos x="699" y="795"/>
                </a:cxn>
                <a:cxn ang="0">
                  <a:pos x="780" y="798"/>
                </a:cxn>
                <a:cxn ang="0">
                  <a:pos x="830" y="802"/>
                </a:cxn>
                <a:cxn ang="0">
                  <a:pos x="842" y="802"/>
                </a:cxn>
                <a:cxn ang="0">
                  <a:pos x="884" y="802"/>
                </a:cxn>
                <a:cxn ang="0">
                  <a:pos x="950" y="802"/>
                </a:cxn>
                <a:cxn ang="0">
                  <a:pos x="1027" y="798"/>
                </a:cxn>
                <a:cxn ang="0">
                  <a:pos x="1100" y="787"/>
                </a:cxn>
                <a:cxn ang="0">
                  <a:pos x="1162" y="768"/>
                </a:cxn>
                <a:cxn ang="0">
                  <a:pos x="1209" y="752"/>
                </a:cxn>
                <a:cxn ang="0">
                  <a:pos x="1251" y="733"/>
                </a:cxn>
                <a:cxn ang="0">
                  <a:pos x="1286" y="706"/>
                </a:cxn>
                <a:cxn ang="0">
                  <a:pos x="1324" y="675"/>
                </a:cxn>
                <a:cxn ang="0">
                  <a:pos x="1382" y="602"/>
                </a:cxn>
                <a:cxn ang="0">
                  <a:pos x="1440" y="524"/>
                </a:cxn>
                <a:cxn ang="0">
                  <a:pos x="1479" y="474"/>
                </a:cxn>
                <a:cxn ang="0">
                  <a:pos x="1506" y="443"/>
                </a:cxn>
                <a:cxn ang="0">
                  <a:pos x="1529" y="424"/>
                </a:cxn>
                <a:cxn ang="0">
                  <a:pos x="1579" y="389"/>
                </a:cxn>
                <a:cxn ang="0">
                  <a:pos x="1660" y="355"/>
                </a:cxn>
                <a:cxn ang="0">
                  <a:pos x="1749" y="332"/>
                </a:cxn>
                <a:cxn ang="0">
                  <a:pos x="1826" y="320"/>
                </a:cxn>
                <a:cxn ang="0">
                  <a:pos x="1880" y="316"/>
                </a:cxn>
                <a:cxn ang="0">
                  <a:pos x="1938" y="308"/>
                </a:cxn>
                <a:cxn ang="0">
                  <a:pos x="2035" y="293"/>
                </a:cxn>
                <a:cxn ang="0">
                  <a:pos x="2135" y="266"/>
                </a:cxn>
                <a:cxn ang="0">
                  <a:pos x="2235" y="231"/>
                </a:cxn>
                <a:cxn ang="0">
                  <a:pos x="2328" y="189"/>
                </a:cxn>
                <a:cxn ang="0">
                  <a:pos x="2413" y="143"/>
                </a:cxn>
                <a:cxn ang="0">
                  <a:pos x="2490" y="96"/>
                </a:cxn>
                <a:cxn ang="0">
                  <a:pos x="2559" y="54"/>
                </a:cxn>
                <a:cxn ang="0">
                  <a:pos x="2614" y="19"/>
                </a:cxn>
                <a:cxn ang="0">
                  <a:pos x="2644" y="0"/>
                </a:cxn>
              </a:cxnLst>
              <a:rect l="0" t="0" r="r" b="b"/>
              <a:pathLst>
                <a:path w="2648" h="1200">
                  <a:moveTo>
                    <a:pt x="0" y="1196"/>
                  </a:moveTo>
                  <a:lnTo>
                    <a:pt x="0" y="1200"/>
                  </a:lnTo>
                  <a:lnTo>
                    <a:pt x="8" y="1200"/>
                  </a:lnTo>
                  <a:lnTo>
                    <a:pt x="20" y="1200"/>
                  </a:lnTo>
                  <a:lnTo>
                    <a:pt x="31" y="1200"/>
                  </a:lnTo>
                  <a:lnTo>
                    <a:pt x="43" y="1196"/>
                  </a:lnTo>
                  <a:lnTo>
                    <a:pt x="58" y="1196"/>
                  </a:lnTo>
                  <a:lnTo>
                    <a:pt x="74" y="1192"/>
                  </a:lnTo>
                  <a:lnTo>
                    <a:pt x="93" y="1188"/>
                  </a:lnTo>
                  <a:lnTo>
                    <a:pt x="108" y="1180"/>
                  </a:lnTo>
                  <a:lnTo>
                    <a:pt x="120" y="1177"/>
                  </a:lnTo>
                  <a:lnTo>
                    <a:pt x="139" y="1161"/>
                  </a:lnTo>
                  <a:lnTo>
                    <a:pt x="159" y="1146"/>
                  </a:lnTo>
                  <a:lnTo>
                    <a:pt x="174" y="1126"/>
                  </a:lnTo>
                  <a:lnTo>
                    <a:pt x="193" y="1103"/>
                  </a:lnTo>
                  <a:lnTo>
                    <a:pt x="213" y="1080"/>
                  </a:lnTo>
                  <a:lnTo>
                    <a:pt x="228" y="1057"/>
                  </a:lnTo>
                  <a:lnTo>
                    <a:pt x="247" y="1030"/>
                  </a:lnTo>
                  <a:lnTo>
                    <a:pt x="263" y="1007"/>
                  </a:lnTo>
                  <a:lnTo>
                    <a:pt x="282" y="984"/>
                  </a:lnTo>
                  <a:lnTo>
                    <a:pt x="301" y="964"/>
                  </a:lnTo>
                  <a:lnTo>
                    <a:pt x="321" y="941"/>
                  </a:lnTo>
                  <a:lnTo>
                    <a:pt x="340" y="922"/>
                  </a:lnTo>
                  <a:lnTo>
                    <a:pt x="359" y="903"/>
                  </a:lnTo>
                  <a:lnTo>
                    <a:pt x="375" y="887"/>
                  </a:lnTo>
                  <a:lnTo>
                    <a:pt x="390" y="876"/>
                  </a:lnTo>
                  <a:lnTo>
                    <a:pt x="406" y="864"/>
                  </a:lnTo>
                  <a:lnTo>
                    <a:pt x="421" y="856"/>
                  </a:lnTo>
                  <a:lnTo>
                    <a:pt x="440" y="845"/>
                  </a:lnTo>
                  <a:lnTo>
                    <a:pt x="464" y="833"/>
                  </a:lnTo>
                  <a:lnTo>
                    <a:pt x="487" y="822"/>
                  </a:lnTo>
                  <a:lnTo>
                    <a:pt x="521" y="810"/>
                  </a:lnTo>
                  <a:lnTo>
                    <a:pt x="560" y="802"/>
                  </a:lnTo>
                  <a:lnTo>
                    <a:pt x="603" y="798"/>
                  </a:lnTo>
                  <a:lnTo>
                    <a:pt x="653" y="795"/>
                  </a:lnTo>
                  <a:lnTo>
                    <a:pt x="699" y="795"/>
                  </a:lnTo>
                  <a:lnTo>
                    <a:pt x="741" y="795"/>
                  </a:lnTo>
                  <a:lnTo>
                    <a:pt x="780" y="798"/>
                  </a:lnTo>
                  <a:lnTo>
                    <a:pt x="811" y="798"/>
                  </a:lnTo>
                  <a:lnTo>
                    <a:pt x="830" y="802"/>
                  </a:lnTo>
                  <a:lnTo>
                    <a:pt x="838" y="802"/>
                  </a:lnTo>
                  <a:lnTo>
                    <a:pt x="842" y="802"/>
                  </a:lnTo>
                  <a:lnTo>
                    <a:pt x="857" y="802"/>
                  </a:lnTo>
                  <a:lnTo>
                    <a:pt x="884" y="802"/>
                  </a:lnTo>
                  <a:lnTo>
                    <a:pt x="915" y="802"/>
                  </a:lnTo>
                  <a:lnTo>
                    <a:pt x="950" y="802"/>
                  </a:lnTo>
                  <a:lnTo>
                    <a:pt x="989" y="798"/>
                  </a:lnTo>
                  <a:lnTo>
                    <a:pt x="1027" y="798"/>
                  </a:lnTo>
                  <a:lnTo>
                    <a:pt x="1066" y="791"/>
                  </a:lnTo>
                  <a:lnTo>
                    <a:pt x="1100" y="787"/>
                  </a:lnTo>
                  <a:lnTo>
                    <a:pt x="1135" y="775"/>
                  </a:lnTo>
                  <a:lnTo>
                    <a:pt x="1162" y="768"/>
                  </a:lnTo>
                  <a:lnTo>
                    <a:pt x="1185" y="760"/>
                  </a:lnTo>
                  <a:lnTo>
                    <a:pt x="1209" y="752"/>
                  </a:lnTo>
                  <a:lnTo>
                    <a:pt x="1232" y="741"/>
                  </a:lnTo>
                  <a:lnTo>
                    <a:pt x="1251" y="733"/>
                  </a:lnTo>
                  <a:lnTo>
                    <a:pt x="1270" y="721"/>
                  </a:lnTo>
                  <a:lnTo>
                    <a:pt x="1286" y="706"/>
                  </a:lnTo>
                  <a:lnTo>
                    <a:pt x="1305" y="690"/>
                  </a:lnTo>
                  <a:lnTo>
                    <a:pt x="1324" y="675"/>
                  </a:lnTo>
                  <a:lnTo>
                    <a:pt x="1340" y="652"/>
                  </a:lnTo>
                  <a:lnTo>
                    <a:pt x="1382" y="602"/>
                  </a:lnTo>
                  <a:lnTo>
                    <a:pt x="1413" y="559"/>
                  </a:lnTo>
                  <a:lnTo>
                    <a:pt x="1440" y="524"/>
                  </a:lnTo>
                  <a:lnTo>
                    <a:pt x="1463" y="497"/>
                  </a:lnTo>
                  <a:lnTo>
                    <a:pt x="1479" y="474"/>
                  </a:lnTo>
                  <a:lnTo>
                    <a:pt x="1494" y="459"/>
                  </a:lnTo>
                  <a:lnTo>
                    <a:pt x="1506" y="443"/>
                  </a:lnTo>
                  <a:lnTo>
                    <a:pt x="1517" y="436"/>
                  </a:lnTo>
                  <a:lnTo>
                    <a:pt x="1529" y="424"/>
                  </a:lnTo>
                  <a:lnTo>
                    <a:pt x="1544" y="413"/>
                  </a:lnTo>
                  <a:lnTo>
                    <a:pt x="1579" y="389"/>
                  </a:lnTo>
                  <a:lnTo>
                    <a:pt x="1618" y="370"/>
                  </a:lnTo>
                  <a:lnTo>
                    <a:pt x="1660" y="355"/>
                  </a:lnTo>
                  <a:lnTo>
                    <a:pt x="1706" y="343"/>
                  </a:lnTo>
                  <a:lnTo>
                    <a:pt x="1749" y="332"/>
                  </a:lnTo>
                  <a:lnTo>
                    <a:pt x="1788" y="328"/>
                  </a:lnTo>
                  <a:lnTo>
                    <a:pt x="1826" y="320"/>
                  </a:lnTo>
                  <a:lnTo>
                    <a:pt x="1857" y="316"/>
                  </a:lnTo>
                  <a:lnTo>
                    <a:pt x="1880" y="316"/>
                  </a:lnTo>
                  <a:lnTo>
                    <a:pt x="1896" y="316"/>
                  </a:lnTo>
                  <a:lnTo>
                    <a:pt x="1938" y="308"/>
                  </a:lnTo>
                  <a:lnTo>
                    <a:pt x="1984" y="301"/>
                  </a:lnTo>
                  <a:lnTo>
                    <a:pt x="2035" y="293"/>
                  </a:lnTo>
                  <a:lnTo>
                    <a:pt x="2085" y="278"/>
                  </a:lnTo>
                  <a:lnTo>
                    <a:pt x="2135" y="266"/>
                  </a:lnTo>
                  <a:lnTo>
                    <a:pt x="2185" y="247"/>
                  </a:lnTo>
                  <a:lnTo>
                    <a:pt x="2235" y="231"/>
                  </a:lnTo>
                  <a:lnTo>
                    <a:pt x="2282" y="212"/>
                  </a:lnTo>
                  <a:lnTo>
                    <a:pt x="2328" y="189"/>
                  </a:lnTo>
                  <a:lnTo>
                    <a:pt x="2370" y="170"/>
                  </a:lnTo>
                  <a:lnTo>
                    <a:pt x="2413" y="143"/>
                  </a:lnTo>
                  <a:lnTo>
                    <a:pt x="2451" y="119"/>
                  </a:lnTo>
                  <a:lnTo>
                    <a:pt x="2490" y="96"/>
                  </a:lnTo>
                  <a:lnTo>
                    <a:pt x="2529" y="73"/>
                  </a:lnTo>
                  <a:lnTo>
                    <a:pt x="2559" y="54"/>
                  </a:lnTo>
                  <a:lnTo>
                    <a:pt x="2590" y="35"/>
                  </a:lnTo>
                  <a:lnTo>
                    <a:pt x="2614" y="19"/>
                  </a:lnTo>
                  <a:lnTo>
                    <a:pt x="2633" y="8"/>
                  </a:lnTo>
                  <a:lnTo>
                    <a:pt x="2644" y="0"/>
                  </a:lnTo>
                  <a:lnTo>
                    <a:pt x="2648" y="0"/>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723996" name="Freeform 1052"/>
            <p:cNvSpPr>
              <a:spLocks/>
            </p:cNvSpPr>
            <p:nvPr/>
          </p:nvSpPr>
          <p:spPr bwMode="auto">
            <a:xfrm>
              <a:off x="1503" y="1762"/>
              <a:ext cx="2570" cy="818"/>
            </a:xfrm>
            <a:custGeom>
              <a:avLst/>
              <a:gdLst/>
              <a:ahLst/>
              <a:cxnLst>
                <a:cxn ang="0">
                  <a:pos x="2570" y="818"/>
                </a:cxn>
                <a:cxn ang="0">
                  <a:pos x="2547" y="803"/>
                </a:cxn>
                <a:cxn ang="0">
                  <a:pos x="2501" y="772"/>
                </a:cxn>
                <a:cxn ang="0">
                  <a:pos x="2447" y="737"/>
                </a:cxn>
                <a:cxn ang="0">
                  <a:pos x="2385" y="695"/>
                </a:cxn>
                <a:cxn ang="0">
                  <a:pos x="2300" y="645"/>
                </a:cxn>
                <a:cxn ang="0">
                  <a:pos x="2196" y="602"/>
                </a:cxn>
                <a:cxn ang="0">
                  <a:pos x="2088" y="575"/>
                </a:cxn>
                <a:cxn ang="0">
                  <a:pos x="1991" y="560"/>
                </a:cxn>
                <a:cxn ang="0">
                  <a:pos x="1926" y="552"/>
                </a:cxn>
                <a:cxn ang="0">
                  <a:pos x="1899" y="552"/>
                </a:cxn>
                <a:cxn ang="0">
                  <a:pos x="1841" y="548"/>
                </a:cxn>
                <a:cxn ang="0">
                  <a:pos x="1748" y="541"/>
                </a:cxn>
                <a:cxn ang="0">
                  <a:pos x="1648" y="525"/>
                </a:cxn>
                <a:cxn ang="0">
                  <a:pos x="1559" y="506"/>
                </a:cxn>
                <a:cxn ang="0">
                  <a:pos x="1501" y="475"/>
                </a:cxn>
                <a:cxn ang="0">
                  <a:pos x="1455" y="436"/>
                </a:cxn>
                <a:cxn ang="0">
                  <a:pos x="1416" y="394"/>
                </a:cxn>
                <a:cxn ang="0">
                  <a:pos x="1385" y="344"/>
                </a:cxn>
                <a:cxn ang="0">
                  <a:pos x="1354" y="286"/>
                </a:cxn>
                <a:cxn ang="0">
                  <a:pos x="1327" y="236"/>
                </a:cxn>
                <a:cxn ang="0">
                  <a:pos x="1300" y="193"/>
                </a:cxn>
                <a:cxn ang="0">
                  <a:pos x="1269" y="151"/>
                </a:cxn>
                <a:cxn ang="0">
                  <a:pos x="1235" y="108"/>
                </a:cxn>
                <a:cxn ang="0">
                  <a:pos x="1192" y="74"/>
                </a:cxn>
                <a:cxn ang="0">
                  <a:pos x="1150" y="47"/>
                </a:cxn>
                <a:cxn ang="0">
                  <a:pos x="1100" y="27"/>
                </a:cxn>
                <a:cxn ang="0">
                  <a:pos x="1038" y="12"/>
                </a:cxn>
                <a:cxn ang="0">
                  <a:pos x="953" y="4"/>
                </a:cxn>
                <a:cxn ang="0">
                  <a:pos x="833" y="0"/>
                </a:cxn>
                <a:cxn ang="0">
                  <a:pos x="698" y="8"/>
                </a:cxn>
                <a:cxn ang="0">
                  <a:pos x="606" y="24"/>
                </a:cxn>
                <a:cxn ang="0">
                  <a:pos x="536" y="47"/>
                </a:cxn>
                <a:cxn ang="0">
                  <a:pos x="486" y="78"/>
                </a:cxn>
                <a:cxn ang="0">
                  <a:pos x="443" y="112"/>
                </a:cxn>
                <a:cxn ang="0">
                  <a:pos x="405" y="147"/>
                </a:cxn>
                <a:cxn ang="0">
                  <a:pos x="366" y="193"/>
                </a:cxn>
                <a:cxn ang="0">
                  <a:pos x="320" y="244"/>
                </a:cxn>
                <a:cxn ang="0">
                  <a:pos x="274" y="298"/>
                </a:cxn>
                <a:cxn ang="0">
                  <a:pos x="227" y="344"/>
                </a:cxn>
                <a:cxn ang="0">
                  <a:pos x="173" y="390"/>
                </a:cxn>
                <a:cxn ang="0">
                  <a:pos x="111" y="433"/>
                </a:cxn>
                <a:cxn ang="0">
                  <a:pos x="61" y="456"/>
                </a:cxn>
                <a:cxn ang="0">
                  <a:pos x="23" y="471"/>
                </a:cxn>
                <a:cxn ang="0">
                  <a:pos x="3" y="479"/>
                </a:cxn>
              </a:cxnLst>
              <a:rect l="0" t="0" r="r" b="b"/>
              <a:pathLst>
                <a:path w="2570" h="818">
                  <a:moveTo>
                    <a:pt x="2570" y="818"/>
                  </a:moveTo>
                  <a:lnTo>
                    <a:pt x="2570" y="818"/>
                  </a:lnTo>
                  <a:lnTo>
                    <a:pt x="2562" y="815"/>
                  </a:lnTo>
                  <a:lnTo>
                    <a:pt x="2547" y="803"/>
                  </a:lnTo>
                  <a:lnTo>
                    <a:pt x="2528" y="791"/>
                  </a:lnTo>
                  <a:lnTo>
                    <a:pt x="2501" y="772"/>
                  </a:lnTo>
                  <a:lnTo>
                    <a:pt x="2474" y="757"/>
                  </a:lnTo>
                  <a:lnTo>
                    <a:pt x="2447" y="737"/>
                  </a:lnTo>
                  <a:lnTo>
                    <a:pt x="2416" y="714"/>
                  </a:lnTo>
                  <a:lnTo>
                    <a:pt x="2385" y="695"/>
                  </a:lnTo>
                  <a:lnTo>
                    <a:pt x="2350" y="676"/>
                  </a:lnTo>
                  <a:lnTo>
                    <a:pt x="2300" y="645"/>
                  </a:lnTo>
                  <a:lnTo>
                    <a:pt x="2250" y="622"/>
                  </a:lnTo>
                  <a:lnTo>
                    <a:pt x="2196" y="602"/>
                  </a:lnTo>
                  <a:lnTo>
                    <a:pt x="2138" y="587"/>
                  </a:lnTo>
                  <a:lnTo>
                    <a:pt x="2088" y="575"/>
                  </a:lnTo>
                  <a:lnTo>
                    <a:pt x="2038" y="568"/>
                  </a:lnTo>
                  <a:lnTo>
                    <a:pt x="1991" y="560"/>
                  </a:lnTo>
                  <a:lnTo>
                    <a:pt x="1953" y="556"/>
                  </a:lnTo>
                  <a:lnTo>
                    <a:pt x="1926" y="552"/>
                  </a:lnTo>
                  <a:lnTo>
                    <a:pt x="1906" y="552"/>
                  </a:lnTo>
                  <a:lnTo>
                    <a:pt x="1899" y="552"/>
                  </a:lnTo>
                  <a:lnTo>
                    <a:pt x="1875" y="552"/>
                  </a:lnTo>
                  <a:lnTo>
                    <a:pt x="1841" y="548"/>
                  </a:lnTo>
                  <a:lnTo>
                    <a:pt x="1798" y="544"/>
                  </a:lnTo>
                  <a:lnTo>
                    <a:pt x="1748" y="541"/>
                  </a:lnTo>
                  <a:lnTo>
                    <a:pt x="1698" y="533"/>
                  </a:lnTo>
                  <a:lnTo>
                    <a:pt x="1648" y="525"/>
                  </a:lnTo>
                  <a:lnTo>
                    <a:pt x="1601" y="517"/>
                  </a:lnTo>
                  <a:lnTo>
                    <a:pt x="1559" y="506"/>
                  </a:lnTo>
                  <a:lnTo>
                    <a:pt x="1524" y="490"/>
                  </a:lnTo>
                  <a:lnTo>
                    <a:pt x="1501" y="475"/>
                  </a:lnTo>
                  <a:lnTo>
                    <a:pt x="1474" y="460"/>
                  </a:lnTo>
                  <a:lnTo>
                    <a:pt x="1455" y="436"/>
                  </a:lnTo>
                  <a:lnTo>
                    <a:pt x="1435" y="417"/>
                  </a:lnTo>
                  <a:lnTo>
                    <a:pt x="1416" y="394"/>
                  </a:lnTo>
                  <a:lnTo>
                    <a:pt x="1401" y="367"/>
                  </a:lnTo>
                  <a:lnTo>
                    <a:pt x="1385" y="344"/>
                  </a:lnTo>
                  <a:lnTo>
                    <a:pt x="1370" y="313"/>
                  </a:lnTo>
                  <a:lnTo>
                    <a:pt x="1354" y="286"/>
                  </a:lnTo>
                  <a:lnTo>
                    <a:pt x="1339" y="255"/>
                  </a:lnTo>
                  <a:lnTo>
                    <a:pt x="1327" y="236"/>
                  </a:lnTo>
                  <a:lnTo>
                    <a:pt x="1316" y="217"/>
                  </a:lnTo>
                  <a:lnTo>
                    <a:pt x="1300" y="193"/>
                  </a:lnTo>
                  <a:lnTo>
                    <a:pt x="1285" y="174"/>
                  </a:lnTo>
                  <a:lnTo>
                    <a:pt x="1269" y="151"/>
                  </a:lnTo>
                  <a:lnTo>
                    <a:pt x="1250" y="132"/>
                  </a:lnTo>
                  <a:lnTo>
                    <a:pt x="1235" y="108"/>
                  </a:lnTo>
                  <a:lnTo>
                    <a:pt x="1212" y="89"/>
                  </a:lnTo>
                  <a:lnTo>
                    <a:pt x="1192" y="74"/>
                  </a:lnTo>
                  <a:lnTo>
                    <a:pt x="1173" y="62"/>
                  </a:lnTo>
                  <a:lnTo>
                    <a:pt x="1150" y="47"/>
                  </a:lnTo>
                  <a:lnTo>
                    <a:pt x="1127" y="39"/>
                  </a:lnTo>
                  <a:lnTo>
                    <a:pt x="1100" y="27"/>
                  </a:lnTo>
                  <a:lnTo>
                    <a:pt x="1073" y="20"/>
                  </a:lnTo>
                  <a:lnTo>
                    <a:pt x="1038" y="12"/>
                  </a:lnTo>
                  <a:lnTo>
                    <a:pt x="999" y="8"/>
                  </a:lnTo>
                  <a:lnTo>
                    <a:pt x="953" y="4"/>
                  </a:lnTo>
                  <a:lnTo>
                    <a:pt x="895" y="0"/>
                  </a:lnTo>
                  <a:lnTo>
                    <a:pt x="833" y="0"/>
                  </a:lnTo>
                  <a:lnTo>
                    <a:pt x="756" y="4"/>
                  </a:lnTo>
                  <a:lnTo>
                    <a:pt x="698" y="8"/>
                  </a:lnTo>
                  <a:lnTo>
                    <a:pt x="648" y="12"/>
                  </a:lnTo>
                  <a:lnTo>
                    <a:pt x="606" y="24"/>
                  </a:lnTo>
                  <a:lnTo>
                    <a:pt x="567" y="35"/>
                  </a:lnTo>
                  <a:lnTo>
                    <a:pt x="536" y="47"/>
                  </a:lnTo>
                  <a:lnTo>
                    <a:pt x="509" y="62"/>
                  </a:lnTo>
                  <a:lnTo>
                    <a:pt x="486" y="78"/>
                  </a:lnTo>
                  <a:lnTo>
                    <a:pt x="463" y="97"/>
                  </a:lnTo>
                  <a:lnTo>
                    <a:pt x="443" y="112"/>
                  </a:lnTo>
                  <a:lnTo>
                    <a:pt x="424" y="132"/>
                  </a:lnTo>
                  <a:lnTo>
                    <a:pt x="405" y="147"/>
                  </a:lnTo>
                  <a:lnTo>
                    <a:pt x="386" y="170"/>
                  </a:lnTo>
                  <a:lnTo>
                    <a:pt x="366" y="193"/>
                  </a:lnTo>
                  <a:lnTo>
                    <a:pt x="343" y="220"/>
                  </a:lnTo>
                  <a:lnTo>
                    <a:pt x="320" y="244"/>
                  </a:lnTo>
                  <a:lnTo>
                    <a:pt x="297" y="271"/>
                  </a:lnTo>
                  <a:lnTo>
                    <a:pt x="274" y="298"/>
                  </a:lnTo>
                  <a:lnTo>
                    <a:pt x="250" y="321"/>
                  </a:lnTo>
                  <a:lnTo>
                    <a:pt x="227" y="344"/>
                  </a:lnTo>
                  <a:lnTo>
                    <a:pt x="208" y="363"/>
                  </a:lnTo>
                  <a:lnTo>
                    <a:pt x="173" y="390"/>
                  </a:lnTo>
                  <a:lnTo>
                    <a:pt x="142" y="413"/>
                  </a:lnTo>
                  <a:lnTo>
                    <a:pt x="111" y="433"/>
                  </a:lnTo>
                  <a:lnTo>
                    <a:pt x="84" y="444"/>
                  </a:lnTo>
                  <a:lnTo>
                    <a:pt x="61" y="456"/>
                  </a:lnTo>
                  <a:lnTo>
                    <a:pt x="42" y="467"/>
                  </a:lnTo>
                  <a:lnTo>
                    <a:pt x="23" y="471"/>
                  </a:lnTo>
                  <a:lnTo>
                    <a:pt x="11" y="475"/>
                  </a:lnTo>
                  <a:lnTo>
                    <a:pt x="3" y="479"/>
                  </a:lnTo>
                  <a:lnTo>
                    <a:pt x="0" y="479"/>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723997" name="Freeform 1053"/>
            <p:cNvSpPr>
              <a:spLocks/>
            </p:cNvSpPr>
            <p:nvPr/>
          </p:nvSpPr>
          <p:spPr bwMode="auto">
            <a:xfrm>
              <a:off x="4054" y="2561"/>
              <a:ext cx="81" cy="73"/>
            </a:xfrm>
            <a:custGeom>
              <a:avLst/>
              <a:gdLst/>
              <a:ahLst/>
              <a:cxnLst>
                <a:cxn ang="0">
                  <a:pos x="0" y="35"/>
                </a:cxn>
                <a:cxn ang="0">
                  <a:pos x="81" y="73"/>
                </a:cxn>
                <a:cxn ang="0">
                  <a:pos x="31" y="0"/>
                </a:cxn>
                <a:cxn ang="0">
                  <a:pos x="0" y="39"/>
                </a:cxn>
                <a:cxn ang="0">
                  <a:pos x="0" y="39"/>
                </a:cxn>
                <a:cxn ang="0">
                  <a:pos x="0" y="35"/>
                </a:cxn>
              </a:cxnLst>
              <a:rect l="0" t="0" r="r" b="b"/>
              <a:pathLst>
                <a:path w="81" h="73">
                  <a:moveTo>
                    <a:pt x="0" y="35"/>
                  </a:moveTo>
                  <a:lnTo>
                    <a:pt x="81" y="73"/>
                  </a:lnTo>
                  <a:lnTo>
                    <a:pt x="31" y="0"/>
                  </a:lnTo>
                  <a:lnTo>
                    <a:pt x="0" y="39"/>
                  </a:lnTo>
                  <a:lnTo>
                    <a:pt x="0" y="39"/>
                  </a:lnTo>
                  <a:lnTo>
                    <a:pt x="0" y="35"/>
                  </a:lnTo>
                  <a:close/>
                </a:path>
              </a:pathLst>
            </a:custGeom>
            <a:solidFill>
              <a:srgbClr val="000000"/>
            </a:solidFill>
            <a:ln w="9525">
              <a:noFill/>
              <a:round/>
              <a:headEnd/>
              <a:tailEnd/>
            </a:ln>
          </p:spPr>
          <p:txBody>
            <a:bodyPr>
              <a:prstTxWarp prst="textNoShape">
                <a:avLst/>
              </a:prstTxWarp>
            </a:bodyPr>
            <a:lstStyle/>
            <a:p>
              <a:endParaRPr lang="en-US"/>
            </a:p>
          </p:txBody>
        </p:sp>
      </p:grpSp>
      <p:sp>
        <p:nvSpPr>
          <p:cNvPr id="723998" name="Rectangle 1054"/>
          <p:cNvSpPr>
            <a:spLocks noGrp="1" noChangeArrowheads="1"/>
          </p:cNvSpPr>
          <p:nvPr>
            <p:ph type="title"/>
          </p:nvPr>
        </p:nvSpPr>
        <p:spPr/>
        <p:txBody>
          <a:bodyPr/>
          <a:lstStyle/>
          <a:p>
            <a:r>
              <a:rPr lang="en-US"/>
              <a:t>Fairness</a:t>
            </a:r>
          </a:p>
        </p:txBody>
      </p:sp>
      <p:sp>
        <p:nvSpPr>
          <p:cNvPr id="723999" name="Rectangle 1055"/>
          <p:cNvSpPr>
            <a:spLocks noGrp="1" noChangeArrowheads="1"/>
          </p:cNvSpPr>
          <p:nvPr>
            <p:ph type="body" idx="1"/>
          </p:nvPr>
        </p:nvSpPr>
        <p:spPr/>
        <p:txBody>
          <a:bodyPr/>
          <a:lstStyle/>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400" dirty="0" smtClean="0"/>
          </a:p>
          <a:p>
            <a:pPr>
              <a:lnSpc>
                <a:spcPct val="90000"/>
              </a:lnSpc>
            </a:pPr>
            <a:endParaRPr lang="en-US" sz="2400" dirty="0" smtClean="0"/>
          </a:p>
          <a:p>
            <a:pPr>
              <a:lnSpc>
                <a:spcPct val="90000"/>
              </a:lnSpc>
            </a:pPr>
            <a:endParaRPr lang="en-US" sz="2400" dirty="0" smtClean="0"/>
          </a:p>
          <a:p>
            <a:pPr>
              <a:lnSpc>
                <a:spcPct val="90000"/>
              </a:lnSpc>
            </a:pPr>
            <a:r>
              <a:rPr lang="en-US" sz="2400" dirty="0" smtClean="0"/>
              <a:t>Each </a:t>
            </a:r>
            <a:r>
              <a:rPr lang="en-US" sz="2400" u="sng" dirty="0"/>
              <a:t>flow</a:t>
            </a:r>
            <a:r>
              <a:rPr lang="en-US" sz="2400" dirty="0"/>
              <a:t> from a source to a destination </a:t>
            </a:r>
            <a:r>
              <a:rPr lang="en-US" sz="2400" dirty="0" smtClean="0"/>
              <a:t>should (?) </a:t>
            </a:r>
            <a:r>
              <a:rPr lang="en-US" sz="2400" dirty="0"/>
              <a:t>get an equal share of the </a:t>
            </a:r>
            <a:r>
              <a:rPr lang="en-US" sz="2400" u="sng" dirty="0"/>
              <a:t>bottleneck</a:t>
            </a:r>
            <a:r>
              <a:rPr lang="en-US" sz="2400" dirty="0"/>
              <a:t> link … depends on paths and other traffic</a:t>
            </a: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a:t>Lead-in to Quality of Service</a:t>
            </a:r>
          </a:p>
        </p:txBody>
      </p:sp>
      <p:sp>
        <p:nvSpPr>
          <p:cNvPr id="249859" name="Rectangle 3"/>
          <p:cNvSpPr>
            <a:spLocks noGrp="1" noChangeArrowheads="1"/>
          </p:cNvSpPr>
          <p:nvPr>
            <p:ph type="body" idx="1"/>
          </p:nvPr>
        </p:nvSpPr>
        <p:spPr/>
        <p:txBody>
          <a:bodyPr/>
          <a:lstStyle/>
          <a:p>
            <a:r>
              <a:rPr lang="en-US" sz="2000"/>
              <a:t>Our network model so far is “Best Effort” service</a:t>
            </a:r>
          </a:p>
          <a:p>
            <a:pPr lvl="1"/>
            <a:r>
              <a:rPr lang="en-US" sz="1800"/>
              <a:t>IP at routers: a shared, first come first serve (drop tail) queue</a:t>
            </a:r>
          </a:p>
          <a:p>
            <a:pPr lvl="1"/>
            <a:r>
              <a:rPr lang="en-US" sz="1800"/>
              <a:t>TCP at hosts: probes for available bandwidth, causing loss</a:t>
            </a:r>
          </a:p>
          <a:p>
            <a:pPr lvl="1"/>
            <a:endParaRPr lang="en-US" sz="1800"/>
          </a:p>
          <a:p>
            <a:r>
              <a:rPr lang="en-US" sz="2000"/>
              <a:t>The mechanisms at routers and hosts determine the kind of service applications will receive from the network</a:t>
            </a:r>
          </a:p>
          <a:p>
            <a:pPr lvl="1"/>
            <a:r>
              <a:rPr lang="en-US" sz="1800"/>
              <a:t>TCP </a:t>
            </a:r>
            <a:r>
              <a:rPr lang="en-US" sz="1800" u="sng"/>
              <a:t>causes</a:t>
            </a:r>
            <a:r>
              <a:rPr lang="en-US" sz="1800"/>
              <a:t> loss and variable delay, and Internet bandwidth varies!</a:t>
            </a:r>
          </a:p>
          <a:p>
            <a:pPr lvl="1"/>
            <a:endParaRPr lang="en-US" sz="1800"/>
          </a:p>
          <a:p>
            <a:r>
              <a:rPr lang="en-US" sz="2000"/>
              <a:t>Q: What kinds of service do different applications need?</a:t>
            </a:r>
          </a:p>
          <a:p>
            <a:pPr lvl="1"/>
            <a:r>
              <a:rPr lang="en-US" sz="1800"/>
              <a:t>The Web is built on top of just the “best-effort” service </a:t>
            </a:r>
          </a:p>
          <a:p>
            <a:pPr lvl="1"/>
            <a:r>
              <a:rPr lang="en-US" sz="1800"/>
              <a:t>Want better mechanisms to support demanding applications</a:t>
            </a:r>
          </a:p>
          <a:p>
            <a:pPr lvl="1"/>
            <a:r>
              <a:rPr lang="en-US" sz="1800"/>
              <a:t>Once we know their needs we’ll revisit network design …</a:t>
            </a: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1906" name="Rectangle 2"/>
          <p:cNvSpPr>
            <a:spLocks noGrp="1" noChangeArrowheads="1"/>
          </p:cNvSpPr>
          <p:nvPr>
            <p:ph type="body" idx="1"/>
          </p:nvPr>
        </p:nvSpPr>
        <p:spPr>
          <a:xfrm>
            <a:off x="457200" y="1885950"/>
            <a:ext cx="8178800" cy="4514850"/>
          </a:xfrm>
        </p:spPr>
        <p:txBody>
          <a:bodyPr/>
          <a:lstStyle/>
          <a:p>
            <a:r>
              <a:rPr lang="en-US" dirty="0"/>
              <a:t>VoIP is a real-time service in the sense that the audio must be received by a deadline to be useful</a:t>
            </a:r>
          </a:p>
          <a:p>
            <a:endParaRPr lang="en-US" dirty="0"/>
          </a:p>
          <a:p>
            <a:endParaRPr lang="en-US" dirty="0"/>
          </a:p>
          <a:p>
            <a:endParaRPr lang="en-US" dirty="0"/>
          </a:p>
          <a:p>
            <a:endParaRPr lang="en-US" dirty="0" smtClean="0"/>
          </a:p>
          <a:p>
            <a:r>
              <a:rPr lang="en-US" dirty="0" smtClean="0"/>
              <a:t>Real</a:t>
            </a:r>
            <a:r>
              <a:rPr lang="en-US" dirty="0"/>
              <a:t>-time apps need assurances from the network</a:t>
            </a:r>
          </a:p>
          <a:p>
            <a:r>
              <a:rPr lang="en-US" dirty="0"/>
              <a:t>Q: What assurances does VoIP require?</a:t>
            </a:r>
          </a:p>
        </p:txBody>
      </p:sp>
      <p:sp>
        <p:nvSpPr>
          <p:cNvPr id="251907" name="Freeform 3"/>
          <p:cNvSpPr>
            <a:spLocks/>
          </p:cNvSpPr>
          <p:nvPr/>
        </p:nvSpPr>
        <p:spPr bwMode="auto">
          <a:xfrm>
            <a:off x="4741863" y="2954338"/>
            <a:ext cx="814387" cy="674687"/>
          </a:xfrm>
          <a:custGeom>
            <a:avLst/>
            <a:gdLst/>
            <a:ahLst/>
            <a:cxnLst>
              <a:cxn ang="0">
                <a:pos x="0" y="44"/>
              </a:cxn>
              <a:cxn ang="0">
                <a:pos x="4" y="40"/>
              </a:cxn>
              <a:cxn ang="0">
                <a:pos x="15" y="36"/>
              </a:cxn>
              <a:cxn ang="0">
                <a:pos x="29" y="29"/>
              </a:cxn>
              <a:cxn ang="0">
                <a:pos x="44" y="18"/>
              </a:cxn>
              <a:cxn ang="0">
                <a:pos x="66" y="11"/>
              </a:cxn>
              <a:cxn ang="0">
                <a:pos x="92" y="3"/>
              </a:cxn>
              <a:cxn ang="0">
                <a:pos x="117" y="0"/>
              </a:cxn>
              <a:cxn ang="0">
                <a:pos x="147" y="0"/>
              </a:cxn>
              <a:cxn ang="0">
                <a:pos x="176" y="7"/>
              </a:cxn>
              <a:cxn ang="0">
                <a:pos x="205" y="22"/>
              </a:cxn>
              <a:cxn ang="0">
                <a:pos x="231" y="44"/>
              </a:cxn>
              <a:cxn ang="0">
                <a:pos x="249" y="62"/>
              </a:cxn>
              <a:cxn ang="0">
                <a:pos x="264" y="80"/>
              </a:cxn>
              <a:cxn ang="0">
                <a:pos x="275" y="95"/>
              </a:cxn>
              <a:cxn ang="0">
                <a:pos x="279" y="110"/>
              </a:cxn>
              <a:cxn ang="0">
                <a:pos x="282" y="124"/>
              </a:cxn>
              <a:cxn ang="0">
                <a:pos x="282" y="135"/>
              </a:cxn>
              <a:cxn ang="0">
                <a:pos x="282" y="143"/>
              </a:cxn>
              <a:cxn ang="0">
                <a:pos x="282" y="150"/>
              </a:cxn>
              <a:cxn ang="0">
                <a:pos x="282" y="150"/>
              </a:cxn>
              <a:cxn ang="0">
                <a:pos x="286" y="150"/>
              </a:cxn>
              <a:cxn ang="0">
                <a:pos x="290" y="146"/>
              </a:cxn>
              <a:cxn ang="0">
                <a:pos x="297" y="143"/>
              </a:cxn>
              <a:cxn ang="0">
                <a:pos x="308" y="135"/>
              </a:cxn>
              <a:cxn ang="0">
                <a:pos x="323" y="132"/>
              </a:cxn>
              <a:cxn ang="0">
                <a:pos x="337" y="128"/>
              </a:cxn>
              <a:cxn ang="0">
                <a:pos x="356" y="128"/>
              </a:cxn>
              <a:cxn ang="0">
                <a:pos x="374" y="132"/>
              </a:cxn>
              <a:cxn ang="0">
                <a:pos x="392" y="139"/>
              </a:cxn>
              <a:cxn ang="0">
                <a:pos x="407" y="150"/>
              </a:cxn>
              <a:cxn ang="0">
                <a:pos x="425" y="168"/>
              </a:cxn>
              <a:cxn ang="0">
                <a:pos x="433" y="183"/>
              </a:cxn>
              <a:cxn ang="0">
                <a:pos x="440" y="201"/>
              </a:cxn>
              <a:cxn ang="0">
                <a:pos x="444" y="216"/>
              </a:cxn>
              <a:cxn ang="0">
                <a:pos x="444" y="231"/>
              </a:cxn>
              <a:cxn ang="0">
                <a:pos x="440" y="245"/>
              </a:cxn>
              <a:cxn ang="0">
                <a:pos x="440" y="256"/>
              </a:cxn>
              <a:cxn ang="0">
                <a:pos x="436" y="264"/>
              </a:cxn>
              <a:cxn ang="0">
                <a:pos x="433" y="271"/>
              </a:cxn>
              <a:cxn ang="0">
                <a:pos x="433" y="271"/>
              </a:cxn>
              <a:cxn ang="0">
                <a:pos x="436" y="275"/>
              </a:cxn>
              <a:cxn ang="0">
                <a:pos x="440" y="278"/>
              </a:cxn>
              <a:cxn ang="0">
                <a:pos x="451" y="282"/>
              </a:cxn>
              <a:cxn ang="0">
                <a:pos x="462" y="293"/>
              </a:cxn>
              <a:cxn ang="0">
                <a:pos x="473" y="304"/>
              </a:cxn>
              <a:cxn ang="0">
                <a:pos x="484" y="322"/>
              </a:cxn>
              <a:cxn ang="0">
                <a:pos x="495" y="341"/>
              </a:cxn>
              <a:cxn ang="0">
                <a:pos x="506" y="366"/>
              </a:cxn>
              <a:cxn ang="0">
                <a:pos x="510" y="396"/>
              </a:cxn>
              <a:cxn ang="0">
                <a:pos x="513" y="425"/>
              </a:cxn>
            </a:cxnLst>
            <a:rect l="0" t="0" r="r" b="b"/>
            <a:pathLst>
              <a:path w="513" h="425">
                <a:moveTo>
                  <a:pt x="0" y="44"/>
                </a:moveTo>
                <a:lnTo>
                  <a:pt x="4" y="40"/>
                </a:lnTo>
                <a:lnTo>
                  <a:pt x="15" y="36"/>
                </a:lnTo>
                <a:lnTo>
                  <a:pt x="29" y="29"/>
                </a:lnTo>
                <a:lnTo>
                  <a:pt x="44" y="18"/>
                </a:lnTo>
                <a:lnTo>
                  <a:pt x="66" y="11"/>
                </a:lnTo>
                <a:lnTo>
                  <a:pt x="92" y="3"/>
                </a:lnTo>
                <a:lnTo>
                  <a:pt x="117" y="0"/>
                </a:lnTo>
                <a:lnTo>
                  <a:pt x="147" y="0"/>
                </a:lnTo>
                <a:lnTo>
                  <a:pt x="176" y="7"/>
                </a:lnTo>
                <a:lnTo>
                  <a:pt x="205" y="22"/>
                </a:lnTo>
                <a:lnTo>
                  <a:pt x="231" y="44"/>
                </a:lnTo>
                <a:lnTo>
                  <a:pt x="249" y="62"/>
                </a:lnTo>
                <a:lnTo>
                  <a:pt x="264" y="80"/>
                </a:lnTo>
                <a:lnTo>
                  <a:pt x="275" y="95"/>
                </a:lnTo>
                <a:lnTo>
                  <a:pt x="279" y="110"/>
                </a:lnTo>
                <a:lnTo>
                  <a:pt x="282" y="124"/>
                </a:lnTo>
                <a:lnTo>
                  <a:pt x="282" y="135"/>
                </a:lnTo>
                <a:lnTo>
                  <a:pt x="282" y="143"/>
                </a:lnTo>
                <a:lnTo>
                  <a:pt x="282" y="150"/>
                </a:lnTo>
                <a:lnTo>
                  <a:pt x="282" y="150"/>
                </a:lnTo>
                <a:lnTo>
                  <a:pt x="286" y="150"/>
                </a:lnTo>
                <a:lnTo>
                  <a:pt x="290" y="146"/>
                </a:lnTo>
                <a:lnTo>
                  <a:pt x="297" y="143"/>
                </a:lnTo>
                <a:lnTo>
                  <a:pt x="308" y="135"/>
                </a:lnTo>
                <a:lnTo>
                  <a:pt x="323" y="132"/>
                </a:lnTo>
                <a:lnTo>
                  <a:pt x="337" y="128"/>
                </a:lnTo>
                <a:lnTo>
                  <a:pt x="356" y="128"/>
                </a:lnTo>
                <a:lnTo>
                  <a:pt x="374" y="132"/>
                </a:lnTo>
                <a:lnTo>
                  <a:pt x="392" y="139"/>
                </a:lnTo>
                <a:lnTo>
                  <a:pt x="407" y="150"/>
                </a:lnTo>
                <a:lnTo>
                  <a:pt x="425" y="168"/>
                </a:lnTo>
                <a:lnTo>
                  <a:pt x="433" y="183"/>
                </a:lnTo>
                <a:lnTo>
                  <a:pt x="440" y="201"/>
                </a:lnTo>
                <a:lnTo>
                  <a:pt x="444" y="216"/>
                </a:lnTo>
                <a:lnTo>
                  <a:pt x="444" y="231"/>
                </a:lnTo>
                <a:lnTo>
                  <a:pt x="440" y="245"/>
                </a:lnTo>
                <a:lnTo>
                  <a:pt x="440" y="256"/>
                </a:lnTo>
                <a:lnTo>
                  <a:pt x="436" y="264"/>
                </a:lnTo>
                <a:lnTo>
                  <a:pt x="433" y="271"/>
                </a:lnTo>
                <a:lnTo>
                  <a:pt x="433" y="271"/>
                </a:lnTo>
                <a:lnTo>
                  <a:pt x="436" y="275"/>
                </a:lnTo>
                <a:lnTo>
                  <a:pt x="440" y="278"/>
                </a:lnTo>
                <a:lnTo>
                  <a:pt x="451" y="282"/>
                </a:lnTo>
                <a:lnTo>
                  <a:pt x="462" y="293"/>
                </a:lnTo>
                <a:lnTo>
                  <a:pt x="473" y="304"/>
                </a:lnTo>
                <a:lnTo>
                  <a:pt x="484" y="322"/>
                </a:lnTo>
                <a:lnTo>
                  <a:pt x="495" y="341"/>
                </a:lnTo>
                <a:lnTo>
                  <a:pt x="506" y="366"/>
                </a:lnTo>
                <a:lnTo>
                  <a:pt x="510" y="396"/>
                </a:lnTo>
                <a:lnTo>
                  <a:pt x="513" y="425"/>
                </a:lnTo>
              </a:path>
            </a:pathLst>
          </a:custGeom>
          <a:noFill/>
          <a:ln w="28575" cmpd="sng">
            <a:solidFill>
              <a:schemeClr val="accent1"/>
            </a:solidFill>
            <a:prstDash val="solid"/>
            <a:round/>
            <a:headEnd/>
            <a:tailEnd/>
          </a:ln>
        </p:spPr>
        <p:txBody>
          <a:bodyPr>
            <a:prstTxWarp prst="textNoShape">
              <a:avLst/>
            </a:prstTxWarp>
          </a:bodyPr>
          <a:lstStyle/>
          <a:p>
            <a:endParaRPr lang="en-US"/>
          </a:p>
        </p:txBody>
      </p:sp>
      <p:sp>
        <p:nvSpPr>
          <p:cNvPr id="251908" name="Freeform 4"/>
          <p:cNvSpPr>
            <a:spLocks/>
          </p:cNvSpPr>
          <p:nvPr/>
        </p:nvSpPr>
        <p:spPr bwMode="auto">
          <a:xfrm>
            <a:off x="3683000" y="2930525"/>
            <a:ext cx="1065213" cy="698500"/>
          </a:xfrm>
          <a:custGeom>
            <a:avLst/>
            <a:gdLst/>
            <a:ahLst/>
            <a:cxnLst>
              <a:cxn ang="0">
                <a:pos x="3" y="407"/>
              </a:cxn>
              <a:cxn ang="0">
                <a:pos x="18" y="356"/>
              </a:cxn>
              <a:cxn ang="0">
                <a:pos x="44" y="319"/>
              </a:cxn>
              <a:cxn ang="0">
                <a:pos x="66" y="297"/>
              </a:cxn>
              <a:cxn ang="0">
                <a:pos x="80" y="286"/>
              </a:cxn>
              <a:cxn ang="0">
                <a:pos x="80" y="282"/>
              </a:cxn>
              <a:cxn ang="0">
                <a:pos x="77" y="268"/>
              </a:cxn>
              <a:cxn ang="0">
                <a:pos x="73" y="246"/>
              </a:cxn>
              <a:cxn ang="0">
                <a:pos x="73" y="213"/>
              </a:cxn>
              <a:cxn ang="0">
                <a:pos x="91" y="180"/>
              </a:cxn>
              <a:cxn ang="0">
                <a:pos x="124" y="154"/>
              </a:cxn>
              <a:cxn ang="0">
                <a:pos x="161" y="143"/>
              </a:cxn>
              <a:cxn ang="0">
                <a:pos x="190" y="147"/>
              </a:cxn>
              <a:cxn ang="0">
                <a:pos x="216" y="154"/>
              </a:cxn>
              <a:cxn ang="0">
                <a:pos x="231" y="161"/>
              </a:cxn>
              <a:cxn ang="0">
                <a:pos x="231" y="161"/>
              </a:cxn>
              <a:cxn ang="0">
                <a:pos x="231" y="150"/>
              </a:cxn>
              <a:cxn ang="0">
                <a:pos x="234" y="125"/>
              </a:cxn>
              <a:cxn ang="0">
                <a:pos x="253" y="92"/>
              </a:cxn>
              <a:cxn ang="0">
                <a:pos x="286" y="55"/>
              </a:cxn>
              <a:cxn ang="0">
                <a:pos x="341" y="22"/>
              </a:cxn>
              <a:cxn ang="0">
                <a:pos x="396" y="11"/>
              </a:cxn>
              <a:cxn ang="0">
                <a:pos x="447" y="22"/>
              </a:cxn>
              <a:cxn ang="0">
                <a:pos x="487" y="40"/>
              </a:cxn>
              <a:cxn ang="0">
                <a:pos x="509" y="55"/>
              </a:cxn>
              <a:cxn ang="0">
                <a:pos x="513" y="55"/>
              </a:cxn>
              <a:cxn ang="0">
                <a:pos x="517" y="44"/>
              </a:cxn>
              <a:cxn ang="0">
                <a:pos x="524" y="29"/>
              </a:cxn>
              <a:cxn ang="0">
                <a:pos x="539" y="11"/>
              </a:cxn>
              <a:cxn ang="0">
                <a:pos x="572" y="0"/>
              </a:cxn>
              <a:cxn ang="0">
                <a:pos x="612" y="0"/>
              </a:cxn>
              <a:cxn ang="0">
                <a:pos x="641" y="11"/>
              </a:cxn>
              <a:cxn ang="0">
                <a:pos x="660" y="29"/>
              </a:cxn>
              <a:cxn ang="0">
                <a:pos x="667" y="44"/>
              </a:cxn>
              <a:cxn ang="0">
                <a:pos x="671" y="55"/>
              </a:cxn>
            </a:cxnLst>
            <a:rect l="0" t="0" r="r" b="b"/>
            <a:pathLst>
              <a:path w="671" h="440">
                <a:moveTo>
                  <a:pt x="0" y="440"/>
                </a:moveTo>
                <a:lnTo>
                  <a:pt x="3" y="407"/>
                </a:lnTo>
                <a:lnTo>
                  <a:pt x="11" y="378"/>
                </a:lnTo>
                <a:lnTo>
                  <a:pt x="18" y="356"/>
                </a:lnTo>
                <a:lnTo>
                  <a:pt x="29" y="334"/>
                </a:lnTo>
                <a:lnTo>
                  <a:pt x="44" y="319"/>
                </a:lnTo>
                <a:lnTo>
                  <a:pt x="55" y="308"/>
                </a:lnTo>
                <a:lnTo>
                  <a:pt x="66" y="297"/>
                </a:lnTo>
                <a:lnTo>
                  <a:pt x="73" y="290"/>
                </a:lnTo>
                <a:lnTo>
                  <a:pt x="80" y="286"/>
                </a:lnTo>
                <a:lnTo>
                  <a:pt x="84" y="286"/>
                </a:lnTo>
                <a:lnTo>
                  <a:pt x="80" y="282"/>
                </a:lnTo>
                <a:lnTo>
                  <a:pt x="80" y="279"/>
                </a:lnTo>
                <a:lnTo>
                  <a:pt x="77" y="268"/>
                </a:lnTo>
                <a:lnTo>
                  <a:pt x="73" y="257"/>
                </a:lnTo>
                <a:lnTo>
                  <a:pt x="73" y="246"/>
                </a:lnTo>
                <a:lnTo>
                  <a:pt x="73" y="227"/>
                </a:lnTo>
                <a:lnTo>
                  <a:pt x="73" y="213"/>
                </a:lnTo>
                <a:lnTo>
                  <a:pt x="80" y="198"/>
                </a:lnTo>
                <a:lnTo>
                  <a:pt x="91" y="180"/>
                </a:lnTo>
                <a:lnTo>
                  <a:pt x="106" y="165"/>
                </a:lnTo>
                <a:lnTo>
                  <a:pt x="124" y="154"/>
                </a:lnTo>
                <a:lnTo>
                  <a:pt x="143" y="147"/>
                </a:lnTo>
                <a:lnTo>
                  <a:pt x="161" y="143"/>
                </a:lnTo>
                <a:lnTo>
                  <a:pt x="176" y="143"/>
                </a:lnTo>
                <a:lnTo>
                  <a:pt x="190" y="147"/>
                </a:lnTo>
                <a:lnTo>
                  <a:pt x="205" y="150"/>
                </a:lnTo>
                <a:lnTo>
                  <a:pt x="216" y="154"/>
                </a:lnTo>
                <a:lnTo>
                  <a:pt x="223" y="161"/>
                </a:lnTo>
                <a:lnTo>
                  <a:pt x="231" y="161"/>
                </a:lnTo>
                <a:lnTo>
                  <a:pt x="231" y="165"/>
                </a:lnTo>
                <a:lnTo>
                  <a:pt x="231" y="161"/>
                </a:lnTo>
                <a:lnTo>
                  <a:pt x="231" y="158"/>
                </a:lnTo>
                <a:lnTo>
                  <a:pt x="231" y="150"/>
                </a:lnTo>
                <a:lnTo>
                  <a:pt x="231" y="139"/>
                </a:lnTo>
                <a:lnTo>
                  <a:pt x="234" y="125"/>
                </a:lnTo>
                <a:lnTo>
                  <a:pt x="242" y="110"/>
                </a:lnTo>
                <a:lnTo>
                  <a:pt x="253" y="92"/>
                </a:lnTo>
                <a:lnTo>
                  <a:pt x="264" y="73"/>
                </a:lnTo>
                <a:lnTo>
                  <a:pt x="286" y="55"/>
                </a:lnTo>
                <a:lnTo>
                  <a:pt x="311" y="37"/>
                </a:lnTo>
                <a:lnTo>
                  <a:pt x="341" y="22"/>
                </a:lnTo>
                <a:lnTo>
                  <a:pt x="370" y="15"/>
                </a:lnTo>
                <a:lnTo>
                  <a:pt x="396" y="11"/>
                </a:lnTo>
                <a:lnTo>
                  <a:pt x="425" y="15"/>
                </a:lnTo>
                <a:lnTo>
                  <a:pt x="447" y="22"/>
                </a:lnTo>
                <a:lnTo>
                  <a:pt x="469" y="33"/>
                </a:lnTo>
                <a:lnTo>
                  <a:pt x="487" y="40"/>
                </a:lnTo>
                <a:lnTo>
                  <a:pt x="502" y="48"/>
                </a:lnTo>
                <a:lnTo>
                  <a:pt x="509" y="55"/>
                </a:lnTo>
                <a:lnTo>
                  <a:pt x="513" y="59"/>
                </a:lnTo>
                <a:lnTo>
                  <a:pt x="513" y="55"/>
                </a:lnTo>
                <a:lnTo>
                  <a:pt x="513" y="51"/>
                </a:lnTo>
                <a:lnTo>
                  <a:pt x="517" y="44"/>
                </a:lnTo>
                <a:lnTo>
                  <a:pt x="517" y="37"/>
                </a:lnTo>
                <a:lnTo>
                  <a:pt x="524" y="29"/>
                </a:lnTo>
                <a:lnTo>
                  <a:pt x="531" y="18"/>
                </a:lnTo>
                <a:lnTo>
                  <a:pt x="539" y="11"/>
                </a:lnTo>
                <a:lnTo>
                  <a:pt x="553" y="4"/>
                </a:lnTo>
                <a:lnTo>
                  <a:pt x="572" y="0"/>
                </a:lnTo>
                <a:lnTo>
                  <a:pt x="590" y="0"/>
                </a:lnTo>
                <a:lnTo>
                  <a:pt x="612" y="0"/>
                </a:lnTo>
                <a:lnTo>
                  <a:pt x="627" y="4"/>
                </a:lnTo>
                <a:lnTo>
                  <a:pt x="641" y="11"/>
                </a:lnTo>
                <a:lnTo>
                  <a:pt x="652" y="18"/>
                </a:lnTo>
                <a:lnTo>
                  <a:pt x="660" y="29"/>
                </a:lnTo>
                <a:lnTo>
                  <a:pt x="663" y="37"/>
                </a:lnTo>
                <a:lnTo>
                  <a:pt x="667" y="44"/>
                </a:lnTo>
                <a:lnTo>
                  <a:pt x="667" y="51"/>
                </a:lnTo>
                <a:lnTo>
                  <a:pt x="671" y="55"/>
                </a:lnTo>
                <a:lnTo>
                  <a:pt x="671" y="59"/>
                </a:lnTo>
              </a:path>
            </a:pathLst>
          </a:custGeom>
          <a:noFill/>
          <a:ln w="28575" cmpd="sng">
            <a:solidFill>
              <a:schemeClr val="accent1"/>
            </a:solidFill>
            <a:prstDash val="solid"/>
            <a:round/>
            <a:headEnd/>
            <a:tailEnd/>
          </a:ln>
        </p:spPr>
        <p:txBody>
          <a:bodyPr>
            <a:prstTxWarp prst="textNoShape">
              <a:avLst/>
            </a:prstTxWarp>
          </a:bodyPr>
          <a:lstStyle/>
          <a:p>
            <a:endParaRPr lang="en-US"/>
          </a:p>
        </p:txBody>
      </p:sp>
      <p:sp>
        <p:nvSpPr>
          <p:cNvPr id="251909" name="Freeform 5"/>
          <p:cNvSpPr>
            <a:spLocks/>
          </p:cNvSpPr>
          <p:nvPr/>
        </p:nvSpPr>
        <p:spPr bwMode="auto">
          <a:xfrm>
            <a:off x="3687763" y="3611563"/>
            <a:ext cx="803275" cy="681037"/>
          </a:xfrm>
          <a:custGeom>
            <a:avLst/>
            <a:gdLst/>
            <a:ahLst/>
            <a:cxnLst>
              <a:cxn ang="0">
                <a:pos x="506" y="381"/>
              </a:cxn>
              <a:cxn ang="0">
                <a:pos x="506" y="385"/>
              </a:cxn>
              <a:cxn ang="0">
                <a:pos x="499" y="392"/>
              </a:cxn>
              <a:cxn ang="0">
                <a:pos x="484" y="399"/>
              </a:cxn>
              <a:cxn ang="0">
                <a:pos x="466" y="410"/>
              </a:cxn>
              <a:cxn ang="0">
                <a:pos x="444" y="418"/>
              </a:cxn>
              <a:cxn ang="0">
                <a:pos x="422" y="425"/>
              </a:cxn>
              <a:cxn ang="0">
                <a:pos x="393" y="429"/>
              </a:cxn>
              <a:cxn ang="0">
                <a:pos x="367" y="429"/>
              </a:cxn>
              <a:cxn ang="0">
                <a:pos x="338" y="421"/>
              </a:cxn>
              <a:cxn ang="0">
                <a:pos x="308" y="407"/>
              </a:cxn>
              <a:cxn ang="0">
                <a:pos x="283" y="385"/>
              </a:cxn>
              <a:cxn ang="0">
                <a:pos x="261" y="366"/>
              </a:cxn>
              <a:cxn ang="0">
                <a:pos x="250" y="348"/>
              </a:cxn>
              <a:cxn ang="0">
                <a:pos x="239" y="333"/>
              </a:cxn>
              <a:cxn ang="0">
                <a:pos x="231" y="319"/>
              </a:cxn>
              <a:cxn ang="0">
                <a:pos x="228" y="304"/>
              </a:cxn>
              <a:cxn ang="0">
                <a:pos x="228" y="293"/>
              </a:cxn>
              <a:cxn ang="0">
                <a:pos x="228" y="286"/>
              </a:cxn>
              <a:cxn ang="0">
                <a:pos x="228" y="278"/>
              </a:cxn>
              <a:cxn ang="0">
                <a:pos x="228" y="278"/>
              </a:cxn>
              <a:cxn ang="0">
                <a:pos x="228" y="278"/>
              </a:cxn>
              <a:cxn ang="0">
                <a:pos x="220" y="282"/>
              </a:cxn>
              <a:cxn ang="0">
                <a:pos x="213" y="286"/>
              </a:cxn>
              <a:cxn ang="0">
                <a:pos x="202" y="293"/>
              </a:cxn>
              <a:cxn ang="0">
                <a:pos x="187" y="297"/>
              </a:cxn>
              <a:cxn ang="0">
                <a:pos x="173" y="300"/>
              </a:cxn>
              <a:cxn ang="0">
                <a:pos x="158" y="300"/>
              </a:cxn>
              <a:cxn ang="0">
                <a:pos x="140" y="297"/>
              </a:cxn>
              <a:cxn ang="0">
                <a:pos x="121" y="289"/>
              </a:cxn>
              <a:cxn ang="0">
                <a:pos x="103" y="278"/>
              </a:cxn>
              <a:cxn ang="0">
                <a:pos x="88" y="260"/>
              </a:cxn>
              <a:cxn ang="0">
                <a:pos x="77" y="245"/>
              </a:cxn>
              <a:cxn ang="0">
                <a:pos x="70" y="227"/>
              </a:cxn>
              <a:cxn ang="0">
                <a:pos x="70" y="212"/>
              </a:cxn>
              <a:cxn ang="0">
                <a:pos x="70" y="198"/>
              </a:cxn>
              <a:cxn ang="0">
                <a:pos x="70" y="183"/>
              </a:cxn>
              <a:cxn ang="0">
                <a:pos x="74" y="172"/>
              </a:cxn>
              <a:cxn ang="0">
                <a:pos x="77" y="165"/>
              </a:cxn>
              <a:cxn ang="0">
                <a:pos x="77" y="157"/>
              </a:cxn>
              <a:cxn ang="0">
                <a:pos x="81" y="157"/>
              </a:cxn>
              <a:cxn ang="0">
                <a:pos x="77" y="154"/>
              </a:cxn>
              <a:cxn ang="0">
                <a:pos x="70" y="150"/>
              </a:cxn>
              <a:cxn ang="0">
                <a:pos x="63" y="143"/>
              </a:cxn>
              <a:cxn ang="0">
                <a:pos x="52" y="135"/>
              </a:cxn>
              <a:cxn ang="0">
                <a:pos x="41" y="121"/>
              </a:cxn>
              <a:cxn ang="0">
                <a:pos x="26" y="106"/>
              </a:cxn>
              <a:cxn ang="0">
                <a:pos x="15" y="88"/>
              </a:cxn>
              <a:cxn ang="0">
                <a:pos x="8" y="62"/>
              </a:cxn>
              <a:cxn ang="0">
                <a:pos x="0" y="33"/>
              </a:cxn>
              <a:cxn ang="0">
                <a:pos x="0" y="0"/>
              </a:cxn>
            </a:cxnLst>
            <a:rect l="0" t="0" r="r" b="b"/>
            <a:pathLst>
              <a:path w="506" h="429">
                <a:moveTo>
                  <a:pt x="506" y="381"/>
                </a:moveTo>
                <a:lnTo>
                  <a:pt x="506" y="385"/>
                </a:lnTo>
                <a:lnTo>
                  <a:pt x="499" y="392"/>
                </a:lnTo>
                <a:lnTo>
                  <a:pt x="484" y="399"/>
                </a:lnTo>
                <a:lnTo>
                  <a:pt x="466" y="410"/>
                </a:lnTo>
                <a:lnTo>
                  <a:pt x="444" y="418"/>
                </a:lnTo>
                <a:lnTo>
                  <a:pt x="422" y="425"/>
                </a:lnTo>
                <a:lnTo>
                  <a:pt x="393" y="429"/>
                </a:lnTo>
                <a:lnTo>
                  <a:pt x="367" y="429"/>
                </a:lnTo>
                <a:lnTo>
                  <a:pt x="338" y="421"/>
                </a:lnTo>
                <a:lnTo>
                  <a:pt x="308" y="407"/>
                </a:lnTo>
                <a:lnTo>
                  <a:pt x="283" y="385"/>
                </a:lnTo>
                <a:lnTo>
                  <a:pt x="261" y="366"/>
                </a:lnTo>
                <a:lnTo>
                  <a:pt x="250" y="348"/>
                </a:lnTo>
                <a:lnTo>
                  <a:pt x="239" y="333"/>
                </a:lnTo>
                <a:lnTo>
                  <a:pt x="231" y="319"/>
                </a:lnTo>
                <a:lnTo>
                  <a:pt x="228" y="304"/>
                </a:lnTo>
                <a:lnTo>
                  <a:pt x="228" y="293"/>
                </a:lnTo>
                <a:lnTo>
                  <a:pt x="228" y="286"/>
                </a:lnTo>
                <a:lnTo>
                  <a:pt x="228" y="278"/>
                </a:lnTo>
                <a:lnTo>
                  <a:pt x="228" y="278"/>
                </a:lnTo>
                <a:lnTo>
                  <a:pt x="228" y="278"/>
                </a:lnTo>
                <a:lnTo>
                  <a:pt x="220" y="282"/>
                </a:lnTo>
                <a:lnTo>
                  <a:pt x="213" y="286"/>
                </a:lnTo>
                <a:lnTo>
                  <a:pt x="202" y="293"/>
                </a:lnTo>
                <a:lnTo>
                  <a:pt x="187" y="297"/>
                </a:lnTo>
                <a:lnTo>
                  <a:pt x="173" y="300"/>
                </a:lnTo>
                <a:lnTo>
                  <a:pt x="158" y="300"/>
                </a:lnTo>
                <a:lnTo>
                  <a:pt x="140" y="297"/>
                </a:lnTo>
                <a:lnTo>
                  <a:pt x="121" y="289"/>
                </a:lnTo>
                <a:lnTo>
                  <a:pt x="103" y="278"/>
                </a:lnTo>
                <a:lnTo>
                  <a:pt x="88" y="260"/>
                </a:lnTo>
                <a:lnTo>
                  <a:pt x="77" y="245"/>
                </a:lnTo>
                <a:lnTo>
                  <a:pt x="70" y="227"/>
                </a:lnTo>
                <a:lnTo>
                  <a:pt x="70" y="212"/>
                </a:lnTo>
                <a:lnTo>
                  <a:pt x="70" y="198"/>
                </a:lnTo>
                <a:lnTo>
                  <a:pt x="70" y="183"/>
                </a:lnTo>
                <a:lnTo>
                  <a:pt x="74" y="172"/>
                </a:lnTo>
                <a:lnTo>
                  <a:pt x="77" y="165"/>
                </a:lnTo>
                <a:lnTo>
                  <a:pt x="77" y="157"/>
                </a:lnTo>
                <a:lnTo>
                  <a:pt x="81" y="157"/>
                </a:lnTo>
                <a:lnTo>
                  <a:pt x="77" y="154"/>
                </a:lnTo>
                <a:lnTo>
                  <a:pt x="70" y="150"/>
                </a:lnTo>
                <a:lnTo>
                  <a:pt x="63" y="143"/>
                </a:lnTo>
                <a:lnTo>
                  <a:pt x="52" y="135"/>
                </a:lnTo>
                <a:lnTo>
                  <a:pt x="41" y="121"/>
                </a:lnTo>
                <a:lnTo>
                  <a:pt x="26" y="106"/>
                </a:lnTo>
                <a:lnTo>
                  <a:pt x="15" y="88"/>
                </a:lnTo>
                <a:lnTo>
                  <a:pt x="8" y="62"/>
                </a:lnTo>
                <a:lnTo>
                  <a:pt x="0" y="33"/>
                </a:lnTo>
                <a:lnTo>
                  <a:pt x="0" y="0"/>
                </a:lnTo>
              </a:path>
            </a:pathLst>
          </a:custGeom>
          <a:noFill/>
          <a:ln w="28575" cmpd="sng">
            <a:solidFill>
              <a:schemeClr val="accent1"/>
            </a:solidFill>
            <a:prstDash val="solid"/>
            <a:round/>
            <a:headEnd/>
            <a:tailEnd/>
          </a:ln>
        </p:spPr>
        <p:txBody>
          <a:bodyPr>
            <a:prstTxWarp prst="textNoShape">
              <a:avLst/>
            </a:prstTxWarp>
          </a:bodyPr>
          <a:lstStyle/>
          <a:p>
            <a:endParaRPr lang="en-US"/>
          </a:p>
        </p:txBody>
      </p:sp>
      <p:sp>
        <p:nvSpPr>
          <p:cNvPr id="251910" name="Freeform 6"/>
          <p:cNvSpPr>
            <a:spLocks/>
          </p:cNvSpPr>
          <p:nvPr/>
        </p:nvSpPr>
        <p:spPr bwMode="auto">
          <a:xfrm>
            <a:off x="4491038" y="3617913"/>
            <a:ext cx="1065212" cy="696912"/>
          </a:xfrm>
          <a:custGeom>
            <a:avLst/>
            <a:gdLst/>
            <a:ahLst/>
            <a:cxnLst>
              <a:cxn ang="0">
                <a:pos x="4" y="384"/>
              </a:cxn>
              <a:cxn ang="0">
                <a:pos x="8" y="395"/>
              </a:cxn>
              <a:cxn ang="0">
                <a:pos x="15" y="410"/>
              </a:cxn>
              <a:cxn ang="0">
                <a:pos x="30" y="428"/>
              </a:cxn>
              <a:cxn ang="0">
                <a:pos x="63" y="439"/>
              </a:cxn>
              <a:cxn ang="0">
                <a:pos x="103" y="439"/>
              </a:cxn>
              <a:cxn ang="0">
                <a:pos x="132" y="428"/>
              </a:cxn>
              <a:cxn ang="0">
                <a:pos x="151" y="410"/>
              </a:cxn>
              <a:cxn ang="0">
                <a:pos x="158" y="395"/>
              </a:cxn>
              <a:cxn ang="0">
                <a:pos x="162" y="384"/>
              </a:cxn>
              <a:cxn ang="0">
                <a:pos x="162" y="384"/>
              </a:cxn>
              <a:cxn ang="0">
                <a:pos x="187" y="399"/>
              </a:cxn>
              <a:cxn ang="0">
                <a:pos x="224" y="417"/>
              </a:cxn>
              <a:cxn ang="0">
                <a:pos x="275" y="428"/>
              </a:cxn>
              <a:cxn ang="0">
                <a:pos x="334" y="417"/>
              </a:cxn>
              <a:cxn ang="0">
                <a:pos x="389" y="384"/>
              </a:cxn>
              <a:cxn ang="0">
                <a:pos x="422" y="348"/>
              </a:cxn>
              <a:cxn ang="0">
                <a:pos x="437" y="315"/>
              </a:cxn>
              <a:cxn ang="0">
                <a:pos x="440" y="289"/>
              </a:cxn>
              <a:cxn ang="0">
                <a:pos x="440" y="278"/>
              </a:cxn>
              <a:cxn ang="0">
                <a:pos x="444" y="274"/>
              </a:cxn>
              <a:cxn ang="0">
                <a:pos x="455" y="285"/>
              </a:cxn>
              <a:cxn ang="0">
                <a:pos x="481" y="293"/>
              </a:cxn>
              <a:cxn ang="0">
                <a:pos x="514" y="296"/>
              </a:cxn>
              <a:cxn ang="0">
                <a:pos x="550" y="285"/>
              </a:cxn>
              <a:cxn ang="0">
                <a:pos x="583" y="260"/>
              </a:cxn>
              <a:cxn ang="0">
                <a:pos x="598" y="227"/>
              </a:cxn>
              <a:cxn ang="0">
                <a:pos x="602" y="194"/>
              </a:cxn>
              <a:cxn ang="0">
                <a:pos x="598" y="172"/>
              </a:cxn>
              <a:cxn ang="0">
                <a:pos x="591" y="157"/>
              </a:cxn>
              <a:cxn ang="0">
                <a:pos x="594" y="153"/>
              </a:cxn>
              <a:cxn ang="0">
                <a:pos x="609" y="142"/>
              </a:cxn>
              <a:cxn ang="0">
                <a:pos x="631" y="120"/>
              </a:cxn>
              <a:cxn ang="0">
                <a:pos x="653" y="84"/>
              </a:cxn>
              <a:cxn ang="0">
                <a:pos x="668" y="33"/>
              </a:cxn>
            </a:cxnLst>
            <a:rect l="0" t="0" r="r" b="b"/>
            <a:pathLst>
              <a:path w="671" h="439">
                <a:moveTo>
                  <a:pt x="0" y="381"/>
                </a:moveTo>
                <a:lnTo>
                  <a:pt x="4" y="384"/>
                </a:lnTo>
                <a:lnTo>
                  <a:pt x="4" y="388"/>
                </a:lnTo>
                <a:lnTo>
                  <a:pt x="8" y="395"/>
                </a:lnTo>
                <a:lnTo>
                  <a:pt x="8" y="403"/>
                </a:lnTo>
                <a:lnTo>
                  <a:pt x="15" y="410"/>
                </a:lnTo>
                <a:lnTo>
                  <a:pt x="22" y="421"/>
                </a:lnTo>
                <a:lnTo>
                  <a:pt x="30" y="428"/>
                </a:lnTo>
                <a:lnTo>
                  <a:pt x="44" y="436"/>
                </a:lnTo>
                <a:lnTo>
                  <a:pt x="63" y="439"/>
                </a:lnTo>
                <a:lnTo>
                  <a:pt x="81" y="439"/>
                </a:lnTo>
                <a:lnTo>
                  <a:pt x="103" y="439"/>
                </a:lnTo>
                <a:lnTo>
                  <a:pt x="118" y="436"/>
                </a:lnTo>
                <a:lnTo>
                  <a:pt x="132" y="428"/>
                </a:lnTo>
                <a:lnTo>
                  <a:pt x="143" y="421"/>
                </a:lnTo>
                <a:lnTo>
                  <a:pt x="151" y="410"/>
                </a:lnTo>
                <a:lnTo>
                  <a:pt x="154" y="403"/>
                </a:lnTo>
                <a:lnTo>
                  <a:pt x="158" y="395"/>
                </a:lnTo>
                <a:lnTo>
                  <a:pt x="158" y="388"/>
                </a:lnTo>
                <a:lnTo>
                  <a:pt x="162" y="384"/>
                </a:lnTo>
                <a:lnTo>
                  <a:pt x="162" y="381"/>
                </a:lnTo>
                <a:lnTo>
                  <a:pt x="162" y="384"/>
                </a:lnTo>
                <a:lnTo>
                  <a:pt x="173" y="392"/>
                </a:lnTo>
                <a:lnTo>
                  <a:pt x="187" y="399"/>
                </a:lnTo>
                <a:lnTo>
                  <a:pt x="202" y="406"/>
                </a:lnTo>
                <a:lnTo>
                  <a:pt x="224" y="417"/>
                </a:lnTo>
                <a:lnTo>
                  <a:pt x="250" y="425"/>
                </a:lnTo>
                <a:lnTo>
                  <a:pt x="275" y="428"/>
                </a:lnTo>
                <a:lnTo>
                  <a:pt x="305" y="425"/>
                </a:lnTo>
                <a:lnTo>
                  <a:pt x="334" y="417"/>
                </a:lnTo>
                <a:lnTo>
                  <a:pt x="363" y="403"/>
                </a:lnTo>
                <a:lnTo>
                  <a:pt x="389" y="384"/>
                </a:lnTo>
                <a:lnTo>
                  <a:pt x="407" y="366"/>
                </a:lnTo>
                <a:lnTo>
                  <a:pt x="422" y="348"/>
                </a:lnTo>
                <a:lnTo>
                  <a:pt x="433" y="329"/>
                </a:lnTo>
                <a:lnTo>
                  <a:pt x="437" y="315"/>
                </a:lnTo>
                <a:lnTo>
                  <a:pt x="440" y="300"/>
                </a:lnTo>
                <a:lnTo>
                  <a:pt x="440" y="289"/>
                </a:lnTo>
                <a:lnTo>
                  <a:pt x="440" y="282"/>
                </a:lnTo>
                <a:lnTo>
                  <a:pt x="440" y="278"/>
                </a:lnTo>
                <a:lnTo>
                  <a:pt x="440" y="274"/>
                </a:lnTo>
                <a:lnTo>
                  <a:pt x="444" y="274"/>
                </a:lnTo>
                <a:lnTo>
                  <a:pt x="448" y="278"/>
                </a:lnTo>
                <a:lnTo>
                  <a:pt x="455" y="285"/>
                </a:lnTo>
                <a:lnTo>
                  <a:pt x="466" y="289"/>
                </a:lnTo>
                <a:lnTo>
                  <a:pt x="481" y="293"/>
                </a:lnTo>
                <a:lnTo>
                  <a:pt x="495" y="296"/>
                </a:lnTo>
                <a:lnTo>
                  <a:pt x="514" y="296"/>
                </a:lnTo>
                <a:lnTo>
                  <a:pt x="532" y="293"/>
                </a:lnTo>
                <a:lnTo>
                  <a:pt x="550" y="285"/>
                </a:lnTo>
                <a:lnTo>
                  <a:pt x="565" y="274"/>
                </a:lnTo>
                <a:lnTo>
                  <a:pt x="583" y="260"/>
                </a:lnTo>
                <a:lnTo>
                  <a:pt x="591" y="241"/>
                </a:lnTo>
                <a:lnTo>
                  <a:pt x="598" y="227"/>
                </a:lnTo>
                <a:lnTo>
                  <a:pt x="602" y="208"/>
                </a:lnTo>
                <a:lnTo>
                  <a:pt x="602" y="194"/>
                </a:lnTo>
                <a:lnTo>
                  <a:pt x="598" y="183"/>
                </a:lnTo>
                <a:lnTo>
                  <a:pt x="598" y="172"/>
                </a:lnTo>
                <a:lnTo>
                  <a:pt x="594" y="161"/>
                </a:lnTo>
                <a:lnTo>
                  <a:pt x="591" y="157"/>
                </a:lnTo>
                <a:lnTo>
                  <a:pt x="591" y="153"/>
                </a:lnTo>
                <a:lnTo>
                  <a:pt x="594" y="153"/>
                </a:lnTo>
                <a:lnTo>
                  <a:pt x="598" y="150"/>
                </a:lnTo>
                <a:lnTo>
                  <a:pt x="609" y="142"/>
                </a:lnTo>
                <a:lnTo>
                  <a:pt x="620" y="131"/>
                </a:lnTo>
                <a:lnTo>
                  <a:pt x="631" y="120"/>
                </a:lnTo>
                <a:lnTo>
                  <a:pt x="642" y="102"/>
                </a:lnTo>
                <a:lnTo>
                  <a:pt x="653" y="84"/>
                </a:lnTo>
                <a:lnTo>
                  <a:pt x="664" y="58"/>
                </a:lnTo>
                <a:lnTo>
                  <a:pt x="668" y="33"/>
                </a:lnTo>
                <a:lnTo>
                  <a:pt x="671" y="0"/>
                </a:lnTo>
              </a:path>
            </a:pathLst>
          </a:custGeom>
          <a:noFill/>
          <a:ln w="38100" cmpd="sng">
            <a:solidFill>
              <a:schemeClr val="accent1"/>
            </a:solidFill>
            <a:prstDash val="solid"/>
            <a:round/>
            <a:headEnd/>
            <a:tailEnd/>
          </a:ln>
        </p:spPr>
        <p:txBody>
          <a:bodyPr>
            <a:prstTxWarp prst="textNoShape">
              <a:avLst/>
            </a:prstTxWarp>
          </a:bodyPr>
          <a:lstStyle/>
          <a:p>
            <a:endParaRPr lang="en-US"/>
          </a:p>
        </p:txBody>
      </p:sp>
      <p:sp>
        <p:nvSpPr>
          <p:cNvPr id="251911" name="Freeform 7"/>
          <p:cNvSpPr>
            <a:spLocks/>
          </p:cNvSpPr>
          <p:nvPr/>
        </p:nvSpPr>
        <p:spPr bwMode="auto">
          <a:xfrm>
            <a:off x="579438" y="3098800"/>
            <a:ext cx="203200" cy="204788"/>
          </a:xfrm>
          <a:custGeom>
            <a:avLst/>
            <a:gdLst/>
            <a:ahLst/>
            <a:cxnLst>
              <a:cxn ang="0">
                <a:pos x="62" y="129"/>
              </a:cxn>
              <a:cxn ang="0">
                <a:pos x="73" y="129"/>
              </a:cxn>
              <a:cxn ang="0">
                <a:pos x="84" y="125"/>
              </a:cxn>
              <a:cxn ang="0">
                <a:pos x="92" y="121"/>
              </a:cxn>
              <a:cxn ang="0">
                <a:pos x="103" y="118"/>
              </a:cxn>
              <a:cxn ang="0">
                <a:pos x="110" y="110"/>
              </a:cxn>
              <a:cxn ang="0">
                <a:pos x="117" y="103"/>
              </a:cxn>
              <a:cxn ang="0">
                <a:pos x="121" y="92"/>
              </a:cxn>
              <a:cxn ang="0">
                <a:pos x="125" y="85"/>
              </a:cxn>
              <a:cxn ang="0">
                <a:pos x="128" y="74"/>
              </a:cxn>
              <a:cxn ang="0">
                <a:pos x="128" y="63"/>
              </a:cxn>
              <a:cxn ang="0">
                <a:pos x="128" y="52"/>
              </a:cxn>
              <a:cxn ang="0">
                <a:pos x="125" y="44"/>
              </a:cxn>
              <a:cxn ang="0">
                <a:pos x="121" y="33"/>
              </a:cxn>
              <a:cxn ang="0">
                <a:pos x="117" y="26"/>
              </a:cxn>
              <a:cxn ang="0">
                <a:pos x="110" y="19"/>
              </a:cxn>
              <a:cxn ang="0">
                <a:pos x="103" y="11"/>
              </a:cxn>
              <a:cxn ang="0">
                <a:pos x="92" y="8"/>
              </a:cxn>
              <a:cxn ang="0">
                <a:pos x="84" y="4"/>
              </a:cxn>
              <a:cxn ang="0">
                <a:pos x="73" y="0"/>
              </a:cxn>
              <a:cxn ang="0">
                <a:pos x="62" y="0"/>
              </a:cxn>
              <a:cxn ang="0">
                <a:pos x="51" y="0"/>
              </a:cxn>
              <a:cxn ang="0">
                <a:pos x="44" y="4"/>
              </a:cxn>
              <a:cxn ang="0">
                <a:pos x="33" y="8"/>
              </a:cxn>
              <a:cxn ang="0">
                <a:pos x="26" y="11"/>
              </a:cxn>
              <a:cxn ang="0">
                <a:pos x="18" y="19"/>
              </a:cxn>
              <a:cxn ang="0">
                <a:pos x="11" y="26"/>
              </a:cxn>
              <a:cxn ang="0">
                <a:pos x="7" y="33"/>
              </a:cxn>
              <a:cxn ang="0">
                <a:pos x="4" y="44"/>
              </a:cxn>
              <a:cxn ang="0">
                <a:pos x="0" y="52"/>
              </a:cxn>
              <a:cxn ang="0">
                <a:pos x="0" y="63"/>
              </a:cxn>
              <a:cxn ang="0">
                <a:pos x="0" y="74"/>
              </a:cxn>
              <a:cxn ang="0">
                <a:pos x="4" y="85"/>
              </a:cxn>
              <a:cxn ang="0">
                <a:pos x="7" y="92"/>
              </a:cxn>
              <a:cxn ang="0">
                <a:pos x="11" y="103"/>
              </a:cxn>
              <a:cxn ang="0">
                <a:pos x="18" y="110"/>
              </a:cxn>
              <a:cxn ang="0">
                <a:pos x="26" y="118"/>
              </a:cxn>
              <a:cxn ang="0">
                <a:pos x="33" y="121"/>
              </a:cxn>
              <a:cxn ang="0">
                <a:pos x="44" y="125"/>
              </a:cxn>
              <a:cxn ang="0">
                <a:pos x="51" y="129"/>
              </a:cxn>
              <a:cxn ang="0">
                <a:pos x="62" y="129"/>
              </a:cxn>
              <a:cxn ang="0">
                <a:pos x="62" y="129"/>
              </a:cxn>
            </a:cxnLst>
            <a:rect l="0" t="0" r="r" b="b"/>
            <a:pathLst>
              <a:path w="128" h="129">
                <a:moveTo>
                  <a:pt x="62" y="129"/>
                </a:moveTo>
                <a:lnTo>
                  <a:pt x="73" y="129"/>
                </a:lnTo>
                <a:lnTo>
                  <a:pt x="84" y="125"/>
                </a:lnTo>
                <a:lnTo>
                  <a:pt x="92" y="121"/>
                </a:lnTo>
                <a:lnTo>
                  <a:pt x="103" y="118"/>
                </a:lnTo>
                <a:lnTo>
                  <a:pt x="110" y="110"/>
                </a:lnTo>
                <a:lnTo>
                  <a:pt x="117" y="103"/>
                </a:lnTo>
                <a:lnTo>
                  <a:pt x="121" y="92"/>
                </a:lnTo>
                <a:lnTo>
                  <a:pt x="125" y="85"/>
                </a:lnTo>
                <a:lnTo>
                  <a:pt x="128" y="74"/>
                </a:lnTo>
                <a:lnTo>
                  <a:pt x="128" y="63"/>
                </a:lnTo>
                <a:lnTo>
                  <a:pt x="128" y="52"/>
                </a:lnTo>
                <a:lnTo>
                  <a:pt x="125" y="44"/>
                </a:lnTo>
                <a:lnTo>
                  <a:pt x="121" y="33"/>
                </a:lnTo>
                <a:lnTo>
                  <a:pt x="117" y="26"/>
                </a:lnTo>
                <a:lnTo>
                  <a:pt x="110" y="19"/>
                </a:lnTo>
                <a:lnTo>
                  <a:pt x="103" y="11"/>
                </a:lnTo>
                <a:lnTo>
                  <a:pt x="92" y="8"/>
                </a:lnTo>
                <a:lnTo>
                  <a:pt x="84" y="4"/>
                </a:lnTo>
                <a:lnTo>
                  <a:pt x="73" y="0"/>
                </a:lnTo>
                <a:lnTo>
                  <a:pt x="62" y="0"/>
                </a:lnTo>
                <a:lnTo>
                  <a:pt x="51" y="0"/>
                </a:lnTo>
                <a:lnTo>
                  <a:pt x="44" y="4"/>
                </a:lnTo>
                <a:lnTo>
                  <a:pt x="33" y="8"/>
                </a:lnTo>
                <a:lnTo>
                  <a:pt x="26" y="11"/>
                </a:lnTo>
                <a:lnTo>
                  <a:pt x="18" y="19"/>
                </a:lnTo>
                <a:lnTo>
                  <a:pt x="11" y="26"/>
                </a:lnTo>
                <a:lnTo>
                  <a:pt x="7" y="33"/>
                </a:lnTo>
                <a:lnTo>
                  <a:pt x="4" y="44"/>
                </a:lnTo>
                <a:lnTo>
                  <a:pt x="0" y="52"/>
                </a:lnTo>
                <a:lnTo>
                  <a:pt x="0" y="63"/>
                </a:lnTo>
                <a:lnTo>
                  <a:pt x="0" y="74"/>
                </a:lnTo>
                <a:lnTo>
                  <a:pt x="4" y="85"/>
                </a:lnTo>
                <a:lnTo>
                  <a:pt x="7" y="92"/>
                </a:lnTo>
                <a:lnTo>
                  <a:pt x="11" y="103"/>
                </a:lnTo>
                <a:lnTo>
                  <a:pt x="18" y="110"/>
                </a:lnTo>
                <a:lnTo>
                  <a:pt x="26" y="118"/>
                </a:lnTo>
                <a:lnTo>
                  <a:pt x="33" y="121"/>
                </a:lnTo>
                <a:lnTo>
                  <a:pt x="44" y="125"/>
                </a:lnTo>
                <a:lnTo>
                  <a:pt x="51" y="129"/>
                </a:lnTo>
                <a:lnTo>
                  <a:pt x="62" y="129"/>
                </a:lnTo>
                <a:lnTo>
                  <a:pt x="62" y="129"/>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51912" name="Freeform 8"/>
          <p:cNvSpPr>
            <a:spLocks/>
          </p:cNvSpPr>
          <p:nvPr/>
        </p:nvSpPr>
        <p:spPr bwMode="auto">
          <a:xfrm>
            <a:off x="708025" y="3175000"/>
            <a:ext cx="406400" cy="261938"/>
          </a:xfrm>
          <a:custGeom>
            <a:avLst/>
            <a:gdLst/>
            <a:ahLst/>
            <a:cxnLst>
              <a:cxn ang="0">
                <a:pos x="0" y="77"/>
              </a:cxn>
              <a:cxn ang="0">
                <a:pos x="231" y="165"/>
              </a:cxn>
              <a:cxn ang="0">
                <a:pos x="256" y="106"/>
              </a:cxn>
              <a:cxn ang="0">
                <a:pos x="44" y="0"/>
              </a:cxn>
            </a:cxnLst>
            <a:rect l="0" t="0" r="r" b="b"/>
            <a:pathLst>
              <a:path w="256" h="165">
                <a:moveTo>
                  <a:pt x="0" y="77"/>
                </a:moveTo>
                <a:lnTo>
                  <a:pt x="231" y="165"/>
                </a:lnTo>
                <a:lnTo>
                  <a:pt x="256" y="106"/>
                </a:lnTo>
                <a:lnTo>
                  <a:pt x="44" y="0"/>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51913" name="Freeform 9"/>
          <p:cNvSpPr>
            <a:spLocks/>
          </p:cNvSpPr>
          <p:nvPr/>
        </p:nvSpPr>
        <p:spPr bwMode="auto">
          <a:xfrm>
            <a:off x="1092200" y="3378200"/>
            <a:ext cx="796925" cy="233363"/>
          </a:xfrm>
          <a:custGeom>
            <a:avLst/>
            <a:gdLst/>
            <a:ahLst/>
            <a:cxnLst>
              <a:cxn ang="0">
                <a:pos x="0" y="8"/>
              </a:cxn>
              <a:cxn ang="0">
                <a:pos x="3" y="11"/>
              </a:cxn>
              <a:cxn ang="0">
                <a:pos x="18" y="8"/>
              </a:cxn>
              <a:cxn ang="0">
                <a:pos x="36" y="8"/>
              </a:cxn>
              <a:cxn ang="0">
                <a:pos x="58" y="4"/>
              </a:cxn>
              <a:cxn ang="0">
                <a:pos x="88" y="4"/>
              </a:cxn>
              <a:cxn ang="0">
                <a:pos x="117" y="0"/>
              </a:cxn>
              <a:cxn ang="0">
                <a:pos x="146" y="0"/>
              </a:cxn>
              <a:cxn ang="0">
                <a:pos x="172" y="0"/>
              </a:cxn>
              <a:cxn ang="0">
                <a:pos x="198" y="4"/>
              </a:cxn>
              <a:cxn ang="0">
                <a:pos x="220" y="8"/>
              </a:cxn>
              <a:cxn ang="0">
                <a:pos x="234" y="11"/>
              </a:cxn>
              <a:cxn ang="0">
                <a:pos x="245" y="11"/>
              </a:cxn>
              <a:cxn ang="0">
                <a:pos x="260" y="15"/>
              </a:cxn>
              <a:cxn ang="0">
                <a:pos x="275" y="22"/>
              </a:cxn>
              <a:cxn ang="0">
                <a:pos x="293" y="26"/>
              </a:cxn>
              <a:cxn ang="0">
                <a:pos x="308" y="33"/>
              </a:cxn>
              <a:cxn ang="0">
                <a:pos x="322" y="41"/>
              </a:cxn>
              <a:cxn ang="0">
                <a:pos x="337" y="48"/>
              </a:cxn>
              <a:cxn ang="0">
                <a:pos x="352" y="59"/>
              </a:cxn>
              <a:cxn ang="0">
                <a:pos x="363" y="70"/>
              </a:cxn>
              <a:cxn ang="0">
                <a:pos x="370" y="77"/>
              </a:cxn>
              <a:cxn ang="0">
                <a:pos x="377" y="85"/>
              </a:cxn>
              <a:cxn ang="0">
                <a:pos x="385" y="92"/>
              </a:cxn>
              <a:cxn ang="0">
                <a:pos x="396" y="99"/>
              </a:cxn>
              <a:cxn ang="0">
                <a:pos x="403" y="107"/>
              </a:cxn>
              <a:cxn ang="0">
                <a:pos x="414" y="114"/>
              </a:cxn>
              <a:cxn ang="0">
                <a:pos x="421" y="121"/>
              </a:cxn>
              <a:cxn ang="0">
                <a:pos x="429" y="129"/>
              </a:cxn>
              <a:cxn ang="0">
                <a:pos x="436" y="132"/>
              </a:cxn>
              <a:cxn ang="0">
                <a:pos x="440" y="136"/>
              </a:cxn>
              <a:cxn ang="0">
                <a:pos x="451" y="140"/>
              </a:cxn>
              <a:cxn ang="0">
                <a:pos x="458" y="143"/>
              </a:cxn>
              <a:cxn ang="0">
                <a:pos x="465" y="143"/>
              </a:cxn>
              <a:cxn ang="0">
                <a:pos x="476" y="147"/>
              </a:cxn>
              <a:cxn ang="0">
                <a:pos x="484" y="147"/>
              </a:cxn>
              <a:cxn ang="0">
                <a:pos x="487" y="147"/>
              </a:cxn>
              <a:cxn ang="0">
                <a:pos x="495" y="147"/>
              </a:cxn>
              <a:cxn ang="0">
                <a:pos x="498" y="147"/>
              </a:cxn>
              <a:cxn ang="0">
                <a:pos x="502" y="147"/>
              </a:cxn>
              <a:cxn ang="0">
                <a:pos x="502" y="147"/>
              </a:cxn>
            </a:cxnLst>
            <a:rect l="0" t="0" r="r" b="b"/>
            <a:pathLst>
              <a:path w="502" h="147">
                <a:moveTo>
                  <a:pt x="0" y="8"/>
                </a:moveTo>
                <a:lnTo>
                  <a:pt x="3" y="11"/>
                </a:lnTo>
                <a:lnTo>
                  <a:pt x="18" y="8"/>
                </a:lnTo>
                <a:lnTo>
                  <a:pt x="36" y="8"/>
                </a:lnTo>
                <a:lnTo>
                  <a:pt x="58" y="4"/>
                </a:lnTo>
                <a:lnTo>
                  <a:pt x="88" y="4"/>
                </a:lnTo>
                <a:lnTo>
                  <a:pt x="117" y="0"/>
                </a:lnTo>
                <a:lnTo>
                  <a:pt x="146" y="0"/>
                </a:lnTo>
                <a:lnTo>
                  <a:pt x="172" y="0"/>
                </a:lnTo>
                <a:lnTo>
                  <a:pt x="198" y="4"/>
                </a:lnTo>
                <a:lnTo>
                  <a:pt x="220" y="8"/>
                </a:lnTo>
                <a:lnTo>
                  <a:pt x="234" y="11"/>
                </a:lnTo>
                <a:lnTo>
                  <a:pt x="245" y="11"/>
                </a:lnTo>
                <a:lnTo>
                  <a:pt x="260" y="15"/>
                </a:lnTo>
                <a:lnTo>
                  <a:pt x="275" y="22"/>
                </a:lnTo>
                <a:lnTo>
                  <a:pt x="293" y="26"/>
                </a:lnTo>
                <a:lnTo>
                  <a:pt x="308" y="33"/>
                </a:lnTo>
                <a:lnTo>
                  <a:pt x="322" y="41"/>
                </a:lnTo>
                <a:lnTo>
                  <a:pt x="337" y="48"/>
                </a:lnTo>
                <a:lnTo>
                  <a:pt x="352" y="59"/>
                </a:lnTo>
                <a:lnTo>
                  <a:pt x="363" y="70"/>
                </a:lnTo>
                <a:lnTo>
                  <a:pt x="370" y="77"/>
                </a:lnTo>
                <a:lnTo>
                  <a:pt x="377" y="85"/>
                </a:lnTo>
                <a:lnTo>
                  <a:pt x="385" y="92"/>
                </a:lnTo>
                <a:lnTo>
                  <a:pt x="396" y="99"/>
                </a:lnTo>
                <a:lnTo>
                  <a:pt x="403" y="107"/>
                </a:lnTo>
                <a:lnTo>
                  <a:pt x="414" y="114"/>
                </a:lnTo>
                <a:lnTo>
                  <a:pt x="421" y="121"/>
                </a:lnTo>
                <a:lnTo>
                  <a:pt x="429" y="129"/>
                </a:lnTo>
                <a:lnTo>
                  <a:pt x="436" y="132"/>
                </a:lnTo>
                <a:lnTo>
                  <a:pt x="440" y="136"/>
                </a:lnTo>
                <a:lnTo>
                  <a:pt x="451" y="140"/>
                </a:lnTo>
                <a:lnTo>
                  <a:pt x="458" y="143"/>
                </a:lnTo>
                <a:lnTo>
                  <a:pt x="465" y="143"/>
                </a:lnTo>
                <a:lnTo>
                  <a:pt x="476" y="147"/>
                </a:lnTo>
                <a:lnTo>
                  <a:pt x="484" y="147"/>
                </a:lnTo>
                <a:lnTo>
                  <a:pt x="487" y="147"/>
                </a:lnTo>
                <a:lnTo>
                  <a:pt x="495" y="147"/>
                </a:lnTo>
                <a:lnTo>
                  <a:pt x="498" y="147"/>
                </a:lnTo>
                <a:lnTo>
                  <a:pt x="502" y="147"/>
                </a:lnTo>
                <a:lnTo>
                  <a:pt x="502" y="147"/>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51914" name="Freeform 10"/>
          <p:cNvSpPr>
            <a:spLocks/>
          </p:cNvSpPr>
          <p:nvPr/>
        </p:nvSpPr>
        <p:spPr bwMode="auto">
          <a:xfrm>
            <a:off x="6394450" y="3308350"/>
            <a:ext cx="1147763" cy="827088"/>
          </a:xfrm>
          <a:custGeom>
            <a:avLst/>
            <a:gdLst/>
            <a:ahLst/>
            <a:cxnLst>
              <a:cxn ang="0">
                <a:pos x="719" y="517"/>
              </a:cxn>
              <a:cxn ang="0">
                <a:pos x="723" y="0"/>
              </a:cxn>
              <a:cxn ang="0">
                <a:pos x="0" y="0"/>
              </a:cxn>
              <a:cxn ang="0">
                <a:pos x="0" y="521"/>
              </a:cxn>
              <a:cxn ang="0">
                <a:pos x="723" y="521"/>
              </a:cxn>
              <a:cxn ang="0">
                <a:pos x="723" y="521"/>
              </a:cxn>
            </a:cxnLst>
            <a:rect l="0" t="0" r="r" b="b"/>
            <a:pathLst>
              <a:path w="723" h="521">
                <a:moveTo>
                  <a:pt x="719" y="517"/>
                </a:moveTo>
                <a:lnTo>
                  <a:pt x="723" y="0"/>
                </a:lnTo>
                <a:lnTo>
                  <a:pt x="0" y="0"/>
                </a:lnTo>
                <a:lnTo>
                  <a:pt x="0" y="521"/>
                </a:lnTo>
                <a:lnTo>
                  <a:pt x="723" y="521"/>
                </a:lnTo>
                <a:lnTo>
                  <a:pt x="723" y="521"/>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51915" name="Freeform 11"/>
          <p:cNvSpPr>
            <a:spLocks/>
          </p:cNvSpPr>
          <p:nvPr/>
        </p:nvSpPr>
        <p:spPr bwMode="auto">
          <a:xfrm>
            <a:off x="1882775" y="3308350"/>
            <a:ext cx="1147763" cy="827088"/>
          </a:xfrm>
          <a:custGeom>
            <a:avLst/>
            <a:gdLst/>
            <a:ahLst/>
            <a:cxnLst>
              <a:cxn ang="0">
                <a:pos x="719" y="517"/>
              </a:cxn>
              <a:cxn ang="0">
                <a:pos x="723" y="0"/>
              </a:cxn>
              <a:cxn ang="0">
                <a:pos x="0" y="0"/>
              </a:cxn>
              <a:cxn ang="0">
                <a:pos x="0" y="521"/>
              </a:cxn>
              <a:cxn ang="0">
                <a:pos x="723" y="521"/>
              </a:cxn>
              <a:cxn ang="0">
                <a:pos x="723" y="521"/>
              </a:cxn>
            </a:cxnLst>
            <a:rect l="0" t="0" r="r" b="b"/>
            <a:pathLst>
              <a:path w="723" h="521">
                <a:moveTo>
                  <a:pt x="719" y="517"/>
                </a:moveTo>
                <a:lnTo>
                  <a:pt x="723" y="0"/>
                </a:lnTo>
                <a:lnTo>
                  <a:pt x="0" y="0"/>
                </a:lnTo>
                <a:lnTo>
                  <a:pt x="0" y="521"/>
                </a:lnTo>
                <a:lnTo>
                  <a:pt x="723" y="521"/>
                </a:lnTo>
                <a:lnTo>
                  <a:pt x="723" y="521"/>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51916" name="Line 12"/>
          <p:cNvSpPr>
            <a:spLocks noChangeShapeType="1"/>
          </p:cNvSpPr>
          <p:nvPr/>
        </p:nvSpPr>
        <p:spPr bwMode="auto">
          <a:xfrm>
            <a:off x="3024188" y="3611563"/>
            <a:ext cx="658812" cy="1587"/>
          </a:xfrm>
          <a:prstGeom prst="line">
            <a:avLst/>
          </a:prstGeom>
          <a:noFill/>
          <a:ln w="11113">
            <a:solidFill>
              <a:srgbClr val="000000"/>
            </a:solidFill>
            <a:round/>
            <a:headEnd/>
            <a:tailEnd/>
          </a:ln>
        </p:spPr>
        <p:txBody>
          <a:bodyPr>
            <a:prstTxWarp prst="textNoShape">
              <a:avLst/>
            </a:prstTxWarp>
          </a:bodyPr>
          <a:lstStyle/>
          <a:p>
            <a:endParaRPr lang="en-US"/>
          </a:p>
        </p:txBody>
      </p:sp>
      <p:sp>
        <p:nvSpPr>
          <p:cNvPr id="251917" name="Line 13"/>
          <p:cNvSpPr>
            <a:spLocks noChangeShapeType="1"/>
          </p:cNvSpPr>
          <p:nvPr/>
        </p:nvSpPr>
        <p:spPr bwMode="auto">
          <a:xfrm>
            <a:off x="5534025" y="3738563"/>
            <a:ext cx="860425" cy="1587"/>
          </a:xfrm>
          <a:prstGeom prst="line">
            <a:avLst/>
          </a:prstGeom>
          <a:noFill/>
          <a:ln w="11113">
            <a:solidFill>
              <a:srgbClr val="000000"/>
            </a:solidFill>
            <a:round/>
            <a:headEnd/>
            <a:tailEnd/>
          </a:ln>
        </p:spPr>
        <p:txBody>
          <a:bodyPr>
            <a:prstTxWarp prst="textNoShape">
              <a:avLst/>
            </a:prstTxWarp>
          </a:bodyPr>
          <a:lstStyle/>
          <a:p>
            <a:endParaRPr lang="en-US"/>
          </a:p>
        </p:txBody>
      </p:sp>
      <p:sp>
        <p:nvSpPr>
          <p:cNvPr id="251918" name="Line 14"/>
          <p:cNvSpPr>
            <a:spLocks noChangeShapeType="1"/>
          </p:cNvSpPr>
          <p:nvPr/>
        </p:nvSpPr>
        <p:spPr bwMode="auto">
          <a:xfrm>
            <a:off x="7542213" y="3738563"/>
            <a:ext cx="500062" cy="1587"/>
          </a:xfrm>
          <a:prstGeom prst="line">
            <a:avLst/>
          </a:prstGeom>
          <a:noFill/>
          <a:ln w="11113">
            <a:solidFill>
              <a:srgbClr val="000000"/>
            </a:solidFill>
            <a:round/>
            <a:headEnd/>
            <a:tailEnd/>
          </a:ln>
        </p:spPr>
        <p:txBody>
          <a:bodyPr>
            <a:prstTxWarp prst="textNoShape">
              <a:avLst/>
            </a:prstTxWarp>
          </a:bodyPr>
          <a:lstStyle/>
          <a:p>
            <a:endParaRPr lang="en-US"/>
          </a:p>
        </p:txBody>
      </p:sp>
      <p:sp>
        <p:nvSpPr>
          <p:cNvPr id="251919" name="Freeform 15"/>
          <p:cNvSpPr>
            <a:spLocks/>
          </p:cNvSpPr>
          <p:nvPr/>
        </p:nvSpPr>
        <p:spPr bwMode="auto">
          <a:xfrm>
            <a:off x="3152775" y="3808413"/>
            <a:ext cx="93663" cy="314325"/>
          </a:xfrm>
          <a:custGeom>
            <a:avLst/>
            <a:gdLst/>
            <a:ahLst/>
            <a:cxnLst>
              <a:cxn ang="0">
                <a:pos x="59" y="195"/>
              </a:cxn>
              <a:cxn ang="0">
                <a:pos x="59" y="0"/>
              </a:cxn>
              <a:cxn ang="0">
                <a:pos x="0" y="0"/>
              </a:cxn>
              <a:cxn ang="0">
                <a:pos x="0" y="198"/>
              </a:cxn>
              <a:cxn ang="0">
                <a:pos x="59" y="198"/>
              </a:cxn>
              <a:cxn ang="0">
                <a:pos x="59" y="198"/>
              </a:cxn>
            </a:cxnLst>
            <a:rect l="0" t="0" r="r" b="b"/>
            <a:pathLst>
              <a:path w="59" h="198">
                <a:moveTo>
                  <a:pt x="59" y="195"/>
                </a:moveTo>
                <a:lnTo>
                  <a:pt x="59" y="0"/>
                </a:lnTo>
                <a:lnTo>
                  <a:pt x="0" y="0"/>
                </a:lnTo>
                <a:lnTo>
                  <a:pt x="0" y="198"/>
                </a:lnTo>
                <a:lnTo>
                  <a:pt x="59" y="198"/>
                </a:lnTo>
                <a:lnTo>
                  <a:pt x="59" y="198"/>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51920" name="Freeform 16"/>
          <p:cNvSpPr>
            <a:spLocks/>
          </p:cNvSpPr>
          <p:nvPr/>
        </p:nvSpPr>
        <p:spPr bwMode="auto">
          <a:xfrm>
            <a:off x="3355975" y="3808413"/>
            <a:ext cx="93663" cy="314325"/>
          </a:xfrm>
          <a:custGeom>
            <a:avLst/>
            <a:gdLst/>
            <a:ahLst/>
            <a:cxnLst>
              <a:cxn ang="0">
                <a:pos x="55" y="195"/>
              </a:cxn>
              <a:cxn ang="0">
                <a:pos x="59" y="0"/>
              </a:cxn>
              <a:cxn ang="0">
                <a:pos x="0" y="0"/>
              </a:cxn>
              <a:cxn ang="0">
                <a:pos x="0" y="198"/>
              </a:cxn>
              <a:cxn ang="0">
                <a:pos x="59" y="198"/>
              </a:cxn>
              <a:cxn ang="0">
                <a:pos x="59" y="198"/>
              </a:cxn>
            </a:cxnLst>
            <a:rect l="0" t="0" r="r" b="b"/>
            <a:pathLst>
              <a:path w="59" h="198">
                <a:moveTo>
                  <a:pt x="55" y="195"/>
                </a:moveTo>
                <a:lnTo>
                  <a:pt x="59" y="0"/>
                </a:lnTo>
                <a:lnTo>
                  <a:pt x="0" y="0"/>
                </a:lnTo>
                <a:lnTo>
                  <a:pt x="0" y="198"/>
                </a:lnTo>
                <a:lnTo>
                  <a:pt x="59" y="198"/>
                </a:lnTo>
                <a:lnTo>
                  <a:pt x="59" y="198"/>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51921" name="Freeform 17"/>
          <p:cNvSpPr>
            <a:spLocks/>
          </p:cNvSpPr>
          <p:nvPr/>
        </p:nvSpPr>
        <p:spPr bwMode="auto">
          <a:xfrm>
            <a:off x="3554413" y="3808413"/>
            <a:ext cx="93662" cy="314325"/>
          </a:xfrm>
          <a:custGeom>
            <a:avLst/>
            <a:gdLst/>
            <a:ahLst/>
            <a:cxnLst>
              <a:cxn ang="0">
                <a:pos x="59" y="195"/>
              </a:cxn>
              <a:cxn ang="0">
                <a:pos x="59" y="0"/>
              </a:cxn>
              <a:cxn ang="0">
                <a:pos x="0" y="0"/>
              </a:cxn>
              <a:cxn ang="0">
                <a:pos x="0" y="198"/>
              </a:cxn>
              <a:cxn ang="0">
                <a:pos x="59" y="198"/>
              </a:cxn>
              <a:cxn ang="0">
                <a:pos x="59" y="198"/>
              </a:cxn>
            </a:cxnLst>
            <a:rect l="0" t="0" r="r" b="b"/>
            <a:pathLst>
              <a:path w="59" h="198">
                <a:moveTo>
                  <a:pt x="59" y="195"/>
                </a:moveTo>
                <a:lnTo>
                  <a:pt x="59" y="0"/>
                </a:lnTo>
                <a:lnTo>
                  <a:pt x="0" y="0"/>
                </a:lnTo>
                <a:lnTo>
                  <a:pt x="0" y="198"/>
                </a:lnTo>
                <a:lnTo>
                  <a:pt x="59" y="198"/>
                </a:lnTo>
                <a:lnTo>
                  <a:pt x="59" y="198"/>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51922" name="Freeform 18"/>
          <p:cNvSpPr>
            <a:spLocks/>
          </p:cNvSpPr>
          <p:nvPr/>
        </p:nvSpPr>
        <p:spPr bwMode="auto">
          <a:xfrm>
            <a:off x="5632450" y="3808413"/>
            <a:ext cx="93663" cy="314325"/>
          </a:xfrm>
          <a:custGeom>
            <a:avLst/>
            <a:gdLst/>
            <a:ahLst/>
            <a:cxnLst>
              <a:cxn ang="0">
                <a:pos x="55" y="195"/>
              </a:cxn>
              <a:cxn ang="0">
                <a:pos x="59" y="0"/>
              </a:cxn>
              <a:cxn ang="0">
                <a:pos x="0" y="0"/>
              </a:cxn>
              <a:cxn ang="0">
                <a:pos x="0" y="198"/>
              </a:cxn>
              <a:cxn ang="0">
                <a:pos x="59" y="198"/>
              </a:cxn>
              <a:cxn ang="0">
                <a:pos x="59" y="198"/>
              </a:cxn>
            </a:cxnLst>
            <a:rect l="0" t="0" r="r" b="b"/>
            <a:pathLst>
              <a:path w="59" h="198">
                <a:moveTo>
                  <a:pt x="55" y="195"/>
                </a:moveTo>
                <a:lnTo>
                  <a:pt x="59" y="0"/>
                </a:lnTo>
                <a:lnTo>
                  <a:pt x="0" y="0"/>
                </a:lnTo>
                <a:lnTo>
                  <a:pt x="0" y="198"/>
                </a:lnTo>
                <a:lnTo>
                  <a:pt x="59" y="198"/>
                </a:lnTo>
                <a:lnTo>
                  <a:pt x="59" y="198"/>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51923" name="Freeform 19"/>
          <p:cNvSpPr>
            <a:spLocks/>
          </p:cNvSpPr>
          <p:nvPr/>
        </p:nvSpPr>
        <p:spPr bwMode="auto">
          <a:xfrm>
            <a:off x="5835650" y="3808413"/>
            <a:ext cx="93663" cy="314325"/>
          </a:xfrm>
          <a:custGeom>
            <a:avLst/>
            <a:gdLst/>
            <a:ahLst/>
            <a:cxnLst>
              <a:cxn ang="0">
                <a:pos x="55" y="195"/>
              </a:cxn>
              <a:cxn ang="0">
                <a:pos x="59" y="0"/>
              </a:cxn>
              <a:cxn ang="0">
                <a:pos x="0" y="0"/>
              </a:cxn>
              <a:cxn ang="0">
                <a:pos x="0" y="198"/>
              </a:cxn>
              <a:cxn ang="0">
                <a:pos x="59" y="198"/>
              </a:cxn>
              <a:cxn ang="0">
                <a:pos x="59" y="198"/>
              </a:cxn>
            </a:cxnLst>
            <a:rect l="0" t="0" r="r" b="b"/>
            <a:pathLst>
              <a:path w="59" h="198">
                <a:moveTo>
                  <a:pt x="55" y="195"/>
                </a:moveTo>
                <a:lnTo>
                  <a:pt x="59" y="0"/>
                </a:lnTo>
                <a:lnTo>
                  <a:pt x="0" y="0"/>
                </a:lnTo>
                <a:lnTo>
                  <a:pt x="0" y="198"/>
                </a:lnTo>
                <a:lnTo>
                  <a:pt x="59" y="198"/>
                </a:lnTo>
                <a:lnTo>
                  <a:pt x="59" y="198"/>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51924" name="Freeform 20"/>
          <p:cNvSpPr>
            <a:spLocks/>
          </p:cNvSpPr>
          <p:nvPr/>
        </p:nvSpPr>
        <p:spPr bwMode="auto">
          <a:xfrm>
            <a:off x="6191250" y="3808413"/>
            <a:ext cx="93663" cy="314325"/>
          </a:xfrm>
          <a:custGeom>
            <a:avLst/>
            <a:gdLst/>
            <a:ahLst/>
            <a:cxnLst>
              <a:cxn ang="0">
                <a:pos x="55" y="195"/>
              </a:cxn>
              <a:cxn ang="0">
                <a:pos x="59" y="0"/>
              </a:cxn>
              <a:cxn ang="0">
                <a:pos x="0" y="0"/>
              </a:cxn>
              <a:cxn ang="0">
                <a:pos x="0" y="198"/>
              </a:cxn>
              <a:cxn ang="0">
                <a:pos x="59" y="198"/>
              </a:cxn>
              <a:cxn ang="0">
                <a:pos x="59" y="198"/>
              </a:cxn>
            </a:cxnLst>
            <a:rect l="0" t="0" r="r" b="b"/>
            <a:pathLst>
              <a:path w="59" h="198">
                <a:moveTo>
                  <a:pt x="55" y="195"/>
                </a:moveTo>
                <a:lnTo>
                  <a:pt x="59" y="0"/>
                </a:lnTo>
                <a:lnTo>
                  <a:pt x="0" y="0"/>
                </a:lnTo>
                <a:lnTo>
                  <a:pt x="0" y="198"/>
                </a:lnTo>
                <a:lnTo>
                  <a:pt x="59" y="198"/>
                </a:lnTo>
                <a:lnTo>
                  <a:pt x="59" y="198"/>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51925" name="Freeform 21"/>
          <p:cNvSpPr>
            <a:spLocks/>
          </p:cNvSpPr>
          <p:nvPr/>
        </p:nvSpPr>
        <p:spPr bwMode="auto">
          <a:xfrm>
            <a:off x="1417638" y="3716338"/>
            <a:ext cx="273050" cy="511175"/>
          </a:xfrm>
          <a:custGeom>
            <a:avLst/>
            <a:gdLst/>
            <a:ahLst/>
            <a:cxnLst>
              <a:cxn ang="0">
                <a:pos x="0" y="209"/>
              </a:cxn>
              <a:cxn ang="0">
                <a:pos x="29" y="29"/>
              </a:cxn>
              <a:cxn ang="0">
                <a:pos x="44" y="275"/>
              </a:cxn>
              <a:cxn ang="0">
                <a:pos x="59" y="205"/>
              </a:cxn>
              <a:cxn ang="0">
                <a:pos x="66" y="278"/>
              </a:cxn>
              <a:cxn ang="0">
                <a:pos x="92" y="99"/>
              </a:cxn>
              <a:cxn ang="0">
                <a:pos x="99" y="249"/>
              </a:cxn>
              <a:cxn ang="0">
                <a:pos x="121" y="0"/>
              </a:cxn>
              <a:cxn ang="0">
                <a:pos x="150" y="322"/>
              </a:cxn>
              <a:cxn ang="0">
                <a:pos x="172" y="168"/>
              </a:cxn>
            </a:cxnLst>
            <a:rect l="0" t="0" r="r" b="b"/>
            <a:pathLst>
              <a:path w="172" h="322">
                <a:moveTo>
                  <a:pt x="0" y="209"/>
                </a:moveTo>
                <a:lnTo>
                  <a:pt x="29" y="29"/>
                </a:lnTo>
                <a:lnTo>
                  <a:pt x="44" y="275"/>
                </a:lnTo>
                <a:lnTo>
                  <a:pt x="59" y="205"/>
                </a:lnTo>
                <a:lnTo>
                  <a:pt x="66" y="278"/>
                </a:lnTo>
                <a:lnTo>
                  <a:pt x="92" y="99"/>
                </a:lnTo>
                <a:lnTo>
                  <a:pt x="99" y="249"/>
                </a:lnTo>
                <a:lnTo>
                  <a:pt x="121" y="0"/>
                </a:lnTo>
                <a:lnTo>
                  <a:pt x="150" y="322"/>
                </a:lnTo>
                <a:lnTo>
                  <a:pt x="172" y="168"/>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51926" name="Freeform 22"/>
          <p:cNvSpPr>
            <a:spLocks/>
          </p:cNvSpPr>
          <p:nvPr/>
        </p:nvSpPr>
        <p:spPr bwMode="auto">
          <a:xfrm>
            <a:off x="7664450" y="3913188"/>
            <a:ext cx="279400" cy="506412"/>
          </a:xfrm>
          <a:custGeom>
            <a:avLst/>
            <a:gdLst/>
            <a:ahLst/>
            <a:cxnLst>
              <a:cxn ang="0">
                <a:pos x="0" y="206"/>
              </a:cxn>
              <a:cxn ang="0">
                <a:pos x="33" y="26"/>
              </a:cxn>
              <a:cxn ang="0">
                <a:pos x="48" y="275"/>
              </a:cxn>
              <a:cxn ang="0">
                <a:pos x="59" y="202"/>
              </a:cxn>
              <a:cxn ang="0">
                <a:pos x="70" y="275"/>
              </a:cxn>
              <a:cxn ang="0">
                <a:pos x="92" y="96"/>
              </a:cxn>
              <a:cxn ang="0">
                <a:pos x="99" y="250"/>
              </a:cxn>
              <a:cxn ang="0">
                <a:pos x="125" y="0"/>
              </a:cxn>
              <a:cxn ang="0">
                <a:pos x="150" y="319"/>
              </a:cxn>
              <a:cxn ang="0">
                <a:pos x="176" y="165"/>
              </a:cxn>
            </a:cxnLst>
            <a:rect l="0" t="0" r="r" b="b"/>
            <a:pathLst>
              <a:path w="176" h="319">
                <a:moveTo>
                  <a:pt x="0" y="206"/>
                </a:moveTo>
                <a:lnTo>
                  <a:pt x="33" y="26"/>
                </a:lnTo>
                <a:lnTo>
                  <a:pt x="48" y="275"/>
                </a:lnTo>
                <a:lnTo>
                  <a:pt x="59" y="202"/>
                </a:lnTo>
                <a:lnTo>
                  <a:pt x="70" y="275"/>
                </a:lnTo>
                <a:lnTo>
                  <a:pt x="92" y="96"/>
                </a:lnTo>
                <a:lnTo>
                  <a:pt x="99" y="250"/>
                </a:lnTo>
                <a:lnTo>
                  <a:pt x="125" y="0"/>
                </a:lnTo>
                <a:lnTo>
                  <a:pt x="150" y="319"/>
                </a:lnTo>
                <a:lnTo>
                  <a:pt x="176" y="165"/>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51927" name="Freeform 23"/>
          <p:cNvSpPr>
            <a:spLocks/>
          </p:cNvSpPr>
          <p:nvPr/>
        </p:nvSpPr>
        <p:spPr bwMode="auto">
          <a:xfrm>
            <a:off x="8048625" y="3635375"/>
            <a:ext cx="111125" cy="203200"/>
          </a:xfrm>
          <a:custGeom>
            <a:avLst/>
            <a:gdLst/>
            <a:ahLst/>
            <a:cxnLst>
              <a:cxn ang="0">
                <a:pos x="70" y="128"/>
              </a:cxn>
              <a:cxn ang="0">
                <a:pos x="70" y="0"/>
              </a:cxn>
              <a:cxn ang="0">
                <a:pos x="0" y="0"/>
              </a:cxn>
              <a:cxn ang="0">
                <a:pos x="0" y="128"/>
              </a:cxn>
              <a:cxn ang="0">
                <a:pos x="70" y="128"/>
              </a:cxn>
              <a:cxn ang="0">
                <a:pos x="70" y="128"/>
              </a:cxn>
            </a:cxnLst>
            <a:rect l="0" t="0" r="r" b="b"/>
            <a:pathLst>
              <a:path w="70" h="128">
                <a:moveTo>
                  <a:pt x="70" y="128"/>
                </a:moveTo>
                <a:lnTo>
                  <a:pt x="70" y="0"/>
                </a:lnTo>
                <a:lnTo>
                  <a:pt x="0" y="0"/>
                </a:lnTo>
                <a:lnTo>
                  <a:pt x="0" y="128"/>
                </a:lnTo>
                <a:lnTo>
                  <a:pt x="70" y="128"/>
                </a:lnTo>
                <a:lnTo>
                  <a:pt x="70" y="128"/>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51928" name="Freeform 24"/>
          <p:cNvSpPr>
            <a:spLocks/>
          </p:cNvSpPr>
          <p:nvPr/>
        </p:nvSpPr>
        <p:spPr bwMode="auto">
          <a:xfrm>
            <a:off x="8153400" y="3541713"/>
            <a:ext cx="104775" cy="395287"/>
          </a:xfrm>
          <a:custGeom>
            <a:avLst/>
            <a:gdLst/>
            <a:ahLst/>
            <a:cxnLst>
              <a:cxn ang="0">
                <a:pos x="4" y="55"/>
              </a:cxn>
              <a:cxn ang="0">
                <a:pos x="66" y="0"/>
              </a:cxn>
              <a:cxn ang="0">
                <a:pos x="66" y="249"/>
              </a:cxn>
              <a:cxn ang="0">
                <a:pos x="0" y="187"/>
              </a:cxn>
            </a:cxnLst>
            <a:rect l="0" t="0" r="r" b="b"/>
            <a:pathLst>
              <a:path w="66" h="249">
                <a:moveTo>
                  <a:pt x="4" y="55"/>
                </a:moveTo>
                <a:lnTo>
                  <a:pt x="66" y="0"/>
                </a:lnTo>
                <a:lnTo>
                  <a:pt x="66" y="249"/>
                </a:lnTo>
                <a:lnTo>
                  <a:pt x="0" y="187"/>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51929" name="Rectangle 25"/>
          <p:cNvSpPr>
            <a:spLocks noChangeArrowheads="1"/>
          </p:cNvSpPr>
          <p:nvPr/>
        </p:nvSpPr>
        <p:spPr bwMode="auto">
          <a:xfrm>
            <a:off x="463550" y="3465513"/>
            <a:ext cx="998538" cy="228600"/>
          </a:xfrm>
          <a:prstGeom prst="rect">
            <a:avLst/>
          </a:prstGeom>
          <a:noFill/>
          <a:ln w="9525">
            <a:noFill/>
            <a:miter lim="800000"/>
            <a:headEnd/>
            <a:tailEnd/>
          </a:ln>
        </p:spPr>
        <p:txBody>
          <a:bodyPr wrap="none" lIns="0" tIns="0" rIns="0" bIns="0">
            <a:prstTxWarp prst="textNoShape">
              <a:avLst/>
            </a:prstTxWarp>
            <a:spAutoFit/>
          </a:bodyPr>
          <a:lstStyle/>
          <a:p>
            <a:pPr algn="l"/>
            <a:r>
              <a:rPr lang="en-US" sz="1500">
                <a:solidFill>
                  <a:srgbClr val="000000"/>
                </a:solidFill>
              </a:rPr>
              <a:t>Microphone</a:t>
            </a:r>
            <a:endParaRPr lang="en-US">
              <a:latin typeface="Times New Roman" pitchFamily="-65" charset="0"/>
            </a:endParaRPr>
          </a:p>
        </p:txBody>
      </p:sp>
      <p:sp>
        <p:nvSpPr>
          <p:cNvPr id="251930" name="Rectangle 26"/>
          <p:cNvSpPr>
            <a:spLocks noChangeArrowheads="1"/>
          </p:cNvSpPr>
          <p:nvPr/>
        </p:nvSpPr>
        <p:spPr bwMode="auto">
          <a:xfrm>
            <a:off x="8054975" y="4000500"/>
            <a:ext cx="711200" cy="228600"/>
          </a:xfrm>
          <a:prstGeom prst="rect">
            <a:avLst/>
          </a:prstGeom>
          <a:noFill/>
          <a:ln w="9525">
            <a:noFill/>
            <a:miter lim="800000"/>
            <a:headEnd/>
            <a:tailEnd/>
          </a:ln>
        </p:spPr>
        <p:txBody>
          <a:bodyPr wrap="none" lIns="0" tIns="0" rIns="0" bIns="0">
            <a:prstTxWarp prst="textNoShape">
              <a:avLst/>
            </a:prstTxWarp>
            <a:spAutoFit/>
          </a:bodyPr>
          <a:lstStyle/>
          <a:p>
            <a:pPr algn="l"/>
            <a:r>
              <a:rPr lang="en-US" sz="1500">
                <a:solidFill>
                  <a:srgbClr val="000000"/>
                </a:solidFill>
              </a:rPr>
              <a:t>Speaker</a:t>
            </a:r>
            <a:endParaRPr lang="en-US">
              <a:latin typeface="Times New Roman" pitchFamily="-65" charset="0"/>
            </a:endParaRPr>
          </a:p>
        </p:txBody>
      </p:sp>
      <p:sp>
        <p:nvSpPr>
          <p:cNvPr id="251931" name="Rectangle 27"/>
          <p:cNvSpPr>
            <a:spLocks noChangeArrowheads="1"/>
          </p:cNvSpPr>
          <p:nvPr/>
        </p:nvSpPr>
        <p:spPr bwMode="auto">
          <a:xfrm>
            <a:off x="2105025" y="3384550"/>
            <a:ext cx="711200" cy="228600"/>
          </a:xfrm>
          <a:prstGeom prst="rect">
            <a:avLst/>
          </a:prstGeom>
          <a:noFill/>
          <a:ln w="9525">
            <a:noFill/>
            <a:miter lim="800000"/>
            <a:headEnd/>
            <a:tailEnd/>
          </a:ln>
        </p:spPr>
        <p:txBody>
          <a:bodyPr wrap="none" lIns="0" tIns="0" rIns="0" bIns="0">
            <a:prstTxWarp prst="textNoShape">
              <a:avLst/>
            </a:prstTxWarp>
            <a:spAutoFit/>
          </a:bodyPr>
          <a:lstStyle/>
          <a:p>
            <a:pPr algn="l"/>
            <a:r>
              <a:rPr lang="en-US" sz="1500">
                <a:solidFill>
                  <a:srgbClr val="000000"/>
                </a:solidFill>
              </a:rPr>
              <a:t>Sampler</a:t>
            </a:r>
            <a:endParaRPr lang="en-US">
              <a:latin typeface="Times New Roman" pitchFamily="-65" charset="0"/>
            </a:endParaRPr>
          </a:p>
        </p:txBody>
      </p:sp>
      <p:sp>
        <p:nvSpPr>
          <p:cNvPr id="251932" name="Rectangle 28"/>
          <p:cNvSpPr>
            <a:spLocks noChangeArrowheads="1"/>
          </p:cNvSpPr>
          <p:nvPr/>
        </p:nvSpPr>
        <p:spPr bwMode="auto">
          <a:xfrm>
            <a:off x="2803525" y="3384550"/>
            <a:ext cx="52388" cy="228600"/>
          </a:xfrm>
          <a:prstGeom prst="rect">
            <a:avLst/>
          </a:prstGeom>
          <a:noFill/>
          <a:ln w="9525">
            <a:noFill/>
            <a:miter lim="800000"/>
            <a:headEnd/>
            <a:tailEnd/>
          </a:ln>
        </p:spPr>
        <p:txBody>
          <a:bodyPr wrap="none" lIns="0" tIns="0" rIns="0" bIns="0">
            <a:prstTxWarp prst="textNoShape">
              <a:avLst/>
            </a:prstTxWarp>
            <a:spAutoFit/>
          </a:bodyPr>
          <a:lstStyle/>
          <a:p>
            <a:pPr algn="l"/>
            <a:r>
              <a:rPr lang="en-US" sz="1500">
                <a:solidFill>
                  <a:srgbClr val="000000"/>
                </a:solidFill>
              </a:rPr>
              <a:t>,</a:t>
            </a:r>
            <a:endParaRPr lang="en-US">
              <a:latin typeface="Times New Roman" pitchFamily="-65" charset="0"/>
            </a:endParaRPr>
          </a:p>
        </p:txBody>
      </p:sp>
      <p:sp>
        <p:nvSpPr>
          <p:cNvPr id="251933" name="Rectangle 29"/>
          <p:cNvSpPr>
            <a:spLocks noChangeArrowheads="1"/>
          </p:cNvSpPr>
          <p:nvPr/>
        </p:nvSpPr>
        <p:spPr bwMode="auto">
          <a:xfrm>
            <a:off x="2151063" y="3616325"/>
            <a:ext cx="579437" cy="228600"/>
          </a:xfrm>
          <a:prstGeom prst="rect">
            <a:avLst/>
          </a:prstGeom>
          <a:noFill/>
          <a:ln w="9525">
            <a:noFill/>
            <a:miter lim="800000"/>
            <a:headEnd/>
            <a:tailEnd/>
          </a:ln>
        </p:spPr>
        <p:txBody>
          <a:bodyPr wrap="none" lIns="0" tIns="0" rIns="0" bIns="0">
            <a:prstTxWarp prst="textNoShape">
              <a:avLst/>
            </a:prstTxWarp>
            <a:spAutoFit/>
          </a:bodyPr>
          <a:lstStyle/>
          <a:p>
            <a:pPr algn="l"/>
            <a:r>
              <a:rPr lang="en-US" sz="1500">
                <a:solidFill>
                  <a:srgbClr val="000000"/>
                </a:solidFill>
              </a:rPr>
              <a:t>A     D </a:t>
            </a:r>
            <a:endParaRPr lang="en-US">
              <a:latin typeface="Times New Roman" pitchFamily="-65" charset="0"/>
            </a:endParaRPr>
          </a:p>
        </p:txBody>
      </p:sp>
      <p:sp>
        <p:nvSpPr>
          <p:cNvPr id="251934" name="Rectangle 30"/>
          <p:cNvSpPr>
            <a:spLocks noChangeArrowheads="1"/>
          </p:cNvSpPr>
          <p:nvPr/>
        </p:nvSpPr>
        <p:spPr bwMode="auto">
          <a:xfrm>
            <a:off x="2063750" y="3843338"/>
            <a:ext cx="795338" cy="228600"/>
          </a:xfrm>
          <a:prstGeom prst="rect">
            <a:avLst/>
          </a:prstGeom>
          <a:noFill/>
          <a:ln w="9525">
            <a:noFill/>
            <a:miter lim="800000"/>
            <a:headEnd/>
            <a:tailEnd/>
          </a:ln>
        </p:spPr>
        <p:txBody>
          <a:bodyPr wrap="none" lIns="0" tIns="0" rIns="0" bIns="0">
            <a:prstTxWarp prst="textNoShape">
              <a:avLst/>
            </a:prstTxWarp>
            <a:spAutoFit/>
          </a:bodyPr>
          <a:lstStyle/>
          <a:p>
            <a:pPr algn="l"/>
            <a:r>
              <a:rPr lang="en-US" sz="1500">
                <a:solidFill>
                  <a:srgbClr val="000000"/>
                </a:solidFill>
              </a:rPr>
              <a:t>converter</a:t>
            </a:r>
            <a:endParaRPr lang="en-US">
              <a:latin typeface="Times New Roman" pitchFamily="-65" charset="0"/>
            </a:endParaRPr>
          </a:p>
        </p:txBody>
      </p:sp>
      <p:sp>
        <p:nvSpPr>
          <p:cNvPr id="251935" name="Rectangle 31"/>
          <p:cNvSpPr>
            <a:spLocks noChangeArrowheads="1"/>
          </p:cNvSpPr>
          <p:nvPr/>
        </p:nvSpPr>
        <p:spPr bwMode="auto">
          <a:xfrm>
            <a:off x="2459038" y="4206875"/>
            <a:ext cx="0" cy="365125"/>
          </a:xfrm>
          <a:prstGeom prst="rect">
            <a:avLst/>
          </a:prstGeom>
          <a:noFill/>
          <a:ln w="9525">
            <a:noFill/>
            <a:miter lim="800000"/>
            <a:headEnd/>
            <a:tailEnd/>
          </a:ln>
        </p:spPr>
        <p:txBody>
          <a:bodyPr wrap="none" lIns="0" tIns="0" rIns="0" bIns="0">
            <a:prstTxWarp prst="textNoShape">
              <a:avLst/>
            </a:prstTxWarp>
            <a:spAutoFit/>
          </a:bodyPr>
          <a:lstStyle/>
          <a:p>
            <a:pPr algn="l"/>
            <a:endParaRPr lang="en-US">
              <a:latin typeface="Times New Roman" pitchFamily="-65" charset="0"/>
            </a:endParaRPr>
          </a:p>
        </p:txBody>
      </p:sp>
      <p:sp>
        <p:nvSpPr>
          <p:cNvPr id="251936" name="Rectangle 32"/>
          <p:cNvSpPr>
            <a:spLocks noChangeArrowheads="1"/>
          </p:cNvSpPr>
          <p:nvPr/>
        </p:nvSpPr>
        <p:spPr bwMode="auto">
          <a:xfrm>
            <a:off x="6686550" y="3476625"/>
            <a:ext cx="508000" cy="228600"/>
          </a:xfrm>
          <a:prstGeom prst="rect">
            <a:avLst/>
          </a:prstGeom>
          <a:noFill/>
          <a:ln w="9525">
            <a:noFill/>
            <a:miter lim="800000"/>
            <a:headEnd/>
            <a:tailEnd/>
          </a:ln>
        </p:spPr>
        <p:txBody>
          <a:bodyPr wrap="none" lIns="0" tIns="0" rIns="0" bIns="0">
            <a:prstTxWarp prst="textNoShape">
              <a:avLst/>
            </a:prstTxWarp>
            <a:spAutoFit/>
          </a:bodyPr>
          <a:lstStyle/>
          <a:p>
            <a:pPr algn="l"/>
            <a:r>
              <a:rPr lang="en-US" sz="1500">
                <a:solidFill>
                  <a:srgbClr val="000000"/>
                </a:solidFill>
              </a:rPr>
              <a:t>Buffer</a:t>
            </a:r>
            <a:endParaRPr lang="en-US">
              <a:latin typeface="Times New Roman" pitchFamily="-65" charset="0"/>
            </a:endParaRPr>
          </a:p>
        </p:txBody>
      </p:sp>
      <p:sp>
        <p:nvSpPr>
          <p:cNvPr id="251937" name="Rectangle 33"/>
          <p:cNvSpPr>
            <a:spLocks noChangeArrowheads="1"/>
          </p:cNvSpPr>
          <p:nvPr/>
        </p:nvSpPr>
        <p:spPr bwMode="auto">
          <a:xfrm>
            <a:off x="7186613" y="3476625"/>
            <a:ext cx="52387" cy="228600"/>
          </a:xfrm>
          <a:prstGeom prst="rect">
            <a:avLst/>
          </a:prstGeom>
          <a:noFill/>
          <a:ln w="9525">
            <a:noFill/>
            <a:miter lim="800000"/>
            <a:headEnd/>
            <a:tailEnd/>
          </a:ln>
        </p:spPr>
        <p:txBody>
          <a:bodyPr wrap="none" lIns="0" tIns="0" rIns="0" bIns="0">
            <a:prstTxWarp prst="textNoShape">
              <a:avLst/>
            </a:prstTxWarp>
            <a:spAutoFit/>
          </a:bodyPr>
          <a:lstStyle/>
          <a:p>
            <a:pPr algn="l"/>
            <a:r>
              <a:rPr lang="en-US" sz="1500">
                <a:solidFill>
                  <a:srgbClr val="000000"/>
                </a:solidFill>
              </a:rPr>
              <a:t>,</a:t>
            </a:r>
            <a:endParaRPr lang="en-US">
              <a:latin typeface="Times New Roman" pitchFamily="-65" charset="0"/>
            </a:endParaRPr>
          </a:p>
        </p:txBody>
      </p:sp>
      <p:sp>
        <p:nvSpPr>
          <p:cNvPr id="251938" name="Rectangle 34"/>
          <p:cNvSpPr>
            <a:spLocks noChangeArrowheads="1"/>
          </p:cNvSpPr>
          <p:nvPr/>
        </p:nvSpPr>
        <p:spPr bwMode="auto">
          <a:xfrm>
            <a:off x="6680200" y="3703638"/>
            <a:ext cx="527050" cy="228600"/>
          </a:xfrm>
          <a:prstGeom prst="rect">
            <a:avLst/>
          </a:prstGeom>
          <a:noFill/>
          <a:ln w="9525">
            <a:noFill/>
            <a:miter lim="800000"/>
            <a:headEnd/>
            <a:tailEnd/>
          </a:ln>
        </p:spPr>
        <p:txBody>
          <a:bodyPr wrap="none" lIns="0" tIns="0" rIns="0" bIns="0">
            <a:prstTxWarp prst="textNoShape">
              <a:avLst/>
            </a:prstTxWarp>
            <a:spAutoFit/>
          </a:bodyPr>
          <a:lstStyle/>
          <a:p>
            <a:pPr algn="l"/>
            <a:r>
              <a:rPr lang="en-US" sz="1500">
                <a:solidFill>
                  <a:srgbClr val="000000"/>
                </a:solidFill>
              </a:rPr>
              <a:t>D     A</a:t>
            </a:r>
            <a:endParaRPr lang="en-US">
              <a:latin typeface="Times New Roman" pitchFamily="-65" charset="0"/>
            </a:endParaRPr>
          </a:p>
        </p:txBody>
      </p:sp>
      <p:sp>
        <p:nvSpPr>
          <p:cNvPr id="251939" name="Line 35"/>
          <p:cNvSpPr>
            <a:spLocks noChangeShapeType="1"/>
          </p:cNvSpPr>
          <p:nvPr/>
        </p:nvSpPr>
        <p:spPr bwMode="auto">
          <a:xfrm>
            <a:off x="2325688" y="3727450"/>
            <a:ext cx="87312" cy="6350"/>
          </a:xfrm>
          <a:prstGeom prst="line">
            <a:avLst/>
          </a:prstGeom>
          <a:noFill/>
          <a:ln w="11113">
            <a:solidFill>
              <a:srgbClr val="000000"/>
            </a:solidFill>
            <a:round/>
            <a:headEnd/>
            <a:tailEnd/>
          </a:ln>
        </p:spPr>
        <p:txBody>
          <a:bodyPr>
            <a:prstTxWarp prst="textNoShape">
              <a:avLst/>
            </a:prstTxWarp>
          </a:bodyPr>
          <a:lstStyle/>
          <a:p>
            <a:endParaRPr lang="en-US"/>
          </a:p>
        </p:txBody>
      </p:sp>
      <p:sp>
        <p:nvSpPr>
          <p:cNvPr id="251940" name="Freeform 36"/>
          <p:cNvSpPr>
            <a:spLocks/>
          </p:cNvSpPr>
          <p:nvPr/>
        </p:nvSpPr>
        <p:spPr bwMode="auto">
          <a:xfrm>
            <a:off x="2389188" y="3698875"/>
            <a:ext cx="134937" cy="69850"/>
          </a:xfrm>
          <a:custGeom>
            <a:avLst/>
            <a:gdLst/>
            <a:ahLst/>
            <a:cxnLst>
              <a:cxn ang="0">
                <a:pos x="0" y="40"/>
              </a:cxn>
              <a:cxn ang="0">
                <a:pos x="85" y="22"/>
              </a:cxn>
              <a:cxn ang="0">
                <a:pos x="0" y="0"/>
              </a:cxn>
              <a:cxn ang="0">
                <a:pos x="0" y="44"/>
              </a:cxn>
              <a:cxn ang="0">
                <a:pos x="0" y="44"/>
              </a:cxn>
              <a:cxn ang="0">
                <a:pos x="0" y="40"/>
              </a:cxn>
            </a:cxnLst>
            <a:rect l="0" t="0" r="r" b="b"/>
            <a:pathLst>
              <a:path w="85" h="44">
                <a:moveTo>
                  <a:pt x="0" y="40"/>
                </a:moveTo>
                <a:lnTo>
                  <a:pt x="85" y="22"/>
                </a:lnTo>
                <a:lnTo>
                  <a:pt x="0" y="0"/>
                </a:lnTo>
                <a:lnTo>
                  <a:pt x="0" y="44"/>
                </a:lnTo>
                <a:lnTo>
                  <a:pt x="0" y="44"/>
                </a:lnTo>
                <a:lnTo>
                  <a:pt x="0" y="40"/>
                </a:lnTo>
                <a:close/>
              </a:path>
            </a:pathLst>
          </a:custGeom>
          <a:solidFill>
            <a:srgbClr val="000000"/>
          </a:solidFill>
          <a:ln w="9525">
            <a:noFill/>
            <a:round/>
            <a:headEnd/>
            <a:tailEnd/>
          </a:ln>
        </p:spPr>
        <p:txBody>
          <a:bodyPr>
            <a:prstTxWarp prst="textNoShape">
              <a:avLst/>
            </a:prstTxWarp>
          </a:bodyPr>
          <a:lstStyle/>
          <a:p>
            <a:endParaRPr lang="en-US"/>
          </a:p>
        </p:txBody>
      </p:sp>
      <p:sp>
        <p:nvSpPr>
          <p:cNvPr id="251941" name="Line 37"/>
          <p:cNvSpPr>
            <a:spLocks noChangeShapeType="1"/>
          </p:cNvSpPr>
          <p:nvPr/>
        </p:nvSpPr>
        <p:spPr bwMode="auto">
          <a:xfrm>
            <a:off x="6878638" y="3821113"/>
            <a:ext cx="93662" cy="1587"/>
          </a:xfrm>
          <a:prstGeom prst="line">
            <a:avLst/>
          </a:prstGeom>
          <a:noFill/>
          <a:ln w="11113">
            <a:solidFill>
              <a:srgbClr val="000000"/>
            </a:solidFill>
            <a:round/>
            <a:headEnd/>
            <a:tailEnd/>
          </a:ln>
        </p:spPr>
        <p:txBody>
          <a:bodyPr>
            <a:prstTxWarp prst="textNoShape">
              <a:avLst/>
            </a:prstTxWarp>
          </a:bodyPr>
          <a:lstStyle/>
          <a:p>
            <a:endParaRPr lang="en-US"/>
          </a:p>
        </p:txBody>
      </p:sp>
      <p:sp>
        <p:nvSpPr>
          <p:cNvPr id="251942" name="Freeform 38"/>
          <p:cNvSpPr>
            <a:spLocks/>
          </p:cNvSpPr>
          <p:nvPr/>
        </p:nvSpPr>
        <p:spPr bwMode="auto">
          <a:xfrm>
            <a:off x="6942138" y="3786188"/>
            <a:ext cx="134937" cy="69850"/>
          </a:xfrm>
          <a:custGeom>
            <a:avLst/>
            <a:gdLst/>
            <a:ahLst/>
            <a:cxnLst>
              <a:cxn ang="0">
                <a:pos x="0" y="44"/>
              </a:cxn>
              <a:cxn ang="0">
                <a:pos x="85" y="22"/>
              </a:cxn>
              <a:cxn ang="0">
                <a:pos x="4" y="0"/>
              </a:cxn>
              <a:cxn ang="0">
                <a:pos x="4" y="44"/>
              </a:cxn>
              <a:cxn ang="0">
                <a:pos x="4" y="44"/>
              </a:cxn>
              <a:cxn ang="0">
                <a:pos x="0" y="44"/>
              </a:cxn>
            </a:cxnLst>
            <a:rect l="0" t="0" r="r" b="b"/>
            <a:pathLst>
              <a:path w="85" h="44">
                <a:moveTo>
                  <a:pt x="0" y="44"/>
                </a:moveTo>
                <a:lnTo>
                  <a:pt x="85" y="22"/>
                </a:lnTo>
                <a:lnTo>
                  <a:pt x="4" y="0"/>
                </a:lnTo>
                <a:lnTo>
                  <a:pt x="4" y="44"/>
                </a:lnTo>
                <a:lnTo>
                  <a:pt x="4" y="44"/>
                </a:lnTo>
                <a:lnTo>
                  <a:pt x="0" y="44"/>
                </a:lnTo>
                <a:close/>
              </a:path>
            </a:pathLst>
          </a:custGeom>
          <a:solidFill>
            <a:srgbClr val="000000"/>
          </a:solidFill>
          <a:ln w="9525">
            <a:noFill/>
            <a:round/>
            <a:headEnd/>
            <a:tailEnd/>
          </a:ln>
        </p:spPr>
        <p:txBody>
          <a:bodyPr>
            <a:prstTxWarp prst="textNoShape">
              <a:avLst/>
            </a:prstTxWarp>
          </a:bodyPr>
          <a:lstStyle/>
          <a:p>
            <a:endParaRPr lang="en-US"/>
          </a:p>
        </p:txBody>
      </p:sp>
      <p:sp>
        <p:nvSpPr>
          <p:cNvPr id="251943" name="Rectangle 39"/>
          <p:cNvSpPr>
            <a:spLocks noGrp="1" noChangeArrowheads="1"/>
          </p:cNvSpPr>
          <p:nvPr>
            <p:ph type="title"/>
          </p:nvPr>
        </p:nvSpPr>
        <p:spPr/>
        <p:txBody>
          <a:bodyPr/>
          <a:lstStyle/>
          <a:p>
            <a:r>
              <a:rPr lang="en-US"/>
              <a:t>VoIP: A real-time audio example</a:t>
            </a:r>
          </a:p>
        </p:txBody>
      </p:sp>
      <p:sp>
        <p:nvSpPr>
          <p:cNvPr id="251944" name="Text Box 40"/>
          <p:cNvSpPr txBox="1">
            <a:spLocks noChangeArrowheads="1"/>
          </p:cNvSpPr>
          <p:nvPr/>
        </p:nvSpPr>
        <p:spPr bwMode="auto">
          <a:xfrm>
            <a:off x="2033588" y="4648200"/>
            <a:ext cx="5053012" cy="457200"/>
          </a:xfrm>
          <a:prstGeom prst="rect">
            <a:avLst/>
          </a:prstGeom>
          <a:noFill/>
          <a:ln w="9525">
            <a:noFill/>
            <a:miter lim="800000"/>
            <a:headEnd/>
            <a:tailEnd/>
          </a:ln>
          <a:effectLst/>
        </p:spPr>
        <p:txBody>
          <a:bodyPr wrap="none">
            <a:prstTxWarp prst="textNoShape">
              <a:avLst/>
            </a:prstTxWarp>
            <a:spAutoFit/>
          </a:bodyPr>
          <a:lstStyle/>
          <a:p>
            <a:r>
              <a:rPr lang="en-US"/>
              <a:t>Variable bandwidth and delay (jitter)</a:t>
            </a:r>
          </a:p>
        </p:txBody>
      </p:sp>
      <p:sp>
        <p:nvSpPr>
          <p:cNvPr id="251945" name="Line 41"/>
          <p:cNvSpPr>
            <a:spLocks noChangeShapeType="1"/>
          </p:cNvSpPr>
          <p:nvPr/>
        </p:nvSpPr>
        <p:spPr bwMode="auto">
          <a:xfrm>
            <a:off x="4572000" y="4267200"/>
            <a:ext cx="0" cy="457200"/>
          </a:xfrm>
          <a:prstGeom prst="line">
            <a:avLst/>
          </a:prstGeom>
          <a:noFill/>
          <a:ln w="28575">
            <a:solidFill>
              <a:schemeClr val="tx1"/>
            </a:solidFill>
            <a:miter lim="800000"/>
            <a:headEnd type="triangle" w="med" len="med"/>
            <a:tailEnd/>
          </a:ln>
          <a:effectLst/>
        </p:spPr>
        <p:txBody>
          <a:bodyPr>
            <a:prstTxWarp prst="textNoShape">
              <a:avLst/>
            </a:prstTxWarp>
            <a:spAutoFit/>
          </a:bodyPr>
          <a:lstStyle/>
          <a:p>
            <a:endParaRPr lang="en-US"/>
          </a:p>
        </p:txBody>
      </p:sp>
      <p:sp>
        <p:nvSpPr>
          <p:cNvPr id="251946" name="Text Box 42"/>
          <p:cNvSpPr txBox="1">
            <a:spLocks noChangeArrowheads="1"/>
          </p:cNvSpPr>
          <p:nvPr/>
        </p:nvSpPr>
        <p:spPr bwMode="auto">
          <a:xfrm>
            <a:off x="4038600" y="3429000"/>
            <a:ext cx="1217613" cy="457200"/>
          </a:xfrm>
          <a:prstGeom prst="rect">
            <a:avLst/>
          </a:prstGeom>
          <a:noFill/>
          <a:ln w="9525">
            <a:noFill/>
            <a:miter lim="800000"/>
            <a:headEnd/>
            <a:tailEnd/>
          </a:ln>
          <a:effectLst/>
        </p:spPr>
        <p:txBody>
          <a:bodyPr wrap="none">
            <a:prstTxWarp prst="textNoShape">
              <a:avLst/>
            </a:prstTxWarp>
            <a:spAutoFit/>
          </a:bodyPr>
          <a:lstStyle/>
          <a:p>
            <a:r>
              <a:rPr lang="en-US"/>
              <a:t>Internet</a:t>
            </a: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r>
              <a:rPr lang="en-US"/>
              <a:t>Network Support for VoIP</a:t>
            </a:r>
          </a:p>
        </p:txBody>
      </p:sp>
      <p:sp>
        <p:nvSpPr>
          <p:cNvPr id="253955" name="Rectangle 3"/>
          <p:cNvSpPr>
            <a:spLocks noGrp="1" noChangeArrowheads="1"/>
          </p:cNvSpPr>
          <p:nvPr>
            <p:ph type="body" idx="1"/>
          </p:nvPr>
        </p:nvSpPr>
        <p:spPr/>
        <p:txBody>
          <a:bodyPr/>
          <a:lstStyle/>
          <a:p>
            <a:r>
              <a:rPr lang="en-US"/>
              <a:t>Bandwidth</a:t>
            </a:r>
          </a:p>
          <a:p>
            <a:pPr lvl="1"/>
            <a:r>
              <a:rPr lang="en-US"/>
              <a:t>There must be enough on average</a:t>
            </a:r>
          </a:p>
          <a:p>
            <a:pPr lvl="1"/>
            <a:r>
              <a:rPr lang="en-US"/>
              <a:t>But we can tolerate to short term fluctuations</a:t>
            </a:r>
          </a:p>
          <a:p>
            <a:r>
              <a:rPr lang="en-US"/>
              <a:t>Delay</a:t>
            </a:r>
          </a:p>
          <a:p>
            <a:pPr lvl="1"/>
            <a:r>
              <a:rPr lang="en-US"/>
              <a:t>Ideally it would be fixed</a:t>
            </a:r>
          </a:p>
          <a:p>
            <a:pPr lvl="1"/>
            <a:r>
              <a:rPr lang="en-US"/>
              <a:t>But we can tolerate some variation (jitter)</a:t>
            </a:r>
          </a:p>
          <a:p>
            <a:r>
              <a:rPr lang="en-US"/>
              <a:t>Loss</a:t>
            </a:r>
          </a:p>
          <a:p>
            <a:pPr lvl="1"/>
            <a:r>
              <a:rPr lang="en-US"/>
              <a:t>Ideally there would be none</a:t>
            </a:r>
          </a:p>
          <a:p>
            <a:pPr lvl="1"/>
            <a:r>
              <a:rPr lang="en-US"/>
              <a:t>But we can tolerate some losses. (How?)</a:t>
            </a: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02" name="Freeform 2"/>
          <p:cNvSpPr>
            <a:spLocks/>
          </p:cNvSpPr>
          <p:nvPr/>
        </p:nvSpPr>
        <p:spPr bwMode="auto">
          <a:xfrm>
            <a:off x="3013075" y="2541588"/>
            <a:ext cx="4751388" cy="3121025"/>
          </a:xfrm>
          <a:custGeom>
            <a:avLst/>
            <a:gdLst/>
            <a:ahLst/>
            <a:cxnLst>
              <a:cxn ang="0">
                <a:pos x="0" y="1962"/>
              </a:cxn>
              <a:cxn ang="0">
                <a:pos x="259" y="1966"/>
              </a:cxn>
              <a:cxn ang="0">
                <a:pos x="365" y="92"/>
              </a:cxn>
              <a:cxn ang="0">
                <a:pos x="481" y="0"/>
              </a:cxn>
              <a:cxn ang="0">
                <a:pos x="488" y="32"/>
              </a:cxn>
              <a:cxn ang="0">
                <a:pos x="503" y="116"/>
              </a:cxn>
              <a:cxn ang="0">
                <a:pos x="524" y="247"/>
              </a:cxn>
              <a:cxn ang="0">
                <a:pos x="549" y="410"/>
              </a:cxn>
              <a:cxn ang="0">
                <a:pos x="577" y="594"/>
              </a:cxn>
              <a:cxn ang="0">
                <a:pos x="609" y="785"/>
              </a:cxn>
              <a:cxn ang="0">
                <a:pos x="641" y="972"/>
              </a:cxn>
              <a:cxn ang="0">
                <a:pos x="672" y="1142"/>
              </a:cxn>
              <a:cxn ang="0">
                <a:pos x="697" y="1283"/>
              </a:cxn>
              <a:cxn ang="0">
                <a:pos x="718" y="1386"/>
              </a:cxn>
              <a:cxn ang="0">
                <a:pos x="722" y="1404"/>
              </a:cxn>
              <a:cxn ang="0">
                <a:pos x="729" y="1425"/>
              </a:cxn>
              <a:cxn ang="0">
                <a:pos x="733" y="1442"/>
              </a:cxn>
              <a:cxn ang="0">
                <a:pos x="740" y="1464"/>
              </a:cxn>
              <a:cxn ang="0">
                <a:pos x="747" y="1485"/>
              </a:cxn>
              <a:cxn ang="0">
                <a:pos x="750" y="1503"/>
              </a:cxn>
              <a:cxn ang="0">
                <a:pos x="757" y="1524"/>
              </a:cxn>
              <a:cxn ang="0">
                <a:pos x="761" y="1538"/>
              </a:cxn>
              <a:cxn ang="0">
                <a:pos x="764" y="1552"/>
              </a:cxn>
              <a:cxn ang="0">
                <a:pos x="768" y="1563"/>
              </a:cxn>
              <a:cxn ang="0">
                <a:pos x="856" y="1704"/>
              </a:cxn>
              <a:cxn ang="0">
                <a:pos x="966" y="1853"/>
              </a:cxn>
              <a:cxn ang="0">
                <a:pos x="1083" y="1934"/>
              </a:cxn>
              <a:cxn ang="0">
                <a:pos x="1302" y="1962"/>
              </a:cxn>
              <a:cxn ang="0">
                <a:pos x="1313" y="1962"/>
              </a:cxn>
              <a:cxn ang="0">
                <a:pos x="1323" y="1962"/>
              </a:cxn>
              <a:cxn ang="0">
                <a:pos x="1330" y="1962"/>
              </a:cxn>
              <a:cxn ang="0">
                <a:pos x="1337" y="1962"/>
              </a:cxn>
              <a:cxn ang="0">
                <a:pos x="1344" y="1962"/>
              </a:cxn>
              <a:cxn ang="0">
                <a:pos x="1352" y="1962"/>
              </a:cxn>
              <a:cxn ang="0">
                <a:pos x="1355" y="1962"/>
              </a:cxn>
              <a:cxn ang="0">
                <a:pos x="1359" y="1962"/>
              </a:cxn>
              <a:cxn ang="0">
                <a:pos x="1359" y="1962"/>
              </a:cxn>
              <a:cxn ang="0">
                <a:pos x="1362" y="1962"/>
              </a:cxn>
              <a:cxn ang="0">
                <a:pos x="2993" y="1962"/>
              </a:cxn>
            </a:cxnLst>
            <a:rect l="0" t="0" r="r" b="b"/>
            <a:pathLst>
              <a:path w="2993" h="1966">
                <a:moveTo>
                  <a:pt x="0" y="1962"/>
                </a:moveTo>
                <a:lnTo>
                  <a:pt x="259" y="1966"/>
                </a:lnTo>
                <a:lnTo>
                  <a:pt x="365" y="92"/>
                </a:lnTo>
                <a:lnTo>
                  <a:pt x="481" y="0"/>
                </a:lnTo>
                <a:lnTo>
                  <a:pt x="488" y="32"/>
                </a:lnTo>
                <a:lnTo>
                  <a:pt x="503" y="116"/>
                </a:lnTo>
                <a:lnTo>
                  <a:pt x="524" y="247"/>
                </a:lnTo>
                <a:lnTo>
                  <a:pt x="549" y="410"/>
                </a:lnTo>
                <a:lnTo>
                  <a:pt x="577" y="594"/>
                </a:lnTo>
                <a:lnTo>
                  <a:pt x="609" y="785"/>
                </a:lnTo>
                <a:lnTo>
                  <a:pt x="641" y="972"/>
                </a:lnTo>
                <a:lnTo>
                  <a:pt x="672" y="1142"/>
                </a:lnTo>
                <a:lnTo>
                  <a:pt x="697" y="1283"/>
                </a:lnTo>
                <a:lnTo>
                  <a:pt x="718" y="1386"/>
                </a:lnTo>
                <a:lnTo>
                  <a:pt x="722" y="1404"/>
                </a:lnTo>
                <a:lnTo>
                  <a:pt x="729" y="1425"/>
                </a:lnTo>
                <a:lnTo>
                  <a:pt x="733" y="1442"/>
                </a:lnTo>
                <a:lnTo>
                  <a:pt x="740" y="1464"/>
                </a:lnTo>
                <a:lnTo>
                  <a:pt x="747" y="1485"/>
                </a:lnTo>
                <a:lnTo>
                  <a:pt x="750" y="1503"/>
                </a:lnTo>
                <a:lnTo>
                  <a:pt x="757" y="1524"/>
                </a:lnTo>
                <a:lnTo>
                  <a:pt x="761" y="1538"/>
                </a:lnTo>
                <a:lnTo>
                  <a:pt x="764" y="1552"/>
                </a:lnTo>
                <a:lnTo>
                  <a:pt x="768" y="1563"/>
                </a:lnTo>
                <a:lnTo>
                  <a:pt x="856" y="1704"/>
                </a:lnTo>
                <a:lnTo>
                  <a:pt x="966" y="1853"/>
                </a:lnTo>
                <a:lnTo>
                  <a:pt x="1083" y="1934"/>
                </a:lnTo>
                <a:lnTo>
                  <a:pt x="1302" y="1962"/>
                </a:lnTo>
                <a:lnTo>
                  <a:pt x="1313" y="1962"/>
                </a:lnTo>
                <a:lnTo>
                  <a:pt x="1323" y="1962"/>
                </a:lnTo>
                <a:lnTo>
                  <a:pt x="1330" y="1962"/>
                </a:lnTo>
                <a:lnTo>
                  <a:pt x="1337" y="1962"/>
                </a:lnTo>
                <a:lnTo>
                  <a:pt x="1344" y="1962"/>
                </a:lnTo>
                <a:lnTo>
                  <a:pt x="1352" y="1962"/>
                </a:lnTo>
                <a:lnTo>
                  <a:pt x="1355" y="1962"/>
                </a:lnTo>
                <a:lnTo>
                  <a:pt x="1359" y="1962"/>
                </a:lnTo>
                <a:lnTo>
                  <a:pt x="1359" y="1962"/>
                </a:lnTo>
                <a:lnTo>
                  <a:pt x="1362" y="1962"/>
                </a:lnTo>
                <a:lnTo>
                  <a:pt x="2993" y="1962"/>
                </a:lnTo>
              </a:path>
            </a:pathLst>
          </a:custGeom>
          <a:noFill/>
          <a:ln w="28575" cmpd="sng">
            <a:solidFill>
              <a:schemeClr val="accent1"/>
            </a:solidFill>
            <a:prstDash val="solid"/>
            <a:round/>
            <a:headEnd/>
            <a:tailEnd/>
          </a:ln>
        </p:spPr>
        <p:txBody>
          <a:bodyPr>
            <a:prstTxWarp prst="textNoShape">
              <a:avLst/>
            </a:prstTxWarp>
          </a:bodyPr>
          <a:lstStyle/>
          <a:p>
            <a:endParaRPr lang="en-US"/>
          </a:p>
        </p:txBody>
      </p:sp>
      <p:sp>
        <p:nvSpPr>
          <p:cNvPr id="256003" name="Freeform 3"/>
          <p:cNvSpPr>
            <a:spLocks/>
          </p:cNvSpPr>
          <p:nvPr/>
        </p:nvSpPr>
        <p:spPr bwMode="auto">
          <a:xfrm>
            <a:off x="1397000" y="2344738"/>
            <a:ext cx="6540500" cy="3328987"/>
          </a:xfrm>
          <a:custGeom>
            <a:avLst/>
            <a:gdLst/>
            <a:ahLst/>
            <a:cxnLst>
              <a:cxn ang="0">
                <a:pos x="0" y="0"/>
              </a:cxn>
              <a:cxn ang="0">
                <a:pos x="0" y="2097"/>
              </a:cxn>
              <a:cxn ang="0">
                <a:pos x="4120" y="2097"/>
              </a:cxn>
            </a:cxnLst>
            <a:rect l="0" t="0" r="r" b="b"/>
            <a:pathLst>
              <a:path w="4120" h="2097">
                <a:moveTo>
                  <a:pt x="0" y="0"/>
                </a:moveTo>
                <a:lnTo>
                  <a:pt x="0" y="2097"/>
                </a:lnTo>
                <a:lnTo>
                  <a:pt x="4120" y="2097"/>
                </a:lnTo>
              </a:path>
            </a:pathLst>
          </a:custGeom>
          <a:noFill/>
          <a:ln w="11113">
            <a:solidFill>
              <a:srgbClr val="000000"/>
            </a:solidFill>
            <a:prstDash val="solid"/>
            <a:round/>
            <a:headEnd/>
            <a:tailEnd/>
          </a:ln>
        </p:spPr>
        <p:txBody>
          <a:bodyPr>
            <a:prstTxWarp prst="textNoShape">
              <a:avLst/>
            </a:prstTxWarp>
          </a:bodyPr>
          <a:lstStyle/>
          <a:p>
            <a:endParaRPr lang="en-US"/>
          </a:p>
        </p:txBody>
      </p:sp>
      <p:sp>
        <p:nvSpPr>
          <p:cNvPr id="256004" name="Line 4"/>
          <p:cNvSpPr>
            <a:spLocks noChangeShapeType="1"/>
          </p:cNvSpPr>
          <p:nvPr/>
        </p:nvSpPr>
        <p:spPr bwMode="auto">
          <a:xfrm flipH="1">
            <a:off x="1301750" y="3473450"/>
            <a:ext cx="95250" cy="1588"/>
          </a:xfrm>
          <a:prstGeom prst="line">
            <a:avLst/>
          </a:prstGeom>
          <a:noFill/>
          <a:ln w="11113">
            <a:solidFill>
              <a:srgbClr val="000000"/>
            </a:solidFill>
            <a:round/>
            <a:headEnd/>
            <a:tailEnd/>
          </a:ln>
        </p:spPr>
        <p:txBody>
          <a:bodyPr>
            <a:prstTxWarp prst="textNoShape">
              <a:avLst/>
            </a:prstTxWarp>
          </a:bodyPr>
          <a:lstStyle/>
          <a:p>
            <a:endParaRPr lang="en-US"/>
          </a:p>
        </p:txBody>
      </p:sp>
      <p:sp>
        <p:nvSpPr>
          <p:cNvPr id="256005" name="Line 5"/>
          <p:cNvSpPr>
            <a:spLocks noChangeShapeType="1"/>
          </p:cNvSpPr>
          <p:nvPr/>
        </p:nvSpPr>
        <p:spPr bwMode="auto">
          <a:xfrm flipH="1">
            <a:off x="1301750" y="4562475"/>
            <a:ext cx="95250" cy="4763"/>
          </a:xfrm>
          <a:prstGeom prst="line">
            <a:avLst/>
          </a:prstGeom>
          <a:noFill/>
          <a:ln w="11113">
            <a:solidFill>
              <a:srgbClr val="000000"/>
            </a:solidFill>
            <a:round/>
            <a:headEnd/>
            <a:tailEnd/>
          </a:ln>
        </p:spPr>
        <p:txBody>
          <a:bodyPr>
            <a:prstTxWarp prst="textNoShape">
              <a:avLst/>
            </a:prstTxWarp>
          </a:bodyPr>
          <a:lstStyle/>
          <a:p>
            <a:endParaRPr lang="en-US"/>
          </a:p>
        </p:txBody>
      </p:sp>
      <p:sp>
        <p:nvSpPr>
          <p:cNvPr id="256006" name="Line 6"/>
          <p:cNvSpPr>
            <a:spLocks noChangeShapeType="1"/>
          </p:cNvSpPr>
          <p:nvPr/>
        </p:nvSpPr>
        <p:spPr bwMode="auto">
          <a:xfrm flipH="1">
            <a:off x="1301750" y="2351088"/>
            <a:ext cx="95250" cy="1587"/>
          </a:xfrm>
          <a:prstGeom prst="line">
            <a:avLst/>
          </a:prstGeom>
          <a:noFill/>
          <a:ln w="11113">
            <a:solidFill>
              <a:srgbClr val="000000"/>
            </a:solidFill>
            <a:round/>
            <a:headEnd/>
            <a:tailEnd/>
          </a:ln>
        </p:spPr>
        <p:txBody>
          <a:bodyPr>
            <a:prstTxWarp prst="textNoShape">
              <a:avLst/>
            </a:prstTxWarp>
          </a:bodyPr>
          <a:lstStyle/>
          <a:p>
            <a:endParaRPr lang="en-US"/>
          </a:p>
        </p:txBody>
      </p:sp>
      <p:sp>
        <p:nvSpPr>
          <p:cNvPr id="256007" name="Line 7"/>
          <p:cNvSpPr>
            <a:spLocks noChangeShapeType="1"/>
          </p:cNvSpPr>
          <p:nvPr/>
        </p:nvSpPr>
        <p:spPr bwMode="auto">
          <a:xfrm flipV="1">
            <a:off x="3019425" y="5673725"/>
            <a:ext cx="1588" cy="88900"/>
          </a:xfrm>
          <a:prstGeom prst="line">
            <a:avLst/>
          </a:prstGeom>
          <a:noFill/>
          <a:ln w="11113">
            <a:solidFill>
              <a:srgbClr val="000000"/>
            </a:solidFill>
            <a:round/>
            <a:headEnd/>
            <a:tailEnd/>
          </a:ln>
        </p:spPr>
        <p:txBody>
          <a:bodyPr>
            <a:prstTxWarp prst="textNoShape">
              <a:avLst/>
            </a:prstTxWarp>
          </a:bodyPr>
          <a:lstStyle/>
          <a:p>
            <a:endParaRPr lang="en-US"/>
          </a:p>
        </p:txBody>
      </p:sp>
      <p:sp>
        <p:nvSpPr>
          <p:cNvPr id="256008" name="Line 8"/>
          <p:cNvSpPr>
            <a:spLocks noChangeShapeType="1"/>
          </p:cNvSpPr>
          <p:nvPr/>
        </p:nvSpPr>
        <p:spPr bwMode="auto">
          <a:xfrm>
            <a:off x="4652963" y="5673725"/>
            <a:ext cx="6350" cy="95250"/>
          </a:xfrm>
          <a:prstGeom prst="line">
            <a:avLst/>
          </a:prstGeom>
          <a:noFill/>
          <a:ln w="11113">
            <a:solidFill>
              <a:srgbClr val="000000"/>
            </a:solidFill>
            <a:round/>
            <a:headEnd/>
            <a:tailEnd/>
          </a:ln>
        </p:spPr>
        <p:txBody>
          <a:bodyPr>
            <a:prstTxWarp prst="textNoShape">
              <a:avLst/>
            </a:prstTxWarp>
          </a:bodyPr>
          <a:lstStyle/>
          <a:p>
            <a:endParaRPr lang="en-US"/>
          </a:p>
        </p:txBody>
      </p:sp>
      <p:sp>
        <p:nvSpPr>
          <p:cNvPr id="256009" name="Line 9"/>
          <p:cNvSpPr>
            <a:spLocks noChangeShapeType="1"/>
          </p:cNvSpPr>
          <p:nvPr/>
        </p:nvSpPr>
        <p:spPr bwMode="auto">
          <a:xfrm>
            <a:off x="6292850" y="5673725"/>
            <a:ext cx="6350" cy="95250"/>
          </a:xfrm>
          <a:prstGeom prst="line">
            <a:avLst/>
          </a:prstGeom>
          <a:noFill/>
          <a:ln w="11113">
            <a:solidFill>
              <a:srgbClr val="000000"/>
            </a:solidFill>
            <a:round/>
            <a:headEnd/>
            <a:tailEnd/>
          </a:ln>
        </p:spPr>
        <p:txBody>
          <a:bodyPr>
            <a:prstTxWarp prst="textNoShape">
              <a:avLst/>
            </a:prstTxWarp>
          </a:bodyPr>
          <a:lstStyle/>
          <a:p>
            <a:endParaRPr lang="en-US"/>
          </a:p>
        </p:txBody>
      </p:sp>
      <p:sp>
        <p:nvSpPr>
          <p:cNvPr id="256010" name="Line 10"/>
          <p:cNvSpPr>
            <a:spLocks noChangeShapeType="1"/>
          </p:cNvSpPr>
          <p:nvPr/>
        </p:nvSpPr>
        <p:spPr bwMode="auto">
          <a:xfrm>
            <a:off x="7932738" y="5673725"/>
            <a:ext cx="1587" cy="95250"/>
          </a:xfrm>
          <a:prstGeom prst="line">
            <a:avLst/>
          </a:prstGeom>
          <a:noFill/>
          <a:ln w="11113">
            <a:solidFill>
              <a:srgbClr val="000000"/>
            </a:solidFill>
            <a:round/>
            <a:headEnd/>
            <a:tailEnd/>
          </a:ln>
        </p:spPr>
        <p:txBody>
          <a:bodyPr>
            <a:prstTxWarp prst="textNoShape">
              <a:avLst/>
            </a:prstTxWarp>
          </a:bodyPr>
          <a:lstStyle/>
          <a:p>
            <a:endParaRPr lang="en-US"/>
          </a:p>
        </p:txBody>
      </p:sp>
      <p:sp>
        <p:nvSpPr>
          <p:cNvPr id="256011" name="Line 11"/>
          <p:cNvSpPr>
            <a:spLocks noChangeShapeType="1"/>
          </p:cNvSpPr>
          <p:nvPr/>
        </p:nvSpPr>
        <p:spPr bwMode="auto">
          <a:xfrm>
            <a:off x="4214813" y="2351088"/>
            <a:ext cx="6350" cy="3322637"/>
          </a:xfrm>
          <a:prstGeom prst="line">
            <a:avLst/>
          </a:prstGeom>
          <a:noFill/>
          <a:ln w="11113">
            <a:solidFill>
              <a:srgbClr val="000000"/>
            </a:solidFill>
            <a:round/>
            <a:headEnd/>
            <a:tailEnd/>
          </a:ln>
        </p:spPr>
        <p:txBody>
          <a:bodyPr>
            <a:prstTxWarp prst="textNoShape">
              <a:avLst/>
            </a:prstTxWarp>
          </a:bodyPr>
          <a:lstStyle/>
          <a:p>
            <a:endParaRPr lang="en-US"/>
          </a:p>
        </p:txBody>
      </p:sp>
      <p:sp>
        <p:nvSpPr>
          <p:cNvPr id="256012" name="Line 12"/>
          <p:cNvSpPr>
            <a:spLocks noChangeShapeType="1"/>
          </p:cNvSpPr>
          <p:nvPr/>
        </p:nvSpPr>
        <p:spPr bwMode="auto">
          <a:xfrm>
            <a:off x="4652963" y="2351088"/>
            <a:ext cx="6350" cy="3322637"/>
          </a:xfrm>
          <a:prstGeom prst="line">
            <a:avLst/>
          </a:prstGeom>
          <a:noFill/>
          <a:ln w="11113">
            <a:solidFill>
              <a:srgbClr val="000000"/>
            </a:solidFill>
            <a:round/>
            <a:headEnd/>
            <a:tailEnd/>
          </a:ln>
        </p:spPr>
        <p:txBody>
          <a:bodyPr>
            <a:prstTxWarp prst="textNoShape">
              <a:avLst/>
            </a:prstTxWarp>
          </a:bodyPr>
          <a:lstStyle/>
          <a:p>
            <a:endParaRPr lang="en-US"/>
          </a:p>
        </p:txBody>
      </p:sp>
      <p:sp>
        <p:nvSpPr>
          <p:cNvPr id="256013" name="Line 13"/>
          <p:cNvSpPr>
            <a:spLocks noChangeShapeType="1"/>
          </p:cNvSpPr>
          <p:nvPr/>
        </p:nvSpPr>
        <p:spPr bwMode="auto">
          <a:xfrm>
            <a:off x="5046663" y="2351088"/>
            <a:ext cx="1587" cy="3322637"/>
          </a:xfrm>
          <a:prstGeom prst="line">
            <a:avLst/>
          </a:prstGeom>
          <a:noFill/>
          <a:ln w="11113">
            <a:solidFill>
              <a:srgbClr val="000000"/>
            </a:solidFill>
            <a:round/>
            <a:headEnd/>
            <a:tailEnd/>
          </a:ln>
        </p:spPr>
        <p:txBody>
          <a:bodyPr>
            <a:prstTxWarp prst="textNoShape">
              <a:avLst/>
            </a:prstTxWarp>
          </a:bodyPr>
          <a:lstStyle/>
          <a:p>
            <a:endParaRPr lang="en-US"/>
          </a:p>
        </p:txBody>
      </p:sp>
      <p:sp>
        <p:nvSpPr>
          <p:cNvPr id="256014" name="Line 14"/>
          <p:cNvSpPr>
            <a:spLocks noChangeShapeType="1"/>
          </p:cNvSpPr>
          <p:nvPr/>
        </p:nvSpPr>
        <p:spPr bwMode="auto">
          <a:xfrm>
            <a:off x="6511925" y="2351088"/>
            <a:ext cx="1588" cy="3322637"/>
          </a:xfrm>
          <a:prstGeom prst="line">
            <a:avLst/>
          </a:prstGeom>
          <a:noFill/>
          <a:ln w="11113">
            <a:solidFill>
              <a:srgbClr val="000000"/>
            </a:solidFill>
            <a:round/>
            <a:headEnd/>
            <a:tailEnd/>
          </a:ln>
        </p:spPr>
        <p:txBody>
          <a:bodyPr>
            <a:prstTxWarp prst="textNoShape">
              <a:avLst/>
            </a:prstTxWarp>
          </a:bodyPr>
          <a:lstStyle/>
          <a:p>
            <a:endParaRPr lang="en-US"/>
          </a:p>
        </p:txBody>
      </p:sp>
      <p:sp>
        <p:nvSpPr>
          <p:cNvPr id="256015" name="Rectangle 15"/>
          <p:cNvSpPr>
            <a:spLocks noChangeArrowheads="1"/>
          </p:cNvSpPr>
          <p:nvPr/>
        </p:nvSpPr>
        <p:spPr bwMode="auto">
          <a:xfrm>
            <a:off x="1127125" y="4460875"/>
            <a:ext cx="190500" cy="258763"/>
          </a:xfrm>
          <a:prstGeom prst="rect">
            <a:avLst/>
          </a:prstGeom>
          <a:noFill/>
          <a:ln w="9525">
            <a:noFill/>
            <a:miter lim="800000"/>
            <a:headEnd/>
            <a:tailEnd/>
          </a:ln>
        </p:spPr>
        <p:txBody>
          <a:bodyPr wrap="none" lIns="0" tIns="0" rIns="0" bIns="0">
            <a:prstTxWarp prst="textNoShape">
              <a:avLst/>
            </a:prstTxWarp>
            <a:spAutoFit/>
          </a:bodyPr>
          <a:lstStyle/>
          <a:p>
            <a:r>
              <a:rPr lang="en-US" sz="1500">
                <a:solidFill>
                  <a:srgbClr val="000000"/>
                </a:solidFill>
              </a:rPr>
              <a:t>1</a:t>
            </a:r>
            <a:endParaRPr lang="en-US"/>
          </a:p>
        </p:txBody>
      </p:sp>
      <p:sp>
        <p:nvSpPr>
          <p:cNvPr id="256016" name="Rectangle 16"/>
          <p:cNvSpPr>
            <a:spLocks noChangeArrowheads="1"/>
          </p:cNvSpPr>
          <p:nvPr/>
        </p:nvSpPr>
        <p:spPr bwMode="auto">
          <a:xfrm>
            <a:off x="1127125" y="3360738"/>
            <a:ext cx="190500" cy="258762"/>
          </a:xfrm>
          <a:prstGeom prst="rect">
            <a:avLst/>
          </a:prstGeom>
          <a:noFill/>
          <a:ln w="9525">
            <a:noFill/>
            <a:miter lim="800000"/>
            <a:headEnd/>
            <a:tailEnd/>
          </a:ln>
        </p:spPr>
        <p:txBody>
          <a:bodyPr wrap="none" lIns="0" tIns="0" rIns="0" bIns="0">
            <a:prstTxWarp prst="textNoShape">
              <a:avLst/>
            </a:prstTxWarp>
            <a:spAutoFit/>
          </a:bodyPr>
          <a:lstStyle/>
          <a:p>
            <a:r>
              <a:rPr lang="en-US" sz="1500">
                <a:solidFill>
                  <a:srgbClr val="000000"/>
                </a:solidFill>
              </a:rPr>
              <a:t>2</a:t>
            </a:r>
            <a:endParaRPr lang="en-US"/>
          </a:p>
        </p:txBody>
      </p:sp>
      <p:sp>
        <p:nvSpPr>
          <p:cNvPr id="256017" name="Rectangle 17"/>
          <p:cNvSpPr>
            <a:spLocks noChangeArrowheads="1"/>
          </p:cNvSpPr>
          <p:nvPr/>
        </p:nvSpPr>
        <p:spPr bwMode="auto">
          <a:xfrm>
            <a:off x="1127125" y="2232025"/>
            <a:ext cx="190500" cy="258763"/>
          </a:xfrm>
          <a:prstGeom prst="rect">
            <a:avLst/>
          </a:prstGeom>
          <a:noFill/>
          <a:ln w="9525">
            <a:noFill/>
            <a:miter lim="800000"/>
            <a:headEnd/>
            <a:tailEnd/>
          </a:ln>
        </p:spPr>
        <p:txBody>
          <a:bodyPr wrap="none" lIns="0" tIns="0" rIns="0" bIns="0">
            <a:prstTxWarp prst="textNoShape">
              <a:avLst/>
            </a:prstTxWarp>
            <a:spAutoFit/>
          </a:bodyPr>
          <a:lstStyle/>
          <a:p>
            <a:r>
              <a:rPr lang="en-US" sz="1500">
                <a:solidFill>
                  <a:srgbClr val="000000"/>
                </a:solidFill>
              </a:rPr>
              <a:t>3</a:t>
            </a:r>
            <a:endParaRPr lang="en-US"/>
          </a:p>
        </p:txBody>
      </p:sp>
      <p:sp>
        <p:nvSpPr>
          <p:cNvPr id="256018" name="Rectangle 18"/>
          <p:cNvSpPr>
            <a:spLocks noChangeArrowheads="1"/>
          </p:cNvSpPr>
          <p:nvPr/>
        </p:nvSpPr>
        <p:spPr bwMode="auto">
          <a:xfrm rot="16200000">
            <a:off x="353219" y="3664744"/>
            <a:ext cx="1095375" cy="258763"/>
          </a:xfrm>
          <a:prstGeom prst="rect">
            <a:avLst/>
          </a:prstGeom>
          <a:noFill/>
          <a:ln w="9525">
            <a:noFill/>
            <a:miter lim="800000"/>
            <a:headEnd/>
            <a:tailEnd/>
          </a:ln>
        </p:spPr>
        <p:txBody>
          <a:bodyPr wrap="none" lIns="0" tIns="0" rIns="0" bIns="0">
            <a:prstTxWarp prst="textNoShape">
              <a:avLst/>
            </a:prstTxWarp>
            <a:spAutoFit/>
          </a:bodyPr>
          <a:lstStyle/>
          <a:p>
            <a:r>
              <a:rPr lang="en-US" sz="1500">
                <a:solidFill>
                  <a:srgbClr val="000000"/>
                </a:solidFill>
              </a:rPr>
              <a:t>Packets (%)</a:t>
            </a:r>
            <a:endParaRPr lang="en-US"/>
          </a:p>
        </p:txBody>
      </p:sp>
      <p:sp>
        <p:nvSpPr>
          <p:cNvPr id="256019" name="Rectangle 19"/>
          <p:cNvSpPr>
            <a:spLocks noChangeArrowheads="1"/>
          </p:cNvSpPr>
          <p:nvPr/>
        </p:nvSpPr>
        <p:spPr bwMode="auto">
          <a:xfrm>
            <a:off x="3968750" y="2130425"/>
            <a:ext cx="466725" cy="258763"/>
          </a:xfrm>
          <a:prstGeom prst="rect">
            <a:avLst/>
          </a:prstGeom>
          <a:noFill/>
          <a:ln w="9525">
            <a:noFill/>
            <a:miter lim="800000"/>
            <a:headEnd/>
            <a:tailEnd/>
          </a:ln>
        </p:spPr>
        <p:txBody>
          <a:bodyPr wrap="none" lIns="0" tIns="0" rIns="0" bIns="0">
            <a:prstTxWarp prst="textNoShape">
              <a:avLst/>
            </a:prstTxWarp>
            <a:spAutoFit/>
          </a:bodyPr>
          <a:lstStyle/>
          <a:p>
            <a:r>
              <a:rPr lang="en-US" sz="1500">
                <a:solidFill>
                  <a:srgbClr val="000000"/>
                </a:solidFill>
              </a:rPr>
              <a:t>90%</a:t>
            </a:r>
            <a:endParaRPr lang="en-US"/>
          </a:p>
        </p:txBody>
      </p:sp>
      <p:sp>
        <p:nvSpPr>
          <p:cNvPr id="256020" name="Rectangle 20"/>
          <p:cNvSpPr>
            <a:spLocks noChangeArrowheads="1"/>
          </p:cNvSpPr>
          <p:nvPr/>
        </p:nvSpPr>
        <p:spPr bwMode="auto">
          <a:xfrm>
            <a:off x="4462463" y="2130425"/>
            <a:ext cx="466725" cy="258763"/>
          </a:xfrm>
          <a:prstGeom prst="rect">
            <a:avLst/>
          </a:prstGeom>
          <a:noFill/>
          <a:ln w="9525">
            <a:noFill/>
            <a:miter lim="800000"/>
            <a:headEnd/>
            <a:tailEnd/>
          </a:ln>
        </p:spPr>
        <p:txBody>
          <a:bodyPr wrap="none" lIns="0" tIns="0" rIns="0" bIns="0">
            <a:prstTxWarp prst="textNoShape">
              <a:avLst/>
            </a:prstTxWarp>
            <a:spAutoFit/>
          </a:bodyPr>
          <a:lstStyle/>
          <a:p>
            <a:r>
              <a:rPr lang="en-US" sz="1500">
                <a:solidFill>
                  <a:srgbClr val="000000"/>
                </a:solidFill>
              </a:rPr>
              <a:t>97%</a:t>
            </a:r>
            <a:endParaRPr lang="en-US"/>
          </a:p>
        </p:txBody>
      </p:sp>
      <p:sp>
        <p:nvSpPr>
          <p:cNvPr id="256021" name="Rectangle 21"/>
          <p:cNvSpPr>
            <a:spLocks noChangeArrowheads="1"/>
          </p:cNvSpPr>
          <p:nvPr/>
        </p:nvSpPr>
        <p:spPr bwMode="auto">
          <a:xfrm>
            <a:off x="4940300" y="2130425"/>
            <a:ext cx="466725" cy="258763"/>
          </a:xfrm>
          <a:prstGeom prst="rect">
            <a:avLst/>
          </a:prstGeom>
          <a:noFill/>
          <a:ln w="9525">
            <a:noFill/>
            <a:miter lim="800000"/>
            <a:headEnd/>
            <a:tailEnd/>
          </a:ln>
        </p:spPr>
        <p:txBody>
          <a:bodyPr wrap="none" lIns="0" tIns="0" rIns="0" bIns="0">
            <a:prstTxWarp prst="textNoShape">
              <a:avLst/>
            </a:prstTxWarp>
            <a:spAutoFit/>
          </a:bodyPr>
          <a:lstStyle/>
          <a:p>
            <a:r>
              <a:rPr lang="en-US" sz="1500">
                <a:solidFill>
                  <a:srgbClr val="000000"/>
                </a:solidFill>
              </a:rPr>
              <a:t>98%</a:t>
            </a:r>
            <a:endParaRPr lang="en-US"/>
          </a:p>
        </p:txBody>
      </p:sp>
      <p:sp>
        <p:nvSpPr>
          <p:cNvPr id="256022" name="Rectangle 22"/>
          <p:cNvSpPr>
            <a:spLocks noChangeArrowheads="1"/>
          </p:cNvSpPr>
          <p:nvPr/>
        </p:nvSpPr>
        <p:spPr bwMode="auto">
          <a:xfrm>
            <a:off x="6321425" y="2130425"/>
            <a:ext cx="466725" cy="258763"/>
          </a:xfrm>
          <a:prstGeom prst="rect">
            <a:avLst/>
          </a:prstGeom>
          <a:noFill/>
          <a:ln w="9525">
            <a:noFill/>
            <a:miter lim="800000"/>
            <a:headEnd/>
            <a:tailEnd/>
          </a:ln>
        </p:spPr>
        <p:txBody>
          <a:bodyPr wrap="none" lIns="0" tIns="0" rIns="0" bIns="0">
            <a:prstTxWarp prst="textNoShape">
              <a:avLst/>
            </a:prstTxWarp>
            <a:spAutoFit/>
          </a:bodyPr>
          <a:lstStyle/>
          <a:p>
            <a:r>
              <a:rPr lang="en-US" sz="1500">
                <a:solidFill>
                  <a:srgbClr val="000000"/>
                </a:solidFill>
              </a:rPr>
              <a:t>99%</a:t>
            </a:r>
            <a:endParaRPr lang="en-US"/>
          </a:p>
        </p:txBody>
      </p:sp>
      <p:sp>
        <p:nvSpPr>
          <p:cNvPr id="256023" name="Rectangle 23"/>
          <p:cNvSpPr>
            <a:spLocks noChangeArrowheads="1"/>
          </p:cNvSpPr>
          <p:nvPr/>
        </p:nvSpPr>
        <p:spPr bwMode="auto">
          <a:xfrm>
            <a:off x="6140450" y="5795963"/>
            <a:ext cx="404813" cy="258762"/>
          </a:xfrm>
          <a:prstGeom prst="rect">
            <a:avLst/>
          </a:prstGeom>
          <a:noFill/>
          <a:ln w="9525">
            <a:noFill/>
            <a:miter lim="800000"/>
            <a:headEnd/>
            <a:tailEnd/>
          </a:ln>
        </p:spPr>
        <p:txBody>
          <a:bodyPr wrap="none" lIns="0" tIns="0" rIns="0" bIns="0">
            <a:prstTxWarp prst="textNoShape">
              <a:avLst/>
            </a:prstTxWarp>
            <a:spAutoFit/>
          </a:bodyPr>
          <a:lstStyle/>
          <a:p>
            <a:r>
              <a:rPr lang="en-US" sz="1500">
                <a:solidFill>
                  <a:srgbClr val="000000"/>
                </a:solidFill>
              </a:rPr>
              <a:t>150</a:t>
            </a:r>
            <a:endParaRPr lang="en-US"/>
          </a:p>
        </p:txBody>
      </p:sp>
      <p:sp>
        <p:nvSpPr>
          <p:cNvPr id="256024" name="Rectangle 24"/>
          <p:cNvSpPr>
            <a:spLocks noChangeArrowheads="1"/>
          </p:cNvSpPr>
          <p:nvPr/>
        </p:nvSpPr>
        <p:spPr bwMode="auto">
          <a:xfrm>
            <a:off x="7775575" y="5795963"/>
            <a:ext cx="404813" cy="258762"/>
          </a:xfrm>
          <a:prstGeom prst="rect">
            <a:avLst/>
          </a:prstGeom>
          <a:noFill/>
          <a:ln w="9525">
            <a:noFill/>
            <a:miter lim="800000"/>
            <a:headEnd/>
            <a:tailEnd/>
          </a:ln>
        </p:spPr>
        <p:txBody>
          <a:bodyPr wrap="none" lIns="0" tIns="0" rIns="0" bIns="0">
            <a:prstTxWarp prst="textNoShape">
              <a:avLst/>
            </a:prstTxWarp>
            <a:spAutoFit/>
          </a:bodyPr>
          <a:lstStyle/>
          <a:p>
            <a:r>
              <a:rPr lang="en-US" sz="1500">
                <a:solidFill>
                  <a:srgbClr val="000000"/>
                </a:solidFill>
              </a:rPr>
              <a:t>200</a:t>
            </a:r>
            <a:endParaRPr lang="en-US"/>
          </a:p>
        </p:txBody>
      </p:sp>
      <p:sp>
        <p:nvSpPr>
          <p:cNvPr id="256025" name="Rectangle 25"/>
          <p:cNvSpPr>
            <a:spLocks noChangeArrowheads="1"/>
          </p:cNvSpPr>
          <p:nvPr/>
        </p:nvSpPr>
        <p:spPr bwMode="auto">
          <a:xfrm>
            <a:off x="4506913" y="5795963"/>
            <a:ext cx="404812" cy="258762"/>
          </a:xfrm>
          <a:prstGeom prst="rect">
            <a:avLst/>
          </a:prstGeom>
          <a:noFill/>
          <a:ln w="9525">
            <a:noFill/>
            <a:miter lim="800000"/>
            <a:headEnd/>
            <a:tailEnd/>
          </a:ln>
        </p:spPr>
        <p:txBody>
          <a:bodyPr wrap="none" lIns="0" tIns="0" rIns="0" bIns="0">
            <a:prstTxWarp prst="textNoShape">
              <a:avLst/>
            </a:prstTxWarp>
            <a:spAutoFit/>
          </a:bodyPr>
          <a:lstStyle/>
          <a:p>
            <a:r>
              <a:rPr lang="en-US" sz="1500">
                <a:solidFill>
                  <a:srgbClr val="000000"/>
                </a:solidFill>
              </a:rPr>
              <a:t>100</a:t>
            </a:r>
            <a:endParaRPr lang="en-US"/>
          </a:p>
        </p:txBody>
      </p:sp>
      <p:sp>
        <p:nvSpPr>
          <p:cNvPr id="256026" name="Rectangle 26"/>
          <p:cNvSpPr>
            <a:spLocks noChangeArrowheads="1"/>
          </p:cNvSpPr>
          <p:nvPr/>
        </p:nvSpPr>
        <p:spPr bwMode="auto">
          <a:xfrm>
            <a:off x="2917825" y="5795963"/>
            <a:ext cx="296863" cy="258762"/>
          </a:xfrm>
          <a:prstGeom prst="rect">
            <a:avLst/>
          </a:prstGeom>
          <a:noFill/>
          <a:ln w="9525">
            <a:noFill/>
            <a:miter lim="800000"/>
            <a:headEnd/>
            <a:tailEnd/>
          </a:ln>
        </p:spPr>
        <p:txBody>
          <a:bodyPr wrap="none" lIns="0" tIns="0" rIns="0" bIns="0">
            <a:prstTxWarp prst="textNoShape">
              <a:avLst/>
            </a:prstTxWarp>
            <a:spAutoFit/>
          </a:bodyPr>
          <a:lstStyle/>
          <a:p>
            <a:r>
              <a:rPr lang="en-US" sz="1500">
                <a:solidFill>
                  <a:srgbClr val="000000"/>
                </a:solidFill>
              </a:rPr>
              <a:t>50</a:t>
            </a:r>
            <a:endParaRPr lang="en-US"/>
          </a:p>
        </p:txBody>
      </p:sp>
      <p:sp>
        <p:nvSpPr>
          <p:cNvPr id="256027" name="Rectangle 27"/>
          <p:cNvSpPr>
            <a:spLocks noChangeArrowheads="1"/>
          </p:cNvSpPr>
          <p:nvPr/>
        </p:nvSpPr>
        <p:spPr bwMode="auto">
          <a:xfrm>
            <a:off x="3833813" y="6083300"/>
            <a:ext cx="1739900" cy="258763"/>
          </a:xfrm>
          <a:prstGeom prst="rect">
            <a:avLst/>
          </a:prstGeom>
          <a:noFill/>
          <a:ln w="9525">
            <a:noFill/>
            <a:miter lim="800000"/>
            <a:headEnd/>
            <a:tailEnd/>
          </a:ln>
        </p:spPr>
        <p:txBody>
          <a:bodyPr wrap="none" lIns="0" tIns="0" rIns="0" bIns="0">
            <a:prstTxWarp prst="textNoShape">
              <a:avLst/>
            </a:prstTxWarp>
            <a:spAutoFit/>
          </a:bodyPr>
          <a:lstStyle/>
          <a:p>
            <a:r>
              <a:rPr lang="en-US" sz="1500">
                <a:solidFill>
                  <a:srgbClr val="000000"/>
                </a:solidFill>
              </a:rPr>
              <a:t>Delay (milliseconds)</a:t>
            </a:r>
            <a:endParaRPr lang="en-US"/>
          </a:p>
        </p:txBody>
      </p:sp>
      <p:sp>
        <p:nvSpPr>
          <p:cNvPr id="256028" name="Rectangle 28"/>
          <p:cNvSpPr>
            <a:spLocks noGrp="1" noChangeArrowheads="1"/>
          </p:cNvSpPr>
          <p:nvPr>
            <p:ph type="title"/>
          </p:nvPr>
        </p:nvSpPr>
        <p:spPr/>
        <p:txBody>
          <a:bodyPr/>
          <a:lstStyle/>
          <a:p>
            <a:r>
              <a:rPr lang="en-US"/>
              <a:t>Example: Delay and Jitter</a:t>
            </a:r>
          </a:p>
        </p:txBody>
      </p:sp>
      <p:sp>
        <p:nvSpPr>
          <p:cNvPr id="256029" name="Rectangle 29"/>
          <p:cNvSpPr>
            <a:spLocks noGrp="1" noChangeArrowheads="1"/>
          </p:cNvSpPr>
          <p:nvPr>
            <p:ph type="body" idx="1"/>
          </p:nvPr>
        </p:nvSpPr>
        <p:spPr/>
        <p:txBody>
          <a:bodyPr/>
          <a:lstStyle/>
          <a:p>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050" name="Rectangle 2"/>
          <p:cNvSpPr>
            <a:spLocks noGrp="1" noChangeArrowheads="1"/>
          </p:cNvSpPr>
          <p:nvPr>
            <p:ph type="body" idx="1"/>
          </p:nvPr>
        </p:nvSpPr>
        <p:spPr>
          <a:xfrm>
            <a:off x="457200" y="4800600"/>
            <a:ext cx="8178800" cy="1600200"/>
          </a:xfrm>
        </p:spPr>
        <p:txBody>
          <a:bodyPr/>
          <a:lstStyle/>
          <a:p>
            <a:endParaRPr lang="en-US" sz="2000"/>
          </a:p>
          <a:p>
            <a:endParaRPr lang="en-US" sz="2000"/>
          </a:p>
          <a:p>
            <a:endParaRPr lang="en-US" sz="2000"/>
          </a:p>
          <a:p>
            <a:r>
              <a:rPr lang="en-US" sz="2000"/>
              <a:t>Buffer before playout so that most late samples will have arrived</a:t>
            </a:r>
          </a:p>
        </p:txBody>
      </p:sp>
      <p:sp>
        <p:nvSpPr>
          <p:cNvPr id="258051" name="Freeform 3"/>
          <p:cNvSpPr>
            <a:spLocks/>
          </p:cNvSpPr>
          <p:nvPr/>
        </p:nvSpPr>
        <p:spPr bwMode="auto">
          <a:xfrm>
            <a:off x="2362200" y="2538413"/>
            <a:ext cx="4495800" cy="2981325"/>
          </a:xfrm>
          <a:custGeom>
            <a:avLst/>
            <a:gdLst/>
            <a:ahLst/>
            <a:cxnLst>
              <a:cxn ang="0">
                <a:pos x="4" y="2269"/>
              </a:cxn>
              <a:cxn ang="0">
                <a:pos x="24" y="2229"/>
              </a:cxn>
              <a:cxn ang="0">
                <a:pos x="56" y="2170"/>
              </a:cxn>
              <a:cxn ang="0">
                <a:pos x="107" y="2107"/>
              </a:cxn>
              <a:cxn ang="0">
                <a:pos x="174" y="2051"/>
              </a:cxn>
              <a:cxn ang="0">
                <a:pos x="249" y="2024"/>
              </a:cxn>
              <a:cxn ang="0">
                <a:pos x="328" y="2016"/>
              </a:cxn>
              <a:cxn ang="0">
                <a:pos x="400" y="2016"/>
              </a:cxn>
              <a:cxn ang="0">
                <a:pos x="467" y="2016"/>
              </a:cxn>
              <a:cxn ang="0">
                <a:pos x="526" y="2004"/>
              </a:cxn>
              <a:cxn ang="0">
                <a:pos x="570" y="1972"/>
              </a:cxn>
              <a:cxn ang="0">
                <a:pos x="593" y="1925"/>
              </a:cxn>
              <a:cxn ang="0">
                <a:pos x="613" y="1873"/>
              </a:cxn>
              <a:cxn ang="0">
                <a:pos x="633" y="1822"/>
              </a:cxn>
              <a:cxn ang="0">
                <a:pos x="672" y="1779"/>
              </a:cxn>
              <a:cxn ang="0">
                <a:pos x="743" y="1747"/>
              </a:cxn>
              <a:cxn ang="0">
                <a:pos x="826" y="1735"/>
              </a:cxn>
              <a:cxn ang="0">
                <a:pos x="913" y="1735"/>
              </a:cxn>
              <a:cxn ang="0">
                <a:pos x="996" y="1731"/>
              </a:cxn>
              <a:cxn ang="0">
                <a:pos x="1064" y="1711"/>
              </a:cxn>
              <a:cxn ang="0">
                <a:pos x="1107" y="1664"/>
              </a:cxn>
              <a:cxn ang="0">
                <a:pos x="1131" y="1573"/>
              </a:cxn>
              <a:cxn ang="0">
                <a:pos x="1143" y="1454"/>
              </a:cxn>
              <a:cxn ang="0">
                <a:pos x="1155" y="1332"/>
              </a:cxn>
              <a:cxn ang="0">
                <a:pos x="1178" y="1229"/>
              </a:cxn>
              <a:cxn ang="0">
                <a:pos x="1238" y="1146"/>
              </a:cxn>
              <a:cxn ang="0">
                <a:pos x="1340" y="1083"/>
              </a:cxn>
              <a:cxn ang="0">
                <a:pos x="1467" y="1047"/>
              </a:cxn>
              <a:cxn ang="0">
                <a:pos x="1601" y="1028"/>
              </a:cxn>
              <a:cxn ang="0">
                <a:pos x="1732" y="1016"/>
              </a:cxn>
              <a:cxn ang="0">
                <a:pos x="1846" y="1008"/>
              </a:cxn>
              <a:cxn ang="0">
                <a:pos x="1961" y="988"/>
              </a:cxn>
              <a:cxn ang="0">
                <a:pos x="2075" y="960"/>
              </a:cxn>
              <a:cxn ang="0">
                <a:pos x="2182" y="925"/>
              </a:cxn>
              <a:cxn ang="0">
                <a:pos x="2265" y="877"/>
              </a:cxn>
              <a:cxn ang="0">
                <a:pos x="2317" y="814"/>
              </a:cxn>
              <a:cxn ang="0">
                <a:pos x="2340" y="723"/>
              </a:cxn>
              <a:cxn ang="0">
                <a:pos x="2352" y="613"/>
              </a:cxn>
              <a:cxn ang="0">
                <a:pos x="2356" y="502"/>
              </a:cxn>
              <a:cxn ang="0">
                <a:pos x="2364" y="415"/>
              </a:cxn>
              <a:cxn ang="0">
                <a:pos x="2400" y="348"/>
              </a:cxn>
              <a:cxn ang="0">
                <a:pos x="2471" y="293"/>
              </a:cxn>
              <a:cxn ang="0">
                <a:pos x="2562" y="261"/>
              </a:cxn>
              <a:cxn ang="0">
                <a:pos x="2668" y="245"/>
              </a:cxn>
              <a:cxn ang="0">
                <a:pos x="2779" y="237"/>
              </a:cxn>
              <a:cxn ang="0">
                <a:pos x="2882" y="225"/>
              </a:cxn>
              <a:cxn ang="0">
                <a:pos x="2973" y="202"/>
              </a:cxn>
              <a:cxn ang="0">
                <a:pos x="3056" y="158"/>
              </a:cxn>
              <a:cxn ang="0">
                <a:pos x="3131" y="103"/>
              </a:cxn>
              <a:cxn ang="0">
                <a:pos x="3190" y="36"/>
              </a:cxn>
            </a:cxnLst>
            <a:rect l="0" t="0" r="r" b="b"/>
            <a:pathLst>
              <a:path w="3218" h="2273">
                <a:moveTo>
                  <a:pt x="0" y="2273"/>
                </a:moveTo>
                <a:lnTo>
                  <a:pt x="4" y="2269"/>
                </a:lnTo>
                <a:lnTo>
                  <a:pt x="12" y="2253"/>
                </a:lnTo>
                <a:lnTo>
                  <a:pt x="24" y="2229"/>
                </a:lnTo>
                <a:lnTo>
                  <a:pt x="40" y="2201"/>
                </a:lnTo>
                <a:lnTo>
                  <a:pt x="56" y="2170"/>
                </a:lnTo>
                <a:lnTo>
                  <a:pt x="79" y="2138"/>
                </a:lnTo>
                <a:lnTo>
                  <a:pt x="107" y="2107"/>
                </a:lnTo>
                <a:lnTo>
                  <a:pt x="139" y="2075"/>
                </a:lnTo>
                <a:lnTo>
                  <a:pt x="174" y="2051"/>
                </a:lnTo>
                <a:lnTo>
                  <a:pt x="210" y="2031"/>
                </a:lnTo>
                <a:lnTo>
                  <a:pt x="249" y="2024"/>
                </a:lnTo>
                <a:lnTo>
                  <a:pt x="289" y="2016"/>
                </a:lnTo>
                <a:lnTo>
                  <a:pt x="328" y="2016"/>
                </a:lnTo>
                <a:lnTo>
                  <a:pt x="364" y="2016"/>
                </a:lnTo>
                <a:lnTo>
                  <a:pt x="400" y="2016"/>
                </a:lnTo>
                <a:lnTo>
                  <a:pt x="435" y="2016"/>
                </a:lnTo>
                <a:lnTo>
                  <a:pt x="467" y="2016"/>
                </a:lnTo>
                <a:lnTo>
                  <a:pt x="498" y="2012"/>
                </a:lnTo>
                <a:lnTo>
                  <a:pt x="526" y="2004"/>
                </a:lnTo>
                <a:lnTo>
                  <a:pt x="550" y="1988"/>
                </a:lnTo>
                <a:lnTo>
                  <a:pt x="570" y="1972"/>
                </a:lnTo>
                <a:lnTo>
                  <a:pt x="585" y="1948"/>
                </a:lnTo>
                <a:lnTo>
                  <a:pt x="593" y="1925"/>
                </a:lnTo>
                <a:lnTo>
                  <a:pt x="605" y="1901"/>
                </a:lnTo>
                <a:lnTo>
                  <a:pt x="613" y="1873"/>
                </a:lnTo>
                <a:lnTo>
                  <a:pt x="621" y="1850"/>
                </a:lnTo>
                <a:lnTo>
                  <a:pt x="633" y="1822"/>
                </a:lnTo>
                <a:lnTo>
                  <a:pt x="649" y="1798"/>
                </a:lnTo>
                <a:lnTo>
                  <a:pt x="672" y="1779"/>
                </a:lnTo>
                <a:lnTo>
                  <a:pt x="704" y="1759"/>
                </a:lnTo>
                <a:lnTo>
                  <a:pt x="743" y="1747"/>
                </a:lnTo>
                <a:lnTo>
                  <a:pt x="783" y="1739"/>
                </a:lnTo>
                <a:lnTo>
                  <a:pt x="826" y="1735"/>
                </a:lnTo>
                <a:lnTo>
                  <a:pt x="870" y="1735"/>
                </a:lnTo>
                <a:lnTo>
                  <a:pt x="913" y="1735"/>
                </a:lnTo>
                <a:lnTo>
                  <a:pt x="957" y="1735"/>
                </a:lnTo>
                <a:lnTo>
                  <a:pt x="996" y="1731"/>
                </a:lnTo>
                <a:lnTo>
                  <a:pt x="1032" y="1723"/>
                </a:lnTo>
                <a:lnTo>
                  <a:pt x="1064" y="1711"/>
                </a:lnTo>
                <a:lnTo>
                  <a:pt x="1087" y="1692"/>
                </a:lnTo>
                <a:lnTo>
                  <a:pt x="1107" y="1664"/>
                </a:lnTo>
                <a:lnTo>
                  <a:pt x="1123" y="1620"/>
                </a:lnTo>
                <a:lnTo>
                  <a:pt x="1131" y="1573"/>
                </a:lnTo>
                <a:lnTo>
                  <a:pt x="1139" y="1514"/>
                </a:lnTo>
                <a:lnTo>
                  <a:pt x="1143" y="1454"/>
                </a:lnTo>
                <a:lnTo>
                  <a:pt x="1147" y="1391"/>
                </a:lnTo>
                <a:lnTo>
                  <a:pt x="1155" y="1332"/>
                </a:lnTo>
                <a:lnTo>
                  <a:pt x="1162" y="1277"/>
                </a:lnTo>
                <a:lnTo>
                  <a:pt x="1178" y="1229"/>
                </a:lnTo>
                <a:lnTo>
                  <a:pt x="1198" y="1190"/>
                </a:lnTo>
                <a:lnTo>
                  <a:pt x="1238" y="1146"/>
                </a:lnTo>
                <a:lnTo>
                  <a:pt x="1285" y="1111"/>
                </a:lnTo>
                <a:lnTo>
                  <a:pt x="1340" y="1083"/>
                </a:lnTo>
                <a:lnTo>
                  <a:pt x="1404" y="1063"/>
                </a:lnTo>
                <a:lnTo>
                  <a:pt x="1467" y="1047"/>
                </a:lnTo>
                <a:lnTo>
                  <a:pt x="1534" y="1036"/>
                </a:lnTo>
                <a:lnTo>
                  <a:pt x="1601" y="1028"/>
                </a:lnTo>
                <a:lnTo>
                  <a:pt x="1668" y="1024"/>
                </a:lnTo>
                <a:lnTo>
                  <a:pt x="1732" y="1016"/>
                </a:lnTo>
                <a:lnTo>
                  <a:pt x="1791" y="1012"/>
                </a:lnTo>
                <a:lnTo>
                  <a:pt x="1846" y="1008"/>
                </a:lnTo>
                <a:lnTo>
                  <a:pt x="1902" y="1000"/>
                </a:lnTo>
                <a:lnTo>
                  <a:pt x="1961" y="988"/>
                </a:lnTo>
                <a:lnTo>
                  <a:pt x="2020" y="976"/>
                </a:lnTo>
                <a:lnTo>
                  <a:pt x="2075" y="960"/>
                </a:lnTo>
                <a:lnTo>
                  <a:pt x="2131" y="945"/>
                </a:lnTo>
                <a:lnTo>
                  <a:pt x="2182" y="925"/>
                </a:lnTo>
                <a:lnTo>
                  <a:pt x="2226" y="901"/>
                </a:lnTo>
                <a:lnTo>
                  <a:pt x="2265" y="877"/>
                </a:lnTo>
                <a:lnTo>
                  <a:pt x="2297" y="846"/>
                </a:lnTo>
                <a:lnTo>
                  <a:pt x="2317" y="814"/>
                </a:lnTo>
                <a:lnTo>
                  <a:pt x="2328" y="775"/>
                </a:lnTo>
                <a:lnTo>
                  <a:pt x="2340" y="723"/>
                </a:lnTo>
                <a:lnTo>
                  <a:pt x="2348" y="668"/>
                </a:lnTo>
                <a:lnTo>
                  <a:pt x="2352" y="613"/>
                </a:lnTo>
                <a:lnTo>
                  <a:pt x="2352" y="557"/>
                </a:lnTo>
                <a:lnTo>
                  <a:pt x="2356" y="502"/>
                </a:lnTo>
                <a:lnTo>
                  <a:pt x="2360" y="455"/>
                </a:lnTo>
                <a:lnTo>
                  <a:pt x="2364" y="415"/>
                </a:lnTo>
                <a:lnTo>
                  <a:pt x="2372" y="387"/>
                </a:lnTo>
                <a:lnTo>
                  <a:pt x="2400" y="348"/>
                </a:lnTo>
                <a:lnTo>
                  <a:pt x="2431" y="316"/>
                </a:lnTo>
                <a:lnTo>
                  <a:pt x="2471" y="293"/>
                </a:lnTo>
                <a:lnTo>
                  <a:pt x="2514" y="273"/>
                </a:lnTo>
                <a:lnTo>
                  <a:pt x="2562" y="261"/>
                </a:lnTo>
                <a:lnTo>
                  <a:pt x="2613" y="249"/>
                </a:lnTo>
                <a:lnTo>
                  <a:pt x="2668" y="245"/>
                </a:lnTo>
                <a:lnTo>
                  <a:pt x="2724" y="241"/>
                </a:lnTo>
                <a:lnTo>
                  <a:pt x="2779" y="237"/>
                </a:lnTo>
                <a:lnTo>
                  <a:pt x="2834" y="233"/>
                </a:lnTo>
                <a:lnTo>
                  <a:pt x="2882" y="225"/>
                </a:lnTo>
                <a:lnTo>
                  <a:pt x="2929" y="217"/>
                </a:lnTo>
                <a:lnTo>
                  <a:pt x="2973" y="202"/>
                </a:lnTo>
                <a:lnTo>
                  <a:pt x="3016" y="182"/>
                </a:lnTo>
                <a:lnTo>
                  <a:pt x="3056" y="158"/>
                </a:lnTo>
                <a:lnTo>
                  <a:pt x="3095" y="131"/>
                </a:lnTo>
                <a:lnTo>
                  <a:pt x="3131" y="103"/>
                </a:lnTo>
                <a:lnTo>
                  <a:pt x="3162" y="71"/>
                </a:lnTo>
                <a:lnTo>
                  <a:pt x="3190" y="36"/>
                </a:lnTo>
                <a:lnTo>
                  <a:pt x="3218" y="0"/>
                </a:lnTo>
              </a:path>
            </a:pathLst>
          </a:custGeom>
          <a:noFill/>
          <a:ln w="38100" cmpd="sng">
            <a:solidFill>
              <a:schemeClr val="accent1"/>
            </a:solidFill>
            <a:prstDash val="solid"/>
            <a:round/>
            <a:headEnd/>
            <a:tailEnd/>
          </a:ln>
        </p:spPr>
        <p:txBody>
          <a:bodyPr>
            <a:prstTxWarp prst="textNoShape">
              <a:avLst/>
            </a:prstTxWarp>
          </a:bodyPr>
          <a:lstStyle/>
          <a:p>
            <a:endParaRPr lang="en-US"/>
          </a:p>
        </p:txBody>
      </p:sp>
      <p:sp>
        <p:nvSpPr>
          <p:cNvPr id="258052" name="Freeform 4"/>
          <p:cNvSpPr>
            <a:spLocks/>
          </p:cNvSpPr>
          <p:nvPr/>
        </p:nvSpPr>
        <p:spPr bwMode="auto">
          <a:xfrm>
            <a:off x="1519238" y="2133600"/>
            <a:ext cx="5095875" cy="3390900"/>
          </a:xfrm>
          <a:custGeom>
            <a:avLst/>
            <a:gdLst/>
            <a:ahLst/>
            <a:cxnLst>
              <a:cxn ang="0">
                <a:pos x="0" y="0"/>
              </a:cxn>
              <a:cxn ang="0">
                <a:pos x="4" y="2584"/>
              </a:cxn>
              <a:cxn ang="0">
                <a:pos x="3648" y="2584"/>
              </a:cxn>
            </a:cxnLst>
            <a:rect l="0" t="0" r="r" b="b"/>
            <a:pathLst>
              <a:path w="3648" h="2584">
                <a:moveTo>
                  <a:pt x="0" y="0"/>
                </a:moveTo>
                <a:lnTo>
                  <a:pt x="4" y="2584"/>
                </a:lnTo>
                <a:lnTo>
                  <a:pt x="3648" y="2584"/>
                </a:lnTo>
              </a:path>
            </a:pathLst>
          </a:custGeom>
          <a:noFill/>
          <a:ln w="12700">
            <a:solidFill>
              <a:srgbClr val="000000"/>
            </a:solidFill>
            <a:prstDash val="solid"/>
            <a:round/>
            <a:headEnd/>
            <a:tailEnd/>
          </a:ln>
        </p:spPr>
        <p:txBody>
          <a:bodyPr>
            <a:prstTxWarp prst="textNoShape">
              <a:avLst/>
            </a:prstTxWarp>
          </a:bodyPr>
          <a:lstStyle/>
          <a:p>
            <a:endParaRPr lang="en-US"/>
          </a:p>
        </p:txBody>
      </p:sp>
      <p:sp>
        <p:nvSpPr>
          <p:cNvPr id="258053" name="Line 5"/>
          <p:cNvSpPr>
            <a:spLocks noChangeShapeType="1"/>
          </p:cNvSpPr>
          <p:nvPr/>
        </p:nvSpPr>
        <p:spPr bwMode="auto">
          <a:xfrm flipH="1">
            <a:off x="1524000" y="2289175"/>
            <a:ext cx="3295650" cy="3230563"/>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58054" name="Line 6"/>
          <p:cNvSpPr>
            <a:spLocks noChangeShapeType="1"/>
          </p:cNvSpPr>
          <p:nvPr/>
        </p:nvSpPr>
        <p:spPr bwMode="auto">
          <a:xfrm flipH="1">
            <a:off x="3986213" y="2293938"/>
            <a:ext cx="3286125" cy="3225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58055" name="Line 7"/>
          <p:cNvSpPr>
            <a:spLocks noChangeShapeType="1"/>
          </p:cNvSpPr>
          <p:nvPr/>
        </p:nvSpPr>
        <p:spPr bwMode="auto">
          <a:xfrm>
            <a:off x="4092575" y="4208463"/>
            <a:ext cx="1114425" cy="4762"/>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58056" name="Freeform 8"/>
          <p:cNvSpPr>
            <a:spLocks/>
          </p:cNvSpPr>
          <p:nvPr/>
        </p:nvSpPr>
        <p:spPr bwMode="auto">
          <a:xfrm>
            <a:off x="3992563" y="4176713"/>
            <a:ext cx="127000" cy="66675"/>
          </a:xfrm>
          <a:custGeom>
            <a:avLst/>
            <a:gdLst/>
            <a:ahLst/>
            <a:cxnLst>
              <a:cxn ang="0">
                <a:pos x="87" y="0"/>
              </a:cxn>
              <a:cxn ang="0">
                <a:pos x="0" y="28"/>
              </a:cxn>
              <a:cxn ang="0">
                <a:pos x="91" y="51"/>
              </a:cxn>
              <a:cxn ang="0">
                <a:pos x="91" y="4"/>
              </a:cxn>
              <a:cxn ang="0">
                <a:pos x="91" y="4"/>
              </a:cxn>
              <a:cxn ang="0">
                <a:pos x="87" y="0"/>
              </a:cxn>
            </a:cxnLst>
            <a:rect l="0" t="0" r="r" b="b"/>
            <a:pathLst>
              <a:path w="91" h="51">
                <a:moveTo>
                  <a:pt x="87" y="0"/>
                </a:moveTo>
                <a:lnTo>
                  <a:pt x="0" y="28"/>
                </a:lnTo>
                <a:lnTo>
                  <a:pt x="91" y="51"/>
                </a:lnTo>
                <a:lnTo>
                  <a:pt x="91" y="4"/>
                </a:lnTo>
                <a:lnTo>
                  <a:pt x="91" y="4"/>
                </a:lnTo>
                <a:lnTo>
                  <a:pt x="87" y="0"/>
                </a:lnTo>
                <a:close/>
              </a:path>
            </a:pathLst>
          </a:custGeom>
          <a:solidFill>
            <a:srgbClr val="000000"/>
          </a:solidFill>
          <a:ln w="9525">
            <a:noFill/>
            <a:round/>
            <a:headEnd/>
            <a:tailEnd/>
          </a:ln>
        </p:spPr>
        <p:txBody>
          <a:bodyPr>
            <a:prstTxWarp prst="textNoShape">
              <a:avLst/>
            </a:prstTxWarp>
          </a:bodyPr>
          <a:lstStyle/>
          <a:p>
            <a:endParaRPr lang="en-US"/>
          </a:p>
        </p:txBody>
      </p:sp>
      <p:sp>
        <p:nvSpPr>
          <p:cNvPr id="258057" name="Freeform 9"/>
          <p:cNvSpPr>
            <a:spLocks/>
          </p:cNvSpPr>
          <p:nvPr/>
        </p:nvSpPr>
        <p:spPr bwMode="auto">
          <a:xfrm>
            <a:off x="5191125" y="4181475"/>
            <a:ext cx="127000" cy="61913"/>
          </a:xfrm>
          <a:custGeom>
            <a:avLst/>
            <a:gdLst/>
            <a:ahLst/>
            <a:cxnLst>
              <a:cxn ang="0">
                <a:pos x="0" y="43"/>
              </a:cxn>
              <a:cxn ang="0">
                <a:pos x="91" y="24"/>
              </a:cxn>
              <a:cxn ang="0">
                <a:pos x="0" y="0"/>
              </a:cxn>
              <a:cxn ang="0">
                <a:pos x="0" y="47"/>
              </a:cxn>
              <a:cxn ang="0">
                <a:pos x="0" y="47"/>
              </a:cxn>
              <a:cxn ang="0">
                <a:pos x="0" y="43"/>
              </a:cxn>
            </a:cxnLst>
            <a:rect l="0" t="0" r="r" b="b"/>
            <a:pathLst>
              <a:path w="91" h="47">
                <a:moveTo>
                  <a:pt x="0" y="43"/>
                </a:moveTo>
                <a:lnTo>
                  <a:pt x="91" y="24"/>
                </a:lnTo>
                <a:lnTo>
                  <a:pt x="0" y="0"/>
                </a:lnTo>
                <a:lnTo>
                  <a:pt x="0" y="47"/>
                </a:lnTo>
                <a:lnTo>
                  <a:pt x="0" y="47"/>
                </a:lnTo>
                <a:lnTo>
                  <a:pt x="0" y="43"/>
                </a:lnTo>
                <a:close/>
              </a:path>
            </a:pathLst>
          </a:custGeom>
          <a:solidFill>
            <a:srgbClr val="000000"/>
          </a:solidFill>
          <a:ln w="9525">
            <a:noFill/>
            <a:round/>
            <a:headEnd/>
            <a:tailEnd/>
          </a:ln>
        </p:spPr>
        <p:txBody>
          <a:bodyPr>
            <a:prstTxWarp prst="textNoShape">
              <a:avLst/>
            </a:prstTxWarp>
          </a:bodyPr>
          <a:lstStyle/>
          <a:p>
            <a:endParaRPr lang="en-US"/>
          </a:p>
        </p:txBody>
      </p:sp>
      <p:sp>
        <p:nvSpPr>
          <p:cNvPr id="258058" name="Line 10"/>
          <p:cNvSpPr>
            <a:spLocks noChangeShapeType="1"/>
          </p:cNvSpPr>
          <p:nvPr/>
        </p:nvSpPr>
        <p:spPr bwMode="auto">
          <a:xfrm>
            <a:off x="2673350" y="4519613"/>
            <a:ext cx="1165225" cy="4762"/>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58059" name="Freeform 11"/>
          <p:cNvSpPr>
            <a:spLocks/>
          </p:cNvSpPr>
          <p:nvPr/>
        </p:nvSpPr>
        <p:spPr bwMode="auto">
          <a:xfrm>
            <a:off x="3816350" y="4487863"/>
            <a:ext cx="127000" cy="66675"/>
          </a:xfrm>
          <a:custGeom>
            <a:avLst/>
            <a:gdLst/>
            <a:ahLst/>
            <a:cxnLst>
              <a:cxn ang="0">
                <a:pos x="0" y="48"/>
              </a:cxn>
              <a:cxn ang="0">
                <a:pos x="91" y="24"/>
              </a:cxn>
              <a:cxn ang="0">
                <a:pos x="0" y="0"/>
              </a:cxn>
              <a:cxn ang="0">
                <a:pos x="0" y="51"/>
              </a:cxn>
              <a:cxn ang="0">
                <a:pos x="0" y="51"/>
              </a:cxn>
              <a:cxn ang="0">
                <a:pos x="0" y="48"/>
              </a:cxn>
            </a:cxnLst>
            <a:rect l="0" t="0" r="r" b="b"/>
            <a:pathLst>
              <a:path w="91" h="51">
                <a:moveTo>
                  <a:pt x="0" y="48"/>
                </a:moveTo>
                <a:lnTo>
                  <a:pt x="91" y="24"/>
                </a:lnTo>
                <a:lnTo>
                  <a:pt x="0" y="0"/>
                </a:lnTo>
                <a:lnTo>
                  <a:pt x="0" y="51"/>
                </a:lnTo>
                <a:lnTo>
                  <a:pt x="0" y="51"/>
                </a:lnTo>
                <a:lnTo>
                  <a:pt x="0" y="48"/>
                </a:lnTo>
                <a:close/>
              </a:path>
            </a:pathLst>
          </a:custGeom>
          <a:solidFill>
            <a:srgbClr val="000000"/>
          </a:solidFill>
          <a:ln w="9525">
            <a:noFill/>
            <a:round/>
            <a:headEnd/>
            <a:tailEnd/>
          </a:ln>
        </p:spPr>
        <p:txBody>
          <a:bodyPr>
            <a:prstTxWarp prst="textNoShape">
              <a:avLst/>
            </a:prstTxWarp>
          </a:bodyPr>
          <a:lstStyle/>
          <a:p>
            <a:endParaRPr lang="en-US"/>
          </a:p>
        </p:txBody>
      </p:sp>
      <p:sp>
        <p:nvSpPr>
          <p:cNvPr id="258060" name="Freeform 12"/>
          <p:cNvSpPr>
            <a:spLocks/>
          </p:cNvSpPr>
          <p:nvPr/>
        </p:nvSpPr>
        <p:spPr bwMode="auto">
          <a:xfrm>
            <a:off x="2557463" y="4487863"/>
            <a:ext cx="127000" cy="66675"/>
          </a:xfrm>
          <a:custGeom>
            <a:avLst/>
            <a:gdLst/>
            <a:ahLst/>
            <a:cxnLst>
              <a:cxn ang="0">
                <a:pos x="87" y="0"/>
              </a:cxn>
              <a:cxn ang="0">
                <a:pos x="0" y="28"/>
              </a:cxn>
              <a:cxn ang="0">
                <a:pos x="91" y="51"/>
              </a:cxn>
              <a:cxn ang="0">
                <a:pos x="91" y="4"/>
              </a:cxn>
              <a:cxn ang="0">
                <a:pos x="91" y="4"/>
              </a:cxn>
              <a:cxn ang="0">
                <a:pos x="87" y="0"/>
              </a:cxn>
            </a:cxnLst>
            <a:rect l="0" t="0" r="r" b="b"/>
            <a:pathLst>
              <a:path w="91" h="51">
                <a:moveTo>
                  <a:pt x="87" y="0"/>
                </a:moveTo>
                <a:lnTo>
                  <a:pt x="0" y="28"/>
                </a:lnTo>
                <a:lnTo>
                  <a:pt x="91" y="51"/>
                </a:lnTo>
                <a:lnTo>
                  <a:pt x="91" y="4"/>
                </a:lnTo>
                <a:lnTo>
                  <a:pt x="91" y="4"/>
                </a:lnTo>
                <a:lnTo>
                  <a:pt x="87" y="0"/>
                </a:lnTo>
                <a:close/>
              </a:path>
            </a:pathLst>
          </a:custGeom>
          <a:solidFill>
            <a:srgbClr val="000000"/>
          </a:solidFill>
          <a:ln w="9525">
            <a:noFill/>
            <a:round/>
            <a:headEnd/>
            <a:tailEnd/>
          </a:ln>
        </p:spPr>
        <p:txBody>
          <a:bodyPr>
            <a:prstTxWarp prst="textNoShape">
              <a:avLst/>
            </a:prstTxWarp>
          </a:bodyPr>
          <a:lstStyle/>
          <a:p>
            <a:endParaRPr lang="en-US"/>
          </a:p>
        </p:txBody>
      </p:sp>
      <p:sp>
        <p:nvSpPr>
          <p:cNvPr id="258061" name="Freeform 13"/>
          <p:cNvSpPr>
            <a:spLocks/>
          </p:cNvSpPr>
          <p:nvPr/>
        </p:nvSpPr>
        <p:spPr bwMode="auto">
          <a:xfrm>
            <a:off x="3816350" y="4487863"/>
            <a:ext cx="127000" cy="66675"/>
          </a:xfrm>
          <a:custGeom>
            <a:avLst/>
            <a:gdLst/>
            <a:ahLst/>
            <a:cxnLst>
              <a:cxn ang="0">
                <a:pos x="0" y="48"/>
              </a:cxn>
              <a:cxn ang="0">
                <a:pos x="91" y="24"/>
              </a:cxn>
              <a:cxn ang="0">
                <a:pos x="0" y="0"/>
              </a:cxn>
              <a:cxn ang="0">
                <a:pos x="0" y="51"/>
              </a:cxn>
              <a:cxn ang="0">
                <a:pos x="0" y="51"/>
              </a:cxn>
              <a:cxn ang="0">
                <a:pos x="0" y="48"/>
              </a:cxn>
            </a:cxnLst>
            <a:rect l="0" t="0" r="r" b="b"/>
            <a:pathLst>
              <a:path w="91" h="51">
                <a:moveTo>
                  <a:pt x="0" y="48"/>
                </a:moveTo>
                <a:lnTo>
                  <a:pt x="91" y="24"/>
                </a:lnTo>
                <a:lnTo>
                  <a:pt x="0" y="0"/>
                </a:lnTo>
                <a:lnTo>
                  <a:pt x="0" y="51"/>
                </a:lnTo>
                <a:lnTo>
                  <a:pt x="0" y="51"/>
                </a:lnTo>
                <a:lnTo>
                  <a:pt x="0" y="48"/>
                </a:lnTo>
                <a:close/>
              </a:path>
            </a:pathLst>
          </a:custGeom>
          <a:solidFill>
            <a:srgbClr val="000000"/>
          </a:solidFill>
          <a:ln w="9525">
            <a:noFill/>
            <a:round/>
            <a:headEnd/>
            <a:tailEnd/>
          </a:ln>
        </p:spPr>
        <p:txBody>
          <a:bodyPr>
            <a:prstTxWarp prst="textNoShape">
              <a:avLst/>
            </a:prstTxWarp>
          </a:bodyPr>
          <a:lstStyle/>
          <a:p>
            <a:endParaRPr lang="en-US"/>
          </a:p>
        </p:txBody>
      </p:sp>
      <p:sp>
        <p:nvSpPr>
          <p:cNvPr id="258062" name="Rectangle 14"/>
          <p:cNvSpPr>
            <a:spLocks noChangeArrowheads="1"/>
          </p:cNvSpPr>
          <p:nvPr/>
        </p:nvSpPr>
        <p:spPr bwMode="auto">
          <a:xfrm rot="16200000">
            <a:off x="435769" y="3505994"/>
            <a:ext cx="1658937" cy="244475"/>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rPr>
              <a:t>Sequence number</a:t>
            </a:r>
            <a:endParaRPr lang="en-US">
              <a:latin typeface="Times New Roman" pitchFamily="-65" charset="0"/>
            </a:endParaRPr>
          </a:p>
        </p:txBody>
      </p:sp>
      <p:sp>
        <p:nvSpPr>
          <p:cNvPr id="258063" name="Rectangle 15"/>
          <p:cNvSpPr>
            <a:spLocks noChangeArrowheads="1"/>
          </p:cNvSpPr>
          <p:nvPr/>
        </p:nvSpPr>
        <p:spPr bwMode="auto">
          <a:xfrm>
            <a:off x="2457450" y="3330575"/>
            <a:ext cx="620713" cy="244475"/>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rPr>
              <a:t>Packet</a:t>
            </a:r>
            <a:endParaRPr lang="en-US">
              <a:latin typeface="Times New Roman" pitchFamily="-65" charset="0"/>
            </a:endParaRPr>
          </a:p>
        </p:txBody>
      </p:sp>
      <p:sp>
        <p:nvSpPr>
          <p:cNvPr id="258064" name="Rectangle 16"/>
          <p:cNvSpPr>
            <a:spLocks noChangeArrowheads="1"/>
          </p:cNvSpPr>
          <p:nvPr/>
        </p:nvSpPr>
        <p:spPr bwMode="auto">
          <a:xfrm>
            <a:off x="2457450" y="3532188"/>
            <a:ext cx="958850" cy="244475"/>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rPr>
              <a:t>generation</a:t>
            </a:r>
            <a:endParaRPr lang="en-US">
              <a:latin typeface="Times New Roman" pitchFamily="-65" charset="0"/>
            </a:endParaRPr>
          </a:p>
        </p:txBody>
      </p:sp>
      <p:sp>
        <p:nvSpPr>
          <p:cNvPr id="258065" name="Rectangle 17"/>
          <p:cNvSpPr>
            <a:spLocks noChangeArrowheads="1"/>
          </p:cNvSpPr>
          <p:nvPr/>
        </p:nvSpPr>
        <p:spPr bwMode="auto">
          <a:xfrm>
            <a:off x="3125788" y="4041775"/>
            <a:ext cx="744537" cy="244475"/>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rPr>
              <a:t>Network</a:t>
            </a:r>
            <a:endParaRPr lang="en-US">
              <a:latin typeface="Times New Roman" pitchFamily="-65" charset="0"/>
            </a:endParaRPr>
          </a:p>
        </p:txBody>
      </p:sp>
      <p:sp>
        <p:nvSpPr>
          <p:cNvPr id="258066" name="Rectangle 18"/>
          <p:cNvSpPr>
            <a:spLocks noChangeArrowheads="1"/>
          </p:cNvSpPr>
          <p:nvPr/>
        </p:nvSpPr>
        <p:spPr bwMode="auto">
          <a:xfrm>
            <a:off x="3125788" y="4249738"/>
            <a:ext cx="484187" cy="244475"/>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rPr>
              <a:t>delay</a:t>
            </a:r>
            <a:endParaRPr lang="en-US">
              <a:latin typeface="Times New Roman" pitchFamily="-65" charset="0"/>
            </a:endParaRPr>
          </a:p>
        </p:txBody>
      </p:sp>
      <p:sp>
        <p:nvSpPr>
          <p:cNvPr id="258067" name="Rectangle 19"/>
          <p:cNvSpPr>
            <a:spLocks noChangeArrowheads="1"/>
          </p:cNvSpPr>
          <p:nvPr/>
        </p:nvSpPr>
        <p:spPr bwMode="auto">
          <a:xfrm>
            <a:off x="4400550" y="3984625"/>
            <a:ext cx="542925" cy="244475"/>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rPr>
              <a:t>Buffer</a:t>
            </a:r>
            <a:endParaRPr lang="en-US">
              <a:latin typeface="Times New Roman" pitchFamily="-65" charset="0"/>
            </a:endParaRPr>
          </a:p>
        </p:txBody>
      </p:sp>
      <p:sp>
        <p:nvSpPr>
          <p:cNvPr id="258068" name="Rectangle 20"/>
          <p:cNvSpPr>
            <a:spLocks noChangeArrowheads="1"/>
          </p:cNvSpPr>
          <p:nvPr/>
        </p:nvSpPr>
        <p:spPr bwMode="auto">
          <a:xfrm>
            <a:off x="6042025" y="3611563"/>
            <a:ext cx="822325" cy="244475"/>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rPr>
              <a:t>Playback</a:t>
            </a:r>
            <a:endParaRPr lang="en-US">
              <a:latin typeface="Times New Roman" pitchFamily="-65" charset="0"/>
            </a:endParaRPr>
          </a:p>
        </p:txBody>
      </p:sp>
      <p:sp>
        <p:nvSpPr>
          <p:cNvPr id="258069" name="Rectangle 21"/>
          <p:cNvSpPr>
            <a:spLocks noChangeArrowheads="1"/>
          </p:cNvSpPr>
          <p:nvPr/>
        </p:nvSpPr>
        <p:spPr bwMode="auto">
          <a:xfrm>
            <a:off x="6788150" y="5334000"/>
            <a:ext cx="450850" cy="244475"/>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rPr>
              <a:t>Time</a:t>
            </a:r>
            <a:endParaRPr lang="en-US">
              <a:latin typeface="Times New Roman" pitchFamily="-65" charset="0"/>
            </a:endParaRPr>
          </a:p>
        </p:txBody>
      </p:sp>
      <p:sp>
        <p:nvSpPr>
          <p:cNvPr id="258070" name="Rectangle 22"/>
          <p:cNvSpPr>
            <a:spLocks noChangeArrowheads="1"/>
          </p:cNvSpPr>
          <p:nvPr/>
        </p:nvSpPr>
        <p:spPr bwMode="auto">
          <a:xfrm>
            <a:off x="5140325" y="2532063"/>
            <a:ext cx="620713" cy="244475"/>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rPr>
              <a:t>Packet</a:t>
            </a:r>
            <a:endParaRPr lang="en-US">
              <a:latin typeface="Times New Roman" pitchFamily="-65" charset="0"/>
            </a:endParaRPr>
          </a:p>
        </p:txBody>
      </p:sp>
      <p:sp>
        <p:nvSpPr>
          <p:cNvPr id="258071" name="Rectangle 23"/>
          <p:cNvSpPr>
            <a:spLocks noChangeArrowheads="1"/>
          </p:cNvSpPr>
          <p:nvPr/>
        </p:nvSpPr>
        <p:spPr bwMode="auto">
          <a:xfrm>
            <a:off x="5140325" y="2740025"/>
            <a:ext cx="552450" cy="244475"/>
          </a:xfrm>
          <a:prstGeom prst="rect">
            <a:avLst/>
          </a:prstGeom>
          <a:noFill/>
          <a:ln w="9525">
            <a:noFill/>
            <a:miter lim="800000"/>
            <a:headEnd/>
            <a:tailEnd/>
          </a:ln>
        </p:spPr>
        <p:txBody>
          <a:bodyPr wrap="none" lIns="0" tIns="0" rIns="0" bIns="0">
            <a:prstTxWarp prst="textNoShape">
              <a:avLst/>
            </a:prstTxWarp>
            <a:spAutoFit/>
          </a:bodyPr>
          <a:lstStyle/>
          <a:p>
            <a:pPr algn="l"/>
            <a:r>
              <a:rPr lang="en-US" sz="1600">
                <a:solidFill>
                  <a:srgbClr val="000000"/>
                </a:solidFill>
              </a:rPr>
              <a:t>arrival</a:t>
            </a:r>
            <a:endParaRPr lang="en-US">
              <a:latin typeface="Times New Roman" pitchFamily="-65" charset="0"/>
            </a:endParaRPr>
          </a:p>
        </p:txBody>
      </p:sp>
      <p:sp>
        <p:nvSpPr>
          <p:cNvPr id="258072" name="Rectangle 24"/>
          <p:cNvSpPr>
            <a:spLocks noGrp="1" noChangeArrowheads="1"/>
          </p:cNvSpPr>
          <p:nvPr>
            <p:ph type="title"/>
          </p:nvPr>
        </p:nvSpPr>
        <p:spPr/>
        <p:txBody>
          <a:bodyPr/>
          <a:lstStyle/>
          <a:p>
            <a:r>
              <a:rPr lang="en-US"/>
              <a:t>Tolerating Jitter with Buffering</a:t>
            </a: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a:t>Taxonomy of Applications</a:t>
            </a:r>
          </a:p>
        </p:txBody>
      </p:sp>
      <p:sp>
        <p:nvSpPr>
          <p:cNvPr id="260099" name="Rectangle 3"/>
          <p:cNvSpPr>
            <a:spLocks noGrp="1" noChangeArrowheads="1"/>
          </p:cNvSpPr>
          <p:nvPr>
            <p:ph type="body" idx="1"/>
          </p:nvPr>
        </p:nvSpPr>
        <p:spPr/>
        <p:txBody>
          <a:bodyPr/>
          <a:lstStyle/>
          <a:p>
            <a:endParaRPr lang="en-US"/>
          </a:p>
        </p:txBody>
      </p:sp>
      <p:grpSp>
        <p:nvGrpSpPr>
          <p:cNvPr id="2" name="Group 4"/>
          <p:cNvGrpSpPr>
            <a:grpSpLocks/>
          </p:cNvGrpSpPr>
          <p:nvPr/>
        </p:nvGrpSpPr>
        <p:grpSpPr bwMode="auto">
          <a:xfrm>
            <a:off x="457200" y="2133600"/>
            <a:ext cx="7966075" cy="3952875"/>
            <a:chOff x="937" y="1657"/>
            <a:chExt cx="3860" cy="1589"/>
          </a:xfrm>
        </p:grpSpPr>
        <p:sp>
          <p:nvSpPr>
            <p:cNvPr id="260101" name="Rectangle 5"/>
            <p:cNvSpPr>
              <a:spLocks noChangeArrowheads="1"/>
            </p:cNvSpPr>
            <p:nvPr/>
          </p:nvSpPr>
          <p:spPr bwMode="auto">
            <a:xfrm>
              <a:off x="2791" y="1686"/>
              <a:ext cx="462" cy="111"/>
            </a:xfrm>
            <a:prstGeom prst="rect">
              <a:avLst/>
            </a:prstGeom>
            <a:noFill/>
            <a:ln w="9525">
              <a:noFill/>
              <a:miter lim="800000"/>
              <a:headEnd/>
              <a:tailEnd/>
            </a:ln>
          </p:spPr>
          <p:txBody>
            <a:bodyPr>
              <a:prstTxWarp prst="textNoShape">
                <a:avLst/>
              </a:prstTxWarp>
            </a:bodyPr>
            <a:lstStyle/>
            <a:p>
              <a:endParaRPr lang="en-US"/>
            </a:p>
          </p:txBody>
        </p:sp>
        <p:sp>
          <p:nvSpPr>
            <p:cNvPr id="260102" name="Rectangle 6"/>
            <p:cNvSpPr>
              <a:spLocks noChangeArrowheads="1"/>
            </p:cNvSpPr>
            <p:nvPr/>
          </p:nvSpPr>
          <p:spPr bwMode="auto">
            <a:xfrm>
              <a:off x="2855" y="1691"/>
              <a:ext cx="330" cy="61"/>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Applications</a:t>
              </a:r>
              <a:endParaRPr lang="en-US"/>
            </a:p>
          </p:txBody>
        </p:sp>
        <p:sp>
          <p:nvSpPr>
            <p:cNvPr id="260103" name="Rectangle 7"/>
            <p:cNvSpPr>
              <a:spLocks noChangeArrowheads="1"/>
            </p:cNvSpPr>
            <p:nvPr/>
          </p:nvSpPr>
          <p:spPr bwMode="auto">
            <a:xfrm>
              <a:off x="2015" y="1989"/>
              <a:ext cx="371" cy="108"/>
            </a:xfrm>
            <a:prstGeom prst="rect">
              <a:avLst/>
            </a:prstGeom>
            <a:noFill/>
            <a:ln w="9525">
              <a:noFill/>
              <a:miter lim="800000"/>
              <a:headEnd/>
              <a:tailEnd/>
            </a:ln>
          </p:spPr>
          <p:txBody>
            <a:bodyPr>
              <a:prstTxWarp prst="textNoShape">
                <a:avLst/>
              </a:prstTxWarp>
            </a:bodyPr>
            <a:lstStyle/>
            <a:p>
              <a:endParaRPr lang="en-US"/>
            </a:p>
          </p:txBody>
        </p:sp>
        <p:sp>
          <p:nvSpPr>
            <p:cNvPr id="260104" name="Rectangle 8"/>
            <p:cNvSpPr>
              <a:spLocks noChangeArrowheads="1"/>
            </p:cNvSpPr>
            <p:nvPr/>
          </p:nvSpPr>
          <p:spPr bwMode="auto">
            <a:xfrm>
              <a:off x="2070" y="1991"/>
              <a:ext cx="259" cy="61"/>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Real time</a:t>
              </a:r>
              <a:endParaRPr lang="en-US"/>
            </a:p>
          </p:txBody>
        </p:sp>
        <p:sp>
          <p:nvSpPr>
            <p:cNvPr id="260105" name="Rectangle 9"/>
            <p:cNvSpPr>
              <a:spLocks noChangeArrowheads="1"/>
            </p:cNvSpPr>
            <p:nvPr/>
          </p:nvSpPr>
          <p:spPr bwMode="auto">
            <a:xfrm>
              <a:off x="1483" y="2407"/>
              <a:ext cx="84" cy="111"/>
            </a:xfrm>
            <a:prstGeom prst="rect">
              <a:avLst/>
            </a:prstGeom>
            <a:noFill/>
            <a:ln w="9525">
              <a:noFill/>
              <a:miter lim="800000"/>
              <a:headEnd/>
              <a:tailEnd/>
            </a:ln>
          </p:spPr>
          <p:txBody>
            <a:bodyPr>
              <a:prstTxWarp prst="textNoShape">
                <a:avLst/>
              </a:prstTxWarp>
            </a:bodyPr>
            <a:lstStyle/>
            <a:p>
              <a:endParaRPr lang="en-US"/>
            </a:p>
          </p:txBody>
        </p:sp>
        <p:sp>
          <p:nvSpPr>
            <p:cNvPr id="260106" name="Rectangle 10"/>
            <p:cNvSpPr>
              <a:spLocks noChangeArrowheads="1"/>
            </p:cNvSpPr>
            <p:nvPr/>
          </p:nvSpPr>
          <p:spPr bwMode="auto">
            <a:xfrm>
              <a:off x="1505" y="2411"/>
              <a:ext cx="38" cy="62"/>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T</a:t>
              </a:r>
              <a:endParaRPr lang="en-US"/>
            </a:p>
          </p:txBody>
        </p:sp>
        <p:sp>
          <p:nvSpPr>
            <p:cNvPr id="260107" name="Rectangle 11"/>
            <p:cNvSpPr>
              <a:spLocks noChangeArrowheads="1"/>
            </p:cNvSpPr>
            <p:nvPr/>
          </p:nvSpPr>
          <p:spPr bwMode="auto">
            <a:xfrm>
              <a:off x="1523" y="2407"/>
              <a:ext cx="245" cy="98"/>
            </a:xfrm>
            <a:prstGeom prst="rect">
              <a:avLst/>
            </a:prstGeom>
            <a:noFill/>
            <a:ln w="9525">
              <a:noFill/>
              <a:miter lim="800000"/>
              <a:headEnd/>
              <a:tailEnd/>
            </a:ln>
          </p:spPr>
          <p:txBody>
            <a:bodyPr>
              <a:prstTxWarp prst="textNoShape">
                <a:avLst/>
              </a:prstTxWarp>
            </a:bodyPr>
            <a:lstStyle/>
            <a:p>
              <a:endParaRPr lang="en-US"/>
            </a:p>
          </p:txBody>
        </p:sp>
        <p:sp>
          <p:nvSpPr>
            <p:cNvPr id="260108" name="Rectangle 12"/>
            <p:cNvSpPr>
              <a:spLocks noChangeArrowheads="1"/>
            </p:cNvSpPr>
            <p:nvPr/>
          </p:nvSpPr>
          <p:spPr bwMode="auto">
            <a:xfrm>
              <a:off x="1567" y="2411"/>
              <a:ext cx="187" cy="62"/>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olerant</a:t>
              </a:r>
              <a:endParaRPr lang="en-US"/>
            </a:p>
          </p:txBody>
        </p:sp>
        <p:sp>
          <p:nvSpPr>
            <p:cNvPr id="260109" name="Rectangle 13"/>
            <p:cNvSpPr>
              <a:spLocks noChangeArrowheads="1"/>
            </p:cNvSpPr>
            <p:nvPr/>
          </p:nvSpPr>
          <p:spPr bwMode="auto">
            <a:xfrm>
              <a:off x="1221" y="2721"/>
              <a:ext cx="339" cy="109"/>
            </a:xfrm>
            <a:prstGeom prst="rect">
              <a:avLst/>
            </a:prstGeom>
            <a:noFill/>
            <a:ln w="9525">
              <a:noFill/>
              <a:miter lim="800000"/>
              <a:headEnd/>
              <a:tailEnd/>
            </a:ln>
          </p:spPr>
          <p:txBody>
            <a:bodyPr>
              <a:prstTxWarp prst="textNoShape">
                <a:avLst/>
              </a:prstTxWarp>
            </a:bodyPr>
            <a:lstStyle/>
            <a:p>
              <a:endParaRPr lang="en-US"/>
            </a:p>
          </p:txBody>
        </p:sp>
        <p:sp>
          <p:nvSpPr>
            <p:cNvPr id="260110" name="Rectangle 14"/>
            <p:cNvSpPr>
              <a:spLocks noChangeArrowheads="1"/>
            </p:cNvSpPr>
            <p:nvPr/>
          </p:nvSpPr>
          <p:spPr bwMode="auto">
            <a:xfrm>
              <a:off x="1275" y="2724"/>
              <a:ext cx="237" cy="61"/>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Adaptive</a:t>
              </a:r>
              <a:endParaRPr lang="en-US"/>
            </a:p>
          </p:txBody>
        </p:sp>
        <p:sp>
          <p:nvSpPr>
            <p:cNvPr id="260111" name="Rectangle 15"/>
            <p:cNvSpPr>
              <a:spLocks noChangeArrowheads="1"/>
            </p:cNvSpPr>
            <p:nvPr/>
          </p:nvSpPr>
          <p:spPr bwMode="auto">
            <a:xfrm>
              <a:off x="1676" y="2721"/>
              <a:ext cx="450" cy="97"/>
            </a:xfrm>
            <a:prstGeom prst="rect">
              <a:avLst/>
            </a:prstGeom>
            <a:noFill/>
            <a:ln w="9525">
              <a:noFill/>
              <a:miter lim="800000"/>
              <a:headEnd/>
              <a:tailEnd/>
            </a:ln>
          </p:spPr>
          <p:txBody>
            <a:bodyPr>
              <a:prstTxWarp prst="textNoShape">
                <a:avLst/>
              </a:prstTxWarp>
            </a:bodyPr>
            <a:lstStyle/>
            <a:p>
              <a:endParaRPr lang="en-US"/>
            </a:p>
          </p:txBody>
        </p:sp>
        <p:sp>
          <p:nvSpPr>
            <p:cNvPr id="260112" name="Rectangle 16"/>
            <p:cNvSpPr>
              <a:spLocks noChangeArrowheads="1"/>
            </p:cNvSpPr>
            <p:nvPr/>
          </p:nvSpPr>
          <p:spPr bwMode="auto">
            <a:xfrm>
              <a:off x="1745" y="2724"/>
              <a:ext cx="343" cy="61"/>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Nonadaptive</a:t>
              </a:r>
              <a:endParaRPr lang="en-US"/>
            </a:p>
          </p:txBody>
        </p:sp>
        <p:sp>
          <p:nvSpPr>
            <p:cNvPr id="260113" name="Rectangle 17"/>
            <p:cNvSpPr>
              <a:spLocks noChangeArrowheads="1"/>
            </p:cNvSpPr>
            <p:nvPr/>
          </p:nvSpPr>
          <p:spPr bwMode="auto">
            <a:xfrm>
              <a:off x="1032" y="3028"/>
              <a:ext cx="324" cy="109"/>
            </a:xfrm>
            <a:prstGeom prst="rect">
              <a:avLst/>
            </a:prstGeom>
            <a:noFill/>
            <a:ln w="9525">
              <a:noFill/>
              <a:miter lim="800000"/>
              <a:headEnd/>
              <a:tailEnd/>
            </a:ln>
          </p:spPr>
          <p:txBody>
            <a:bodyPr>
              <a:prstTxWarp prst="textNoShape">
                <a:avLst/>
              </a:prstTxWarp>
            </a:bodyPr>
            <a:lstStyle/>
            <a:p>
              <a:endParaRPr lang="en-US"/>
            </a:p>
          </p:txBody>
        </p:sp>
        <p:sp>
          <p:nvSpPr>
            <p:cNvPr id="260114" name="Rectangle 18"/>
            <p:cNvSpPr>
              <a:spLocks noChangeArrowheads="1"/>
            </p:cNvSpPr>
            <p:nvPr/>
          </p:nvSpPr>
          <p:spPr bwMode="auto">
            <a:xfrm>
              <a:off x="1072" y="3031"/>
              <a:ext cx="157" cy="61"/>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Delay</a:t>
              </a:r>
              <a:endParaRPr lang="en-US"/>
            </a:p>
          </p:txBody>
        </p:sp>
        <p:sp>
          <p:nvSpPr>
            <p:cNvPr id="260115" name="Rectangle 19"/>
            <p:cNvSpPr>
              <a:spLocks noChangeArrowheads="1"/>
            </p:cNvSpPr>
            <p:nvPr/>
          </p:nvSpPr>
          <p:spPr bwMode="auto">
            <a:xfrm>
              <a:off x="1256" y="3031"/>
              <a:ext cx="21" cy="61"/>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a:t>
              </a:r>
              <a:endParaRPr lang="en-US"/>
            </a:p>
          </p:txBody>
        </p:sp>
        <p:sp>
          <p:nvSpPr>
            <p:cNvPr id="260116" name="Rectangle 20"/>
            <p:cNvSpPr>
              <a:spLocks noChangeArrowheads="1"/>
            </p:cNvSpPr>
            <p:nvPr/>
          </p:nvSpPr>
          <p:spPr bwMode="auto">
            <a:xfrm>
              <a:off x="1000" y="3123"/>
              <a:ext cx="328" cy="109"/>
            </a:xfrm>
            <a:prstGeom prst="rect">
              <a:avLst/>
            </a:prstGeom>
            <a:noFill/>
            <a:ln w="9525">
              <a:noFill/>
              <a:miter lim="800000"/>
              <a:headEnd/>
              <a:tailEnd/>
            </a:ln>
          </p:spPr>
          <p:txBody>
            <a:bodyPr>
              <a:prstTxWarp prst="textNoShape">
                <a:avLst/>
              </a:prstTxWarp>
            </a:bodyPr>
            <a:lstStyle/>
            <a:p>
              <a:endParaRPr lang="en-US"/>
            </a:p>
          </p:txBody>
        </p:sp>
        <p:sp>
          <p:nvSpPr>
            <p:cNvPr id="260117" name="Rectangle 21"/>
            <p:cNvSpPr>
              <a:spLocks noChangeArrowheads="1"/>
            </p:cNvSpPr>
            <p:nvPr/>
          </p:nvSpPr>
          <p:spPr bwMode="auto">
            <a:xfrm>
              <a:off x="1052" y="3126"/>
              <a:ext cx="231" cy="61"/>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adaptive</a:t>
              </a:r>
              <a:endParaRPr lang="en-US"/>
            </a:p>
          </p:txBody>
        </p:sp>
        <p:sp>
          <p:nvSpPr>
            <p:cNvPr id="260118" name="Rectangle 22"/>
            <p:cNvSpPr>
              <a:spLocks noChangeArrowheads="1"/>
            </p:cNvSpPr>
            <p:nvPr/>
          </p:nvSpPr>
          <p:spPr bwMode="auto">
            <a:xfrm>
              <a:off x="1512" y="3028"/>
              <a:ext cx="292" cy="109"/>
            </a:xfrm>
            <a:prstGeom prst="rect">
              <a:avLst/>
            </a:prstGeom>
            <a:noFill/>
            <a:ln w="9525">
              <a:noFill/>
              <a:miter lim="800000"/>
              <a:headEnd/>
              <a:tailEnd/>
            </a:ln>
          </p:spPr>
          <p:txBody>
            <a:bodyPr>
              <a:prstTxWarp prst="textNoShape">
                <a:avLst/>
              </a:prstTxWarp>
            </a:bodyPr>
            <a:lstStyle/>
            <a:p>
              <a:endParaRPr lang="en-US"/>
            </a:p>
          </p:txBody>
        </p:sp>
        <p:sp>
          <p:nvSpPr>
            <p:cNvPr id="260119" name="Rectangle 23"/>
            <p:cNvSpPr>
              <a:spLocks noChangeArrowheads="1"/>
            </p:cNvSpPr>
            <p:nvPr/>
          </p:nvSpPr>
          <p:spPr bwMode="auto">
            <a:xfrm>
              <a:off x="1549" y="3031"/>
              <a:ext cx="130" cy="61"/>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Rate</a:t>
              </a:r>
              <a:endParaRPr lang="en-US"/>
            </a:p>
          </p:txBody>
        </p:sp>
        <p:sp>
          <p:nvSpPr>
            <p:cNvPr id="260120" name="Rectangle 24"/>
            <p:cNvSpPr>
              <a:spLocks noChangeArrowheads="1"/>
            </p:cNvSpPr>
            <p:nvPr/>
          </p:nvSpPr>
          <p:spPr bwMode="auto">
            <a:xfrm>
              <a:off x="1701" y="3031"/>
              <a:ext cx="21" cy="61"/>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a:t>
              </a:r>
              <a:endParaRPr lang="en-US"/>
            </a:p>
          </p:txBody>
        </p:sp>
        <p:sp>
          <p:nvSpPr>
            <p:cNvPr id="260121" name="Rectangle 25"/>
            <p:cNvSpPr>
              <a:spLocks noChangeArrowheads="1"/>
            </p:cNvSpPr>
            <p:nvPr/>
          </p:nvSpPr>
          <p:spPr bwMode="auto">
            <a:xfrm>
              <a:off x="1460" y="3123"/>
              <a:ext cx="328" cy="109"/>
            </a:xfrm>
            <a:prstGeom prst="rect">
              <a:avLst/>
            </a:prstGeom>
            <a:noFill/>
            <a:ln w="9525">
              <a:noFill/>
              <a:miter lim="800000"/>
              <a:headEnd/>
              <a:tailEnd/>
            </a:ln>
          </p:spPr>
          <p:txBody>
            <a:bodyPr>
              <a:prstTxWarp prst="textNoShape">
                <a:avLst/>
              </a:prstTxWarp>
            </a:bodyPr>
            <a:lstStyle/>
            <a:p>
              <a:endParaRPr lang="en-US"/>
            </a:p>
          </p:txBody>
        </p:sp>
        <p:sp>
          <p:nvSpPr>
            <p:cNvPr id="260122" name="Rectangle 26"/>
            <p:cNvSpPr>
              <a:spLocks noChangeArrowheads="1"/>
            </p:cNvSpPr>
            <p:nvPr/>
          </p:nvSpPr>
          <p:spPr bwMode="auto">
            <a:xfrm>
              <a:off x="1512" y="3126"/>
              <a:ext cx="231" cy="61"/>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adaptive</a:t>
              </a:r>
              <a:endParaRPr lang="en-US"/>
            </a:p>
          </p:txBody>
        </p:sp>
        <p:sp>
          <p:nvSpPr>
            <p:cNvPr id="260123" name="Rectangle 27"/>
            <p:cNvSpPr>
              <a:spLocks noChangeArrowheads="1"/>
            </p:cNvSpPr>
            <p:nvPr/>
          </p:nvSpPr>
          <p:spPr bwMode="auto">
            <a:xfrm>
              <a:off x="2724" y="2407"/>
              <a:ext cx="368" cy="111"/>
            </a:xfrm>
            <a:prstGeom prst="rect">
              <a:avLst/>
            </a:prstGeom>
            <a:noFill/>
            <a:ln w="9525">
              <a:noFill/>
              <a:miter lim="800000"/>
              <a:headEnd/>
              <a:tailEnd/>
            </a:ln>
          </p:spPr>
          <p:txBody>
            <a:bodyPr>
              <a:prstTxWarp prst="textNoShape">
                <a:avLst/>
              </a:prstTxWarp>
            </a:bodyPr>
            <a:lstStyle/>
            <a:p>
              <a:endParaRPr lang="en-US"/>
            </a:p>
          </p:txBody>
        </p:sp>
        <p:sp>
          <p:nvSpPr>
            <p:cNvPr id="260124" name="Rectangle 28"/>
            <p:cNvSpPr>
              <a:spLocks noChangeArrowheads="1"/>
            </p:cNvSpPr>
            <p:nvPr/>
          </p:nvSpPr>
          <p:spPr bwMode="auto">
            <a:xfrm>
              <a:off x="2776" y="2411"/>
              <a:ext cx="255" cy="62"/>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Intolerant</a:t>
              </a:r>
              <a:endParaRPr lang="en-US"/>
            </a:p>
          </p:txBody>
        </p:sp>
        <p:sp>
          <p:nvSpPr>
            <p:cNvPr id="260125" name="Rectangle 29"/>
            <p:cNvSpPr>
              <a:spLocks noChangeArrowheads="1"/>
            </p:cNvSpPr>
            <p:nvPr/>
          </p:nvSpPr>
          <p:spPr bwMode="auto">
            <a:xfrm>
              <a:off x="2311" y="2721"/>
              <a:ext cx="521" cy="109"/>
            </a:xfrm>
            <a:prstGeom prst="rect">
              <a:avLst/>
            </a:prstGeom>
            <a:noFill/>
            <a:ln w="9525">
              <a:noFill/>
              <a:miter lim="800000"/>
              <a:headEnd/>
              <a:tailEnd/>
            </a:ln>
          </p:spPr>
          <p:txBody>
            <a:bodyPr>
              <a:prstTxWarp prst="textNoShape">
                <a:avLst/>
              </a:prstTxWarp>
            </a:bodyPr>
            <a:lstStyle/>
            <a:p>
              <a:endParaRPr lang="en-US"/>
            </a:p>
          </p:txBody>
        </p:sp>
        <p:sp>
          <p:nvSpPr>
            <p:cNvPr id="260126" name="Rectangle 30"/>
            <p:cNvSpPr>
              <a:spLocks noChangeArrowheads="1"/>
            </p:cNvSpPr>
            <p:nvPr/>
          </p:nvSpPr>
          <p:spPr bwMode="auto">
            <a:xfrm>
              <a:off x="2348" y="2724"/>
              <a:ext cx="129" cy="61"/>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Rate</a:t>
              </a:r>
              <a:endParaRPr lang="en-US"/>
            </a:p>
          </p:txBody>
        </p:sp>
        <p:sp>
          <p:nvSpPr>
            <p:cNvPr id="260127" name="Rectangle 31"/>
            <p:cNvSpPr>
              <a:spLocks noChangeArrowheads="1"/>
            </p:cNvSpPr>
            <p:nvPr/>
          </p:nvSpPr>
          <p:spPr bwMode="auto">
            <a:xfrm>
              <a:off x="2500" y="2724"/>
              <a:ext cx="21" cy="61"/>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a:t>
              </a:r>
              <a:endParaRPr lang="en-US"/>
            </a:p>
          </p:txBody>
        </p:sp>
        <p:sp>
          <p:nvSpPr>
            <p:cNvPr id="260128" name="Rectangle 32"/>
            <p:cNvSpPr>
              <a:spLocks noChangeArrowheads="1"/>
            </p:cNvSpPr>
            <p:nvPr/>
          </p:nvSpPr>
          <p:spPr bwMode="auto">
            <a:xfrm>
              <a:off x="2559" y="2724"/>
              <a:ext cx="230" cy="61"/>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adaptive</a:t>
              </a:r>
              <a:endParaRPr lang="en-US"/>
            </a:p>
          </p:txBody>
        </p:sp>
        <p:sp>
          <p:nvSpPr>
            <p:cNvPr id="260129" name="Rectangle 33"/>
            <p:cNvSpPr>
              <a:spLocks noChangeArrowheads="1"/>
            </p:cNvSpPr>
            <p:nvPr/>
          </p:nvSpPr>
          <p:spPr bwMode="auto">
            <a:xfrm>
              <a:off x="3007" y="2721"/>
              <a:ext cx="451" cy="97"/>
            </a:xfrm>
            <a:prstGeom prst="rect">
              <a:avLst/>
            </a:prstGeom>
            <a:noFill/>
            <a:ln w="9525">
              <a:noFill/>
              <a:miter lim="800000"/>
              <a:headEnd/>
              <a:tailEnd/>
            </a:ln>
          </p:spPr>
          <p:txBody>
            <a:bodyPr>
              <a:prstTxWarp prst="textNoShape">
                <a:avLst/>
              </a:prstTxWarp>
            </a:bodyPr>
            <a:lstStyle/>
            <a:p>
              <a:endParaRPr lang="en-US"/>
            </a:p>
          </p:txBody>
        </p:sp>
        <p:sp>
          <p:nvSpPr>
            <p:cNvPr id="260130" name="Rectangle 34"/>
            <p:cNvSpPr>
              <a:spLocks noChangeArrowheads="1"/>
            </p:cNvSpPr>
            <p:nvPr/>
          </p:nvSpPr>
          <p:spPr bwMode="auto">
            <a:xfrm>
              <a:off x="3075" y="2724"/>
              <a:ext cx="344" cy="61"/>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Nonadaptive</a:t>
              </a:r>
              <a:endParaRPr lang="en-US"/>
            </a:p>
          </p:txBody>
        </p:sp>
        <p:sp>
          <p:nvSpPr>
            <p:cNvPr id="260131" name="Rectangle 35"/>
            <p:cNvSpPr>
              <a:spLocks noChangeArrowheads="1"/>
            </p:cNvSpPr>
            <p:nvPr/>
          </p:nvSpPr>
          <p:spPr bwMode="auto">
            <a:xfrm>
              <a:off x="3266" y="2387"/>
              <a:ext cx="402" cy="111"/>
            </a:xfrm>
            <a:prstGeom prst="rect">
              <a:avLst/>
            </a:prstGeom>
            <a:noFill/>
            <a:ln w="9525">
              <a:noFill/>
              <a:miter lim="800000"/>
              <a:headEnd/>
              <a:tailEnd/>
            </a:ln>
          </p:spPr>
          <p:txBody>
            <a:bodyPr>
              <a:prstTxWarp prst="textNoShape">
                <a:avLst/>
              </a:prstTxWarp>
            </a:bodyPr>
            <a:lstStyle/>
            <a:p>
              <a:endParaRPr lang="en-US"/>
            </a:p>
          </p:txBody>
        </p:sp>
        <p:sp>
          <p:nvSpPr>
            <p:cNvPr id="260132" name="Rectangle 36"/>
            <p:cNvSpPr>
              <a:spLocks noChangeArrowheads="1"/>
            </p:cNvSpPr>
            <p:nvPr/>
          </p:nvSpPr>
          <p:spPr bwMode="auto">
            <a:xfrm>
              <a:off x="3324" y="2391"/>
              <a:ext cx="282" cy="61"/>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Interactive</a:t>
              </a:r>
              <a:endParaRPr lang="en-US"/>
            </a:p>
          </p:txBody>
        </p:sp>
        <p:sp>
          <p:nvSpPr>
            <p:cNvPr id="260133" name="Rectangle 37"/>
            <p:cNvSpPr>
              <a:spLocks noChangeArrowheads="1"/>
            </p:cNvSpPr>
            <p:nvPr/>
          </p:nvSpPr>
          <p:spPr bwMode="auto">
            <a:xfrm>
              <a:off x="3785" y="2384"/>
              <a:ext cx="461" cy="111"/>
            </a:xfrm>
            <a:prstGeom prst="rect">
              <a:avLst/>
            </a:prstGeom>
            <a:noFill/>
            <a:ln w="9525">
              <a:noFill/>
              <a:miter lim="800000"/>
              <a:headEnd/>
              <a:tailEnd/>
            </a:ln>
          </p:spPr>
          <p:txBody>
            <a:bodyPr>
              <a:prstTxWarp prst="textNoShape">
                <a:avLst/>
              </a:prstTxWarp>
            </a:bodyPr>
            <a:lstStyle/>
            <a:p>
              <a:endParaRPr lang="en-US"/>
            </a:p>
          </p:txBody>
        </p:sp>
        <p:sp>
          <p:nvSpPr>
            <p:cNvPr id="260134" name="Rectangle 38"/>
            <p:cNvSpPr>
              <a:spLocks noChangeArrowheads="1"/>
            </p:cNvSpPr>
            <p:nvPr/>
          </p:nvSpPr>
          <p:spPr bwMode="auto">
            <a:xfrm>
              <a:off x="3843" y="2388"/>
              <a:ext cx="282" cy="61"/>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Interactive</a:t>
              </a:r>
              <a:endParaRPr lang="en-US"/>
            </a:p>
          </p:txBody>
        </p:sp>
        <p:sp>
          <p:nvSpPr>
            <p:cNvPr id="260135" name="Rectangle 39"/>
            <p:cNvSpPr>
              <a:spLocks noChangeArrowheads="1"/>
            </p:cNvSpPr>
            <p:nvPr/>
          </p:nvSpPr>
          <p:spPr bwMode="auto">
            <a:xfrm>
              <a:off x="3887" y="2478"/>
              <a:ext cx="183" cy="109"/>
            </a:xfrm>
            <a:prstGeom prst="rect">
              <a:avLst/>
            </a:prstGeom>
            <a:noFill/>
            <a:ln w="9525">
              <a:noFill/>
              <a:miter lim="800000"/>
              <a:headEnd/>
              <a:tailEnd/>
            </a:ln>
          </p:spPr>
          <p:txBody>
            <a:bodyPr>
              <a:prstTxWarp prst="textNoShape">
                <a:avLst/>
              </a:prstTxWarp>
            </a:bodyPr>
            <a:lstStyle/>
            <a:p>
              <a:endParaRPr lang="en-US"/>
            </a:p>
          </p:txBody>
        </p:sp>
        <p:sp>
          <p:nvSpPr>
            <p:cNvPr id="260136" name="Rectangle 40"/>
            <p:cNvSpPr>
              <a:spLocks noChangeArrowheads="1"/>
            </p:cNvSpPr>
            <p:nvPr/>
          </p:nvSpPr>
          <p:spPr bwMode="auto">
            <a:xfrm>
              <a:off x="3919" y="2480"/>
              <a:ext cx="112" cy="61"/>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bulk</a:t>
              </a:r>
              <a:endParaRPr lang="en-US"/>
            </a:p>
          </p:txBody>
        </p:sp>
        <p:sp>
          <p:nvSpPr>
            <p:cNvPr id="260137" name="Rectangle 41"/>
            <p:cNvSpPr>
              <a:spLocks noChangeArrowheads="1"/>
            </p:cNvSpPr>
            <p:nvPr/>
          </p:nvSpPr>
          <p:spPr bwMode="auto">
            <a:xfrm>
              <a:off x="4254" y="2383"/>
              <a:ext cx="543" cy="108"/>
            </a:xfrm>
            <a:prstGeom prst="rect">
              <a:avLst/>
            </a:prstGeom>
            <a:noFill/>
            <a:ln w="9525">
              <a:noFill/>
              <a:miter lim="800000"/>
              <a:headEnd/>
              <a:tailEnd/>
            </a:ln>
          </p:spPr>
          <p:txBody>
            <a:bodyPr>
              <a:prstTxWarp prst="textNoShape">
                <a:avLst/>
              </a:prstTxWarp>
            </a:bodyPr>
            <a:lstStyle/>
            <a:p>
              <a:endParaRPr lang="en-US"/>
            </a:p>
          </p:txBody>
        </p:sp>
        <p:sp>
          <p:nvSpPr>
            <p:cNvPr id="260138" name="Rectangle 42"/>
            <p:cNvSpPr>
              <a:spLocks noChangeArrowheads="1"/>
            </p:cNvSpPr>
            <p:nvPr/>
          </p:nvSpPr>
          <p:spPr bwMode="auto">
            <a:xfrm>
              <a:off x="4327" y="2385"/>
              <a:ext cx="388" cy="61"/>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Asynchronous</a:t>
              </a:r>
              <a:endParaRPr lang="en-US"/>
            </a:p>
          </p:txBody>
        </p:sp>
        <p:sp>
          <p:nvSpPr>
            <p:cNvPr id="260139" name="Rectangle 43"/>
            <p:cNvSpPr>
              <a:spLocks noChangeArrowheads="1"/>
            </p:cNvSpPr>
            <p:nvPr/>
          </p:nvSpPr>
          <p:spPr bwMode="auto">
            <a:xfrm>
              <a:off x="3854" y="1989"/>
              <a:ext cx="271" cy="108"/>
            </a:xfrm>
            <a:prstGeom prst="rect">
              <a:avLst/>
            </a:prstGeom>
            <a:noFill/>
            <a:ln w="9525">
              <a:noFill/>
              <a:miter lim="800000"/>
              <a:headEnd/>
              <a:tailEnd/>
            </a:ln>
          </p:spPr>
          <p:txBody>
            <a:bodyPr>
              <a:prstTxWarp prst="textNoShape">
                <a:avLst/>
              </a:prstTxWarp>
            </a:bodyPr>
            <a:lstStyle/>
            <a:p>
              <a:endParaRPr lang="en-US"/>
            </a:p>
          </p:txBody>
        </p:sp>
        <p:sp>
          <p:nvSpPr>
            <p:cNvPr id="260140" name="Rectangle 44"/>
            <p:cNvSpPr>
              <a:spLocks noChangeArrowheads="1"/>
            </p:cNvSpPr>
            <p:nvPr/>
          </p:nvSpPr>
          <p:spPr bwMode="auto">
            <a:xfrm>
              <a:off x="3898" y="1991"/>
              <a:ext cx="181" cy="61"/>
            </a:xfrm>
            <a:prstGeom prst="rect">
              <a:avLst/>
            </a:prstGeom>
            <a:noFill/>
            <a:ln w="9525">
              <a:noFill/>
              <a:miter lim="800000"/>
              <a:headEnd/>
              <a:tailEnd/>
            </a:ln>
          </p:spPr>
          <p:txBody>
            <a:bodyPr wrap="none" lIns="0" tIns="0" rIns="0" bIns="0">
              <a:prstTxWarp prst="textNoShape">
                <a:avLst/>
              </a:prstTxWarp>
              <a:spAutoFit/>
            </a:bodyPr>
            <a:lstStyle/>
            <a:p>
              <a:r>
                <a:rPr lang="en-US" sz="1000">
                  <a:solidFill>
                    <a:srgbClr val="000000"/>
                  </a:solidFill>
                </a:rPr>
                <a:t>Elastic</a:t>
              </a:r>
              <a:endParaRPr lang="en-US"/>
            </a:p>
          </p:txBody>
        </p:sp>
        <p:sp>
          <p:nvSpPr>
            <p:cNvPr id="260141" name="Freeform 45"/>
            <p:cNvSpPr>
              <a:spLocks/>
            </p:cNvSpPr>
            <p:nvPr/>
          </p:nvSpPr>
          <p:spPr bwMode="auto">
            <a:xfrm>
              <a:off x="2687" y="1657"/>
              <a:ext cx="619" cy="160"/>
            </a:xfrm>
            <a:custGeom>
              <a:avLst/>
              <a:gdLst/>
              <a:ahLst/>
              <a:cxnLst>
                <a:cxn ang="0">
                  <a:pos x="308" y="0"/>
                </a:cxn>
                <a:cxn ang="0">
                  <a:pos x="259" y="2"/>
                </a:cxn>
                <a:cxn ang="0">
                  <a:pos x="211" y="6"/>
                </a:cxn>
                <a:cxn ang="0">
                  <a:pos x="167" y="14"/>
                </a:cxn>
                <a:cxn ang="0">
                  <a:pos x="127" y="22"/>
                </a:cxn>
                <a:cxn ang="0">
                  <a:pos x="89" y="31"/>
                </a:cxn>
                <a:cxn ang="0">
                  <a:pos x="58" y="42"/>
                </a:cxn>
                <a:cxn ang="0">
                  <a:pos x="34" y="54"/>
                </a:cxn>
                <a:cxn ang="0">
                  <a:pos x="14" y="66"/>
                </a:cxn>
                <a:cxn ang="0">
                  <a:pos x="3" y="79"/>
                </a:cxn>
                <a:cxn ang="0">
                  <a:pos x="0" y="92"/>
                </a:cxn>
                <a:cxn ang="0">
                  <a:pos x="3" y="102"/>
                </a:cxn>
                <a:cxn ang="0">
                  <a:pos x="14" y="112"/>
                </a:cxn>
                <a:cxn ang="0">
                  <a:pos x="34" y="121"/>
                </a:cxn>
                <a:cxn ang="0">
                  <a:pos x="58" y="132"/>
                </a:cxn>
                <a:cxn ang="0">
                  <a:pos x="89" y="140"/>
                </a:cxn>
                <a:cxn ang="0">
                  <a:pos x="127" y="148"/>
                </a:cxn>
                <a:cxn ang="0">
                  <a:pos x="167" y="152"/>
                </a:cxn>
                <a:cxn ang="0">
                  <a:pos x="211" y="157"/>
                </a:cxn>
                <a:cxn ang="0">
                  <a:pos x="259" y="160"/>
                </a:cxn>
                <a:cxn ang="0">
                  <a:pos x="310" y="160"/>
                </a:cxn>
                <a:cxn ang="0">
                  <a:pos x="360" y="160"/>
                </a:cxn>
                <a:cxn ang="0">
                  <a:pos x="408" y="157"/>
                </a:cxn>
                <a:cxn ang="0">
                  <a:pos x="454" y="152"/>
                </a:cxn>
                <a:cxn ang="0">
                  <a:pos x="494" y="148"/>
                </a:cxn>
                <a:cxn ang="0">
                  <a:pos x="529" y="140"/>
                </a:cxn>
                <a:cxn ang="0">
                  <a:pos x="561" y="132"/>
                </a:cxn>
                <a:cxn ang="0">
                  <a:pos x="586" y="121"/>
                </a:cxn>
                <a:cxn ang="0">
                  <a:pos x="604" y="112"/>
                </a:cxn>
                <a:cxn ang="0">
                  <a:pos x="616" y="102"/>
                </a:cxn>
                <a:cxn ang="0">
                  <a:pos x="619" y="92"/>
                </a:cxn>
                <a:cxn ang="0">
                  <a:pos x="616" y="79"/>
                </a:cxn>
                <a:cxn ang="0">
                  <a:pos x="604" y="66"/>
                </a:cxn>
                <a:cxn ang="0">
                  <a:pos x="586" y="54"/>
                </a:cxn>
                <a:cxn ang="0">
                  <a:pos x="561" y="42"/>
                </a:cxn>
                <a:cxn ang="0">
                  <a:pos x="529" y="31"/>
                </a:cxn>
                <a:cxn ang="0">
                  <a:pos x="494" y="22"/>
                </a:cxn>
                <a:cxn ang="0">
                  <a:pos x="454" y="14"/>
                </a:cxn>
                <a:cxn ang="0">
                  <a:pos x="408" y="6"/>
                </a:cxn>
                <a:cxn ang="0">
                  <a:pos x="360" y="2"/>
                </a:cxn>
                <a:cxn ang="0">
                  <a:pos x="310" y="2"/>
                </a:cxn>
              </a:cxnLst>
              <a:rect l="0" t="0" r="r" b="b"/>
              <a:pathLst>
                <a:path w="619" h="160">
                  <a:moveTo>
                    <a:pt x="308" y="0"/>
                  </a:moveTo>
                  <a:lnTo>
                    <a:pt x="259" y="2"/>
                  </a:lnTo>
                  <a:lnTo>
                    <a:pt x="211" y="6"/>
                  </a:lnTo>
                  <a:lnTo>
                    <a:pt x="167" y="14"/>
                  </a:lnTo>
                  <a:lnTo>
                    <a:pt x="127" y="22"/>
                  </a:lnTo>
                  <a:lnTo>
                    <a:pt x="89" y="31"/>
                  </a:lnTo>
                  <a:lnTo>
                    <a:pt x="58" y="42"/>
                  </a:lnTo>
                  <a:lnTo>
                    <a:pt x="34" y="54"/>
                  </a:lnTo>
                  <a:lnTo>
                    <a:pt x="14" y="66"/>
                  </a:lnTo>
                  <a:lnTo>
                    <a:pt x="3" y="79"/>
                  </a:lnTo>
                  <a:lnTo>
                    <a:pt x="0" y="92"/>
                  </a:lnTo>
                  <a:lnTo>
                    <a:pt x="3" y="102"/>
                  </a:lnTo>
                  <a:lnTo>
                    <a:pt x="14" y="112"/>
                  </a:lnTo>
                  <a:lnTo>
                    <a:pt x="34" y="121"/>
                  </a:lnTo>
                  <a:lnTo>
                    <a:pt x="58" y="132"/>
                  </a:lnTo>
                  <a:lnTo>
                    <a:pt x="89" y="140"/>
                  </a:lnTo>
                  <a:lnTo>
                    <a:pt x="127" y="148"/>
                  </a:lnTo>
                  <a:lnTo>
                    <a:pt x="167" y="152"/>
                  </a:lnTo>
                  <a:lnTo>
                    <a:pt x="211" y="157"/>
                  </a:lnTo>
                  <a:lnTo>
                    <a:pt x="259" y="160"/>
                  </a:lnTo>
                  <a:lnTo>
                    <a:pt x="310" y="160"/>
                  </a:lnTo>
                  <a:lnTo>
                    <a:pt x="360" y="160"/>
                  </a:lnTo>
                  <a:lnTo>
                    <a:pt x="408" y="157"/>
                  </a:lnTo>
                  <a:lnTo>
                    <a:pt x="454" y="152"/>
                  </a:lnTo>
                  <a:lnTo>
                    <a:pt x="494" y="148"/>
                  </a:lnTo>
                  <a:lnTo>
                    <a:pt x="529" y="140"/>
                  </a:lnTo>
                  <a:lnTo>
                    <a:pt x="561" y="132"/>
                  </a:lnTo>
                  <a:lnTo>
                    <a:pt x="586" y="121"/>
                  </a:lnTo>
                  <a:lnTo>
                    <a:pt x="604" y="112"/>
                  </a:lnTo>
                  <a:lnTo>
                    <a:pt x="616" y="102"/>
                  </a:lnTo>
                  <a:lnTo>
                    <a:pt x="619" y="92"/>
                  </a:lnTo>
                  <a:lnTo>
                    <a:pt x="616" y="79"/>
                  </a:lnTo>
                  <a:lnTo>
                    <a:pt x="604" y="66"/>
                  </a:lnTo>
                  <a:lnTo>
                    <a:pt x="586" y="54"/>
                  </a:lnTo>
                  <a:lnTo>
                    <a:pt x="561" y="42"/>
                  </a:lnTo>
                  <a:lnTo>
                    <a:pt x="529" y="31"/>
                  </a:lnTo>
                  <a:lnTo>
                    <a:pt x="494" y="22"/>
                  </a:lnTo>
                  <a:lnTo>
                    <a:pt x="454" y="14"/>
                  </a:lnTo>
                  <a:lnTo>
                    <a:pt x="408" y="6"/>
                  </a:lnTo>
                  <a:lnTo>
                    <a:pt x="360" y="2"/>
                  </a:lnTo>
                  <a:lnTo>
                    <a:pt x="310" y="2"/>
                  </a:lnTo>
                </a:path>
              </a:pathLst>
            </a:custGeom>
            <a:noFill/>
            <a:ln w="9525">
              <a:solidFill>
                <a:srgbClr val="000000"/>
              </a:solidFill>
              <a:prstDash val="solid"/>
              <a:round/>
              <a:headEnd/>
              <a:tailEnd/>
            </a:ln>
          </p:spPr>
          <p:txBody>
            <a:bodyPr>
              <a:prstTxWarp prst="textNoShape">
                <a:avLst/>
              </a:prstTxWarp>
            </a:bodyPr>
            <a:lstStyle/>
            <a:p>
              <a:endParaRPr lang="en-US"/>
            </a:p>
          </p:txBody>
        </p:sp>
        <p:sp>
          <p:nvSpPr>
            <p:cNvPr id="260142" name="Freeform 46"/>
            <p:cNvSpPr>
              <a:spLocks/>
            </p:cNvSpPr>
            <p:nvPr/>
          </p:nvSpPr>
          <p:spPr bwMode="auto">
            <a:xfrm>
              <a:off x="1897" y="1962"/>
              <a:ext cx="572" cy="138"/>
            </a:xfrm>
            <a:custGeom>
              <a:avLst/>
              <a:gdLst/>
              <a:ahLst/>
              <a:cxnLst>
                <a:cxn ang="0">
                  <a:pos x="285" y="0"/>
                </a:cxn>
                <a:cxn ang="0">
                  <a:pos x="241" y="0"/>
                </a:cxn>
                <a:cxn ang="0">
                  <a:pos x="195" y="5"/>
                </a:cxn>
                <a:cxn ang="0">
                  <a:pos x="155" y="10"/>
                </a:cxn>
                <a:cxn ang="0">
                  <a:pos x="118" y="16"/>
                </a:cxn>
                <a:cxn ang="0">
                  <a:pos x="84" y="23"/>
                </a:cxn>
                <a:cxn ang="0">
                  <a:pos x="55" y="31"/>
                </a:cxn>
                <a:cxn ang="0">
                  <a:pos x="32" y="40"/>
                </a:cxn>
                <a:cxn ang="0">
                  <a:pos x="14" y="51"/>
                </a:cxn>
                <a:cxn ang="0">
                  <a:pos x="5" y="60"/>
                </a:cxn>
                <a:cxn ang="0">
                  <a:pos x="0" y="71"/>
                </a:cxn>
                <a:cxn ang="0">
                  <a:pos x="5" y="80"/>
                </a:cxn>
                <a:cxn ang="0">
                  <a:pos x="14" y="91"/>
                </a:cxn>
                <a:cxn ang="0">
                  <a:pos x="32" y="99"/>
                </a:cxn>
                <a:cxn ang="0">
                  <a:pos x="55" y="108"/>
                </a:cxn>
                <a:cxn ang="0">
                  <a:pos x="84" y="115"/>
                </a:cxn>
                <a:cxn ang="0">
                  <a:pos x="118" y="123"/>
                </a:cxn>
                <a:cxn ang="0">
                  <a:pos x="155" y="131"/>
                </a:cxn>
                <a:cxn ang="0">
                  <a:pos x="195" y="135"/>
                </a:cxn>
                <a:cxn ang="0">
                  <a:pos x="241" y="138"/>
                </a:cxn>
                <a:cxn ang="0">
                  <a:pos x="285" y="138"/>
                </a:cxn>
                <a:cxn ang="0">
                  <a:pos x="334" y="138"/>
                </a:cxn>
                <a:cxn ang="0">
                  <a:pos x="376" y="135"/>
                </a:cxn>
                <a:cxn ang="0">
                  <a:pos x="417" y="131"/>
                </a:cxn>
                <a:cxn ang="0">
                  <a:pos x="454" y="123"/>
                </a:cxn>
                <a:cxn ang="0">
                  <a:pos x="489" y="115"/>
                </a:cxn>
                <a:cxn ang="0">
                  <a:pos x="517" y="108"/>
                </a:cxn>
                <a:cxn ang="0">
                  <a:pos x="540" y="99"/>
                </a:cxn>
                <a:cxn ang="0">
                  <a:pos x="557" y="91"/>
                </a:cxn>
                <a:cxn ang="0">
                  <a:pos x="571" y="80"/>
                </a:cxn>
                <a:cxn ang="0">
                  <a:pos x="572" y="71"/>
                </a:cxn>
                <a:cxn ang="0">
                  <a:pos x="571" y="60"/>
                </a:cxn>
                <a:cxn ang="0">
                  <a:pos x="557" y="51"/>
                </a:cxn>
                <a:cxn ang="0">
                  <a:pos x="540" y="40"/>
                </a:cxn>
                <a:cxn ang="0">
                  <a:pos x="517" y="31"/>
                </a:cxn>
                <a:cxn ang="0">
                  <a:pos x="489" y="23"/>
                </a:cxn>
                <a:cxn ang="0">
                  <a:pos x="454" y="16"/>
                </a:cxn>
                <a:cxn ang="0">
                  <a:pos x="417" y="10"/>
                </a:cxn>
                <a:cxn ang="0">
                  <a:pos x="376" y="5"/>
                </a:cxn>
                <a:cxn ang="0">
                  <a:pos x="334" y="0"/>
                </a:cxn>
                <a:cxn ang="0">
                  <a:pos x="285" y="0"/>
                </a:cxn>
              </a:cxnLst>
              <a:rect l="0" t="0" r="r" b="b"/>
              <a:pathLst>
                <a:path w="572" h="138">
                  <a:moveTo>
                    <a:pt x="285" y="0"/>
                  </a:moveTo>
                  <a:lnTo>
                    <a:pt x="241" y="0"/>
                  </a:lnTo>
                  <a:lnTo>
                    <a:pt x="195" y="5"/>
                  </a:lnTo>
                  <a:lnTo>
                    <a:pt x="155" y="10"/>
                  </a:lnTo>
                  <a:lnTo>
                    <a:pt x="118" y="16"/>
                  </a:lnTo>
                  <a:lnTo>
                    <a:pt x="84" y="23"/>
                  </a:lnTo>
                  <a:lnTo>
                    <a:pt x="55" y="31"/>
                  </a:lnTo>
                  <a:lnTo>
                    <a:pt x="32" y="40"/>
                  </a:lnTo>
                  <a:lnTo>
                    <a:pt x="14" y="51"/>
                  </a:lnTo>
                  <a:lnTo>
                    <a:pt x="5" y="60"/>
                  </a:lnTo>
                  <a:lnTo>
                    <a:pt x="0" y="71"/>
                  </a:lnTo>
                  <a:lnTo>
                    <a:pt x="5" y="80"/>
                  </a:lnTo>
                  <a:lnTo>
                    <a:pt x="14" y="91"/>
                  </a:lnTo>
                  <a:lnTo>
                    <a:pt x="32" y="99"/>
                  </a:lnTo>
                  <a:lnTo>
                    <a:pt x="55" y="108"/>
                  </a:lnTo>
                  <a:lnTo>
                    <a:pt x="84" y="115"/>
                  </a:lnTo>
                  <a:lnTo>
                    <a:pt x="118" y="123"/>
                  </a:lnTo>
                  <a:lnTo>
                    <a:pt x="155" y="131"/>
                  </a:lnTo>
                  <a:lnTo>
                    <a:pt x="195" y="135"/>
                  </a:lnTo>
                  <a:lnTo>
                    <a:pt x="241" y="138"/>
                  </a:lnTo>
                  <a:lnTo>
                    <a:pt x="285" y="138"/>
                  </a:lnTo>
                  <a:lnTo>
                    <a:pt x="334" y="138"/>
                  </a:lnTo>
                  <a:lnTo>
                    <a:pt x="376" y="135"/>
                  </a:lnTo>
                  <a:lnTo>
                    <a:pt x="417" y="131"/>
                  </a:lnTo>
                  <a:lnTo>
                    <a:pt x="454" y="123"/>
                  </a:lnTo>
                  <a:lnTo>
                    <a:pt x="489" y="115"/>
                  </a:lnTo>
                  <a:lnTo>
                    <a:pt x="517" y="108"/>
                  </a:lnTo>
                  <a:lnTo>
                    <a:pt x="540" y="99"/>
                  </a:lnTo>
                  <a:lnTo>
                    <a:pt x="557" y="91"/>
                  </a:lnTo>
                  <a:lnTo>
                    <a:pt x="571" y="80"/>
                  </a:lnTo>
                  <a:lnTo>
                    <a:pt x="572" y="71"/>
                  </a:lnTo>
                  <a:lnTo>
                    <a:pt x="571" y="60"/>
                  </a:lnTo>
                  <a:lnTo>
                    <a:pt x="557" y="51"/>
                  </a:lnTo>
                  <a:lnTo>
                    <a:pt x="540" y="40"/>
                  </a:lnTo>
                  <a:lnTo>
                    <a:pt x="517" y="31"/>
                  </a:lnTo>
                  <a:lnTo>
                    <a:pt x="489" y="23"/>
                  </a:lnTo>
                  <a:lnTo>
                    <a:pt x="454" y="16"/>
                  </a:lnTo>
                  <a:lnTo>
                    <a:pt x="417" y="10"/>
                  </a:lnTo>
                  <a:lnTo>
                    <a:pt x="376" y="5"/>
                  </a:lnTo>
                  <a:lnTo>
                    <a:pt x="334" y="0"/>
                  </a:lnTo>
                  <a:lnTo>
                    <a:pt x="285" y="0"/>
                  </a:lnTo>
                </a:path>
              </a:pathLst>
            </a:custGeom>
            <a:noFill/>
            <a:ln w="9525">
              <a:solidFill>
                <a:srgbClr val="000000"/>
              </a:solidFill>
              <a:prstDash val="solid"/>
              <a:round/>
              <a:headEnd/>
              <a:tailEnd/>
            </a:ln>
          </p:spPr>
          <p:txBody>
            <a:bodyPr>
              <a:prstTxWarp prst="textNoShape">
                <a:avLst/>
              </a:prstTxWarp>
            </a:bodyPr>
            <a:lstStyle/>
            <a:p>
              <a:endParaRPr lang="en-US"/>
            </a:p>
          </p:txBody>
        </p:sp>
        <p:sp>
          <p:nvSpPr>
            <p:cNvPr id="260143" name="Freeform 47"/>
            <p:cNvSpPr>
              <a:spLocks/>
            </p:cNvSpPr>
            <p:nvPr/>
          </p:nvSpPr>
          <p:spPr bwMode="auto">
            <a:xfrm>
              <a:off x="3680" y="1962"/>
              <a:ext cx="574" cy="138"/>
            </a:xfrm>
            <a:custGeom>
              <a:avLst/>
              <a:gdLst/>
              <a:ahLst/>
              <a:cxnLst>
                <a:cxn ang="0">
                  <a:pos x="284" y="0"/>
                </a:cxn>
                <a:cxn ang="0">
                  <a:pos x="240" y="0"/>
                </a:cxn>
                <a:cxn ang="0">
                  <a:pos x="197" y="5"/>
                </a:cxn>
                <a:cxn ang="0">
                  <a:pos x="154" y="10"/>
                </a:cxn>
                <a:cxn ang="0">
                  <a:pos x="118" y="16"/>
                </a:cxn>
                <a:cxn ang="0">
                  <a:pos x="83" y="23"/>
                </a:cxn>
                <a:cxn ang="0">
                  <a:pos x="56" y="31"/>
                </a:cxn>
                <a:cxn ang="0">
                  <a:pos x="33" y="40"/>
                </a:cxn>
                <a:cxn ang="0">
                  <a:pos x="16" y="51"/>
                </a:cxn>
                <a:cxn ang="0">
                  <a:pos x="3" y="60"/>
                </a:cxn>
                <a:cxn ang="0">
                  <a:pos x="0" y="71"/>
                </a:cxn>
                <a:cxn ang="0">
                  <a:pos x="3" y="80"/>
                </a:cxn>
                <a:cxn ang="0">
                  <a:pos x="16" y="91"/>
                </a:cxn>
                <a:cxn ang="0">
                  <a:pos x="33" y="99"/>
                </a:cxn>
                <a:cxn ang="0">
                  <a:pos x="56" y="108"/>
                </a:cxn>
                <a:cxn ang="0">
                  <a:pos x="83" y="115"/>
                </a:cxn>
                <a:cxn ang="0">
                  <a:pos x="118" y="123"/>
                </a:cxn>
                <a:cxn ang="0">
                  <a:pos x="154" y="131"/>
                </a:cxn>
                <a:cxn ang="0">
                  <a:pos x="197" y="135"/>
                </a:cxn>
                <a:cxn ang="0">
                  <a:pos x="240" y="138"/>
                </a:cxn>
                <a:cxn ang="0">
                  <a:pos x="287" y="138"/>
                </a:cxn>
                <a:cxn ang="0">
                  <a:pos x="332" y="138"/>
                </a:cxn>
                <a:cxn ang="0">
                  <a:pos x="378" y="135"/>
                </a:cxn>
                <a:cxn ang="0">
                  <a:pos x="417" y="131"/>
                </a:cxn>
                <a:cxn ang="0">
                  <a:pos x="456" y="123"/>
                </a:cxn>
                <a:cxn ang="0">
                  <a:pos x="488" y="115"/>
                </a:cxn>
                <a:cxn ang="0">
                  <a:pos x="517" y="108"/>
                </a:cxn>
                <a:cxn ang="0">
                  <a:pos x="540" y="99"/>
                </a:cxn>
                <a:cxn ang="0">
                  <a:pos x="559" y="91"/>
                </a:cxn>
                <a:cxn ang="0">
                  <a:pos x="568" y="80"/>
                </a:cxn>
                <a:cxn ang="0">
                  <a:pos x="574" y="71"/>
                </a:cxn>
                <a:cxn ang="0">
                  <a:pos x="568" y="60"/>
                </a:cxn>
                <a:cxn ang="0">
                  <a:pos x="559" y="51"/>
                </a:cxn>
                <a:cxn ang="0">
                  <a:pos x="540" y="40"/>
                </a:cxn>
                <a:cxn ang="0">
                  <a:pos x="517" y="31"/>
                </a:cxn>
                <a:cxn ang="0">
                  <a:pos x="488" y="23"/>
                </a:cxn>
                <a:cxn ang="0">
                  <a:pos x="456" y="16"/>
                </a:cxn>
                <a:cxn ang="0">
                  <a:pos x="417" y="10"/>
                </a:cxn>
                <a:cxn ang="0">
                  <a:pos x="378" y="5"/>
                </a:cxn>
                <a:cxn ang="0">
                  <a:pos x="332" y="0"/>
                </a:cxn>
                <a:cxn ang="0">
                  <a:pos x="287" y="0"/>
                </a:cxn>
              </a:cxnLst>
              <a:rect l="0" t="0" r="r" b="b"/>
              <a:pathLst>
                <a:path w="574" h="138">
                  <a:moveTo>
                    <a:pt x="284" y="0"/>
                  </a:moveTo>
                  <a:lnTo>
                    <a:pt x="240" y="0"/>
                  </a:lnTo>
                  <a:lnTo>
                    <a:pt x="197" y="5"/>
                  </a:lnTo>
                  <a:lnTo>
                    <a:pt x="154" y="10"/>
                  </a:lnTo>
                  <a:lnTo>
                    <a:pt x="118" y="16"/>
                  </a:lnTo>
                  <a:lnTo>
                    <a:pt x="83" y="23"/>
                  </a:lnTo>
                  <a:lnTo>
                    <a:pt x="56" y="31"/>
                  </a:lnTo>
                  <a:lnTo>
                    <a:pt x="33" y="40"/>
                  </a:lnTo>
                  <a:lnTo>
                    <a:pt x="16" y="51"/>
                  </a:lnTo>
                  <a:lnTo>
                    <a:pt x="3" y="60"/>
                  </a:lnTo>
                  <a:lnTo>
                    <a:pt x="0" y="71"/>
                  </a:lnTo>
                  <a:lnTo>
                    <a:pt x="3" y="80"/>
                  </a:lnTo>
                  <a:lnTo>
                    <a:pt x="16" y="91"/>
                  </a:lnTo>
                  <a:lnTo>
                    <a:pt x="33" y="99"/>
                  </a:lnTo>
                  <a:lnTo>
                    <a:pt x="56" y="108"/>
                  </a:lnTo>
                  <a:lnTo>
                    <a:pt x="83" y="115"/>
                  </a:lnTo>
                  <a:lnTo>
                    <a:pt x="118" y="123"/>
                  </a:lnTo>
                  <a:lnTo>
                    <a:pt x="154" y="131"/>
                  </a:lnTo>
                  <a:lnTo>
                    <a:pt x="197" y="135"/>
                  </a:lnTo>
                  <a:lnTo>
                    <a:pt x="240" y="138"/>
                  </a:lnTo>
                  <a:lnTo>
                    <a:pt x="287" y="138"/>
                  </a:lnTo>
                  <a:lnTo>
                    <a:pt x="332" y="138"/>
                  </a:lnTo>
                  <a:lnTo>
                    <a:pt x="378" y="135"/>
                  </a:lnTo>
                  <a:lnTo>
                    <a:pt x="417" y="131"/>
                  </a:lnTo>
                  <a:lnTo>
                    <a:pt x="456" y="123"/>
                  </a:lnTo>
                  <a:lnTo>
                    <a:pt x="488" y="115"/>
                  </a:lnTo>
                  <a:lnTo>
                    <a:pt x="517" y="108"/>
                  </a:lnTo>
                  <a:lnTo>
                    <a:pt x="540" y="99"/>
                  </a:lnTo>
                  <a:lnTo>
                    <a:pt x="559" y="91"/>
                  </a:lnTo>
                  <a:lnTo>
                    <a:pt x="568" y="80"/>
                  </a:lnTo>
                  <a:lnTo>
                    <a:pt x="574" y="71"/>
                  </a:lnTo>
                  <a:lnTo>
                    <a:pt x="568" y="60"/>
                  </a:lnTo>
                  <a:lnTo>
                    <a:pt x="559" y="51"/>
                  </a:lnTo>
                  <a:lnTo>
                    <a:pt x="540" y="40"/>
                  </a:lnTo>
                  <a:lnTo>
                    <a:pt x="517" y="31"/>
                  </a:lnTo>
                  <a:lnTo>
                    <a:pt x="488" y="23"/>
                  </a:lnTo>
                  <a:lnTo>
                    <a:pt x="456" y="16"/>
                  </a:lnTo>
                  <a:lnTo>
                    <a:pt x="417" y="10"/>
                  </a:lnTo>
                  <a:lnTo>
                    <a:pt x="378" y="5"/>
                  </a:lnTo>
                  <a:lnTo>
                    <a:pt x="332" y="0"/>
                  </a:lnTo>
                  <a:lnTo>
                    <a:pt x="287" y="0"/>
                  </a:lnTo>
                </a:path>
              </a:pathLst>
            </a:custGeom>
            <a:noFill/>
            <a:ln w="9525">
              <a:solidFill>
                <a:srgbClr val="000000"/>
              </a:solidFill>
              <a:prstDash val="solid"/>
              <a:round/>
              <a:headEnd/>
              <a:tailEnd/>
            </a:ln>
          </p:spPr>
          <p:txBody>
            <a:bodyPr>
              <a:prstTxWarp prst="textNoShape">
                <a:avLst/>
              </a:prstTxWarp>
            </a:bodyPr>
            <a:lstStyle/>
            <a:p>
              <a:endParaRPr lang="en-US"/>
            </a:p>
          </p:txBody>
        </p:sp>
        <p:sp>
          <p:nvSpPr>
            <p:cNvPr id="260144" name="Freeform 48"/>
            <p:cNvSpPr>
              <a:spLocks/>
            </p:cNvSpPr>
            <p:nvPr/>
          </p:nvSpPr>
          <p:spPr bwMode="auto">
            <a:xfrm>
              <a:off x="1374" y="2380"/>
              <a:ext cx="523" cy="139"/>
            </a:xfrm>
            <a:custGeom>
              <a:avLst/>
              <a:gdLst/>
              <a:ahLst/>
              <a:cxnLst>
                <a:cxn ang="0">
                  <a:pos x="261" y="0"/>
                </a:cxn>
                <a:cxn ang="0">
                  <a:pos x="216" y="1"/>
                </a:cxn>
                <a:cxn ang="0">
                  <a:pos x="175" y="4"/>
                </a:cxn>
                <a:cxn ang="0">
                  <a:pos x="135" y="9"/>
                </a:cxn>
                <a:cxn ang="0">
                  <a:pos x="103" y="16"/>
                </a:cxn>
                <a:cxn ang="0">
                  <a:pos x="72" y="24"/>
                </a:cxn>
                <a:cxn ang="0">
                  <a:pos x="48" y="32"/>
                </a:cxn>
                <a:cxn ang="0">
                  <a:pos x="28" y="42"/>
                </a:cxn>
                <a:cxn ang="0">
                  <a:pos x="13" y="52"/>
                </a:cxn>
                <a:cxn ang="0">
                  <a:pos x="5" y="59"/>
                </a:cxn>
                <a:cxn ang="0">
                  <a:pos x="0" y="70"/>
                </a:cxn>
                <a:cxn ang="0">
                  <a:pos x="5" y="79"/>
                </a:cxn>
                <a:cxn ang="0">
                  <a:pos x="13" y="90"/>
                </a:cxn>
                <a:cxn ang="0">
                  <a:pos x="28" y="99"/>
                </a:cxn>
                <a:cxn ang="0">
                  <a:pos x="48" y="110"/>
                </a:cxn>
                <a:cxn ang="0">
                  <a:pos x="72" y="118"/>
                </a:cxn>
                <a:cxn ang="0">
                  <a:pos x="103" y="125"/>
                </a:cxn>
                <a:cxn ang="0">
                  <a:pos x="135" y="133"/>
                </a:cxn>
                <a:cxn ang="0">
                  <a:pos x="175" y="134"/>
                </a:cxn>
                <a:cxn ang="0">
                  <a:pos x="216" y="139"/>
                </a:cxn>
                <a:cxn ang="0">
                  <a:pos x="261" y="139"/>
                </a:cxn>
                <a:cxn ang="0">
                  <a:pos x="307" y="139"/>
                </a:cxn>
                <a:cxn ang="0">
                  <a:pos x="350" y="134"/>
                </a:cxn>
                <a:cxn ang="0">
                  <a:pos x="387" y="133"/>
                </a:cxn>
                <a:cxn ang="0">
                  <a:pos x="419" y="125"/>
                </a:cxn>
                <a:cxn ang="0">
                  <a:pos x="450" y="118"/>
                </a:cxn>
                <a:cxn ang="0">
                  <a:pos x="474" y="110"/>
                </a:cxn>
                <a:cxn ang="0">
                  <a:pos x="496" y="99"/>
                </a:cxn>
                <a:cxn ang="0">
                  <a:pos x="509" y="90"/>
                </a:cxn>
                <a:cxn ang="0">
                  <a:pos x="517" y="79"/>
                </a:cxn>
                <a:cxn ang="0">
                  <a:pos x="523" y="70"/>
                </a:cxn>
                <a:cxn ang="0">
                  <a:pos x="517" y="59"/>
                </a:cxn>
                <a:cxn ang="0">
                  <a:pos x="509" y="52"/>
                </a:cxn>
                <a:cxn ang="0">
                  <a:pos x="496" y="42"/>
                </a:cxn>
                <a:cxn ang="0">
                  <a:pos x="474" y="32"/>
                </a:cxn>
                <a:cxn ang="0">
                  <a:pos x="450" y="24"/>
                </a:cxn>
                <a:cxn ang="0">
                  <a:pos x="419" y="16"/>
                </a:cxn>
                <a:cxn ang="0">
                  <a:pos x="387" y="9"/>
                </a:cxn>
                <a:cxn ang="0">
                  <a:pos x="350" y="4"/>
                </a:cxn>
                <a:cxn ang="0">
                  <a:pos x="307" y="1"/>
                </a:cxn>
                <a:cxn ang="0">
                  <a:pos x="261" y="1"/>
                </a:cxn>
              </a:cxnLst>
              <a:rect l="0" t="0" r="r" b="b"/>
              <a:pathLst>
                <a:path w="523" h="139">
                  <a:moveTo>
                    <a:pt x="261" y="0"/>
                  </a:moveTo>
                  <a:lnTo>
                    <a:pt x="216" y="1"/>
                  </a:lnTo>
                  <a:lnTo>
                    <a:pt x="175" y="4"/>
                  </a:lnTo>
                  <a:lnTo>
                    <a:pt x="135" y="9"/>
                  </a:lnTo>
                  <a:lnTo>
                    <a:pt x="103" y="16"/>
                  </a:lnTo>
                  <a:lnTo>
                    <a:pt x="72" y="24"/>
                  </a:lnTo>
                  <a:lnTo>
                    <a:pt x="48" y="32"/>
                  </a:lnTo>
                  <a:lnTo>
                    <a:pt x="28" y="42"/>
                  </a:lnTo>
                  <a:lnTo>
                    <a:pt x="13" y="52"/>
                  </a:lnTo>
                  <a:lnTo>
                    <a:pt x="5" y="59"/>
                  </a:lnTo>
                  <a:lnTo>
                    <a:pt x="0" y="70"/>
                  </a:lnTo>
                  <a:lnTo>
                    <a:pt x="5" y="79"/>
                  </a:lnTo>
                  <a:lnTo>
                    <a:pt x="13" y="90"/>
                  </a:lnTo>
                  <a:lnTo>
                    <a:pt x="28" y="99"/>
                  </a:lnTo>
                  <a:lnTo>
                    <a:pt x="48" y="110"/>
                  </a:lnTo>
                  <a:lnTo>
                    <a:pt x="72" y="118"/>
                  </a:lnTo>
                  <a:lnTo>
                    <a:pt x="103" y="125"/>
                  </a:lnTo>
                  <a:lnTo>
                    <a:pt x="135" y="133"/>
                  </a:lnTo>
                  <a:lnTo>
                    <a:pt x="175" y="134"/>
                  </a:lnTo>
                  <a:lnTo>
                    <a:pt x="216" y="139"/>
                  </a:lnTo>
                  <a:lnTo>
                    <a:pt x="261" y="139"/>
                  </a:lnTo>
                  <a:lnTo>
                    <a:pt x="307" y="139"/>
                  </a:lnTo>
                  <a:lnTo>
                    <a:pt x="350" y="134"/>
                  </a:lnTo>
                  <a:lnTo>
                    <a:pt x="387" y="133"/>
                  </a:lnTo>
                  <a:lnTo>
                    <a:pt x="419" y="125"/>
                  </a:lnTo>
                  <a:lnTo>
                    <a:pt x="450" y="118"/>
                  </a:lnTo>
                  <a:lnTo>
                    <a:pt x="474" y="110"/>
                  </a:lnTo>
                  <a:lnTo>
                    <a:pt x="496" y="99"/>
                  </a:lnTo>
                  <a:lnTo>
                    <a:pt x="509" y="90"/>
                  </a:lnTo>
                  <a:lnTo>
                    <a:pt x="517" y="79"/>
                  </a:lnTo>
                  <a:lnTo>
                    <a:pt x="523" y="70"/>
                  </a:lnTo>
                  <a:lnTo>
                    <a:pt x="517" y="59"/>
                  </a:lnTo>
                  <a:lnTo>
                    <a:pt x="509" y="52"/>
                  </a:lnTo>
                  <a:lnTo>
                    <a:pt x="496" y="42"/>
                  </a:lnTo>
                  <a:lnTo>
                    <a:pt x="474" y="32"/>
                  </a:lnTo>
                  <a:lnTo>
                    <a:pt x="450" y="24"/>
                  </a:lnTo>
                  <a:lnTo>
                    <a:pt x="419" y="16"/>
                  </a:lnTo>
                  <a:lnTo>
                    <a:pt x="387" y="9"/>
                  </a:lnTo>
                  <a:lnTo>
                    <a:pt x="350" y="4"/>
                  </a:lnTo>
                  <a:lnTo>
                    <a:pt x="307" y="1"/>
                  </a:lnTo>
                  <a:lnTo>
                    <a:pt x="261" y="1"/>
                  </a:lnTo>
                </a:path>
              </a:pathLst>
            </a:custGeom>
            <a:noFill/>
            <a:ln w="9525">
              <a:solidFill>
                <a:srgbClr val="000000"/>
              </a:solidFill>
              <a:prstDash val="solid"/>
              <a:round/>
              <a:headEnd/>
              <a:tailEnd/>
            </a:ln>
          </p:spPr>
          <p:txBody>
            <a:bodyPr>
              <a:prstTxWarp prst="textNoShape">
                <a:avLst/>
              </a:prstTxWarp>
            </a:bodyPr>
            <a:lstStyle/>
            <a:p>
              <a:endParaRPr lang="en-US"/>
            </a:p>
          </p:txBody>
        </p:sp>
        <p:sp>
          <p:nvSpPr>
            <p:cNvPr id="260145" name="Freeform 49"/>
            <p:cNvSpPr>
              <a:spLocks/>
            </p:cNvSpPr>
            <p:nvPr/>
          </p:nvSpPr>
          <p:spPr bwMode="auto">
            <a:xfrm>
              <a:off x="2625" y="2380"/>
              <a:ext cx="523" cy="139"/>
            </a:xfrm>
            <a:custGeom>
              <a:avLst/>
              <a:gdLst/>
              <a:ahLst/>
              <a:cxnLst>
                <a:cxn ang="0">
                  <a:pos x="261" y="0"/>
                </a:cxn>
                <a:cxn ang="0">
                  <a:pos x="217" y="1"/>
                </a:cxn>
                <a:cxn ang="0">
                  <a:pos x="174" y="4"/>
                </a:cxn>
                <a:cxn ang="0">
                  <a:pos x="135" y="9"/>
                </a:cxn>
                <a:cxn ang="0">
                  <a:pos x="103" y="16"/>
                </a:cxn>
                <a:cxn ang="0">
                  <a:pos x="73" y="24"/>
                </a:cxn>
                <a:cxn ang="0">
                  <a:pos x="48" y="32"/>
                </a:cxn>
                <a:cxn ang="0">
                  <a:pos x="28" y="42"/>
                </a:cxn>
                <a:cxn ang="0">
                  <a:pos x="13" y="52"/>
                </a:cxn>
                <a:cxn ang="0">
                  <a:pos x="5" y="59"/>
                </a:cxn>
                <a:cxn ang="0">
                  <a:pos x="0" y="70"/>
                </a:cxn>
                <a:cxn ang="0">
                  <a:pos x="5" y="79"/>
                </a:cxn>
                <a:cxn ang="0">
                  <a:pos x="13" y="90"/>
                </a:cxn>
                <a:cxn ang="0">
                  <a:pos x="28" y="99"/>
                </a:cxn>
                <a:cxn ang="0">
                  <a:pos x="48" y="110"/>
                </a:cxn>
                <a:cxn ang="0">
                  <a:pos x="73" y="118"/>
                </a:cxn>
                <a:cxn ang="0">
                  <a:pos x="103" y="125"/>
                </a:cxn>
                <a:cxn ang="0">
                  <a:pos x="135" y="133"/>
                </a:cxn>
                <a:cxn ang="0">
                  <a:pos x="174" y="134"/>
                </a:cxn>
                <a:cxn ang="0">
                  <a:pos x="217" y="139"/>
                </a:cxn>
                <a:cxn ang="0">
                  <a:pos x="261" y="139"/>
                </a:cxn>
                <a:cxn ang="0">
                  <a:pos x="307" y="139"/>
                </a:cxn>
                <a:cxn ang="0">
                  <a:pos x="347" y="134"/>
                </a:cxn>
                <a:cxn ang="0">
                  <a:pos x="387" y="133"/>
                </a:cxn>
                <a:cxn ang="0">
                  <a:pos x="419" y="125"/>
                </a:cxn>
                <a:cxn ang="0">
                  <a:pos x="450" y="118"/>
                </a:cxn>
                <a:cxn ang="0">
                  <a:pos x="474" y="110"/>
                </a:cxn>
                <a:cxn ang="0">
                  <a:pos x="496" y="99"/>
                </a:cxn>
                <a:cxn ang="0">
                  <a:pos x="510" y="90"/>
                </a:cxn>
                <a:cxn ang="0">
                  <a:pos x="517" y="79"/>
                </a:cxn>
                <a:cxn ang="0">
                  <a:pos x="523" y="70"/>
                </a:cxn>
                <a:cxn ang="0">
                  <a:pos x="517" y="59"/>
                </a:cxn>
                <a:cxn ang="0">
                  <a:pos x="510" y="52"/>
                </a:cxn>
                <a:cxn ang="0">
                  <a:pos x="496" y="42"/>
                </a:cxn>
                <a:cxn ang="0">
                  <a:pos x="474" y="32"/>
                </a:cxn>
                <a:cxn ang="0">
                  <a:pos x="450" y="24"/>
                </a:cxn>
                <a:cxn ang="0">
                  <a:pos x="419" y="16"/>
                </a:cxn>
                <a:cxn ang="0">
                  <a:pos x="387" y="9"/>
                </a:cxn>
                <a:cxn ang="0">
                  <a:pos x="347" y="4"/>
                </a:cxn>
                <a:cxn ang="0">
                  <a:pos x="307" y="1"/>
                </a:cxn>
                <a:cxn ang="0">
                  <a:pos x="261" y="1"/>
                </a:cxn>
              </a:cxnLst>
              <a:rect l="0" t="0" r="r" b="b"/>
              <a:pathLst>
                <a:path w="523" h="139">
                  <a:moveTo>
                    <a:pt x="261" y="0"/>
                  </a:moveTo>
                  <a:lnTo>
                    <a:pt x="217" y="1"/>
                  </a:lnTo>
                  <a:lnTo>
                    <a:pt x="174" y="4"/>
                  </a:lnTo>
                  <a:lnTo>
                    <a:pt x="135" y="9"/>
                  </a:lnTo>
                  <a:lnTo>
                    <a:pt x="103" y="16"/>
                  </a:lnTo>
                  <a:lnTo>
                    <a:pt x="73" y="24"/>
                  </a:lnTo>
                  <a:lnTo>
                    <a:pt x="48" y="32"/>
                  </a:lnTo>
                  <a:lnTo>
                    <a:pt x="28" y="42"/>
                  </a:lnTo>
                  <a:lnTo>
                    <a:pt x="13" y="52"/>
                  </a:lnTo>
                  <a:lnTo>
                    <a:pt x="5" y="59"/>
                  </a:lnTo>
                  <a:lnTo>
                    <a:pt x="0" y="70"/>
                  </a:lnTo>
                  <a:lnTo>
                    <a:pt x="5" y="79"/>
                  </a:lnTo>
                  <a:lnTo>
                    <a:pt x="13" y="90"/>
                  </a:lnTo>
                  <a:lnTo>
                    <a:pt x="28" y="99"/>
                  </a:lnTo>
                  <a:lnTo>
                    <a:pt x="48" y="110"/>
                  </a:lnTo>
                  <a:lnTo>
                    <a:pt x="73" y="118"/>
                  </a:lnTo>
                  <a:lnTo>
                    <a:pt x="103" y="125"/>
                  </a:lnTo>
                  <a:lnTo>
                    <a:pt x="135" y="133"/>
                  </a:lnTo>
                  <a:lnTo>
                    <a:pt x="174" y="134"/>
                  </a:lnTo>
                  <a:lnTo>
                    <a:pt x="217" y="139"/>
                  </a:lnTo>
                  <a:lnTo>
                    <a:pt x="261" y="139"/>
                  </a:lnTo>
                  <a:lnTo>
                    <a:pt x="307" y="139"/>
                  </a:lnTo>
                  <a:lnTo>
                    <a:pt x="347" y="134"/>
                  </a:lnTo>
                  <a:lnTo>
                    <a:pt x="387" y="133"/>
                  </a:lnTo>
                  <a:lnTo>
                    <a:pt x="419" y="125"/>
                  </a:lnTo>
                  <a:lnTo>
                    <a:pt x="450" y="118"/>
                  </a:lnTo>
                  <a:lnTo>
                    <a:pt x="474" y="110"/>
                  </a:lnTo>
                  <a:lnTo>
                    <a:pt x="496" y="99"/>
                  </a:lnTo>
                  <a:lnTo>
                    <a:pt x="510" y="90"/>
                  </a:lnTo>
                  <a:lnTo>
                    <a:pt x="517" y="79"/>
                  </a:lnTo>
                  <a:lnTo>
                    <a:pt x="523" y="70"/>
                  </a:lnTo>
                  <a:lnTo>
                    <a:pt x="517" y="59"/>
                  </a:lnTo>
                  <a:lnTo>
                    <a:pt x="510" y="52"/>
                  </a:lnTo>
                  <a:lnTo>
                    <a:pt x="496" y="42"/>
                  </a:lnTo>
                  <a:lnTo>
                    <a:pt x="474" y="32"/>
                  </a:lnTo>
                  <a:lnTo>
                    <a:pt x="450" y="24"/>
                  </a:lnTo>
                  <a:lnTo>
                    <a:pt x="419" y="16"/>
                  </a:lnTo>
                  <a:lnTo>
                    <a:pt x="387" y="9"/>
                  </a:lnTo>
                  <a:lnTo>
                    <a:pt x="347" y="4"/>
                  </a:lnTo>
                  <a:lnTo>
                    <a:pt x="307" y="1"/>
                  </a:lnTo>
                  <a:lnTo>
                    <a:pt x="261" y="1"/>
                  </a:lnTo>
                </a:path>
              </a:pathLst>
            </a:custGeom>
            <a:noFill/>
            <a:ln w="9525">
              <a:solidFill>
                <a:srgbClr val="000000"/>
              </a:solidFill>
              <a:prstDash val="solid"/>
              <a:round/>
              <a:headEnd/>
              <a:tailEnd/>
            </a:ln>
          </p:spPr>
          <p:txBody>
            <a:bodyPr>
              <a:prstTxWarp prst="textNoShape">
                <a:avLst/>
              </a:prstTxWarp>
            </a:bodyPr>
            <a:lstStyle/>
            <a:p>
              <a:endParaRPr lang="en-US"/>
            </a:p>
          </p:txBody>
        </p:sp>
        <p:sp>
          <p:nvSpPr>
            <p:cNvPr id="260146" name="Freeform 50"/>
            <p:cNvSpPr>
              <a:spLocks/>
            </p:cNvSpPr>
            <p:nvPr/>
          </p:nvSpPr>
          <p:spPr bwMode="auto">
            <a:xfrm>
              <a:off x="1158" y="2671"/>
              <a:ext cx="432" cy="190"/>
            </a:xfrm>
            <a:custGeom>
              <a:avLst/>
              <a:gdLst/>
              <a:ahLst/>
              <a:cxnLst>
                <a:cxn ang="0">
                  <a:pos x="213" y="0"/>
                </a:cxn>
                <a:cxn ang="0">
                  <a:pos x="178" y="1"/>
                </a:cxn>
                <a:cxn ang="0">
                  <a:pos x="143" y="8"/>
                </a:cxn>
                <a:cxn ang="0">
                  <a:pos x="110" y="12"/>
                </a:cxn>
                <a:cxn ang="0">
                  <a:pos x="83" y="20"/>
                </a:cxn>
                <a:cxn ang="0">
                  <a:pos x="58" y="29"/>
                </a:cxn>
                <a:cxn ang="0">
                  <a:pos x="37" y="43"/>
                </a:cxn>
                <a:cxn ang="0">
                  <a:pos x="23" y="55"/>
                </a:cxn>
                <a:cxn ang="0">
                  <a:pos x="9" y="67"/>
                </a:cxn>
                <a:cxn ang="0">
                  <a:pos x="2" y="83"/>
                </a:cxn>
                <a:cxn ang="0">
                  <a:pos x="0" y="95"/>
                </a:cxn>
                <a:cxn ang="0">
                  <a:pos x="2" y="110"/>
                </a:cxn>
                <a:cxn ang="0">
                  <a:pos x="9" y="123"/>
                </a:cxn>
                <a:cxn ang="0">
                  <a:pos x="23" y="135"/>
                </a:cxn>
                <a:cxn ang="0">
                  <a:pos x="37" y="147"/>
                </a:cxn>
                <a:cxn ang="0">
                  <a:pos x="58" y="161"/>
                </a:cxn>
                <a:cxn ang="0">
                  <a:pos x="83" y="170"/>
                </a:cxn>
                <a:cxn ang="0">
                  <a:pos x="110" y="178"/>
                </a:cxn>
                <a:cxn ang="0">
                  <a:pos x="143" y="185"/>
                </a:cxn>
                <a:cxn ang="0">
                  <a:pos x="178" y="188"/>
                </a:cxn>
                <a:cxn ang="0">
                  <a:pos x="216" y="190"/>
                </a:cxn>
                <a:cxn ang="0">
                  <a:pos x="253" y="188"/>
                </a:cxn>
                <a:cxn ang="0">
                  <a:pos x="288" y="185"/>
                </a:cxn>
                <a:cxn ang="0">
                  <a:pos x="319" y="178"/>
                </a:cxn>
                <a:cxn ang="0">
                  <a:pos x="350" y="170"/>
                </a:cxn>
                <a:cxn ang="0">
                  <a:pos x="371" y="161"/>
                </a:cxn>
                <a:cxn ang="0">
                  <a:pos x="394" y="147"/>
                </a:cxn>
                <a:cxn ang="0">
                  <a:pos x="409" y="135"/>
                </a:cxn>
                <a:cxn ang="0">
                  <a:pos x="422" y="123"/>
                </a:cxn>
                <a:cxn ang="0">
                  <a:pos x="429" y="110"/>
                </a:cxn>
                <a:cxn ang="0">
                  <a:pos x="432" y="95"/>
                </a:cxn>
                <a:cxn ang="0">
                  <a:pos x="429" y="83"/>
                </a:cxn>
                <a:cxn ang="0">
                  <a:pos x="422" y="67"/>
                </a:cxn>
                <a:cxn ang="0">
                  <a:pos x="409" y="55"/>
                </a:cxn>
                <a:cxn ang="0">
                  <a:pos x="394" y="43"/>
                </a:cxn>
                <a:cxn ang="0">
                  <a:pos x="371" y="29"/>
                </a:cxn>
                <a:cxn ang="0">
                  <a:pos x="350" y="20"/>
                </a:cxn>
                <a:cxn ang="0">
                  <a:pos x="319" y="12"/>
                </a:cxn>
                <a:cxn ang="0">
                  <a:pos x="288" y="8"/>
                </a:cxn>
                <a:cxn ang="0">
                  <a:pos x="253" y="1"/>
                </a:cxn>
                <a:cxn ang="0">
                  <a:pos x="216" y="1"/>
                </a:cxn>
              </a:cxnLst>
              <a:rect l="0" t="0" r="r" b="b"/>
              <a:pathLst>
                <a:path w="432" h="190">
                  <a:moveTo>
                    <a:pt x="213" y="0"/>
                  </a:moveTo>
                  <a:lnTo>
                    <a:pt x="178" y="1"/>
                  </a:lnTo>
                  <a:lnTo>
                    <a:pt x="143" y="8"/>
                  </a:lnTo>
                  <a:lnTo>
                    <a:pt x="110" y="12"/>
                  </a:lnTo>
                  <a:lnTo>
                    <a:pt x="83" y="20"/>
                  </a:lnTo>
                  <a:lnTo>
                    <a:pt x="58" y="29"/>
                  </a:lnTo>
                  <a:lnTo>
                    <a:pt x="37" y="43"/>
                  </a:lnTo>
                  <a:lnTo>
                    <a:pt x="23" y="55"/>
                  </a:lnTo>
                  <a:lnTo>
                    <a:pt x="9" y="67"/>
                  </a:lnTo>
                  <a:lnTo>
                    <a:pt x="2" y="83"/>
                  </a:lnTo>
                  <a:lnTo>
                    <a:pt x="0" y="95"/>
                  </a:lnTo>
                  <a:lnTo>
                    <a:pt x="2" y="110"/>
                  </a:lnTo>
                  <a:lnTo>
                    <a:pt x="9" y="123"/>
                  </a:lnTo>
                  <a:lnTo>
                    <a:pt x="23" y="135"/>
                  </a:lnTo>
                  <a:lnTo>
                    <a:pt x="37" y="147"/>
                  </a:lnTo>
                  <a:lnTo>
                    <a:pt x="58" y="161"/>
                  </a:lnTo>
                  <a:lnTo>
                    <a:pt x="83" y="170"/>
                  </a:lnTo>
                  <a:lnTo>
                    <a:pt x="110" y="178"/>
                  </a:lnTo>
                  <a:lnTo>
                    <a:pt x="143" y="185"/>
                  </a:lnTo>
                  <a:lnTo>
                    <a:pt x="178" y="188"/>
                  </a:lnTo>
                  <a:lnTo>
                    <a:pt x="216" y="190"/>
                  </a:lnTo>
                  <a:lnTo>
                    <a:pt x="253" y="188"/>
                  </a:lnTo>
                  <a:lnTo>
                    <a:pt x="288" y="185"/>
                  </a:lnTo>
                  <a:lnTo>
                    <a:pt x="319" y="178"/>
                  </a:lnTo>
                  <a:lnTo>
                    <a:pt x="350" y="170"/>
                  </a:lnTo>
                  <a:lnTo>
                    <a:pt x="371" y="161"/>
                  </a:lnTo>
                  <a:lnTo>
                    <a:pt x="394" y="147"/>
                  </a:lnTo>
                  <a:lnTo>
                    <a:pt x="409" y="135"/>
                  </a:lnTo>
                  <a:lnTo>
                    <a:pt x="422" y="123"/>
                  </a:lnTo>
                  <a:lnTo>
                    <a:pt x="429" y="110"/>
                  </a:lnTo>
                  <a:lnTo>
                    <a:pt x="432" y="95"/>
                  </a:lnTo>
                  <a:lnTo>
                    <a:pt x="429" y="83"/>
                  </a:lnTo>
                  <a:lnTo>
                    <a:pt x="422" y="67"/>
                  </a:lnTo>
                  <a:lnTo>
                    <a:pt x="409" y="55"/>
                  </a:lnTo>
                  <a:lnTo>
                    <a:pt x="394" y="43"/>
                  </a:lnTo>
                  <a:lnTo>
                    <a:pt x="371" y="29"/>
                  </a:lnTo>
                  <a:lnTo>
                    <a:pt x="350" y="20"/>
                  </a:lnTo>
                  <a:lnTo>
                    <a:pt x="319" y="12"/>
                  </a:lnTo>
                  <a:lnTo>
                    <a:pt x="288" y="8"/>
                  </a:lnTo>
                  <a:lnTo>
                    <a:pt x="253" y="1"/>
                  </a:lnTo>
                  <a:lnTo>
                    <a:pt x="216" y="1"/>
                  </a:lnTo>
                </a:path>
              </a:pathLst>
            </a:custGeom>
            <a:noFill/>
            <a:ln w="9525">
              <a:solidFill>
                <a:srgbClr val="000000"/>
              </a:solidFill>
              <a:prstDash val="solid"/>
              <a:round/>
              <a:headEnd/>
              <a:tailEnd/>
            </a:ln>
          </p:spPr>
          <p:txBody>
            <a:bodyPr>
              <a:prstTxWarp prst="textNoShape">
                <a:avLst/>
              </a:prstTxWarp>
            </a:bodyPr>
            <a:lstStyle/>
            <a:p>
              <a:endParaRPr lang="en-US"/>
            </a:p>
          </p:txBody>
        </p:sp>
        <p:sp>
          <p:nvSpPr>
            <p:cNvPr id="260147" name="Freeform 51"/>
            <p:cNvSpPr>
              <a:spLocks/>
            </p:cNvSpPr>
            <p:nvPr/>
          </p:nvSpPr>
          <p:spPr bwMode="auto">
            <a:xfrm>
              <a:off x="1618" y="2671"/>
              <a:ext cx="557" cy="190"/>
            </a:xfrm>
            <a:custGeom>
              <a:avLst/>
              <a:gdLst/>
              <a:ahLst/>
              <a:cxnLst>
                <a:cxn ang="0">
                  <a:pos x="279" y="0"/>
                </a:cxn>
                <a:cxn ang="0">
                  <a:pos x="238" y="1"/>
                </a:cxn>
                <a:cxn ang="0">
                  <a:pos x="201" y="8"/>
                </a:cxn>
                <a:cxn ang="0">
                  <a:pos x="161" y="12"/>
                </a:cxn>
                <a:cxn ang="0">
                  <a:pos x="126" y="20"/>
                </a:cxn>
                <a:cxn ang="0">
                  <a:pos x="91" y="29"/>
                </a:cxn>
                <a:cxn ang="0">
                  <a:pos x="60" y="43"/>
                </a:cxn>
                <a:cxn ang="0">
                  <a:pos x="35" y="55"/>
                </a:cxn>
                <a:cxn ang="0">
                  <a:pos x="17" y="67"/>
                </a:cxn>
                <a:cxn ang="0">
                  <a:pos x="5" y="83"/>
                </a:cxn>
                <a:cxn ang="0">
                  <a:pos x="0" y="95"/>
                </a:cxn>
                <a:cxn ang="0">
                  <a:pos x="5" y="110"/>
                </a:cxn>
                <a:cxn ang="0">
                  <a:pos x="17" y="123"/>
                </a:cxn>
                <a:cxn ang="0">
                  <a:pos x="35" y="135"/>
                </a:cxn>
                <a:cxn ang="0">
                  <a:pos x="60" y="147"/>
                </a:cxn>
                <a:cxn ang="0">
                  <a:pos x="91" y="161"/>
                </a:cxn>
                <a:cxn ang="0">
                  <a:pos x="126" y="170"/>
                </a:cxn>
                <a:cxn ang="0">
                  <a:pos x="161" y="178"/>
                </a:cxn>
                <a:cxn ang="0">
                  <a:pos x="201" y="185"/>
                </a:cxn>
                <a:cxn ang="0">
                  <a:pos x="238" y="188"/>
                </a:cxn>
                <a:cxn ang="0">
                  <a:pos x="279" y="190"/>
                </a:cxn>
                <a:cxn ang="0">
                  <a:pos x="319" y="188"/>
                </a:cxn>
                <a:cxn ang="0">
                  <a:pos x="359" y="185"/>
                </a:cxn>
                <a:cxn ang="0">
                  <a:pos x="397" y="178"/>
                </a:cxn>
                <a:cxn ang="0">
                  <a:pos x="434" y="170"/>
                </a:cxn>
                <a:cxn ang="0">
                  <a:pos x="466" y="161"/>
                </a:cxn>
                <a:cxn ang="0">
                  <a:pos x="497" y="147"/>
                </a:cxn>
                <a:cxn ang="0">
                  <a:pos x="523" y="135"/>
                </a:cxn>
                <a:cxn ang="0">
                  <a:pos x="543" y="123"/>
                </a:cxn>
                <a:cxn ang="0">
                  <a:pos x="552" y="110"/>
                </a:cxn>
                <a:cxn ang="0">
                  <a:pos x="557" y="95"/>
                </a:cxn>
                <a:cxn ang="0">
                  <a:pos x="552" y="83"/>
                </a:cxn>
                <a:cxn ang="0">
                  <a:pos x="543" y="67"/>
                </a:cxn>
                <a:cxn ang="0">
                  <a:pos x="523" y="55"/>
                </a:cxn>
                <a:cxn ang="0">
                  <a:pos x="497" y="43"/>
                </a:cxn>
                <a:cxn ang="0">
                  <a:pos x="466" y="29"/>
                </a:cxn>
                <a:cxn ang="0">
                  <a:pos x="434" y="20"/>
                </a:cxn>
                <a:cxn ang="0">
                  <a:pos x="397" y="12"/>
                </a:cxn>
                <a:cxn ang="0">
                  <a:pos x="359" y="8"/>
                </a:cxn>
                <a:cxn ang="0">
                  <a:pos x="319" y="1"/>
                </a:cxn>
                <a:cxn ang="0">
                  <a:pos x="279" y="1"/>
                </a:cxn>
              </a:cxnLst>
              <a:rect l="0" t="0" r="r" b="b"/>
              <a:pathLst>
                <a:path w="557" h="190">
                  <a:moveTo>
                    <a:pt x="279" y="0"/>
                  </a:moveTo>
                  <a:lnTo>
                    <a:pt x="238" y="1"/>
                  </a:lnTo>
                  <a:lnTo>
                    <a:pt x="201" y="8"/>
                  </a:lnTo>
                  <a:lnTo>
                    <a:pt x="161" y="12"/>
                  </a:lnTo>
                  <a:lnTo>
                    <a:pt x="126" y="20"/>
                  </a:lnTo>
                  <a:lnTo>
                    <a:pt x="91" y="29"/>
                  </a:lnTo>
                  <a:lnTo>
                    <a:pt x="60" y="43"/>
                  </a:lnTo>
                  <a:lnTo>
                    <a:pt x="35" y="55"/>
                  </a:lnTo>
                  <a:lnTo>
                    <a:pt x="17" y="67"/>
                  </a:lnTo>
                  <a:lnTo>
                    <a:pt x="5" y="83"/>
                  </a:lnTo>
                  <a:lnTo>
                    <a:pt x="0" y="95"/>
                  </a:lnTo>
                  <a:lnTo>
                    <a:pt x="5" y="110"/>
                  </a:lnTo>
                  <a:lnTo>
                    <a:pt x="17" y="123"/>
                  </a:lnTo>
                  <a:lnTo>
                    <a:pt x="35" y="135"/>
                  </a:lnTo>
                  <a:lnTo>
                    <a:pt x="60" y="147"/>
                  </a:lnTo>
                  <a:lnTo>
                    <a:pt x="91" y="161"/>
                  </a:lnTo>
                  <a:lnTo>
                    <a:pt x="126" y="170"/>
                  </a:lnTo>
                  <a:lnTo>
                    <a:pt x="161" y="178"/>
                  </a:lnTo>
                  <a:lnTo>
                    <a:pt x="201" y="185"/>
                  </a:lnTo>
                  <a:lnTo>
                    <a:pt x="238" y="188"/>
                  </a:lnTo>
                  <a:lnTo>
                    <a:pt x="279" y="190"/>
                  </a:lnTo>
                  <a:lnTo>
                    <a:pt x="319" y="188"/>
                  </a:lnTo>
                  <a:lnTo>
                    <a:pt x="359" y="185"/>
                  </a:lnTo>
                  <a:lnTo>
                    <a:pt x="397" y="178"/>
                  </a:lnTo>
                  <a:lnTo>
                    <a:pt x="434" y="170"/>
                  </a:lnTo>
                  <a:lnTo>
                    <a:pt x="466" y="161"/>
                  </a:lnTo>
                  <a:lnTo>
                    <a:pt x="497" y="147"/>
                  </a:lnTo>
                  <a:lnTo>
                    <a:pt x="523" y="135"/>
                  </a:lnTo>
                  <a:lnTo>
                    <a:pt x="543" y="123"/>
                  </a:lnTo>
                  <a:lnTo>
                    <a:pt x="552" y="110"/>
                  </a:lnTo>
                  <a:lnTo>
                    <a:pt x="557" y="95"/>
                  </a:lnTo>
                  <a:lnTo>
                    <a:pt x="552" y="83"/>
                  </a:lnTo>
                  <a:lnTo>
                    <a:pt x="543" y="67"/>
                  </a:lnTo>
                  <a:lnTo>
                    <a:pt x="523" y="55"/>
                  </a:lnTo>
                  <a:lnTo>
                    <a:pt x="497" y="43"/>
                  </a:lnTo>
                  <a:lnTo>
                    <a:pt x="466" y="29"/>
                  </a:lnTo>
                  <a:lnTo>
                    <a:pt x="434" y="20"/>
                  </a:lnTo>
                  <a:lnTo>
                    <a:pt x="397" y="12"/>
                  </a:lnTo>
                  <a:lnTo>
                    <a:pt x="359" y="8"/>
                  </a:lnTo>
                  <a:lnTo>
                    <a:pt x="319" y="1"/>
                  </a:lnTo>
                  <a:lnTo>
                    <a:pt x="279" y="1"/>
                  </a:lnTo>
                </a:path>
              </a:pathLst>
            </a:custGeom>
            <a:noFill/>
            <a:ln w="9525">
              <a:solidFill>
                <a:srgbClr val="000000"/>
              </a:solidFill>
              <a:prstDash val="solid"/>
              <a:round/>
              <a:headEnd/>
              <a:tailEnd/>
            </a:ln>
          </p:spPr>
          <p:txBody>
            <a:bodyPr>
              <a:prstTxWarp prst="textNoShape">
                <a:avLst/>
              </a:prstTxWarp>
            </a:bodyPr>
            <a:lstStyle/>
            <a:p>
              <a:endParaRPr lang="en-US"/>
            </a:p>
          </p:txBody>
        </p:sp>
        <p:sp>
          <p:nvSpPr>
            <p:cNvPr id="260148" name="Freeform 52"/>
            <p:cNvSpPr>
              <a:spLocks/>
            </p:cNvSpPr>
            <p:nvPr/>
          </p:nvSpPr>
          <p:spPr bwMode="auto">
            <a:xfrm>
              <a:off x="2259" y="2671"/>
              <a:ext cx="577" cy="190"/>
            </a:xfrm>
            <a:custGeom>
              <a:avLst/>
              <a:gdLst/>
              <a:ahLst/>
              <a:cxnLst>
                <a:cxn ang="0">
                  <a:pos x="288" y="0"/>
                </a:cxn>
                <a:cxn ang="0">
                  <a:pos x="248" y="1"/>
                </a:cxn>
                <a:cxn ang="0">
                  <a:pos x="209" y="8"/>
                </a:cxn>
                <a:cxn ang="0">
                  <a:pos x="167" y="12"/>
                </a:cxn>
                <a:cxn ang="0">
                  <a:pos x="130" y="20"/>
                </a:cxn>
                <a:cxn ang="0">
                  <a:pos x="95" y="29"/>
                </a:cxn>
                <a:cxn ang="0">
                  <a:pos x="64" y="43"/>
                </a:cxn>
                <a:cxn ang="0">
                  <a:pos x="37" y="55"/>
                </a:cxn>
                <a:cxn ang="0">
                  <a:pos x="17" y="67"/>
                </a:cxn>
                <a:cxn ang="0">
                  <a:pos x="5" y="83"/>
                </a:cxn>
                <a:cxn ang="0">
                  <a:pos x="0" y="95"/>
                </a:cxn>
                <a:cxn ang="0">
                  <a:pos x="5" y="110"/>
                </a:cxn>
                <a:cxn ang="0">
                  <a:pos x="17" y="123"/>
                </a:cxn>
                <a:cxn ang="0">
                  <a:pos x="37" y="135"/>
                </a:cxn>
                <a:cxn ang="0">
                  <a:pos x="64" y="147"/>
                </a:cxn>
                <a:cxn ang="0">
                  <a:pos x="95" y="161"/>
                </a:cxn>
                <a:cxn ang="0">
                  <a:pos x="130" y="170"/>
                </a:cxn>
                <a:cxn ang="0">
                  <a:pos x="167" y="178"/>
                </a:cxn>
                <a:cxn ang="0">
                  <a:pos x="209" y="185"/>
                </a:cxn>
                <a:cxn ang="0">
                  <a:pos x="248" y="188"/>
                </a:cxn>
                <a:cxn ang="0">
                  <a:pos x="288" y="190"/>
                </a:cxn>
                <a:cxn ang="0">
                  <a:pos x="328" y="188"/>
                </a:cxn>
                <a:cxn ang="0">
                  <a:pos x="368" y="185"/>
                </a:cxn>
                <a:cxn ang="0">
                  <a:pos x="409" y="178"/>
                </a:cxn>
                <a:cxn ang="0">
                  <a:pos x="446" y="170"/>
                </a:cxn>
                <a:cxn ang="0">
                  <a:pos x="481" y="161"/>
                </a:cxn>
                <a:cxn ang="0">
                  <a:pos x="514" y="147"/>
                </a:cxn>
                <a:cxn ang="0">
                  <a:pos x="540" y="135"/>
                </a:cxn>
                <a:cxn ang="0">
                  <a:pos x="560" y="123"/>
                </a:cxn>
                <a:cxn ang="0">
                  <a:pos x="575" y="110"/>
                </a:cxn>
                <a:cxn ang="0">
                  <a:pos x="577" y="95"/>
                </a:cxn>
                <a:cxn ang="0">
                  <a:pos x="575" y="83"/>
                </a:cxn>
                <a:cxn ang="0">
                  <a:pos x="560" y="67"/>
                </a:cxn>
                <a:cxn ang="0">
                  <a:pos x="540" y="55"/>
                </a:cxn>
                <a:cxn ang="0">
                  <a:pos x="514" y="43"/>
                </a:cxn>
                <a:cxn ang="0">
                  <a:pos x="481" y="29"/>
                </a:cxn>
                <a:cxn ang="0">
                  <a:pos x="446" y="20"/>
                </a:cxn>
                <a:cxn ang="0">
                  <a:pos x="409" y="12"/>
                </a:cxn>
                <a:cxn ang="0">
                  <a:pos x="368" y="8"/>
                </a:cxn>
                <a:cxn ang="0">
                  <a:pos x="328" y="1"/>
                </a:cxn>
                <a:cxn ang="0">
                  <a:pos x="288" y="1"/>
                </a:cxn>
              </a:cxnLst>
              <a:rect l="0" t="0" r="r" b="b"/>
              <a:pathLst>
                <a:path w="577" h="190">
                  <a:moveTo>
                    <a:pt x="288" y="0"/>
                  </a:moveTo>
                  <a:lnTo>
                    <a:pt x="248" y="1"/>
                  </a:lnTo>
                  <a:lnTo>
                    <a:pt x="209" y="8"/>
                  </a:lnTo>
                  <a:lnTo>
                    <a:pt x="167" y="12"/>
                  </a:lnTo>
                  <a:lnTo>
                    <a:pt x="130" y="20"/>
                  </a:lnTo>
                  <a:lnTo>
                    <a:pt x="95" y="29"/>
                  </a:lnTo>
                  <a:lnTo>
                    <a:pt x="64" y="43"/>
                  </a:lnTo>
                  <a:lnTo>
                    <a:pt x="37" y="55"/>
                  </a:lnTo>
                  <a:lnTo>
                    <a:pt x="17" y="67"/>
                  </a:lnTo>
                  <a:lnTo>
                    <a:pt x="5" y="83"/>
                  </a:lnTo>
                  <a:lnTo>
                    <a:pt x="0" y="95"/>
                  </a:lnTo>
                  <a:lnTo>
                    <a:pt x="5" y="110"/>
                  </a:lnTo>
                  <a:lnTo>
                    <a:pt x="17" y="123"/>
                  </a:lnTo>
                  <a:lnTo>
                    <a:pt x="37" y="135"/>
                  </a:lnTo>
                  <a:lnTo>
                    <a:pt x="64" y="147"/>
                  </a:lnTo>
                  <a:lnTo>
                    <a:pt x="95" y="161"/>
                  </a:lnTo>
                  <a:lnTo>
                    <a:pt x="130" y="170"/>
                  </a:lnTo>
                  <a:lnTo>
                    <a:pt x="167" y="178"/>
                  </a:lnTo>
                  <a:lnTo>
                    <a:pt x="209" y="185"/>
                  </a:lnTo>
                  <a:lnTo>
                    <a:pt x="248" y="188"/>
                  </a:lnTo>
                  <a:lnTo>
                    <a:pt x="288" y="190"/>
                  </a:lnTo>
                  <a:lnTo>
                    <a:pt x="328" y="188"/>
                  </a:lnTo>
                  <a:lnTo>
                    <a:pt x="368" y="185"/>
                  </a:lnTo>
                  <a:lnTo>
                    <a:pt x="409" y="178"/>
                  </a:lnTo>
                  <a:lnTo>
                    <a:pt x="446" y="170"/>
                  </a:lnTo>
                  <a:lnTo>
                    <a:pt x="481" y="161"/>
                  </a:lnTo>
                  <a:lnTo>
                    <a:pt x="514" y="147"/>
                  </a:lnTo>
                  <a:lnTo>
                    <a:pt x="540" y="135"/>
                  </a:lnTo>
                  <a:lnTo>
                    <a:pt x="560" y="123"/>
                  </a:lnTo>
                  <a:lnTo>
                    <a:pt x="575" y="110"/>
                  </a:lnTo>
                  <a:lnTo>
                    <a:pt x="577" y="95"/>
                  </a:lnTo>
                  <a:lnTo>
                    <a:pt x="575" y="83"/>
                  </a:lnTo>
                  <a:lnTo>
                    <a:pt x="560" y="67"/>
                  </a:lnTo>
                  <a:lnTo>
                    <a:pt x="540" y="55"/>
                  </a:lnTo>
                  <a:lnTo>
                    <a:pt x="514" y="43"/>
                  </a:lnTo>
                  <a:lnTo>
                    <a:pt x="481" y="29"/>
                  </a:lnTo>
                  <a:lnTo>
                    <a:pt x="446" y="20"/>
                  </a:lnTo>
                  <a:lnTo>
                    <a:pt x="409" y="12"/>
                  </a:lnTo>
                  <a:lnTo>
                    <a:pt x="368" y="8"/>
                  </a:lnTo>
                  <a:lnTo>
                    <a:pt x="328" y="1"/>
                  </a:lnTo>
                  <a:lnTo>
                    <a:pt x="288" y="1"/>
                  </a:lnTo>
                </a:path>
              </a:pathLst>
            </a:custGeom>
            <a:noFill/>
            <a:ln w="9525">
              <a:solidFill>
                <a:srgbClr val="000000"/>
              </a:solidFill>
              <a:prstDash val="solid"/>
              <a:round/>
              <a:headEnd/>
              <a:tailEnd/>
            </a:ln>
          </p:spPr>
          <p:txBody>
            <a:bodyPr>
              <a:prstTxWarp prst="textNoShape">
                <a:avLst/>
              </a:prstTxWarp>
            </a:bodyPr>
            <a:lstStyle/>
            <a:p>
              <a:endParaRPr lang="en-US"/>
            </a:p>
          </p:txBody>
        </p:sp>
        <p:sp>
          <p:nvSpPr>
            <p:cNvPr id="260149" name="Freeform 53"/>
            <p:cNvSpPr>
              <a:spLocks/>
            </p:cNvSpPr>
            <p:nvPr/>
          </p:nvSpPr>
          <p:spPr bwMode="auto">
            <a:xfrm>
              <a:off x="2947" y="2671"/>
              <a:ext cx="557" cy="190"/>
            </a:xfrm>
            <a:custGeom>
              <a:avLst/>
              <a:gdLst/>
              <a:ahLst/>
              <a:cxnLst>
                <a:cxn ang="0">
                  <a:pos x="276" y="0"/>
                </a:cxn>
                <a:cxn ang="0">
                  <a:pos x="238" y="1"/>
                </a:cxn>
                <a:cxn ang="0">
                  <a:pos x="198" y="8"/>
                </a:cxn>
                <a:cxn ang="0">
                  <a:pos x="160" y="12"/>
                </a:cxn>
                <a:cxn ang="0">
                  <a:pos x="123" y="20"/>
                </a:cxn>
                <a:cxn ang="0">
                  <a:pos x="89" y="29"/>
                </a:cxn>
                <a:cxn ang="0">
                  <a:pos x="60" y="43"/>
                </a:cxn>
                <a:cxn ang="0">
                  <a:pos x="34" y="55"/>
                </a:cxn>
                <a:cxn ang="0">
                  <a:pos x="14" y="67"/>
                </a:cxn>
                <a:cxn ang="0">
                  <a:pos x="2" y="83"/>
                </a:cxn>
                <a:cxn ang="0">
                  <a:pos x="0" y="95"/>
                </a:cxn>
                <a:cxn ang="0">
                  <a:pos x="2" y="110"/>
                </a:cxn>
                <a:cxn ang="0">
                  <a:pos x="14" y="123"/>
                </a:cxn>
                <a:cxn ang="0">
                  <a:pos x="34" y="135"/>
                </a:cxn>
                <a:cxn ang="0">
                  <a:pos x="60" y="147"/>
                </a:cxn>
                <a:cxn ang="0">
                  <a:pos x="89" y="161"/>
                </a:cxn>
                <a:cxn ang="0">
                  <a:pos x="123" y="170"/>
                </a:cxn>
                <a:cxn ang="0">
                  <a:pos x="160" y="178"/>
                </a:cxn>
                <a:cxn ang="0">
                  <a:pos x="198" y="185"/>
                </a:cxn>
                <a:cxn ang="0">
                  <a:pos x="238" y="188"/>
                </a:cxn>
                <a:cxn ang="0">
                  <a:pos x="278" y="190"/>
                </a:cxn>
                <a:cxn ang="0">
                  <a:pos x="316" y="188"/>
                </a:cxn>
                <a:cxn ang="0">
                  <a:pos x="356" y="185"/>
                </a:cxn>
                <a:cxn ang="0">
                  <a:pos x="396" y="178"/>
                </a:cxn>
                <a:cxn ang="0">
                  <a:pos x="431" y="170"/>
                </a:cxn>
                <a:cxn ang="0">
                  <a:pos x="467" y="161"/>
                </a:cxn>
                <a:cxn ang="0">
                  <a:pos x="497" y="147"/>
                </a:cxn>
                <a:cxn ang="0">
                  <a:pos x="520" y="135"/>
                </a:cxn>
                <a:cxn ang="0">
                  <a:pos x="540" y="123"/>
                </a:cxn>
                <a:cxn ang="0">
                  <a:pos x="552" y="110"/>
                </a:cxn>
                <a:cxn ang="0">
                  <a:pos x="557" y="95"/>
                </a:cxn>
                <a:cxn ang="0">
                  <a:pos x="552" y="83"/>
                </a:cxn>
                <a:cxn ang="0">
                  <a:pos x="540" y="67"/>
                </a:cxn>
                <a:cxn ang="0">
                  <a:pos x="520" y="55"/>
                </a:cxn>
                <a:cxn ang="0">
                  <a:pos x="497" y="43"/>
                </a:cxn>
                <a:cxn ang="0">
                  <a:pos x="467" y="29"/>
                </a:cxn>
                <a:cxn ang="0">
                  <a:pos x="431" y="20"/>
                </a:cxn>
                <a:cxn ang="0">
                  <a:pos x="396" y="12"/>
                </a:cxn>
                <a:cxn ang="0">
                  <a:pos x="356" y="8"/>
                </a:cxn>
                <a:cxn ang="0">
                  <a:pos x="316" y="1"/>
                </a:cxn>
                <a:cxn ang="0">
                  <a:pos x="278" y="1"/>
                </a:cxn>
              </a:cxnLst>
              <a:rect l="0" t="0" r="r" b="b"/>
              <a:pathLst>
                <a:path w="557" h="190">
                  <a:moveTo>
                    <a:pt x="276" y="0"/>
                  </a:moveTo>
                  <a:lnTo>
                    <a:pt x="238" y="1"/>
                  </a:lnTo>
                  <a:lnTo>
                    <a:pt x="198" y="8"/>
                  </a:lnTo>
                  <a:lnTo>
                    <a:pt x="160" y="12"/>
                  </a:lnTo>
                  <a:lnTo>
                    <a:pt x="123" y="20"/>
                  </a:lnTo>
                  <a:lnTo>
                    <a:pt x="89" y="29"/>
                  </a:lnTo>
                  <a:lnTo>
                    <a:pt x="60" y="43"/>
                  </a:lnTo>
                  <a:lnTo>
                    <a:pt x="34" y="55"/>
                  </a:lnTo>
                  <a:lnTo>
                    <a:pt x="14" y="67"/>
                  </a:lnTo>
                  <a:lnTo>
                    <a:pt x="2" y="83"/>
                  </a:lnTo>
                  <a:lnTo>
                    <a:pt x="0" y="95"/>
                  </a:lnTo>
                  <a:lnTo>
                    <a:pt x="2" y="110"/>
                  </a:lnTo>
                  <a:lnTo>
                    <a:pt x="14" y="123"/>
                  </a:lnTo>
                  <a:lnTo>
                    <a:pt x="34" y="135"/>
                  </a:lnTo>
                  <a:lnTo>
                    <a:pt x="60" y="147"/>
                  </a:lnTo>
                  <a:lnTo>
                    <a:pt x="89" y="161"/>
                  </a:lnTo>
                  <a:lnTo>
                    <a:pt x="123" y="170"/>
                  </a:lnTo>
                  <a:lnTo>
                    <a:pt x="160" y="178"/>
                  </a:lnTo>
                  <a:lnTo>
                    <a:pt x="198" y="185"/>
                  </a:lnTo>
                  <a:lnTo>
                    <a:pt x="238" y="188"/>
                  </a:lnTo>
                  <a:lnTo>
                    <a:pt x="278" y="190"/>
                  </a:lnTo>
                  <a:lnTo>
                    <a:pt x="316" y="188"/>
                  </a:lnTo>
                  <a:lnTo>
                    <a:pt x="356" y="185"/>
                  </a:lnTo>
                  <a:lnTo>
                    <a:pt x="396" y="178"/>
                  </a:lnTo>
                  <a:lnTo>
                    <a:pt x="431" y="170"/>
                  </a:lnTo>
                  <a:lnTo>
                    <a:pt x="467" y="161"/>
                  </a:lnTo>
                  <a:lnTo>
                    <a:pt x="497" y="147"/>
                  </a:lnTo>
                  <a:lnTo>
                    <a:pt x="520" y="135"/>
                  </a:lnTo>
                  <a:lnTo>
                    <a:pt x="540" y="123"/>
                  </a:lnTo>
                  <a:lnTo>
                    <a:pt x="552" y="110"/>
                  </a:lnTo>
                  <a:lnTo>
                    <a:pt x="557" y="95"/>
                  </a:lnTo>
                  <a:lnTo>
                    <a:pt x="552" y="83"/>
                  </a:lnTo>
                  <a:lnTo>
                    <a:pt x="540" y="67"/>
                  </a:lnTo>
                  <a:lnTo>
                    <a:pt x="520" y="55"/>
                  </a:lnTo>
                  <a:lnTo>
                    <a:pt x="497" y="43"/>
                  </a:lnTo>
                  <a:lnTo>
                    <a:pt x="467" y="29"/>
                  </a:lnTo>
                  <a:lnTo>
                    <a:pt x="431" y="20"/>
                  </a:lnTo>
                  <a:lnTo>
                    <a:pt x="396" y="12"/>
                  </a:lnTo>
                  <a:lnTo>
                    <a:pt x="356" y="8"/>
                  </a:lnTo>
                  <a:lnTo>
                    <a:pt x="316" y="1"/>
                  </a:lnTo>
                  <a:lnTo>
                    <a:pt x="278" y="1"/>
                  </a:lnTo>
                </a:path>
              </a:pathLst>
            </a:custGeom>
            <a:noFill/>
            <a:ln w="9525">
              <a:solidFill>
                <a:srgbClr val="000000"/>
              </a:solidFill>
              <a:prstDash val="solid"/>
              <a:round/>
              <a:headEnd/>
              <a:tailEnd/>
            </a:ln>
          </p:spPr>
          <p:txBody>
            <a:bodyPr>
              <a:prstTxWarp prst="textNoShape">
                <a:avLst/>
              </a:prstTxWarp>
            </a:bodyPr>
            <a:lstStyle/>
            <a:p>
              <a:endParaRPr lang="en-US"/>
            </a:p>
          </p:txBody>
        </p:sp>
        <p:sp>
          <p:nvSpPr>
            <p:cNvPr id="260150" name="Freeform 54"/>
            <p:cNvSpPr>
              <a:spLocks/>
            </p:cNvSpPr>
            <p:nvPr/>
          </p:nvSpPr>
          <p:spPr bwMode="auto">
            <a:xfrm>
              <a:off x="937" y="3008"/>
              <a:ext cx="422" cy="238"/>
            </a:xfrm>
            <a:custGeom>
              <a:avLst/>
              <a:gdLst/>
              <a:ahLst/>
              <a:cxnLst>
                <a:cxn ang="0">
                  <a:pos x="209" y="0"/>
                </a:cxn>
                <a:cxn ang="0">
                  <a:pos x="174" y="2"/>
                </a:cxn>
                <a:cxn ang="0">
                  <a:pos x="138" y="6"/>
                </a:cxn>
                <a:cxn ang="0">
                  <a:pos x="108" y="14"/>
                </a:cxn>
                <a:cxn ang="0">
                  <a:pos x="80" y="25"/>
                </a:cxn>
                <a:cxn ang="0">
                  <a:pos x="55" y="37"/>
                </a:cxn>
                <a:cxn ang="0">
                  <a:pos x="36" y="52"/>
                </a:cxn>
                <a:cxn ang="0">
                  <a:pos x="20" y="66"/>
                </a:cxn>
                <a:cxn ang="0">
                  <a:pos x="8" y="85"/>
                </a:cxn>
                <a:cxn ang="0">
                  <a:pos x="2" y="101"/>
                </a:cxn>
                <a:cxn ang="0">
                  <a:pos x="0" y="120"/>
                </a:cxn>
                <a:cxn ang="0">
                  <a:pos x="2" y="137"/>
                </a:cxn>
                <a:cxn ang="0">
                  <a:pos x="8" y="155"/>
                </a:cxn>
                <a:cxn ang="0">
                  <a:pos x="20" y="172"/>
                </a:cxn>
                <a:cxn ang="0">
                  <a:pos x="36" y="187"/>
                </a:cxn>
                <a:cxn ang="0">
                  <a:pos x="55" y="200"/>
                </a:cxn>
                <a:cxn ang="0">
                  <a:pos x="80" y="212"/>
                </a:cxn>
                <a:cxn ang="0">
                  <a:pos x="108" y="223"/>
                </a:cxn>
                <a:cxn ang="0">
                  <a:pos x="138" y="233"/>
                </a:cxn>
                <a:cxn ang="0">
                  <a:pos x="174" y="238"/>
                </a:cxn>
                <a:cxn ang="0">
                  <a:pos x="210" y="238"/>
                </a:cxn>
                <a:cxn ang="0">
                  <a:pos x="246" y="238"/>
                </a:cxn>
                <a:cxn ang="0">
                  <a:pos x="281" y="233"/>
                </a:cxn>
                <a:cxn ang="0">
                  <a:pos x="312" y="223"/>
                </a:cxn>
                <a:cxn ang="0">
                  <a:pos x="339" y="212"/>
                </a:cxn>
                <a:cxn ang="0">
                  <a:pos x="364" y="200"/>
                </a:cxn>
                <a:cxn ang="0">
                  <a:pos x="384" y="187"/>
                </a:cxn>
                <a:cxn ang="0">
                  <a:pos x="399" y="172"/>
                </a:cxn>
                <a:cxn ang="0">
                  <a:pos x="411" y="155"/>
                </a:cxn>
                <a:cxn ang="0">
                  <a:pos x="419" y="137"/>
                </a:cxn>
                <a:cxn ang="0">
                  <a:pos x="422" y="120"/>
                </a:cxn>
                <a:cxn ang="0">
                  <a:pos x="419" y="101"/>
                </a:cxn>
                <a:cxn ang="0">
                  <a:pos x="411" y="85"/>
                </a:cxn>
                <a:cxn ang="0">
                  <a:pos x="399" y="66"/>
                </a:cxn>
                <a:cxn ang="0">
                  <a:pos x="384" y="52"/>
                </a:cxn>
                <a:cxn ang="0">
                  <a:pos x="364" y="37"/>
                </a:cxn>
                <a:cxn ang="0">
                  <a:pos x="339" y="25"/>
                </a:cxn>
                <a:cxn ang="0">
                  <a:pos x="312" y="14"/>
                </a:cxn>
                <a:cxn ang="0">
                  <a:pos x="281" y="6"/>
                </a:cxn>
                <a:cxn ang="0">
                  <a:pos x="246" y="2"/>
                </a:cxn>
                <a:cxn ang="0">
                  <a:pos x="210" y="0"/>
                </a:cxn>
              </a:cxnLst>
              <a:rect l="0" t="0" r="r" b="b"/>
              <a:pathLst>
                <a:path w="422" h="238">
                  <a:moveTo>
                    <a:pt x="209" y="0"/>
                  </a:moveTo>
                  <a:lnTo>
                    <a:pt x="174" y="2"/>
                  </a:lnTo>
                  <a:lnTo>
                    <a:pt x="138" y="6"/>
                  </a:lnTo>
                  <a:lnTo>
                    <a:pt x="108" y="14"/>
                  </a:lnTo>
                  <a:lnTo>
                    <a:pt x="80" y="25"/>
                  </a:lnTo>
                  <a:lnTo>
                    <a:pt x="55" y="37"/>
                  </a:lnTo>
                  <a:lnTo>
                    <a:pt x="36" y="52"/>
                  </a:lnTo>
                  <a:lnTo>
                    <a:pt x="20" y="66"/>
                  </a:lnTo>
                  <a:lnTo>
                    <a:pt x="8" y="85"/>
                  </a:lnTo>
                  <a:lnTo>
                    <a:pt x="2" y="101"/>
                  </a:lnTo>
                  <a:lnTo>
                    <a:pt x="0" y="120"/>
                  </a:lnTo>
                  <a:lnTo>
                    <a:pt x="2" y="137"/>
                  </a:lnTo>
                  <a:lnTo>
                    <a:pt x="8" y="155"/>
                  </a:lnTo>
                  <a:lnTo>
                    <a:pt x="20" y="172"/>
                  </a:lnTo>
                  <a:lnTo>
                    <a:pt x="36" y="187"/>
                  </a:lnTo>
                  <a:lnTo>
                    <a:pt x="55" y="200"/>
                  </a:lnTo>
                  <a:lnTo>
                    <a:pt x="80" y="212"/>
                  </a:lnTo>
                  <a:lnTo>
                    <a:pt x="108" y="223"/>
                  </a:lnTo>
                  <a:lnTo>
                    <a:pt x="138" y="233"/>
                  </a:lnTo>
                  <a:lnTo>
                    <a:pt x="174" y="238"/>
                  </a:lnTo>
                  <a:lnTo>
                    <a:pt x="210" y="238"/>
                  </a:lnTo>
                  <a:lnTo>
                    <a:pt x="246" y="238"/>
                  </a:lnTo>
                  <a:lnTo>
                    <a:pt x="281" y="233"/>
                  </a:lnTo>
                  <a:lnTo>
                    <a:pt x="312" y="223"/>
                  </a:lnTo>
                  <a:lnTo>
                    <a:pt x="339" y="212"/>
                  </a:lnTo>
                  <a:lnTo>
                    <a:pt x="364" y="200"/>
                  </a:lnTo>
                  <a:lnTo>
                    <a:pt x="384" y="187"/>
                  </a:lnTo>
                  <a:lnTo>
                    <a:pt x="399" y="172"/>
                  </a:lnTo>
                  <a:lnTo>
                    <a:pt x="411" y="155"/>
                  </a:lnTo>
                  <a:lnTo>
                    <a:pt x="419" y="137"/>
                  </a:lnTo>
                  <a:lnTo>
                    <a:pt x="422" y="120"/>
                  </a:lnTo>
                  <a:lnTo>
                    <a:pt x="419" y="101"/>
                  </a:lnTo>
                  <a:lnTo>
                    <a:pt x="411" y="85"/>
                  </a:lnTo>
                  <a:lnTo>
                    <a:pt x="399" y="66"/>
                  </a:lnTo>
                  <a:lnTo>
                    <a:pt x="384" y="52"/>
                  </a:lnTo>
                  <a:lnTo>
                    <a:pt x="364" y="37"/>
                  </a:lnTo>
                  <a:lnTo>
                    <a:pt x="339" y="25"/>
                  </a:lnTo>
                  <a:lnTo>
                    <a:pt x="312" y="14"/>
                  </a:lnTo>
                  <a:lnTo>
                    <a:pt x="281" y="6"/>
                  </a:lnTo>
                  <a:lnTo>
                    <a:pt x="246" y="2"/>
                  </a:lnTo>
                  <a:lnTo>
                    <a:pt x="210" y="0"/>
                  </a:lnTo>
                </a:path>
              </a:pathLst>
            </a:custGeom>
            <a:noFill/>
            <a:ln w="9525">
              <a:solidFill>
                <a:srgbClr val="000000"/>
              </a:solidFill>
              <a:prstDash val="solid"/>
              <a:round/>
              <a:headEnd/>
              <a:tailEnd/>
            </a:ln>
          </p:spPr>
          <p:txBody>
            <a:bodyPr>
              <a:prstTxWarp prst="textNoShape">
                <a:avLst/>
              </a:prstTxWarp>
            </a:bodyPr>
            <a:lstStyle/>
            <a:p>
              <a:endParaRPr lang="en-US"/>
            </a:p>
          </p:txBody>
        </p:sp>
        <p:sp>
          <p:nvSpPr>
            <p:cNvPr id="260151" name="Freeform 55"/>
            <p:cNvSpPr>
              <a:spLocks/>
            </p:cNvSpPr>
            <p:nvPr/>
          </p:nvSpPr>
          <p:spPr bwMode="auto">
            <a:xfrm>
              <a:off x="1390" y="3008"/>
              <a:ext cx="421" cy="238"/>
            </a:xfrm>
            <a:custGeom>
              <a:avLst/>
              <a:gdLst/>
              <a:ahLst/>
              <a:cxnLst>
                <a:cxn ang="0">
                  <a:pos x="210" y="0"/>
                </a:cxn>
                <a:cxn ang="0">
                  <a:pos x="173" y="2"/>
                </a:cxn>
                <a:cxn ang="0">
                  <a:pos x="139" y="6"/>
                </a:cxn>
                <a:cxn ang="0">
                  <a:pos x="110" y="14"/>
                </a:cxn>
                <a:cxn ang="0">
                  <a:pos x="82" y="25"/>
                </a:cxn>
                <a:cxn ang="0">
                  <a:pos x="56" y="37"/>
                </a:cxn>
                <a:cxn ang="0">
                  <a:pos x="36" y="52"/>
                </a:cxn>
                <a:cxn ang="0">
                  <a:pos x="21" y="66"/>
                </a:cxn>
                <a:cxn ang="0">
                  <a:pos x="9" y="85"/>
                </a:cxn>
                <a:cxn ang="0">
                  <a:pos x="1" y="101"/>
                </a:cxn>
                <a:cxn ang="0">
                  <a:pos x="0" y="120"/>
                </a:cxn>
                <a:cxn ang="0">
                  <a:pos x="1" y="137"/>
                </a:cxn>
                <a:cxn ang="0">
                  <a:pos x="9" y="155"/>
                </a:cxn>
                <a:cxn ang="0">
                  <a:pos x="21" y="172"/>
                </a:cxn>
                <a:cxn ang="0">
                  <a:pos x="36" y="187"/>
                </a:cxn>
                <a:cxn ang="0">
                  <a:pos x="56" y="200"/>
                </a:cxn>
                <a:cxn ang="0">
                  <a:pos x="82" y="212"/>
                </a:cxn>
                <a:cxn ang="0">
                  <a:pos x="110" y="223"/>
                </a:cxn>
                <a:cxn ang="0">
                  <a:pos x="139" y="233"/>
                </a:cxn>
                <a:cxn ang="0">
                  <a:pos x="173" y="238"/>
                </a:cxn>
                <a:cxn ang="0">
                  <a:pos x="210" y="238"/>
                </a:cxn>
                <a:cxn ang="0">
                  <a:pos x="248" y="238"/>
                </a:cxn>
                <a:cxn ang="0">
                  <a:pos x="280" y="233"/>
                </a:cxn>
                <a:cxn ang="0">
                  <a:pos x="312" y="223"/>
                </a:cxn>
                <a:cxn ang="0">
                  <a:pos x="340" y="212"/>
                </a:cxn>
                <a:cxn ang="0">
                  <a:pos x="363" y="200"/>
                </a:cxn>
                <a:cxn ang="0">
                  <a:pos x="383" y="187"/>
                </a:cxn>
                <a:cxn ang="0">
                  <a:pos x="401" y="172"/>
                </a:cxn>
                <a:cxn ang="0">
                  <a:pos x="411" y="155"/>
                </a:cxn>
                <a:cxn ang="0">
                  <a:pos x="418" y="137"/>
                </a:cxn>
                <a:cxn ang="0">
                  <a:pos x="421" y="120"/>
                </a:cxn>
                <a:cxn ang="0">
                  <a:pos x="418" y="101"/>
                </a:cxn>
                <a:cxn ang="0">
                  <a:pos x="411" y="85"/>
                </a:cxn>
                <a:cxn ang="0">
                  <a:pos x="401" y="66"/>
                </a:cxn>
                <a:cxn ang="0">
                  <a:pos x="383" y="52"/>
                </a:cxn>
                <a:cxn ang="0">
                  <a:pos x="363" y="37"/>
                </a:cxn>
                <a:cxn ang="0">
                  <a:pos x="340" y="25"/>
                </a:cxn>
                <a:cxn ang="0">
                  <a:pos x="312" y="14"/>
                </a:cxn>
                <a:cxn ang="0">
                  <a:pos x="280" y="6"/>
                </a:cxn>
                <a:cxn ang="0">
                  <a:pos x="248" y="2"/>
                </a:cxn>
                <a:cxn ang="0">
                  <a:pos x="210" y="0"/>
                </a:cxn>
              </a:cxnLst>
              <a:rect l="0" t="0" r="r" b="b"/>
              <a:pathLst>
                <a:path w="421" h="238">
                  <a:moveTo>
                    <a:pt x="210" y="0"/>
                  </a:moveTo>
                  <a:lnTo>
                    <a:pt x="173" y="2"/>
                  </a:lnTo>
                  <a:lnTo>
                    <a:pt x="139" y="6"/>
                  </a:lnTo>
                  <a:lnTo>
                    <a:pt x="110" y="14"/>
                  </a:lnTo>
                  <a:lnTo>
                    <a:pt x="82" y="25"/>
                  </a:lnTo>
                  <a:lnTo>
                    <a:pt x="56" y="37"/>
                  </a:lnTo>
                  <a:lnTo>
                    <a:pt x="36" y="52"/>
                  </a:lnTo>
                  <a:lnTo>
                    <a:pt x="21" y="66"/>
                  </a:lnTo>
                  <a:lnTo>
                    <a:pt x="9" y="85"/>
                  </a:lnTo>
                  <a:lnTo>
                    <a:pt x="1" y="101"/>
                  </a:lnTo>
                  <a:lnTo>
                    <a:pt x="0" y="120"/>
                  </a:lnTo>
                  <a:lnTo>
                    <a:pt x="1" y="137"/>
                  </a:lnTo>
                  <a:lnTo>
                    <a:pt x="9" y="155"/>
                  </a:lnTo>
                  <a:lnTo>
                    <a:pt x="21" y="172"/>
                  </a:lnTo>
                  <a:lnTo>
                    <a:pt x="36" y="187"/>
                  </a:lnTo>
                  <a:lnTo>
                    <a:pt x="56" y="200"/>
                  </a:lnTo>
                  <a:lnTo>
                    <a:pt x="82" y="212"/>
                  </a:lnTo>
                  <a:lnTo>
                    <a:pt x="110" y="223"/>
                  </a:lnTo>
                  <a:lnTo>
                    <a:pt x="139" y="233"/>
                  </a:lnTo>
                  <a:lnTo>
                    <a:pt x="173" y="238"/>
                  </a:lnTo>
                  <a:lnTo>
                    <a:pt x="210" y="238"/>
                  </a:lnTo>
                  <a:lnTo>
                    <a:pt x="248" y="238"/>
                  </a:lnTo>
                  <a:lnTo>
                    <a:pt x="280" y="233"/>
                  </a:lnTo>
                  <a:lnTo>
                    <a:pt x="312" y="223"/>
                  </a:lnTo>
                  <a:lnTo>
                    <a:pt x="340" y="212"/>
                  </a:lnTo>
                  <a:lnTo>
                    <a:pt x="363" y="200"/>
                  </a:lnTo>
                  <a:lnTo>
                    <a:pt x="383" y="187"/>
                  </a:lnTo>
                  <a:lnTo>
                    <a:pt x="401" y="172"/>
                  </a:lnTo>
                  <a:lnTo>
                    <a:pt x="411" y="155"/>
                  </a:lnTo>
                  <a:lnTo>
                    <a:pt x="418" y="137"/>
                  </a:lnTo>
                  <a:lnTo>
                    <a:pt x="421" y="120"/>
                  </a:lnTo>
                  <a:lnTo>
                    <a:pt x="418" y="101"/>
                  </a:lnTo>
                  <a:lnTo>
                    <a:pt x="411" y="85"/>
                  </a:lnTo>
                  <a:lnTo>
                    <a:pt x="401" y="66"/>
                  </a:lnTo>
                  <a:lnTo>
                    <a:pt x="383" y="52"/>
                  </a:lnTo>
                  <a:lnTo>
                    <a:pt x="363" y="37"/>
                  </a:lnTo>
                  <a:lnTo>
                    <a:pt x="340" y="25"/>
                  </a:lnTo>
                  <a:lnTo>
                    <a:pt x="312" y="14"/>
                  </a:lnTo>
                  <a:lnTo>
                    <a:pt x="280" y="6"/>
                  </a:lnTo>
                  <a:lnTo>
                    <a:pt x="248" y="2"/>
                  </a:lnTo>
                  <a:lnTo>
                    <a:pt x="210" y="0"/>
                  </a:lnTo>
                </a:path>
              </a:pathLst>
            </a:custGeom>
            <a:noFill/>
            <a:ln w="9525">
              <a:solidFill>
                <a:srgbClr val="000000"/>
              </a:solidFill>
              <a:prstDash val="solid"/>
              <a:round/>
              <a:headEnd/>
              <a:tailEnd/>
            </a:ln>
          </p:spPr>
          <p:txBody>
            <a:bodyPr>
              <a:prstTxWarp prst="textNoShape">
                <a:avLst/>
              </a:prstTxWarp>
            </a:bodyPr>
            <a:lstStyle/>
            <a:p>
              <a:endParaRPr lang="en-US"/>
            </a:p>
          </p:txBody>
        </p:sp>
        <p:sp>
          <p:nvSpPr>
            <p:cNvPr id="260152" name="Freeform 56"/>
            <p:cNvSpPr>
              <a:spLocks/>
            </p:cNvSpPr>
            <p:nvPr/>
          </p:nvSpPr>
          <p:spPr bwMode="auto">
            <a:xfrm>
              <a:off x="3211" y="2337"/>
              <a:ext cx="472" cy="190"/>
            </a:xfrm>
            <a:custGeom>
              <a:avLst/>
              <a:gdLst/>
              <a:ahLst/>
              <a:cxnLst>
                <a:cxn ang="0">
                  <a:pos x="233" y="0"/>
                </a:cxn>
                <a:cxn ang="0">
                  <a:pos x="198" y="3"/>
                </a:cxn>
                <a:cxn ang="0">
                  <a:pos x="160" y="7"/>
                </a:cxn>
                <a:cxn ang="0">
                  <a:pos x="127" y="15"/>
                </a:cxn>
                <a:cxn ang="0">
                  <a:pos x="95" y="23"/>
                </a:cxn>
                <a:cxn ang="0">
                  <a:pos x="68" y="32"/>
                </a:cxn>
                <a:cxn ang="0">
                  <a:pos x="45" y="43"/>
                </a:cxn>
                <a:cxn ang="0">
                  <a:pos x="25" y="55"/>
                </a:cxn>
                <a:cxn ang="0">
                  <a:pos x="9" y="67"/>
                </a:cxn>
                <a:cxn ang="0">
                  <a:pos x="2" y="82"/>
                </a:cxn>
                <a:cxn ang="0">
                  <a:pos x="0" y="95"/>
                </a:cxn>
                <a:cxn ang="0">
                  <a:pos x="2" y="110"/>
                </a:cxn>
                <a:cxn ang="0">
                  <a:pos x="9" y="122"/>
                </a:cxn>
                <a:cxn ang="0">
                  <a:pos x="25" y="138"/>
                </a:cxn>
                <a:cxn ang="0">
                  <a:pos x="45" y="150"/>
                </a:cxn>
                <a:cxn ang="0">
                  <a:pos x="68" y="161"/>
                </a:cxn>
                <a:cxn ang="0">
                  <a:pos x="95" y="170"/>
                </a:cxn>
                <a:cxn ang="0">
                  <a:pos x="127" y="177"/>
                </a:cxn>
                <a:cxn ang="0">
                  <a:pos x="160" y="185"/>
                </a:cxn>
                <a:cxn ang="0">
                  <a:pos x="198" y="188"/>
                </a:cxn>
                <a:cxn ang="0">
                  <a:pos x="236" y="190"/>
                </a:cxn>
                <a:cxn ang="0">
                  <a:pos x="273" y="188"/>
                </a:cxn>
                <a:cxn ang="0">
                  <a:pos x="311" y="185"/>
                </a:cxn>
                <a:cxn ang="0">
                  <a:pos x="344" y="177"/>
                </a:cxn>
                <a:cxn ang="0">
                  <a:pos x="376" y="170"/>
                </a:cxn>
                <a:cxn ang="0">
                  <a:pos x="403" y="161"/>
                </a:cxn>
                <a:cxn ang="0">
                  <a:pos x="426" y="150"/>
                </a:cxn>
                <a:cxn ang="0">
                  <a:pos x="446" y="138"/>
                </a:cxn>
                <a:cxn ang="0">
                  <a:pos x="459" y="122"/>
                </a:cxn>
                <a:cxn ang="0">
                  <a:pos x="469" y="110"/>
                </a:cxn>
                <a:cxn ang="0">
                  <a:pos x="472" y="95"/>
                </a:cxn>
                <a:cxn ang="0">
                  <a:pos x="469" y="82"/>
                </a:cxn>
                <a:cxn ang="0">
                  <a:pos x="459" y="67"/>
                </a:cxn>
                <a:cxn ang="0">
                  <a:pos x="446" y="55"/>
                </a:cxn>
                <a:cxn ang="0">
                  <a:pos x="426" y="43"/>
                </a:cxn>
                <a:cxn ang="0">
                  <a:pos x="403" y="32"/>
                </a:cxn>
                <a:cxn ang="0">
                  <a:pos x="376" y="23"/>
                </a:cxn>
                <a:cxn ang="0">
                  <a:pos x="344" y="15"/>
                </a:cxn>
                <a:cxn ang="0">
                  <a:pos x="311" y="7"/>
                </a:cxn>
                <a:cxn ang="0">
                  <a:pos x="273" y="3"/>
                </a:cxn>
                <a:cxn ang="0">
                  <a:pos x="236" y="3"/>
                </a:cxn>
              </a:cxnLst>
              <a:rect l="0" t="0" r="r" b="b"/>
              <a:pathLst>
                <a:path w="472" h="190">
                  <a:moveTo>
                    <a:pt x="233" y="0"/>
                  </a:moveTo>
                  <a:lnTo>
                    <a:pt x="198" y="3"/>
                  </a:lnTo>
                  <a:lnTo>
                    <a:pt x="160" y="7"/>
                  </a:lnTo>
                  <a:lnTo>
                    <a:pt x="127" y="15"/>
                  </a:lnTo>
                  <a:lnTo>
                    <a:pt x="95" y="23"/>
                  </a:lnTo>
                  <a:lnTo>
                    <a:pt x="68" y="32"/>
                  </a:lnTo>
                  <a:lnTo>
                    <a:pt x="45" y="43"/>
                  </a:lnTo>
                  <a:lnTo>
                    <a:pt x="25" y="55"/>
                  </a:lnTo>
                  <a:lnTo>
                    <a:pt x="9" y="67"/>
                  </a:lnTo>
                  <a:lnTo>
                    <a:pt x="2" y="82"/>
                  </a:lnTo>
                  <a:lnTo>
                    <a:pt x="0" y="95"/>
                  </a:lnTo>
                  <a:lnTo>
                    <a:pt x="2" y="110"/>
                  </a:lnTo>
                  <a:lnTo>
                    <a:pt x="9" y="122"/>
                  </a:lnTo>
                  <a:lnTo>
                    <a:pt x="25" y="138"/>
                  </a:lnTo>
                  <a:lnTo>
                    <a:pt x="45" y="150"/>
                  </a:lnTo>
                  <a:lnTo>
                    <a:pt x="68" y="161"/>
                  </a:lnTo>
                  <a:lnTo>
                    <a:pt x="95" y="170"/>
                  </a:lnTo>
                  <a:lnTo>
                    <a:pt x="127" y="177"/>
                  </a:lnTo>
                  <a:lnTo>
                    <a:pt x="160" y="185"/>
                  </a:lnTo>
                  <a:lnTo>
                    <a:pt x="198" y="188"/>
                  </a:lnTo>
                  <a:lnTo>
                    <a:pt x="236" y="190"/>
                  </a:lnTo>
                  <a:lnTo>
                    <a:pt x="273" y="188"/>
                  </a:lnTo>
                  <a:lnTo>
                    <a:pt x="311" y="185"/>
                  </a:lnTo>
                  <a:lnTo>
                    <a:pt x="344" y="177"/>
                  </a:lnTo>
                  <a:lnTo>
                    <a:pt x="376" y="170"/>
                  </a:lnTo>
                  <a:lnTo>
                    <a:pt x="403" y="161"/>
                  </a:lnTo>
                  <a:lnTo>
                    <a:pt x="426" y="150"/>
                  </a:lnTo>
                  <a:lnTo>
                    <a:pt x="446" y="138"/>
                  </a:lnTo>
                  <a:lnTo>
                    <a:pt x="459" y="122"/>
                  </a:lnTo>
                  <a:lnTo>
                    <a:pt x="469" y="110"/>
                  </a:lnTo>
                  <a:lnTo>
                    <a:pt x="472" y="95"/>
                  </a:lnTo>
                  <a:lnTo>
                    <a:pt x="469" y="82"/>
                  </a:lnTo>
                  <a:lnTo>
                    <a:pt x="459" y="67"/>
                  </a:lnTo>
                  <a:lnTo>
                    <a:pt x="446" y="55"/>
                  </a:lnTo>
                  <a:lnTo>
                    <a:pt x="426" y="43"/>
                  </a:lnTo>
                  <a:lnTo>
                    <a:pt x="403" y="32"/>
                  </a:lnTo>
                  <a:lnTo>
                    <a:pt x="376" y="23"/>
                  </a:lnTo>
                  <a:lnTo>
                    <a:pt x="344" y="15"/>
                  </a:lnTo>
                  <a:lnTo>
                    <a:pt x="311" y="7"/>
                  </a:lnTo>
                  <a:lnTo>
                    <a:pt x="273" y="3"/>
                  </a:lnTo>
                  <a:lnTo>
                    <a:pt x="236" y="3"/>
                  </a:lnTo>
                </a:path>
              </a:pathLst>
            </a:custGeom>
            <a:noFill/>
            <a:ln w="9525">
              <a:solidFill>
                <a:srgbClr val="000000"/>
              </a:solidFill>
              <a:prstDash val="solid"/>
              <a:round/>
              <a:headEnd/>
              <a:tailEnd/>
            </a:ln>
          </p:spPr>
          <p:txBody>
            <a:bodyPr>
              <a:prstTxWarp prst="textNoShape">
                <a:avLst/>
              </a:prstTxWarp>
            </a:bodyPr>
            <a:lstStyle/>
            <a:p>
              <a:endParaRPr lang="en-US"/>
            </a:p>
          </p:txBody>
        </p:sp>
        <p:sp>
          <p:nvSpPr>
            <p:cNvPr id="260153" name="Freeform 57"/>
            <p:cNvSpPr>
              <a:spLocks/>
            </p:cNvSpPr>
            <p:nvPr/>
          </p:nvSpPr>
          <p:spPr bwMode="auto">
            <a:xfrm>
              <a:off x="4211" y="2337"/>
              <a:ext cx="557" cy="190"/>
            </a:xfrm>
            <a:custGeom>
              <a:avLst/>
              <a:gdLst/>
              <a:ahLst/>
              <a:cxnLst>
                <a:cxn ang="0">
                  <a:pos x="279" y="0"/>
                </a:cxn>
                <a:cxn ang="0">
                  <a:pos x="238" y="3"/>
                </a:cxn>
                <a:cxn ang="0">
                  <a:pos x="201" y="7"/>
                </a:cxn>
                <a:cxn ang="0">
                  <a:pos x="161" y="15"/>
                </a:cxn>
                <a:cxn ang="0">
                  <a:pos x="126" y="23"/>
                </a:cxn>
                <a:cxn ang="0">
                  <a:pos x="90" y="32"/>
                </a:cxn>
                <a:cxn ang="0">
                  <a:pos x="60" y="43"/>
                </a:cxn>
                <a:cxn ang="0">
                  <a:pos x="35" y="55"/>
                </a:cxn>
                <a:cxn ang="0">
                  <a:pos x="17" y="67"/>
                </a:cxn>
                <a:cxn ang="0">
                  <a:pos x="5" y="82"/>
                </a:cxn>
                <a:cxn ang="0">
                  <a:pos x="0" y="95"/>
                </a:cxn>
                <a:cxn ang="0">
                  <a:pos x="5" y="110"/>
                </a:cxn>
                <a:cxn ang="0">
                  <a:pos x="17" y="122"/>
                </a:cxn>
                <a:cxn ang="0">
                  <a:pos x="35" y="138"/>
                </a:cxn>
                <a:cxn ang="0">
                  <a:pos x="60" y="150"/>
                </a:cxn>
                <a:cxn ang="0">
                  <a:pos x="90" y="161"/>
                </a:cxn>
                <a:cxn ang="0">
                  <a:pos x="126" y="170"/>
                </a:cxn>
                <a:cxn ang="0">
                  <a:pos x="161" y="177"/>
                </a:cxn>
                <a:cxn ang="0">
                  <a:pos x="201" y="185"/>
                </a:cxn>
                <a:cxn ang="0">
                  <a:pos x="238" y="188"/>
                </a:cxn>
                <a:cxn ang="0">
                  <a:pos x="279" y="190"/>
                </a:cxn>
                <a:cxn ang="0">
                  <a:pos x="319" y="188"/>
                </a:cxn>
                <a:cxn ang="0">
                  <a:pos x="359" y="185"/>
                </a:cxn>
                <a:cxn ang="0">
                  <a:pos x="397" y="177"/>
                </a:cxn>
                <a:cxn ang="0">
                  <a:pos x="434" y="170"/>
                </a:cxn>
                <a:cxn ang="0">
                  <a:pos x="466" y="161"/>
                </a:cxn>
                <a:cxn ang="0">
                  <a:pos x="497" y="150"/>
                </a:cxn>
                <a:cxn ang="0">
                  <a:pos x="521" y="138"/>
                </a:cxn>
                <a:cxn ang="0">
                  <a:pos x="543" y="122"/>
                </a:cxn>
                <a:cxn ang="0">
                  <a:pos x="552" y="110"/>
                </a:cxn>
                <a:cxn ang="0">
                  <a:pos x="557" y="95"/>
                </a:cxn>
                <a:cxn ang="0">
                  <a:pos x="552" y="82"/>
                </a:cxn>
                <a:cxn ang="0">
                  <a:pos x="543" y="67"/>
                </a:cxn>
                <a:cxn ang="0">
                  <a:pos x="521" y="55"/>
                </a:cxn>
                <a:cxn ang="0">
                  <a:pos x="497" y="43"/>
                </a:cxn>
                <a:cxn ang="0">
                  <a:pos x="466" y="32"/>
                </a:cxn>
                <a:cxn ang="0">
                  <a:pos x="434" y="23"/>
                </a:cxn>
                <a:cxn ang="0">
                  <a:pos x="397" y="15"/>
                </a:cxn>
                <a:cxn ang="0">
                  <a:pos x="359" y="7"/>
                </a:cxn>
                <a:cxn ang="0">
                  <a:pos x="319" y="3"/>
                </a:cxn>
                <a:cxn ang="0">
                  <a:pos x="279" y="3"/>
                </a:cxn>
              </a:cxnLst>
              <a:rect l="0" t="0" r="r" b="b"/>
              <a:pathLst>
                <a:path w="557" h="190">
                  <a:moveTo>
                    <a:pt x="279" y="0"/>
                  </a:moveTo>
                  <a:lnTo>
                    <a:pt x="238" y="3"/>
                  </a:lnTo>
                  <a:lnTo>
                    <a:pt x="201" y="7"/>
                  </a:lnTo>
                  <a:lnTo>
                    <a:pt x="161" y="15"/>
                  </a:lnTo>
                  <a:lnTo>
                    <a:pt x="126" y="23"/>
                  </a:lnTo>
                  <a:lnTo>
                    <a:pt x="90" y="32"/>
                  </a:lnTo>
                  <a:lnTo>
                    <a:pt x="60" y="43"/>
                  </a:lnTo>
                  <a:lnTo>
                    <a:pt x="35" y="55"/>
                  </a:lnTo>
                  <a:lnTo>
                    <a:pt x="17" y="67"/>
                  </a:lnTo>
                  <a:lnTo>
                    <a:pt x="5" y="82"/>
                  </a:lnTo>
                  <a:lnTo>
                    <a:pt x="0" y="95"/>
                  </a:lnTo>
                  <a:lnTo>
                    <a:pt x="5" y="110"/>
                  </a:lnTo>
                  <a:lnTo>
                    <a:pt x="17" y="122"/>
                  </a:lnTo>
                  <a:lnTo>
                    <a:pt x="35" y="138"/>
                  </a:lnTo>
                  <a:lnTo>
                    <a:pt x="60" y="150"/>
                  </a:lnTo>
                  <a:lnTo>
                    <a:pt x="90" y="161"/>
                  </a:lnTo>
                  <a:lnTo>
                    <a:pt x="126" y="170"/>
                  </a:lnTo>
                  <a:lnTo>
                    <a:pt x="161" y="177"/>
                  </a:lnTo>
                  <a:lnTo>
                    <a:pt x="201" y="185"/>
                  </a:lnTo>
                  <a:lnTo>
                    <a:pt x="238" y="188"/>
                  </a:lnTo>
                  <a:lnTo>
                    <a:pt x="279" y="190"/>
                  </a:lnTo>
                  <a:lnTo>
                    <a:pt x="319" y="188"/>
                  </a:lnTo>
                  <a:lnTo>
                    <a:pt x="359" y="185"/>
                  </a:lnTo>
                  <a:lnTo>
                    <a:pt x="397" y="177"/>
                  </a:lnTo>
                  <a:lnTo>
                    <a:pt x="434" y="170"/>
                  </a:lnTo>
                  <a:lnTo>
                    <a:pt x="466" y="161"/>
                  </a:lnTo>
                  <a:lnTo>
                    <a:pt x="497" y="150"/>
                  </a:lnTo>
                  <a:lnTo>
                    <a:pt x="521" y="138"/>
                  </a:lnTo>
                  <a:lnTo>
                    <a:pt x="543" y="122"/>
                  </a:lnTo>
                  <a:lnTo>
                    <a:pt x="552" y="110"/>
                  </a:lnTo>
                  <a:lnTo>
                    <a:pt x="557" y="95"/>
                  </a:lnTo>
                  <a:lnTo>
                    <a:pt x="552" y="82"/>
                  </a:lnTo>
                  <a:lnTo>
                    <a:pt x="543" y="67"/>
                  </a:lnTo>
                  <a:lnTo>
                    <a:pt x="521" y="55"/>
                  </a:lnTo>
                  <a:lnTo>
                    <a:pt x="497" y="43"/>
                  </a:lnTo>
                  <a:lnTo>
                    <a:pt x="466" y="32"/>
                  </a:lnTo>
                  <a:lnTo>
                    <a:pt x="434" y="23"/>
                  </a:lnTo>
                  <a:lnTo>
                    <a:pt x="397" y="15"/>
                  </a:lnTo>
                  <a:lnTo>
                    <a:pt x="359" y="7"/>
                  </a:lnTo>
                  <a:lnTo>
                    <a:pt x="319" y="3"/>
                  </a:lnTo>
                  <a:lnTo>
                    <a:pt x="279" y="3"/>
                  </a:lnTo>
                </a:path>
              </a:pathLst>
            </a:custGeom>
            <a:noFill/>
            <a:ln w="9525">
              <a:solidFill>
                <a:srgbClr val="000000"/>
              </a:solidFill>
              <a:prstDash val="solid"/>
              <a:round/>
              <a:headEnd/>
              <a:tailEnd/>
            </a:ln>
          </p:spPr>
          <p:txBody>
            <a:bodyPr>
              <a:prstTxWarp prst="textNoShape">
                <a:avLst/>
              </a:prstTxWarp>
            </a:bodyPr>
            <a:lstStyle/>
            <a:p>
              <a:endParaRPr lang="en-US"/>
            </a:p>
          </p:txBody>
        </p:sp>
        <p:sp>
          <p:nvSpPr>
            <p:cNvPr id="260154" name="Freeform 58"/>
            <p:cNvSpPr>
              <a:spLocks/>
            </p:cNvSpPr>
            <p:nvPr/>
          </p:nvSpPr>
          <p:spPr bwMode="auto">
            <a:xfrm>
              <a:off x="3722" y="2343"/>
              <a:ext cx="463" cy="237"/>
            </a:xfrm>
            <a:custGeom>
              <a:avLst/>
              <a:gdLst/>
              <a:ahLst/>
              <a:cxnLst>
                <a:cxn ang="0">
                  <a:pos x="230" y="0"/>
                </a:cxn>
                <a:cxn ang="0">
                  <a:pos x="191" y="1"/>
                </a:cxn>
                <a:cxn ang="0">
                  <a:pos x="156" y="6"/>
                </a:cxn>
                <a:cxn ang="0">
                  <a:pos x="124" y="14"/>
                </a:cxn>
                <a:cxn ang="0">
                  <a:pos x="93" y="24"/>
                </a:cxn>
                <a:cxn ang="0">
                  <a:pos x="66" y="37"/>
                </a:cxn>
                <a:cxn ang="0">
                  <a:pos x="44" y="52"/>
                </a:cxn>
                <a:cxn ang="0">
                  <a:pos x="24" y="66"/>
                </a:cxn>
                <a:cxn ang="0">
                  <a:pos x="11" y="81"/>
                </a:cxn>
                <a:cxn ang="0">
                  <a:pos x="1" y="99"/>
                </a:cxn>
                <a:cxn ang="0">
                  <a:pos x="0" y="119"/>
                </a:cxn>
                <a:cxn ang="0">
                  <a:pos x="1" y="136"/>
                </a:cxn>
                <a:cxn ang="0">
                  <a:pos x="11" y="155"/>
                </a:cxn>
                <a:cxn ang="0">
                  <a:pos x="24" y="170"/>
                </a:cxn>
                <a:cxn ang="0">
                  <a:pos x="44" y="187"/>
                </a:cxn>
                <a:cxn ang="0">
                  <a:pos x="66" y="199"/>
                </a:cxn>
                <a:cxn ang="0">
                  <a:pos x="93" y="211"/>
                </a:cxn>
                <a:cxn ang="0">
                  <a:pos x="124" y="222"/>
                </a:cxn>
                <a:cxn ang="0">
                  <a:pos x="156" y="230"/>
                </a:cxn>
                <a:cxn ang="0">
                  <a:pos x="191" y="234"/>
                </a:cxn>
                <a:cxn ang="0">
                  <a:pos x="230" y="237"/>
                </a:cxn>
                <a:cxn ang="0">
                  <a:pos x="267" y="234"/>
                </a:cxn>
                <a:cxn ang="0">
                  <a:pos x="302" y="230"/>
                </a:cxn>
                <a:cxn ang="0">
                  <a:pos x="337" y="222"/>
                </a:cxn>
                <a:cxn ang="0">
                  <a:pos x="368" y="211"/>
                </a:cxn>
                <a:cxn ang="0">
                  <a:pos x="395" y="199"/>
                </a:cxn>
                <a:cxn ang="0">
                  <a:pos x="418" y="187"/>
                </a:cxn>
                <a:cxn ang="0">
                  <a:pos x="435" y="170"/>
                </a:cxn>
                <a:cxn ang="0">
                  <a:pos x="451" y="155"/>
                </a:cxn>
                <a:cxn ang="0">
                  <a:pos x="458" y="136"/>
                </a:cxn>
                <a:cxn ang="0">
                  <a:pos x="463" y="119"/>
                </a:cxn>
                <a:cxn ang="0">
                  <a:pos x="458" y="99"/>
                </a:cxn>
                <a:cxn ang="0">
                  <a:pos x="451" y="81"/>
                </a:cxn>
                <a:cxn ang="0">
                  <a:pos x="435" y="66"/>
                </a:cxn>
                <a:cxn ang="0">
                  <a:pos x="418" y="52"/>
                </a:cxn>
                <a:cxn ang="0">
                  <a:pos x="395" y="37"/>
                </a:cxn>
                <a:cxn ang="0">
                  <a:pos x="368" y="24"/>
                </a:cxn>
                <a:cxn ang="0">
                  <a:pos x="337" y="14"/>
                </a:cxn>
                <a:cxn ang="0">
                  <a:pos x="302" y="6"/>
                </a:cxn>
                <a:cxn ang="0">
                  <a:pos x="267" y="1"/>
                </a:cxn>
                <a:cxn ang="0">
                  <a:pos x="230" y="0"/>
                </a:cxn>
              </a:cxnLst>
              <a:rect l="0" t="0" r="r" b="b"/>
              <a:pathLst>
                <a:path w="463" h="237">
                  <a:moveTo>
                    <a:pt x="230" y="0"/>
                  </a:moveTo>
                  <a:lnTo>
                    <a:pt x="191" y="1"/>
                  </a:lnTo>
                  <a:lnTo>
                    <a:pt x="156" y="6"/>
                  </a:lnTo>
                  <a:lnTo>
                    <a:pt x="124" y="14"/>
                  </a:lnTo>
                  <a:lnTo>
                    <a:pt x="93" y="24"/>
                  </a:lnTo>
                  <a:lnTo>
                    <a:pt x="66" y="37"/>
                  </a:lnTo>
                  <a:lnTo>
                    <a:pt x="44" y="52"/>
                  </a:lnTo>
                  <a:lnTo>
                    <a:pt x="24" y="66"/>
                  </a:lnTo>
                  <a:lnTo>
                    <a:pt x="11" y="81"/>
                  </a:lnTo>
                  <a:lnTo>
                    <a:pt x="1" y="99"/>
                  </a:lnTo>
                  <a:lnTo>
                    <a:pt x="0" y="119"/>
                  </a:lnTo>
                  <a:lnTo>
                    <a:pt x="1" y="136"/>
                  </a:lnTo>
                  <a:lnTo>
                    <a:pt x="11" y="155"/>
                  </a:lnTo>
                  <a:lnTo>
                    <a:pt x="24" y="170"/>
                  </a:lnTo>
                  <a:lnTo>
                    <a:pt x="44" y="187"/>
                  </a:lnTo>
                  <a:lnTo>
                    <a:pt x="66" y="199"/>
                  </a:lnTo>
                  <a:lnTo>
                    <a:pt x="93" y="211"/>
                  </a:lnTo>
                  <a:lnTo>
                    <a:pt x="124" y="222"/>
                  </a:lnTo>
                  <a:lnTo>
                    <a:pt x="156" y="230"/>
                  </a:lnTo>
                  <a:lnTo>
                    <a:pt x="191" y="234"/>
                  </a:lnTo>
                  <a:lnTo>
                    <a:pt x="230" y="237"/>
                  </a:lnTo>
                  <a:lnTo>
                    <a:pt x="267" y="234"/>
                  </a:lnTo>
                  <a:lnTo>
                    <a:pt x="302" y="230"/>
                  </a:lnTo>
                  <a:lnTo>
                    <a:pt x="337" y="222"/>
                  </a:lnTo>
                  <a:lnTo>
                    <a:pt x="368" y="211"/>
                  </a:lnTo>
                  <a:lnTo>
                    <a:pt x="395" y="199"/>
                  </a:lnTo>
                  <a:lnTo>
                    <a:pt x="418" y="187"/>
                  </a:lnTo>
                  <a:lnTo>
                    <a:pt x="435" y="170"/>
                  </a:lnTo>
                  <a:lnTo>
                    <a:pt x="451" y="155"/>
                  </a:lnTo>
                  <a:lnTo>
                    <a:pt x="458" y="136"/>
                  </a:lnTo>
                  <a:lnTo>
                    <a:pt x="463" y="119"/>
                  </a:lnTo>
                  <a:lnTo>
                    <a:pt x="458" y="99"/>
                  </a:lnTo>
                  <a:lnTo>
                    <a:pt x="451" y="81"/>
                  </a:lnTo>
                  <a:lnTo>
                    <a:pt x="435" y="66"/>
                  </a:lnTo>
                  <a:lnTo>
                    <a:pt x="418" y="52"/>
                  </a:lnTo>
                  <a:lnTo>
                    <a:pt x="395" y="37"/>
                  </a:lnTo>
                  <a:lnTo>
                    <a:pt x="368" y="24"/>
                  </a:lnTo>
                  <a:lnTo>
                    <a:pt x="337" y="14"/>
                  </a:lnTo>
                  <a:lnTo>
                    <a:pt x="302" y="6"/>
                  </a:lnTo>
                  <a:lnTo>
                    <a:pt x="267" y="1"/>
                  </a:lnTo>
                  <a:lnTo>
                    <a:pt x="230" y="0"/>
                  </a:lnTo>
                </a:path>
              </a:pathLst>
            </a:custGeom>
            <a:noFill/>
            <a:ln w="9525">
              <a:solidFill>
                <a:srgbClr val="000000"/>
              </a:solidFill>
              <a:prstDash val="solid"/>
              <a:round/>
              <a:headEnd/>
              <a:tailEnd/>
            </a:ln>
          </p:spPr>
          <p:txBody>
            <a:bodyPr>
              <a:prstTxWarp prst="textNoShape">
                <a:avLst/>
              </a:prstTxWarp>
            </a:bodyPr>
            <a:lstStyle/>
            <a:p>
              <a:endParaRPr lang="en-US"/>
            </a:p>
          </p:txBody>
        </p:sp>
        <p:sp>
          <p:nvSpPr>
            <p:cNvPr id="260155" name="Freeform 59"/>
            <p:cNvSpPr>
              <a:spLocks/>
            </p:cNvSpPr>
            <p:nvPr/>
          </p:nvSpPr>
          <p:spPr bwMode="auto">
            <a:xfrm>
              <a:off x="1630" y="2222"/>
              <a:ext cx="1256" cy="158"/>
            </a:xfrm>
            <a:custGeom>
              <a:avLst/>
              <a:gdLst/>
              <a:ahLst/>
              <a:cxnLst>
                <a:cxn ang="0">
                  <a:pos x="0" y="154"/>
                </a:cxn>
                <a:cxn ang="0">
                  <a:pos x="3" y="0"/>
                </a:cxn>
                <a:cxn ang="0">
                  <a:pos x="1256" y="0"/>
                </a:cxn>
                <a:cxn ang="0">
                  <a:pos x="1256" y="158"/>
                </a:cxn>
              </a:cxnLst>
              <a:rect l="0" t="0" r="r" b="b"/>
              <a:pathLst>
                <a:path w="1256" h="158">
                  <a:moveTo>
                    <a:pt x="0" y="154"/>
                  </a:moveTo>
                  <a:lnTo>
                    <a:pt x="3" y="0"/>
                  </a:lnTo>
                  <a:lnTo>
                    <a:pt x="1256" y="0"/>
                  </a:lnTo>
                  <a:lnTo>
                    <a:pt x="1256" y="158"/>
                  </a:lnTo>
                </a:path>
              </a:pathLst>
            </a:custGeom>
            <a:noFill/>
            <a:ln w="9525">
              <a:solidFill>
                <a:srgbClr val="000000"/>
              </a:solidFill>
              <a:prstDash val="solid"/>
              <a:round/>
              <a:headEnd/>
              <a:tailEnd/>
            </a:ln>
          </p:spPr>
          <p:txBody>
            <a:bodyPr>
              <a:prstTxWarp prst="textNoShape">
                <a:avLst/>
              </a:prstTxWarp>
            </a:bodyPr>
            <a:lstStyle/>
            <a:p>
              <a:endParaRPr lang="en-US"/>
            </a:p>
          </p:txBody>
        </p:sp>
        <p:sp>
          <p:nvSpPr>
            <p:cNvPr id="260156" name="Line 60"/>
            <p:cNvSpPr>
              <a:spLocks noChangeShapeType="1"/>
            </p:cNvSpPr>
            <p:nvPr/>
          </p:nvSpPr>
          <p:spPr bwMode="auto">
            <a:xfrm>
              <a:off x="2161" y="2099"/>
              <a:ext cx="1" cy="12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60157" name="Freeform 61"/>
            <p:cNvSpPr>
              <a:spLocks/>
            </p:cNvSpPr>
            <p:nvPr/>
          </p:nvSpPr>
          <p:spPr bwMode="auto">
            <a:xfrm>
              <a:off x="2161" y="1915"/>
              <a:ext cx="1791" cy="44"/>
            </a:xfrm>
            <a:custGeom>
              <a:avLst/>
              <a:gdLst/>
              <a:ahLst/>
              <a:cxnLst>
                <a:cxn ang="0">
                  <a:pos x="0" y="44"/>
                </a:cxn>
                <a:cxn ang="0">
                  <a:pos x="1" y="0"/>
                </a:cxn>
                <a:cxn ang="0">
                  <a:pos x="1791" y="0"/>
                </a:cxn>
                <a:cxn ang="0">
                  <a:pos x="1791" y="44"/>
                </a:cxn>
              </a:cxnLst>
              <a:rect l="0" t="0" r="r" b="b"/>
              <a:pathLst>
                <a:path w="1791" h="44">
                  <a:moveTo>
                    <a:pt x="0" y="44"/>
                  </a:moveTo>
                  <a:lnTo>
                    <a:pt x="1" y="0"/>
                  </a:lnTo>
                  <a:lnTo>
                    <a:pt x="1791" y="0"/>
                  </a:lnTo>
                  <a:lnTo>
                    <a:pt x="1791" y="44"/>
                  </a:lnTo>
                </a:path>
              </a:pathLst>
            </a:custGeom>
            <a:noFill/>
            <a:ln w="9525">
              <a:solidFill>
                <a:srgbClr val="000000"/>
              </a:solidFill>
              <a:prstDash val="solid"/>
              <a:round/>
              <a:headEnd/>
              <a:tailEnd/>
            </a:ln>
          </p:spPr>
          <p:txBody>
            <a:bodyPr>
              <a:prstTxWarp prst="textNoShape">
                <a:avLst/>
              </a:prstTxWarp>
            </a:bodyPr>
            <a:lstStyle/>
            <a:p>
              <a:endParaRPr lang="en-US"/>
            </a:p>
          </p:txBody>
        </p:sp>
        <p:sp>
          <p:nvSpPr>
            <p:cNvPr id="260158" name="Line 62"/>
            <p:cNvSpPr>
              <a:spLocks noChangeShapeType="1"/>
            </p:cNvSpPr>
            <p:nvPr/>
          </p:nvSpPr>
          <p:spPr bwMode="auto">
            <a:xfrm>
              <a:off x="3952" y="2099"/>
              <a:ext cx="1" cy="24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60159" name="Freeform 63"/>
            <p:cNvSpPr>
              <a:spLocks/>
            </p:cNvSpPr>
            <p:nvPr/>
          </p:nvSpPr>
          <p:spPr bwMode="auto">
            <a:xfrm>
              <a:off x="3444" y="2222"/>
              <a:ext cx="1046" cy="118"/>
            </a:xfrm>
            <a:custGeom>
              <a:avLst/>
              <a:gdLst/>
              <a:ahLst/>
              <a:cxnLst>
                <a:cxn ang="0">
                  <a:pos x="0" y="115"/>
                </a:cxn>
                <a:cxn ang="0">
                  <a:pos x="3" y="0"/>
                </a:cxn>
                <a:cxn ang="0">
                  <a:pos x="1046" y="0"/>
                </a:cxn>
                <a:cxn ang="0">
                  <a:pos x="1046" y="118"/>
                </a:cxn>
              </a:cxnLst>
              <a:rect l="0" t="0" r="r" b="b"/>
              <a:pathLst>
                <a:path w="1046" h="118">
                  <a:moveTo>
                    <a:pt x="0" y="115"/>
                  </a:moveTo>
                  <a:lnTo>
                    <a:pt x="3" y="0"/>
                  </a:lnTo>
                  <a:lnTo>
                    <a:pt x="1046" y="0"/>
                  </a:lnTo>
                  <a:lnTo>
                    <a:pt x="1046" y="118"/>
                  </a:lnTo>
                </a:path>
              </a:pathLst>
            </a:custGeom>
            <a:noFill/>
            <a:ln w="9525">
              <a:solidFill>
                <a:srgbClr val="000000"/>
              </a:solidFill>
              <a:prstDash val="solid"/>
              <a:round/>
              <a:headEnd/>
              <a:tailEnd/>
            </a:ln>
          </p:spPr>
          <p:txBody>
            <a:bodyPr>
              <a:prstTxWarp prst="textNoShape">
                <a:avLst/>
              </a:prstTxWarp>
            </a:bodyPr>
            <a:lstStyle/>
            <a:p>
              <a:endParaRPr lang="en-US"/>
            </a:p>
          </p:txBody>
        </p:sp>
        <p:sp>
          <p:nvSpPr>
            <p:cNvPr id="260160" name="Freeform 64"/>
            <p:cNvSpPr>
              <a:spLocks/>
            </p:cNvSpPr>
            <p:nvPr/>
          </p:nvSpPr>
          <p:spPr bwMode="auto">
            <a:xfrm>
              <a:off x="1373" y="2611"/>
              <a:ext cx="526" cy="60"/>
            </a:xfrm>
            <a:custGeom>
              <a:avLst/>
              <a:gdLst/>
              <a:ahLst/>
              <a:cxnLst>
                <a:cxn ang="0">
                  <a:pos x="0" y="60"/>
                </a:cxn>
                <a:cxn ang="0">
                  <a:pos x="1" y="0"/>
                </a:cxn>
                <a:cxn ang="0">
                  <a:pos x="526" y="0"/>
                </a:cxn>
                <a:cxn ang="0">
                  <a:pos x="526" y="60"/>
                </a:cxn>
              </a:cxnLst>
              <a:rect l="0" t="0" r="r" b="b"/>
              <a:pathLst>
                <a:path w="526" h="60">
                  <a:moveTo>
                    <a:pt x="0" y="60"/>
                  </a:moveTo>
                  <a:lnTo>
                    <a:pt x="1" y="0"/>
                  </a:lnTo>
                  <a:lnTo>
                    <a:pt x="526" y="0"/>
                  </a:lnTo>
                  <a:lnTo>
                    <a:pt x="526" y="60"/>
                  </a:lnTo>
                </a:path>
              </a:pathLst>
            </a:custGeom>
            <a:noFill/>
            <a:ln w="9525">
              <a:solidFill>
                <a:srgbClr val="000000"/>
              </a:solidFill>
              <a:prstDash val="solid"/>
              <a:round/>
              <a:headEnd/>
              <a:tailEnd/>
            </a:ln>
          </p:spPr>
          <p:txBody>
            <a:bodyPr>
              <a:prstTxWarp prst="textNoShape">
                <a:avLst/>
              </a:prstTxWarp>
            </a:bodyPr>
            <a:lstStyle/>
            <a:p>
              <a:endParaRPr lang="en-US"/>
            </a:p>
          </p:txBody>
        </p:sp>
        <p:sp>
          <p:nvSpPr>
            <p:cNvPr id="260161" name="Freeform 65"/>
            <p:cNvSpPr>
              <a:spLocks/>
            </p:cNvSpPr>
            <p:nvPr/>
          </p:nvSpPr>
          <p:spPr bwMode="auto">
            <a:xfrm>
              <a:off x="1157" y="2958"/>
              <a:ext cx="433" cy="52"/>
            </a:xfrm>
            <a:custGeom>
              <a:avLst/>
              <a:gdLst/>
              <a:ahLst/>
              <a:cxnLst>
                <a:cxn ang="0">
                  <a:pos x="0" y="47"/>
                </a:cxn>
                <a:cxn ang="0">
                  <a:pos x="1" y="0"/>
                </a:cxn>
                <a:cxn ang="0">
                  <a:pos x="433" y="0"/>
                </a:cxn>
                <a:cxn ang="0">
                  <a:pos x="433" y="52"/>
                </a:cxn>
              </a:cxnLst>
              <a:rect l="0" t="0" r="r" b="b"/>
              <a:pathLst>
                <a:path w="433" h="52">
                  <a:moveTo>
                    <a:pt x="0" y="47"/>
                  </a:moveTo>
                  <a:lnTo>
                    <a:pt x="1" y="0"/>
                  </a:lnTo>
                  <a:lnTo>
                    <a:pt x="433" y="0"/>
                  </a:lnTo>
                  <a:lnTo>
                    <a:pt x="433" y="52"/>
                  </a:lnTo>
                </a:path>
              </a:pathLst>
            </a:custGeom>
            <a:noFill/>
            <a:ln w="9525">
              <a:solidFill>
                <a:srgbClr val="000000"/>
              </a:solidFill>
              <a:prstDash val="solid"/>
              <a:round/>
              <a:headEnd/>
              <a:tailEnd/>
            </a:ln>
          </p:spPr>
          <p:txBody>
            <a:bodyPr>
              <a:prstTxWarp prst="textNoShape">
                <a:avLst/>
              </a:prstTxWarp>
            </a:bodyPr>
            <a:lstStyle/>
            <a:p>
              <a:endParaRPr lang="en-US"/>
            </a:p>
          </p:txBody>
        </p:sp>
        <p:sp>
          <p:nvSpPr>
            <p:cNvPr id="260162" name="Rectangle 66"/>
            <p:cNvSpPr>
              <a:spLocks noChangeArrowheads="1"/>
            </p:cNvSpPr>
            <p:nvPr/>
          </p:nvSpPr>
          <p:spPr bwMode="auto">
            <a:xfrm>
              <a:off x="2547" y="2611"/>
              <a:ext cx="681" cy="61"/>
            </a:xfrm>
            <a:prstGeom prst="rect">
              <a:avLst/>
            </a:prstGeom>
            <a:noFill/>
            <a:ln w="9525">
              <a:solidFill>
                <a:srgbClr val="000000"/>
              </a:solidFill>
              <a:miter lim="800000"/>
              <a:headEnd/>
              <a:tailEnd/>
            </a:ln>
          </p:spPr>
          <p:txBody>
            <a:bodyPr>
              <a:prstTxWarp prst="textNoShape">
                <a:avLst/>
              </a:prstTxWarp>
            </a:bodyPr>
            <a:lstStyle/>
            <a:p>
              <a:endParaRPr lang="en-US"/>
            </a:p>
          </p:txBody>
        </p:sp>
        <p:sp>
          <p:nvSpPr>
            <p:cNvPr id="260163" name="Line 67"/>
            <p:cNvSpPr>
              <a:spLocks noChangeShapeType="1"/>
            </p:cNvSpPr>
            <p:nvPr/>
          </p:nvSpPr>
          <p:spPr bwMode="auto">
            <a:xfrm flipV="1">
              <a:off x="3000" y="1818"/>
              <a:ext cx="3" cy="9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60164" name="Line 68"/>
            <p:cNvSpPr>
              <a:spLocks noChangeShapeType="1"/>
            </p:cNvSpPr>
            <p:nvPr/>
          </p:nvSpPr>
          <p:spPr bwMode="auto">
            <a:xfrm flipV="1">
              <a:off x="1629" y="2498"/>
              <a:ext cx="1" cy="110"/>
            </a:xfrm>
            <a:prstGeom prst="line">
              <a:avLst/>
            </a:prstGeom>
            <a:noFill/>
            <a:ln w="9525">
              <a:solidFill>
                <a:srgbClr val="000000"/>
              </a:solidFill>
              <a:round/>
              <a:headEnd/>
              <a:tailEnd/>
            </a:ln>
          </p:spPr>
          <p:txBody>
            <a:bodyPr>
              <a:prstTxWarp prst="textNoShape">
                <a:avLst/>
              </a:prstTxWarp>
            </a:bodyPr>
            <a:lstStyle/>
            <a:p>
              <a:endParaRPr lang="en-US"/>
            </a:p>
          </p:txBody>
        </p:sp>
        <p:sp>
          <p:nvSpPr>
            <p:cNvPr id="260165" name="Line 69"/>
            <p:cNvSpPr>
              <a:spLocks noChangeShapeType="1"/>
            </p:cNvSpPr>
            <p:nvPr/>
          </p:nvSpPr>
          <p:spPr bwMode="auto">
            <a:xfrm flipV="1">
              <a:off x="2888" y="2519"/>
              <a:ext cx="1" cy="9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60166" name="Line 70"/>
            <p:cNvSpPr>
              <a:spLocks noChangeShapeType="1"/>
            </p:cNvSpPr>
            <p:nvPr/>
          </p:nvSpPr>
          <p:spPr bwMode="auto">
            <a:xfrm flipV="1">
              <a:off x="1373" y="2864"/>
              <a:ext cx="1" cy="91"/>
            </a:xfrm>
            <a:prstGeom prst="line">
              <a:avLst/>
            </a:prstGeom>
            <a:noFill/>
            <a:ln w="9525">
              <a:solidFill>
                <a:srgbClr val="000000"/>
              </a:solidFill>
              <a:round/>
              <a:headEnd/>
              <a:tailEnd/>
            </a:ln>
          </p:spPr>
          <p:txBody>
            <a:bodyPr>
              <a:prstTxWarp prst="textNoShape">
                <a:avLst/>
              </a:prstTxWarp>
            </a:bodyPr>
            <a:lstStyle/>
            <a:p>
              <a:endParaRPr lang="en-US"/>
            </a:p>
          </p:txBody>
        </p:sp>
      </p:gr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r>
              <a:rPr lang="en-US"/>
              <a:t>Specifying Application Needs</a:t>
            </a:r>
          </a:p>
        </p:txBody>
      </p:sp>
      <p:sp>
        <p:nvSpPr>
          <p:cNvPr id="268291" name="Rectangle 3"/>
          <p:cNvSpPr>
            <a:spLocks noGrp="1" noChangeArrowheads="1"/>
          </p:cNvSpPr>
          <p:nvPr>
            <p:ph type="body" idx="1"/>
          </p:nvPr>
        </p:nvSpPr>
        <p:spPr/>
        <p:txBody>
          <a:bodyPr/>
          <a:lstStyle/>
          <a:p>
            <a:r>
              <a:rPr lang="en-US" sz="2000"/>
              <a:t>First: many applications are elastic, and many real-time applications are tolerant of some loss/delay and can adapt to what the network can offer</a:t>
            </a:r>
          </a:p>
          <a:p>
            <a:endParaRPr lang="en-US" sz="2000"/>
          </a:p>
          <a:p>
            <a:r>
              <a:rPr lang="en-US" sz="2000"/>
              <a:t>Second: we need to a compact descriptor for the network</a:t>
            </a:r>
          </a:p>
          <a:p>
            <a:pPr lvl="1"/>
            <a:r>
              <a:rPr lang="en-US" sz="1800"/>
              <a:t>Analogous to SLA</a:t>
            </a:r>
          </a:p>
          <a:p>
            <a:endParaRPr lang="en-US" sz="2000"/>
          </a:p>
          <a:p>
            <a:r>
              <a:rPr lang="en-US" sz="2000"/>
              <a:t>Delay: can give a bound for some percentile</a:t>
            </a:r>
          </a:p>
          <a:p>
            <a:r>
              <a:rPr lang="en-US" sz="2000"/>
              <a:t>Loss: can give a bound over some period</a:t>
            </a:r>
          </a:p>
          <a:p>
            <a:r>
              <a:rPr lang="en-US" sz="2000"/>
              <a:t>What about bandwidth? Many applications are bursty …</a:t>
            </a: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2146" name="Freeform 2"/>
          <p:cNvSpPr>
            <a:spLocks/>
          </p:cNvSpPr>
          <p:nvPr/>
        </p:nvSpPr>
        <p:spPr bwMode="auto">
          <a:xfrm>
            <a:off x="2101850" y="3028950"/>
            <a:ext cx="3605213" cy="1562100"/>
          </a:xfrm>
          <a:custGeom>
            <a:avLst/>
            <a:gdLst/>
            <a:ahLst/>
            <a:cxnLst>
              <a:cxn ang="0">
                <a:pos x="0" y="984"/>
              </a:cxn>
              <a:cxn ang="0">
                <a:pos x="1242" y="984"/>
              </a:cxn>
              <a:cxn ang="0">
                <a:pos x="1242" y="0"/>
              </a:cxn>
              <a:cxn ang="0">
                <a:pos x="1875" y="0"/>
              </a:cxn>
              <a:cxn ang="0">
                <a:pos x="1875" y="984"/>
              </a:cxn>
              <a:cxn ang="0">
                <a:pos x="2271" y="984"/>
              </a:cxn>
            </a:cxnLst>
            <a:rect l="0" t="0" r="r" b="b"/>
            <a:pathLst>
              <a:path w="2271" h="984">
                <a:moveTo>
                  <a:pt x="0" y="984"/>
                </a:moveTo>
                <a:lnTo>
                  <a:pt x="1242" y="984"/>
                </a:lnTo>
                <a:lnTo>
                  <a:pt x="1242" y="0"/>
                </a:lnTo>
                <a:lnTo>
                  <a:pt x="1875" y="0"/>
                </a:lnTo>
                <a:lnTo>
                  <a:pt x="1875" y="984"/>
                </a:lnTo>
                <a:lnTo>
                  <a:pt x="2271" y="984"/>
                </a:lnTo>
              </a:path>
            </a:pathLst>
          </a:custGeom>
          <a:noFill/>
          <a:ln w="28575" cmpd="sng">
            <a:solidFill>
              <a:schemeClr val="accent1"/>
            </a:solidFill>
            <a:prstDash val="solid"/>
            <a:round/>
            <a:headEnd/>
            <a:tailEnd/>
          </a:ln>
        </p:spPr>
        <p:txBody>
          <a:bodyPr>
            <a:prstTxWarp prst="textNoShape">
              <a:avLst/>
            </a:prstTxWarp>
          </a:bodyPr>
          <a:lstStyle/>
          <a:p>
            <a:endParaRPr lang="en-US"/>
          </a:p>
        </p:txBody>
      </p:sp>
      <p:sp>
        <p:nvSpPr>
          <p:cNvPr id="262147" name="Line 3"/>
          <p:cNvSpPr>
            <a:spLocks noChangeShapeType="1"/>
          </p:cNvSpPr>
          <p:nvPr/>
        </p:nvSpPr>
        <p:spPr bwMode="auto">
          <a:xfrm>
            <a:off x="1954213" y="3028950"/>
            <a:ext cx="133350" cy="1588"/>
          </a:xfrm>
          <a:prstGeom prst="line">
            <a:avLst/>
          </a:prstGeom>
          <a:noFill/>
          <a:ln w="14288">
            <a:solidFill>
              <a:srgbClr val="000000"/>
            </a:solidFill>
            <a:round/>
            <a:headEnd/>
            <a:tailEnd/>
          </a:ln>
        </p:spPr>
        <p:txBody>
          <a:bodyPr>
            <a:prstTxWarp prst="textNoShape">
              <a:avLst/>
            </a:prstTxWarp>
          </a:bodyPr>
          <a:lstStyle/>
          <a:p>
            <a:endParaRPr lang="en-US"/>
          </a:p>
        </p:txBody>
      </p:sp>
      <p:sp>
        <p:nvSpPr>
          <p:cNvPr id="262148" name="Line 4"/>
          <p:cNvSpPr>
            <a:spLocks noChangeShapeType="1"/>
          </p:cNvSpPr>
          <p:nvPr/>
        </p:nvSpPr>
        <p:spPr bwMode="auto">
          <a:xfrm>
            <a:off x="1954213" y="4038600"/>
            <a:ext cx="133350" cy="7938"/>
          </a:xfrm>
          <a:prstGeom prst="line">
            <a:avLst/>
          </a:prstGeom>
          <a:noFill/>
          <a:ln w="14288">
            <a:solidFill>
              <a:srgbClr val="000000"/>
            </a:solidFill>
            <a:round/>
            <a:headEnd/>
            <a:tailEnd/>
          </a:ln>
        </p:spPr>
        <p:txBody>
          <a:bodyPr>
            <a:prstTxWarp prst="textNoShape">
              <a:avLst/>
            </a:prstTxWarp>
          </a:bodyPr>
          <a:lstStyle/>
          <a:p>
            <a:endParaRPr lang="en-US"/>
          </a:p>
        </p:txBody>
      </p:sp>
      <p:sp>
        <p:nvSpPr>
          <p:cNvPr id="262149" name="Line 5"/>
          <p:cNvSpPr>
            <a:spLocks noChangeShapeType="1"/>
          </p:cNvSpPr>
          <p:nvPr/>
        </p:nvSpPr>
        <p:spPr bwMode="auto">
          <a:xfrm flipV="1">
            <a:off x="3106738" y="5035550"/>
            <a:ext cx="6350" cy="134938"/>
          </a:xfrm>
          <a:prstGeom prst="line">
            <a:avLst/>
          </a:prstGeom>
          <a:noFill/>
          <a:ln w="14288">
            <a:solidFill>
              <a:srgbClr val="000000"/>
            </a:solidFill>
            <a:round/>
            <a:headEnd/>
            <a:tailEnd/>
          </a:ln>
        </p:spPr>
        <p:txBody>
          <a:bodyPr>
            <a:prstTxWarp prst="textNoShape">
              <a:avLst/>
            </a:prstTxWarp>
          </a:bodyPr>
          <a:lstStyle/>
          <a:p>
            <a:endParaRPr lang="en-US"/>
          </a:p>
        </p:txBody>
      </p:sp>
      <p:sp>
        <p:nvSpPr>
          <p:cNvPr id="262150" name="Line 6"/>
          <p:cNvSpPr>
            <a:spLocks noChangeShapeType="1"/>
          </p:cNvSpPr>
          <p:nvPr/>
        </p:nvSpPr>
        <p:spPr bwMode="auto">
          <a:xfrm flipV="1">
            <a:off x="4102100" y="5043488"/>
            <a:ext cx="1588" cy="133350"/>
          </a:xfrm>
          <a:prstGeom prst="line">
            <a:avLst/>
          </a:prstGeom>
          <a:noFill/>
          <a:ln w="14288">
            <a:solidFill>
              <a:srgbClr val="000000"/>
            </a:solidFill>
            <a:round/>
            <a:headEnd/>
            <a:tailEnd/>
          </a:ln>
        </p:spPr>
        <p:txBody>
          <a:bodyPr>
            <a:prstTxWarp prst="textNoShape">
              <a:avLst/>
            </a:prstTxWarp>
          </a:bodyPr>
          <a:lstStyle/>
          <a:p>
            <a:endParaRPr lang="en-US"/>
          </a:p>
        </p:txBody>
      </p:sp>
      <p:sp>
        <p:nvSpPr>
          <p:cNvPr id="262151" name="Line 7"/>
          <p:cNvSpPr>
            <a:spLocks noChangeShapeType="1"/>
          </p:cNvSpPr>
          <p:nvPr/>
        </p:nvSpPr>
        <p:spPr bwMode="auto">
          <a:xfrm flipV="1">
            <a:off x="5105400" y="5035550"/>
            <a:ext cx="1588" cy="134938"/>
          </a:xfrm>
          <a:prstGeom prst="line">
            <a:avLst/>
          </a:prstGeom>
          <a:noFill/>
          <a:ln w="14288">
            <a:solidFill>
              <a:srgbClr val="000000"/>
            </a:solidFill>
            <a:round/>
            <a:headEnd/>
            <a:tailEnd/>
          </a:ln>
        </p:spPr>
        <p:txBody>
          <a:bodyPr>
            <a:prstTxWarp prst="textNoShape">
              <a:avLst/>
            </a:prstTxWarp>
          </a:bodyPr>
          <a:lstStyle/>
          <a:p>
            <a:endParaRPr lang="en-US"/>
          </a:p>
        </p:txBody>
      </p:sp>
      <p:sp>
        <p:nvSpPr>
          <p:cNvPr id="262152" name="Freeform 8"/>
          <p:cNvSpPr>
            <a:spLocks/>
          </p:cNvSpPr>
          <p:nvPr/>
        </p:nvSpPr>
        <p:spPr bwMode="auto">
          <a:xfrm>
            <a:off x="1981200" y="2667000"/>
            <a:ext cx="4156075" cy="2528888"/>
          </a:xfrm>
          <a:custGeom>
            <a:avLst/>
            <a:gdLst/>
            <a:ahLst/>
            <a:cxnLst>
              <a:cxn ang="0">
                <a:pos x="2618" y="1977"/>
              </a:cxn>
              <a:cxn ang="0">
                <a:pos x="2618" y="1897"/>
              </a:cxn>
              <a:cxn ang="0">
                <a:pos x="89" y="1897"/>
              </a:cxn>
              <a:cxn ang="0">
                <a:pos x="89" y="0"/>
              </a:cxn>
              <a:cxn ang="0">
                <a:pos x="0" y="0"/>
              </a:cxn>
            </a:cxnLst>
            <a:rect l="0" t="0" r="r" b="b"/>
            <a:pathLst>
              <a:path w="2618" h="1977">
                <a:moveTo>
                  <a:pt x="2618" y="1977"/>
                </a:moveTo>
                <a:lnTo>
                  <a:pt x="2618" y="1897"/>
                </a:lnTo>
                <a:lnTo>
                  <a:pt x="89" y="1897"/>
                </a:lnTo>
                <a:lnTo>
                  <a:pt x="89" y="0"/>
                </a:lnTo>
                <a:lnTo>
                  <a:pt x="0" y="0"/>
                </a:lnTo>
              </a:path>
            </a:pathLst>
          </a:custGeom>
          <a:noFill/>
          <a:ln w="14288">
            <a:solidFill>
              <a:srgbClr val="000000"/>
            </a:solidFill>
            <a:prstDash val="solid"/>
            <a:round/>
            <a:headEnd/>
            <a:tailEnd/>
          </a:ln>
        </p:spPr>
        <p:txBody>
          <a:bodyPr>
            <a:prstTxWarp prst="textNoShape">
              <a:avLst/>
            </a:prstTxWarp>
          </a:bodyPr>
          <a:lstStyle/>
          <a:p>
            <a:endParaRPr lang="en-US"/>
          </a:p>
        </p:txBody>
      </p:sp>
      <p:sp>
        <p:nvSpPr>
          <p:cNvPr id="262153" name="Line 9"/>
          <p:cNvSpPr>
            <a:spLocks noChangeShapeType="1"/>
          </p:cNvSpPr>
          <p:nvPr/>
        </p:nvSpPr>
        <p:spPr bwMode="auto">
          <a:xfrm>
            <a:off x="2095500" y="4038600"/>
            <a:ext cx="3611563" cy="7938"/>
          </a:xfrm>
          <a:prstGeom prst="line">
            <a:avLst/>
          </a:prstGeom>
          <a:noFill/>
          <a:ln w="38100">
            <a:solidFill>
              <a:schemeClr val="folHlink"/>
            </a:solidFill>
            <a:round/>
            <a:headEnd/>
            <a:tailEnd/>
          </a:ln>
        </p:spPr>
        <p:txBody>
          <a:bodyPr>
            <a:prstTxWarp prst="textNoShape">
              <a:avLst/>
            </a:prstTxWarp>
          </a:bodyPr>
          <a:lstStyle/>
          <a:p>
            <a:endParaRPr lang="en-US"/>
          </a:p>
        </p:txBody>
      </p:sp>
      <p:sp>
        <p:nvSpPr>
          <p:cNvPr id="262154" name="Rectangle 10"/>
          <p:cNvSpPr>
            <a:spLocks noChangeArrowheads="1"/>
          </p:cNvSpPr>
          <p:nvPr/>
        </p:nvSpPr>
        <p:spPr bwMode="auto">
          <a:xfrm>
            <a:off x="3041650" y="5211763"/>
            <a:ext cx="127000" cy="274637"/>
          </a:xfrm>
          <a:prstGeom prst="rect">
            <a:avLst/>
          </a:prstGeom>
          <a:noFill/>
          <a:ln w="9525">
            <a:noFill/>
            <a:miter lim="800000"/>
            <a:headEnd/>
            <a:tailEnd/>
          </a:ln>
        </p:spPr>
        <p:txBody>
          <a:bodyPr wrap="none" lIns="0" tIns="0" rIns="0" bIns="0">
            <a:prstTxWarp prst="textNoShape">
              <a:avLst/>
            </a:prstTxWarp>
            <a:spAutoFit/>
          </a:bodyPr>
          <a:lstStyle/>
          <a:p>
            <a:pPr algn="l"/>
            <a:r>
              <a:rPr lang="en-US" sz="1800">
                <a:solidFill>
                  <a:srgbClr val="000000"/>
                </a:solidFill>
              </a:rPr>
              <a:t>1</a:t>
            </a:r>
            <a:endParaRPr lang="en-US">
              <a:latin typeface="Times New Roman" pitchFamily="-65" charset="0"/>
            </a:endParaRPr>
          </a:p>
        </p:txBody>
      </p:sp>
      <p:sp>
        <p:nvSpPr>
          <p:cNvPr id="262155" name="Rectangle 11"/>
          <p:cNvSpPr>
            <a:spLocks noChangeArrowheads="1"/>
          </p:cNvSpPr>
          <p:nvPr/>
        </p:nvSpPr>
        <p:spPr bwMode="auto">
          <a:xfrm>
            <a:off x="4038600" y="5211763"/>
            <a:ext cx="127000" cy="274637"/>
          </a:xfrm>
          <a:prstGeom prst="rect">
            <a:avLst/>
          </a:prstGeom>
          <a:noFill/>
          <a:ln w="9525">
            <a:noFill/>
            <a:miter lim="800000"/>
            <a:headEnd/>
            <a:tailEnd/>
          </a:ln>
        </p:spPr>
        <p:txBody>
          <a:bodyPr wrap="none" lIns="0" tIns="0" rIns="0" bIns="0">
            <a:prstTxWarp prst="textNoShape">
              <a:avLst/>
            </a:prstTxWarp>
            <a:spAutoFit/>
          </a:bodyPr>
          <a:lstStyle/>
          <a:p>
            <a:pPr algn="l"/>
            <a:r>
              <a:rPr lang="en-US" sz="1800">
                <a:solidFill>
                  <a:srgbClr val="000000"/>
                </a:solidFill>
              </a:rPr>
              <a:t>2</a:t>
            </a:r>
            <a:endParaRPr lang="en-US">
              <a:latin typeface="Times New Roman" pitchFamily="-65" charset="0"/>
            </a:endParaRPr>
          </a:p>
        </p:txBody>
      </p:sp>
      <p:sp>
        <p:nvSpPr>
          <p:cNvPr id="262156" name="Rectangle 12"/>
          <p:cNvSpPr>
            <a:spLocks noChangeArrowheads="1"/>
          </p:cNvSpPr>
          <p:nvPr/>
        </p:nvSpPr>
        <p:spPr bwMode="auto">
          <a:xfrm>
            <a:off x="5056188" y="5211763"/>
            <a:ext cx="127000" cy="274637"/>
          </a:xfrm>
          <a:prstGeom prst="rect">
            <a:avLst/>
          </a:prstGeom>
          <a:noFill/>
          <a:ln w="9525">
            <a:noFill/>
            <a:miter lim="800000"/>
            <a:headEnd/>
            <a:tailEnd/>
          </a:ln>
        </p:spPr>
        <p:txBody>
          <a:bodyPr wrap="none" lIns="0" tIns="0" rIns="0" bIns="0">
            <a:prstTxWarp prst="textNoShape">
              <a:avLst/>
            </a:prstTxWarp>
            <a:spAutoFit/>
          </a:bodyPr>
          <a:lstStyle/>
          <a:p>
            <a:pPr algn="l"/>
            <a:r>
              <a:rPr lang="en-US" sz="1800">
                <a:solidFill>
                  <a:srgbClr val="000000"/>
                </a:solidFill>
              </a:rPr>
              <a:t>3</a:t>
            </a:r>
            <a:endParaRPr lang="en-US">
              <a:latin typeface="Times New Roman" pitchFamily="-65" charset="0"/>
            </a:endParaRPr>
          </a:p>
        </p:txBody>
      </p:sp>
      <p:sp>
        <p:nvSpPr>
          <p:cNvPr id="262157" name="Rectangle 13"/>
          <p:cNvSpPr>
            <a:spLocks noChangeArrowheads="1"/>
          </p:cNvSpPr>
          <p:nvPr/>
        </p:nvSpPr>
        <p:spPr bwMode="auto">
          <a:xfrm>
            <a:off x="6046788" y="5211763"/>
            <a:ext cx="127000" cy="274637"/>
          </a:xfrm>
          <a:prstGeom prst="rect">
            <a:avLst/>
          </a:prstGeom>
          <a:noFill/>
          <a:ln w="9525">
            <a:noFill/>
            <a:miter lim="800000"/>
            <a:headEnd/>
            <a:tailEnd/>
          </a:ln>
        </p:spPr>
        <p:txBody>
          <a:bodyPr wrap="none" lIns="0" tIns="0" rIns="0" bIns="0">
            <a:prstTxWarp prst="textNoShape">
              <a:avLst/>
            </a:prstTxWarp>
            <a:spAutoFit/>
          </a:bodyPr>
          <a:lstStyle/>
          <a:p>
            <a:pPr algn="l"/>
            <a:r>
              <a:rPr lang="en-US" sz="1800">
                <a:solidFill>
                  <a:srgbClr val="000000"/>
                </a:solidFill>
              </a:rPr>
              <a:t>4</a:t>
            </a:r>
            <a:endParaRPr lang="en-US">
              <a:latin typeface="Times New Roman" pitchFamily="-65" charset="0"/>
            </a:endParaRPr>
          </a:p>
        </p:txBody>
      </p:sp>
      <p:sp>
        <p:nvSpPr>
          <p:cNvPr id="262158" name="Rectangle 14"/>
          <p:cNvSpPr>
            <a:spLocks noChangeArrowheads="1"/>
          </p:cNvSpPr>
          <p:nvPr/>
        </p:nvSpPr>
        <p:spPr bwMode="auto">
          <a:xfrm>
            <a:off x="1735138" y="3883025"/>
            <a:ext cx="127000" cy="274638"/>
          </a:xfrm>
          <a:prstGeom prst="rect">
            <a:avLst/>
          </a:prstGeom>
          <a:noFill/>
          <a:ln w="9525">
            <a:noFill/>
            <a:miter lim="800000"/>
            <a:headEnd/>
            <a:tailEnd/>
          </a:ln>
        </p:spPr>
        <p:txBody>
          <a:bodyPr wrap="none" lIns="0" tIns="0" rIns="0" bIns="0">
            <a:prstTxWarp prst="textNoShape">
              <a:avLst/>
            </a:prstTxWarp>
            <a:spAutoFit/>
          </a:bodyPr>
          <a:lstStyle/>
          <a:p>
            <a:pPr algn="l"/>
            <a:r>
              <a:rPr lang="en-US" sz="1800">
                <a:solidFill>
                  <a:srgbClr val="000000"/>
                </a:solidFill>
              </a:rPr>
              <a:t>1</a:t>
            </a:r>
            <a:endParaRPr lang="en-US">
              <a:latin typeface="Times New Roman" pitchFamily="-65" charset="0"/>
            </a:endParaRPr>
          </a:p>
        </p:txBody>
      </p:sp>
      <p:sp>
        <p:nvSpPr>
          <p:cNvPr id="262159" name="Rectangle 15"/>
          <p:cNvSpPr>
            <a:spLocks noChangeArrowheads="1"/>
          </p:cNvSpPr>
          <p:nvPr/>
        </p:nvSpPr>
        <p:spPr bwMode="auto">
          <a:xfrm>
            <a:off x="2624138" y="4222750"/>
            <a:ext cx="0" cy="365125"/>
          </a:xfrm>
          <a:prstGeom prst="rect">
            <a:avLst/>
          </a:prstGeom>
          <a:noFill/>
          <a:ln w="9525">
            <a:noFill/>
            <a:miter lim="800000"/>
            <a:headEnd/>
            <a:tailEnd/>
          </a:ln>
        </p:spPr>
        <p:txBody>
          <a:bodyPr wrap="none" lIns="0" tIns="0" rIns="0" bIns="0">
            <a:prstTxWarp prst="textNoShape">
              <a:avLst/>
            </a:prstTxWarp>
            <a:spAutoFit/>
          </a:bodyPr>
          <a:lstStyle/>
          <a:p>
            <a:pPr algn="l"/>
            <a:endParaRPr lang="en-US">
              <a:latin typeface="Times New Roman" pitchFamily="-65" charset="0"/>
            </a:endParaRPr>
          </a:p>
        </p:txBody>
      </p:sp>
      <p:sp>
        <p:nvSpPr>
          <p:cNvPr id="262160" name="Rectangle 16"/>
          <p:cNvSpPr>
            <a:spLocks noChangeArrowheads="1"/>
          </p:cNvSpPr>
          <p:nvPr/>
        </p:nvSpPr>
        <p:spPr bwMode="auto">
          <a:xfrm>
            <a:off x="1735138" y="2873375"/>
            <a:ext cx="127000" cy="274638"/>
          </a:xfrm>
          <a:prstGeom prst="rect">
            <a:avLst/>
          </a:prstGeom>
          <a:noFill/>
          <a:ln w="9525">
            <a:noFill/>
            <a:miter lim="800000"/>
            <a:headEnd/>
            <a:tailEnd/>
          </a:ln>
        </p:spPr>
        <p:txBody>
          <a:bodyPr wrap="none" lIns="0" tIns="0" rIns="0" bIns="0">
            <a:prstTxWarp prst="textNoShape">
              <a:avLst/>
            </a:prstTxWarp>
            <a:spAutoFit/>
          </a:bodyPr>
          <a:lstStyle/>
          <a:p>
            <a:pPr algn="l"/>
            <a:r>
              <a:rPr lang="en-US" sz="1800">
                <a:solidFill>
                  <a:srgbClr val="000000"/>
                </a:solidFill>
              </a:rPr>
              <a:t>2</a:t>
            </a:r>
            <a:endParaRPr lang="en-US">
              <a:latin typeface="Times New Roman" pitchFamily="-65" charset="0"/>
            </a:endParaRPr>
          </a:p>
        </p:txBody>
      </p:sp>
      <p:sp>
        <p:nvSpPr>
          <p:cNvPr id="262161" name="Rectangle 17"/>
          <p:cNvSpPr>
            <a:spLocks noChangeArrowheads="1"/>
          </p:cNvSpPr>
          <p:nvPr/>
        </p:nvSpPr>
        <p:spPr bwMode="auto">
          <a:xfrm>
            <a:off x="2624138" y="2201863"/>
            <a:ext cx="0" cy="365125"/>
          </a:xfrm>
          <a:prstGeom prst="rect">
            <a:avLst/>
          </a:prstGeom>
          <a:noFill/>
          <a:ln w="9525">
            <a:noFill/>
            <a:miter lim="800000"/>
            <a:headEnd/>
            <a:tailEnd/>
          </a:ln>
        </p:spPr>
        <p:txBody>
          <a:bodyPr wrap="none" lIns="0" tIns="0" rIns="0" bIns="0">
            <a:prstTxWarp prst="textNoShape">
              <a:avLst/>
            </a:prstTxWarp>
            <a:spAutoFit/>
          </a:bodyPr>
          <a:lstStyle/>
          <a:p>
            <a:pPr algn="l"/>
            <a:endParaRPr lang="en-US">
              <a:latin typeface="Times New Roman" pitchFamily="-65" charset="0"/>
            </a:endParaRPr>
          </a:p>
        </p:txBody>
      </p:sp>
      <p:sp>
        <p:nvSpPr>
          <p:cNvPr id="262162" name="Rectangle 18"/>
          <p:cNvSpPr>
            <a:spLocks noChangeArrowheads="1"/>
          </p:cNvSpPr>
          <p:nvPr/>
        </p:nvSpPr>
        <p:spPr bwMode="auto">
          <a:xfrm>
            <a:off x="4237038" y="2697163"/>
            <a:ext cx="698500" cy="274637"/>
          </a:xfrm>
          <a:prstGeom prst="rect">
            <a:avLst/>
          </a:prstGeom>
          <a:noFill/>
          <a:ln w="9525">
            <a:noFill/>
            <a:miter lim="800000"/>
            <a:headEnd/>
            <a:tailEnd/>
          </a:ln>
        </p:spPr>
        <p:txBody>
          <a:bodyPr wrap="none" lIns="0" tIns="0" rIns="0" bIns="0">
            <a:prstTxWarp prst="textNoShape">
              <a:avLst/>
            </a:prstTxWarp>
            <a:spAutoFit/>
          </a:bodyPr>
          <a:lstStyle/>
          <a:p>
            <a:pPr algn="l"/>
            <a:r>
              <a:rPr lang="en-US" sz="1800">
                <a:solidFill>
                  <a:srgbClr val="000000"/>
                </a:solidFill>
              </a:rPr>
              <a:t>Flow B</a:t>
            </a:r>
            <a:endParaRPr lang="en-US">
              <a:latin typeface="Times New Roman" pitchFamily="-65" charset="0"/>
            </a:endParaRPr>
          </a:p>
        </p:txBody>
      </p:sp>
      <p:sp>
        <p:nvSpPr>
          <p:cNvPr id="262163" name="Rectangle 19"/>
          <p:cNvSpPr>
            <a:spLocks noChangeArrowheads="1"/>
          </p:cNvSpPr>
          <p:nvPr/>
        </p:nvSpPr>
        <p:spPr bwMode="auto">
          <a:xfrm>
            <a:off x="2406650" y="3721100"/>
            <a:ext cx="698500" cy="274638"/>
          </a:xfrm>
          <a:prstGeom prst="rect">
            <a:avLst/>
          </a:prstGeom>
          <a:noFill/>
          <a:ln w="9525">
            <a:noFill/>
            <a:miter lim="800000"/>
            <a:headEnd/>
            <a:tailEnd/>
          </a:ln>
        </p:spPr>
        <p:txBody>
          <a:bodyPr wrap="none" lIns="0" tIns="0" rIns="0" bIns="0">
            <a:prstTxWarp prst="textNoShape">
              <a:avLst/>
            </a:prstTxWarp>
            <a:spAutoFit/>
          </a:bodyPr>
          <a:lstStyle/>
          <a:p>
            <a:pPr algn="l"/>
            <a:r>
              <a:rPr lang="en-US" sz="1800">
                <a:solidFill>
                  <a:srgbClr val="000000"/>
                </a:solidFill>
              </a:rPr>
              <a:t>Flow A</a:t>
            </a:r>
            <a:endParaRPr lang="en-US">
              <a:latin typeface="Times New Roman" pitchFamily="-65" charset="0"/>
            </a:endParaRPr>
          </a:p>
        </p:txBody>
      </p:sp>
      <p:sp>
        <p:nvSpPr>
          <p:cNvPr id="262164" name="Rectangle 20"/>
          <p:cNvSpPr>
            <a:spLocks noChangeArrowheads="1"/>
          </p:cNvSpPr>
          <p:nvPr/>
        </p:nvSpPr>
        <p:spPr bwMode="auto">
          <a:xfrm>
            <a:off x="6248400" y="4953000"/>
            <a:ext cx="1574800" cy="274638"/>
          </a:xfrm>
          <a:prstGeom prst="rect">
            <a:avLst/>
          </a:prstGeom>
          <a:noFill/>
          <a:ln w="9525">
            <a:noFill/>
            <a:miter lim="800000"/>
            <a:headEnd/>
            <a:tailEnd/>
          </a:ln>
        </p:spPr>
        <p:txBody>
          <a:bodyPr wrap="none" lIns="0" tIns="0" rIns="0" bIns="0">
            <a:prstTxWarp prst="textNoShape">
              <a:avLst/>
            </a:prstTxWarp>
            <a:spAutoFit/>
          </a:bodyPr>
          <a:lstStyle/>
          <a:p>
            <a:pPr algn="l"/>
            <a:r>
              <a:rPr lang="en-US" sz="1800">
                <a:solidFill>
                  <a:srgbClr val="000000"/>
                </a:solidFill>
              </a:rPr>
              <a:t>Time (seconds)</a:t>
            </a:r>
            <a:endParaRPr lang="en-US">
              <a:latin typeface="Times New Roman" pitchFamily="-65" charset="0"/>
            </a:endParaRPr>
          </a:p>
        </p:txBody>
      </p:sp>
      <p:sp>
        <p:nvSpPr>
          <p:cNvPr id="262165" name="Rectangle 21"/>
          <p:cNvSpPr>
            <a:spLocks noChangeArrowheads="1"/>
          </p:cNvSpPr>
          <p:nvPr/>
        </p:nvSpPr>
        <p:spPr bwMode="auto">
          <a:xfrm rot="16200000">
            <a:off x="575469" y="3347244"/>
            <a:ext cx="1866900" cy="274638"/>
          </a:xfrm>
          <a:prstGeom prst="rect">
            <a:avLst/>
          </a:prstGeom>
          <a:noFill/>
          <a:ln w="9525">
            <a:noFill/>
            <a:miter lim="800000"/>
            <a:headEnd/>
            <a:tailEnd/>
          </a:ln>
        </p:spPr>
        <p:txBody>
          <a:bodyPr wrap="none" lIns="0" tIns="0" rIns="0" bIns="0">
            <a:prstTxWarp prst="textNoShape">
              <a:avLst/>
            </a:prstTxWarp>
            <a:spAutoFit/>
          </a:bodyPr>
          <a:lstStyle/>
          <a:p>
            <a:pPr algn="l"/>
            <a:r>
              <a:rPr lang="en-US" sz="1800">
                <a:solidFill>
                  <a:srgbClr val="000000"/>
                </a:solidFill>
              </a:rPr>
              <a:t>Bandwidth (MBps)</a:t>
            </a:r>
            <a:endParaRPr lang="en-US">
              <a:latin typeface="Times New Roman" pitchFamily="-65" charset="0"/>
            </a:endParaRPr>
          </a:p>
        </p:txBody>
      </p:sp>
      <p:sp>
        <p:nvSpPr>
          <p:cNvPr id="262166" name="Rectangle 22"/>
          <p:cNvSpPr>
            <a:spLocks noGrp="1" noChangeArrowheads="1"/>
          </p:cNvSpPr>
          <p:nvPr>
            <p:ph type="title"/>
          </p:nvPr>
        </p:nvSpPr>
        <p:spPr/>
        <p:txBody>
          <a:bodyPr/>
          <a:lstStyle/>
          <a:p>
            <a:r>
              <a:rPr lang="en-US"/>
              <a:t>Specifying Bandwidth Needs</a:t>
            </a:r>
          </a:p>
        </p:txBody>
      </p:sp>
      <p:sp>
        <p:nvSpPr>
          <p:cNvPr id="262167" name="Rectangle 23"/>
          <p:cNvSpPr>
            <a:spLocks noGrp="1" noChangeArrowheads="1"/>
          </p:cNvSpPr>
          <p:nvPr>
            <p:ph type="body" idx="1"/>
          </p:nvPr>
        </p:nvSpPr>
        <p:spPr>
          <a:xfrm>
            <a:off x="457200" y="1885950"/>
            <a:ext cx="8178800" cy="4438650"/>
          </a:xfrm>
        </p:spPr>
        <p:txBody>
          <a:bodyPr/>
          <a:lstStyle/>
          <a:p>
            <a:r>
              <a:rPr lang="en-US" sz="2000"/>
              <a:t>Problem: Many applications have variable bandwidth demands</a:t>
            </a:r>
          </a:p>
          <a:p>
            <a:endParaRPr lang="en-US" sz="2000"/>
          </a:p>
          <a:p>
            <a:endParaRPr lang="en-US" sz="2000"/>
          </a:p>
          <a:p>
            <a:endParaRPr lang="en-US" sz="2000"/>
          </a:p>
          <a:p>
            <a:endParaRPr lang="en-US" sz="2000"/>
          </a:p>
          <a:p>
            <a:endParaRPr lang="en-US" sz="2000"/>
          </a:p>
          <a:p>
            <a:endParaRPr lang="en-US" sz="2000"/>
          </a:p>
          <a:p>
            <a:endParaRPr lang="en-US" sz="2000"/>
          </a:p>
          <a:p>
            <a:endParaRPr lang="en-US" sz="2000"/>
          </a:p>
          <a:p>
            <a:endParaRPr lang="en-US" sz="2000"/>
          </a:p>
          <a:p>
            <a:r>
              <a:rPr lang="en-US" sz="2000"/>
              <a:t>Same average, but very different needs over time. One number. So how do we describe bandwidth to the network?</a:t>
            </a: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r>
              <a:rPr lang="en-US"/>
              <a:t>Token Buckets</a:t>
            </a:r>
          </a:p>
        </p:txBody>
      </p:sp>
      <p:sp>
        <p:nvSpPr>
          <p:cNvPr id="264195" name="Rectangle 3"/>
          <p:cNvSpPr>
            <a:spLocks noGrp="1" noChangeArrowheads="1"/>
          </p:cNvSpPr>
          <p:nvPr>
            <p:ph type="body" idx="1"/>
          </p:nvPr>
        </p:nvSpPr>
        <p:spPr>
          <a:xfrm>
            <a:off x="457200" y="1885950"/>
            <a:ext cx="4648200" cy="4171950"/>
          </a:xfrm>
        </p:spPr>
        <p:txBody>
          <a:bodyPr/>
          <a:lstStyle/>
          <a:p>
            <a:r>
              <a:rPr lang="en-US"/>
              <a:t>Common, simple descriptor</a:t>
            </a:r>
          </a:p>
          <a:p>
            <a:endParaRPr lang="en-US"/>
          </a:p>
          <a:p>
            <a:r>
              <a:rPr lang="en-US"/>
              <a:t>Use tokens to send bits</a:t>
            </a:r>
          </a:p>
          <a:p>
            <a:r>
              <a:rPr lang="en-US"/>
              <a:t>Average bandwidth is R bps</a:t>
            </a:r>
          </a:p>
          <a:p>
            <a:r>
              <a:rPr lang="en-US"/>
              <a:t>Maximum burst is B bits</a:t>
            </a:r>
          </a:p>
          <a:p>
            <a:endParaRPr lang="en-US"/>
          </a:p>
        </p:txBody>
      </p:sp>
      <p:sp>
        <p:nvSpPr>
          <p:cNvPr id="264196" name="AutoShape 4"/>
          <p:cNvSpPr>
            <a:spLocks noChangeArrowheads="1"/>
          </p:cNvSpPr>
          <p:nvPr/>
        </p:nvSpPr>
        <p:spPr bwMode="auto">
          <a:xfrm>
            <a:off x="6705600" y="3352800"/>
            <a:ext cx="1524000" cy="16002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a:effectLst/>
        </p:spPr>
        <p:txBody>
          <a:bodyPr wrap="none" anchor="ctr">
            <a:prstTxWarp prst="textNoShape">
              <a:avLst/>
            </a:prstTxWarp>
            <a:spAutoFit/>
          </a:bodyPr>
          <a:lstStyle/>
          <a:p>
            <a:endParaRPr lang="en-US"/>
          </a:p>
        </p:txBody>
      </p:sp>
      <p:sp>
        <p:nvSpPr>
          <p:cNvPr id="264197" name="AutoShape 5"/>
          <p:cNvSpPr>
            <a:spLocks noChangeArrowheads="1"/>
          </p:cNvSpPr>
          <p:nvPr/>
        </p:nvSpPr>
        <p:spPr bwMode="auto">
          <a:xfrm>
            <a:off x="6629400" y="2819400"/>
            <a:ext cx="1676400" cy="2133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38100">
            <a:solidFill>
              <a:schemeClr val="tx1"/>
            </a:solidFill>
            <a:miter lim="800000"/>
            <a:headEnd/>
            <a:tailEnd/>
          </a:ln>
          <a:effectLst/>
        </p:spPr>
        <p:txBody>
          <a:bodyPr wrap="none" anchor="ctr">
            <a:prstTxWarp prst="textNoShape">
              <a:avLst/>
            </a:prstTxWarp>
            <a:spAutoFit/>
          </a:bodyPr>
          <a:lstStyle/>
          <a:p>
            <a:endParaRPr lang="en-US"/>
          </a:p>
        </p:txBody>
      </p:sp>
      <p:sp>
        <p:nvSpPr>
          <p:cNvPr id="264198" name="Line 6"/>
          <p:cNvSpPr>
            <a:spLocks noChangeShapeType="1"/>
          </p:cNvSpPr>
          <p:nvPr/>
        </p:nvSpPr>
        <p:spPr bwMode="auto">
          <a:xfrm>
            <a:off x="7543800" y="5105400"/>
            <a:ext cx="0" cy="609600"/>
          </a:xfrm>
          <a:prstGeom prst="line">
            <a:avLst/>
          </a:prstGeom>
          <a:noFill/>
          <a:ln w="57150">
            <a:solidFill>
              <a:schemeClr val="tx1"/>
            </a:solidFill>
            <a:miter lim="800000"/>
            <a:headEnd/>
            <a:tailEnd type="triangle" w="med" len="med"/>
          </a:ln>
          <a:effectLst/>
        </p:spPr>
        <p:txBody>
          <a:bodyPr>
            <a:prstTxWarp prst="textNoShape">
              <a:avLst/>
            </a:prstTxWarp>
            <a:spAutoFit/>
          </a:bodyPr>
          <a:lstStyle/>
          <a:p>
            <a:endParaRPr lang="en-US"/>
          </a:p>
        </p:txBody>
      </p:sp>
      <p:sp>
        <p:nvSpPr>
          <p:cNvPr id="264199" name="Line 7"/>
          <p:cNvSpPr>
            <a:spLocks noChangeShapeType="1"/>
          </p:cNvSpPr>
          <p:nvPr/>
        </p:nvSpPr>
        <p:spPr bwMode="auto">
          <a:xfrm>
            <a:off x="7467600" y="2133600"/>
            <a:ext cx="0" cy="609600"/>
          </a:xfrm>
          <a:prstGeom prst="line">
            <a:avLst/>
          </a:prstGeom>
          <a:noFill/>
          <a:ln w="57150">
            <a:solidFill>
              <a:schemeClr val="tx1"/>
            </a:solidFill>
            <a:miter lim="800000"/>
            <a:headEnd/>
            <a:tailEnd type="triangle" w="med" len="med"/>
          </a:ln>
          <a:effectLst/>
        </p:spPr>
        <p:txBody>
          <a:bodyPr>
            <a:prstTxWarp prst="textNoShape">
              <a:avLst/>
            </a:prstTxWarp>
            <a:spAutoFit/>
          </a:bodyPr>
          <a:lstStyle/>
          <a:p>
            <a:endParaRPr lang="en-US"/>
          </a:p>
        </p:txBody>
      </p:sp>
      <p:sp>
        <p:nvSpPr>
          <p:cNvPr id="264200" name="Text Box 8"/>
          <p:cNvSpPr txBox="1">
            <a:spLocks noChangeArrowheads="1"/>
          </p:cNvSpPr>
          <p:nvPr/>
        </p:nvSpPr>
        <p:spPr bwMode="auto">
          <a:xfrm>
            <a:off x="5673725" y="1905000"/>
            <a:ext cx="1641475" cy="822325"/>
          </a:xfrm>
          <a:prstGeom prst="rect">
            <a:avLst/>
          </a:prstGeom>
          <a:noFill/>
          <a:ln w="9525">
            <a:noFill/>
            <a:miter lim="800000"/>
            <a:headEnd/>
            <a:tailEnd/>
          </a:ln>
          <a:effectLst/>
        </p:spPr>
        <p:txBody>
          <a:bodyPr wrap="none">
            <a:prstTxWarp prst="textNoShape">
              <a:avLst/>
            </a:prstTxWarp>
            <a:spAutoFit/>
          </a:bodyPr>
          <a:lstStyle/>
          <a:p>
            <a:r>
              <a:rPr lang="en-US"/>
              <a:t>Fill rate R </a:t>
            </a:r>
          </a:p>
          <a:p>
            <a:r>
              <a:rPr lang="en-US"/>
              <a:t>tokens/sec</a:t>
            </a:r>
          </a:p>
        </p:txBody>
      </p:sp>
      <p:sp>
        <p:nvSpPr>
          <p:cNvPr id="264201" name="Text Box 9"/>
          <p:cNvSpPr txBox="1">
            <a:spLocks noChangeArrowheads="1"/>
          </p:cNvSpPr>
          <p:nvPr/>
        </p:nvSpPr>
        <p:spPr bwMode="auto">
          <a:xfrm>
            <a:off x="5029200" y="3597275"/>
            <a:ext cx="1743075" cy="822325"/>
          </a:xfrm>
          <a:prstGeom prst="rect">
            <a:avLst/>
          </a:prstGeom>
          <a:noFill/>
          <a:ln w="9525">
            <a:noFill/>
            <a:miter lim="800000"/>
            <a:headEnd/>
            <a:tailEnd/>
          </a:ln>
          <a:effectLst/>
        </p:spPr>
        <p:txBody>
          <a:bodyPr wrap="none">
            <a:prstTxWarp prst="textNoShape">
              <a:avLst/>
            </a:prstTxWarp>
            <a:spAutoFit/>
          </a:bodyPr>
          <a:lstStyle/>
          <a:p>
            <a:r>
              <a:rPr lang="en-US"/>
              <a:t>Bucket size</a:t>
            </a:r>
          </a:p>
          <a:p>
            <a:r>
              <a:rPr lang="en-US"/>
              <a:t>B tokens</a:t>
            </a:r>
          </a:p>
        </p:txBody>
      </p:sp>
      <p:sp>
        <p:nvSpPr>
          <p:cNvPr id="264202" name="Text Box 10"/>
          <p:cNvSpPr txBox="1">
            <a:spLocks noChangeArrowheads="1"/>
          </p:cNvSpPr>
          <p:nvPr/>
        </p:nvSpPr>
        <p:spPr bwMode="auto">
          <a:xfrm>
            <a:off x="6086475" y="5060950"/>
            <a:ext cx="1304925" cy="1187450"/>
          </a:xfrm>
          <a:prstGeom prst="rect">
            <a:avLst/>
          </a:prstGeom>
          <a:noFill/>
          <a:ln w="9525">
            <a:noFill/>
            <a:miter lim="800000"/>
            <a:headEnd/>
            <a:tailEnd/>
          </a:ln>
          <a:effectLst/>
        </p:spPr>
        <p:txBody>
          <a:bodyPr wrap="none">
            <a:prstTxWarp prst="textNoShape">
              <a:avLst/>
            </a:prstTxWarp>
            <a:spAutoFit/>
          </a:bodyPr>
          <a:lstStyle/>
          <a:p>
            <a:r>
              <a:rPr lang="en-US"/>
              <a:t>Sending</a:t>
            </a:r>
          </a:p>
          <a:p>
            <a:r>
              <a:rPr lang="en-US"/>
              <a:t>drains</a:t>
            </a:r>
          </a:p>
          <a:p>
            <a:r>
              <a:rPr lang="en-US"/>
              <a:t>tokens</a:t>
            </a: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r>
              <a:rPr lang="en-US"/>
              <a:t>Supporting QOS Guarantees</a:t>
            </a:r>
          </a:p>
        </p:txBody>
      </p:sp>
      <p:sp>
        <p:nvSpPr>
          <p:cNvPr id="293891" name="Rectangle 3"/>
          <p:cNvSpPr>
            <a:spLocks noGrp="1" noChangeArrowheads="1"/>
          </p:cNvSpPr>
          <p:nvPr>
            <p:ph type="body" idx="1"/>
          </p:nvPr>
        </p:nvSpPr>
        <p:spPr>
          <a:xfrm>
            <a:off x="457200" y="1341438"/>
            <a:ext cx="8610600" cy="4525962"/>
          </a:xfrm>
        </p:spPr>
        <p:txBody>
          <a:bodyPr/>
          <a:lstStyle/>
          <a:p>
            <a:pPr marL="457200" indent="-457200">
              <a:buFontTx/>
              <a:buAutoNum type="arabicPeriod"/>
            </a:pPr>
            <a:r>
              <a:rPr lang="en-US" sz="2400" dirty="0" err="1"/>
              <a:t>Flowspecs</a:t>
            </a:r>
            <a:r>
              <a:rPr lang="en-US" sz="2400" dirty="0"/>
              <a:t>. Formulate application needs</a:t>
            </a:r>
          </a:p>
          <a:p>
            <a:pPr marL="838200" lvl="1" indent="-381000"/>
            <a:r>
              <a:rPr lang="en-US" dirty="0"/>
              <a:t>Need descriptor, e.g. token bucket, to ask for guarantee</a:t>
            </a:r>
          </a:p>
          <a:p>
            <a:pPr marL="457200" indent="-457200">
              <a:buFontTx/>
              <a:buAutoNum type="arabicPeriod"/>
            </a:pPr>
            <a:r>
              <a:rPr lang="en-US" sz="2400" dirty="0"/>
              <a:t>Admission Control. Decide whether to support a new guarantee</a:t>
            </a:r>
          </a:p>
          <a:p>
            <a:pPr marL="838200" lvl="1" indent="-381000"/>
            <a:r>
              <a:rPr lang="en-US" dirty="0"/>
              <a:t>Network must be able to control load to provide guarantees</a:t>
            </a:r>
          </a:p>
          <a:p>
            <a:pPr marL="457200" indent="-457200">
              <a:buFontTx/>
              <a:buAutoNum type="arabicPeriod"/>
            </a:pPr>
            <a:r>
              <a:rPr lang="en-US" sz="2400" dirty="0"/>
              <a:t>Signaling. Reserve network resources at routers</a:t>
            </a:r>
          </a:p>
          <a:p>
            <a:pPr marL="838200" lvl="1" indent="-381000"/>
            <a:r>
              <a:rPr lang="en-US" dirty="0"/>
              <a:t>Analogous to connection setup/teardown, but at routers</a:t>
            </a:r>
          </a:p>
          <a:p>
            <a:pPr marL="457200" indent="-457200">
              <a:buFontTx/>
              <a:buAutoNum type="arabicPeriod"/>
            </a:pPr>
            <a:r>
              <a:rPr lang="en-US" sz="2400" dirty="0"/>
              <a:t>Packet Scheduling. Use different scheduling and drop mechanisms to implement the guarantees</a:t>
            </a:r>
          </a:p>
          <a:p>
            <a:pPr marL="838200" lvl="1" indent="-381000"/>
            <a:r>
              <a:rPr lang="en-US" dirty="0"/>
              <a:t>e.g., set up a new queue and weight with WFQ at routers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2578" name="Rectangle 2"/>
          <p:cNvSpPr>
            <a:spLocks noChangeArrowheads="1"/>
          </p:cNvSpPr>
          <p:nvPr/>
        </p:nvSpPr>
        <p:spPr bwMode="auto">
          <a:xfrm>
            <a:off x="5638800" y="5105400"/>
            <a:ext cx="2133600" cy="1066800"/>
          </a:xfrm>
          <a:prstGeom prst="rect">
            <a:avLst/>
          </a:prstGeom>
          <a:solidFill>
            <a:schemeClr val="accent2"/>
          </a:solidFill>
          <a:ln w="9525">
            <a:noFill/>
            <a:miter lim="800000"/>
            <a:headEnd/>
            <a:tailEnd/>
          </a:ln>
          <a:effectLst/>
        </p:spPr>
        <p:txBody>
          <a:bodyPr anchor="ctr">
            <a:prstTxWarp prst="textNoShape">
              <a:avLst/>
            </a:prstTxWarp>
            <a:spAutoFit/>
          </a:bodyPr>
          <a:lstStyle/>
          <a:p>
            <a:endParaRPr lang="en-US"/>
          </a:p>
        </p:txBody>
      </p:sp>
      <p:sp>
        <p:nvSpPr>
          <p:cNvPr id="152579" name="Rectangle 3"/>
          <p:cNvSpPr>
            <a:spLocks noChangeArrowheads="1"/>
          </p:cNvSpPr>
          <p:nvPr/>
        </p:nvSpPr>
        <p:spPr bwMode="auto">
          <a:xfrm>
            <a:off x="6172200" y="4724400"/>
            <a:ext cx="533400" cy="609600"/>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152580" name="Rectangle 4"/>
          <p:cNvSpPr>
            <a:spLocks noGrp="1" noChangeArrowheads="1"/>
          </p:cNvSpPr>
          <p:nvPr>
            <p:ph type="title"/>
          </p:nvPr>
        </p:nvSpPr>
        <p:spPr/>
        <p:txBody>
          <a:bodyPr/>
          <a:lstStyle/>
          <a:p>
            <a:r>
              <a:rPr lang="en-US"/>
              <a:t>Evaluating Fairness</a:t>
            </a:r>
          </a:p>
        </p:txBody>
      </p:sp>
      <p:sp>
        <p:nvSpPr>
          <p:cNvPr id="152581" name="Rectangle 5"/>
          <p:cNvSpPr>
            <a:spLocks noGrp="1" noChangeArrowheads="1"/>
          </p:cNvSpPr>
          <p:nvPr>
            <p:ph type="body" idx="1"/>
          </p:nvPr>
        </p:nvSpPr>
        <p:spPr/>
        <p:txBody>
          <a:bodyPr/>
          <a:lstStyle/>
          <a:p>
            <a:r>
              <a:rPr lang="en-US" dirty="0"/>
              <a:t>First, need to define what is a fair allocation.</a:t>
            </a:r>
            <a:r>
              <a:rPr lang="en-US" dirty="0" smtClean="0"/>
              <a:t> </a:t>
            </a:r>
          </a:p>
          <a:p>
            <a:pPr lvl="1"/>
            <a:r>
              <a:rPr lang="en-US" dirty="0"/>
              <a:t>Consider </a:t>
            </a:r>
            <a:r>
              <a:rPr lang="en-US" dirty="0" err="1"/>
              <a:t>n</a:t>
            </a:r>
            <a:r>
              <a:rPr lang="en-US" dirty="0"/>
              <a:t> flows, each wants a fraction </a:t>
            </a:r>
            <a:r>
              <a:rPr lang="en-US" dirty="0" err="1"/>
              <a:t>f</a:t>
            </a:r>
            <a:r>
              <a:rPr lang="en-US" sz="3600" baseline="-25000" dirty="0" err="1"/>
              <a:t>i</a:t>
            </a:r>
            <a:r>
              <a:rPr lang="en-US" dirty="0"/>
              <a:t> of the bandwidth</a:t>
            </a:r>
            <a:r>
              <a:rPr lang="en-US" dirty="0" smtClean="0"/>
              <a:t> </a:t>
            </a:r>
          </a:p>
          <a:p>
            <a:r>
              <a:rPr lang="en-US" dirty="0"/>
              <a:t>Min-max fairness:</a:t>
            </a:r>
          </a:p>
          <a:p>
            <a:pPr lvl="1"/>
            <a:r>
              <a:rPr lang="en-US" dirty="0"/>
              <a:t>First satisfy all flows evenly up to the lowest </a:t>
            </a:r>
            <a:r>
              <a:rPr lang="en-US" dirty="0" err="1"/>
              <a:t>f</a:t>
            </a:r>
            <a:r>
              <a:rPr lang="en-US" sz="3600" baseline="-25000" dirty="0" err="1"/>
              <a:t>i</a:t>
            </a:r>
            <a:r>
              <a:rPr lang="en-US" sz="3600" baseline="-25000" dirty="0"/>
              <a:t>.</a:t>
            </a:r>
            <a:r>
              <a:rPr lang="en-US" dirty="0"/>
              <a:t>. Repeat with the remaining bandwidth</a:t>
            </a:r>
            <a:r>
              <a:rPr lang="en-US" dirty="0" smtClean="0"/>
              <a:t>.</a:t>
            </a:r>
          </a:p>
          <a:p>
            <a:r>
              <a:rPr lang="en-US" dirty="0" smtClean="0"/>
              <a:t>Or proportional </a:t>
            </a:r>
            <a:r>
              <a:rPr lang="en-US" dirty="0"/>
              <a:t>fairness</a:t>
            </a:r>
          </a:p>
          <a:p>
            <a:pPr lvl="1"/>
            <a:r>
              <a:rPr lang="en-US" dirty="0"/>
              <a:t>Depends on path length … </a:t>
            </a:r>
          </a:p>
        </p:txBody>
      </p:sp>
      <p:sp>
        <p:nvSpPr>
          <p:cNvPr id="152582" name="Rectangle 6"/>
          <p:cNvSpPr>
            <a:spLocks noChangeArrowheads="1"/>
          </p:cNvSpPr>
          <p:nvPr/>
        </p:nvSpPr>
        <p:spPr bwMode="auto">
          <a:xfrm>
            <a:off x="5638800" y="4953000"/>
            <a:ext cx="533400" cy="1219200"/>
          </a:xfrm>
          <a:prstGeom prst="rect">
            <a:avLst/>
          </a:prstGeom>
          <a:noFill/>
          <a:ln w="9525">
            <a:solidFill>
              <a:schemeClr val="tx1"/>
            </a:solidFill>
            <a:miter lim="800000"/>
            <a:headEnd/>
            <a:tailEnd/>
          </a:ln>
          <a:effectLst/>
        </p:spPr>
        <p:txBody>
          <a:bodyPr wrap="none" anchor="ctr">
            <a:prstTxWarp prst="textNoShape">
              <a:avLst/>
            </a:prstTxWarp>
            <a:spAutoFit/>
          </a:bodyPr>
          <a:lstStyle/>
          <a:p>
            <a:endParaRPr lang="en-US"/>
          </a:p>
        </p:txBody>
      </p:sp>
      <p:sp>
        <p:nvSpPr>
          <p:cNvPr id="152583" name="Rectangle 7"/>
          <p:cNvSpPr>
            <a:spLocks noChangeArrowheads="1"/>
          </p:cNvSpPr>
          <p:nvPr/>
        </p:nvSpPr>
        <p:spPr bwMode="auto">
          <a:xfrm>
            <a:off x="6172200" y="5334000"/>
            <a:ext cx="533400" cy="838200"/>
          </a:xfrm>
          <a:prstGeom prst="rect">
            <a:avLst/>
          </a:prstGeom>
          <a:noFill/>
          <a:ln w="9525">
            <a:solidFill>
              <a:schemeClr val="tx1"/>
            </a:solidFill>
            <a:miter lim="800000"/>
            <a:headEnd/>
            <a:tailEnd/>
          </a:ln>
          <a:effectLst/>
        </p:spPr>
        <p:txBody>
          <a:bodyPr anchor="ctr">
            <a:prstTxWarp prst="textNoShape">
              <a:avLst/>
            </a:prstTxWarp>
            <a:spAutoFit/>
          </a:bodyPr>
          <a:lstStyle/>
          <a:p>
            <a:endParaRPr lang="en-US"/>
          </a:p>
        </p:txBody>
      </p:sp>
      <p:sp>
        <p:nvSpPr>
          <p:cNvPr id="152584" name="Rectangle 8"/>
          <p:cNvSpPr>
            <a:spLocks noChangeArrowheads="1"/>
          </p:cNvSpPr>
          <p:nvPr/>
        </p:nvSpPr>
        <p:spPr bwMode="auto">
          <a:xfrm>
            <a:off x="6705600" y="4953000"/>
            <a:ext cx="533400" cy="1219200"/>
          </a:xfrm>
          <a:prstGeom prst="rect">
            <a:avLst/>
          </a:prstGeom>
          <a:noFill/>
          <a:ln w="9525">
            <a:solidFill>
              <a:schemeClr val="tx1"/>
            </a:solidFill>
            <a:miter lim="800000"/>
            <a:headEnd/>
            <a:tailEnd/>
          </a:ln>
          <a:effectLst/>
        </p:spPr>
        <p:txBody>
          <a:bodyPr wrap="none" anchor="ctr">
            <a:prstTxWarp prst="textNoShape">
              <a:avLst/>
            </a:prstTxWarp>
            <a:spAutoFit/>
          </a:bodyPr>
          <a:lstStyle/>
          <a:p>
            <a:endParaRPr lang="en-US"/>
          </a:p>
        </p:txBody>
      </p:sp>
      <p:sp>
        <p:nvSpPr>
          <p:cNvPr id="152585" name="Rectangle 9"/>
          <p:cNvSpPr>
            <a:spLocks noChangeArrowheads="1"/>
          </p:cNvSpPr>
          <p:nvPr/>
        </p:nvSpPr>
        <p:spPr bwMode="auto">
          <a:xfrm>
            <a:off x="7239000" y="4648200"/>
            <a:ext cx="533400" cy="1524000"/>
          </a:xfrm>
          <a:prstGeom prst="rect">
            <a:avLst/>
          </a:prstGeom>
          <a:noFill/>
          <a:ln w="9525">
            <a:solidFill>
              <a:schemeClr val="tx1"/>
            </a:solidFill>
            <a:miter lim="800000"/>
            <a:headEnd/>
            <a:tailEnd/>
          </a:ln>
          <a:effectLst/>
        </p:spPr>
        <p:txBody>
          <a:bodyPr anchor="ctr">
            <a:prstTxWarp prst="textNoShape">
              <a:avLst/>
            </a:prstTxWarp>
            <a:spAutoFit/>
          </a:bodyPr>
          <a:lstStyle/>
          <a:p>
            <a:endParaRPr lang="en-US"/>
          </a:p>
        </p:txBody>
      </p:sp>
      <p:sp>
        <p:nvSpPr>
          <p:cNvPr id="152586" name="Text Box 10"/>
          <p:cNvSpPr txBox="1">
            <a:spLocks noChangeArrowheads="1"/>
          </p:cNvSpPr>
          <p:nvPr/>
        </p:nvSpPr>
        <p:spPr bwMode="auto">
          <a:xfrm>
            <a:off x="5638800" y="4343400"/>
            <a:ext cx="469900" cy="503238"/>
          </a:xfrm>
          <a:prstGeom prst="rect">
            <a:avLst/>
          </a:prstGeom>
          <a:noFill/>
          <a:ln w="9525">
            <a:noFill/>
            <a:miter lim="800000"/>
            <a:headEnd/>
            <a:tailEnd/>
          </a:ln>
          <a:effectLst/>
        </p:spPr>
        <p:txBody>
          <a:bodyPr wrap="none">
            <a:prstTxWarp prst="textNoShape">
              <a:avLst/>
            </a:prstTxWarp>
            <a:spAutoFit/>
          </a:bodyPr>
          <a:lstStyle/>
          <a:p>
            <a:r>
              <a:rPr kumimoji="1" lang="en-US">
                <a:latin typeface="Palatino" pitchFamily="-65" charset="0"/>
              </a:rPr>
              <a:t>f</a:t>
            </a:r>
            <a:r>
              <a:rPr kumimoji="1" lang="en-US" sz="4000" baseline="-25000">
                <a:latin typeface="Palatino" pitchFamily="-65" charset="0"/>
              </a:rPr>
              <a:t>1</a:t>
            </a:r>
          </a:p>
        </p:txBody>
      </p:sp>
      <p:sp>
        <p:nvSpPr>
          <p:cNvPr id="152587" name="Text Box 11"/>
          <p:cNvSpPr txBox="1">
            <a:spLocks noChangeArrowheads="1"/>
          </p:cNvSpPr>
          <p:nvPr/>
        </p:nvSpPr>
        <p:spPr bwMode="auto">
          <a:xfrm>
            <a:off x="6172200" y="4724400"/>
            <a:ext cx="469900" cy="503238"/>
          </a:xfrm>
          <a:prstGeom prst="rect">
            <a:avLst/>
          </a:prstGeom>
          <a:noFill/>
          <a:ln w="9525">
            <a:noFill/>
            <a:miter lim="800000"/>
            <a:headEnd/>
            <a:tailEnd/>
          </a:ln>
          <a:effectLst/>
        </p:spPr>
        <p:txBody>
          <a:bodyPr wrap="none">
            <a:prstTxWarp prst="textNoShape">
              <a:avLst/>
            </a:prstTxWarp>
            <a:spAutoFit/>
          </a:bodyPr>
          <a:lstStyle/>
          <a:p>
            <a:r>
              <a:rPr kumimoji="1" lang="en-US">
                <a:latin typeface="Palatino" pitchFamily="-65" charset="0"/>
              </a:rPr>
              <a:t>f</a:t>
            </a:r>
            <a:r>
              <a:rPr kumimoji="1" lang="en-US" sz="4000" baseline="-25000">
                <a:latin typeface="Palatino" pitchFamily="-65" charset="0"/>
              </a:rPr>
              <a:t>2</a:t>
            </a:r>
          </a:p>
        </p:txBody>
      </p:sp>
      <p:sp>
        <p:nvSpPr>
          <p:cNvPr id="152588" name="Text Box 12"/>
          <p:cNvSpPr txBox="1">
            <a:spLocks noChangeArrowheads="1"/>
          </p:cNvSpPr>
          <p:nvPr/>
        </p:nvSpPr>
        <p:spPr bwMode="auto">
          <a:xfrm>
            <a:off x="6769100" y="4419600"/>
            <a:ext cx="469900" cy="503238"/>
          </a:xfrm>
          <a:prstGeom prst="rect">
            <a:avLst/>
          </a:prstGeom>
          <a:noFill/>
          <a:ln w="9525">
            <a:noFill/>
            <a:miter lim="800000"/>
            <a:headEnd/>
            <a:tailEnd/>
          </a:ln>
          <a:effectLst/>
        </p:spPr>
        <p:txBody>
          <a:bodyPr wrap="none">
            <a:prstTxWarp prst="textNoShape">
              <a:avLst/>
            </a:prstTxWarp>
            <a:spAutoFit/>
          </a:bodyPr>
          <a:lstStyle/>
          <a:p>
            <a:r>
              <a:rPr kumimoji="1" lang="en-US">
                <a:latin typeface="Palatino" pitchFamily="-65" charset="0"/>
              </a:rPr>
              <a:t>f</a:t>
            </a:r>
            <a:r>
              <a:rPr kumimoji="1" lang="en-US" sz="4000" baseline="-25000">
                <a:latin typeface="Palatino" pitchFamily="-65" charset="0"/>
              </a:rPr>
              <a:t>3</a:t>
            </a:r>
          </a:p>
        </p:txBody>
      </p:sp>
      <p:sp>
        <p:nvSpPr>
          <p:cNvPr id="152589" name="Text Box 13"/>
          <p:cNvSpPr txBox="1">
            <a:spLocks noChangeArrowheads="1"/>
          </p:cNvSpPr>
          <p:nvPr/>
        </p:nvSpPr>
        <p:spPr bwMode="auto">
          <a:xfrm>
            <a:off x="7315200" y="4114800"/>
            <a:ext cx="469900" cy="503238"/>
          </a:xfrm>
          <a:prstGeom prst="rect">
            <a:avLst/>
          </a:prstGeom>
          <a:noFill/>
          <a:ln w="9525">
            <a:noFill/>
            <a:miter lim="800000"/>
            <a:headEnd/>
            <a:tailEnd/>
          </a:ln>
          <a:effectLst/>
        </p:spPr>
        <p:txBody>
          <a:bodyPr wrap="none">
            <a:prstTxWarp prst="textNoShape">
              <a:avLst/>
            </a:prstTxWarp>
            <a:spAutoFit/>
          </a:bodyPr>
          <a:lstStyle/>
          <a:p>
            <a:r>
              <a:rPr kumimoji="1" lang="en-US">
                <a:latin typeface="Palatino" pitchFamily="-65" charset="0"/>
              </a:rPr>
              <a:t>f</a:t>
            </a:r>
            <a:r>
              <a:rPr kumimoji="1" lang="en-US" sz="4000" baseline="-25000">
                <a:latin typeface="Palatino" pitchFamily="-65" charset="0"/>
              </a:rPr>
              <a:t>4</a:t>
            </a: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lstStyle/>
          <a:p>
            <a:r>
              <a:rPr lang="en-US"/>
              <a:t>The need for admission control</a:t>
            </a:r>
          </a:p>
        </p:txBody>
      </p:sp>
      <p:sp>
        <p:nvSpPr>
          <p:cNvPr id="312323" name="Rectangle 3"/>
          <p:cNvSpPr>
            <a:spLocks noGrp="1" noChangeArrowheads="1"/>
          </p:cNvSpPr>
          <p:nvPr>
            <p:ph type="body" idx="1"/>
          </p:nvPr>
        </p:nvSpPr>
        <p:spPr/>
        <p:txBody>
          <a:bodyPr/>
          <a:lstStyle/>
          <a:p>
            <a:pPr>
              <a:lnSpc>
                <a:spcPct val="90000"/>
              </a:lnSpc>
            </a:pPr>
            <a:r>
              <a:rPr lang="en-US"/>
              <a:t>Suppose we have an &lt;r,b&gt; token bucket flow and we are interested in how much bandwidth the flow receives from the network.</a:t>
            </a:r>
          </a:p>
          <a:p>
            <a:pPr>
              <a:lnSpc>
                <a:spcPct val="90000"/>
              </a:lnSpc>
            </a:pPr>
            <a:endParaRPr lang="en-US"/>
          </a:p>
          <a:p>
            <a:pPr>
              <a:lnSpc>
                <a:spcPct val="90000"/>
              </a:lnSpc>
            </a:pPr>
            <a:r>
              <a:rPr lang="en-US"/>
              <a:t>Consider a network with FIFO nodes. What rate does the flow get?</a:t>
            </a:r>
          </a:p>
          <a:p>
            <a:pPr>
              <a:lnSpc>
                <a:spcPct val="90000"/>
              </a:lnSpc>
            </a:pPr>
            <a:r>
              <a:rPr lang="en-US"/>
              <a:t>Now consider a network with (W)FQ nodes. What rate does the flow get?</a:t>
            </a:r>
          </a:p>
          <a:p>
            <a:pPr>
              <a:lnSpc>
                <a:spcPct val="90000"/>
              </a:lnSpc>
            </a:pPr>
            <a:r>
              <a:rPr lang="en-US"/>
              <a:t>Now consider a network with (W)FQ nodes where w(i) = r(i) and ∑w(i) =W &lt; capacity at each node. What rate does the flow get?</a:t>
            </a: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r>
              <a:rPr lang="en-US"/>
              <a:t>Bounding Bandwidth and Delay</a:t>
            </a:r>
          </a:p>
        </p:txBody>
      </p:sp>
      <p:sp>
        <p:nvSpPr>
          <p:cNvPr id="313347" name="Rectangle 3"/>
          <p:cNvSpPr>
            <a:spLocks noGrp="1" noChangeArrowheads="1"/>
          </p:cNvSpPr>
          <p:nvPr>
            <p:ph type="body" idx="1"/>
          </p:nvPr>
        </p:nvSpPr>
        <p:spPr/>
        <p:txBody>
          <a:bodyPr/>
          <a:lstStyle/>
          <a:p>
            <a:pPr>
              <a:lnSpc>
                <a:spcPct val="90000"/>
              </a:lnSpc>
            </a:pPr>
            <a:r>
              <a:rPr lang="en-US" dirty="0"/>
              <a:t>WFQ with admission control can bound bandwidth and delay. Wow! (Parekh and Gallagher GPS result</a:t>
            </a:r>
            <a:r>
              <a:rPr lang="en-US" dirty="0" smtClean="0"/>
              <a:t>)</a:t>
            </a:r>
          </a:p>
          <a:p>
            <a:pPr>
              <a:lnSpc>
                <a:spcPct val="90000"/>
              </a:lnSpc>
            </a:pPr>
            <a:r>
              <a:rPr lang="en-US" dirty="0"/>
              <a:t>For a single node:</a:t>
            </a:r>
          </a:p>
          <a:p>
            <a:pPr lvl="1">
              <a:lnSpc>
                <a:spcPct val="90000"/>
              </a:lnSpc>
            </a:pPr>
            <a:r>
              <a:rPr lang="en-US" dirty="0" smtClean="0"/>
              <a:t>Bandwidth determined </a:t>
            </a:r>
            <a:r>
              <a:rPr lang="en-US" dirty="0"/>
              <a:t>by</a:t>
            </a:r>
            <a:r>
              <a:rPr lang="en-US" dirty="0" smtClean="0"/>
              <a:t> weights</a:t>
            </a:r>
            <a:r>
              <a:rPr lang="en-US" dirty="0"/>
              <a:t>:</a:t>
            </a:r>
            <a:r>
              <a:rPr lang="en-US" dirty="0" smtClean="0"/>
              <a:t> </a:t>
            </a:r>
            <a:r>
              <a:rPr lang="en-US" dirty="0" err="1"/>
              <a:t>g(i</a:t>
            </a:r>
            <a:r>
              <a:rPr lang="en-US" dirty="0"/>
              <a:t>) =</a:t>
            </a:r>
            <a:r>
              <a:rPr lang="en-US" dirty="0" smtClean="0"/>
              <a:t> C * </a:t>
            </a:r>
            <a:r>
              <a:rPr lang="en-US" dirty="0" err="1" smtClean="0"/>
              <a:t>w</a:t>
            </a:r>
            <a:r>
              <a:rPr lang="en-US" dirty="0" err="1"/>
              <a:t>(i</a:t>
            </a:r>
            <a:r>
              <a:rPr lang="en-US" dirty="0"/>
              <a:t>)/</a:t>
            </a:r>
            <a:r>
              <a:rPr lang="en-US" dirty="0" smtClean="0"/>
              <a:t>W</a:t>
            </a:r>
          </a:p>
          <a:p>
            <a:pPr lvl="1">
              <a:lnSpc>
                <a:spcPct val="90000"/>
              </a:lnSpc>
            </a:pPr>
            <a:r>
              <a:rPr lang="en-US" dirty="0"/>
              <a:t>E2E delay &lt;= propagation + burst/</a:t>
            </a:r>
            <a:r>
              <a:rPr lang="en-US" dirty="0" err="1"/>
              <a:t>g(i</a:t>
            </a:r>
            <a:r>
              <a:rPr lang="en-US" dirty="0"/>
              <a:t>) + packet/</a:t>
            </a:r>
            <a:r>
              <a:rPr lang="en-US" dirty="0" err="1"/>
              <a:t>g(i</a:t>
            </a:r>
            <a:r>
              <a:rPr lang="en-US" dirty="0"/>
              <a:t>) + packet/</a:t>
            </a:r>
            <a:r>
              <a:rPr lang="en-US" dirty="0" smtClean="0"/>
              <a:t>C</a:t>
            </a:r>
          </a:p>
          <a:p>
            <a:pPr>
              <a:lnSpc>
                <a:spcPct val="90000"/>
              </a:lnSpc>
            </a:pPr>
            <a:r>
              <a:rPr lang="en-US" dirty="0"/>
              <a:t>For multiple nodes:</a:t>
            </a:r>
          </a:p>
          <a:p>
            <a:pPr lvl="1">
              <a:lnSpc>
                <a:spcPct val="90000"/>
              </a:lnSpc>
            </a:pPr>
            <a:r>
              <a:rPr lang="en-US" dirty="0"/>
              <a:t>Bandwidth is determined by the minimum </a:t>
            </a:r>
            <a:r>
              <a:rPr lang="en-US" dirty="0" err="1"/>
              <a:t>g(i</a:t>
            </a:r>
            <a:r>
              <a:rPr lang="en-US" dirty="0"/>
              <a:t>) along the path</a:t>
            </a:r>
          </a:p>
          <a:p>
            <a:pPr lvl="1">
              <a:lnSpc>
                <a:spcPct val="90000"/>
              </a:lnSpc>
            </a:pPr>
            <a:r>
              <a:rPr lang="en-US" dirty="0"/>
              <a:t>E2E delay pays for burst smoothing only once, plus further transmission and pre-emption delays</a:t>
            </a: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p:txBody>
          <a:bodyPr/>
          <a:lstStyle/>
          <a:p>
            <a:r>
              <a:rPr lang="en-US" dirty="0"/>
              <a:t>GPS </a:t>
            </a:r>
            <a:r>
              <a:rPr lang="en-US" dirty="0" smtClean="0"/>
              <a:t>Example</a:t>
            </a:r>
            <a:endParaRPr lang="en-US" dirty="0"/>
          </a:p>
        </p:txBody>
      </p:sp>
      <p:sp>
        <p:nvSpPr>
          <p:cNvPr id="314371" name="Rectangle 3"/>
          <p:cNvSpPr>
            <a:spLocks noGrp="1" noChangeArrowheads="1"/>
          </p:cNvSpPr>
          <p:nvPr>
            <p:ph type="body" idx="1"/>
          </p:nvPr>
        </p:nvSpPr>
        <p:spPr/>
        <p:txBody>
          <a:bodyPr/>
          <a:lstStyle/>
          <a:p>
            <a:pPr>
              <a:lnSpc>
                <a:spcPct val="90000"/>
              </a:lnSpc>
            </a:pPr>
            <a:r>
              <a:rPr lang="en-US" sz="2000"/>
              <a:t>Assume connection has leaky bucket parameters (16KB, 150Kbps), and crosses 10 hops, all link bandwidths are 45Mb/s, and the largest packet size is 8KB.</a:t>
            </a:r>
          </a:p>
          <a:p>
            <a:pPr>
              <a:lnSpc>
                <a:spcPct val="90000"/>
              </a:lnSpc>
            </a:pPr>
            <a:endParaRPr lang="en-US" sz="2000"/>
          </a:p>
          <a:p>
            <a:pPr>
              <a:lnSpc>
                <a:spcPct val="90000"/>
              </a:lnSpc>
            </a:pPr>
            <a:r>
              <a:rPr lang="en-US" sz="2000"/>
              <a:t>What g will guarantee an end-to-end delay of 100ms, assuming total propagation delay of 30ms?</a:t>
            </a:r>
          </a:p>
          <a:p>
            <a:pPr>
              <a:lnSpc>
                <a:spcPct val="90000"/>
              </a:lnSpc>
            </a:pPr>
            <a:r>
              <a:rPr lang="en-US" sz="2000"/>
              <a:t>From before:</a:t>
            </a:r>
          </a:p>
          <a:p>
            <a:pPr lvl="1">
              <a:lnSpc>
                <a:spcPct val="90000"/>
              </a:lnSpc>
            </a:pPr>
            <a:r>
              <a:rPr lang="en-US" sz="1800"/>
              <a:t>E2E delay &lt;= prop + burst/g(i) + N* packet/g(i) + N*packet/C</a:t>
            </a:r>
          </a:p>
          <a:p>
            <a:pPr lvl="1">
              <a:lnSpc>
                <a:spcPct val="90000"/>
              </a:lnSpc>
            </a:pPr>
            <a:r>
              <a:rPr lang="en-US" sz="1800"/>
              <a:t>0.1 &lt;= 0.03 + (16K*8)/g+10*8K*8/g+10*8K*8/45*10^6</a:t>
            </a:r>
          </a:p>
          <a:p>
            <a:pPr lvl="1">
              <a:lnSpc>
                <a:spcPct val="90000"/>
              </a:lnSpc>
            </a:pPr>
            <a:r>
              <a:rPr lang="en-US" sz="1800"/>
              <a:t>Solving, we have a g of roughly 13 Mbps</a:t>
            </a:r>
          </a:p>
          <a:p>
            <a:pPr lvl="1">
              <a:lnSpc>
                <a:spcPct val="90000"/>
              </a:lnSpc>
            </a:pPr>
            <a:endParaRPr lang="en-US" sz="1800"/>
          </a:p>
          <a:p>
            <a:pPr>
              <a:lnSpc>
                <a:spcPct val="90000"/>
              </a:lnSpc>
            </a:pPr>
            <a:r>
              <a:rPr lang="en-US" sz="2000"/>
              <a:t>Moral: may need to assign high rates to guarantee that worst case burst will have acceptable E2E delay</a:t>
            </a: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r>
              <a:rPr lang="en-US"/>
              <a:t>IETF Integrated Services</a:t>
            </a:r>
          </a:p>
        </p:txBody>
      </p:sp>
      <p:sp>
        <p:nvSpPr>
          <p:cNvPr id="295939" name="Rectangle 3"/>
          <p:cNvSpPr>
            <a:spLocks noGrp="1" noChangeArrowheads="1"/>
          </p:cNvSpPr>
          <p:nvPr>
            <p:ph type="body" idx="1"/>
          </p:nvPr>
        </p:nvSpPr>
        <p:spPr/>
        <p:txBody>
          <a:bodyPr/>
          <a:lstStyle/>
          <a:p>
            <a:r>
              <a:rPr lang="en-US"/>
              <a:t>Fine-grained (per flow) guarantees</a:t>
            </a:r>
          </a:p>
          <a:p>
            <a:pPr lvl="1"/>
            <a:r>
              <a:rPr lang="en-US"/>
              <a:t>Guaranteed service (bandwidth and bounded delay)</a:t>
            </a:r>
          </a:p>
          <a:p>
            <a:pPr lvl="1"/>
            <a:r>
              <a:rPr lang="en-US"/>
              <a:t>Controlled load (bandwidth but variable delay)</a:t>
            </a:r>
          </a:p>
          <a:p>
            <a:endParaRPr lang="en-US"/>
          </a:p>
          <a:p>
            <a:r>
              <a:rPr lang="en-US"/>
              <a:t>RSVP used to reserve resources at routers</a:t>
            </a:r>
          </a:p>
          <a:p>
            <a:pPr lvl="1"/>
            <a:r>
              <a:rPr lang="en-US"/>
              <a:t>Receiver-based signaling that handles failures</a:t>
            </a:r>
          </a:p>
          <a:p>
            <a:endParaRPr lang="en-US"/>
          </a:p>
          <a:p>
            <a:r>
              <a:rPr lang="en-US"/>
              <a:t>WFQ used to implement guarantees </a:t>
            </a:r>
          </a:p>
          <a:p>
            <a:pPr lvl="1"/>
            <a:r>
              <a:rPr lang="en-US"/>
              <a:t>Router classifies packets into a flow as they arrive</a:t>
            </a:r>
          </a:p>
          <a:p>
            <a:pPr lvl="1"/>
            <a:r>
              <a:rPr lang="en-US"/>
              <a:t>Packets are scheduled using the flow’s resources</a:t>
            </a: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609600" y="228600"/>
            <a:ext cx="8001000" cy="1143000"/>
          </a:xfrm>
        </p:spPr>
        <p:txBody>
          <a:bodyPr/>
          <a:lstStyle/>
          <a:p>
            <a:r>
              <a:rPr lang="en-US" sz="2800"/>
              <a:t>Resource Reservation Protocol (RSVP)</a:t>
            </a:r>
          </a:p>
        </p:txBody>
      </p:sp>
      <p:pic>
        <p:nvPicPr>
          <p:cNvPr id="297987" name="Picture 3" descr="PE06F25"/>
          <p:cNvPicPr>
            <a:picLocks noGrp="1" noChangeAspect="1" noChangeArrowheads="1"/>
          </p:cNvPicPr>
          <p:nvPr>
            <p:ph type="body" idx="1"/>
          </p:nvPr>
        </p:nvPicPr>
        <p:blipFill>
          <a:blip r:embed="rId3"/>
          <a:srcRect/>
          <a:stretch>
            <a:fillRect/>
          </a:stretch>
        </p:blipFill>
        <p:spPr>
          <a:xfrm>
            <a:off x="1784350" y="1885950"/>
            <a:ext cx="5524500" cy="4171950"/>
          </a:xfrm>
          <a:noFill/>
          <a:ln/>
        </p:spPr>
      </p:pic>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p:txBody>
          <a:bodyPr/>
          <a:lstStyle/>
          <a:p>
            <a:r>
              <a:rPr lang="en-US"/>
              <a:t>RSVP Issues</a:t>
            </a:r>
          </a:p>
        </p:txBody>
      </p:sp>
      <p:sp>
        <p:nvSpPr>
          <p:cNvPr id="300035" name="Rectangle 3"/>
          <p:cNvSpPr>
            <a:spLocks noGrp="1" noChangeArrowheads="1"/>
          </p:cNvSpPr>
          <p:nvPr>
            <p:ph type="body" idx="1"/>
          </p:nvPr>
        </p:nvSpPr>
        <p:spPr/>
        <p:txBody>
          <a:bodyPr/>
          <a:lstStyle/>
          <a:p>
            <a:r>
              <a:rPr lang="en-US"/>
              <a:t>RSVP is receiver-based to support multicast apps</a:t>
            </a:r>
          </a:p>
          <a:p>
            <a:endParaRPr lang="en-US"/>
          </a:p>
          <a:p>
            <a:r>
              <a:rPr lang="en-US"/>
              <a:t>Only want to reserve resources at a router if they are sufficient along the entire path</a:t>
            </a:r>
          </a:p>
          <a:p>
            <a:endParaRPr lang="en-US"/>
          </a:p>
          <a:p>
            <a:r>
              <a:rPr lang="en-US"/>
              <a:t>What if there are link failures and the route changes?</a:t>
            </a:r>
          </a:p>
          <a:p>
            <a:endParaRPr lang="en-US"/>
          </a:p>
          <a:p>
            <a:r>
              <a:rPr lang="en-US"/>
              <a:t>What if there are sender/receiver failures?</a:t>
            </a:r>
          </a:p>
          <a:p>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lstStyle/>
          <a:p>
            <a:r>
              <a:rPr lang="en-US"/>
              <a:t>IETF Differentiated Services</a:t>
            </a:r>
          </a:p>
        </p:txBody>
      </p:sp>
      <p:sp>
        <p:nvSpPr>
          <p:cNvPr id="302083" name="Rectangle 3"/>
          <p:cNvSpPr>
            <a:spLocks noGrp="1" noChangeArrowheads="1"/>
          </p:cNvSpPr>
          <p:nvPr>
            <p:ph type="body" idx="1"/>
          </p:nvPr>
        </p:nvSpPr>
        <p:spPr>
          <a:xfrm>
            <a:off x="457200" y="1600200"/>
            <a:ext cx="8534400" cy="4171950"/>
          </a:xfrm>
        </p:spPr>
        <p:txBody>
          <a:bodyPr/>
          <a:lstStyle/>
          <a:p>
            <a:r>
              <a:rPr lang="en-US" dirty="0"/>
              <a:t>A more coarse-grained approach to QOS</a:t>
            </a:r>
          </a:p>
          <a:p>
            <a:pPr lvl="1"/>
            <a:r>
              <a:rPr lang="en-US" dirty="0"/>
              <a:t>Packets are marked as belonging to a small set of services, </a:t>
            </a:r>
            <a:r>
              <a:rPr lang="en-US" dirty="0" err="1"/>
              <a:t>e.g</a:t>
            </a:r>
            <a:r>
              <a:rPr lang="en-US" dirty="0"/>
              <a:t>, premium or best-effort, using the TOS bits in the IP </a:t>
            </a:r>
            <a:r>
              <a:rPr lang="en-US" dirty="0" smtClean="0"/>
              <a:t>header</a:t>
            </a:r>
          </a:p>
          <a:p>
            <a:r>
              <a:rPr lang="en-US" dirty="0"/>
              <a:t>This marking is policed at administrative boundaries</a:t>
            </a:r>
          </a:p>
          <a:p>
            <a:pPr lvl="1"/>
            <a:r>
              <a:rPr lang="en-US" dirty="0"/>
              <a:t>Your ISP marks 10Mbps (say) of your traffic as premium depending on your service level agreement (</a:t>
            </a:r>
            <a:r>
              <a:rPr lang="en-US" dirty="0" err="1"/>
              <a:t>SLAs</a:t>
            </a:r>
            <a:r>
              <a:rPr lang="en-US" dirty="0"/>
              <a:t>)</a:t>
            </a:r>
          </a:p>
          <a:p>
            <a:pPr lvl="1"/>
            <a:r>
              <a:rPr lang="en-US" dirty="0" err="1"/>
              <a:t>SLAs</a:t>
            </a:r>
            <a:r>
              <a:rPr lang="en-US" dirty="0"/>
              <a:t> change infrequently; much less dynamic than </a:t>
            </a:r>
            <a:r>
              <a:rPr lang="en-US" dirty="0" err="1" smtClean="0"/>
              <a:t>Intserv</a:t>
            </a:r>
            <a:endParaRPr lang="en-US" dirty="0" smtClean="0"/>
          </a:p>
          <a:p>
            <a:r>
              <a:rPr lang="en-US" dirty="0"/>
              <a:t>Routers understand only the different service classes</a:t>
            </a:r>
          </a:p>
          <a:p>
            <a:pPr lvl="1"/>
            <a:r>
              <a:rPr lang="en-US" dirty="0"/>
              <a:t>Might separate classes with WFQ, but not separate flows</a:t>
            </a: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130" name="Line 2"/>
          <p:cNvSpPr>
            <a:spLocks noChangeShapeType="1"/>
          </p:cNvSpPr>
          <p:nvPr/>
        </p:nvSpPr>
        <p:spPr bwMode="auto">
          <a:xfrm flipV="1">
            <a:off x="2362200" y="3613150"/>
            <a:ext cx="1066800" cy="457200"/>
          </a:xfrm>
          <a:prstGeom prst="line">
            <a:avLst/>
          </a:prstGeom>
          <a:noFill/>
          <a:ln w="9525">
            <a:solidFill>
              <a:schemeClr val="tx1"/>
            </a:solidFill>
            <a:miter lim="800000"/>
            <a:headEnd/>
            <a:tailEnd/>
          </a:ln>
          <a:effectLst/>
        </p:spPr>
        <p:txBody>
          <a:bodyPr>
            <a:prstTxWarp prst="textNoShape">
              <a:avLst/>
            </a:prstTxWarp>
            <a:spAutoFit/>
          </a:bodyPr>
          <a:lstStyle/>
          <a:p>
            <a:endParaRPr lang="en-US"/>
          </a:p>
        </p:txBody>
      </p:sp>
      <p:sp>
        <p:nvSpPr>
          <p:cNvPr id="304131" name="Line 3"/>
          <p:cNvSpPr>
            <a:spLocks noChangeShapeType="1"/>
          </p:cNvSpPr>
          <p:nvPr/>
        </p:nvSpPr>
        <p:spPr bwMode="auto">
          <a:xfrm flipH="1">
            <a:off x="3733800" y="2927350"/>
            <a:ext cx="838200" cy="609600"/>
          </a:xfrm>
          <a:prstGeom prst="line">
            <a:avLst/>
          </a:prstGeom>
          <a:noFill/>
          <a:ln w="9525">
            <a:solidFill>
              <a:schemeClr val="tx1"/>
            </a:solidFill>
            <a:miter lim="800000"/>
            <a:headEnd/>
            <a:tailEnd/>
          </a:ln>
          <a:effectLst/>
        </p:spPr>
        <p:txBody>
          <a:bodyPr>
            <a:prstTxWarp prst="textNoShape">
              <a:avLst/>
            </a:prstTxWarp>
            <a:spAutoFit/>
          </a:bodyPr>
          <a:lstStyle/>
          <a:p>
            <a:endParaRPr lang="en-US"/>
          </a:p>
        </p:txBody>
      </p:sp>
      <p:sp>
        <p:nvSpPr>
          <p:cNvPr id="304132" name="Line 4"/>
          <p:cNvSpPr>
            <a:spLocks noChangeShapeType="1"/>
          </p:cNvSpPr>
          <p:nvPr/>
        </p:nvSpPr>
        <p:spPr bwMode="auto">
          <a:xfrm>
            <a:off x="4648200" y="4298950"/>
            <a:ext cx="1371600" cy="0"/>
          </a:xfrm>
          <a:prstGeom prst="line">
            <a:avLst/>
          </a:prstGeom>
          <a:noFill/>
          <a:ln w="9525">
            <a:solidFill>
              <a:schemeClr val="tx1"/>
            </a:solidFill>
            <a:miter lim="800000"/>
            <a:headEnd/>
            <a:tailEnd/>
          </a:ln>
          <a:effectLst/>
        </p:spPr>
        <p:txBody>
          <a:bodyPr>
            <a:prstTxWarp prst="textNoShape">
              <a:avLst/>
            </a:prstTxWarp>
            <a:spAutoFit/>
          </a:bodyPr>
          <a:lstStyle/>
          <a:p>
            <a:endParaRPr lang="en-US"/>
          </a:p>
        </p:txBody>
      </p:sp>
      <p:sp>
        <p:nvSpPr>
          <p:cNvPr id="304133" name="Line 5"/>
          <p:cNvSpPr>
            <a:spLocks noChangeShapeType="1"/>
          </p:cNvSpPr>
          <p:nvPr/>
        </p:nvSpPr>
        <p:spPr bwMode="auto">
          <a:xfrm flipH="1">
            <a:off x="4648200" y="3079750"/>
            <a:ext cx="1219200" cy="990600"/>
          </a:xfrm>
          <a:prstGeom prst="line">
            <a:avLst/>
          </a:prstGeom>
          <a:noFill/>
          <a:ln w="9525">
            <a:solidFill>
              <a:schemeClr val="tx1"/>
            </a:solidFill>
            <a:miter lim="800000"/>
            <a:headEnd/>
            <a:tailEnd/>
          </a:ln>
          <a:effectLst/>
        </p:spPr>
        <p:txBody>
          <a:bodyPr>
            <a:prstTxWarp prst="textNoShape">
              <a:avLst/>
            </a:prstTxWarp>
            <a:spAutoFit/>
          </a:bodyPr>
          <a:lstStyle/>
          <a:p>
            <a:endParaRPr lang="en-US"/>
          </a:p>
        </p:txBody>
      </p:sp>
      <p:sp>
        <p:nvSpPr>
          <p:cNvPr id="304134" name="Line 6"/>
          <p:cNvSpPr>
            <a:spLocks noChangeShapeType="1"/>
          </p:cNvSpPr>
          <p:nvPr/>
        </p:nvSpPr>
        <p:spPr bwMode="auto">
          <a:xfrm>
            <a:off x="3657600" y="3689350"/>
            <a:ext cx="685800" cy="533400"/>
          </a:xfrm>
          <a:prstGeom prst="line">
            <a:avLst/>
          </a:prstGeom>
          <a:noFill/>
          <a:ln w="9525">
            <a:solidFill>
              <a:schemeClr val="tx1"/>
            </a:solidFill>
            <a:miter lim="800000"/>
            <a:headEnd/>
            <a:tailEnd/>
          </a:ln>
          <a:effectLst/>
        </p:spPr>
        <p:txBody>
          <a:bodyPr>
            <a:prstTxWarp prst="textNoShape">
              <a:avLst/>
            </a:prstTxWarp>
            <a:spAutoFit/>
          </a:bodyPr>
          <a:lstStyle/>
          <a:p>
            <a:endParaRPr lang="en-US"/>
          </a:p>
        </p:txBody>
      </p:sp>
      <p:sp>
        <p:nvSpPr>
          <p:cNvPr id="304135" name="Line 7"/>
          <p:cNvSpPr>
            <a:spLocks noChangeShapeType="1"/>
          </p:cNvSpPr>
          <p:nvPr/>
        </p:nvSpPr>
        <p:spPr bwMode="auto">
          <a:xfrm>
            <a:off x="4800600" y="2927350"/>
            <a:ext cx="990600" cy="76200"/>
          </a:xfrm>
          <a:prstGeom prst="line">
            <a:avLst/>
          </a:prstGeom>
          <a:noFill/>
          <a:ln w="9525">
            <a:solidFill>
              <a:schemeClr val="tx1"/>
            </a:solidFill>
            <a:miter lim="800000"/>
            <a:headEnd/>
            <a:tailEnd/>
          </a:ln>
          <a:effectLst/>
        </p:spPr>
        <p:txBody>
          <a:bodyPr>
            <a:prstTxWarp prst="textNoShape">
              <a:avLst/>
            </a:prstTxWarp>
            <a:spAutoFit/>
          </a:bodyPr>
          <a:lstStyle/>
          <a:p>
            <a:endParaRPr lang="en-US"/>
          </a:p>
        </p:txBody>
      </p:sp>
      <p:sp>
        <p:nvSpPr>
          <p:cNvPr id="304136" name="Line 8"/>
          <p:cNvSpPr>
            <a:spLocks noChangeShapeType="1"/>
          </p:cNvSpPr>
          <p:nvPr/>
        </p:nvSpPr>
        <p:spPr bwMode="auto">
          <a:xfrm>
            <a:off x="5943600" y="3155950"/>
            <a:ext cx="0" cy="990600"/>
          </a:xfrm>
          <a:prstGeom prst="line">
            <a:avLst/>
          </a:prstGeom>
          <a:noFill/>
          <a:ln w="9525">
            <a:solidFill>
              <a:schemeClr val="tx1"/>
            </a:solidFill>
            <a:miter lim="800000"/>
            <a:headEnd/>
            <a:tailEnd/>
          </a:ln>
          <a:effectLst/>
        </p:spPr>
        <p:txBody>
          <a:bodyPr>
            <a:prstTxWarp prst="textNoShape">
              <a:avLst/>
            </a:prstTxWarp>
            <a:spAutoFit/>
          </a:bodyPr>
          <a:lstStyle/>
          <a:p>
            <a:endParaRPr lang="en-US"/>
          </a:p>
        </p:txBody>
      </p:sp>
      <p:sp>
        <p:nvSpPr>
          <p:cNvPr id="304137" name="Line 9"/>
          <p:cNvSpPr>
            <a:spLocks noChangeShapeType="1"/>
          </p:cNvSpPr>
          <p:nvPr/>
        </p:nvSpPr>
        <p:spPr bwMode="auto">
          <a:xfrm flipV="1">
            <a:off x="6096000" y="2698750"/>
            <a:ext cx="990600" cy="304800"/>
          </a:xfrm>
          <a:prstGeom prst="line">
            <a:avLst/>
          </a:prstGeom>
          <a:noFill/>
          <a:ln w="9525">
            <a:solidFill>
              <a:schemeClr val="tx1"/>
            </a:solidFill>
            <a:miter lim="800000"/>
            <a:headEnd/>
            <a:tailEnd/>
          </a:ln>
          <a:effectLst/>
        </p:spPr>
        <p:txBody>
          <a:bodyPr>
            <a:prstTxWarp prst="textNoShape">
              <a:avLst/>
            </a:prstTxWarp>
            <a:spAutoFit/>
          </a:bodyPr>
          <a:lstStyle/>
          <a:p>
            <a:endParaRPr lang="en-US"/>
          </a:p>
        </p:txBody>
      </p:sp>
      <p:sp>
        <p:nvSpPr>
          <p:cNvPr id="304138" name="Line 10"/>
          <p:cNvSpPr>
            <a:spLocks noChangeShapeType="1"/>
          </p:cNvSpPr>
          <p:nvPr/>
        </p:nvSpPr>
        <p:spPr bwMode="auto">
          <a:xfrm>
            <a:off x="6096000" y="4298950"/>
            <a:ext cx="990600" cy="228600"/>
          </a:xfrm>
          <a:prstGeom prst="line">
            <a:avLst/>
          </a:prstGeom>
          <a:noFill/>
          <a:ln w="9525">
            <a:solidFill>
              <a:schemeClr val="tx1"/>
            </a:solidFill>
            <a:miter lim="800000"/>
            <a:headEnd/>
            <a:tailEnd/>
          </a:ln>
          <a:effectLst/>
        </p:spPr>
        <p:txBody>
          <a:bodyPr>
            <a:prstTxWarp prst="textNoShape">
              <a:avLst/>
            </a:prstTxWarp>
            <a:spAutoFit/>
          </a:bodyPr>
          <a:lstStyle/>
          <a:p>
            <a:endParaRPr lang="en-US"/>
          </a:p>
        </p:txBody>
      </p:sp>
      <p:sp>
        <p:nvSpPr>
          <p:cNvPr id="304139" name="Rectangle 11"/>
          <p:cNvSpPr>
            <a:spLocks noGrp="1" noChangeArrowheads="1"/>
          </p:cNvSpPr>
          <p:nvPr>
            <p:ph type="title"/>
          </p:nvPr>
        </p:nvSpPr>
        <p:spPr/>
        <p:txBody>
          <a:bodyPr/>
          <a:lstStyle/>
          <a:p>
            <a:r>
              <a:rPr lang="en-US"/>
              <a:t>Two-Tiered Architecture</a:t>
            </a:r>
          </a:p>
        </p:txBody>
      </p:sp>
      <p:sp>
        <p:nvSpPr>
          <p:cNvPr id="304140" name="Oval 12"/>
          <p:cNvSpPr>
            <a:spLocks noChangeArrowheads="1"/>
          </p:cNvSpPr>
          <p:nvPr/>
        </p:nvSpPr>
        <p:spPr bwMode="auto">
          <a:xfrm>
            <a:off x="3200400" y="3232150"/>
            <a:ext cx="762000" cy="762000"/>
          </a:xfrm>
          <a:prstGeom prst="ellipse">
            <a:avLst/>
          </a:prstGeom>
          <a:solidFill>
            <a:schemeClr val="accent2"/>
          </a:solidFill>
          <a:ln w="9525">
            <a:solidFill>
              <a:schemeClr val="tx1"/>
            </a:solidFill>
            <a:miter lim="800000"/>
            <a:headEnd/>
            <a:tailEnd/>
          </a:ln>
          <a:effectLst/>
        </p:spPr>
        <p:txBody>
          <a:bodyPr wrap="none" anchor="ctr">
            <a:prstTxWarp prst="textNoShape">
              <a:avLst/>
            </a:prstTxWarp>
            <a:spAutoFit/>
          </a:bodyPr>
          <a:lstStyle/>
          <a:p>
            <a:endParaRPr lang="en-US"/>
          </a:p>
        </p:txBody>
      </p:sp>
      <p:sp>
        <p:nvSpPr>
          <p:cNvPr id="304141" name="Oval 13"/>
          <p:cNvSpPr>
            <a:spLocks noChangeArrowheads="1"/>
          </p:cNvSpPr>
          <p:nvPr/>
        </p:nvSpPr>
        <p:spPr bwMode="auto">
          <a:xfrm>
            <a:off x="4114800" y="3841750"/>
            <a:ext cx="762000" cy="762000"/>
          </a:xfrm>
          <a:prstGeom prst="ellipse">
            <a:avLst/>
          </a:prstGeom>
          <a:solidFill>
            <a:schemeClr val="accent2"/>
          </a:solidFill>
          <a:ln w="9525">
            <a:solidFill>
              <a:schemeClr val="tx1"/>
            </a:solidFill>
            <a:miter lim="800000"/>
            <a:headEnd/>
            <a:tailEnd/>
          </a:ln>
          <a:effectLst/>
        </p:spPr>
        <p:txBody>
          <a:bodyPr wrap="none" anchor="ctr">
            <a:prstTxWarp prst="textNoShape">
              <a:avLst/>
            </a:prstTxWarp>
            <a:spAutoFit/>
          </a:bodyPr>
          <a:lstStyle/>
          <a:p>
            <a:endParaRPr lang="en-US"/>
          </a:p>
        </p:txBody>
      </p:sp>
      <p:sp>
        <p:nvSpPr>
          <p:cNvPr id="304142" name="Oval 14"/>
          <p:cNvSpPr>
            <a:spLocks noChangeArrowheads="1"/>
          </p:cNvSpPr>
          <p:nvPr/>
        </p:nvSpPr>
        <p:spPr bwMode="auto">
          <a:xfrm>
            <a:off x="5562600" y="3841750"/>
            <a:ext cx="762000" cy="762000"/>
          </a:xfrm>
          <a:prstGeom prst="ellipse">
            <a:avLst/>
          </a:prstGeom>
          <a:solidFill>
            <a:schemeClr val="accent2"/>
          </a:solidFill>
          <a:ln w="9525">
            <a:solidFill>
              <a:schemeClr val="tx1"/>
            </a:solidFill>
            <a:miter lim="800000"/>
            <a:headEnd/>
            <a:tailEnd/>
          </a:ln>
          <a:effectLst/>
        </p:spPr>
        <p:txBody>
          <a:bodyPr wrap="none" anchor="ctr">
            <a:prstTxWarp prst="textNoShape">
              <a:avLst/>
            </a:prstTxWarp>
            <a:spAutoFit/>
          </a:bodyPr>
          <a:lstStyle/>
          <a:p>
            <a:endParaRPr lang="en-US"/>
          </a:p>
        </p:txBody>
      </p:sp>
      <p:sp>
        <p:nvSpPr>
          <p:cNvPr id="304143" name="Oval 15"/>
          <p:cNvSpPr>
            <a:spLocks noChangeArrowheads="1"/>
          </p:cNvSpPr>
          <p:nvPr/>
        </p:nvSpPr>
        <p:spPr bwMode="auto">
          <a:xfrm>
            <a:off x="4267200" y="2470150"/>
            <a:ext cx="762000" cy="762000"/>
          </a:xfrm>
          <a:prstGeom prst="ellipse">
            <a:avLst/>
          </a:prstGeom>
          <a:solidFill>
            <a:schemeClr val="accent2"/>
          </a:solidFill>
          <a:ln w="9525">
            <a:solidFill>
              <a:schemeClr val="tx1"/>
            </a:solidFill>
            <a:miter lim="800000"/>
            <a:headEnd/>
            <a:tailEnd/>
          </a:ln>
          <a:effectLst/>
        </p:spPr>
        <p:txBody>
          <a:bodyPr wrap="none" anchor="ctr">
            <a:prstTxWarp prst="textNoShape">
              <a:avLst/>
            </a:prstTxWarp>
            <a:spAutoFit/>
          </a:bodyPr>
          <a:lstStyle/>
          <a:p>
            <a:endParaRPr lang="en-US"/>
          </a:p>
        </p:txBody>
      </p:sp>
      <p:sp>
        <p:nvSpPr>
          <p:cNvPr id="304144" name="Oval 16"/>
          <p:cNvSpPr>
            <a:spLocks noChangeArrowheads="1"/>
          </p:cNvSpPr>
          <p:nvPr/>
        </p:nvSpPr>
        <p:spPr bwMode="auto">
          <a:xfrm>
            <a:off x="5486400" y="2698750"/>
            <a:ext cx="762000" cy="762000"/>
          </a:xfrm>
          <a:prstGeom prst="ellipse">
            <a:avLst/>
          </a:prstGeom>
          <a:solidFill>
            <a:schemeClr val="accent2"/>
          </a:solidFill>
          <a:ln w="9525">
            <a:solidFill>
              <a:schemeClr val="tx1"/>
            </a:solidFill>
            <a:miter lim="800000"/>
            <a:headEnd/>
            <a:tailEnd/>
          </a:ln>
          <a:effectLst/>
        </p:spPr>
        <p:txBody>
          <a:bodyPr wrap="none" anchor="ctr">
            <a:prstTxWarp prst="textNoShape">
              <a:avLst/>
            </a:prstTxWarp>
            <a:spAutoFit/>
          </a:bodyPr>
          <a:lstStyle/>
          <a:p>
            <a:endParaRPr lang="en-US"/>
          </a:p>
        </p:txBody>
      </p:sp>
      <p:sp>
        <p:nvSpPr>
          <p:cNvPr id="304145" name="Rectangle 17"/>
          <p:cNvSpPr>
            <a:spLocks noChangeArrowheads="1"/>
          </p:cNvSpPr>
          <p:nvPr/>
        </p:nvSpPr>
        <p:spPr bwMode="auto">
          <a:xfrm>
            <a:off x="1981200" y="3689350"/>
            <a:ext cx="609600" cy="685800"/>
          </a:xfrm>
          <a:prstGeom prst="rect">
            <a:avLst/>
          </a:prstGeom>
          <a:solidFill>
            <a:schemeClr val="accent1"/>
          </a:solidFill>
          <a:ln w="9525">
            <a:solidFill>
              <a:schemeClr val="tx1"/>
            </a:solidFill>
            <a:miter lim="800000"/>
            <a:headEnd/>
            <a:tailEnd/>
          </a:ln>
          <a:effectLst/>
        </p:spPr>
        <p:txBody>
          <a:bodyPr wrap="none" anchor="ctr">
            <a:prstTxWarp prst="textNoShape">
              <a:avLst/>
            </a:prstTxWarp>
            <a:spAutoFit/>
          </a:bodyPr>
          <a:lstStyle/>
          <a:p>
            <a:endParaRPr lang="en-US"/>
          </a:p>
        </p:txBody>
      </p:sp>
      <p:sp>
        <p:nvSpPr>
          <p:cNvPr id="304146" name="Rectangle 18"/>
          <p:cNvSpPr>
            <a:spLocks noChangeArrowheads="1"/>
          </p:cNvSpPr>
          <p:nvPr/>
        </p:nvSpPr>
        <p:spPr bwMode="auto">
          <a:xfrm>
            <a:off x="6781800" y="2317750"/>
            <a:ext cx="609600" cy="685800"/>
          </a:xfrm>
          <a:prstGeom prst="rect">
            <a:avLst/>
          </a:prstGeom>
          <a:solidFill>
            <a:schemeClr val="accent1"/>
          </a:solidFill>
          <a:ln w="9525">
            <a:solidFill>
              <a:schemeClr val="tx1"/>
            </a:solidFill>
            <a:miter lim="800000"/>
            <a:headEnd/>
            <a:tailEnd/>
          </a:ln>
          <a:effectLst/>
        </p:spPr>
        <p:txBody>
          <a:bodyPr wrap="none" anchor="ctr">
            <a:prstTxWarp prst="textNoShape">
              <a:avLst/>
            </a:prstTxWarp>
            <a:spAutoFit/>
          </a:bodyPr>
          <a:lstStyle/>
          <a:p>
            <a:endParaRPr lang="en-US"/>
          </a:p>
        </p:txBody>
      </p:sp>
      <p:sp>
        <p:nvSpPr>
          <p:cNvPr id="304147" name="Rectangle 19"/>
          <p:cNvSpPr>
            <a:spLocks noChangeArrowheads="1"/>
          </p:cNvSpPr>
          <p:nvPr/>
        </p:nvSpPr>
        <p:spPr bwMode="auto">
          <a:xfrm>
            <a:off x="6781800" y="4146550"/>
            <a:ext cx="609600" cy="685800"/>
          </a:xfrm>
          <a:prstGeom prst="rect">
            <a:avLst/>
          </a:prstGeom>
          <a:solidFill>
            <a:schemeClr val="accent1"/>
          </a:solidFill>
          <a:ln w="9525">
            <a:solidFill>
              <a:schemeClr val="tx1"/>
            </a:solidFill>
            <a:miter lim="800000"/>
            <a:headEnd/>
            <a:tailEnd/>
          </a:ln>
          <a:effectLst/>
        </p:spPr>
        <p:txBody>
          <a:bodyPr wrap="none" anchor="ctr">
            <a:prstTxWarp prst="textNoShape">
              <a:avLst/>
            </a:prstTxWarp>
            <a:spAutoFit/>
          </a:bodyPr>
          <a:lstStyle/>
          <a:p>
            <a:endParaRPr lang="en-US"/>
          </a:p>
        </p:txBody>
      </p:sp>
      <p:sp>
        <p:nvSpPr>
          <p:cNvPr id="304148" name="Text Box 20"/>
          <p:cNvSpPr txBox="1">
            <a:spLocks noChangeArrowheads="1"/>
          </p:cNvSpPr>
          <p:nvPr/>
        </p:nvSpPr>
        <p:spPr bwMode="auto">
          <a:xfrm>
            <a:off x="884238" y="1920875"/>
            <a:ext cx="3030537" cy="1187450"/>
          </a:xfrm>
          <a:prstGeom prst="rect">
            <a:avLst/>
          </a:prstGeom>
          <a:noFill/>
          <a:ln w="9525">
            <a:noFill/>
            <a:miter lim="800000"/>
            <a:headEnd/>
            <a:tailEnd/>
          </a:ln>
          <a:effectLst/>
        </p:spPr>
        <p:txBody>
          <a:bodyPr wrap="none">
            <a:prstTxWarp prst="textNoShape">
              <a:avLst/>
            </a:prstTxWarp>
            <a:spAutoFit/>
          </a:bodyPr>
          <a:lstStyle/>
          <a:p>
            <a:r>
              <a:rPr lang="en-US"/>
              <a:t>Mark at Edge routers</a:t>
            </a:r>
          </a:p>
          <a:p>
            <a:r>
              <a:rPr lang="en-US"/>
              <a:t>(per flow state,</a:t>
            </a:r>
          </a:p>
          <a:p>
            <a:r>
              <a:rPr lang="en-US"/>
              <a:t>complex)</a:t>
            </a:r>
          </a:p>
        </p:txBody>
      </p:sp>
      <p:sp>
        <p:nvSpPr>
          <p:cNvPr id="304149" name="Line 21"/>
          <p:cNvSpPr>
            <a:spLocks noChangeShapeType="1"/>
          </p:cNvSpPr>
          <p:nvPr/>
        </p:nvSpPr>
        <p:spPr bwMode="auto">
          <a:xfrm flipV="1">
            <a:off x="2286000" y="3079750"/>
            <a:ext cx="0" cy="533400"/>
          </a:xfrm>
          <a:prstGeom prst="line">
            <a:avLst/>
          </a:prstGeom>
          <a:noFill/>
          <a:ln w="38100">
            <a:solidFill>
              <a:schemeClr val="tx1"/>
            </a:solidFill>
            <a:miter lim="800000"/>
            <a:headEnd type="triangle" w="med" len="med"/>
            <a:tailEnd/>
          </a:ln>
          <a:effectLst/>
        </p:spPr>
        <p:txBody>
          <a:bodyPr>
            <a:prstTxWarp prst="textNoShape">
              <a:avLst/>
            </a:prstTxWarp>
            <a:spAutoFit/>
          </a:bodyPr>
          <a:lstStyle/>
          <a:p>
            <a:endParaRPr lang="en-US"/>
          </a:p>
        </p:txBody>
      </p:sp>
      <p:sp>
        <p:nvSpPr>
          <p:cNvPr id="304150" name="Text Box 22"/>
          <p:cNvSpPr txBox="1">
            <a:spLocks noChangeArrowheads="1"/>
          </p:cNvSpPr>
          <p:nvPr/>
        </p:nvSpPr>
        <p:spPr bwMode="auto">
          <a:xfrm>
            <a:off x="3736975" y="4619625"/>
            <a:ext cx="2624138" cy="1552575"/>
          </a:xfrm>
          <a:prstGeom prst="rect">
            <a:avLst/>
          </a:prstGeom>
          <a:noFill/>
          <a:ln w="9525">
            <a:noFill/>
            <a:miter lim="800000"/>
            <a:headEnd/>
            <a:tailEnd/>
          </a:ln>
          <a:effectLst/>
        </p:spPr>
        <p:txBody>
          <a:bodyPr wrap="none">
            <a:prstTxWarp prst="textNoShape">
              <a:avLst/>
            </a:prstTxWarp>
            <a:spAutoFit/>
          </a:bodyPr>
          <a:lstStyle/>
          <a:p>
            <a:r>
              <a:rPr lang="en-US"/>
              <a:t>Core routers</a:t>
            </a:r>
          </a:p>
          <a:p>
            <a:r>
              <a:rPr lang="en-US"/>
              <a:t>stay simple</a:t>
            </a:r>
          </a:p>
          <a:p>
            <a:r>
              <a:rPr lang="en-US"/>
              <a:t>(no per-flow state,</a:t>
            </a:r>
          </a:p>
          <a:p>
            <a:r>
              <a:rPr lang="en-US"/>
              <a:t>few classes)</a:t>
            </a: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p:txBody>
          <a:bodyPr/>
          <a:lstStyle/>
          <a:p>
            <a:r>
              <a:rPr lang="en-US"/>
              <a:t>DiffServ Issues</a:t>
            </a:r>
          </a:p>
        </p:txBody>
      </p:sp>
      <p:sp>
        <p:nvSpPr>
          <p:cNvPr id="318467" name="Rectangle 3"/>
          <p:cNvSpPr>
            <a:spLocks noGrp="1" noChangeArrowheads="1"/>
          </p:cNvSpPr>
          <p:nvPr>
            <p:ph type="body" idx="1"/>
          </p:nvPr>
        </p:nvSpPr>
        <p:spPr/>
        <p:txBody>
          <a:bodyPr/>
          <a:lstStyle/>
          <a:p>
            <a:r>
              <a:rPr lang="en-US"/>
              <a:t>How do ISPs provision?</a:t>
            </a:r>
          </a:p>
          <a:p>
            <a:pPr lvl="1"/>
            <a:r>
              <a:rPr lang="en-US"/>
              <a:t>Traffic on your access link may follow different paths inside ISP network. Can we provide an access link guarantee efficiently?</a:t>
            </a:r>
          </a:p>
          <a:p>
            <a:r>
              <a:rPr lang="en-US"/>
              <a:t>What’s the policy?</a:t>
            </a:r>
          </a:p>
          <a:p>
            <a:pPr lvl="1"/>
            <a:r>
              <a:rPr lang="en-US"/>
              <a:t>Which traffic is gold, which silver, etc.?</a:t>
            </a: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r>
              <a:rPr lang="en-US"/>
              <a:t>Overprovisioning, other issues</a:t>
            </a:r>
          </a:p>
        </p:txBody>
      </p:sp>
      <p:sp>
        <p:nvSpPr>
          <p:cNvPr id="319491" name="Rectangle 3"/>
          <p:cNvSpPr>
            <a:spLocks noGrp="1" noChangeArrowheads="1"/>
          </p:cNvSpPr>
          <p:nvPr>
            <p:ph type="body" idx="1"/>
          </p:nvPr>
        </p:nvSpPr>
        <p:spPr>
          <a:xfrm>
            <a:off x="457200" y="1341438"/>
            <a:ext cx="8686800" cy="4525962"/>
          </a:xfrm>
        </p:spPr>
        <p:txBody>
          <a:bodyPr/>
          <a:lstStyle/>
          <a:p>
            <a:r>
              <a:rPr lang="en-US" dirty="0"/>
              <a:t>An alternative: </a:t>
            </a:r>
          </a:p>
          <a:p>
            <a:pPr lvl="1"/>
            <a:r>
              <a:rPr lang="en-US" dirty="0"/>
              <a:t>Provide more capacity than load; it’s all a cost tradeoff</a:t>
            </a:r>
          </a:p>
          <a:p>
            <a:pPr lvl="1"/>
            <a:r>
              <a:rPr lang="en-US" dirty="0"/>
              <a:t>Bandwidth to user limited mainly by their access capacity</a:t>
            </a:r>
          </a:p>
          <a:p>
            <a:pPr lvl="1"/>
            <a:r>
              <a:rPr lang="en-US" dirty="0"/>
              <a:t>Delay through network limited mainly by propagation </a:t>
            </a:r>
            <a:r>
              <a:rPr lang="en-US" dirty="0" smtClean="0"/>
              <a:t>delay</a:t>
            </a:r>
          </a:p>
          <a:p>
            <a:r>
              <a:rPr lang="en-US" dirty="0"/>
              <a:t>Deploying QOS:</a:t>
            </a:r>
          </a:p>
          <a:p>
            <a:pPr lvl="1"/>
            <a:r>
              <a:rPr lang="en-US" dirty="0"/>
              <a:t>What good is it if only one ISP deploys?</a:t>
            </a:r>
          </a:p>
          <a:p>
            <a:pPr lvl="1"/>
            <a:r>
              <a:rPr lang="en-US" dirty="0"/>
              <a:t>Incentives for single ISP for distributed company using VoIP</a:t>
            </a:r>
          </a:p>
          <a:p>
            <a:pPr lvl="1"/>
            <a:r>
              <a:rPr lang="en-US" dirty="0"/>
              <a:t>And incentive for inter-provider agreements</a:t>
            </a:r>
          </a:p>
          <a:p>
            <a:pPr lvl="1"/>
            <a:r>
              <a:rPr lang="en-US" dirty="0"/>
              <a:t>Network QOS as an extension of single box packet shapers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a:t>Why is bandwidth allocation hard?</a:t>
            </a:r>
          </a:p>
        </p:txBody>
      </p:sp>
      <p:sp>
        <p:nvSpPr>
          <p:cNvPr id="168963" name="Rectangle 3"/>
          <p:cNvSpPr>
            <a:spLocks noGrp="1" noChangeArrowheads="1"/>
          </p:cNvSpPr>
          <p:nvPr>
            <p:ph type="body" idx="1"/>
          </p:nvPr>
        </p:nvSpPr>
        <p:spPr/>
        <p:txBody>
          <a:bodyPr/>
          <a:lstStyle/>
          <a:p>
            <a:r>
              <a:rPr lang="en-US"/>
              <a:t>Given network and traffic, just work out fair share and tell the sources …</a:t>
            </a:r>
          </a:p>
          <a:p>
            <a:endParaRPr lang="en-US"/>
          </a:p>
          <a:p>
            <a:r>
              <a:rPr lang="en-US"/>
              <a:t>But:</a:t>
            </a:r>
          </a:p>
          <a:p>
            <a:pPr lvl="1"/>
            <a:r>
              <a:rPr lang="en-US"/>
              <a:t>Demands come from many sources</a:t>
            </a:r>
          </a:p>
          <a:p>
            <a:pPr lvl="1"/>
            <a:r>
              <a:rPr lang="en-US"/>
              <a:t>Needed information isn’t in the right place</a:t>
            </a:r>
          </a:p>
          <a:p>
            <a:pPr lvl="1"/>
            <a:r>
              <a:rPr lang="en-US"/>
              <a:t>Demands are changing rapidly over time</a:t>
            </a:r>
          </a:p>
          <a:p>
            <a:pPr lvl="1"/>
            <a:r>
              <a:rPr lang="en-US"/>
              <a:t>Information is out-of-date by the time it’s conveyed</a:t>
            </a:r>
          </a:p>
          <a:p>
            <a:pPr lvl="1"/>
            <a:r>
              <a:rPr lang="en-US"/>
              <a:t>Network paths are changing over time</a:t>
            </a:r>
          </a:p>
          <a:p>
            <a:pPr lvl="1">
              <a:buFontTx/>
              <a:buNone/>
            </a:pPr>
            <a:endParaRPr lang="en-US"/>
          </a:p>
          <a:p>
            <a:pPr lvl="1"/>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dash"/>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800" b="0" i="0" u="none" strike="noStrike" cap="none" normalizeH="0" baseline="0">
            <a:ln>
              <a:noFill/>
            </a:ln>
            <a:solidFill>
              <a:schemeClr val="tx1"/>
            </a:solidFill>
            <a:effectLst/>
            <a:latin typeface="Georgia" pitchFamily="-112" charset="0"/>
          </a:defRPr>
        </a:defPPr>
      </a:lstStyle>
    </a:spDef>
    <a:lnDef>
      <a:spPr bwMode="auto">
        <a:xfrm>
          <a:off x="0" y="0"/>
          <a:ext cx="1" cy="1"/>
        </a:xfrm>
        <a:custGeom>
          <a:avLst/>
          <a:gdLst/>
          <a:ahLst/>
          <a:cxnLst/>
          <a:rect l="0" t="0" r="0" b="0"/>
          <a:pathLst/>
        </a:custGeom>
        <a:noFill/>
        <a:ln w="25400" cap="flat" cmpd="sng" algn="ctr">
          <a:solidFill>
            <a:schemeClr val="tx1"/>
          </a:solidFill>
          <a:prstDash val="dash"/>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800" b="0" i="0" u="none" strike="noStrike" cap="none" normalizeH="0" baseline="0">
            <a:ln>
              <a:noFill/>
            </a:ln>
            <a:solidFill>
              <a:schemeClr val="tx1"/>
            </a:solidFill>
            <a:effectLst/>
            <a:latin typeface="Georgia" pitchFamily="-11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49983</TotalTime>
  <Words>5204</Words>
  <Application>Microsoft PowerPoint</Application>
  <PresentationFormat>On-screen Show (4:3)</PresentationFormat>
  <Paragraphs>961</Paragraphs>
  <Slides>89</Slides>
  <Notes>39</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89</vt:i4>
      </vt:variant>
    </vt:vector>
  </HeadingPairs>
  <TitlesOfParts>
    <vt:vector size="91" baseType="lpstr">
      <vt:lpstr>Default Design</vt:lpstr>
      <vt:lpstr>Chart</vt:lpstr>
      <vt:lpstr>P561: Network Systems Week 6: Transport #2</vt:lpstr>
      <vt:lpstr>Administrivia</vt:lpstr>
      <vt:lpstr>Avoiding Small Packets</vt:lpstr>
      <vt:lpstr>Bandwidth Allocation </vt:lpstr>
      <vt:lpstr>Congestion</vt:lpstr>
      <vt:lpstr>Evaluating Congestion Control</vt:lpstr>
      <vt:lpstr>Fairness</vt:lpstr>
      <vt:lpstr>Evaluating Fairness</vt:lpstr>
      <vt:lpstr>Why is bandwidth allocation hard?</vt:lpstr>
      <vt:lpstr> Designs affect Network services</vt:lpstr>
      <vt:lpstr>Case Study: TCP</vt:lpstr>
      <vt:lpstr>TCP Before Congestion Control</vt:lpstr>
      <vt:lpstr>TCP Congestion Control </vt:lpstr>
      <vt:lpstr>Tracking the Bottleneck Bandwidth</vt:lpstr>
      <vt:lpstr>TCP “Sawtooth”</vt:lpstr>
      <vt:lpstr>Why AIMD?</vt:lpstr>
      <vt:lpstr>What if TCP and UDP share link?</vt:lpstr>
      <vt:lpstr>What if two different TCP implementations share link?</vt:lpstr>
      <vt:lpstr>Slow start</vt:lpstr>
      <vt:lpstr>Slow Start</vt:lpstr>
      <vt:lpstr>TCP Mechanics Illustrated</vt:lpstr>
      <vt:lpstr>Slow Start vs. Delayed Acks</vt:lpstr>
      <vt:lpstr>Avoiding burstiness: ack pacing</vt:lpstr>
      <vt:lpstr>Ack Pacing After Timeout</vt:lpstr>
      <vt:lpstr>Putting It All Together</vt:lpstr>
      <vt:lpstr>Fast Retransmit</vt:lpstr>
      <vt:lpstr>Fast Retransmit Caveats</vt:lpstr>
      <vt:lpstr>Fast Retransmit</vt:lpstr>
      <vt:lpstr>Fast Recovery</vt:lpstr>
      <vt:lpstr>Fast Recovery</vt:lpstr>
      <vt:lpstr>TCP Performance (Steady State)</vt:lpstr>
      <vt:lpstr>TCP over 10Gbps Pipes</vt:lpstr>
      <vt:lpstr>TCP over Wireless</vt:lpstr>
      <vt:lpstr>What if TCP connection is short?</vt:lpstr>
      <vt:lpstr>Example: 100KB transfer 100Mb/s Ethernet,100ms RTT, 1.5MB MSS</vt:lpstr>
      <vt:lpstr>Improving Short Flow Performance</vt:lpstr>
      <vt:lpstr>Misbehaving TCP Receivers</vt:lpstr>
      <vt:lpstr>Impact of Router Behavior on Congestion Control</vt:lpstr>
      <vt:lpstr>TCP Synchronization</vt:lpstr>
      <vt:lpstr>Router Buffer Space</vt:lpstr>
      <vt:lpstr>Congestion Avoidance</vt:lpstr>
      <vt:lpstr>Incipient Congestion at a Router</vt:lpstr>
      <vt:lpstr>Random Early Detection (RED)</vt:lpstr>
      <vt:lpstr>Red Drop Curve</vt:lpstr>
      <vt:lpstr>Explicit Congestion Notification (ECN)</vt:lpstr>
      <vt:lpstr>Difficulties with RED</vt:lpstr>
      <vt:lpstr>Fair Queuing (FQ)</vt:lpstr>
      <vt:lpstr>Fair Queuing</vt:lpstr>
      <vt:lpstr>Fair Queuing</vt:lpstr>
      <vt:lpstr>Implementing WFQ</vt:lpstr>
      <vt:lpstr>WFQ implication</vt:lpstr>
      <vt:lpstr>Traffic shaping</vt:lpstr>
      <vt:lpstr>TCP Known to be Suboptimal</vt:lpstr>
      <vt:lpstr>Observation</vt:lpstr>
      <vt:lpstr>Question</vt:lpstr>
      <vt:lpstr>Congestion Control Approaches</vt:lpstr>
      <vt:lpstr>PCP Goals</vt:lpstr>
      <vt:lpstr>Probe Control Protocol (PCP)</vt:lpstr>
      <vt:lpstr>PCP Mechanisms</vt:lpstr>
      <vt:lpstr>Probes</vt:lpstr>
      <vt:lpstr>Probabilistic Accept</vt:lpstr>
      <vt:lpstr>Rate Compensation</vt:lpstr>
      <vt:lpstr>Binary Search</vt:lpstr>
      <vt:lpstr>History</vt:lpstr>
      <vt:lpstr>TCP Compatibility</vt:lpstr>
      <vt:lpstr>Performance</vt:lpstr>
      <vt:lpstr>Is PCP Cheating?</vt:lpstr>
      <vt:lpstr>Related Work</vt:lpstr>
      <vt:lpstr>Roadmap – Various Mechanisms</vt:lpstr>
      <vt:lpstr>Lead-in to Quality of Service</vt:lpstr>
      <vt:lpstr>VoIP: A real-time audio example</vt:lpstr>
      <vt:lpstr>Network Support for VoIP</vt:lpstr>
      <vt:lpstr>Example: Delay and Jitter</vt:lpstr>
      <vt:lpstr>Tolerating Jitter with Buffering</vt:lpstr>
      <vt:lpstr>Taxonomy of Applications</vt:lpstr>
      <vt:lpstr>Specifying Application Needs</vt:lpstr>
      <vt:lpstr>Specifying Bandwidth Needs</vt:lpstr>
      <vt:lpstr>Token Buckets</vt:lpstr>
      <vt:lpstr>Supporting QOS Guarantees</vt:lpstr>
      <vt:lpstr>The need for admission control</vt:lpstr>
      <vt:lpstr>Bounding Bandwidth and Delay</vt:lpstr>
      <vt:lpstr>GPS Example</vt:lpstr>
      <vt:lpstr>IETF Integrated Services</vt:lpstr>
      <vt:lpstr>Resource Reservation Protocol (RSVP)</vt:lpstr>
      <vt:lpstr>RSVP Issues</vt:lpstr>
      <vt:lpstr>IETF Differentiated Services</vt:lpstr>
      <vt:lpstr>Two-Tiered Architecture</vt:lpstr>
      <vt:lpstr>DiffServ Issues</vt:lpstr>
      <vt:lpstr>Overprovisioning, other issues</vt:lpstr>
    </vt:vector>
  </TitlesOfParts>
  <Company>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Routing with Explicit Coordination</dc:title>
  <dc:creator>ratul</dc:creator>
  <cp:lastModifiedBy>Thomas  Anderson</cp:lastModifiedBy>
  <cp:revision>5651</cp:revision>
  <cp:lastPrinted>2008-11-03T00:49:17Z</cp:lastPrinted>
  <dcterms:created xsi:type="dcterms:W3CDTF">2008-11-03T20:22:57Z</dcterms:created>
  <dcterms:modified xsi:type="dcterms:W3CDTF">2008-11-03T20:29:56Z</dcterms:modified>
</cp:coreProperties>
</file>