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423" r:id="rId2"/>
    <p:sldId id="609" r:id="rId3"/>
    <p:sldId id="681" r:id="rId4"/>
    <p:sldId id="683" r:id="rId5"/>
    <p:sldId id="684" r:id="rId6"/>
    <p:sldId id="713" r:id="rId7"/>
    <p:sldId id="689" r:id="rId8"/>
    <p:sldId id="682" r:id="rId9"/>
    <p:sldId id="655" r:id="rId10"/>
    <p:sldId id="662" r:id="rId11"/>
    <p:sldId id="686" r:id="rId12"/>
    <p:sldId id="685" r:id="rId13"/>
    <p:sldId id="663" r:id="rId14"/>
    <p:sldId id="687" r:id="rId15"/>
    <p:sldId id="688" r:id="rId16"/>
    <p:sldId id="701" r:id="rId17"/>
    <p:sldId id="704" r:id="rId18"/>
    <p:sldId id="690" r:id="rId19"/>
    <p:sldId id="664" r:id="rId20"/>
    <p:sldId id="698" r:id="rId21"/>
    <p:sldId id="699" r:id="rId22"/>
    <p:sldId id="691" r:id="rId23"/>
    <p:sldId id="692" r:id="rId24"/>
    <p:sldId id="693" r:id="rId25"/>
    <p:sldId id="694" r:id="rId26"/>
    <p:sldId id="695" r:id="rId27"/>
    <p:sldId id="696" r:id="rId28"/>
    <p:sldId id="697" r:id="rId29"/>
    <p:sldId id="665" r:id="rId30"/>
    <p:sldId id="700" r:id="rId31"/>
    <p:sldId id="667" r:id="rId32"/>
    <p:sldId id="668" r:id="rId33"/>
    <p:sldId id="669" r:id="rId34"/>
    <p:sldId id="670" r:id="rId35"/>
    <p:sldId id="671" r:id="rId36"/>
    <p:sldId id="707" r:id="rId37"/>
    <p:sldId id="708" r:id="rId38"/>
    <p:sldId id="709" r:id="rId39"/>
    <p:sldId id="710" r:id="rId40"/>
    <p:sldId id="711" r:id="rId41"/>
    <p:sldId id="712" r:id="rId42"/>
    <p:sldId id="715" r:id="rId43"/>
    <p:sldId id="674" r:id="rId44"/>
    <p:sldId id="675" r:id="rId45"/>
    <p:sldId id="676" r:id="rId46"/>
    <p:sldId id="716" r:id="rId47"/>
    <p:sldId id="677" r:id="rId48"/>
    <p:sldId id="706" r:id="rId49"/>
    <p:sldId id="678" r:id="rId50"/>
    <p:sldId id="679" r:id="rId51"/>
    <p:sldId id="680" r:id="rId52"/>
    <p:sldId id="653" r:id="rId53"/>
    <p:sldId id="714" r:id="rId54"/>
    <p:sldId id="657" r:id="rId55"/>
    <p:sldId id="656" r:id="rId56"/>
    <p:sldId id="661" r:id="rId57"/>
    <p:sldId id="703" r:id="rId58"/>
    <p:sldId id="702" r:id="rId59"/>
    <p:sldId id="717" r:id="rId60"/>
    <p:sldId id="705" r:id="rId61"/>
    <p:sldId id="719" r:id="rId62"/>
    <p:sldId id="621" r:id="rId63"/>
    <p:sldId id="622" r:id="rId64"/>
    <p:sldId id="623" r:id="rId65"/>
    <p:sldId id="624" r:id="rId66"/>
    <p:sldId id="625" r:id="rId67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Georgia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7575FF"/>
    <a:srgbClr val="FF5757"/>
    <a:srgbClr val="00B400"/>
    <a:srgbClr val="00D400"/>
    <a:srgbClr val="A50021"/>
    <a:srgbClr val="FF0000"/>
    <a:srgbClr val="0066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9" autoAdjust="0"/>
    <p:restoredTop sz="78781" autoAdjust="0"/>
  </p:normalViewPr>
  <p:slideViewPr>
    <p:cSldViewPr>
      <p:cViewPr varScale="1">
        <p:scale>
          <a:sx n="124" d="100"/>
          <a:sy n="124" d="100"/>
        </p:scale>
        <p:origin x="-2008" y="-112"/>
      </p:cViewPr>
      <p:guideLst>
        <p:guide orient="horz" pos="2092"/>
        <p:guide pos="2857"/>
      </p:guideLst>
    </p:cSldViewPr>
  </p:slideViewPr>
  <p:outlineViewPr>
    <p:cViewPr>
      <p:scale>
        <a:sx n="33" d="100"/>
        <a:sy n="33" d="100"/>
      </p:scale>
      <p:origin x="0" y="35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096"/>
    </p:cViewPr>
  </p:sorterViewPr>
  <p:notesViewPr>
    <p:cSldViewPr>
      <p:cViewPr varScale="1">
        <p:scale>
          <a:sx n="119" d="100"/>
          <a:sy n="119" d="100"/>
        </p:scale>
        <p:origin x="-4056" y="-120"/>
      </p:cViewPr>
      <p:guideLst>
        <p:guide orient="horz" pos="2904"/>
        <p:guide pos="218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74" Type="http://schemas.openxmlformats.org/officeDocument/2006/relationships/tableStyles" Target="tableStyles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theme" Target="theme/theme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notesMaster" Target="notesMasters/notesMaster1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fld id="{4425C6C1-CD76-C14C-B01A-1AD093F5B6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12938" y="398463"/>
            <a:ext cx="3092450" cy="2320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3063" y="2974975"/>
            <a:ext cx="6224587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pitchFamily="-112" charset="0"/>
              </a:defRPr>
            </a:lvl1pPr>
          </a:lstStyle>
          <a:p>
            <a:fld id="{A43D0A01-A69C-CD45-84E5-E2446D740E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8AFD0-E822-EA48-A841-A224A3FFFD0D}" type="slidenum">
              <a:rPr lang="en-US"/>
              <a:pPr/>
              <a:t>1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121" y="681725"/>
            <a:ext cx="4606749" cy="3468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121" y="681725"/>
            <a:ext cx="4606749" cy="3468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121" y="681725"/>
            <a:ext cx="4606749" cy="3468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121" y="681725"/>
            <a:ext cx="4606749" cy="3468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121" y="681725"/>
            <a:ext cx="4606749" cy="3468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121" y="681725"/>
            <a:ext cx="4606749" cy="3468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121" y="681725"/>
            <a:ext cx="4606749" cy="3468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121" y="681725"/>
            <a:ext cx="4606749" cy="3468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22800" cy="3468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273" y="4383664"/>
            <a:ext cx="5136444" cy="41644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247168-5B58-5C46-9E04-28EA8B389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683ACA-93A8-8F4C-8B81-39495208C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2953B6-4FDC-6140-BB60-EA66768C7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C1BB94BA-2A10-994F-B9DB-B4672A4A1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2BA41662-C934-6A4F-B1ED-7844E97E5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7982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F57CD6F-708E-5740-BDAC-4E14CAAB7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955AA82-371F-6343-9D04-D630BF7E7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A80BF1C6-D3F5-5344-9F52-D415C7EF2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7ED854-7814-5549-AEF3-B8BF8E3EE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9F3EB7-63DD-C84C-A2EC-29855D329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0F5BB2-365E-D842-AF8B-3A4DF4458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8D3854-9FE7-1C4E-95FF-FD9A3566E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25E8C9-96B7-C44D-A410-CCA820C3D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D48EE3-C9E1-8447-BEF9-33769FB39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C439B1-7E37-5D40-B0E4-AB6BC1718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1BE1AB-687E-D44D-A8FF-5D37DE7BD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838" y="6245225"/>
            <a:ext cx="3681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fld id="{9B9522B0-1DE4-AA44-876A-C7F66AFD51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A3800"/>
        </a:buClr>
        <a:buSzPct val="50000"/>
        <a:buFont typeface="Wingdings" pitchFamily="-11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A3800"/>
        </a:buClr>
        <a:buSzPct val="65000"/>
        <a:buFont typeface="Georgia" pitchFamily="-112" charset="0"/>
        <a:buChar char="−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376363"/>
            <a:ext cx="8001000" cy="1600200"/>
          </a:xfrm>
        </p:spPr>
        <p:txBody>
          <a:bodyPr/>
          <a:lstStyle/>
          <a:p>
            <a:r>
              <a:rPr lang="en-US" dirty="0" smtClean="0"/>
              <a:t>P561: Network Systems</a:t>
            </a:r>
            <a:br>
              <a:rPr lang="en-US" dirty="0" smtClean="0"/>
            </a:br>
            <a:r>
              <a:rPr lang="en-US" dirty="0" smtClean="0"/>
              <a:t>Week 9: Network Security</a:t>
            </a:r>
            <a:endParaRPr lang="en-US" dirty="0"/>
          </a:p>
        </p:txBody>
      </p:sp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827088" y="3357563"/>
            <a:ext cx="7453312" cy="181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0" tIns="45711" rIns="91420" bIns="4571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800" dirty="0">
                <a:latin typeface="Times" pitchFamily="-112" charset="0"/>
              </a:rPr>
              <a:t>Tom Anderson</a:t>
            </a:r>
            <a:r>
              <a:rPr lang="en-US" sz="2800" dirty="0" smtClean="0">
                <a:latin typeface="Times" pitchFamily="-112" charset="0"/>
              </a:rPr>
              <a:t> </a:t>
            </a:r>
          </a:p>
          <a:p>
            <a:pPr eaLnBrk="0" hangingPunct="0">
              <a:spcBef>
                <a:spcPct val="0"/>
              </a:spcBef>
            </a:pPr>
            <a:r>
              <a:rPr lang="en-US" sz="2800" dirty="0" err="1" smtClean="0">
                <a:latin typeface="Times" pitchFamily="-112" charset="0"/>
              </a:rPr>
              <a:t>Ratul</a:t>
            </a:r>
            <a:r>
              <a:rPr lang="en-US" sz="2800" dirty="0" smtClean="0">
                <a:latin typeface="Times" pitchFamily="-112" charset="0"/>
              </a:rPr>
              <a:t> </a:t>
            </a:r>
            <a:r>
              <a:rPr lang="en-US" sz="2800" dirty="0" err="1" smtClean="0">
                <a:latin typeface="Times" pitchFamily="-112" charset="0"/>
              </a:rPr>
              <a:t>Mahajan</a:t>
            </a:r>
            <a:endParaRPr lang="en-US" sz="2800" dirty="0" smtClean="0">
              <a:latin typeface="Times" pitchFamily="-112" charset="0"/>
            </a:endParaRPr>
          </a:p>
          <a:p>
            <a:pPr eaLnBrk="0" hangingPunct="0">
              <a:spcBef>
                <a:spcPct val="0"/>
              </a:spcBef>
            </a:pPr>
            <a:endParaRPr lang="en-US" sz="2800" dirty="0" smtClean="0">
              <a:latin typeface="Times" pitchFamily="-112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800" dirty="0" smtClean="0">
                <a:latin typeface="Times" pitchFamily="-112" charset="0"/>
              </a:rPr>
              <a:t>TA: Colin Dixon</a:t>
            </a:r>
            <a:endParaRPr lang="en-US" sz="2800" dirty="0">
              <a:latin typeface="Times" pitchFamily="-112" charset="0"/>
            </a:endParaRP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457200" y="1066800"/>
            <a:ext cx="807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Networks are shared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each packet traverses many devices on path from source to </a:t>
            </a:r>
            <a:r>
              <a:rPr lang="en-US" sz="2400" dirty="0" smtClean="0"/>
              <a:t>receiver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Attacker might be in control of any of these devices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Or other machines on the network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administrative machines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Or,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How do you know messages aren’t: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Copied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Injected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Replaced/modified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Spoofed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Inferred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Prevented from being delivered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 Goals</a:t>
            </a:r>
            <a:endParaRPr lang="en-US" dirty="0"/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Despite the presence of malicious </a:t>
            </a:r>
            <a:r>
              <a:rPr lang="en-US" dirty="0" smtClean="0"/>
              <a:t>parties: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Privacy</a:t>
            </a:r>
            <a:r>
              <a:rPr lang="en-US" sz="2800" dirty="0"/>
              <a:t>: messages can’t be </a:t>
            </a:r>
            <a:r>
              <a:rPr lang="en-US" sz="2800" dirty="0" smtClean="0"/>
              <a:t>eavesdropped/inferred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Authentication: messages were sent by the right party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Integrity: messages can’t be tampered </a:t>
            </a:r>
            <a:r>
              <a:rPr lang="en-US" sz="2800" dirty="0" smtClean="0"/>
              <a:t>with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Denial of Service: messages are delivered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Encryption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Cryptographer chooses</a:t>
            </a:r>
            <a:r>
              <a:rPr lang="en-US" sz="2800" dirty="0" smtClean="0"/>
              <a:t> E</a:t>
            </a:r>
            <a:r>
              <a:rPr lang="en-US" sz="2800" dirty="0"/>
              <a:t>, D and keys </a:t>
            </a:r>
            <a:r>
              <a:rPr lang="en-US" sz="2800" dirty="0">
                <a:solidFill>
                  <a:srgbClr val="000000"/>
                </a:solidFill>
              </a:rPr>
              <a:t>K</a:t>
            </a:r>
            <a:r>
              <a:rPr lang="en-US" sz="2800" b="1" baseline="30000" dirty="0">
                <a:solidFill>
                  <a:srgbClr val="000000"/>
                </a:solidFill>
              </a:rPr>
              <a:t>E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0000"/>
                </a:solidFill>
              </a:rPr>
              <a:t>K</a:t>
            </a:r>
            <a:r>
              <a:rPr lang="en-US" sz="2800" b="1" baseline="30000" dirty="0">
                <a:solidFill>
                  <a:srgbClr val="000000"/>
                </a:solidFill>
              </a:rPr>
              <a:t>D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Suppose everything is known (E, D, M and C), should not be able to determine keys </a:t>
            </a:r>
            <a:r>
              <a:rPr lang="en-US" sz="2400" dirty="0">
                <a:solidFill>
                  <a:srgbClr val="000000"/>
                </a:solidFill>
              </a:rPr>
              <a:t>K</a:t>
            </a:r>
            <a:r>
              <a:rPr lang="en-US" sz="2400" b="1" baseline="30000" dirty="0">
                <a:solidFill>
                  <a:srgbClr val="000000"/>
                </a:solidFill>
              </a:rPr>
              <a:t>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0000"/>
                </a:solidFill>
              </a:rPr>
              <a:t>K</a:t>
            </a:r>
            <a:r>
              <a:rPr lang="en-US" sz="2400" b="1" baseline="30000" dirty="0">
                <a:solidFill>
                  <a:srgbClr val="000000"/>
                </a:solidFill>
              </a:rPr>
              <a:t>D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dirty="0"/>
              <a:t>and/or modify</a:t>
            </a:r>
            <a:r>
              <a:rPr lang="en-US" sz="2400" dirty="0" smtClean="0"/>
              <a:t> C without detection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provides basis for authentication, privacy and integrity</a:t>
            </a:r>
          </a:p>
        </p:txBody>
      </p:sp>
      <p:sp>
        <p:nvSpPr>
          <p:cNvPr id="1013764" name="Rectangle 4"/>
          <p:cNvSpPr>
            <a:spLocks noChangeArrowheads="1"/>
          </p:cNvSpPr>
          <p:nvPr/>
        </p:nvSpPr>
        <p:spPr bwMode="auto">
          <a:xfrm>
            <a:off x="1320800" y="1905000"/>
            <a:ext cx="1423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Sender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Plaintext (M)</a:t>
            </a:r>
            <a:endParaRPr lang="en-US">
              <a:latin typeface="Times New Roman" charset="0"/>
            </a:endParaRPr>
          </a:p>
        </p:txBody>
      </p:sp>
      <p:sp>
        <p:nvSpPr>
          <p:cNvPr id="1013765" name="Rectangle 5"/>
          <p:cNvSpPr>
            <a:spLocks noChangeArrowheads="1"/>
          </p:cNvSpPr>
          <p:nvPr/>
        </p:nvSpPr>
        <p:spPr bwMode="auto">
          <a:xfrm>
            <a:off x="1533525" y="3206750"/>
            <a:ext cx="900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Encrypt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E(M,K</a:t>
            </a:r>
            <a:r>
              <a:rPr lang="en-US" b="1" baseline="30000" dirty="0">
                <a:solidFill>
                  <a:srgbClr val="000000"/>
                </a:solidFill>
                <a:latin typeface="Arial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</a:t>
            </a:r>
            <a:endParaRPr lang="en-US" dirty="0">
              <a:latin typeface="Times New Roman" charset="0"/>
            </a:endParaRPr>
          </a:p>
        </p:txBody>
      </p:sp>
      <p:sp>
        <p:nvSpPr>
          <p:cNvPr id="1013766" name="Rectangle 6"/>
          <p:cNvSpPr>
            <a:spLocks noChangeArrowheads="1"/>
          </p:cNvSpPr>
          <p:nvPr/>
        </p:nvSpPr>
        <p:spPr bwMode="auto">
          <a:xfrm>
            <a:off x="1447800" y="35290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charset="0"/>
            </a:endParaRPr>
          </a:p>
        </p:txBody>
      </p:sp>
      <p:sp>
        <p:nvSpPr>
          <p:cNvPr id="1013767" name="Rectangle 7"/>
          <p:cNvSpPr>
            <a:spLocks noChangeArrowheads="1"/>
          </p:cNvSpPr>
          <p:nvPr/>
        </p:nvSpPr>
        <p:spPr bwMode="auto">
          <a:xfrm>
            <a:off x="2638425" y="35290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charset="0"/>
            </a:endParaRPr>
          </a:p>
        </p:txBody>
      </p:sp>
      <p:sp>
        <p:nvSpPr>
          <p:cNvPr id="1013768" name="Rectangle 8"/>
          <p:cNvSpPr>
            <a:spLocks noChangeArrowheads="1"/>
          </p:cNvSpPr>
          <p:nvPr/>
        </p:nvSpPr>
        <p:spPr bwMode="auto">
          <a:xfrm>
            <a:off x="3657600" y="3124200"/>
            <a:ext cx="1577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charset="0"/>
              </a:rPr>
              <a:t>Ciphertext (C)</a:t>
            </a:r>
            <a:endParaRPr lang="en-US">
              <a:latin typeface="Times New Roman" charset="0"/>
            </a:endParaRPr>
          </a:p>
        </p:txBody>
      </p:sp>
      <p:sp>
        <p:nvSpPr>
          <p:cNvPr id="1013769" name="Rectangle 9"/>
          <p:cNvSpPr>
            <a:spLocks noChangeArrowheads="1"/>
          </p:cNvSpPr>
          <p:nvPr/>
        </p:nvSpPr>
        <p:spPr bwMode="auto">
          <a:xfrm>
            <a:off x="6119813" y="1905000"/>
            <a:ext cx="1423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Receiver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Plaintext (M)</a:t>
            </a:r>
            <a:endParaRPr lang="en-US">
              <a:latin typeface="Times New Roman" charset="0"/>
            </a:endParaRPr>
          </a:p>
        </p:txBody>
      </p:sp>
      <p:sp>
        <p:nvSpPr>
          <p:cNvPr id="1013770" name="Rectangle 10"/>
          <p:cNvSpPr>
            <a:spLocks noChangeArrowheads="1"/>
          </p:cNvSpPr>
          <p:nvPr/>
        </p:nvSpPr>
        <p:spPr bwMode="auto">
          <a:xfrm>
            <a:off x="6350000" y="3208338"/>
            <a:ext cx="96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Decrypt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D(C, K</a:t>
            </a:r>
            <a:r>
              <a:rPr lang="en-US" b="1" baseline="30000">
                <a:solidFill>
                  <a:srgbClr val="000000"/>
                </a:solidFill>
                <a:latin typeface="Arial" charset="0"/>
              </a:rPr>
              <a:t>D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1013771" name="Rectangle 11"/>
          <p:cNvSpPr>
            <a:spLocks noChangeArrowheads="1"/>
          </p:cNvSpPr>
          <p:nvPr/>
        </p:nvSpPr>
        <p:spPr bwMode="auto">
          <a:xfrm>
            <a:off x="6183313" y="35290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charset="0"/>
            </a:endParaRPr>
          </a:p>
        </p:txBody>
      </p:sp>
      <p:sp>
        <p:nvSpPr>
          <p:cNvPr id="1013772" name="Rectangle 12"/>
          <p:cNvSpPr>
            <a:spLocks noChangeArrowheads="1"/>
          </p:cNvSpPr>
          <p:nvPr/>
        </p:nvSpPr>
        <p:spPr bwMode="auto">
          <a:xfrm>
            <a:off x="7478713" y="35290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charset="0"/>
            </a:endParaRPr>
          </a:p>
        </p:txBody>
      </p:sp>
      <p:sp>
        <p:nvSpPr>
          <p:cNvPr id="1013773" name="Freeform 13"/>
          <p:cNvSpPr>
            <a:spLocks/>
          </p:cNvSpPr>
          <p:nvPr/>
        </p:nvSpPr>
        <p:spPr bwMode="auto">
          <a:xfrm>
            <a:off x="914400" y="3105150"/>
            <a:ext cx="2216150" cy="849313"/>
          </a:xfrm>
          <a:custGeom>
            <a:avLst/>
            <a:gdLst/>
            <a:ahLst/>
            <a:cxnLst>
              <a:cxn ang="0">
                <a:pos x="656" y="0"/>
              </a:cxn>
              <a:cxn ang="0">
                <a:pos x="552" y="5"/>
              </a:cxn>
              <a:cxn ang="0">
                <a:pos x="447" y="15"/>
              </a:cxn>
              <a:cxn ang="0">
                <a:pos x="357" y="29"/>
              </a:cxn>
              <a:cxn ang="0">
                <a:pos x="271" y="48"/>
              </a:cxn>
              <a:cxn ang="0">
                <a:pos x="195" y="72"/>
              </a:cxn>
              <a:cxn ang="0">
                <a:pos x="128" y="100"/>
              </a:cxn>
              <a:cxn ang="0">
                <a:pos x="76" y="134"/>
              </a:cxn>
              <a:cxn ang="0">
                <a:pos x="33" y="167"/>
              </a:cxn>
              <a:cxn ang="0">
                <a:pos x="9" y="205"/>
              </a:cxn>
              <a:cxn ang="0">
                <a:pos x="0" y="243"/>
              </a:cxn>
              <a:cxn ang="0">
                <a:pos x="9" y="286"/>
              </a:cxn>
              <a:cxn ang="0">
                <a:pos x="33" y="324"/>
              </a:cxn>
              <a:cxn ang="0">
                <a:pos x="76" y="357"/>
              </a:cxn>
              <a:cxn ang="0">
                <a:pos x="128" y="391"/>
              </a:cxn>
              <a:cxn ang="0">
                <a:pos x="195" y="419"/>
              </a:cxn>
              <a:cxn ang="0">
                <a:pos x="271" y="443"/>
              </a:cxn>
              <a:cxn ang="0">
                <a:pos x="357" y="462"/>
              </a:cxn>
              <a:cxn ang="0">
                <a:pos x="447" y="476"/>
              </a:cxn>
              <a:cxn ang="0">
                <a:pos x="552" y="486"/>
              </a:cxn>
              <a:cxn ang="0">
                <a:pos x="656" y="486"/>
              </a:cxn>
              <a:cxn ang="0">
                <a:pos x="761" y="486"/>
              </a:cxn>
              <a:cxn ang="0">
                <a:pos x="861" y="476"/>
              </a:cxn>
              <a:cxn ang="0">
                <a:pos x="956" y="462"/>
              </a:cxn>
              <a:cxn ang="0">
                <a:pos x="1042" y="443"/>
              </a:cxn>
              <a:cxn ang="0">
                <a:pos x="1118" y="419"/>
              </a:cxn>
              <a:cxn ang="0">
                <a:pos x="1184" y="391"/>
              </a:cxn>
              <a:cxn ang="0">
                <a:pos x="1237" y="357"/>
              </a:cxn>
              <a:cxn ang="0">
                <a:pos x="1275" y="324"/>
              </a:cxn>
              <a:cxn ang="0">
                <a:pos x="1303" y="286"/>
              </a:cxn>
              <a:cxn ang="0">
                <a:pos x="1308" y="243"/>
              </a:cxn>
              <a:cxn ang="0">
                <a:pos x="1303" y="205"/>
              </a:cxn>
              <a:cxn ang="0">
                <a:pos x="1275" y="167"/>
              </a:cxn>
              <a:cxn ang="0">
                <a:pos x="1237" y="134"/>
              </a:cxn>
              <a:cxn ang="0">
                <a:pos x="1184" y="100"/>
              </a:cxn>
              <a:cxn ang="0">
                <a:pos x="1118" y="72"/>
              </a:cxn>
              <a:cxn ang="0">
                <a:pos x="1042" y="48"/>
              </a:cxn>
              <a:cxn ang="0">
                <a:pos x="956" y="29"/>
              </a:cxn>
              <a:cxn ang="0">
                <a:pos x="861" y="15"/>
              </a:cxn>
              <a:cxn ang="0">
                <a:pos x="761" y="5"/>
              </a:cxn>
              <a:cxn ang="0">
                <a:pos x="656" y="0"/>
              </a:cxn>
              <a:cxn ang="0">
                <a:pos x="656" y="0"/>
              </a:cxn>
            </a:cxnLst>
            <a:rect l="0" t="0" r="r" b="b"/>
            <a:pathLst>
              <a:path w="1308" h="486">
                <a:moveTo>
                  <a:pt x="656" y="0"/>
                </a:moveTo>
                <a:lnTo>
                  <a:pt x="552" y="5"/>
                </a:lnTo>
                <a:lnTo>
                  <a:pt x="447" y="15"/>
                </a:lnTo>
                <a:lnTo>
                  <a:pt x="357" y="29"/>
                </a:lnTo>
                <a:lnTo>
                  <a:pt x="271" y="48"/>
                </a:lnTo>
                <a:lnTo>
                  <a:pt x="195" y="72"/>
                </a:lnTo>
                <a:lnTo>
                  <a:pt x="128" y="100"/>
                </a:lnTo>
                <a:lnTo>
                  <a:pt x="76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6" y="357"/>
                </a:lnTo>
                <a:lnTo>
                  <a:pt x="128" y="391"/>
                </a:lnTo>
                <a:lnTo>
                  <a:pt x="195" y="419"/>
                </a:lnTo>
                <a:lnTo>
                  <a:pt x="271" y="443"/>
                </a:lnTo>
                <a:lnTo>
                  <a:pt x="357" y="462"/>
                </a:lnTo>
                <a:lnTo>
                  <a:pt x="447" y="476"/>
                </a:lnTo>
                <a:lnTo>
                  <a:pt x="552" y="486"/>
                </a:lnTo>
                <a:lnTo>
                  <a:pt x="656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4" y="391"/>
                </a:lnTo>
                <a:lnTo>
                  <a:pt x="1237" y="357"/>
                </a:lnTo>
                <a:lnTo>
                  <a:pt x="1275" y="324"/>
                </a:lnTo>
                <a:lnTo>
                  <a:pt x="1303" y="286"/>
                </a:lnTo>
                <a:lnTo>
                  <a:pt x="1308" y="243"/>
                </a:lnTo>
                <a:lnTo>
                  <a:pt x="1303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4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6" y="0"/>
                </a:lnTo>
                <a:lnTo>
                  <a:pt x="65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774" name="Freeform 14"/>
          <p:cNvSpPr>
            <a:spLocks/>
          </p:cNvSpPr>
          <p:nvPr/>
        </p:nvSpPr>
        <p:spPr bwMode="auto">
          <a:xfrm>
            <a:off x="5708650" y="3105150"/>
            <a:ext cx="2216150" cy="849313"/>
          </a:xfrm>
          <a:custGeom>
            <a:avLst/>
            <a:gdLst/>
            <a:ahLst/>
            <a:cxnLst>
              <a:cxn ang="0">
                <a:pos x="651" y="0"/>
              </a:cxn>
              <a:cxn ang="0">
                <a:pos x="547" y="5"/>
              </a:cxn>
              <a:cxn ang="0">
                <a:pos x="447" y="15"/>
              </a:cxn>
              <a:cxn ang="0">
                <a:pos x="352" y="29"/>
              </a:cxn>
              <a:cxn ang="0">
                <a:pos x="266" y="48"/>
              </a:cxn>
              <a:cxn ang="0">
                <a:pos x="190" y="72"/>
              </a:cxn>
              <a:cxn ang="0">
                <a:pos x="123" y="100"/>
              </a:cxn>
              <a:cxn ang="0">
                <a:pos x="71" y="134"/>
              </a:cxn>
              <a:cxn ang="0">
                <a:pos x="33" y="167"/>
              </a:cxn>
              <a:cxn ang="0">
                <a:pos x="9" y="205"/>
              </a:cxn>
              <a:cxn ang="0">
                <a:pos x="0" y="243"/>
              </a:cxn>
              <a:cxn ang="0">
                <a:pos x="9" y="286"/>
              </a:cxn>
              <a:cxn ang="0">
                <a:pos x="33" y="324"/>
              </a:cxn>
              <a:cxn ang="0">
                <a:pos x="71" y="357"/>
              </a:cxn>
              <a:cxn ang="0">
                <a:pos x="123" y="391"/>
              </a:cxn>
              <a:cxn ang="0">
                <a:pos x="190" y="419"/>
              </a:cxn>
              <a:cxn ang="0">
                <a:pos x="266" y="443"/>
              </a:cxn>
              <a:cxn ang="0">
                <a:pos x="352" y="462"/>
              </a:cxn>
              <a:cxn ang="0">
                <a:pos x="447" y="476"/>
              </a:cxn>
              <a:cxn ang="0">
                <a:pos x="547" y="486"/>
              </a:cxn>
              <a:cxn ang="0">
                <a:pos x="651" y="486"/>
              </a:cxn>
              <a:cxn ang="0">
                <a:pos x="761" y="486"/>
              </a:cxn>
              <a:cxn ang="0">
                <a:pos x="861" y="476"/>
              </a:cxn>
              <a:cxn ang="0">
                <a:pos x="956" y="462"/>
              </a:cxn>
              <a:cxn ang="0">
                <a:pos x="1042" y="443"/>
              </a:cxn>
              <a:cxn ang="0">
                <a:pos x="1118" y="419"/>
              </a:cxn>
              <a:cxn ang="0">
                <a:pos x="1180" y="391"/>
              </a:cxn>
              <a:cxn ang="0">
                <a:pos x="1237" y="357"/>
              </a:cxn>
              <a:cxn ang="0">
                <a:pos x="1275" y="324"/>
              </a:cxn>
              <a:cxn ang="0">
                <a:pos x="1298" y="286"/>
              </a:cxn>
              <a:cxn ang="0">
                <a:pos x="1308" y="243"/>
              </a:cxn>
              <a:cxn ang="0">
                <a:pos x="1298" y="205"/>
              </a:cxn>
              <a:cxn ang="0">
                <a:pos x="1275" y="167"/>
              </a:cxn>
              <a:cxn ang="0">
                <a:pos x="1237" y="134"/>
              </a:cxn>
              <a:cxn ang="0">
                <a:pos x="1180" y="100"/>
              </a:cxn>
              <a:cxn ang="0">
                <a:pos x="1118" y="72"/>
              </a:cxn>
              <a:cxn ang="0">
                <a:pos x="1042" y="48"/>
              </a:cxn>
              <a:cxn ang="0">
                <a:pos x="956" y="29"/>
              </a:cxn>
              <a:cxn ang="0">
                <a:pos x="861" y="15"/>
              </a:cxn>
              <a:cxn ang="0">
                <a:pos x="761" y="5"/>
              </a:cxn>
              <a:cxn ang="0">
                <a:pos x="651" y="0"/>
              </a:cxn>
              <a:cxn ang="0">
                <a:pos x="651" y="0"/>
              </a:cxn>
            </a:cxnLst>
            <a:rect l="0" t="0" r="r" b="b"/>
            <a:pathLst>
              <a:path w="1308" h="486">
                <a:moveTo>
                  <a:pt x="651" y="0"/>
                </a:moveTo>
                <a:lnTo>
                  <a:pt x="547" y="5"/>
                </a:lnTo>
                <a:lnTo>
                  <a:pt x="447" y="15"/>
                </a:lnTo>
                <a:lnTo>
                  <a:pt x="352" y="29"/>
                </a:lnTo>
                <a:lnTo>
                  <a:pt x="266" y="48"/>
                </a:lnTo>
                <a:lnTo>
                  <a:pt x="190" y="72"/>
                </a:lnTo>
                <a:lnTo>
                  <a:pt x="123" y="100"/>
                </a:lnTo>
                <a:lnTo>
                  <a:pt x="71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1" y="357"/>
                </a:lnTo>
                <a:lnTo>
                  <a:pt x="123" y="391"/>
                </a:lnTo>
                <a:lnTo>
                  <a:pt x="190" y="419"/>
                </a:lnTo>
                <a:lnTo>
                  <a:pt x="266" y="443"/>
                </a:lnTo>
                <a:lnTo>
                  <a:pt x="352" y="462"/>
                </a:lnTo>
                <a:lnTo>
                  <a:pt x="447" y="476"/>
                </a:lnTo>
                <a:lnTo>
                  <a:pt x="547" y="486"/>
                </a:lnTo>
                <a:lnTo>
                  <a:pt x="651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0" y="391"/>
                </a:lnTo>
                <a:lnTo>
                  <a:pt x="1237" y="357"/>
                </a:lnTo>
                <a:lnTo>
                  <a:pt x="1275" y="324"/>
                </a:lnTo>
                <a:lnTo>
                  <a:pt x="1298" y="286"/>
                </a:lnTo>
                <a:lnTo>
                  <a:pt x="1308" y="243"/>
                </a:lnTo>
                <a:lnTo>
                  <a:pt x="1298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0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1" y="0"/>
                </a:lnTo>
                <a:lnTo>
                  <a:pt x="651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775" name="Line 15"/>
          <p:cNvSpPr>
            <a:spLocks noChangeShapeType="1"/>
          </p:cNvSpPr>
          <p:nvPr/>
        </p:nvSpPr>
        <p:spPr bwMode="auto">
          <a:xfrm flipH="1">
            <a:off x="2044700" y="2536825"/>
            <a:ext cx="0" cy="4191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776" name="Freeform 16"/>
          <p:cNvSpPr>
            <a:spLocks/>
          </p:cNvSpPr>
          <p:nvPr/>
        </p:nvSpPr>
        <p:spPr bwMode="auto">
          <a:xfrm>
            <a:off x="1970088" y="2914650"/>
            <a:ext cx="104775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109"/>
              </a:cxn>
              <a:cxn ang="0">
                <a:pos x="62" y="5"/>
              </a:cxn>
              <a:cxn ang="0">
                <a:pos x="5" y="5"/>
              </a:cxn>
              <a:cxn ang="0">
                <a:pos x="5" y="5"/>
              </a:cxn>
              <a:cxn ang="0">
                <a:pos x="0" y="0"/>
              </a:cxn>
            </a:cxnLst>
            <a:rect l="0" t="0" r="r" b="b"/>
            <a:pathLst>
              <a:path w="62" h="109">
                <a:moveTo>
                  <a:pt x="0" y="0"/>
                </a:moveTo>
                <a:lnTo>
                  <a:pt x="33" y="109"/>
                </a:lnTo>
                <a:lnTo>
                  <a:pt x="62" y="5"/>
                </a:lnTo>
                <a:lnTo>
                  <a:pt x="5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777" name="Line 17"/>
          <p:cNvSpPr>
            <a:spLocks noChangeShapeType="1"/>
          </p:cNvSpPr>
          <p:nvPr/>
        </p:nvSpPr>
        <p:spPr bwMode="auto">
          <a:xfrm flipV="1">
            <a:off x="6811963" y="2724150"/>
            <a:ext cx="1587" cy="365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778" name="Freeform 18"/>
          <p:cNvSpPr>
            <a:spLocks/>
          </p:cNvSpPr>
          <p:nvPr/>
        </p:nvSpPr>
        <p:spPr bwMode="auto">
          <a:xfrm>
            <a:off x="6764338" y="2574925"/>
            <a:ext cx="96837" cy="182563"/>
          </a:xfrm>
          <a:custGeom>
            <a:avLst/>
            <a:gdLst/>
            <a:ahLst/>
            <a:cxnLst>
              <a:cxn ang="0">
                <a:pos x="57" y="105"/>
              </a:cxn>
              <a:cxn ang="0">
                <a:pos x="28" y="0"/>
              </a:cxn>
              <a:cxn ang="0">
                <a:pos x="0" y="105"/>
              </a:cxn>
              <a:cxn ang="0">
                <a:pos x="57" y="105"/>
              </a:cxn>
              <a:cxn ang="0">
                <a:pos x="57" y="105"/>
              </a:cxn>
            </a:cxnLst>
            <a:rect l="0" t="0" r="r" b="b"/>
            <a:pathLst>
              <a:path w="57" h="105">
                <a:moveTo>
                  <a:pt x="57" y="105"/>
                </a:moveTo>
                <a:lnTo>
                  <a:pt x="28" y="0"/>
                </a:lnTo>
                <a:lnTo>
                  <a:pt x="0" y="105"/>
                </a:lnTo>
                <a:lnTo>
                  <a:pt x="57" y="105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779" name="Line 19"/>
          <p:cNvSpPr>
            <a:spLocks noChangeShapeType="1"/>
          </p:cNvSpPr>
          <p:nvPr/>
        </p:nvSpPr>
        <p:spPr bwMode="auto">
          <a:xfrm>
            <a:off x="3124200" y="3505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How Secure is Encryption?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656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An attacker who knows the algorithm we’re using could try all possible keys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Security of cryptography depends on the limited computational power of the attacker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 fairly small key (e.g.</a:t>
            </a:r>
            <a:r>
              <a:rPr lang="en-GB" dirty="0" smtClean="0"/>
              <a:t> 128 </a:t>
            </a:r>
            <a:r>
              <a:rPr lang="en-GB" dirty="0"/>
              <a:t>bits) represents a formidable challenge to the attacker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Algorithms can also have weaknesses, independent of key size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How Practical is Encryption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656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Usability depends on being efficient for the good guys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Cost to the good guys tends to rise linearly with key length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Cost to search all keys rises exponentially with key </a:t>
            </a:r>
            <a:r>
              <a:rPr lang="en-GB" dirty="0" smtClean="0"/>
              <a:t>length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How do we keep keys secret?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Short keys: easy to remember, easy to break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Secure are Passwords?</a:t>
            </a:r>
            <a:endParaRPr lang="en-US" dirty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UNIX </a:t>
            </a:r>
            <a:r>
              <a:rPr lang="en-US" sz="2800" dirty="0"/>
              <a:t>passwords: time to check all 5 letter passwords (lower case): 26^5 ~ 10M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75, 1 day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92, 10 seconds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 08, 0.001 seconds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Extend password to six letters, require upper, lower, number, control char: 70^6 ~ 600B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92, 6 days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</a:t>
            </a:r>
            <a:r>
              <a:rPr lang="en-US" sz="2400" dirty="0" smtClean="0"/>
              <a:t>08, </a:t>
            </a:r>
            <a:r>
              <a:rPr lang="en-US" sz="2400" dirty="0"/>
              <a:t>with </a:t>
            </a:r>
            <a:r>
              <a:rPr lang="en-US" sz="2400" dirty="0" smtClean="0"/>
              <a:t>1000 </a:t>
            </a:r>
            <a:r>
              <a:rPr lang="en-US" sz="2400" dirty="0" err="1"/>
              <a:t>PC’s</a:t>
            </a:r>
            <a:r>
              <a:rPr lang="en-US" sz="2400" dirty="0"/>
              <a:t> in parallel, &lt; 1</a:t>
            </a:r>
            <a:r>
              <a:rPr lang="en-US" sz="2400" dirty="0" smtClean="0"/>
              <a:t> </a:t>
            </a:r>
            <a:r>
              <a:rPr lang="en-US" dirty="0" smtClean="0"/>
              <a:t>second</a:t>
            </a:r>
            <a:r>
              <a:rPr lang="en-US" sz="2400" dirty="0" smtClean="0"/>
              <a:t> </a:t>
            </a:r>
            <a:r>
              <a:rPr lang="en-US" sz="2400" dirty="0"/>
              <a:t>(!)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Password Attack/Response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Moore’s Law: enables large number of passwords to be checked very quickly</a:t>
            </a:r>
          </a:p>
          <a:p>
            <a:pPr>
              <a:lnSpc>
                <a:spcPct val="90000"/>
              </a:lnSpc>
            </a:pPr>
            <a:r>
              <a:rPr lang="en-US" sz="2400"/>
              <a:t>Countermeasure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Delay password check for 1 second, so can’t try them quickly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Need to delay both successful and unsuccessful password checks!</a:t>
            </a:r>
          </a:p>
          <a:p>
            <a:pPr>
              <a:lnSpc>
                <a:spcPct val="90000"/>
              </a:lnSpc>
            </a:pPr>
            <a:r>
              <a:rPr lang="en-US" sz="2400"/>
              <a:t>Counter-countermeasure: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Observe network traffic; extract any packet encrypted in password; check various passwords offline</a:t>
            </a:r>
          </a:p>
          <a:p>
            <a:pPr>
              <a:lnSpc>
                <a:spcPct val="90000"/>
              </a:lnSpc>
            </a:pPr>
            <a:r>
              <a:rPr lang="en-US" sz="2400"/>
              <a:t>Counter-counter-countermeasure: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Kerberos: don’t use password to encrypt packets; instead use password to encrypt file containing shared key; use shared key to encrypt packets</a:t>
            </a:r>
          </a:p>
          <a:p>
            <a:pPr>
              <a:lnSpc>
                <a:spcPct val="90000"/>
              </a:lnSpc>
            </a:pPr>
            <a:r>
              <a:rPr lang="en-US" sz="2400"/>
              <a:t>Counter-counter-counter-countermeasure: 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Cryptography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Secret </a:t>
            </a:r>
            <a:r>
              <a:rPr lang="en-GB" dirty="0"/>
              <a:t>Key Cryptography (DES, IDEA, </a:t>
            </a:r>
            <a:r>
              <a:rPr lang="en-GB" dirty="0" err="1"/>
              <a:t>RCx</a:t>
            </a:r>
            <a:r>
              <a:rPr lang="en-GB" dirty="0"/>
              <a:t>, AES)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Public Key Cryptography (RSA, </a:t>
            </a:r>
            <a:r>
              <a:rPr lang="en-GB" dirty="0" err="1"/>
              <a:t>Diffie</a:t>
            </a:r>
            <a:r>
              <a:rPr lang="en-GB" dirty="0"/>
              <a:t>-Hellman, DSS)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Message Digests (MD4, MD5, SHA-1)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r>
              <a:rPr lang="en-US" dirty="0"/>
              <a:t>Secret </a:t>
            </a:r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Single </a:t>
            </a:r>
            <a:r>
              <a:rPr lang="en-US" dirty="0" smtClean="0"/>
              <a:t>key </a:t>
            </a:r>
            <a:r>
              <a:rPr lang="en-US" sz="2800" dirty="0" smtClean="0"/>
              <a:t>(</a:t>
            </a:r>
            <a:r>
              <a:rPr lang="en-US" sz="2800" dirty="0"/>
              <a:t>symmetric) is shared between parties, kept secret from everyone else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Ciphertext</a:t>
            </a:r>
            <a:r>
              <a:rPr lang="en-US" sz="2400" dirty="0"/>
              <a:t> = (M)^K; Plaintext = M = ((M)^K)^K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K kept secret, then both parties know M is authentic and secret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1905000"/>
            <a:ext cx="7010400" cy="2133600"/>
            <a:chOff x="773" y="672"/>
            <a:chExt cx="4139" cy="1222"/>
          </a:xfrm>
        </p:grpSpPr>
        <p:sp>
          <p:nvSpPr>
            <p:cNvPr id="1014789" name="Rectangle 5"/>
            <p:cNvSpPr>
              <a:spLocks noChangeArrowheads="1"/>
            </p:cNvSpPr>
            <p:nvPr/>
          </p:nvSpPr>
          <p:spPr bwMode="auto">
            <a:xfrm>
              <a:off x="1120" y="672"/>
              <a:ext cx="575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Plaintext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014790" name="Rectangle 6"/>
            <p:cNvSpPr>
              <a:spLocks noChangeArrowheads="1"/>
            </p:cNvSpPr>
            <p:nvPr/>
          </p:nvSpPr>
          <p:spPr bwMode="auto">
            <a:xfrm>
              <a:off x="997" y="1243"/>
              <a:ext cx="81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Encrypt with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014791" name="Rectangle 7"/>
            <p:cNvSpPr>
              <a:spLocks noChangeArrowheads="1"/>
            </p:cNvSpPr>
            <p:nvPr/>
          </p:nvSpPr>
          <p:spPr bwMode="auto">
            <a:xfrm>
              <a:off x="1088" y="1428"/>
              <a:ext cx="68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secret key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014792" name="Rectangle 8"/>
            <p:cNvSpPr>
              <a:spLocks noChangeArrowheads="1"/>
            </p:cNvSpPr>
            <p:nvPr/>
          </p:nvSpPr>
          <p:spPr bwMode="auto">
            <a:xfrm>
              <a:off x="1791" y="142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endParaRPr lang="en-US">
                <a:latin typeface="Times New Roman" charset="0"/>
              </a:endParaRPr>
            </a:p>
          </p:txBody>
        </p:sp>
        <p:sp>
          <p:nvSpPr>
            <p:cNvPr id="1014793" name="Rectangle 9"/>
            <p:cNvSpPr>
              <a:spLocks noChangeArrowheads="1"/>
            </p:cNvSpPr>
            <p:nvPr/>
          </p:nvSpPr>
          <p:spPr bwMode="auto">
            <a:xfrm>
              <a:off x="2508" y="1642"/>
              <a:ext cx="683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Ciphertext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014794" name="Rectangle 10"/>
            <p:cNvSpPr>
              <a:spLocks noChangeArrowheads="1"/>
            </p:cNvSpPr>
            <p:nvPr/>
          </p:nvSpPr>
          <p:spPr bwMode="auto">
            <a:xfrm>
              <a:off x="3950" y="672"/>
              <a:ext cx="57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Plaintext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014795" name="Rectangle 11"/>
            <p:cNvSpPr>
              <a:spLocks noChangeArrowheads="1"/>
            </p:cNvSpPr>
            <p:nvPr/>
          </p:nvSpPr>
          <p:spPr bwMode="auto">
            <a:xfrm>
              <a:off x="3814" y="1244"/>
              <a:ext cx="82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Decrypt with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014796" name="Rectangle 12"/>
            <p:cNvSpPr>
              <a:spLocks noChangeArrowheads="1"/>
            </p:cNvSpPr>
            <p:nvPr/>
          </p:nvSpPr>
          <p:spPr bwMode="auto">
            <a:xfrm>
              <a:off x="3884" y="1428"/>
              <a:ext cx="68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latin typeface="Arial" charset="0"/>
                </a:rPr>
                <a:t>secret key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014797" name="Rectangle 13"/>
            <p:cNvSpPr>
              <a:spLocks noChangeArrowheads="1"/>
            </p:cNvSpPr>
            <p:nvPr/>
          </p:nvSpPr>
          <p:spPr bwMode="auto">
            <a:xfrm>
              <a:off x="4649" y="1428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endParaRPr lang="en-US">
                <a:latin typeface="Times New Roman" charset="0"/>
              </a:endParaRPr>
            </a:p>
          </p:txBody>
        </p:sp>
        <p:sp>
          <p:nvSpPr>
            <p:cNvPr id="1014798" name="Freeform 14"/>
            <p:cNvSpPr>
              <a:spLocks/>
            </p:cNvSpPr>
            <p:nvPr/>
          </p:nvSpPr>
          <p:spPr bwMode="auto">
            <a:xfrm>
              <a:off x="773" y="1185"/>
              <a:ext cx="1308" cy="48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552" y="5"/>
                </a:cxn>
                <a:cxn ang="0">
                  <a:pos x="447" y="15"/>
                </a:cxn>
                <a:cxn ang="0">
                  <a:pos x="357" y="29"/>
                </a:cxn>
                <a:cxn ang="0">
                  <a:pos x="271" y="48"/>
                </a:cxn>
                <a:cxn ang="0">
                  <a:pos x="195" y="72"/>
                </a:cxn>
                <a:cxn ang="0">
                  <a:pos x="128" y="100"/>
                </a:cxn>
                <a:cxn ang="0">
                  <a:pos x="76" y="134"/>
                </a:cxn>
                <a:cxn ang="0">
                  <a:pos x="33" y="167"/>
                </a:cxn>
                <a:cxn ang="0">
                  <a:pos x="9" y="205"/>
                </a:cxn>
                <a:cxn ang="0">
                  <a:pos x="0" y="243"/>
                </a:cxn>
                <a:cxn ang="0">
                  <a:pos x="9" y="286"/>
                </a:cxn>
                <a:cxn ang="0">
                  <a:pos x="33" y="324"/>
                </a:cxn>
                <a:cxn ang="0">
                  <a:pos x="76" y="357"/>
                </a:cxn>
                <a:cxn ang="0">
                  <a:pos x="128" y="391"/>
                </a:cxn>
                <a:cxn ang="0">
                  <a:pos x="195" y="419"/>
                </a:cxn>
                <a:cxn ang="0">
                  <a:pos x="271" y="443"/>
                </a:cxn>
                <a:cxn ang="0">
                  <a:pos x="357" y="462"/>
                </a:cxn>
                <a:cxn ang="0">
                  <a:pos x="447" y="476"/>
                </a:cxn>
                <a:cxn ang="0">
                  <a:pos x="552" y="486"/>
                </a:cxn>
                <a:cxn ang="0">
                  <a:pos x="656" y="486"/>
                </a:cxn>
                <a:cxn ang="0">
                  <a:pos x="761" y="486"/>
                </a:cxn>
                <a:cxn ang="0">
                  <a:pos x="861" y="476"/>
                </a:cxn>
                <a:cxn ang="0">
                  <a:pos x="956" y="462"/>
                </a:cxn>
                <a:cxn ang="0">
                  <a:pos x="1042" y="443"/>
                </a:cxn>
                <a:cxn ang="0">
                  <a:pos x="1118" y="419"/>
                </a:cxn>
                <a:cxn ang="0">
                  <a:pos x="1184" y="391"/>
                </a:cxn>
                <a:cxn ang="0">
                  <a:pos x="1237" y="357"/>
                </a:cxn>
                <a:cxn ang="0">
                  <a:pos x="1275" y="324"/>
                </a:cxn>
                <a:cxn ang="0">
                  <a:pos x="1303" y="286"/>
                </a:cxn>
                <a:cxn ang="0">
                  <a:pos x="1308" y="243"/>
                </a:cxn>
                <a:cxn ang="0">
                  <a:pos x="1303" y="205"/>
                </a:cxn>
                <a:cxn ang="0">
                  <a:pos x="1275" y="167"/>
                </a:cxn>
                <a:cxn ang="0">
                  <a:pos x="1237" y="134"/>
                </a:cxn>
                <a:cxn ang="0">
                  <a:pos x="1184" y="100"/>
                </a:cxn>
                <a:cxn ang="0">
                  <a:pos x="1118" y="72"/>
                </a:cxn>
                <a:cxn ang="0">
                  <a:pos x="1042" y="48"/>
                </a:cxn>
                <a:cxn ang="0">
                  <a:pos x="956" y="29"/>
                </a:cxn>
                <a:cxn ang="0">
                  <a:pos x="861" y="15"/>
                </a:cxn>
                <a:cxn ang="0">
                  <a:pos x="761" y="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1308" h="486">
                  <a:moveTo>
                    <a:pt x="656" y="0"/>
                  </a:moveTo>
                  <a:lnTo>
                    <a:pt x="552" y="5"/>
                  </a:lnTo>
                  <a:lnTo>
                    <a:pt x="447" y="15"/>
                  </a:lnTo>
                  <a:lnTo>
                    <a:pt x="357" y="29"/>
                  </a:lnTo>
                  <a:lnTo>
                    <a:pt x="271" y="48"/>
                  </a:lnTo>
                  <a:lnTo>
                    <a:pt x="195" y="72"/>
                  </a:lnTo>
                  <a:lnTo>
                    <a:pt x="128" y="100"/>
                  </a:lnTo>
                  <a:lnTo>
                    <a:pt x="76" y="134"/>
                  </a:lnTo>
                  <a:lnTo>
                    <a:pt x="33" y="167"/>
                  </a:lnTo>
                  <a:lnTo>
                    <a:pt x="9" y="205"/>
                  </a:lnTo>
                  <a:lnTo>
                    <a:pt x="0" y="243"/>
                  </a:lnTo>
                  <a:lnTo>
                    <a:pt x="9" y="286"/>
                  </a:lnTo>
                  <a:lnTo>
                    <a:pt x="33" y="324"/>
                  </a:lnTo>
                  <a:lnTo>
                    <a:pt x="76" y="357"/>
                  </a:lnTo>
                  <a:lnTo>
                    <a:pt x="128" y="391"/>
                  </a:lnTo>
                  <a:lnTo>
                    <a:pt x="195" y="419"/>
                  </a:lnTo>
                  <a:lnTo>
                    <a:pt x="271" y="443"/>
                  </a:lnTo>
                  <a:lnTo>
                    <a:pt x="357" y="462"/>
                  </a:lnTo>
                  <a:lnTo>
                    <a:pt x="447" y="476"/>
                  </a:lnTo>
                  <a:lnTo>
                    <a:pt x="552" y="486"/>
                  </a:lnTo>
                  <a:lnTo>
                    <a:pt x="656" y="486"/>
                  </a:lnTo>
                  <a:lnTo>
                    <a:pt x="761" y="486"/>
                  </a:lnTo>
                  <a:lnTo>
                    <a:pt x="861" y="476"/>
                  </a:lnTo>
                  <a:lnTo>
                    <a:pt x="956" y="462"/>
                  </a:lnTo>
                  <a:lnTo>
                    <a:pt x="1042" y="443"/>
                  </a:lnTo>
                  <a:lnTo>
                    <a:pt x="1118" y="419"/>
                  </a:lnTo>
                  <a:lnTo>
                    <a:pt x="1184" y="391"/>
                  </a:lnTo>
                  <a:lnTo>
                    <a:pt x="1237" y="357"/>
                  </a:lnTo>
                  <a:lnTo>
                    <a:pt x="1275" y="324"/>
                  </a:lnTo>
                  <a:lnTo>
                    <a:pt x="1303" y="286"/>
                  </a:lnTo>
                  <a:lnTo>
                    <a:pt x="1308" y="243"/>
                  </a:lnTo>
                  <a:lnTo>
                    <a:pt x="1303" y="205"/>
                  </a:lnTo>
                  <a:lnTo>
                    <a:pt x="1275" y="167"/>
                  </a:lnTo>
                  <a:lnTo>
                    <a:pt x="1237" y="134"/>
                  </a:lnTo>
                  <a:lnTo>
                    <a:pt x="1184" y="100"/>
                  </a:lnTo>
                  <a:lnTo>
                    <a:pt x="1118" y="72"/>
                  </a:lnTo>
                  <a:lnTo>
                    <a:pt x="1042" y="48"/>
                  </a:lnTo>
                  <a:lnTo>
                    <a:pt x="956" y="29"/>
                  </a:lnTo>
                  <a:lnTo>
                    <a:pt x="861" y="15"/>
                  </a:lnTo>
                  <a:lnTo>
                    <a:pt x="761" y="5"/>
                  </a:lnTo>
                  <a:lnTo>
                    <a:pt x="656" y="0"/>
                  </a:lnTo>
                  <a:lnTo>
                    <a:pt x="656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799" name="Freeform 15"/>
            <p:cNvSpPr>
              <a:spLocks/>
            </p:cNvSpPr>
            <p:nvPr/>
          </p:nvSpPr>
          <p:spPr bwMode="auto">
            <a:xfrm>
              <a:off x="3604" y="1185"/>
              <a:ext cx="1308" cy="486"/>
            </a:xfrm>
            <a:custGeom>
              <a:avLst/>
              <a:gdLst/>
              <a:ahLst/>
              <a:cxnLst>
                <a:cxn ang="0">
                  <a:pos x="651" y="0"/>
                </a:cxn>
                <a:cxn ang="0">
                  <a:pos x="547" y="5"/>
                </a:cxn>
                <a:cxn ang="0">
                  <a:pos x="447" y="15"/>
                </a:cxn>
                <a:cxn ang="0">
                  <a:pos x="352" y="29"/>
                </a:cxn>
                <a:cxn ang="0">
                  <a:pos x="266" y="48"/>
                </a:cxn>
                <a:cxn ang="0">
                  <a:pos x="190" y="72"/>
                </a:cxn>
                <a:cxn ang="0">
                  <a:pos x="123" y="100"/>
                </a:cxn>
                <a:cxn ang="0">
                  <a:pos x="71" y="134"/>
                </a:cxn>
                <a:cxn ang="0">
                  <a:pos x="33" y="167"/>
                </a:cxn>
                <a:cxn ang="0">
                  <a:pos x="9" y="205"/>
                </a:cxn>
                <a:cxn ang="0">
                  <a:pos x="0" y="243"/>
                </a:cxn>
                <a:cxn ang="0">
                  <a:pos x="9" y="286"/>
                </a:cxn>
                <a:cxn ang="0">
                  <a:pos x="33" y="324"/>
                </a:cxn>
                <a:cxn ang="0">
                  <a:pos x="71" y="357"/>
                </a:cxn>
                <a:cxn ang="0">
                  <a:pos x="123" y="391"/>
                </a:cxn>
                <a:cxn ang="0">
                  <a:pos x="190" y="419"/>
                </a:cxn>
                <a:cxn ang="0">
                  <a:pos x="266" y="443"/>
                </a:cxn>
                <a:cxn ang="0">
                  <a:pos x="352" y="462"/>
                </a:cxn>
                <a:cxn ang="0">
                  <a:pos x="447" y="476"/>
                </a:cxn>
                <a:cxn ang="0">
                  <a:pos x="547" y="486"/>
                </a:cxn>
                <a:cxn ang="0">
                  <a:pos x="651" y="486"/>
                </a:cxn>
                <a:cxn ang="0">
                  <a:pos x="761" y="486"/>
                </a:cxn>
                <a:cxn ang="0">
                  <a:pos x="861" y="476"/>
                </a:cxn>
                <a:cxn ang="0">
                  <a:pos x="956" y="462"/>
                </a:cxn>
                <a:cxn ang="0">
                  <a:pos x="1042" y="443"/>
                </a:cxn>
                <a:cxn ang="0">
                  <a:pos x="1118" y="419"/>
                </a:cxn>
                <a:cxn ang="0">
                  <a:pos x="1180" y="391"/>
                </a:cxn>
                <a:cxn ang="0">
                  <a:pos x="1237" y="357"/>
                </a:cxn>
                <a:cxn ang="0">
                  <a:pos x="1275" y="324"/>
                </a:cxn>
                <a:cxn ang="0">
                  <a:pos x="1298" y="286"/>
                </a:cxn>
                <a:cxn ang="0">
                  <a:pos x="1308" y="243"/>
                </a:cxn>
                <a:cxn ang="0">
                  <a:pos x="1298" y="205"/>
                </a:cxn>
                <a:cxn ang="0">
                  <a:pos x="1275" y="167"/>
                </a:cxn>
                <a:cxn ang="0">
                  <a:pos x="1237" y="134"/>
                </a:cxn>
                <a:cxn ang="0">
                  <a:pos x="1180" y="100"/>
                </a:cxn>
                <a:cxn ang="0">
                  <a:pos x="1118" y="72"/>
                </a:cxn>
                <a:cxn ang="0">
                  <a:pos x="1042" y="48"/>
                </a:cxn>
                <a:cxn ang="0">
                  <a:pos x="956" y="29"/>
                </a:cxn>
                <a:cxn ang="0">
                  <a:pos x="861" y="15"/>
                </a:cxn>
                <a:cxn ang="0">
                  <a:pos x="761" y="5"/>
                </a:cxn>
                <a:cxn ang="0">
                  <a:pos x="651" y="0"/>
                </a:cxn>
                <a:cxn ang="0">
                  <a:pos x="651" y="0"/>
                </a:cxn>
              </a:cxnLst>
              <a:rect l="0" t="0" r="r" b="b"/>
              <a:pathLst>
                <a:path w="1308" h="486">
                  <a:moveTo>
                    <a:pt x="651" y="0"/>
                  </a:moveTo>
                  <a:lnTo>
                    <a:pt x="547" y="5"/>
                  </a:lnTo>
                  <a:lnTo>
                    <a:pt x="447" y="15"/>
                  </a:lnTo>
                  <a:lnTo>
                    <a:pt x="352" y="29"/>
                  </a:lnTo>
                  <a:lnTo>
                    <a:pt x="266" y="48"/>
                  </a:lnTo>
                  <a:lnTo>
                    <a:pt x="190" y="72"/>
                  </a:lnTo>
                  <a:lnTo>
                    <a:pt x="123" y="100"/>
                  </a:lnTo>
                  <a:lnTo>
                    <a:pt x="71" y="134"/>
                  </a:lnTo>
                  <a:lnTo>
                    <a:pt x="33" y="167"/>
                  </a:lnTo>
                  <a:lnTo>
                    <a:pt x="9" y="205"/>
                  </a:lnTo>
                  <a:lnTo>
                    <a:pt x="0" y="243"/>
                  </a:lnTo>
                  <a:lnTo>
                    <a:pt x="9" y="286"/>
                  </a:lnTo>
                  <a:lnTo>
                    <a:pt x="33" y="324"/>
                  </a:lnTo>
                  <a:lnTo>
                    <a:pt x="71" y="357"/>
                  </a:lnTo>
                  <a:lnTo>
                    <a:pt x="123" y="391"/>
                  </a:lnTo>
                  <a:lnTo>
                    <a:pt x="190" y="419"/>
                  </a:lnTo>
                  <a:lnTo>
                    <a:pt x="266" y="443"/>
                  </a:lnTo>
                  <a:lnTo>
                    <a:pt x="352" y="462"/>
                  </a:lnTo>
                  <a:lnTo>
                    <a:pt x="447" y="476"/>
                  </a:lnTo>
                  <a:lnTo>
                    <a:pt x="547" y="486"/>
                  </a:lnTo>
                  <a:lnTo>
                    <a:pt x="651" y="486"/>
                  </a:lnTo>
                  <a:lnTo>
                    <a:pt x="761" y="486"/>
                  </a:lnTo>
                  <a:lnTo>
                    <a:pt x="861" y="476"/>
                  </a:lnTo>
                  <a:lnTo>
                    <a:pt x="956" y="462"/>
                  </a:lnTo>
                  <a:lnTo>
                    <a:pt x="1042" y="443"/>
                  </a:lnTo>
                  <a:lnTo>
                    <a:pt x="1118" y="419"/>
                  </a:lnTo>
                  <a:lnTo>
                    <a:pt x="1180" y="391"/>
                  </a:lnTo>
                  <a:lnTo>
                    <a:pt x="1237" y="357"/>
                  </a:lnTo>
                  <a:lnTo>
                    <a:pt x="1275" y="324"/>
                  </a:lnTo>
                  <a:lnTo>
                    <a:pt x="1298" y="286"/>
                  </a:lnTo>
                  <a:lnTo>
                    <a:pt x="1308" y="243"/>
                  </a:lnTo>
                  <a:lnTo>
                    <a:pt x="1298" y="205"/>
                  </a:lnTo>
                  <a:lnTo>
                    <a:pt x="1275" y="167"/>
                  </a:lnTo>
                  <a:lnTo>
                    <a:pt x="1237" y="134"/>
                  </a:lnTo>
                  <a:lnTo>
                    <a:pt x="1180" y="100"/>
                  </a:lnTo>
                  <a:lnTo>
                    <a:pt x="1118" y="72"/>
                  </a:lnTo>
                  <a:lnTo>
                    <a:pt x="1042" y="48"/>
                  </a:lnTo>
                  <a:lnTo>
                    <a:pt x="956" y="29"/>
                  </a:lnTo>
                  <a:lnTo>
                    <a:pt x="861" y="15"/>
                  </a:lnTo>
                  <a:lnTo>
                    <a:pt x="761" y="5"/>
                  </a:lnTo>
                  <a:lnTo>
                    <a:pt x="651" y="0"/>
                  </a:lnTo>
                  <a:lnTo>
                    <a:pt x="651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800" name="Line 16"/>
            <p:cNvSpPr>
              <a:spLocks noChangeShapeType="1"/>
            </p:cNvSpPr>
            <p:nvPr/>
          </p:nvSpPr>
          <p:spPr bwMode="auto">
            <a:xfrm flipH="1">
              <a:off x="1440" y="859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801" name="Freeform 17"/>
            <p:cNvSpPr>
              <a:spLocks/>
            </p:cNvSpPr>
            <p:nvPr/>
          </p:nvSpPr>
          <p:spPr bwMode="auto">
            <a:xfrm>
              <a:off x="1396" y="1076"/>
              <a:ext cx="62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109"/>
                </a:cxn>
                <a:cxn ang="0">
                  <a:pos x="62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0" y="0"/>
                </a:cxn>
              </a:cxnLst>
              <a:rect l="0" t="0" r="r" b="b"/>
              <a:pathLst>
                <a:path w="62" h="109">
                  <a:moveTo>
                    <a:pt x="0" y="0"/>
                  </a:moveTo>
                  <a:lnTo>
                    <a:pt x="33" y="109"/>
                  </a:lnTo>
                  <a:lnTo>
                    <a:pt x="62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802" name="Line 18"/>
            <p:cNvSpPr>
              <a:spLocks noChangeShapeType="1"/>
            </p:cNvSpPr>
            <p:nvPr/>
          </p:nvSpPr>
          <p:spPr bwMode="auto">
            <a:xfrm flipV="1">
              <a:off x="4255" y="967"/>
              <a:ext cx="1" cy="20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803" name="Freeform 19"/>
            <p:cNvSpPr>
              <a:spLocks/>
            </p:cNvSpPr>
            <p:nvPr/>
          </p:nvSpPr>
          <p:spPr bwMode="auto">
            <a:xfrm>
              <a:off x="4227" y="881"/>
              <a:ext cx="57" cy="105"/>
            </a:xfrm>
            <a:custGeom>
              <a:avLst/>
              <a:gdLst/>
              <a:ahLst/>
              <a:cxnLst>
                <a:cxn ang="0">
                  <a:pos x="57" y="105"/>
                </a:cxn>
                <a:cxn ang="0">
                  <a:pos x="28" y="0"/>
                </a:cxn>
                <a:cxn ang="0">
                  <a:pos x="0" y="105"/>
                </a:cxn>
                <a:cxn ang="0">
                  <a:pos x="57" y="105"/>
                </a:cxn>
                <a:cxn ang="0">
                  <a:pos x="57" y="105"/>
                </a:cxn>
              </a:cxnLst>
              <a:rect l="0" t="0" r="r" b="b"/>
              <a:pathLst>
                <a:path w="57" h="105">
                  <a:moveTo>
                    <a:pt x="57" y="105"/>
                  </a:moveTo>
                  <a:lnTo>
                    <a:pt x="28" y="0"/>
                  </a:lnTo>
                  <a:lnTo>
                    <a:pt x="0" y="105"/>
                  </a:lnTo>
                  <a:lnTo>
                    <a:pt x="57" y="105"/>
                  </a:lnTo>
                  <a:lnTo>
                    <a:pt x="57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804" name="Freeform 20"/>
            <p:cNvSpPr>
              <a:spLocks/>
            </p:cNvSpPr>
            <p:nvPr/>
          </p:nvSpPr>
          <p:spPr bwMode="auto">
            <a:xfrm>
              <a:off x="1425" y="1671"/>
              <a:ext cx="2830" cy="2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23"/>
                </a:cxn>
                <a:cxn ang="0">
                  <a:pos x="2830" y="223"/>
                </a:cxn>
                <a:cxn ang="0">
                  <a:pos x="2830" y="109"/>
                </a:cxn>
              </a:cxnLst>
              <a:rect l="0" t="0" r="r" b="b"/>
              <a:pathLst>
                <a:path w="2830" h="223">
                  <a:moveTo>
                    <a:pt x="0" y="0"/>
                  </a:moveTo>
                  <a:lnTo>
                    <a:pt x="4" y="223"/>
                  </a:lnTo>
                  <a:lnTo>
                    <a:pt x="2830" y="223"/>
                  </a:lnTo>
                  <a:lnTo>
                    <a:pt x="2830" y="109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805" name="Freeform 21"/>
            <p:cNvSpPr>
              <a:spLocks/>
            </p:cNvSpPr>
            <p:nvPr/>
          </p:nvSpPr>
          <p:spPr bwMode="auto">
            <a:xfrm>
              <a:off x="4227" y="1675"/>
              <a:ext cx="57" cy="110"/>
            </a:xfrm>
            <a:custGeom>
              <a:avLst/>
              <a:gdLst/>
              <a:ahLst/>
              <a:cxnLst>
                <a:cxn ang="0">
                  <a:pos x="57" y="105"/>
                </a:cxn>
                <a:cxn ang="0">
                  <a:pos x="28" y="0"/>
                </a:cxn>
                <a:cxn ang="0">
                  <a:pos x="0" y="110"/>
                </a:cxn>
                <a:cxn ang="0">
                  <a:pos x="57" y="110"/>
                </a:cxn>
                <a:cxn ang="0">
                  <a:pos x="57" y="110"/>
                </a:cxn>
                <a:cxn ang="0">
                  <a:pos x="57" y="105"/>
                </a:cxn>
              </a:cxnLst>
              <a:rect l="0" t="0" r="r" b="b"/>
              <a:pathLst>
                <a:path w="57" h="110">
                  <a:moveTo>
                    <a:pt x="57" y="105"/>
                  </a:moveTo>
                  <a:lnTo>
                    <a:pt x="28" y="0"/>
                  </a:lnTo>
                  <a:lnTo>
                    <a:pt x="0" y="110"/>
                  </a:lnTo>
                  <a:lnTo>
                    <a:pt x="57" y="110"/>
                  </a:lnTo>
                  <a:lnTo>
                    <a:pt x="57" y="110"/>
                  </a:lnTo>
                  <a:lnTo>
                    <a:pt x="57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382000" cy="45259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Fishnet Assignment #4</a:t>
            </a:r>
          </a:p>
          <a:p>
            <a:pPr lvl="1"/>
            <a:r>
              <a:rPr lang="en-US" dirty="0" smtClean="0"/>
              <a:t>Due next Monday, Dec 1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Final Exam</a:t>
            </a:r>
          </a:p>
          <a:p>
            <a:pPr lvl="1"/>
            <a:r>
              <a:rPr lang="en-US" dirty="0" smtClean="0"/>
              <a:t>Handed out next Monday night (and by email)</a:t>
            </a:r>
          </a:p>
          <a:p>
            <a:pPr lvl="1"/>
            <a:r>
              <a:rPr lang="en-US" dirty="0" smtClean="0"/>
              <a:t>Due Monday, 12/8, 11:59pm, no extensions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extensions allowed for fishnet assignments/homework, even for reduced credit, beyond 12/5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Secret Key</a:t>
            </a:r>
            <a:r>
              <a:rPr lang="en-GB" dirty="0" smtClean="0"/>
              <a:t> Integrity: Message Authentication Codes</a:t>
            </a:r>
            <a:endParaRPr lang="en-GB" dirty="0"/>
          </a:p>
        </p:txBody>
      </p:sp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1682750" y="3436938"/>
            <a:ext cx="1284288" cy="822325"/>
          </a:xfrm>
          <a:prstGeom prst="roundRect">
            <a:avLst>
              <a:gd name="adj" fmla="val 19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Generate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536700" y="3365500"/>
            <a:ext cx="1574800" cy="965200"/>
          </a:xfrm>
          <a:prstGeom prst="roundRect">
            <a:avLst>
              <a:gd name="adj" fmla="val 162"/>
            </a:avLst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24563" y="3438525"/>
            <a:ext cx="979487" cy="822325"/>
          </a:xfrm>
          <a:prstGeom prst="roundRect">
            <a:avLst>
              <a:gd name="adj" fmla="val 19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Verify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727700" y="3365500"/>
            <a:ext cx="1574800" cy="965200"/>
          </a:xfrm>
          <a:prstGeom prst="roundRect">
            <a:avLst>
              <a:gd name="adj" fmla="val 162"/>
            </a:avLst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944938" y="3567113"/>
            <a:ext cx="877887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439738" y="2346325"/>
            <a:ext cx="12684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Plaintext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754188" y="2590800"/>
            <a:ext cx="64754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362200" y="2592388"/>
            <a:ext cx="1588" cy="760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553200" y="2592388"/>
            <a:ext cx="1588" cy="760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125788" y="3810000"/>
            <a:ext cx="9128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725988" y="3810000"/>
            <a:ext cx="9890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7754938" y="3565525"/>
            <a:ext cx="1116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Yes/No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7316788" y="3810000"/>
            <a:ext cx="5318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1963738" y="4937125"/>
            <a:ext cx="6921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Key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2286000" y="4333875"/>
            <a:ext cx="1588" cy="6111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6230938" y="4937125"/>
            <a:ext cx="6921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Key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6553200" y="4333875"/>
            <a:ext cx="1588" cy="6111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0063"/>
            <a:ext cx="7772400" cy="13604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Challenge / Response Authentication</a:t>
            </a:r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127125" y="2193925"/>
            <a:ext cx="22161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Alice (knows K)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6232525" y="2117725"/>
            <a:ext cx="20637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1"/>
                </a:solidFill>
              </a:rPr>
              <a:t>Bob (knows K)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677988" y="3429000"/>
            <a:ext cx="44180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28950" y="3032125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I’m Alice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307138" y="2957513"/>
            <a:ext cx="2673981" cy="997923"/>
          </a:xfrm>
          <a:prstGeom prst="roundRect">
            <a:avLst>
              <a:gd name="adj" fmla="val 13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1"/>
                </a:solidFill>
              </a:rPr>
              <a:t>Pick Random R</a:t>
            </a: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1"/>
                </a:solidFill>
              </a:rPr>
              <a:t>Encrypt R using </a:t>
            </a:r>
            <a:r>
              <a:rPr lang="en-GB" sz="2400" dirty="0" smtClean="0">
                <a:solidFill>
                  <a:schemeClr val="tx1"/>
                </a:solidFill>
              </a:rPr>
              <a:t>K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1524000" y="4648200"/>
            <a:ext cx="4573588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1963738" y="4251325"/>
            <a:ext cx="4200039" cy="447003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1"/>
                </a:solidFill>
              </a:rPr>
              <a:t>If you’re Alice, decrypt</a:t>
            </a:r>
            <a:r>
              <a:rPr lang="en-GB" sz="2400" dirty="0" smtClean="0">
                <a:solidFill>
                  <a:schemeClr val="tx1"/>
                </a:solidFill>
              </a:rPr>
              <a:t> (R)^K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601788" y="5486400"/>
            <a:ext cx="45704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3716338" y="5089525"/>
            <a:ext cx="1391578" cy="447003"/>
          </a:xfrm>
          <a:prstGeom prst="roundRect">
            <a:avLst>
              <a:gd name="adj" fmla="val 40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/>
              <a:t>(R+1)^K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5486400" y="5638800"/>
            <a:ext cx="3461355" cy="447003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Bob </a:t>
            </a:r>
            <a:r>
              <a:rPr lang="en-GB" sz="2400" dirty="0" smtClean="0"/>
              <a:t>thinks Alice is fresh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Secret Key Algorithms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281488"/>
          </a:xfrm>
          <a:ln/>
        </p:spPr>
        <p:txBody>
          <a:bodyPr/>
          <a:lstStyle/>
          <a:p>
            <a:pPr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DES (Data Encryption Standard)</a:t>
            </a: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56 bit key (+ 8 parity bits</a:t>
            </a:r>
            <a:r>
              <a:rPr lang="en-GB" dirty="0" smtClean="0"/>
              <a:t>) =&gt; has become too small</a:t>
            </a: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Input and output are 64 bit blocks</a:t>
            </a: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slow in software, based on </a:t>
            </a:r>
            <a:r>
              <a:rPr lang="en-GB" dirty="0" smtClean="0"/>
              <a:t>(gratuitous?) </a:t>
            </a:r>
            <a:r>
              <a:rPr lang="en-GB" dirty="0"/>
              <a:t>bit</a:t>
            </a:r>
            <a:r>
              <a:rPr lang="en-GB" dirty="0" smtClean="0"/>
              <a:t> twiddling</a:t>
            </a:r>
            <a:endParaRPr lang="en-GB" dirty="0"/>
          </a:p>
          <a:p>
            <a:pPr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IDEA (International Data Encryption Algorithm)</a:t>
            </a: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128 bit key</a:t>
            </a: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Input and output are 64 bit blocks</a:t>
            </a:r>
          </a:p>
          <a:p>
            <a:pPr lvl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designed to be efficient in software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Secret Key Algorithms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38613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Triple DES</a:t>
            </a:r>
          </a:p>
          <a:p>
            <a:pPr lvl="1">
              <a:lnSpc>
                <a:spcPct val="8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Apply DES three times (EDE) using K1, K2, K3 where K1 may equal K3</a:t>
            </a:r>
          </a:p>
          <a:p>
            <a:pPr lvl="1">
              <a:lnSpc>
                <a:spcPct val="8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Input and output 64 bit blocks</a:t>
            </a:r>
          </a:p>
          <a:p>
            <a:pPr lvl="1">
              <a:lnSpc>
                <a:spcPct val="8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Key is 112 or 168 bits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Advanced Encryption Standard (AES)</a:t>
            </a:r>
          </a:p>
          <a:p>
            <a:pPr lvl="1">
              <a:lnSpc>
                <a:spcPct val="8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New NIST standard to replace DES.</a:t>
            </a:r>
          </a:p>
          <a:p>
            <a:pPr lvl="1">
              <a:lnSpc>
                <a:spcPct val="8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Public Design and Selection Process. Rijndael.</a:t>
            </a:r>
          </a:p>
          <a:p>
            <a:pPr lvl="1">
              <a:lnSpc>
                <a:spcPct val="8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Key Sizes 128,192,256. Block size 128.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Secret Key Algorithms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3700"/>
          </a:xfrm>
          <a:ln/>
        </p:spPr>
        <p:txBody>
          <a:bodyPr/>
          <a:lstStyle/>
          <a:p>
            <a:pPr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RC2 (Rivest’s Cipher #2)</a:t>
            </a:r>
          </a:p>
          <a:p>
            <a:pPr lvl="1"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Variable key size</a:t>
            </a:r>
          </a:p>
          <a:p>
            <a:pPr lvl="1"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Input and output are 64 bit blocks</a:t>
            </a:r>
          </a:p>
          <a:p>
            <a:pPr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RC4 (Rivest’s Cipher #4)</a:t>
            </a:r>
          </a:p>
          <a:p>
            <a:pPr lvl="1"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Variable key size</a:t>
            </a:r>
          </a:p>
          <a:p>
            <a:pPr lvl="1"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Extremely efficient</a:t>
            </a:r>
          </a:p>
          <a:p>
            <a:pPr lvl="1"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Stream cipher - one time use keys</a:t>
            </a:r>
          </a:p>
          <a:p>
            <a:pPr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Many other secret key algorithms exist</a:t>
            </a:r>
          </a:p>
          <a:p>
            <a:pPr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It is hard to invent secure ones!</a:t>
            </a:r>
          </a:p>
          <a:p>
            <a:pPr>
              <a:lnSpc>
                <a:spcPct val="7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No good reason to invent new ones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Encrypting Large Messages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basic algorithms encrypt a fixed size block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Obvious solution is to encrypt a block at a time. This is called Electronic Code Book (ECB</a:t>
            </a:r>
            <a:r>
              <a:rPr lang="en-GB" dirty="0" smtClean="0"/>
              <a:t>)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L</a:t>
            </a:r>
            <a:r>
              <a:rPr lang="en-GB" dirty="0" err="1" smtClean="0"/>
              <a:t>eaks</a:t>
            </a:r>
            <a:r>
              <a:rPr lang="en-GB" dirty="0" smtClean="0"/>
              <a:t> data: repeated </a:t>
            </a:r>
            <a:r>
              <a:rPr lang="en-GB" dirty="0"/>
              <a:t>plaintext blocks yield repeated </a:t>
            </a:r>
            <a:r>
              <a:rPr lang="en-GB" dirty="0" err="1"/>
              <a:t>ciphertext</a:t>
            </a:r>
            <a:r>
              <a:rPr lang="en-GB" dirty="0"/>
              <a:t> </a:t>
            </a:r>
            <a:r>
              <a:rPr lang="en-GB" dirty="0" smtClean="0"/>
              <a:t>blocks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Does not guarantee integrity!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Other modes “chain” to avoid this (CBC, CFB, OFB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CBC (Cipher Block Chaining)</a:t>
            </a:r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10795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195388" y="2201863"/>
            <a:ext cx="5064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5273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592388" y="2201863"/>
            <a:ext cx="608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M1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39751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4040188" y="2201863"/>
            <a:ext cx="608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M2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54229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5487988" y="2201863"/>
            <a:ext cx="608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M3</a:t>
            </a: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8707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6935788" y="2201863"/>
            <a:ext cx="608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M4</a:t>
            </a: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10795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1195388" y="4945063"/>
            <a:ext cx="5064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25273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2592388" y="4945063"/>
            <a:ext cx="5397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39751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4040188" y="4945063"/>
            <a:ext cx="5397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54229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>
            <a:off x="5487988" y="4945063"/>
            <a:ext cx="5397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68707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AutoShape 21"/>
          <p:cNvSpPr>
            <a:spLocks noChangeArrowheads="1"/>
          </p:cNvSpPr>
          <p:nvPr/>
        </p:nvSpPr>
        <p:spPr bwMode="auto">
          <a:xfrm>
            <a:off x="6935788" y="4945063"/>
            <a:ext cx="5397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C4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767013" y="3222625"/>
            <a:ext cx="255587" cy="277813"/>
            <a:chOff x="1743" y="2030"/>
            <a:chExt cx="161" cy="175"/>
          </a:xfrm>
        </p:grpSpPr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>
              <a:off x="1752" y="2126"/>
              <a:ext cx="143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V="1">
              <a:off x="1831" y="2040"/>
              <a:ext cx="1" cy="14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1743" y="2030"/>
              <a:ext cx="162" cy="176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2895600" y="2744788"/>
            <a:ext cx="1588" cy="4556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1" name="AutoShape 27"/>
          <p:cNvSpPr>
            <a:spLocks noChangeArrowheads="1"/>
          </p:cNvSpPr>
          <p:nvPr/>
        </p:nvSpPr>
        <p:spPr bwMode="auto">
          <a:xfrm>
            <a:off x="2701925" y="3870325"/>
            <a:ext cx="387350" cy="457200"/>
          </a:xfrm>
          <a:prstGeom prst="roundRect">
            <a:avLst>
              <a:gd name="adj" fmla="val 40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2895600" y="3506788"/>
            <a:ext cx="1588" cy="379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2895600" y="4268788"/>
            <a:ext cx="1588" cy="608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 flipV="1">
            <a:off x="1820863" y="3419475"/>
            <a:ext cx="912812" cy="14493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214813" y="3222625"/>
            <a:ext cx="255587" cy="277813"/>
            <a:chOff x="2655" y="2030"/>
            <a:chExt cx="161" cy="175"/>
          </a:xfrm>
        </p:grpSpPr>
        <p:sp>
          <p:nvSpPr>
            <p:cNvPr id="31776" name="Line 32"/>
            <p:cNvSpPr>
              <a:spLocks noChangeShapeType="1"/>
            </p:cNvSpPr>
            <p:nvPr/>
          </p:nvSpPr>
          <p:spPr bwMode="auto">
            <a:xfrm>
              <a:off x="2664" y="2126"/>
              <a:ext cx="143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7" name="Line 33"/>
            <p:cNvSpPr>
              <a:spLocks noChangeShapeType="1"/>
            </p:cNvSpPr>
            <p:nvPr/>
          </p:nvSpPr>
          <p:spPr bwMode="auto">
            <a:xfrm flipV="1">
              <a:off x="2743" y="2040"/>
              <a:ext cx="1" cy="14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2655" y="2030"/>
              <a:ext cx="162" cy="176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4343400" y="2744788"/>
            <a:ext cx="1588" cy="4556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>
            <a:off x="4149725" y="3870325"/>
            <a:ext cx="387350" cy="457200"/>
          </a:xfrm>
          <a:prstGeom prst="roundRect">
            <a:avLst>
              <a:gd name="adj" fmla="val 40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1781" name="Line 37"/>
          <p:cNvSpPr>
            <a:spLocks noChangeShapeType="1"/>
          </p:cNvSpPr>
          <p:nvPr/>
        </p:nvSpPr>
        <p:spPr bwMode="auto">
          <a:xfrm>
            <a:off x="4343400" y="3506788"/>
            <a:ext cx="1588" cy="379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>
            <a:off x="4343400" y="4268788"/>
            <a:ext cx="1588" cy="608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3" name="Line 39"/>
          <p:cNvSpPr>
            <a:spLocks noChangeShapeType="1"/>
          </p:cNvSpPr>
          <p:nvPr/>
        </p:nvSpPr>
        <p:spPr bwMode="auto">
          <a:xfrm flipV="1">
            <a:off x="3268663" y="3419475"/>
            <a:ext cx="912812" cy="14493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662613" y="3222625"/>
            <a:ext cx="255587" cy="277813"/>
            <a:chOff x="3567" y="2030"/>
            <a:chExt cx="161" cy="175"/>
          </a:xfrm>
        </p:grpSpPr>
        <p:sp>
          <p:nvSpPr>
            <p:cNvPr id="31785" name="Line 41"/>
            <p:cNvSpPr>
              <a:spLocks noChangeShapeType="1"/>
            </p:cNvSpPr>
            <p:nvPr/>
          </p:nvSpPr>
          <p:spPr bwMode="auto">
            <a:xfrm>
              <a:off x="3576" y="2126"/>
              <a:ext cx="143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6" name="Line 42"/>
            <p:cNvSpPr>
              <a:spLocks noChangeShapeType="1"/>
            </p:cNvSpPr>
            <p:nvPr/>
          </p:nvSpPr>
          <p:spPr bwMode="auto">
            <a:xfrm flipV="1">
              <a:off x="3655" y="2040"/>
              <a:ext cx="1" cy="14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7" name="Oval 43"/>
            <p:cNvSpPr>
              <a:spLocks noChangeArrowheads="1"/>
            </p:cNvSpPr>
            <p:nvPr/>
          </p:nvSpPr>
          <p:spPr bwMode="auto">
            <a:xfrm>
              <a:off x="3567" y="2030"/>
              <a:ext cx="162" cy="176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88" name="Line 44"/>
          <p:cNvSpPr>
            <a:spLocks noChangeShapeType="1"/>
          </p:cNvSpPr>
          <p:nvPr/>
        </p:nvSpPr>
        <p:spPr bwMode="auto">
          <a:xfrm>
            <a:off x="5791200" y="2744788"/>
            <a:ext cx="1588" cy="4556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9" name="AutoShape 45"/>
          <p:cNvSpPr>
            <a:spLocks noChangeArrowheads="1"/>
          </p:cNvSpPr>
          <p:nvPr/>
        </p:nvSpPr>
        <p:spPr bwMode="auto">
          <a:xfrm>
            <a:off x="5597525" y="3870325"/>
            <a:ext cx="387350" cy="457200"/>
          </a:xfrm>
          <a:prstGeom prst="roundRect">
            <a:avLst>
              <a:gd name="adj" fmla="val 40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1790" name="Line 46"/>
          <p:cNvSpPr>
            <a:spLocks noChangeShapeType="1"/>
          </p:cNvSpPr>
          <p:nvPr/>
        </p:nvSpPr>
        <p:spPr bwMode="auto">
          <a:xfrm>
            <a:off x="5791200" y="3506788"/>
            <a:ext cx="1588" cy="379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1" name="Line 47"/>
          <p:cNvSpPr>
            <a:spLocks noChangeShapeType="1"/>
          </p:cNvSpPr>
          <p:nvPr/>
        </p:nvSpPr>
        <p:spPr bwMode="auto">
          <a:xfrm>
            <a:off x="5791200" y="4268788"/>
            <a:ext cx="1588" cy="608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2" name="Line 48"/>
          <p:cNvSpPr>
            <a:spLocks noChangeShapeType="1"/>
          </p:cNvSpPr>
          <p:nvPr/>
        </p:nvSpPr>
        <p:spPr bwMode="auto">
          <a:xfrm flipV="1">
            <a:off x="4716463" y="3419475"/>
            <a:ext cx="912812" cy="14493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7110413" y="3222625"/>
            <a:ext cx="255587" cy="277813"/>
            <a:chOff x="4479" y="2030"/>
            <a:chExt cx="161" cy="175"/>
          </a:xfrm>
        </p:grpSpPr>
        <p:sp>
          <p:nvSpPr>
            <p:cNvPr id="31794" name="Line 50"/>
            <p:cNvSpPr>
              <a:spLocks noChangeShapeType="1"/>
            </p:cNvSpPr>
            <p:nvPr/>
          </p:nvSpPr>
          <p:spPr bwMode="auto">
            <a:xfrm>
              <a:off x="4488" y="2126"/>
              <a:ext cx="143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5" name="Line 51"/>
            <p:cNvSpPr>
              <a:spLocks noChangeShapeType="1"/>
            </p:cNvSpPr>
            <p:nvPr/>
          </p:nvSpPr>
          <p:spPr bwMode="auto">
            <a:xfrm flipV="1">
              <a:off x="4567" y="2040"/>
              <a:ext cx="1" cy="14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6" name="Oval 52"/>
            <p:cNvSpPr>
              <a:spLocks noChangeArrowheads="1"/>
            </p:cNvSpPr>
            <p:nvPr/>
          </p:nvSpPr>
          <p:spPr bwMode="auto">
            <a:xfrm>
              <a:off x="4479" y="2030"/>
              <a:ext cx="162" cy="176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97" name="Line 53"/>
          <p:cNvSpPr>
            <a:spLocks noChangeShapeType="1"/>
          </p:cNvSpPr>
          <p:nvPr/>
        </p:nvSpPr>
        <p:spPr bwMode="auto">
          <a:xfrm>
            <a:off x="7239000" y="2744788"/>
            <a:ext cx="1588" cy="4556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98" name="AutoShape 54"/>
          <p:cNvSpPr>
            <a:spLocks noChangeArrowheads="1"/>
          </p:cNvSpPr>
          <p:nvPr/>
        </p:nvSpPr>
        <p:spPr bwMode="auto">
          <a:xfrm>
            <a:off x="7045325" y="3870325"/>
            <a:ext cx="387350" cy="457200"/>
          </a:xfrm>
          <a:prstGeom prst="roundRect">
            <a:avLst>
              <a:gd name="adj" fmla="val 40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1799" name="Line 55"/>
          <p:cNvSpPr>
            <a:spLocks noChangeShapeType="1"/>
          </p:cNvSpPr>
          <p:nvPr/>
        </p:nvSpPr>
        <p:spPr bwMode="auto">
          <a:xfrm>
            <a:off x="7239000" y="3506788"/>
            <a:ext cx="1588" cy="379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0" name="Line 56"/>
          <p:cNvSpPr>
            <a:spLocks noChangeShapeType="1"/>
          </p:cNvSpPr>
          <p:nvPr/>
        </p:nvSpPr>
        <p:spPr bwMode="auto">
          <a:xfrm>
            <a:off x="7239000" y="4268788"/>
            <a:ext cx="1588" cy="608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1" name="Line 57"/>
          <p:cNvSpPr>
            <a:spLocks noChangeShapeType="1"/>
          </p:cNvSpPr>
          <p:nvPr/>
        </p:nvSpPr>
        <p:spPr bwMode="auto">
          <a:xfrm flipV="1">
            <a:off x="6164263" y="3419475"/>
            <a:ext cx="912812" cy="14493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02" name="Line 58"/>
          <p:cNvSpPr>
            <a:spLocks noChangeShapeType="1"/>
          </p:cNvSpPr>
          <p:nvPr/>
        </p:nvSpPr>
        <p:spPr bwMode="auto">
          <a:xfrm>
            <a:off x="1447800" y="2744788"/>
            <a:ext cx="1588" cy="2132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CBC Decryption</a:t>
            </a:r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0795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1195388" y="2201863"/>
            <a:ext cx="5064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25273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2592388" y="2201863"/>
            <a:ext cx="5397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39751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4040188" y="2201863"/>
            <a:ext cx="5397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54229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5487988" y="2201863"/>
            <a:ext cx="5397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6870700" y="21383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6935788" y="2201863"/>
            <a:ext cx="5397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10795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1195388" y="4945063"/>
            <a:ext cx="5064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25273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2592388" y="4945063"/>
            <a:ext cx="608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M1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39751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4040188" y="4945063"/>
            <a:ext cx="608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M2</a:t>
            </a:r>
          </a:p>
        </p:txBody>
      </p:sp>
      <p:sp>
        <p:nvSpPr>
          <p:cNvPr id="32786" name="AutoShape 18"/>
          <p:cNvSpPr>
            <a:spLocks noChangeArrowheads="1"/>
          </p:cNvSpPr>
          <p:nvPr/>
        </p:nvSpPr>
        <p:spPr bwMode="auto">
          <a:xfrm>
            <a:off x="54229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7" name="AutoShape 19"/>
          <p:cNvSpPr>
            <a:spLocks noChangeArrowheads="1"/>
          </p:cNvSpPr>
          <p:nvPr/>
        </p:nvSpPr>
        <p:spPr bwMode="auto">
          <a:xfrm>
            <a:off x="5487988" y="4945063"/>
            <a:ext cx="608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M3</a:t>
            </a:r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>
            <a:off x="6870700" y="4881563"/>
            <a:ext cx="736600" cy="584200"/>
          </a:xfrm>
          <a:prstGeom prst="roundRect">
            <a:avLst>
              <a:gd name="adj" fmla="val 269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9" name="AutoShape 21"/>
          <p:cNvSpPr>
            <a:spLocks noChangeArrowheads="1"/>
          </p:cNvSpPr>
          <p:nvPr/>
        </p:nvSpPr>
        <p:spPr bwMode="auto">
          <a:xfrm>
            <a:off x="6935788" y="4945063"/>
            <a:ext cx="608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M4</a:t>
            </a:r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2895600" y="2744788"/>
            <a:ext cx="1588" cy="4556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2895600" y="3506788"/>
            <a:ext cx="1588" cy="379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95600" y="4268788"/>
            <a:ext cx="1588" cy="608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1828800" y="2743200"/>
            <a:ext cx="914400" cy="137160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214813" y="3908425"/>
            <a:ext cx="255587" cy="277813"/>
            <a:chOff x="2655" y="2462"/>
            <a:chExt cx="161" cy="175"/>
          </a:xfrm>
        </p:grpSpPr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2664" y="2558"/>
              <a:ext cx="143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 flipV="1">
              <a:off x="2743" y="2472"/>
              <a:ext cx="1" cy="14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7" name="Oval 29"/>
            <p:cNvSpPr>
              <a:spLocks noChangeArrowheads="1"/>
            </p:cNvSpPr>
            <p:nvPr/>
          </p:nvSpPr>
          <p:spPr bwMode="auto">
            <a:xfrm>
              <a:off x="2655" y="2462"/>
              <a:ext cx="162" cy="176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4343400" y="2744788"/>
            <a:ext cx="1588" cy="4556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9" name="AutoShape 31"/>
          <p:cNvSpPr>
            <a:spLocks noChangeArrowheads="1"/>
          </p:cNvSpPr>
          <p:nvPr/>
        </p:nvSpPr>
        <p:spPr bwMode="auto">
          <a:xfrm>
            <a:off x="2701925" y="3108325"/>
            <a:ext cx="404813" cy="457200"/>
          </a:xfrm>
          <a:prstGeom prst="roundRect">
            <a:avLst>
              <a:gd name="adj" fmla="val 3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4343400" y="3506788"/>
            <a:ext cx="1588" cy="379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4343400" y="4268788"/>
            <a:ext cx="1588" cy="608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3276600" y="2743200"/>
            <a:ext cx="914400" cy="137160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662613" y="3908425"/>
            <a:ext cx="255587" cy="277813"/>
            <a:chOff x="3567" y="2462"/>
            <a:chExt cx="161" cy="175"/>
          </a:xfrm>
        </p:grpSpPr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>
              <a:off x="3576" y="2558"/>
              <a:ext cx="143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 flipV="1">
              <a:off x="3655" y="2472"/>
              <a:ext cx="1" cy="14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6" name="Oval 38"/>
            <p:cNvSpPr>
              <a:spLocks noChangeArrowheads="1"/>
            </p:cNvSpPr>
            <p:nvPr/>
          </p:nvSpPr>
          <p:spPr bwMode="auto">
            <a:xfrm>
              <a:off x="3567" y="2462"/>
              <a:ext cx="162" cy="176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5791200" y="2744788"/>
            <a:ext cx="1588" cy="4556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8" name="Line 40"/>
          <p:cNvSpPr>
            <a:spLocks noChangeShapeType="1"/>
          </p:cNvSpPr>
          <p:nvPr/>
        </p:nvSpPr>
        <p:spPr bwMode="auto">
          <a:xfrm>
            <a:off x="5791200" y="3506788"/>
            <a:ext cx="1588" cy="379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5791200" y="4268788"/>
            <a:ext cx="1588" cy="608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4724400" y="2743200"/>
            <a:ext cx="914400" cy="137160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7110413" y="3908425"/>
            <a:ext cx="255587" cy="277813"/>
            <a:chOff x="4479" y="2462"/>
            <a:chExt cx="161" cy="175"/>
          </a:xfrm>
        </p:grpSpPr>
        <p:sp>
          <p:nvSpPr>
            <p:cNvPr id="32812" name="Line 44"/>
            <p:cNvSpPr>
              <a:spLocks noChangeShapeType="1"/>
            </p:cNvSpPr>
            <p:nvPr/>
          </p:nvSpPr>
          <p:spPr bwMode="auto">
            <a:xfrm>
              <a:off x="4488" y="2558"/>
              <a:ext cx="143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 flipV="1">
              <a:off x="4567" y="2472"/>
              <a:ext cx="1" cy="14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4" name="Oval 46"/>
            <p:cNvSpPr>
              <a:spLocks noChangeArrowheads="1"/>
            </p:cNvSpPr>
            <p:nvPr/>
          </p:nvSpPr>
          <p:spPr bwMode="auto">
            <a:xfrm>
              <a:off x="4479" y="2462"/>
              <a:ext cx="162" cy="176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815" name="Line 47"/>
          <p:cNvSpPr>
            <a:spLocks noChangeShapeType="1"/>
          </p:cNvSpPr>
          <p:nvPr/>
        </p:nvSpPr>
        <p:spPr bwMode="auto">
          <a:xfrm>
            <a:off x="7239000" y="2744788"/>
            <a:ext cx="1588" cy="4556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>
            <a:off x="7239000" y="3506788"/>
            <a:ext cx="1588" cy="379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17" name="Line 49"/>
          <p:cNvSpPr>
            <a:spLocks noChangeShapeType="1"/>
          </p:cNvSpPr>
          <p:nvPr/>
        </p:nvSpPr>
        <p:spPr bwMode="auto">
          <a:xfrm>
            <a:off x="7239000" y="4268788"/>
            <a:ext cx="1588" cy="608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18" name="Line 50"/>
          <p:cNvSpPr>
            <a:spLocks noChangeShapeType="1"/>
          </p:cNvSpPr>
          <p:nvPr/>
        </p:nvSpPr>
        <p:spPr bwMode="auto">
          <a:xfrm>
            <a:off x="6172200" y="2743200"/>
            <a:ext cx="914400" cy="137160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19" name="Line 51"/>
          <p:cNvSpPr>
            <a:spLocks noChangeShapeType="1"/>
          </p:cNvSpPr>
          <p:nvPr/>
        </p:nvSpPr>
        <p:spPr bwMode="auto">
          <a:xfrm>
            <a:off x="1447800" y="2744788"/>
            <a:ext cx="1588" cy="2132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2767013" y="3908425"/>
            <a:ext cx="255587" cy="277813"/>
            <a:chOff x="1743" y="2462"/>
            <a:chExt cx="161" cy="175"/>
          </a:xfrm>
        </p:grpSpPr>
        <p:sp>
          <p:nvSpPr>
            <p:cNvPr id="32821" name="Line 53"/>
            <p:cNvSpPr>
              <a:spLocks noChangeShapeType="1"/>
            </p:cNvSpPr>
            <p:nvPr/>
          </p:nvSpPr>
          <p:spPr bwMode="auto">
            <a:xfrm>
              <a:off x="1752" y="2558"/>
              <a:ext cx="143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2" name="Line 54"/>
            <p:cNvSpPr>
              <a:spLocks noChangeShapeType="1"/>
            </p:cNvSpPr>
            <p:nvPr/>
          </p:nvSpPr>
          <p:spPr bwMode="auto">
            <a:xfrm flipV="1">
              <a:off x="1831" y="2472"/>
              <a:ext cx="1" cy="14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3" name="Oval 55"/>
            <p:cNvSpPr>
              <a:spLocks noChangeArrowheads="1"/>
            </p:cNvSpPr>
            <p:nvPr/>
          </p:nvSpPr>
          <p:spPr bwMode="auto">
            <a:xfrm>
              <a:off x="1743" y="2462"/>
              <a:ext cx="162" cy="176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824" name="AutoShape 56"/>
          <p:cNvSpPr>
            <a:spLocks noChangeArrowheads="1"/>
          </p:cNvSpPr>
          <p:nvPr/>
        </p:nvSpPr>
        <p:spPr bwMode="auto">
          <a:xfrm>
            <a:off x="4149725" y="3108325"/>
            <a:ext cx="404813" cy="457200"/>
          </a:xfrm>
          <a:prstGeom prst="roundRect">
            <a:avLst>
              <a:gd name="adj" fmla="val 3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2825" name="AutoShape 57"/>
          <p:cNvSpPr>
            <a:spLocks noChangeArrowheads="1"/>
          </p:cNvSpPr>
          <p:nvPr/>
        </p:nvSpPr>
        <p:spPr bwMode="auto">
          <a:xfrm>
            <a:off x="5597525" y="3108325"/>
            <a:ext cx="404813" cy="457200"/>
          </a:xfrm>
          <a:prstGeom prst="roundRect">
            <a:avLst>
              <a:gd name="adj" fmla="val 3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2826" name="AutoShape 58"/>
          <p:cNvSpPr>
            <a:spLocks noChangeArrowheads="1"/>
          </p:cNvSpPr>
          <p:nvPr/>
        </p:nvSpPr>
        <p:spPr bwMode="auto">
          <a:xfrm>
            <a:off x="7045325" y="3108325"/>
            <a:ext cx="404813" cy="457200"/>
          </a:xfrm>
          <a:prstGeom prst="roundRect">
            <a:avLst>
              <a:gd name="adj" fmla="val 39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chemeClr val="tx1"/>
                </a:solidFill>
              </a:rPr>
              <a:t>D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XOR (Exclusive-OR)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656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Bitwise operation with two inputs where the output bit is 1 if exactly one of the two input bits is one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(B XOR A) XOR A) = B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If A is a “one time pad”, very efficient and secure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Common encryption schemes (e.g. RC4) calculate a pseudo-random stream from a key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751263"/>
            <a:ext cx="8534400" cy="21415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Keys come in pairs, public and private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Each entity (user, host, router,…) gets its own pair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Public key can be published; private is secret to entity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can’t derive K-private from K-public, even given M, (M)^K-</a:t>
            </a:r>
            <a:r>
              <a:rPr lang="en-US" dirty="0" err="1"/>
              <a:t>priv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encrypt with receiver’s public key, ensures can </a:t>
            </a:r>
            <a:r>
              <a:rPr lang="en-US" sz="2000" dirty="0"/>
              <a:t>only be read by receiver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017861" name="Rectangle 5"/>
          <p:cNvSpPr>
            <a:spLocks noChangeArrowheads="1"/>
          </p:cNvSpPr>
          <p:nvPr/>
        </p:nvSpPr>
        <p:spPr bwMode="auto">
          <a:xfrm>
            <a:off x="1487488" y="1876425"/>
            <a:ext cx="9747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charset="0"/>
              </a:rPr>
              <a:t>Plaintext</a:t>
            </a:r>
            <a:endParaRPr lang="en-US">
              <a:latin typeface="Times New Roman" charset="0"/>
            </a:endParaRPr>
          </a:p>
        </p:txBody>
      </p:sp>
      <p:sp>
        <p:nvSpPr>
          <p:cNvPr id="1017862" name="Rectangle 6"/>
          <p:cNvSpPr>
            <a:spLocks noChangeArrowheads="1"/>
          </p:cNvSpPr>
          <p:nvPr/>
        </p:nvSpPr>
        <p:spPr bwMode="auto">
          <a:xfrm>
            <a:off x="1279525" y="2873375"/>
            <a:ext cx="138271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charset="0"/>
              </a:rPr>
              <a:t>Encrypt with</a:t>
            </a:r>
            <a:endParaRPr lang="en-US">
              <a:latin typeface="Times New Roman" charset="0"/>
            </a:endParaRPr>
          </a:p>
        </p:txBody>
      </p:sp>
      <p:sp>
        <p:nvSpPr>
          <p:cNvPr id="1017863" name="Rectangle 7"/>
          <p:cNvSpPr>
            <a:spLocks noChangeArrowheads="1"/>
          </p:cNvSpPr>
          <p:nvPr/>
        </p:nvSpPr>
        <p:spPr bwMode="auto">
          <a:xfrm>
            <a:off x="1433513" y="3197225"/>
            <a:ext cx="11303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charset="0"/>
              </a:rPr>
              <a:t>public key</a:t>
            </a:r>
            <a:endParaRPr lang="en-US">
              <a:latin typeface="Times New Roman" charset="0"/>
            </a:endParaRPr>
          </a:p>
        </p:txBody>
      </p:sp>
      <p:sp>
        <p:nvSpPr>
          <p:cNvPr id="1017864" name="Rectangle 8"/>
          <p:cNvSpPr>
            <a:spLocks noChangeArrowheads="1"/>
          </p:cNvSpPr>
          <p:nvPr/>
        </p:nvSpPr>
        <p:spPr bwMode="auto">
          <a:xfrm>
            <a:off x="2624138" y="3197225"/>
            <a:ext cx="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charset="0"/>
            </a:endParaRPr>
          </a:p>
        </p:txBody>
      </p:sp>
      <p:sp>
        <p:nvSpPr>
          <p:cNvPr id="1017865" name="Rectangle 9"/>
          <p:cNvSpPr>
            <a:spLocks noChangeArrowheads="1"/>
          </p:cNvSpPr>
          <p:nvPr/>
        </p:nvSpPr>
        <p:spPr bwMode="auto">
          <a:xfrm>
            <a:off x="3436938" y="3570288"/>
            <a:ext cx="1960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Secret Ciphertext</a:t>
            </a:r>
            <a:endParaRPr lang="en-US">
              <a:latin typeface="Times New Roman" charset="0"/>
            </a:endParaRPr>
          </a:p>
        </p:txBody>
      </p:sp>
      <p:sp>
        <p:nvSpPr>
          <p:cNvPr id="1017866" name="Rectangle 10"/>
          <p:cNvSpPr>
            <a:spLocks noChangeArrowheads="1"/>
          </p:cNvSpPr>
          <p:nvPr/>
        </p:nvSpPr>
        <p:spPr bwMode="auto">
          <a:xfrm>
            <a:off x="6281738" y="1876425"/>
            <a:ext cx="9747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charset="0"/>
              </a:rPr>
              <a:t>Plaintext</a:t>
            </a:r>
            <a:endParaRPr lang="en-US">
              <a:latin typeface="Times New Roman" charset="0"/>
            </a:endParaRPr>
          </a:p>
        </p:txBody>
      </p:sp>
      <p:sp>
        <p:nvSpPr>
          <p:cNvPr id="1017867" name="Rectangle 11"/>
          <p:cNvSpPr>
            <a:spLocks noChangeArrowheads="1"/>
          </p:cNvSpPr>
          <p:nvPr/>
        </p:nvSpPr>
        <p:spPr bwMode="auto">
          <a:xfrm>
            <a:off x="6051550" y="2874963"/>
            <a:ext cx="139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charset="0"/>
              </a:rPr>
              <a:t>Decrypt with</a:t>
            </a:r>
            <a:endParaRPr lang="en-US">
              <a:latin typeface="Times New Roman" charset="0"/>
            </a:endParaRPr>
          </a:p>
        </p:txBody>
      </p:sp>
      <p:sp>
        <p:nvSpPr>
          <p:cNvPr id="1017868" name="Rectangle 12"/>
          <p:cNvSpPr>
            <a:spLocks noChangeArrowheads="1"/>
          </p:cNvSpPr>
          <p:nvPr/>
        </p:nvSpPr>
        <p:spPr bwMode="auto">
          <a:xfrm>
            <a:off x="6169025" y="3197225"/>
            <a:ext cx="122713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Arial" charset="0"/>
              </a:rPr>
              <a:t>private key</a:t>
            </a:r>
            <a:endParaRPr lang="en-US">
              <a:latin typeface="Times New Roman" charset="0"/>
            </a:endParaRPr>
          </a:p>
        </p:txBody>
      </p:sp>
      <p:sp>
        <p:nvSpPr>
          <p:cNvPr id="1017869" name="Rectangle 13"/>
          <p:cNvSpPr>
            <a:spLocks noChangeArrowheads="1"/>
          </p:cNvSpPr>
          <p:nvPr/>
        </p:nvSpPr>
        <p:spPr bwMode="auto">
          <a:xfrm>
            <a:off x="7464425" y="3197225"/>
            <a:ext cx="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>
              <a:latin typeface="Times New Roman" charset="0"/>
            </a:endParaRPr>
          </a:p>
        </p:txBody>
      </p:sp>
      <p:sp>
        <p:nvSpPr>
          <p:cNvPr id="1017870" name="Freeform 14"/>
          <p:cNvSpPr>
            <a:spLocks/>
          </p:cNvSpPr>
          <p:nvPr/>
        </p:nvSpPr>
        <p:spPr bwMode="auto">
          <a:xfrm>
            <a:off x="900113" y="2771775"/>
            <a:ext cx="2216150" cy="849313"/>
          </a:xfrm>
          <a:custGeom>
            <a:avLst/>
            <a:gdLst/>
            <a:ahLst/>
            <a:cxnLst>
              <a:cxn ang="0">
                <a:pos x="656" y="0"/>
              </a:cxn>
              <a:cxn ang="0">
                <a:pos x="552" y="5"/>
              </a:cxn>
              <a:cxn ang="0">
                <a:pos x="447" y="15"/>
              </a:cxn>
              <a:cxn ang="0">
                <a:pos x="357" y="29"/>
              </a:cxn>
              <a:cxn ang="0">
                <a:pos x="271" y="48"/>
              </a:cxn>
              <a:cxn ang="0">
                <a:pos x="195" y="72"/>
              </a:cxn>
              <a:cxn ang="0">
                <a:pos x="128" y="100"/>
              </a:cxn>
              <a:cxn ang="0">
                <a:pos x="76" y="134"/>
              </a:cxn>
              <a:cxn ang="0">
                <a:pos x="33" y="167"/>
              </a:cxn>
              <a:cxn ang="0">
                <a:pos x="9" y="205"/>
              </a:cxn>
              <a:cxn ang="0">
                <a:pos x="0" y="243"/>
              </a:cxn>
              <a:cxn ang="0">
                <a:pos x="9" y="286"/>
              </a:cxn>
              <a:cxn ang="0">
                <a:pos x="33" y="324"/>
              </a:cxn>
              <a:cxn ang="0">
                <a:pos x="76" y="357"/>
              </a:cxn>
              <a:cxn ang="0">
                <a:pos x="128" y="391"/>
              </a:cxn>
              <a:cxn ang="0">
                <a:pos x="195" y="419"/>
              </a:cxn>
              <a:cxn ang="0">
                <a:pos x="271" y="443"/>
              </a:cxn>
              <a:cxn ang="0">
                <a:pos x="357" y="462"/>
              </a:cxn>
              <a:cxn ang="0">
                <a:pos x="447" y="476"/>
              </a:cxn>
              <a:cxn ang="0">
                <a:pos x="552" y="486"/>
              </a:cxn>
              <a:cxn ang="0">
                <a:pos x="656" y="486"/>
              </a:cxn>
              <a:cxn ang="0">
                <a:pos x="761" y="486"/>
              </a:cxn>
              <a:cxn ang="0">
                <a:pos x="861" y="476"/>
              </a:cxn>
              <a:cxn ang="0">
                <a:pos x="956" y="462"/>
              </a:cxn>
              <a:cxn ang="0">
                <a:pos x="1042" y="443"/>
              </a:cxn>
              <a:cxn ang="0">
                <a:pos x="1118" y="419"/>
              </a:cxn>
              <a:cxn ang="0">
                <a:pos x="1184" y="391"/>
              </a:cxn>
              <a:cxn ang="0">
                <a:pos x="1237" y="357"/>
              </a:cxn>
              <a:cxn ang="0">
                <a:pos x="1275" y="324"/>
              </a:cxn>
              <a:cxn ang="0">
                <a:pos x="1303" y="286"/>
              </a:cxn>
              <a:cxn ang="0">
                <a:pos x="1308" y="243"/>
              </a:cxn>
              <a:cxn ang="0">
                <a:pos x="1303" y="205"/>
              </a:cxn>
              <a:cxn ang="0">
                <a:pos x="1275" y="167"/>
              </a:cxn>
              <a:cxn ang="0">
                <a:pos x="1237" y="134"/>
              </a:cxn>
              <a:cxn ang="0">
                <a:pos x="1184" y="100"/>
              </a:cxn>
              <a:cxn ang="0">
                <a:pos x="1118" y="72"/>
              </a:cxn>
              <a:cxn ang="0">
                <a:pos x="1042" y="48"/>
              </a:cxn>
              <a:cxn ang="0">
                <a:pos x="956" y="29"/>
              </a:cxn>
              <a:cxn ang="0">
                <a:pos x="861" y="15"/>
              </a:cxn>
              <a:cxn ang="0">
                <a:pos x="761" y="5"/>
              </a:cxn>
              <a:cxn ang="0">
                <a:pos x="656" y="0"/>
              </a:cxn>
              <a:cxn ang="0">
                <a:pos x="656" y="0"/>
              </a:cxn>
            </a:cxnLst>
            <a:rect l="0" t="0" r="r" b="b"/>
            <a:pathLst>
              <a:path w="1308" h="486">
                <a:moveTo>
                  <a:pt x="656" y="0"/>
                </a:moveTo>
                <a:lnTo>
                  <a:pt x="552" y="5"/>
                </a:lnTo>
                <a:lnTo>
                  <a:pt x="447" y="15"/>
                </a:lnTo>
                <a:lnTo>
                  <a:pt x="357" y="29"/>
                </a:lnTo>
                <a:lnTo>
                  <a:pt x="271" y="48"/>
                </a:lnTo>
                <a:lnTo>
                  <a:pt x="195" y="72"/>
                </a:lnTo>
                <a:lnTo>
                  <a:pt x="128" y="100"/>
                </a:lnTo>
                <a:lnTo>
                  <a:pt x="76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6" y="357"/>
                </a:lnTo>
                <a:lnTo>
                  <a:pt x="128" y="391"/>
                </a:lnTo>
                <a:lnTo>
                  <a:pt x="195" y="419"/>
                </a:lnTo>
                <a:lnTo>
                  <a:pt x="271" y="443"/>
                </a:lnTo>
                <a:lnTo>
                  <a:pt x="357" y="462"/>
                </a:lnTo>
                <a:lnTo>
                  <a:pt x="447" y="476"/>
                </a:lnTo>
                <a:lnTo>
                  <a:pt x="552" y="486"/>
                </a:lnTo>
                <a:lnTo>
                  <a:pt x="656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4" y="391"/>
                </a:lnTo>
                <a:lnTo>
                  <a:pt x="1237" y="357"/>
                </a:lnTo>
                <a:lnTo>
                  <a:pt x="1275" y="324"/>
                </a:lnTo>
                <a:lnTo>
                  <a:pt x="1303" y="286"/>
                </a:lnTo>
                <a:lnTo>
                  <a:pt x="1308" y="243"/>
                </a:lnTo>
                <a:lnTo>
                  <a:pt x="1303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4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6" y="0"/>
                </a:lnTo>
                <a:lnTo>
                  <a:pt x="65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7871" name="Freeform 15"/>
          <p:cNvSpPr>
            <a:spLocks/>
          </p:cNvSpPr>
          <p:nvPr/>
        </p:nvSpPr>
        <p:spPr bwMode="auto">
          <a:xfrm>
            <a:off x="5694363" y="2771775"/>
            <a:ext cx="2216150" cy="849313"/>
          </a:xfrm>
          <a:custGeom>
            <a:avLst/>
            <a:gdLst/>
            <a:ahLst/>
            <a:cxnLst>
              <a:cxn ang="0">
                <a:pos x="651" y="0"/>
              </a:cxn>
              <a:cxn ang="0">
                <a:pos x="547" y="5"/>
              </a:cxn>
              <a:cxn ang="0">
                <a:pos x="447" y="15"/>
              </a:cxn>
              <a:cxn ang="0">
                <a:pos x="352" y="29"/>
              </a:cxn>
              <a:cxn ang="0">
                <a:pos x="266" y="48"/>
              </a:cxn>
              <a:cxn ang="0">
                <a:pos x="190" y="72"/>
              </a:cxn>
              <a:cxn ang="0">
                <a:pos x="123" y="100"/>
              </a:cxn>
              <a:cxn ang="0">
                <a:pos x="71" y="134"/>
              </a:cxn>
              <a:cxn ang="0">
                <a:pos x="33" y="167"/>
              </a:cxn>
              <a:cxn ang="0">
                <a:pos x="9" y="205"/>
              </a:cxn>
              <a:cxn ang="0">
                <a:pos x="0" y="243"/>
              </a:cxn>
              <a:cxn ang="0">
                <a:pos x="9" y="286"/>
              </a:cxn>
              <a:cxn ang="0">
                <a:pos x="33" y="324"/>
              </a:cxn>
              <a:cxn ang="0">
                <a:pos x="71" y="357"/>
              </a:cxn>
              <a:cxn ang="0">
                <a:pos x="123" y="391"/>
              </a:cxn>
              <a:cxn ang="0">
                <a:pos x="190" y="419"/>
              </a:cxn>
              <a:cxn ang="0">
                <a:pos x="266" y="443"/>
              </a:cxn>
              <a:cxn ang="0">
                <a:pos x="352" y="462"/>
              </a:cxn>
              <a:cxn ang="0">
                <a:pos x="447" y="476"/>
              </a:cxn>
              <a:cxn ang="0">
                <a:pos x="547" y="486"/>
              </a:cxn>
              <a:cxn ang="0">
                <a:pos x="651" y="486"/>
              </a:cxn>
              <a:cxn ang="0">
                <a:pos x="761" y="486"/>
              </a:cxn>
              <a:cxn ang="0">
                <a:pos x="861" y="476"/>
              </a:cxn>
              <a:cxn ang="0">
                <a:pos x="956" y="462"/>
              </a:cxn>
              <a:cxn ang="0">
                <a:pos x="1042" y="443"/>
              </a:cxn>
              <a:cxn ang="0">
                <a:pos x="1118" y="419"/>
              </a:cxn>
              <a:cxn ang="0">
                <a:pos x="1180" y="391"/>
              </a:cxn>
              <a:cxn ang="0">
                <a:pos x="1237" y="357"/>
              </a:cxn>
              <a:cxn ang="0">
                <a:pos x="1275" y="324"/>
              </a:cxn>
              <a:cxn ang="0">
                <a:pos x="1298" y="286"/>
              </a:cxn>
              <a:cxn ang="0">
                <a:pos x="1308" y="243"/>
              </a:cxn>
              <a:cxn ang="0">
                <a:pos x="1298" y="205"/>
              </a:cxn>
              <a:cxn ang="0">
                <a:pos x="1275" y="167"/>
              </a:cxn>
              <a:cxn ang="0">
                <a:pos x="1237" y="134"/>
              </a:cxn>
              <a:cxn ang="0">
                <a:pos x="1180" y="100"/>
              </a:cxn>
              <a:cxn ang="0">
                <a:pos x="1118" y="72"/>
              </a:cxn>
              <a:cxn ang="0">
                <a:pos x="1042" y="48"/>
              </a:cxn>
              <a:cxn ang="0">
                <a:pos x="956" y="29"/>
              </a:cxn>
              <a:cxn ang="0">
                <a:pos x="861" y="15"/>
              </a:cxn>
              <a:cxn ang="0">
                <a:pos x="761" y="5"/>
              </a:cxn>
              <a:cxn ang="0">
                <a:pos x="651" y="0"/>
              </a:cxn>
              <a:cxn ang="0">
                <a:pos x="651" y="0"/>
              </a:cxn>
            </a:cxnLst>
            <a:rect l="0" t="0" r="r" b="b"/>
            <a:pathLst>
              <a:path w="1308" h="486">
                <a:moveTo>
                  <a:pt x="651" y="0"/>
                </a:moveTo>
                <a:lnTo>
                  <a:pt x="547" y="5"/>
                </a:lnTo>
                <a:lnTo>
                  <a:pt x="447" y="15"/>
                </a:lnTo>
                <a:lnTo>
                  <a:pt x="352" y="29"/>
                </a:lnTo>
                <a:lnTo>
                  <a:pt x="266" y="48"/>
                </a:lnTo>
                <a:lnTo>
                  <a:pt x="190" y="72"/>
                </a:lnTo>
                <a:lnTo>
                  <a:pt x="123" y="100"/>
                </a:lnTo>
                <a:lnTo>
                  <a:pt x="71" y="134"/>
                </a:lnTo>
                <a:lnTo>
                  <a:pt x="33" y="167"/>
                </a:lnTo>
                <a:lnTo>
                  <a:pt x="9" y="205"/>
                </a:lnTo>
                <a:lnTo>
                  <a:pt x="0" y="243"/>
                </a:lnTo>
                <a:lnTo>
                  <a:pt x="9" y="286"/>
                </a:lnTo>
                <a:lnTo>
                  <a:pt x="33" y="324"/>
                </a:lnTo>
                <a:lnTo>
                  <a:pt x="71" y="357"/>
                </a:lnTo>
                <a:lnTo>
                  <a:pt x="123" y="391"/>
                </a:lnTo>
                <a:lnTo>
                  <a:pt x="190" y="419"/>
                </a:lnTo>
                <a:lnTo>
                  <a:pt x="266" y="443"/>
                </a:lnTo>
                <a:lnTo>
                  <a:pt x="352" y="462"/>
                </a:lnTo>
                <a:lnTo>
                  <a:pt x="447" y="476"/>
                </a:lnTo>
                <a:lnTo>
                  <a:pt x="547" y="486"/>
                </a:lnTo>
                <a:lnTo>
                  <a:pt x="651" y="486"/>
                </a:lnTo>
                <a:lnTo>
                  <a:pt x="761" y="486"/>
                </a:lnTo>
                <a:lnTo>
                  <a:pt x="861" y="476"/>
                </a:lnTo>
                <a:lnTo>
                  <a:pt x="956" y="462"/>
                </a:lnTo>
                <a:lnTo>
                  <a:pt x="1042" y="443"/>
                </a:lnTo>
                <a:lnTo>
                  <a:pt x="1118" y="419"/>
                </a:lnTo>
                <a:lnTo>
                  <a:pt x="1180" y="391"/>
                </a:lnTo>
                <a:lnTo>
                  <a:pt x="1237" y="357"/>
                </a:lnTo>
                <a:lnTo>
                  <a:pt x="1275" y="324"/>
                </a:lnTo>
                <a:lnTo>
                  <a:pt x="1298" y="286"/>
                </a:lnTo>
                <a:lnTo>
                  <a:pt x="1308" y="243"/>
                </a:lnTo>
                <a:lnTo>
                  <a:pt x="1298" y="205"/>
                </a:lnTo>
                <a:lnTo>
                  <a:pt x="1275" y="167"/>
                </a:lnTo>
                <a:lnTo>
                  <a:pt x="1237" y="134"/>
                </a:lnTo>
                <a:lnTo>
                  <a:pt x="1180" y="100"/>
                </a:lnTo>
                <a:lnTo>
                  <a:pt x="1118" y="72"/>
                </a:lnTo>
                <a:lnTo>
                  <a:pt x="1042" y="48"/>
                </a:lnTo>
                <a:lnTo>
                  <a:pt x="956" y="29"/>
                </a:lnTo>
                <a:lnTo>
                  <a:pt x="861" y="15"/>
                </a:lnTo>
                <a:lnTo>
                  <a:pt x="761" y="5"/>
                </a:lnTo>
                <a:lnTo>
                  <a:pt x="651" y="0"/>
                </a:lnTo>
                <a:lnTo>
                  <a:pt x="651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7872" name="Line 16"/>
          <p:cNvSpPr>
            <a:spLocks noChangeShapeType="1"/>
          </p:cNvSpPr>
          <p:nvPr/>
        </p:nvSpPr>
        <p:spPr bwMode="auto">
          <a:xfrm flipH="1">
            <a:off x="2030413" y="2203450"/>
            <a:ext cx="0" cy="4191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7873" name="Freeform 17"/>
          <p:cNvSpPr>
            <a:spLocks/>
          </p:cNvSpPr>
          <p:nvPr/>
        </p:nvSpPr>
        <p:spPr bwMode="auto">
          <a:xfrm>
            <a:off x="1955800" y="2581275"/>
            <a:ext cx="104775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109"/>
              </a:cxn>
              <a:cxn ang="0">
                <a:pos x="62" y="5"/>
              </a:cxn>
              <a:cxn ang="0">
                <a:pos x="5" y="5"/>
              </a:cxn>
              <a:cxn ang="0">
                <a:pos x="5" y="5"/>
              </a:cxn>
              <a:cxn ang="0">
                <a:pos x="0" y="0"/>
              </a:cxn>
            </a:cxnLst>
            <a:rect l="0" t="0" r="r" b="b"/>
            <a:pathLst>
              <a:path w="62" h="109">
                <a:moveTo>
                  <a:pt x="0" y="0"/>
                </a:moveTo>
                <a:lnTo>
                  <a:pt x="33" y="109"/>
                </a:lnTo>
                <a:lnTo>
                  <a:pt x="62" y="5"/>
                </a:lnTo>
                <a:lnTo>
                  <a:pt x="5" y="5"/>
                </a:lnTo>
                <a:lnTo>
                  <a:pt x="5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7874" name="Line 18"/>
          <p:cNvSpPr>
            <a:spLocks noChangeShapeType="1"/>
          </p:cNvSpPr>
          <p:nvPr/>
        </p:nvSpPr>
        <p:spPr bwMode="auto">
          <a:xfrm flipV="1">
            <a:off x="6797675" y="2392363"/>
            <a:ext cx="1588" cy="3635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7875" name="Freeform 19"/>
          <p:cNvSpPr>
            <a:spLocks/>
          </p:cNvSpPr>
          <p:nvPr/>
        </p:nvSpPr>
        <p:spPr bwMode="auto">
          <a:xfrm>
            <a:off x="6750050" y="2241550"/>
            <a:ext cx="96838" cy="182563"/>
          </a:xfrm>
          <a:custGeom>
            <a:avLst/>
            <a:gdLst/>
            <a:ahLst/>
            <a:cxnLst>
              <a:cxn ang="0">
                <a:pos x="57" y="105"/>
              </a:cxn>
              <a:cxn ang="0">
                <a:pos x="28" y="0"/>
              </a:cxn>
              <a:cxn ang="0">
                <a:pos x="0" y="105"/>
              </a:cxn>
              <a:cxn ang="0">
                <a:pos x="57" y="105"/>
              </a:cxn>
              <a:cxn ang="0">
                <a:pos x="57" y="105"/>
              </a:cxn>
            </a:cxnLst>
            <a:rect l="0" t="0" r="r" b="b"/>
            <a:pathLst>
              <a:path w="57" h="105">
                <a:moveTo>
                  <a:pt x="57" y="105"/>
                </a:moveTo>
                <a:lnTo>
                  <a:pt x="28" y="0"/>
                </a:lnTo>
                <a:lnTo>
                  <a:pt x="0" y="105"/>
                </a:lnTo>
                <a:lnTo>
                  <a:pt x="57" y="105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7876" name="Freeform 20"/>
          <p:cNvSpPr>
            <a:spLocks/>
          </p:cNvSpPr>
          <p:nvPr/>
        </p:nvSpPr>
        <p:spPr bwMode="auto">
          <a:xfrm>
            <a:off x="2005013" y="3621088"/>
            <a:ext cx="4792662" cy="388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23"/>
              </a:cxn>
              <a:cxn ang="0">
                <a:pos x="2830" y="223"/>
              </a:cxn>
              <a:cxn ang="0">
                <a:pos x="2830" y="109"/>
              </a:cxn>
            </a:cxnLst>
            <a:rect l="0" t="0" r="r" b="b"/>
            <a:pathLst>
              <a:path w="2830" h="223">
                <a:moveTo>
                  <a:pt x="0" y="0"/>
                </a:moveTo>
                <a:lnTo>
                  <a:pt x="4" y="223"/>
                </a:lnTo>
                <a:lnTo>
                  <a:pt x="2830" y="223"/>
                </a:lnTo>
                <a:lnTo>
                  <a:pt x="2830" y="109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7877" name="Freeform 21"/>
          <p:cNvSpPr>
            <a:spLocks/>
          </p:cNvSpPr>
          <p:nvPr/>
        </p:nvSpPr>
        <p:spPr bwMode="auto">
          <a:xfrm>
            <a:off x="6750050" y="3627438"/>
            <a:ext cx="96838" cy="192087"/>
          </a:xfrm>
          <a:custGeom>
            <a:avLst/>
            <a:gdLst/>
            <a:ahLst/>
            <a:cxnLst>
              <a:cxn ang="0">
                <a:pos x="57" y="105"/>
              </a:cxn>
              <a:cxn ang="0">
                <a:pos x="28" y="0"/>
              </a:cxn>
              <a:cxn ang="0">
                <a:pos x="0" y="110"/>
              </a:cxn>
              <a:cxn ang="0">
                <a:pos x="57" y="110"/>
              </a:cxn>
              <a:cxn ang="0">
                <a:pos x="57" y="110"/>
              </a:cxn>
              <a:cxn ang="0">
                <a:pos x="57" y="105"/>
              </a:cxn>
            </a:cxnLst>
            <a:rect l="0" t="0" r="r" b="b"/>
            <a:pathLst>
              <a:path w="57" h="110">
                <a:moveTo>
                  <a:pt x="57" y="105"/>
                </a:moveTo>
                <a:lnTo>
                  <a:pt x="28" y="0"/>
                </a:lnTo>
                <a:lnTo>
                  <a:pt x="0" y="110"/>
                </a:lnTo>
                <a:lnTo>
                  <a:pt x="57" y="110"/>
                </a:lnTo>
                <a:lnTo>
                  <a:pt x="57" y="110"/>
                </a:lnTo>
                <a:lnTo>
                  <a:pt x="57" y="10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686800" cy="4525962"/>
          </a:xfrm>
        </p:spPr>
        <p:txBody>
          <a:bodyPr/>
          <a:lstStyle/>
          <a:p>
            <a:r>
              <a:rPr lang="en-US" dirty="0" smtClean="0"/>
              <a:t>Attackers have the advantage</a:t>
            </a:r>
          </a:p>
          <a:p>
            <a:pPr lvl="1"/>
            <a:r>
              <a:rPr lang="en-US" dirty="0" smtClean="0"/>
              <a:t>Get to think outside the box</a:t>
            </a:r>
          </a:p>
          <a:p>
            <a:pPr lvl="1"/>
            <a:r>
              <a:rPr lang="en-US" dirty="0" smtClean="0"/>
              <a:t>Can exploit any unanticipated weakness</a:t>
            </a:r>
          </a:p>
          <a:p>
            <a:pPr lvl="1"/>
            <a:r>
              <a:rPr lang="en-US" dirty="0" smtClean="0"/>
              <a:t>Obscurity hard to maintain</a:t>
            </a:r>
          </a:p>
          <a:p>
            <a:endParaRPr lang="en-US" dirty="0" smtClean="0"/>
          </a:p>
          <a:p>
            <a:r>
              <a:rPr lang="en-US" dirty="0" smtClean="0"/>
              <a:t>Defense</a:t>
            </a:r>
          </a:p>
          <a:p>
            <a:pPr lvl="1"/>
            <a:r>
              <a:rPr lang="en-US" dirty="0" smtClean="0"/>
              <a:t>Needs to anticipate all feasible attack vectors</a:t>
            </a:r>
          </a:p>
          <a:p>
            <a:pPr lvl="1"/>
            <a:r>
              <a:rPr lang="en-US" dirty="0" smtClean="0"/>
              <a:t>Hard to prove that no attack is possible</a:t>
            </a:r>
          </a:p>
          <a:p>
            <a:pPr lvl="2"/>
            <a:r>
              <a:rPr lang="en-US" dirty="0" smtClean="0"/>
              <a:t>Even at the crypto level</a:t>
            </a:r>
          </a:p>
          <a:p>
            <a:pPr lvl="1"/>
            <a:r>
              <a:rPr lang="en-US" dirty="0" smtClean="0"/>
              <a:t>Hard to detect if an attack has been successful</a:t>
            </a:r>
          </a:p>
          <a:p>
            <a:pPr lvl="1"/>
            <a:r>
              <a:rPr lang="en-US" dirty="0" smtClean="0"/>
              <a:t>Hard to re-secure a system after an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Public Key Integrity Protection</a:t>
            </a:r>
          </a:p>
        </p:txBody>
      </p:sp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1649413" y="3436938"/>
            <a:ext cx="1352550" cy="822325"/>
          </a:xfrm>
          <a:prstGeom prst="roundRect">
            <a:avLst>
              <a:gd name="adj" fmla="val 19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Generate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Signature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536700" y="3365500"/>
            <a:ext cx="1574800" cy="965200"/>
          </a:xfrm>
          <a:prstGeom prst="roundRect">
            <a:avLst>
              <a:gd name="adj" fmla="val 162"/>
            </a:avLst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838825" y="3438525"/>
            <a:ext cx="1352550" cy="822325"/>
          </a:xfrm>
          <a:prstGeom prst="roundRect">
            <a:avLst>
              <a:gd name="adj" fmla="val 19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Verify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Signature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5727700" y="3365500"/>
            <a:ext cx="1574800" cy="965200"/>
          </a:xfrm>
          <a:prstGeom prst="roundRect">
            <a:avLst>
              <a:gd name="adj" fmla="val 162"/>
            </a:avLst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716338" y="3568700"/>
            <a:ext cx="135255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Signature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439738" y="2346325"/>
            <a:ext cx="12684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Plaintext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754188" y="2590800"/>
            <a:ext cx="64754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2362200" y="2592388"/>
            <a:ext cx="1588" cy="760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553200" y="2592388"/>
            <a:ext cx="1588" cy="7604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125788" y="3810000"/>
            <a:ext cx="4556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5106988" y="3810000"/>
            <a:ext cx="6080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7754938" y="3565525"/>
            <a:ext cx="11160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Yes/No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7316788" y="3810000"/>
            <a:ext cx="531812" cy="15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1506538" y="4937125"/>
            <a:ext cx="1741233" cy="982534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>
                <a:solidFill>
                  <a:schemeClr val="tx1"/>
                </a:solidFill>
              </a:rPr>
              <a:t>Private </a:t>
            </a:r>
            <a:r>
              <a:rPr lang="en-GB" sz="2400" dirty="0" smtClean="0">
                <a:solidFill>
                  <a:schemeClr val="tx1"/>
                </a:solidFill>
              </a:rPr>
              <a:t>Key</a:t>
            </a: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/>
              <a:t>(of sender)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2286000" y="4333875"/>
            <a:ext cx="1588" cy="6111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5773738" y="4937125"/>
            <a:ext cx="1547812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chemeClr val="tx1"/>
                </a:solidFill>
              </a:rPr>
              <a:t>Public Key</a:t>
            </a: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V="1">
            <a:off x="6553200" y="4333875"/>
            <a:ext cx="1588" cy="61118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Knowledge Authentication</a:t>
            </a:r>
            <a:endParaRPr lang="en-US" dirty="0"/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63713"/>
            <a:ext cx="82264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Where to keep your private key?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/>
              <a:t>keys that are easy to remember, are easier to break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keys that aren’t easy to break, can’t be remembered</a:t>
            </a:r>
            <a:r>
              <a:rPr lang="en-US" sz="24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stored online, can be captured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Instead, store</a:t>
            </a:r>
            <a:r>
              <a:rPr lang="en-US" sz="2800" dirty="0" smtClean="0"/>
              <a:t> private key inside </a:t>
            </a:r>
            <a:r>
              <a:rPr lang="en-US" sz="2800" dirty="0"/>
              <a:t>a chip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 challenge-response to </a:t>
            </a:r>
            <a:r>
              <a:rPr lang="en-US" sz="2400" dirty="0" smtClean="0"/>
              <a:t>authenticate user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800" dirty="0"/>
              <a:t>a</a:t>
            </a:r>
          </a:p>
        </p:txBody>
      </p:sp>
      <p:sp>
        <p:nvSpPr>
          <p:cNvPr id="1039364" name="Line 4"/>
          <p:cNvSpPr>
            <a:spLocks noChangeShapeType="1"/>
          </p:cNvSpPr>
          <p:nvPr/>
        </p:nvSpPr>
        <p:spPr bwMode="auto">
          <a:xfrm>
            <a:off x="1638300" y="4937125"/>
            <a:ext cx="4354513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365" name="Text Box 5"/>
          <p:cNvSpPr txBox="1">
            <a:spLocks noChangeArrowheads="1"/>
          </p:cNvSpPr>
          <p:nvPr/>
        </p:nvSpPr>
        <p:spPr bwMode="auto">
          <a:xfrm rot="408166">
            <a:off x="2432050" y="4710113"/>
            <a:ext cx="2012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challenge: x</a:t>
            </a:r>
          </a:p>
        </p:txBody>
      </p:sp>
      <p:sp>
        <p:nvSpPr>
          <p:cNvPr id="1039366" name="Line 6"/>
          <p:cNvSpPr>
            <a:spLocks noChangeShapeType="1"/>
          </p:cNvSpPr>
          <p:nvPr/>
        </p:nvSpPr>
        <p:spPr bwMode="auto">
          <a:xfrm flipH="1">
            <a:off x="1654175" y="5473700"/>
            <a:ext cx="4281488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367" name="Text Box 7"/>
          <p:cNvSpPr txBox="1">
            <a:spLocks noChangeArrowheads="1"/>
          </p:cNvSpPr>
          <p:nvPr/>
        </p:nvSpPr>
        <p:spPr bwMode="auto">
          <a:xfrm rot="-326916">
            <a:off x="2276475" y="5465763"/>
            <a:ext cx="24701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response:</a:t>
            </a:r>
          </a:p>
          <a:p>
            <a:r>
              <a:rPr lang="en-US"/>
              <a:t>(x+1)^K-private</a:t>
            </a:r>
          </a:p>
        </p:txBody>
      </p:sp>
      <p:sp>
        <p:nvSpPr>
          <p:cNvPr id="1039368" name="Text Box 8"/>
          <p:cNvSpPr txBox="1">
            <a:spLocks noChangeArrowheads="1"/>
          </p:cNvSpPr>
          <p:nvPr/>
        </p:nvSpPr>
        <p:spPr bwMode="auto">
          <a:xfrm>
            <a:off x="6143625" y="5246688"/>
            <a:ext cx="8732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dongle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 -&gt; Session Key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Public key encryption/decryption is slow; so can use public key to establish (shared) session key</a:t>
            </a:r>
            <a:endParaRPr lang="en-US" sz="2400" dirty="0" smtClean="0"/>
          </a:p>
          <a:p>
            <a:pPr lvl="1"/>
            <a:r>
              <a:rPr lang="en-US" sz="2000" dirty="0" smtClean="0"/>
              <a:t>If both </a:t>
            </a:r>
            <a:r>
              <a:rPr lang="en-US" sz="2000" dirty="0"/>
              <a:t>sides know each other’s public key</a:t>
            </a:r>
          </a:p>
        </p:txBody>
      </p:sp>
      <p:sp>
        <p:nvSpPr>
          <p:cNvPr id="1041413" name="Text Box 5"/>
          <p:cNvSpPr txBox="1">
            <a:spLocks noChangeArrowheads="1"/>
          </p:cNvSpPr>
          <p:nvPr/>
        </p:nvSpPr>
        <p:spPr bwMode="auto">
          <a:xfrm>
            <a:off x="3028950" y="2763838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443" name="Line 35"/>
          <p:cNvSpPr>
            <a:spLocks noChangeShapeType="1"/>
          </p:cNvSpPr>
          <p:nvPr/>
        </p:nvSpPr>
        <p:spPr bwMode="auto">
          <a:xfrm>
            <a:off x="1871663" y="3643313"/>
            <a:ext cx="4108450" cy="331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444" name="Text Box 36"/>
          <p:cNvSpPr txBox="1">
            <a:spLocks noChangeArrowheads="1"/>
          </p:cNvSpPr>
          <p:nvPr/>
        </p:nvSpPr>
        <p:spPr bwMode="auto">
          <a:xfrm>
            <a:off x="1814513" y="4216400"/>
            <a:ext cx="4298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((K,y,x+1)^C-public)^S-priv</a:t>
            </a:r>
          </a:p>
        </p:txBody>
      </p:sp>
      <p:sp>
        <p:nvSpPr>
          <p:cNvPr id="1041445" name="Text Box 37"/>
          <p:cNvSpPr txBox="1">
            <a:spLocks noChangeArrowheads="1"/>
          </p:cNvSpPr>
          <p:nvPr/>
        </p:nvSpPr>
        <p:spPr bwMode="auto">
          <a:xfrm>
            <a:off x="1352550" y="3213100"/>
            <a:ext cx="1098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1041446" name="Text Box 38"/>
          <p:cNvSpPr txBox="1">
            <a:spLocks noChangeArrowheads="1"/>
          </p:cNvSpPr>
          <p:nvPr/>
        </p:nvSpPr>
        <p:spPr bwMode="auto">
          <a:xfrm>
            <a:off x="5554663" y="3279775"/>
            <a:ext cx="1098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server</a:t>
            </a:r>
          </a:p>
        </p:txBody>
      </p:sp>
      <p:sp>
        <p:nvSpPr>
          <p:cNvPr id="1041447" name="Line 39"/>
          <p:cNvSpPr>
            <a:spLocks noChangeShapeType="1"/>
          </p:cNvSpPr>
          <p:nvPr/>
        </p:nvSpPr>
        <p:spPr bwMode="auto">
          <a:xfrm>
            <a:off x="1822450" y="5173663"/>
            <a:ext cx="4119563" cy="449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448" name="Line 40"/>
          <p:cNvSpPr>
            <a:spLocks noChangeShapeType="1"/>
          </p:cNvSpPr>
          <p:nvPr/>
        </p:nvSpPr>
        <p:spPr bwMode="auto">
          <a:xfrm flipH="1">
            <a:off x="1725613" y="4500563"/>
            <a:ext cx="4240212" cy="188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449" name="Text Box 41"/>
          <p:cNvSpPr txBox="1">
            <a:spLocks noChangeArrowheads="1"/>
          </p:cNvSpPr>
          <p:nvPr/>
        </p:nvSpPr>
        <p:spPr bwMode="auto">
          <a:xfrm>
            <a:off x="3036888" y="3381375"/>
            <a:ext cx="2012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client ID, x</a:t>
            </a:r>
          </a:p>
        </p:txBody>
      </p:sp>
      <p:sp>
        <p:nvSpPr>
          <p:cNvPr id="1041450" name="Text Box 42"/>
          <p:cNvSpPr txBox="1">
            <a:spLocks noChangeArrowheads="1"/>
          </p:cNvSpPr>
          <p:nvPr/>
        </p:nvSpPr>
        <p:spPr bwMode="auto">
          <a:xfrm>
            <a:off x="3243263" y="5006975"/>
            <a:ext cx="1250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(y+1)^K</a:t>
            </a:r>
          </a:p>
        </p:txBody>
      </p:sp>
      <p:sp>
        <p:nvSpPr>
          <p:cNvPr id="1041451" name="Text Box 43"/>
          <p:cNvSpPr txBox="1">
            <a:spLocks noChangeArrowheads="1"/>
          </p:cNvSpPr>
          <p:nvPr/>
        </p:nvSpPr>
        <p:spPr bwMode="auto">
          <a:xfrm>
            <a:off x="0" y="4418013"/>
            <a:ext cx="21653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client</a:t>
            </a:r>
          </a:p>
          <a:p>
            <a:r>
              <a:rPr lang="en-US" b="1"/>
              <a:t>authenticates</a:t>
            </a:r>
          </a:p>
          <a:p>
            <a:r>
              <a:rPr lang="en-US" b="1"/>
              <a:t>server</a:t>
            </a:r>
          </a:p>
        </p:txBody>
      </p:sp>
      <p:sp>
        <p:nvSpPr>
          <p:cNvPr id="1041452" name="Text Box 44"/>
          <p:cNvSpPr txBox="1">
            <a:spLocks noChangeArrowheads="1"/>
          </p:cNvSpPr>
          <p:nvPr/>
        </p:nvSpPr>
        <p:spPr bwMode="auto">
          <a:xfrm>
            <a:off x="6059488" y="5194300"/>
            <a:ext cx="21653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server</a:t>
            </a:r>
          </a:p>
          <a:p>
            <a:r>
              <a:rPr lang="en-US" b="1"/>
              <a:t>authenticates</a:t>
            </a:r>
          </a:p>
          <a:p>
            <a:r>
              <a:rPr lang="en-US" b="1"/>
              <a:t>client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 Distribution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676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do we know public key of other side?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infeasible for every host to know everyone’s key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need public key infrastructure (PKI)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Certificates (X.509)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Distribute keys by trusted </a:t>
            </a:r>
            <a:r>
              <a:rPr lang="en-US" sz="2400" i="1" dirty="0"/>
              <a:t>certificate authority</a:t>
            </a:r>
            <a:r>
              <a:rPr lang="en-US" sz="2400" dirty="0"/>
              <a:t> (CA)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“I swear X’s public key is Y”, signed by CA (their private key)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Example </a:t>
            </a:r>
            <a:r>
              <a:rPr lang="en-US" sz="2400" dirty="0" err="1"/>
              <a:t>CA’s</a:t>
            </a:r>
            <a:r>
              <a:rPr lang="en-US" sz="2400" dirty="0"/>
              <a:t>: </a:t>
            </a:r>
            <a:r>
              <a:rPr lang="en-US" sz="2400" dirty="0" err="1"/>
              <a:t>Verisign</a:t>
            </a:r>
            <a:r>
              <a:rPr lang="en-US" sz="2400" dirty="0"/>
              <a:t>, Microsoft, UW CS Dept., </a:t>
            </a:r>
            <a:r>
              <a:rPr lang="en-US" sz="2400" dirty="0" smtClean="0"/>
              <a:t>…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But! Doesn’t mean entity is trustworthy!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How do we know public key of CA?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Typically, hard-coded into browsers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Alternative: build chain of trust, e.g., from UW’s CA to list of </a:t>
            </a:r>
            <a:r>
              <a:rPr lang="en-US" dirty="0" err="1" smtClean="0"/>
              <a:t>CA’s</a:t>
            </a:r>
            <a:r>
              <a:rPr lang="en-US" dirty="0" smtClean="0"/>
              <a:t> that UW trusts</a:t>
            </a: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 Revocation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if a private key is compromised?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Hope it never happens?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Need </a:t>
            </a:r>
            <a:r>
              <a:rPr lang="en-US" dirty="0"/>
              <a:t>certificate revocation list (CRL)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a CRL authority for serving the list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everyone using a certificate is responsible for checking to see if it is on CRL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ex: certificate can have two timestamps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long term, when certificate times out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short term, when CRL must be checked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CRL is online, CA can be offline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 Key </a:t>
            </a:r>
            <a:r>
              <a:rPr lang="en-US" dirty="0"/>
              <a:t>-&gt; Session Key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</a:t>
            </a:r>
            <a:r>
              <a:rPr lang="en-US" dirty="0" smtClean="0"/>
              <a:t>secret key </a:t>
            </a:r>
            <a:r>
              <a:rPr lang="en-US" dirty="0"/>
              <a:t>systems, how do we </a:t>
            </a:r>
            <a:r>
              <a:rPr lang="en-US" dirty="0" smtClean="0"/>
              <a:t>get a secret </a:t>
            </a:r>
            <a:r>
              <a:rPr lang="en-US" dirty="0"/>
              <a:t>with other side?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infeasible for everyone to share a secret with everyone else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S</a:t>
            </a:r>
            <a:r>
              <a:rPr lang="en-US" dirty="0" smtClean="0"/>
              <a:t>olution</a:t>
            </a:r>
            <a:r>
              <a:rPr lang="en-US" dirty="0"/>
              <a:t>: “authentication server” (Kerberos)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everyone shares (a separate) secret with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server provides</a:t>
            </a:r>
            <a:r>
              <a:rPr lang="en-US" dirty="0" smtClean="0"/>
              <a:t> session </a:t>
            </a:r>
            <a:r>
              <a:rPr lang="en-US" dirty="0"/>
              <a:t>key for A &lt;-&gt; 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everyone trusts authentication server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compromise server, can do anything!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Kerberos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Developed at MIT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Based on secret key cryptography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Code is publicly available </a:t>
            </a:r>
            <a:r>
              <a:rPr lang="en-GB" dirty="0" smtClean="0"/>
              <a:t>(for a long time not </a:t>
            </a:r>
            <a:r>
              <a:rPr lang="en-GB" dirty="0"/>
              <a:t>legally exportable from the U.S.</a:t>
            </a:r>
            <a:r>
              <a:rPr lang="en-GB" dirty="0" smtClean="0"/>
              <a:t>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Early version used block cipher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Vulnerability caught and fixed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Embedded in a variety of commercial </a:t>
            </a:r>
            <a:r>
              <a:rPr lang="en-GB" dirty="0" smtClean="0"/>
              <a:t>products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E</a:t>
            </a:r>
            <a:r>
              <a:rPr lang="en-GB" dirty="0" err="1" smtClean="0"/>
              <a:t>x</a:t>
            </a:r>
            <a:r>
              <a:rPr lang="en-GB" dirty="0" smtClean="0"/>
              <a:t>: in use by UW CSE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Kerberos Authentication (Basic)</a:t>
            </a:r>
          </a:p>
        </p:txBody>
      </p:sp>
      <p:sp>
        <p:nvSpPr>
          <p:cNvPr id="132098" name="AutoShape 2"/>
          <p:cNvSpPr>
            <a:spLocks noChangeArrowheads="1"/>
          </p:cNvSpPr>
          <p:nvPr/>
        </p:nvSpPr>
        <p:spPr bwMode="auto">
          <a:xfrm>
            <a:off x="898525" y="2071688"/>
            <a:ext cx="954088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Alice</a:t>
            </a:r>
          </a:p>
        </p:txBody>
      </p:sp>
      <p:sp>
        <p:nvSpPr>
          <p:cNvPr id="132099" name="AutoShape 3"/>
          <p:cNvSpPr>
            <a:spLocks noChangeArrowheads="1"/>
          </p:cNvSpPr>
          <p:nvPr/>
        </p:nvSpPr>
        <p:spPr bwMode="auto">
          <a:xfrm>
            <a:off x="3794125" y="2071688"/>
            <a:ext cx="935038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KDC</a:t>
            </a:r>
          </a:p>
        </p:txBody>
      </p:sp>
      <p:sp>
        <p:nvSpPr>
          <p:cNvPr id="132100" name="AutoShape 4"/>
          <p:cNvSpPr>
            <a:spLocks noChangeArrowheads="1"/>
          </p:cNvSpPr>
          <p:nvPr/>
        </p:nvSpPr>
        <p:spPr bwMode="auto">
          <a:xfrm>
            <a:off x="6918325" y="2071688"/>
            <a:ext cx="776288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132101" name="AutoShape 5"/>
          <p:cNvSpPr>
            <a:spLocks noChangeArrowheads="1"/>
          </p:cNvSpPr>
          <p:nvPr/>
        </p:nvSpPr>
        <p:spPr bwMode="auto">
          <a:xfrm>
            <a:off x="1279525" y="2757488"/>
            <a:ext cx="2554288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Alice wants Bob</a:t>
            </a: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>
            <a:off x="1220788" y="3276600"/>
            <a:ext cx="28178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3" name="AutoShape 7"/>
          <p:cNvSpPr>
            <a:spLocks noChangeArrowheads="1"/>
          </p:cNvSpPr>
          <p:nvPr/>
        </p:nvSpPr>
        <p:spPr bwMode="auto">
          <a:xfrm>
            <a:off x="58738" y="3671888"/>
            <a:ext cx="5876755" cy="505994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chemeClr val="tx1"/>
                </a:solidFill>
              </a:rPr>
              <a:t>{“Bob”, </a:t>
            </a:r>
            <a:r>
              <a:rPr lang="en-GB" sz="2800" dirty="0" err="1">
                <a:solidFill>
                  <a:schemeClr val="tx1"/>
                </a:solidFill>
              </a:rPr>
              <a:t>Kab</a:t>
            </a:r>
            <a:r>
              <a:rPr lang="en-GB" sz="2800" dirty="0">
                <a:solidFill>
                  <a:schemeClr val="tx1"/>
                </a:solidFill>
              </a:rPr>
              <a:t>, {“</a:t>
            </a:r>
            <a:r>
              <a:rPr lang="en-GB" sz="2800" dirty="0" err="1">
                <a:solidFill>
                  <a:schemeClr val="tx1"/>
                </a:solidFill>
              </a:rPr>
              <a:t>Alice”,Kab</a:t>
            </a:r>
            <a:r>
              <a:rPr lang="en-GB" sz="2800" dirty="0" err="1" smtClean="0">
                <a:solidFill>
                  <a:schemeClr val="tx1"/>
                </a:solidFill>
              </a:rPr>
              <a:t>}^Kb}^Ka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>
            <a:off x="153988" y="4343400"/>
            <a:ext cx="50276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5" name="AutoShape 9"/>
          <p:cNvSpPr>
            <a:spLocks noChangeArrowheads="1"/>
          </p:cNvSpPr>
          <p:nvPr/>
        </p:nvSpPr>
        <p:spPr bwMode="auto">
          <a:xfrm>
            <a:off x="1050925" y="4662488"/>
            <a:ext cx="6126248" cy="505994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chemeClr val="tx1"/>
                </a:solidFill>
              </a:rPr>
              <a:t>{“Alice”, </a:t>
            </a:r>
            <a:r>
              <a:rPr lang="en-GB" sz="2800" dirty="0" err="1">
                <a:solidFill>
                  <a:schemeClr val="tx1"/>
                </a:solidFill>
              </a:rPr>
              <a:t>Kab</a:t>
            </a:r>
            <a:r>
              <a:rPr lang="en-GB" sz="2800" dirty="0" err="1" smtClean="0">
                <a:solidFill>
                  <a:schemeClr val="tx1"/>
                </a:solidFill>
              </a:rPr>
              <a:t>}^Kb</a:t>
            </a:r>
            <a:r>
              <a:rPr lang="en-GB" sz="2800" dirty="0">
                <a:solidFill>
                  <a:schemeClr val="tx1"/>
                </a:solidFill>
              </a:rPr>
              <a:t>, {</a:t>
            </a:r>
            <a:r>
              <a:rPr lang="en-GB" sz="2800" dirty="0" err="1">
                <a:solidFill>
                  <a:schemeClr val="tx1"/>
                </a:solidFill>
              </a:rPr>
              <a:t>timestamp</a:t>
            </a:r>
            <a:r>
              <a:rPr lang="en-GB" sz="2800" dirty="0" err="1" smtClean="0">
                <a:solidFill>
                  <a:schemeClr val="tx1"/>
                </a:solidFill>
              </a:rPr>
              <a:t>}^Kab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32106" name="Line 10"/>
          <p:cNvSpPr>
            <a:spLocks noChangeShapeType="1"/>
          </p:cNvSpPr>
          <p:nvPr/>
        </p:nvSpPr>
        <p:spPr bwMode="auto">
          <a:xfrm>
            <a:off x="1144588" y="5334000"/>
            <a:ext cx="61706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7" name="AutoShape 11"/>
          <p:cNvSpPr>
            <a:spLocks noChangeArrowheads="1"/>
          </p:cNvSpPr>
          <p:nvPr/>
        </p:nvSpPr>
        <p:spPr bwMode="auto">
          <a:xfrm>
            <a:off x="2270125" y="5576888"/>
            <a:ext cx="3443021" cy="505994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chemeClr val="tx1"/>
                </a:solidFill>
              </a:rPr>
              <a:t>{timestamp+1</a:t>
            </a:r>
            <a:r>
              <a:rPr lang="en-GB" sz="2800" dirty="0" smtClean="0">
                <a:solidFill>
                  <a:schemeClr val="tx1"/>
                </a:solidFill>
              </a:rPr>
              <a:t>}^Kab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>
            <a:off x="1144588" y="6172200"/>
            <a:ext cx="60944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Ticket Granting Tickets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It is dangerous for the workstation to hold Alice’s secret for her entire login session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Instead, Alice uses her password to get a short lived “ticket” to the “Ticket Granting Service” which can be used to get tickets for a limited time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For a login session &gt;8 hours, she must enter her password again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Ticket Granting Tickets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TGT looks just like ticket but encrypted with KDC’s key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WS keeps TGT = {“Alice”,S}K</a:t>
            </a:r>
            <a:r>
              <a:rPr lang="en-GB" baseline="-25000"/>
              <a:t>kdc</a:t>
            </a:r>
            <a:r>
              <a:rPr lang="en-GB"/>
              <a:t> and 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Fundamental Tenet: </a:t>
            </a:r>
            <a:r>
              <a:rPr lang="en-GB" i="1" dirty="0" smtClean="0"/>
              <a:t>If lots of smart people have failed to break a system then it probably won’t be broken</a:t>
            </a:r>
          </a:p>
          <a:p>
            <a:endParaRPr lang="en-GB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4025"/>
            <a:ext cx="7772400" cy="145415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Kerberos Authentication</a:t>
            </a:r>
            <a:br>
              <a:rPr lang="en-GB"/>
            </a:br>
            <a:r>
              <a:rPr lang="en-GB"/>
              <a:t>(with TGT={“Alice”,S}K</a:t>
            </a:r>
            <a:r>
              <a:rPr lang="en-GB" baseline="-25000"/>
              <a:t>kdc</a:t>
            </a:r>
            <a:r>
              <a:rPr lang="en-GB"/>
              <a:t>)</a:t>
            </a:r>
          </a:p>
        </p:txBody>
      </p:sp>
      <p:sp>
        <p:nvSpPr>
          <p:cNvPr id="135170" name="AutoShape 2"/>
          <p:cNvSpPr>
            <a:spLocks noChangeArrowheads="1"/>
          </p:cNvSpPr>
          <p:nvPr/>
        </p:nvSpPr>
        <p:spPr bwMode="auto">
          <a:xfrm>
            <a:off x="898525" y="2071688"/>
            <a:ext cx="954088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Alice</a:t>
            </a:r>
          </a:p>
        </p:txBody>
      </p:sp>
      <p:sp>
        <p:nvSpPr>
          <p:cNvPr id="135171" name="AutoShape 3"/>
          <p:cNvSpPr>
            <a:spLocks noChangeArrowheads="1"/>
          </p:cNvSpPr>
          <p:nvPr/>
        </p:nvSpPr>
        <p:spPr bwMode="auto">
          <a:xfrm>
            <a:off x="3794125" y="2071688"/>
            <a:ext cx="935038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KDC</a:t>
            </a:r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6918325" y="2071688"/>
            <a:ext cx="776288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135173" name="AutoShape 5"/>
          <p:cNvSpPr>
            <a:spLocks noChangeArrowheads="1"/>
          </p:cNvSpPr>
          <p:nvPr/>
        </p:nvSpPr>
        <p:spPr bwMode="auto">
          <a:xfrm>
            <a:off x="515938" y="2757488"/>
            <a:ext cx="3424237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Alice wants Bob, TGT</a:t>
            </a:r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>
            <a:off x="1220788" y="3276600"/>
            <a:ext cx="28178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5" name="AutoShape 7"/>
          <p:cNvSpPr>
            <a:spLocks noChangeArrowheads="1"/>
          </p:cNvSpPr>
          <p:nvPr/>
        </p:nvSpPr>
        <p:spPr bwMode="auto">
          <a:xfrm>
            <a:off x="58738" y="3671888"/>
            <a:ext cx="5412835" cy="505994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chemeClr val="tx1"/>
                </a:solidFill>
              </a:rPr>
              <a:t>{“Bob”, </a:t>
            </a:r>
            <a:r>
              <a:rPr lang="en-GB" sz="2800" dirty="0" err="1">
                <a:solidFill>
                  <a:schemeClr val="tx1"/>
                </a:solidFill>
              </a:rPr>
              <a:t>K</a:t>
            </a:r>
            <a:r>
              <a:rPr lang="en-GB" sz="2800" baseline="-25000" dirty="0" err="1">
                <a:solidFill>
                  <a:schemeClr val="tx1"/>
                </a:solidFill>
              </a:rPr>
              <a:t>ab</a:t>
            </a:r>
            <a:r>
              <a:rPr lang="en-GB" sz="2800" dirty="0">
                <a:solidFill>
                  <a:schemeClr val="tx1"/>
                </a:solidFill>
              </a:rPr>
              <a:t>, {“</a:t>
            </a:r>
            <a:r>
              <a:rPr lang="en-GB" sz="2800" dirty="0" err="1">
                <a:solidFill>
                  <a:schemeClr val="tx1"/>
                </a:solidFill>
              </a:rPr>
              <a:t>Alice”,K</a:t>
            </a:r>
            <a:r>
              <a:rPr lang="en-GB" sz="2800" baseline="-25000" dirty="0" err="1">
                <a:solidFill>
                  <a:schemeClr val="tx1"/>
                </a:solidFill>
              </a:rPr>
              <a:t>ab</a:t>
            </a:r>
            <a:r>
              <a:rPr lang="en-GB" sz="2800" dirty="0" err="1" smtClean="0">
                <a:solidFill>
                  <a:schemeClr val="tx1"/>
                </a:solidFill>
              </a:rPr>
              <a:t>}^K</a:t>
            </a:r>
            <a:r>
              <a:rPr lang="en-GB" sz="2800" baseline="-25000" dirty="0" err="1" smtClean="0">
                <a:solidFill>
                  <a:schemeClr val="tx1"/>
                </a:solidFill>
              </a:rPr>
              <a:t>b</a:t>
            </a:r>
            <a:r>
              <a:rPr lang="en-GB" sz="2800" dirty="0" smtClean="0">
                <a:solidFill>
                  <a:schemeClr val="tx1"/>
                </a:solidFill>
              </a:rPr>
              <a:t>}^ </a:t>
            </a:r>
            <a:r>
              <a:rPr lang="en-GB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>
            <a:off x="153988" y="4343400"/>
            <a:ext cx="50276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7" name="AutoShape 9"/>
          <p:cNvSpPr>
            <a:spLocks noChangeArrowheads="1"/>
          </p:cNvSpPr>
          <p:nvPr/>
        </p:nvSpPr>
        <p:spPr bwMode="auto">
          <a:xfrm>
            <a:off x="1050925" y="4662488"/>
            <a:ext cx="5804519" cy="505994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chemeClr val="tx1"/>
                </a:solidFill>
              </a:rPr>
              <a:t>{“Alice”, </a:t>
            </a:r>
            <a:r>
              <a:rPr lang="en-GB" sz="2800" dirty="0" err="1">
                <a:solidFill>
                  <a:schemeClr val="tx1"/>
                </a:solidFill>
              </a:rPr>
              <a:t>K</a:t>
            </a:r>
            <a:r>
              <a:rPr lang="en-GB" sz="2800" baseline="-25000" dirty="0" err="1">
                <a:solidFill>
                  <a:schemeClr val="tx1"/>
                </a:solidFill>
              </a:rPr>
              <a:t>ab</a:t>
            </a:r>
            <a:r>
              <a:rPr lang="en-GB" sz="2800" dirty="0" err="1" smtClean="0">
                <a:solidFill>
                  <a:schemeClr val="tx1"/>
                </a:solidFill>
              </a:rPr>
              <a:t>}^K</a:t>
            </a:r>
            <a:r>
              <a:rPr lang="en-GB" sz="2800" baseline="-25000" dirty="0" err="1" smtClean="0">
                <a:solidFill>
                  <a:schemeClr val="tx1"/>
                </a:solidFill>
              </a:rPr>
              <a:t>b</a:t>
            </a:r>
            <a:r>
              <a:rPr lang="en-GB" sz="2800" dirty="0">
                <a:solidFill>
                  <a:schemeClr val="tx1"/>
                </a:solidFill>
              </a:rPr>
              <a:t>, {</a:t>
            </a:r>
            <a:r>
              <a:rPr lang="en-GB" sz="2800" dirty="0" err="1">
                <a:solidFill>
                  <a:schemeClr val="tx1"/>
                </a:solidFill>
              </a:rPr>
              <a:t>timestamp</a:t>
            </a:r>
            <a:r>
              <a:rPr lang="en-GB" sz="2800" dirty="0" err="1" smtClean="0">
                <a:solidFill>
                  <a:schemeClr val="tx1"/>
                </a:solidFill>
              </a:rPr>
              <a:t>}^K</a:t>
            </a:r>
            <a:r>
              <a:rPr lang="en-GB" sz="2800" baseline="-25000" dirty="0" err="1" smtClean="0">
                <a:solidFill>
                  <a:schemeClr val="tx1"/>
                </a:solidFill>
              </a:rPr>
              <a:t>ab</a:t>
            </a:r>
            <a:endParaRPr lang="en-GB" sz="2800" baseline="-25000" dirty="0">
              <a:solidFill>
                <a:schemeClr val="tx1"/>
              </a:solidFill>
            </a:endParaRPr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>
            <a:off x="1144588" y="5334000"/>
            <a:ext cx="61706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79" name="AutoShape 11"/>
          <p:cNvSpPr>
            <a:spLocks noChangeArrowheads="1"/>
          </p:cNvSpPr>
          <p:nvPr/>
        </p:nvSpPr>
        <p:spPr bwMode="auto">
          <a:xfrm>
            <a:off x="2270125" y="5576888"/>
            <a:ext cx="3315674" cy="505994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chemeClr val="tx1"/>
                </a:solidFill>
              </a:rPr>
              <a:t>{timestamp+1</a:t>
            </a:r>
            <a:r>
              <a:rPr lang="en-GB" sz="2800" dirty="0" smtClean="0">
                <a:solidFill>
                  <a:schemeClr val="tx1"/>
                </a:solidFill>
              </a:rPr>
              <a:t>}^K</a:t>
            </a:r>
            <a:r>
              <a:rPr lang="en-GB" sz="2800" baseline="-25000" dirty="0" smtClean="0">
                <a:solidFill>
                  <a:schemeClr val="tx1"/>
                </a:solidFill>
              </a:rPr>
              <a:t>ab</a:t>
            </a:r>
            <a:endParaRPr lang="en-GB" sz="2800" baseline="-25000" dirty="0">
              <a:solidFill>
                <a:schemeClr val="tx1"/>
              </a:solidFill>
            </a:endParaRPr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>
            <a:off x="1144588" y="6172200"/>
            <a:ext cx="60944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Pre-authentication</a:t>
            </a:r>
            <a:endParaRPr lang="en-GB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Anyone can request a ticket on behalf of Alice, and the response will be encrypted under her</a:t>
            </a:r>
            <a:r>
              <a:rPr lang="en-GB" dirty="0" smtClean="0"/>
              <a:t> password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This allows an off-line password guessing attack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Kerberos V5 requires an encrypted timestamp on the request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Only an eavesdropper can guess passwords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Kerberos Weaknesses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Early versions of Kerberos had several security flaws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block cipher: </a:t>
            </a:r>
            <a:r>
              <a:rPr lang="en-US" sz="2400" dirty="0" smtClean="0"/>
              <a:t>allows </a:t>
            </a:r>
            <a:r>
              <a:rPr lang="en-US" sz="2400" dirty="0"/>
              <a:t>encrypted blocks to be replaced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solution</a:t>
            </a:r>
            <a:r>
              <a:rPr lang="en-US" sz="2000" dirty="0"/>
              <a:t>: add encrypted CRC over entire message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uses </a:t>
            </a:r>
            <a:r>
              <a:rPr lang="en-US" sz="2400" dirty="0"/>
              <a:t>timestamps to verify communication was recent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time server communication not </a:t>
            </a:r>
            <a:r>
              <a:rPr lang="en-US" sz="2000" dirty="0" smtClean="0"/>
              <a:t>encrypted (!)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get time from authentication server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Kerberos login program downloaded over</a:t>
            </a:r>
            <a:r>
              <a:rPr lang="en-US" sz="2400" dirty="0" smtClean="0"/>
              <a:t> </a:t>
            </a:r>
            <a:r>
              <a:rPr lang="en-US" dirty="0" smtClean="0"/>
              <a:t>NFS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/>
              <a:t>NFS authenticates requests, but data is unencrypted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disallow diskless </a:t>
            </a:r>
            <a:r>
              <a:rPr lang="en-US" sz="2000" dirty="0" smtClean="0"/>
              <a:t>operation?</a:t>
            </a:r>
            <a:endParaRPr lang="en-US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Digests (MD5, SHA)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67688" cy="4114800"/>
          </a:xfrm>
        </p:spPr>
        <p:txBody>
          <a:bodyPr/>
          <a:lstStyle/>
          <a:p>
            <a:r>
              <a:rPr lang="en-US" sz="2800"/>
              <a:t>Cryptographic checksum: message integrity</a:t>
            </a:r>
          </a:p>
          <a:p>
            <a:pPr lvl="1"/>
            <a:r>
              <a:rPr lang="en-US" sz="2400"/>
              <a:t>Typically small compared to message (MD5 128 bits)</a:t>
            </a:r>
          </a:p>
          <a:p>
            <a:pPr lvl="1"/>
            <a:r>
              <a:rPr lang="en-US" sz="2400"/>
              <a:t>“One-way”: infeasible to find two messages with same digest</a:t>
            </a:r>
          </a:p>
          <a:p>
            <a:endParaRPr lang="en-US"/>
          </a:p>
        </p:txBody>
      </p:sp>
      <p:sp>
        <p:nvSpPr>
          <p:cNvPr id="1022980" name="Line 4"/>
          <p:cNvSpPr>
            <a:spLocks noChangeShapeType="1"/>
          </p:cNvSpPr>
          <p:nvPr/>
        </p:nvSpPr>
        <p:spPr bwMode="auto">
          <a:xfrm>
            <a:off x="1800225" y="3976688"/>
            <a:ext cx="1588" cy="295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81" name="Freeform 5"/>
          <p:cNvSpPr>
            <a:spLocks/>
          </p:cNvSpPr>
          <p:nvPr/>
        </p:nvSpPr>
        <p:spPr bwMode="auto">
          <a:xfrm>
            <a:off x="1763713" y="4248150"/>
            <a:ext cx="73025" cy="141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89"/>
              </a:cxn>
              <a:cxn ang="0">
                <a:pos x="4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6" h="89">
                <a:moveTo>
                  <a:pt x="0" y="0"/>
                </a:moveTo>
                <a:lnTo>
                  <a:pt x="23" y="89"/>
                </a:lnTo>
                <a:lnTo>
                  <a:pt x="4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82" name="Freeform 6"/>
          <p:cNvSpPr>
            <a:spLocks/>
          </p:cNvSpPr>
          <p:nvPr/>
        </p:nvSpPr>
        <p:spPr bwMode="auto">
          <a:xfrm>
            <a:off x="2522538" y="4398963"/>
            <a:ext cx="1092200" cy="169862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688" y="156"/>
              </a:cxn>
              <a:cxn ang="0">
                <a:pos x="688" y="0"/>
              </a:cxn>
            </a:cxnLst>
            <a:rect l="0" t="0" r="r" b="b"/>
            <a:pathLst>
              <a:path w="688" h="156">
                <a:moveTo>
                  <a:pt x="0" y="156"/>
                </a:moveTo>
                <a:lnTo>
                  <a:pt x="688" y="156"/>
                </a:lnTo>
                <a:lnTo>
                  <a:pt x="688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83" name="Freeform 7"/>
          <p:cNvSpPr>
            <a:spLocks/>
          </p:cNvSpPr>
          <p:nvPr/>
        </p:nvSpPr>
        <p:spPr bwMode="auto">
          <a:xfrm>
            <a:off x="2411413" y="4532313"/>
            <a:ext cx="141287" cy="79375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23"/>
              </a:cxn>
              <a:cxn ang="0">
                <a:pos x="89" y="50"/>
              </a:cxn>
              <a:cxn ang="0">
                <a:pos x="89" y="0"/>
              </a:cxn>
              <a:cxn ang="0">
                <a:pos x="89" y="0"/>
              </a:cxn>
            </a:cxnLst>
            <a:rect l="0" t="0" r="r" b="b"/>
            <a:pathLst>
              <a:path w="89" h="50">
                <a:moveTo>
                  <a:pt x="89" y="0"/>
                </a:moveTo>
                <a:lnTo>
                  <a:pt x="0" y="23"/>
                </a:lnTo>
                <a:lnTo>
                  <a:pt x="89" y="50"/>
                </a:lnTo>
                <a:lnTo>
                  <a:pt x="89" y="0"/>
                </a:lnTo>
                <a:lnTo>
                  <a:pt x="8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84" name="Rectangle 8"/>
          <p:cNvSpPr>
            <a:spLocks noChangeArrowheads="1"/>
          </p:cNvSpPr>
          <p:nvPr/>
        </p:nvSpPr>
        <p:spPr bwMode="auto">
          <a:xfrm>
            <a:off x="1325563" y="4432300"/>
            <a:ext cx="927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Transform</a:t>
            </a:r>
            <a:endParaRPr lang="en-US" sz="2400">
              <a:latin typeface="Times New Roman" charset="0"/>
            </a:endParaRPr>
          </a:p>
        </p:txBody>
      </p:sp>
      <p:sp>
        <p:nvSpPr>
          <p:cNvPr id="1022985" name="Rectangle 9"/>
          <p:cNvSpPr>
            <a:spLocks noChangeArrowheads="1"/>
          </p:cNvSpPr>
          <p:nvPr/>
        </p:nvSpPr>
        <p:spPr bwMode="auto">
          <a:xfrm>
            <a:off x="1292225" y="3849688"/>
            <a:ext cx="53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Initial </a:t>
            </a:r>
            <a:endParaRPr lang="en-US" sz="2400">
              <a:latin typeface="Times New Roman" charset="0"/>
            </a:endParaRPr>
          </a:p>
        </p:txBody>
      </p:sp>
      <p:sp>
        <p:nvSpPr>
          <p:cNvPr id="1022986" name="Rectangle 10"/>
          <p:cNvSpPr>
            <a:spLocks noChangeArrowheads="1"/>
          </p:cNvSpPr>
          <p:nvPr/>
        </p:nvSpPr>
        <p:spPr bwMode="auto">
          <a:xfrm>
            <a:off x="1825625" y="3849688"/>
            <a:ext cx="541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digest</a:t>
            </a:r>
            <a:endParaRPr lang="en-US" sz="2400">
              <a:latin typeface="Times New Roman" charset="0"/>
            </a:endParaRPr>
          </a:p>
        </p:txBody>
      </p:sp>
      <p:sp>
        <p:nvSpPr>
          <p:cNvPr id="1022987" name="Rectangle 11"/>
          <p:cNvSpPr>
            <a:spLocks noChangeArrowheads="1"/>
          </p:cNvSpPr>
          <p:nvPr/>
        </p:nvSpPr>
        <p:spPr bwMode="auto">
          <a:xfrm>
            <a:off x="2386013" y="385286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 sz="2400">
              <a:latin typeface="Times New Roman" charset="0"/>
            </a:endParaRPr>
          </a:p>
        </p:txBody>
      </p:sp>
      <p:sp>
        <p:nvSpPr>
          <p:cNvPr id="1022988" name="Rectangle 12"/>
          <p:cNvSpPr>
            <a:spLocks noChangeArrowheads="1"/>
          </p:cNvSpPr>
          <p:nvPr/>
        </p:nvSpPr>
        <p:spPr bwMode="auto">
          <a:xfrm>
            <a:off x="4683125" y="3756025"/>
            <a:ext cx="1693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Message (padded)</a:t>
            </a:r>
            <a:endParaRPr lang="en-US" sz="2400">
              <a:latin typeface="Times New Roman" charset="0"/>
            </a:endParaRPr>
          </a:p>
        </p:txBody>
      </p:sp>
      <p:sp>
        <p:nvSpPr>
          <p:cNvPr id="1022989" name="Freeform 13"/>
          <p:cNvSpPr>
            <a:spLocks/>
          </p:cNvSpPr>
          <p:nvPr/>
        </p:nvSpPr>
        <p:spPr bwMode="auto">
          <a:xfrm>
            <a:off x="1182688" y="4389438"/>
            <a:ext cx="1235075" cy="333375"/>
          </a:xfrm>
          <a:custGeom>
            <a:avLst/>
            <a:gdLst/>
            <a:ahLst/>
            <a:cxnLst>
              <a:cxn ang="0">
                <a:pos x="774" y="210"/>
              </a:cxn>
              <a:cxn ang="0">
                <a:pos x="0" y="210"/>
              </a:cxn>
              <a:cxn ang="0">
                <a:pos x="0" y="0"/>
              </a:cxn>
              <a:cxn ang="0">
                <a:pos x="778" y="0"/>
              </a:cxn>
              <a:cxn ang="0">
                <a:pos x="778" y="210"/>
              </a:cxn>
              <a:cxn ang="0">
                <a:pos x="778" y="210"/>
              </a:cxn>
            </a:cxnLst>
            <a:rect l="0" t="0" r="r" b="b"/>
            <a:pathLst>
              <a:path w="778" h="210">
                <a:moveTo>
                  <a:pt x="774" y="210"/>
                </a:moveTo>
                <a:lnTo>
                  <a:pt x="0" y="210"/>
                </a:lnTo>
                <a:lnTo>
                  <a:pt x="0" y="0"/>
                </a:lnTo>
                <a:lnTo>
                  <a:pt x="778" y="0"/>
                </a:lnTo>
                <a:lnTo>
                  <a:pt x="778" y="210"/>
                </a:lnTo>
                <a:lnTo>
                  <a:pt x="778" y="21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90" name="Line 14"/>
          <p:cNvSpPr>
            <a:spLocks noChangeShapeType="1"/>
          </p:cNvSpPr>
          <p:nvPr/>
        </p:nvSpPr>
        <p:spPr bwMode="auto">
          <a:xfrm>
            <a:off x="1800225" y="4722813"/>
            <a:ext cx="1588" cy="2968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91" name="Freeform 15"/>
          <p:cNvSpPr>
            <a:spLocks/>
          </p:cNvSpPr>
          <p:nvPr/>
        </p:nvSpPr>
        <p:spPr bwMode="auto">
          <a:xfrm>
            <a:off x="1763713" y="4856163"/>
            <a:ext cx="7302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90"/>
              </a:cxn>
              <a:cxn ang="0">
                <a:pos x="4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6" h="90">
                <a:moveTo>
                  <a:pt x="0" y="0"/>
                </a:moveTo>
                <a:lnTo>
                  <a:pt x="23" y="90"/>
                </a:lnTo>
                <a:lnTo>
                  <a:pt x="4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92" name="Freeform 16"/>
          <p:cNvSpPr>
            <a:spLocks/>
          </p:cNvSpPr>
          <p:nvPr/>
        </p:nvSpPr>
        <p:spPr bwMode="auto">
          <a:xfrm>
            <a:off x="2522538" y="4475163"/>
            <a:ext cx="2017712" cy="685800"/>
          </a:xfrm>
          <a:custGeom>
            <a:avLst/>
            <a:gdLst/>
            <a:ahLst/>
            <a:cxnLst>
              <a:cxn ang="0">
                <a:pos x="0" y="627"/>
              </a:cxn>
              <a:cxn ang="0">
                <a:pos x="1271" y="627"/>
              </a:cxn>
              <a:cxn ang="0">
                <a:pos x="1271" y="0"/>
              </a:cxn>
            </a:cxnLst>
            <a:rect l="0" t="0" r="r" b="b"/>
            <a:pathLst>
              <a:path w="1271" h="627">
                <a:moveTo>
                  <a:pt x="0" y="627"/>
                </a:moveTo>
                <a:lnTo>
                  <a:pt x="1271" y="627"/>
                </a:lnTo>
                <a:lnTo>
                  <a:pt x="1271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93" name="Freeform 17"/>
          <p:cNvSpPr>
            <a:spLocks/>
          </p:cNvSpPr>
          <p:nvPr/>
        </p:nvSpPr>
        <p:spPr bwMode="auto">
          <a:xfrm>
            <a:off x="2411413" y="5140325"/>
            <a:ext cx="141287" cy="74613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24"/>
              </a:cxn>
              <a:cxn ang="0">
                <a:pos x="89" y="47"/>
              </a:cxn>
              <a:cxn ang="0">
                <a:pos x="89" y="0"/>
              </a:cxn>
              <a:cxn ang="0">
                <a:pos x="89" y="0"/>
              </a:cxn>
            </a:cxnLst>
            <a:rect l="0" t="0" r="r" b="b"/>
            <a:pathLst>
              <a:path w="89" h="47">
                <a:moveTo>
                  <a:pt x="89" y="0"/>
                </a:moveTo>
                <a:lnTo>
                  <a:pt x="0" y="24"/>
                </a:lnTo>
                <a:lnTo>
                  <a:pt x="89" y="47"/>
                </a:lnTo>
                <a:lnTo>
                  <a:pt x="89" y="0"/>
                </a:lnTo>
                <a:lnTo>
                  <a:pt x="8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94" name="Line 18"/>
          <p:cNvSpPr>
            <a:spLocks noChangeShapeType="1"/>
          </p:cNvSpPr>
          <p:nvPr/>
        </p:nvSpPr>
        <p:spPr bwMode="auto">
          <a:xfrm>
            <a:off x="1800225" y="5237163"/>
            <a:ext cx="1588" cy="2968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95" name="Freeform 19"/>
          <p:cNvSpPr>
            <a:spLocks/>
          </p:cNvSpPr>
          <p:nvPr/>
        </p:nvSpPr>
        <p:spPr bwMode="auto">
          <a:xfrm>
            <a:off x="1763713" y="5503863"/>
            <a:ext cx="73025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89"/>
              </a:cxn>
              <a:cxn ang="0">
                <a:pos x="46" y="4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46" h="89">
                <a:moveTo>
                  <a:pt x="0" y="0"/>
                </a:moveTo>
                <a:lnTo>
                  <a:pt x="23" y="89"/>
                </a:lnTo>
                <a:lnTo>
                  <a:pt x="46" y="4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96" name="Freeform 20"/>
          <p:cNvSpPr>
            <a:spLocks/>
          </p:cNvSpPr>
          <p:nvPr/>
        </p:nvSpPr>
        <p:spPr bwMode="auto">
          <a:xfrm>
            <a:off x="2511425" y="4398963"/>
            <a:ext cx="4802188" cy="1447800"/>
          </a:xfrm>
          <a:custGeom>
            <a:avLst/>
            <a:gdLst/>
            <a:ahLst/>
            <a:cxnLst>
              <a:cxn ang="0">
                <a:pos x="0" y="1358"/>
              </a:cxn>
              <a:cxn ang="0">
                <a:pos x="3025" y="1358"/>
              </a:cxn>
              <a:cxn ang="0">
                <a:pos x="3025" y="0"/>
              </a:cxn>
            </a:cxnLst>
            <a:rect l="0" t="0" r="r" b="b"/>
            <a:pathLst>
              <a:path w="3025" h="1358">
                <a:moveTo>
                  <a:pt x="0" y="1358"/>
                </a:moveTo>
                <a:lnTo>
                  <a:pt x="3025" y="1358"/>
                </a:lnTo>
                <a:lnTo>
                  <a:pt x="3025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97" name="Freeform 21"/>
          <p:cNvSpPr>
            <a:spLocks/>
          </p:cNvSpPr>
          <p:nvPr/>
        </p:nvSpPr>
        <p:spPr bwMode="auto">
          <a:xfrm>
            <a:off x="2411413" y="5792788"/>
            <a:ext cx="141287" cy="74612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24"/>
              </a:cxn>
              <a:cxn ang="0">
                <a:pos x="89" y="47"/>
              </a:cxn>
              <a:cxn ang="0">
                <a:pos x="89" y="0"/>
              </a:cxn>
              <a:cxn ang="0">
                <a:pos x="89" y="0"/>
              </a:cxn>
            </a:cxnLst>
            <a:rect l="0" t="0" r="r" b="b"/>
            <a:pathLst>
              <a:path w="89" h="47">
                <a:moveTo>
                  <a:pt x="89" y="0"/>
                </a:moveTo>
                <a:lnTo>
                  <a:pt x="0" y="24"/>
                </a:lnTo>
                <a:lnTo>
                  <a:pt x="89" y="47"/>
                </a:lnTo>
                <a:lnTo>
                  <a:pt x="89" y="0"/>
                </a:lnTo>
                <a:lnTo>
                  <a:pt x="8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2998" name="Rectangle 22"/>
          <p:cNvSpPr>
            <a:spLocks noChangeArrowheads="1"/>
          </p:cNvSpPr>
          <p:nvPr/>
        </p:nvSpPr>
        <p:spPr bwMode="auto">
          <a:xfrm>
            <a:off x="1325563" y="5688013"/>
            <a:ext cx="927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Transform</a:t>
            </a:r>
            <a:endParaRPr lang="en-US" sz="2400">
              <a:latin typeface="Times New Roman" charset="0"/>
            </a:endParaRPr>
          </a:p>
        </p:txBody>
      </p:sp>
      <p:sp>
        <p:nvSpPr>
          <p:cNvPr id="1022999" name="Rectangle 23"/>
          <p:cNvSpPr>
            <a:spLocks noChangeArrowheads="1"/>
          </p:cNvSpPr>
          <p:nvPr/>
        </p:nvSpPr>
        <p:spPr bwMode="auto">
          <a:xfrm>
            <a:off x="1139825" y="6303963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Message digest</a:t>
            </a:r>
            <a:endParaRPr lang="en-US" sz="2400">
              <a:latin typeface="Times New Roman" charset="0"/>
            </a:endParaRPr>
          </a:p>
        </p:txBody>
      </p:sp>
      <p:sp>
        <p:nvSpPr>
          <p:cNvPr id="1023000" name="Freeform 24"/>
          <p:cNvSpPr>
            <a:spLocks/>
          </p:cNvSpPr>
          <p:nvPr/>
        </p:nvSpPr>
        <p:spPr bwMode="auto">
          <a:xfrm>
            <a:off x="1182688" y="5651500"/>
            <a:ext cx="1235075" cy="333375"/>
          </a:xfrm>
          <a:custGeom>
            <a:avLst/>
            <a:gdLst/>
            <a:ahLst/>
            <a:cxnLst>
              <a:cxn ang="0">
                <a:pos x="774" y="210"/>
              </a:cxn>
              <a:cxn ang="0">
                <a:pos x="0" y="210"/>
              </a:cxn>
              <a:cxn ang="0">
                <a:pos x="0" y="0"/>
              </a:cxn>
              <a:cxn ang="0">
                <a:pos x="778" y="0"/>
              </a:cxn>
              <a:cxn ang="0">
                <a:pos x="778" y="210"/>
              </a:cxn>
              <a:cxn ang="0">
                <a:pos x="778" y="210"/>
              </a:cxn>
            </a:cxnLst>
            <a:rect l="0" t="0" r="r" b="b"/>
            <a:pathLst>
              <a:path w="778" h="210">
                <a:moveTo>
                  <a:pt x="774" y="210"/>
                </a:moveTo>
                <a:lnTo>
                  <a:pt x="0" y="210"/>
                </a:lnTo>
                <a:lnTo>
                  <a:pt x="0" y="0"/>
                </a:lnTo>
                <a:lnTo>
                  <a:pt x="778" y="0"/>
                </a:lnTo>
                <a:lnTo>
                  <a:pt x="778" y="210"/>
                </a:lnTo>
                <a:lnTo>
                  <a:pt x="778" y="21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01" name="Line 25"/>
          <p:cNvSpPr>
            <a:spLocks noChangeShapeType="1"/>
          </p:cNvSpPr>
          <p:nvPr/>
        </p:nvSpPr>
        <p:spPr bwMode="auto">
          <a:xfrm>
            <a:off x="1800225" y="6000750"/>
            <a:ext cx="1588" cy="303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02" name="Freeform 26"/>
          <p:cNvSpPr>
            <a:spLocks/>
          </p:cNvSpPr>
          <p:nvPr/>
        </p:nvSpPr>
        <p:spPr bwMode="auto">
          <a:xfrm>
            <a:off x="1763713" y="6227763"/>
            <a:ext cx="73025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90"/>
              </a:cxn>
              <a:cxn ang="0">
                <a:pos x="46" y="4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46" h="90">
                <a:moveTo>
                  <a:pt x="0" y="0"/>
                </a:moveTo>
                <a:lnTo>
                  <a:pt x="23" y="90"/>
                </a:lnTo>
                <a:lnTo>
                  <a:pt x="46" y="4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03" name="Freeform 27"/>
          <p:cNvSpPr>
            <a:spLocks/>
          </p:cNvSpPr>
          <p:nvPr/>
        </p:nvSpPr>
        <p:spPr bwMode="auto">
          <a:xfrm>
            <a:off x="3170238" y="3713163"/>
            <a:ext cx="4630737" cy="339725"/>
          </a:xfrm>
          <a:custGeom>
            <a:avLst/>
            <a:gdLst/>
            <a:ahLst/>
            <a:cxnLst>
              <a:cxn ang="0">
                <a:pos x="2913" y="210"/>
              </a:cxn>
              <a:cxn ang="0">
                <a:pos x="0" y="214"/>
              </a:cxn>
              <a:cxn ang="0">
                <a:pos x="0" y="0"/>
              </a:cxn>
              <a:cxn ang="0">
                <a:pos x="2917" y="0"/>
              </a:cxn>
              <a:cxn ang="0">
                <a:pos x="2917" y="214"/>
              </a:cxn>
              <a:cxn ang="0">
                <a:pos x="2917" y="214"/>
              </a:cxn>
            </a:cxnLst>
            <a:rect l="0" t="0" r="r" b="b"/>
            <a:pathLst>
              <a:path w="2917" h="214">
                <a:moveTo>
                  <a:pt x="2913" y="210"/>
                </a:moveTo>
                <a:lnTo>
                  <a:pt x="0" y="214"/>
                </a:lnTo>
                <a:lnTo>
                  <a:pt x="0" y="0"/>
                </a:lnTo>
                <a:lnTo>
                  <a:pt x="2917" y="0"/>
                </a:lnTo>
                <a:lnTo>
                  <a:pt x="2917" y="214"/>
                </a:lnTo>
                <a:lnTo>
                  <a:pt x="2917" y="21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04" name="Rectangle 28"/>
          <p:cNvSpPr>
            <a:spLocks noChangeArrowheads="1"/>
          </p:cNvSpPr>
          <p:nvPr/>
        </p:nvSpPr>
        <p:spPr bwMode="auto">
          <a:xfrm>
            <a:off x="3257550" y="4176713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512 bits</a:t>
            </a:r>
            <a:endParaRPr lang="en-US" sz="2400">
              <a:latin typeface="Times New Roman" charset="0"/>
            </a:endParaRPr>
          </a:p>
        </p:txBody>
      </p:sp>
      <p:sp>
        <p:nvSpPr>
          <p:cNvPr id="1023005" name="Line 29"/>
          <p:cNvSpPr>
            <a:spLocks noChangeShapeType="1"/>
          </p:cNvSpPr>
          <p:nvPr/>
        </p:nvSpPr>
        <p:spPr bwMode="auto">
          <a:xfrm flipH="1" flipV="1">
            <a:off x="3197225" y="4157663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06" name="Rectangle 30"/>
          <p:cNvSpPr>
            <a:spLocks noChangeArrowheads="1"/>
          </p:cNvSpPr>
          <p:nvPr/>
        </p:nvSpPr>
        <p:spPr bwMode="auto">
          <a:xfrm>
            <a:off x="4183063" y="4176713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512 bits</a:t>
            </a:r>
            <a:endParaRPr lang="en-US" sz="2400">
              <a:latin typeface="Times New Roman" charset="0"/>
            </a:endParaRPr>
          </a:p>
        </p:txBody>
      </p:sp>
      <p:sp>
        <p:nvSpPr>
          <p:cNvPr id="1023007" name="Line 31"/>
          <p:cNvSpPr>
            <a:spLocks noChangeShapeType="1"/>
          </p:cNvSpPr>
          <p:nvPr/>
        </p:nvSpPr>
        <p:spPr bwMode="auto">
          <a:xfrm flipV="1">
            <a:off x="4097338" y="4184650"/>
            <a:ext cx="1587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08" name="Line 32"/>
          <p:cNvSpPr>
            <a:spLocks noChangeShapeType="1"/>
          </p:cNvSpPr>
          <p:nvPr/>
        </p:nvSpPr>
        <p:spPr bwMode="auto">
          <a:xfrm flipV="1">
            <a:off x="5022850" y="418465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09" name="Rectangle 33"/>
          <p:cNvSpPr>
            <a:spLocks noChangeArrowheads="1"/>
          </p:cNvSpPr>
          <p:nvPr/>
        </p:nvSpPr>
        <p:spPr bwMode="auto">
          <a:xfrm>
            <a:off x="6961188" y="4176713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512 bits</a:t>
            </a:r>
            <a:endParaRPr lang="en-US" sz="2400">
              <a:latin typeface="Times New Roman" charset="0"/>
            </a:endParaRPr>
          </a:p>
        </p:txBody>
      </p:sp>
      <p:sp>
        <p:nvSpPr>
          <p:cNvPr id="1023010" name="Line 34"/>
          <p:cNvSpPr>
            <a:spLocks noChangeShapeType="1"/>
          </p:cNvSpPr>
          <p:nvPr/>
        </p:nvSpPr>
        <p:spPr bwMode="auto">
          <a:xfrm flipV="1">
            <a:off x="6873875" y="418465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11" name="Line 35"/>
          <p:cNvSpPr>
            <a:spLocks noChangeShapeType="1"/>
          </p:cNvSpPr>
          <p:nvPr/>
        </p:nvSpPr>
        <p:spPr bwMode="auto">
          <a:xfrm flipV="1">
            <a:off x="7800975" y="418465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12" name="Rectangle 36"/>
          <p:cNvSpPr>
            <a:spLocks noChangeArrowheads="1"/>
          </p:cNvSpPr>
          <p:nvPr/>
        </p:nvSpPr>
        <p:spPr bwMode="auto">
          <a:xfrm rot="16200000">
            <a:off x="1778794" y="5260181"/>
            <a:ext cx="292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300">
                <a:solidFill>
                  <a:srgbClr val="000000"/>
                </a:solidFill>
                <a:latin typeface="Arial" charset="0"/>
              </a:rPr>
              <a:t>…</a:t>
            </a:r>
            <a:endParaRPr lang="en-US" sz="2400">
              <a:latin typeface="Times New Roman" charset="0"/>
            </a:endParaRPr>
          </a:p>
        </p:txBody>
      </p:sp>
      <p:sp>
        <p:nvSpPr>
          <p:cNvPr id="1023013" name="Rectangle 37"/>
          <p:cNvSpPr>
            <a:spLocks noChangeArrowheads="1"/>
          </p:cNvSpPr>
          <p:nvPr/>
        </p:nvSpPr>
        <p:spPr bwMode="auto">
          <a:xfrm rot="16200000">
            <a:off x="1214437" y="5816601"/>
            <a:ext cx="365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 sz="2400">
              <a:latin typeface="Times New Roman" charset="0"/>
            </a:endParaRPr>
          </a:p>
        </p:txBody>
      </p:sp>
      <p:sp>
        <p:nvSpPr>
          <p:cNvPr id="1023014" name="Rectangle 38"/>
          <p:cNvSpPr>
            <a:spLocks noChangeArrowheads="1"/>
          </p:cNvSpPr>
          <p:nvPr/>
        </p:nvSpPr>
        <p:spPr bwMode="auto">
          <a:xfrm>
            <a:off x="5837238" y="4048125"/>
            <a:ext cx="292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300">
                <a:solidFill>
                  <a:srgbClr val="000000"/>
                </a:solidFill>
                <a:latin typeface="Arial" charset="0"/>
              </a:rPr>
              <a:t>…</a:t>
            </a:r>
            <a:endParaRPr lang="en-US" sz="2400">
              <a:latin typeface="Times New Roman" charset="0"/>
            </a:endParaRPr>
          </a:p>
        </p:txBody>
      </p:sp>
      <p:sp>
        <p:nvSpPr>
          <p:cNvPr id="1023015" name="Rectangle 39"/>
          <p:cNvSpPr>
            <a:spLocks noChangeArrowheads="1"/>
          </p:cNvSpPr>
          <p:nvPr/>
        </p:nvSpPr>
        <p:spPr bwMode="auto">
          <a:xfrm>
            <a:off x="5910263" y="429736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endParaRPr lang="en-US" sz="2400">
              <a:latin typeface="Times New Roman" charset="0"/>
            </a:endParaRPr>
          </a:p>
        </p:txBody>
      </p:sp>
      <p:sp>
        <p:nvSpPr>
          <p:cNvPr id="1023016" name="Freeform 40"/>
          <p:cNvSpPr>
            <a:spLocks/>
          </p:cNvSpPr>
          <p:nvPr/>
        </p:nvSpPr>
        <p:spPr bwMode="auto">
          <a:xfrm>
            <a:off x="1182688" y="4999038"/>
            <a:ext cx="1235075" cy="333375"/>
          </a:xfrm>
          <a:custGeom>
            <a:avLst/>
            <a:gdLst/>
            <a:ahLst/>
            <a:cxnLst>
              <a:cxn ang="0">
                <a:pos x="774" y="210"/>
              </a:cxn>
              <a:cxn ang="0">
                <a:pos x="0" y="210"/>
              </a:cxn>
              <a:cxn ang="0">
                <a:pos x="0" y="0"/>
              </a:cxn>
              <a:cxn ang="0">
                <a:pos x="778" y="0"/>
              </a:cxn>
              <a:cxn ang="0">
                <a:pos x="778" y="210"/>
              </a:cxn>
              <a:cxn ang="0">
                <a:pos x="778" y="210"/>
              </a:cxn>
            </a:cxnLst>
            <a:rect l="0" t="0" r="r" b="b"/>
            <a:pathLst>
              <a:path w="778" h="210">
                <a:moveTo>
                  <a:pt x="774" y="210"/>
                </a:moveTo>
                <a:lnTo>
                  <a:pt x="0" y="210"/>
                </a:lnTo>
                <a:lnTo>
                  <a:pt x="0" y="0"/>
                </a:lnTo>
                <a:lnTo>
                  <a:pt x="778" y="0"/>
                </a:lnTo>
                <a:lnTo>
                  <a:pt x="778" y="210"/>
                </a:lnTo>
                <a:lnTo>
                  <a:pt x="778" y="210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3017" name="Rectangle 41"/>
          <p:cNvSpPr>
            <a:spLocks noChangeArrowheads="1"/>
          </p:cNvSpPr>
          <p:nvPr/>
        </p:nvSpPr>
        <p:spPr bwMode="auto">
          <a:xfrm>
            <a:off x="1325563" y="5035550"/>
            <a:ext cx="927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Transform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Systems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96263" cy="4114800"/>
          </a:xfrm>
        </p:spPr>
        <p:txBody>
          <a:bodyPr/>
          <a:lstStyle/>
          <a:p>
            <a:r>
              <a:rPr lang="en-US" sz="2800"/>
              <a:t>Cryptography can be applied at multiple layers</a:t>
            </a:r>
          </a:p>
          <a:p>
            <a:r>
              <a:rPr lang="en-US" sz="2800"/>
              <a:t>Pretty Good Privacy (PGP)</a:t>
            </a:r>
          </a:p>
          <a:p>
            <a:pPr lvl="1"/>
            <a:r>
              <a:rPr lang="en-US" sz="2400"/>
              <a:t>For authentic and confidential email</a:t>
            </a:r>
          </a:p>
          <a:p>
            <a:r>
              <a:rPr lang="en-US" sz="2800"/>
              <a:t>Secure Sockets (SSL) and Secure HTTP (HTTPS)</a:t>
            </a:r>
          </a:p>
          <a:p>
            <a:pPr lvl="1"/>
            <a:r>
              <a:rPr lang="en-US" sz="2400"/>
              <a:t>For secure Web transactions</a:t>
            </a:r>
          </a:p>
          <a:p>
            <a:r>
              <a:rPr lang="en-US" sz="2800"/>
              <a:t>IP Security (IPSEC)</a:t>
            </a:r>
          </a:p>
          <a:p>
            <a:pPr lvl="1"/>
            <a:r>
              <a:rPr lang="en-US" sz="2400"/>
              <a:t>Framework for encrypting/authenticating IP packets</a:t>
            </a:r>
          </a:p>
          <a:p>
            <a:endParaRPr lang="en-US" sz="2800"/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PGP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Application level system</a:t>
            </a:r>
          </a:p>
          <a:p>
            <a:pPr>
              <a:lnSpc>
                <a:spcPct val="90000"/>
              </a:lnSpc>
            </a:pPr>
            <a:r>
              <a:rPr lang="en-US" sz="2800"/>
              <a:t>Based on public keys and a “grass roots” Web of trust</a:t>
            </a:r>
          </a:p>
          <a:p>
            <a:pPr>
              <a:lnSpc>
                <a:spcPct val="90000"/>
              </a:lnSpc>
            </a:pPr>
            <a:r>
              <a:rPr lang="en-US" sz="2800"/>
              <a:t>Sign messages for integrity/authenticity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Encrypt with private key of sender</a:t>
            </a:r>
          </a:p>
          <a:p>
            <a:pPr>
              <a:lnSpc>
                <a:spcPct val="90000"/>
              </a:lnSpc>
            </a:pPr>
            <a:r>
              <a:rPr lang="en-US" sz="2800"/>
              <a:t>Encrypt messages for privacy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Could just use public key of receiver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 encrypt message with secret key, and secret key with public key of receiver to boost performance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Hijacking</a:t>
            </a:r>
            <a:endParaRPr lang="en-US" dirty="0"/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676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Example: </a:t>
            </a:r>
            <a:r>
              <a:rPr lang="en-US" sz="2800" dirty="0" err="1"/>
              <a:t>Mitnick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dirty="0"/>
              <a:t>D</a:t>
            </a:r>
            <a:r>
              <a:rPr lang="en-US" sz="2400" dirty="0" smtClean="0"/>
              <a:t>enial </a:t>
            </a:r>
            <a:r>
              <a:rPr lang="en-US" sz="2400" dirty="0"/>
              <a:t>of service attack against system administrator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open large number of TCP </a:t>
            </a:r>
            <a:r>
              <a:rPr lang="en-US" sz="2000" dirty="0" smtClean="0"/>
              <a:t>connections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Followed by attack on user machines</a:t>
            </a:r>
          </a:p>
          <a:p>
            <a:pPr>
              <a:lnSpc>
                <a:spcPct val="90000"/>
              </a:lnSpc>
            </a:pPr>
            <a:r>
              <a:rPr lang="en-US" dirty="0"/>
              <a:t>S</a:t>
            </a:r>
            <a:r>
              <a:rPr lang="en-US" sz="2800" dirty="0" smtClean="0"/>
              <a:t>can </a:t>
            </a:r>
            <a:r>
              <a:rPr lang="en-US" sz="2800" dirty="0"/>
              <a:t>for open, idle TCP connections (e.g., rlogin, </a:t>
            </a:r>
            <a:r>
              <a:rPr lang="en-US" sz="2800" dirty="0" err="1"/>
              <a:t>xwindows</a:t>
            </a:r>
            <a:r>
              <a:rPr lang="en-US" sz="2800" dirty="0"/>
              <a:t>)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/>
              <a:t>S</a:t>
            </a:r>
            <a:r>
              <a:rPr lang="en-US" sz="2800" dirty="0" smtClean="0"/>
              <a:t>end </a:t>
            </a:r>
            <a:r>
              <a:rPr lang="en-US" dirty="0" smtClean="0"/>
              <a:t>spoofed </a:t>
            </a:r>
            <a:r>
              <a:rPr lang="en-US" sz="2800" dirty="0" smtClean="0"/>
              <a:t>TCP </a:t>
            </a:r>
            <a:r>
              <a:rPr lang="en-US" sz="2800" dirty="0"/>
              <a:t>packets to other end, e.g., to modify .</a:t>
            </a:r>
            <a:r>
              <a:rPr lang="en-US" sz="2800" dirty="0" err="1"/>
              <a:t>rhosts</a:t>
            </a:r>
            <a:r>
              <a:rPr lang="en-US" sz="2800" dirty="0"/>
              <a:t> to allow</a:t>
            </a:r>
            <a:r>
              <a:rPr lang="en-US" sz="2800" dirty="0" smtClean="0"/>
              <a:t> future access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Requires ability to predict </a:t>
            </a:r>
            <a:r>
              <a:rPr lang="en-US" dirty="0" smtClean="0"/>
              <a:t>TCP sequence #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Fixed with SSL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SSL/TLS and HTTPS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534400" cy="4114800"/>
          </a:xfrm>
        </p:spPr>
        <p:txBody>
          <a:bodyPr/>
          <a:lstStyle/>
          <a:p>
            <a:r>
              <a:rPr lang="en-US" sz="2400"/>
              <a:t>Secure transport layer targeted at Web transactions</a:t>
            </a:r>
          </a:p>
          <a:p>
            <a:pPr lvl="1"/>
            <a:r>
              <a:rPr lang="en-US" sz="2000"/>
              <a:t>SSL/TLS inserted between TCP and HTTP to make secure HTTP</a:t>
            </a:r>
          </a:p>
          <a:p>
            <a:r>
              <a:rPr lang="en-US" sz="2400"/>
              <a:t>Extra handshake phase to authenticate and exchange shared session keys</a:t>
            </a:r>
          </a:p>
          <a:p>
            <a:pPr lvl="1"/>
            <a:r>
              <a:rPr lang="en-US" sz="2000"/>
              <a:t>Client might authenticate Web server but not vice-versa</a:t>
            </a:r>
          </a:p>
          <a:p>
            <a:pPr lvl="2"/>
            <a:r>
              <a:rPr lang="en-US" sz="2000"/>
              <a:t>Certificate Authority embedded in Web browser</a:t>
            </a:r>
          </a:p>
          <a:p>
            <a:r>
              <a:rPr lang="en-US" sz="2400"/>
              <a:t>Performance optimization</a:t>
            </a:r>
          </a:p>
          <a:p>
            <a:pPr lvl="1"/>
            <a:r>
              <a:rPr lang="en-US" sz="2000"/>
              <a:t>Refer to shared state with session id</a:t>
            </a:r>
          </a:p>
          <a:p>
            <a:pPr lvl="1"/>
            <a:r>
              <a:rPr lang="en-US" sz="2000"/>
              <a:t>Can use same parameters across connections</a:t>
            </a:r>
          </a:p>
          <a:p>
            <a:pPr lvl="2"/>
            <a:r>
              <a:rPr lang="en-US" sz="2000"/>
              <a:t>Client sends session id, allowing server to skip handshake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SSL/TLS</a:t>
            </a:r>
          </a:p>
        </p:txBody>
      </p:sp>
      <p:sp>
        <p:nvSpPr>
          <p:cNvPr id="187394" name="AutoShape 2"/>
          <p:cNvSpPr>
            <a:spLocks noChangeArrowheads="1"/>
          </p:cNvSpPr>
          <p:nvPr/>
        </p:nvSpPr>
        <p:spPr bwMode="auto">
          <a:xfrm>
            <a:off x="593725" y="1995488"/>
            <a:ext cx="1054100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87395" name="AutoShape 3"/>
          <p:cNvSpPr>
            <a:spLocks noChangeArrowheads="1"/>
          </p:cNvSpPr>
          <p:nvPr/>
        </p:nvSpPr>
        <p:spPr bwMode="auto">
          <a:xfrm>
            <a:off x="6842125" y="1919288"/>
            <a:ext cx="1112838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87396" name="Line 4"/>
          <p:cNvSpPr>
            <a:spLocks noChangeShapeType="1"/>
          </p:cNvSpPr>
          <p:nvPr/>
        </p:nvSpPr>
        <p:spPr bwMode="auto">
          <a:xfrm>
            <a:off x="1601788" y="2209800"/>
            <a:ext cx="51800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397" name="AutoShape 5"/>
          <p:cNvSpPr>
            <a:spLocks noChangeArrowheads="1"/>
          </p:cNvSpPr>
          <p:nvPr/>
        </p:nvSpPr>
        <p:spPr bwMode="auto">
          <a:xfrm>
            <a:off x="2498725" y="1766888"/>
            <a:ext cx="2425700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Initiate Request</a:t>
            </a:r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 flipH="1">
            <a:off x="1600200" y="3200400"/>
            <a:ext cx="5030788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399" name="AutoShape 7"/>
          <p:cNvSpPr>
            <a:spLocks noChangeArrowheads="1"/>
          </p:cNvSpPr>
          <p:nvPr/>
        </p:nvSpPr>
        <p:spPr bwMode="auto">
          <a:xfrm>
            <a:off x="2268538" y="2759075"/>
            <a:ext cx="3640137" cy="519113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Server Certificate Chain</a:t>
            </a:r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>
            <a:off x="1601788" y="4343400"/>
            <a:ext cx="50276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1" name="AutoShape 9"/>
          <p:cNvSpPr>
            <a:spLocks noChangeArrowheads="1"/>
          </p:cNvSpPr>
          <p:nvPr/>
        </p:nvSpPr>
        <p:spPr bwMode="auto">
          <a:xfrm>
            <a:off x="2193925" y="3824288"/>
            <a:ext cx="4090988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{Session key}</a:t>
            </a:r>
            <a:r>
              <a:rPr lang="en-GB" sz="2800" baseline="-25000">
                <a:solidFill>
                  <a:schemeClr val="tx1"/>
                </a:solidFill>
              </a:rPr>
              <a:t>Server’s public key</a:t>
            </a:r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1601788" y="5638800"/>
            <a:ext cx="5256212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3" name="AutoShape 11"/>
          <p:cNvSpPr>
            <a:spLocks noChangeArrowheads="1"/>
          </p:cNvSpPr>
          <p:nvPr/>
        </p:nvSpPr>
        <p:spPr bwMode="auto">
          <a:xfrm>
            <a:off x="2193925" y="5043488"/>
            <a:ext cx="2343150" cy="519112"/>
          </a:xfrm>
          <a:prstGeom prst="roundRect">
            <a:avLst>
              <a:gd name="adj" fmla="val 3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chemeClr val="tx1"/>
                </a:solidFill>
              </a:rPr>
              <a:t>{Data}</a:t>
            </a:r>
            <a:r>
              <a:rPr lang="en-GB" sz="2800" baseline="-25000">
                <a:solidFill>
                  <a:schemeClr val="tx1"/>
                </a:solidFill>
              </a:rPr>
              <a:t>Session key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IPSEC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56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Framework for encrypted IP packets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Choice of algorithms not specified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Uses new protocol headers inside IPv4 packets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Authentication header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For message integrity and origin authenticity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Optionally “anti-replay” protection (via sequence number)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Encapsulating Security Payload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Adds encryption for privacy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Depends on key distribution (ISAKAMP)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Sets up security associations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Ex: secure tunnels between corporate offices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To Publish or Not to Publish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If the good guys break your</a:t>
            </a:r>
            <a:r>
              <a:rPr lang="en-GB" dirty="0" smtClean="0"/>
              <a:t> system, </a:t>
            </a:r>
            <a:r>
              <a:rPr lang="en-GB" dirty="0"/>
              <a:t>you’ll hear about it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If you publish your</a:t>
            </a:r>
            <a:r>
              <a:rPr lang="en-GB" dirty="0" smtClean="0"/>
              <a:t> system, </a:t>
            </a:r>
            <a:r>
              <a:rPr lang="en-GB" dirty="0"/>
              <a:t>the</a:t>
            </a:r>
            <a:r>
              <a:rPr lang="en-GB" dirty="0" smtClean="0"/>
              <a:t> white hats provide </a:t>
            </a:r>
            <a:r>
              <a:rPr lang="en-GB" dirty="0"/>
              <a:t>free consulting by trying to crack it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</a:t>
            </a:r>
            <a:r>
              <a:rPr lang="en-GB" dirty="0" smtClean="0"/>
              <a:t> black hats will </a:t>
            </a:r>
            <a:r>
              <a:rPr lang="en-GB" dirty="0"/>
              <a:t>learn</a:t>
            </a:r>
            <a:r>
              <a:rPr lang="en-GB" dirty="0" smtClean="0"/>
              <a:t> about your system </a:t>
            </a:r>
            <a:r>
              <a:rPr lang="en-GB" dirty="0"/>
              <a:t>anyway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Today, most</a:t>
            </a:r>
            <a:r>
              <a:rPr lang="en-GB" dirty="0" smtClean="0"/>
              <a:t> (but not all) commercial systems </a:t>
            </a:r>
            <a:r>
              <a:rPr lang="en-GB" dirty="0"/>
              <a:t>are published; most military</a:t>
            </a:r>
            <a:r>
              <a:rPr lang="en-GB" dirty="0" smtClean="0"/>
              <a:t> systems </a:t>
            </a:r>
            <a:r>
              <a:rPr lang="en-GB" dirty="0"/>
              <a:t>are</a:t>
            </a:r>
            <a:r>
              <a:rPr lang="en-GB" dirty="0" smtClean="0"/>
              <a:t> not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/>
              <a:t>Filter-based Firewalls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200400"/>
            <a:ext cx="8342313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Sit between site and rest of Internet, filter packets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Enforce site policy in a manageable way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 pass (*,*, 128.7.6.5, 80 ), then drop (*, *, *, 80)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Rules may be added dynamically to</a:t>
            </a:r>
            <a:r>
              <a:rPr lang="en-US" sz="2400" dirty="0" smtClean="0"/>
              <a:t> </a:t>
            </a:r>
            <a:r>
              <a:rPr lang="en-US" dirty="0" smtClean="0"/>
              <a:t>allow</a:t>
            </a:r>
            <a:r>
              <a:rPr lang="en-US" sz="2400" dirty="0" smtClean="0"/>
              <a:t> </a:t>
            </a:r>
            <a:r>
              <a:rPr lang="en-US" sz="2400" dirty="0"/>
              <a:t>new connections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Sometimes bundled with a router: “level 4” switch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Acts like a router (accepts and forwards packets)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Looks at information up to TCP port numbers (layer 4)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1752600"/>
            <a:ext cx="6629400" cy="1066800"/>
            <a:chOff x="429" y="1008"/>
            <a:chExt cx="4995" cy="879"/>
          </a:xfrm>
        </p:grpSpPr>
        <p:sp>
          <p:nvSpPr>
            <p:cNvPr id="1034245" name="Freeform 5"/>
            <p:cNvSpPr>
              <a:spLocks/>
            </p:cNvSpPr>
            <p:nvPr/>
          </p:nvSpPr>
          <p:spPr bwMode="auto">
            <a:xfrm>
              <a:off x="429" y="1008"/>
              <a:ext cx="1749" cy="879"/>
            </a:xfrm>
            <a:custGeom>
              <a:avLst/>
              <a:gdLst/>
              <a:ahLst/>
              <a:cxnLst>
                <a:cxn ang="0">
                  <a:pos x="1749" y="437"/>
                </a:cxn>
                <a:cxn ang="0">
                  <a:pos x="1738" y="510"/>
                </a:cxn>
                <a:cxn ang="0">
                  <a:pos x="1707" y="579"/>
                </a:cxn>
                <a:cxn ang="0">
                  <a:pos x="1649" y="642"/>
                </a:cxn>
                <a:cxn ang="0">
                  <a:pos x="1581" y="700"/>
                </a:cxn>
                <a:cxn ang="0">
                  <a:pos x="1491" y="752"/>
                </a:cxn>
                <a:cxn ang="0">
                  <a:pos x="1392" y="794"/>
                </a:cxn>
                <a:cxn ang="0">
                  <a:pos x="1276" y="831"/>
                </a:cxn>
                <a:cxn ang="0">
                  <a:pos x="1150" y="858"/>
                </a:cxn>
                <a:cxn ang="0">
                  <a:pos x="1013" y="873"/>
                </a:cxn>
                <a:cxn ang="0">
                  <a:pos x="872" y="879"/>
                </a:cxn>
                <a:cxn ang="0">
                  <a:pos x="730" y="873"/>
                </a:cxn>
                <a:cxn ang="0">
                  <a:pos x="598" y="858"/>
                </a:cxn>
                <a:cxn ang="0">
                  <a:pos x="472" y="831"/>
                </a:cxn>
                <a:cxn ang="0">
                  <a:pos x="357" y="794"/>
                </a:cxn>
                <a:cxn ang="0">
                  <a:pos x="257" y="752"/>
                </a:cxn>
                <a:cxn ang="0">
                  <a:pos x="168" y="700"/>
                </a:cxn>
                <a:cxn ang="0">
                  <a:pos x="94" y="642"/>
                </a:cxn>
                <a:cxn ang="0">
                  <a:pos x="42" y="579"/>
                </a:cxn>
                <a:cxn ang="0">
                  <a:pos x="10" y="510"/>
                </a:cxn>
                <a:cxn ang="0">
                  <a:pos x="0" y="442"/>
                </a:cxn>
                <a:cxn ang="0">
                  <a:pos x="10" y="368"/>
                </a:cxn>
                <a:cxn ang="0">
                  <a:pos x="42" y="300"/>
                </a:cxn>
                <a:cxn ang="0">
                  <a:pos x="94" y="242"/>
                </a:cxn>
                <a:cxn ang="0">
                  <a:pos x="168" y="184"/>
                </a:cxn>
                <a:cxn ang="0">
                  <a:pos x="257" y="131"/>
                </a:cxn>
                <a:cxn ang="0">
                  <a:pos x="357" y="89"/>
                </a:cxn>
                <a:cxn ang="0">
                  <a:pos x="472" y="52"/>
                </a:cxn>
                <a:cxn ang="0">
                  <a:pos x="598" y="26"/>
                </a:cxn>
                <a:cxn ang="0">
                  <a:pos x="730" y="10"/>
                </a:cxn>
                <a:cxn ang="0">
                  <a:pos x="872" y="0"/>
                </a:cxn>
                <a:cxn ang="0">
                  <a:pos x="1013" y="10"/>
                </a:cxn>
                <a:cxn ang="0">
                  <a:pos x="1150" y="26"/>
                </a:cxn>
                <a:cxn ang="0">
                  <a:pos x="1276" y="52"/>
                </a:cxn>
                <a:cxn ang="0">
                  <a:pos x="1392" y="89"/>
                </a:cxn>
                <a:cxn ang="0">
                  <a:pos x="1491" y="131"/>
                </a:cxn>
                <a:cxn ang="0">
                  <a:pos x="1581" y="184"/>
                </a:cxn>
                <a:cxn ang="0">
                  <a:pos x="1649" y="242"/>
                </a:cxn>
                <a:cxn ang="0">
                  <a:pos x="1707" y="300"/>
                </a:cxn>
                <a:cxn ang="0">
                  <a:pos x="1738" y="368"/>
                </a:cxn>
                <a:cxn ang="0">
                  <a:pos x="1749" y="442"/>
                </a:cxn>
                <a:cxn ang="0">
                  <a:pos x="1749" y="442"/>
                </a:cxn>
              </a:cxnLst>
              <a:rect l="0" t="0" r="r" b="b"/>
              <a:pathLst>
                <a:path w="1749" h="879">
                  <a:moveTo>
                    <a:pt x="1749" y="437"/>
                  </a:moveTo>
                  <a:lnTo>
                    <a:pt x="1738" y="510"/>
                  </a:lnTo>
                  <a:lnTo>
                    <a:pt x="1707" y="579"/>
                  </a:lnTo>
                  <a:lnTo>
                    <a:pt x="1649" y="642"/>
                  </a:lnTo>
                  <a:lnTo>
                    <a:pt x="1581" y="700"/>
                  </a:lnTo>
                  <a:lnTo>
                    <a:pt x="1491" y="752"/>
                  </a:lnTo>
                  <a:lnTo>
                    <a:pt x="1392" y="794"/>
                  </a:lnTo>
                  <a:lnTo>
                    <a:pt x="1276" y="831"/>
                  </a:lnTo>
                  <a:lnTo>
                    <a:pt x="1150" y="858"/>
                  </a:lnTo>
                  <a:lnTo>
                    <a:pt x="1013" y="873"/>
                  </a:lnTo>
                  <a:lnTo>
                    <a:pt x="872" y="879"/>
                  </a:lnTo>
                  <a:lnTo>
                    <a:pt x="730" y="873"/>
                  </a:lnTo>
                  <a:lnTo>
                    <a:pt x="598" y="858"/>
                  </a:lnTo>
                  <a:lnTo>
                    <a:pt x="472" y="831"/>
                  </a:lnTo>
                  <a:lnTo>
                    <a:pt x="357" y="794"/>
                  </a:lnTo>
                  <a:lnTo>
                    <a:pt x="257" y="752"/>
                  </a:lnTo>
                  <a:lnTo>
                    <a:pt x="168" y="700"/>
                  </a:lnTo>
                  <a:lnTo>
                    <a:pt x="94" y="642"/>
                  </a:lnTo>
                  <a:lnTo>
                    <a:pt x="42" y="579"/>
                  </a:lnTo>
                  <a:lnTo>
                    <a:pt x="10" y="510"/>
                  </a:lnTo>
                  <a:lnTo>
                    <a:pt x="0" y="442"/>
                  </a:lnTo>
                  <a:lnTo>
                    <a:pt x="10" y="368"/>
                  </a:lnTo>
                  <a:lnTo>
                    <a:pt x="42" y="300"/>
                  </a:lnTo>
                  <a:lnTo>
                    <a:pt x="94" y="242"/>
                  </a:lnTo>
                  <a:lnTo>
                    <a:pt x="168" y="184"/>
                  </a:lnTo>
                  <a:lnTo>
                    <a:pt x="257" y="131"/>
                  </a:lnTo>
                  <a:lnTo>
                    <a:pt x="357" y="89"/>
                  </a:lnTo>
                  <a:lnTo>
                    <a:pt x="472" y="52"/>
                  </a:lnTo>
                  <a:lnTo>
                    <a:pt x="598" y="26"/>
                  </a:lnTo>
                  <a:lnTo>
                    <a:pt x="730" y="10"/>
                  </a:lnTo>
                  <a:lnTo>
                    <a:pt x="872" y="0"/>
                  </a:lnTo>
                  <a:lnTo>
                    <a:pt x="1013" y="10"/>
                  </a:lnTo>
                  <a:lnTo>
                    <a:pt x="1150" y="26"/>
                  </a:lnTo>
                  <a:lnTo>
                    <a:pt x="1276" y="52"/>
                  </a:lnTo>
                  <a:lnTo>
                    <a:pt x="1392" y="89"/>
                  </a:lnTo>
                  <a:lnTo>
                    <a:pt x="1491" y="131"/>
                  </a:lnTo>
                  <a:lnTo>
                    <a:pt x="1581" y="184"/>
                  </a:lnTo>
                  <a:lnTo>
                    <a:pt x="1649" y="242"/>
                  </a:lnTo>
                  <a:lnTo>
                    <a:pt x="1707" y="300"/>
                  </a:lnTo>
                  <a:lnTo>
                    <a:pt x="1738" y="368"/>
                  </a:lnTo>
                  <a:lnTo>
                    <a:pt x="1749" y="442"/>
                  </a:lnTo>
                  <a:lnTo>
                    <a:pt x="1749" y="44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246" name="Freeform 6"/>
            <p:cNvSpPr>
              <a:spLocks/>
            </p:cNvSpPr>
            <p:nvPr/>
          </p:nvSpPr>
          <p:spPr bwMode="auto">
            <a:xfrm>
              <a:off x="2708" y="1181"/>
              <a:ext cx="878" cy="5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8" y="6"/>
                </a:cxn>
                <a:cxn ang="0">
                  <a:pos x="878" y="532"/>
                </a:cxn>
                <a:cxn ang="0">
                  <a:pos x="0" y="53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878" h="532">
                  <a:moveTo>
                    <a:pt x="0" y="0"/>
                  </a:moveTo>
                  <a:lnTo>
                    <a:pt x="878" y="6"/>
                  </a:lnTo>
                  <a:lnTo>
                    <a:pt x="878" y="532"/>
                  </a:lnTo>
                  <a:lnTo>
                    <a:pt x="0" y="532"/>
                  </a:lnTo>
                  <a:lnTo>
                    <a:pt x="0" y="6"/>
                  </a:lnTo>
                  <a:lnTo>
                    <a:pt x="0" y="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247" name="Rectangle 7"/>
            <p:cNvSpPr>
              <a:spLocks noChangeArrowheads="1"/>
            </p:cNvSpPr>
            <p:nvPr/>
          </p:nvSpPr>
          <p:spPr bwMode="auto">
            <a:xfrm>
              <a:off x="570" y="1328"/>
              <a:ext cx="146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Rest of the Internet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034248" name="Freeform 8"/>
            <p:cNvSpPr>
              <a:spLocks/>
            </p:cNvSpPr>
            <p:nvPr/>
          </p:nvSpPr>
          <p:spPr bwMode="auto">
            <a:xfrm>
              <a:off x="4111" y="1118"/>
              <a:ext cx="1313" cy="658"/>
            </a:xfrm>
            <a:custGeom>
              <a:avLst/>
              <a:gdLst/>
              <a:ahLst/>
              <a:cxnLst>
                <a:cxn ang="0">
                  <a:pos x="1313" y="327"/>
                </a:cxn>
                <a:cxn ang="0">
                  <a:pos x="1308" y="384"/>
                </a:cxn>
                <a:cxn ang="0">
                  <a:pos x="1282" y="437"/>
                </a:cxn>
                <a:cxn ang="0">
                  <a:pos x="1240" y="484"/>
                </a:cxn>
                <a:cxn ang="0">
                  <a:pos x="1187" y="527"/>
                </a:cxn>
                <a:cxn ang="0">
                  <a:pos x="1124" y="563"/>
                </a:cxn>
                <a:cxn ang="0">
                  <a:pos x="1046" y="595"/>
                </a:cxn>
                <a:cxn ang="0">
                  <a:pos x="962" y="621"/>
                </a:cxn>
                <a:cxn ang="0">
                  <a:pos x="867" y="642"/>
                </a:cxn>
                <a:cxn ang="0">
                  <a:pos x="762" y="653"/>
                </a:cxn>
                <a:cxn ang="0">
                  <a:pos x="657" y="658"/>
                </a:cxn>
                <a:cxn ang="0">
                  <a:pos x="552" y="653"/>
                </a:cxn>
                <a:cxn ang="0">
                  <a:pos x="452" y="642"/>
                </a:cxn>
                <a:cxn ang="0">
                  <a:pos x="357" y="621"/>
                </a:cxn>
                <a:cxn ang="0">
                  <a:pos x="268" y="595"/>
                </a:cxn>
                <a:cxn ang="0">
                  <a:pos x="195" y="563"/>
                </a:cxn>
                <a:cxn ang="0">
                  <a:pos x="126" y="527"/>
                </a:cxn>
                <a:cxn ang="0">
                  <a:pos x="74" y="484"/>
                </a:cxn>
                <a:cxn ang="0">
                  <a:pos x="37" y="437"/>
                </a:cxn>
                <a:cxn ang="0">
                  <a:pos x="11" y="384"/>
                </a:cxn>
                <a:cxn ang="0">
                  <a:pos x="0" y="332"/>
                </a:cxn>
                <a:cxn ang="0">
                  <a:pos x="11" y="279"/>
                </a:cxn>
                <a:cxn ang="0">
                  <a:pos x="37" y="227"/>
                </a:cxn>
                <a:cxn ang="0">
                  <a:pos x="74" y="179"/>
                </a:cxn>
                <a:cxn ang="0">
                  <a:pos x="126" y="137"/>
                </a:cxn>
                <a:cxn ang="0">
                  <a:pos x="195" y="100"/>
                </a:cxn>
                <a:cxn ang="0">
                  <a:pos x="268" y="63"/>
                </a:cxn>
                <a:cxn ang="0">
                  <a:pos x="357" y="37"/>
                </a:cxn>
                <a:cxn ang="0">
                  <a:pos x="452" y="16"/>
                </a:cxn>
                <a:cxn ang="0">
                  <a:pos x="552" y="6"/>
                </a:cxn>
                <a:cxn ang="0">
                  <a:pos x="657" y="0"/>
                </a:cxn>
                <a:cxn ang="0">
                  <a:pos x="762" y="6"/>
                </a:cxn>
                <a:cxn ang="0">
                  <a:pos x="867" y="16"/>
                </a:cxn>
                <a:cxn ang="0">
                  <a:pos x="962" y="37"/>
                </a:cxn>
                <a:cxn ang="0">
                  <a:pos x="1046" y="63"/>
                </a:cxn>
                <a:cxn ang="0">
                  <a:pos x="1124" y="100"/>
                </a:cxn>
                <a:cxn ang="0">
                  <a:pos x="1187" y="137"/>
                </a:cxn>
                <a:cxn ang="0">
                  <a:pos x="1240" y="179"/>
                </a:cxn>
                <a:cxn ang="0">
                  <a:pos x="1282" y="227"/>
                </a:cxn>
                <a:cxn ang="0">
                  <a:pos x="1308" y="279"/>
                </a:cxn>
                <a:cxn ang="0">
                  <a:pos x="1313" y="332"/>
                </a:cxn>
                <a:cxn ang="0">
                  <a:pos x="1313" y="332"/>
                </a:cxn>
              </a:cxnLst>
              <a:rect l="0" t="0" r="r" b="b"/>
              <a:pathLst>
                <a:path w="1313" h="658">
                  <a:moveTo>
                    <a:pt x="1313" y="327"/>
                  </a:moveTo>
                  <a:lnTo>
                    <a:pt x="1308" y="384"/>
                  </a:lnTo>
                  <a:lnTo>
                    <a:pt x="1282" y="437"/>
                  </a:lnTo>
                  <a:lnTo>
                    <a:pt x="1240" y="484"/>
                  </a:lnTo>
                  <a:lnTo>
                    <a:pt x="1187" y="527"/>
                  </a:lnTo>
                  <a:lnTo>
                    <a:pt x="1124" y="563"/>
                  </a:lnTo>
                  <a:lnTo>
                    <a:pt x="1046" y="595"/>
                  </a:lnTo>
                  <a:lnTo>
                    <a:pt x="962" y="621"/>
                  </a:lnTo>
                  <a:lnTo>
                    <a:pt x="867" y="642"/>
                  </a:lnTo>
                  <a:lnTo>
                    <a:pt x="762" y="653"/>
                  </a:lnTo>
                  <a:lnTo>
                    <a:pt x="657" y="658"/>
                  </a:lnTo>
                  <a:lnTo>
                    <a:pt x="552" y="653"/>
                  </a:lnTo>
                  <a:lnTo>
                    <a:pt x="452" y="642"/>
                  </a:lnTo>
                  <a:lnTo>
                    <a:pt x="357" y="621"/>
                  </a:lnTo>
                  <a:lnTo>
                    <a:pt x="268" y="595"/>
                  </a:lnTo>
                  <a:lnTo>
                    <a:pt x="195" y="563"/>
                  </a:lnTo>
                  <a:lnTo>
                    <a:pt x="126" y="527"/>
                  </a:lnTo>
                  <a:lnTo>
                    <a:pt x="74" y="484"/>
                  </a:lnTo>
                  <a:lnTo>
                    <a:pt x="37" y="437"/>
                  </a:lnTo>
                  <a:lnTo>
                    <a:pt x="11" y="384"/>
                  </a:lnTo>
                  <a:lnTo>
                    <a:pt x="0" y="332"/>
                  </a:lnTo>
                  <a:lnTo>
                    <a:pt x="11" y="279"/>
                  </a:lnTo>
                  <a:lnTo>
                    <a:pt x="37" y="227"/>
                  </a:lnTo>
                  <a:lnTo>
                    <a:pt x="74" y="179"/>
                  </a:lnTo>
                  <a:lnTo>
                    <a:pt x="126" y="137"/>
                  </a:lnTo>
                  <a:lnTo>
                    <a:pt x="195" y="100"/>
                  </a:lnTo>
                  <a:lnTo>
                    <a:pt x="268" y="63"/>
                  </a:lnTo>
                  <a:lnTo>
                    <a:pt x="357" y="37"/>
                  </a:lnTo>
                  <a:lnTo>
                    <a:pt x="452" y="16"/>
                  </a:lnTo>
                  <a:lnTo>
                    <a:pt x="552" y="6"/>
                  </a:lnTo>
                  <a:lnTo>
                    <a:pt x="657" y="0"/>
                  </a:lnTo>
                  <a:lnTo>
                    <a:pt x="762" y="6"/>
                  </a:lnTo>
                  <a:lnTo>
                    <a:pt x="867" y="16"/>
                  </a:lnTo>
                  <a:lnTo>
                    <a:pt x="962" y="37"/>
                  </a:lnTo>
                  <a:lnTo>
                    <a:pt x="1046" y="63"/>
                  </a:lnTo>
                  <a:lnTo>
                    <a:pt x="1124" y="100"/>
                  </a:lnTo>
                  <a:lnTo>
                    <a:pt x="1187" y="137"/>
                  </a:lnTo>
                  <a:lnTo>
                    <a:pt x="1240" y="179"/>
                  </a:lnTo>
                  <a:lnTo>
                    <a:pt x="1282" y="227"/>
                  </a:lnTo>
                  <a:lnTo>
                    <a:pt x="1308" y="279"/>
                  </a:lnTo>
                  <a:lnTo>
                    <a:pt x="1313" y="332"/>
                  </a:lnTo>
                  <a:lnTo>
                    <a:pt x="1313" y="33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249" name="Rectangle 9"/>
            <p:cNvSpPr>
              <a:spLocks noChangeArrowheads="1"/>
            </p:cNvSpPr>
            <p:nvPr/>
          </p:nvSpPr>
          <p:spPr bwMode="auto">
            <a:xfrm>
              <a:off x="4416" y="1328"/>
              <a:ext cx="7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Local site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034250" name="Rectangle 10"/>
            <p:cNvSpPr>
              <a:spLocks noChangeArrowheads="1"/>
            </p:cNvSpPr>
            <p:nvPr/>
          </p:nvSpPr>
          <p:spPr bwMode="auto">
            <a:xfrm>
              <a:off x="2840" y="1328"/>
              <a:ext cx="59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Firewall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034251" name="Line 11"/>
            <p:cNvSpPr>
              <a:spLocks noChangeShapeType="1"/>
            </p:cNvSpPr>
            <p:nvPr/>
          </p:nvSpPr>
          <p:spPr bwMode="auto">
            <a:xfrm>
              <a:off x="2178" y="1445"/>
              <a:ext cx="530" cy="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252" name="Line 12"/>
            <p:cNvSpPr>
              <a:spLocks noChangeShapeType="1"/>
            </p:cNvSpPr>
            <p:nvPr/>
          </p:nvSpPr>
          <p:spPr bwMode="auto">
            <a:xfrm>
              <a:off x="3586" y="1445"/>
              <a:ext cx="525" cy="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Line 2"/>
          <p:cNvSpPr>
            <a:spLocks noChangeShapeType="1"/>
          </p:cNvSpPr>
          <p:nvPr/>
        </p:nvSpPr>
        <p:spPr bwMode="auto">
          <a:xfrm>
            <a:off x="3367088" y="20240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267" name="Line 3"/>
          <p:cNvSpPr>
            <a:spLocks noChangeShapeType="1"/>
          </p:cNvSpPr>
          <p:nvPr/>
        </p:nvSpPr>
        <p:spPr bwMode="auto">
          <a:xfrm>
            <a:off x="3543300" y="2555875"/>
            <a:ext cx="29479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68" name="Line 4"/>
          <p:cNvSpPr>
            <a:spLocks noChangeShapeType="1"/>
          </p:cNvSpPr>
          <p:nvPr/>
        </p:nvSpPr>
        <p:spPr bwMode="auto">
          <a:xfrm>
            <a:off x="6021388" y="2555875"/>
            <a:ext cx="409575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69" name="Freeform 5"/>
          <p:cNvSpPr>
            <a:spLocks/>
          </p:cNvSpPr>
          <p:nvPr/>
        </p:nvSpPr>
        <p:spPr bwMode="auto">
          <a:xfrm>
            <a:off x="3748088" y="2328863"/>
            <a:ext cx="512762" cy="452437"/>
          </a:xfrm>
          <a:custGeom>
            <a:avLst/>
            <a:gdLst/>
            <a:ahLst/>
            <a:cxnLst>
              <a:cxn ang="0">
                <a:pos x="416" y="208"/>
              </a:cxn>
              <a:cxn ang="0">
                <a:pos x="416" y="243"/>
              </a:cxn>
              <a:cxn ang="0">
                <a:pos x="409" y="274"/>
              </a:cxn>
              <a:cxn ang="0">
                <a:pos x="397" y="304"/>
              </a:cxn>
              <a:cxn ang="0">
                <a:pos x="378" y="331"/>
              </a:cxn>
              <a:cxn ang="0">
                <a:pos x="358" y="355"/>
              </a:cxn>
              <a:cxn ang="0">
                <a:pos x="335" y="378"/>
              </a:cxn>
              <a:cxn ang="0">
                <a:pos x="304" y="393"/>
              </a:cxn>
              <a:cxn ang="0">
                <a:pos x="277" y="405"/>
              </a:cxn>
              <a:cxn ang="0">
                <a:pos x="243" y="412"/>
              </a:cxn>
              <a:cxn ang="0">
                <a:pos x="212" y="416"/>
              </a:cxn>
              <a:cxn ang="0">
                <a:pos x="177" y="412"/>
              </a:cxn>
              <a:cxn ang="0">
                <a:pos x="143" y="405"/>
              </a:cxn>
              <a:cxn ang="0">
                <a:pos x="116" y="393"/>
              </a:cxn>
              <a:cxn ang="0">
                <a:pos x="89" y="378"/>
              </a:cxn>
              <a:cxn ang="0">
                <a:pos x="62" y="355"/>
              </a:cxn>
              <a:cxn ang="0">
                <a:pos x="42" y="331"/>
              </a:cxn>
              <a:cxn ang="0">
                <a:pos x="23" y="304"/>
              </a:cxn>
              <a:cxn ang="0">
                <a:pos x="11" y="274"/>
              </a:cxn>
              <a:cxn ang="0">
                <a:pos x="4" y="243"/>
              </a:cxn>
              <a:cxn ang="0">
                <a:pos x="0" y="208"/>
              </a:cxn>
              <a:cxn ang="0">
                <a:pos x="4" y="173"/>
              </a:cxn>
              <a:cxn ang="0">
                <a:pos x="11" y="143"/>
              </a:cxn>
              <a:cxn ang="0">
                <a:pos x="23" y="112"/>
              </a:cxn>
              <a:cxn ang="0">
                <a:pos x="42" y="85"/>
              </a:cxn>
              <a:cxn ang="0">
                <a:pos x="62" y="62"/>
              </a:cxn>
              <a:cxn ang="0">
                <a:pos x="89" y="39"/>
              </a:cxn>
              <a:cxn ang="0">
                <a:pos x="116" y="23"/>
              </a:cxn>
              <a:cxn ang="0">
                <a:pos x="143" y="12"/>
              </a:cxn>
              <a:cxn ang="0">
                <a:pos x="177" y="4"/>
              </a:cxn>
              <a:cxn ang="0">
                <a:pos x="212" y="0"/>
              </a:cxn>
              <a:cxn ang="0">
                <a:pos x="243" y="4"/>
              </a:cxn>
              <a:cxn ang="0">
                <a:pos x="277" y="12"/>
              </a:cxn>
              <a:cxn ang="0">
                <a:pos x="304" y="23"/>
              </a:cxn>
              <a:cxn ang="0">
                <a:pos x="335" y="39"/>
              </a:cxn>
              <a:cxn ang="0">
                <a:pos x="358" y="62"/>
              </a:cxn>
              <a:cxn ang="0">
                <a:pos x="378" y="85"/>
              </a:cxn>
              <a:cxn ang="0">
                <a:pos x="397" y="112"/>
              </a:cxn>
              <a:cxn ang="0">
                <a:pos x="409" y="143"/>
              </a:cxn>
              <a:cxn ang="0">
                <a:pos x="416" y="173"/>
              </a:cxn>
              <a:cxn ang="0">
                <a:pos x="420" y="208"/>
              </a:cxn>
              <a:cxn ang="0">
                <a:pos x="420" y="208"/>
              </a:cxn>
            </a:cxnLst>
            <a:rect l="0" t="0" r="r" b="b"/>
            <a:pathLst>
              <a:path w="420" h="416">
                <a:moveTo>
                  <a:pt x="416" y="208"/>
                </a:moveTo>
                <a:lnTo>
                  <a:pt x="416" y="243"/>
                </a:lnTo>
                <a:lnTo>
                  <a:pt x="409" y="274"/>
                </a:lnTo>
                <a:lnTo>
                  <a:pt x="397" y="304"/>
                </a:lnTo>
                <a:lnTo>
                  <a:pt x="378" y="331"/>
                </a:lnTo>
                <a:lnTo>
                  <a:pt x="358" y="355"/>
                </a:lnTo>
                <a:lnTo>
                  <a:pt x="335" y="378"/>
                </a:lnTo>
                <a:lnTo>
                  <a:pt x="304" y="393"/>
                </a:lnTo>
                <a:lnTo>
                  <a:pt x="277" y="405"/>
                </a:lnTo>
                <a:lnTo>
                  <a:pt x="243" y="412"/>
                </a:lnTo>
                <a:lnTo>
                  <a:pt x="212" y="416"/>
                </a:lnTo>
                <a:lnTo>
                  <a:pt x="177" y="412"/>
                </a:lnTo>
                <a:lnTo>
                  <a:pt x="143" y="405"/>
                </a:lnTo>
                <a:lnTo>
                  <a:pt x="116" y="393"/>
                </a:lnTo>
                <a:lnTo>
                  <a:pt x="89" y="378"/>
                </a:lnTo>
                <a:lnTo>
                  <a:pt x="62" y="355"/>
                </a:lnTo>
                <a:lnTo>
                  <a:pt x="42" y="331"/>
                </a:lnTo>
                <a:lnTo>
                  <a:pt x="23" y="304"/>
                </a:lnTo>
                <a:lnTo>
                  <a:pt x="11" y="274"/>
                </a:lnTo>
                <a:lnTo>
                  <a:pt x="4" y="243"/>
                </a:lnTo>
                <a:lnTo>
                  <a:pt x="0" y="208"/>
                </a:lnTo>
                <a:lnTo>
                  <a:pt x="4" y="173"/>
                </a:lnTo>
                <a:lnTo>
                  <a:pt x="11" y="143"/>
                </a:lnTo>
                <a:lnTo>
                  <a:pt x="23" y="112"/>
                </a:lnTo>
                <a:lnTo>
                  <a:pt x="42" y="85"/>
                </a:lnTo>
                <a:lnTo>
                  <a:pt x="62" y="62"/>
                </a:lnTo>
                <a:lnTo>
                  <a:pt x="89" y="39"/>
                </a:lnTo>
                <a:lnTo>
                  <a:pt x="116" y="23"/>
                </a:lnTo>
                <a:lnTo>
                  <a:pt x="143" y="12"/>
                </a:lnTo>
                <a:lnTo>
                  <a:pt x="177" y="4"/>
                </a:lnTo>
                <a:lnTo>
                  <a:pt x="212" y="0"/>
                </a:lnTo>
                <a:lnTo>
                  <a:pt x="243" y="4"/>
                </a:lnTo>
                <a:lnTo>
                  <a:pt x="277" y="12"/>
                </a:lnTo>
                <a:lnTo>
                  <a:pt x="304" y="23"/>
                </a:lnTo>
                <a:lnTo>
                  <a:pt x="335" y="39"/>
                </a:lnTo>
                <a:lnTo>
                  <a:pt x="358" y="62"/>
                </a:lnTo>
                <a:lnTo>
                  <a:pt x="378" y="85"/>
                </a:lnTo>
                <a:lnTo>
                  <a:pt x="397" y="112"/>
                </a:lnTo>
                <a:lnTo>
                  <a:pt x="409" y="143"/>
                </a:lnTo>
                <a:lnTo>
                  <a:pt x="416" y="173"/>
                </a:lnTo>
                <a:lnTo>
                  <a:pt x="420" y="208"/>
                </a:lnTo>
                <a:lnTo>
                  <a:pt x="420" y="208"/>
                </a:lnTo>
              </a:path>
            </a:pathLst>
          </a:custGeom>
          <a:solidFill>
            <a:schemeClr val="accent2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70" name="Freeform 6"/>
          <p:cNvSpPr>
            <a:spLocks/>
          </p:cNvSpPr>
          <p:nvPr/>
        </p:nvSpPr>
        <p:spPr bwMode="auto">
          <a:xfrm>
            <a:off x="4373563" y="2414588"/>
            <a:ext cx="669925" cy="282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0"/>
              </a:cxn>
              <a:cxn ang="0">
                <a:pos x="614" y="367"/>
              </a:cxn>
              <a:cxn ang="0">
                <a:pos x="4" y="367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614" h="367">
                <a:moveTo>
                  <a:pt x="0" y="0"/>
                </a:moveTo>
                <a:lnTo>
                  <a:pt x="614" y="0"/>
                </a:lnTo>
                <a:lnTo>
                  <a:pt x="614" y="367"/>
                </a:lnTo>
                <a:lnTo>
                  <a:pt x="4" y="367"/>
                </a:lnTo>
                <a:lnTo>
                  <a:pt x="4" y="0"/>
                </a:lnTo>
                <a:lnTo>
                  <a:pt x="4" y="0"/>
                </a:lnTo>
              </a:path>
            </a:pathLst>
          </a:custGeom>
          <a:solidFill>
            <a:schemeClr val="bg1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Proxy-Based Firewalls</a:t>
            </a:r>
          </a:p>
        </p:txBody>
      </p:sp>
      <p:sp>
        <p:nvSpPr>
          <p:cNvPr id="1035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3367088"/>
            <a:ext cx="86868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Problem: Filter ruleset can be complex/insufficient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Adequate filtering may require application knowledge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Example: email virus signature</a:t>
            </a:r>
          </a:p>
          <a:p>
            <a:pPr>
              <a:lnSpc>
                <a:spcPct val="90000"/>
              </a:lnSpc>
            </a:pPr>
            <a:r>
              <a:rPr lang="en-US" sz="2800"/>
              <a:t>Run proxies for Web, mail, etc. just outside firewall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External requests go to proxies, only proxies connect inside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External user may or may not know this is happening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Proxies filter based on application semantics</a:t>
            </a:r>
          </a:p>
        </p:txBody>
      </p:sp>
      <p:sp>
        <p:nvSpPr>
          <p:cNvPr id="1035273" name="Freeform 9"/>
          <p:cNvSpPr>
            <a:spLocks/>
          </p:cNvSpPr>
          <p:nvPr/>
        </p:nvSpPr>
        <p:spPr bwMode="auto">
          <a:xfrm>
            <a:off x="5184775" y="2379663"/>
            <a:ext cx="1001713" cy="355600"/>
          </a:xfrm>
          <a:custGeom>
            <a:avLst/>
            <a:gdLst/>
            <a:ahLst/>
            <a:cxnLst>
              <a:cxn ang="0">
                <a:pos x="918" y="227"/>
              </a:cxn>
              <a:cxn ang="0">
                <a:pos x="915" y="264"/>
              </a:cxn>
              <a:cxn ang="0">
                <a:pos x="896" y="301"/>
              </a:cxn>
              <a:cxn ang="0">
                <a:pos x="870" y="334"/>
              </a:cxn>
              <a:cxn ang="0">
                <a:pos x="830" y="363"/>
              </a:cxn>
              <a:cxn ang="0">
                <a:pos x="786" y="393"/>
              </a:cxn>
              <a:cxn ang="0">
                <a:pos x="731" y="415"/>
              </a:cxn>
              <a:cxn ang="0">
                <a:pos x="672" y="433"/>
              </a:cxn>
              <a:cxn ang="0">
                <a:pos x="606" y="448"/>
              </a:cxn>
              <a:cxn ang="0">
                <a:pos x="536" y="455"/>
              </a:cxn>
              <a:cxn ang="0">
                <a:pos x="459" y="459"/>
              </a:cxn>
              <a:cxn ang="0">
                <a:pos x="386" y="455"/>
              </a:cxn>
              <a:cxn ang="0">
                <a:pos x="316" y="448"/>
              </a:cxn>
              <a:cxn ang="0">
                <a:pos x="250" y="433"/>
              </a:cxn>
              <a:cxn ang="0">
                <a:pos x="191" y="415"/>
              </a:cxn>
              <a:cxn ang="0">
                <a:pos x="136" y="393"/>
              </a:cxn>
              <a:cxn ang="0">
                <a:pos x="92" y="363"/>
              </a:cxn>
              <a:cxn ang="0">
                <a:pos x="51" y="334"/>
              </a:cxn>
              <a:cxn ang="0">
                <a:pos x="26" y="301"/>
              </a:cxn>
              <a:cxn ang="0">
                <a:pos x="7" y="264"/>
              </a:cxn>
              <a:cxn ang="0">
                <a:pos x="0" y="227"/>
              </a:cxn>
              <a:cxn ang="0">
                <a:pos x="7" y="191"/>
              </a:cxn>
              <a:cxn ang="0">
                <a:pos x="26" y="158"/>
              </a:cxn>
              <a:cxn ang="0">
                <a:pos x="51" y="125"/>
              </a:cxn>
              <a:cxn ang="0">
                <a:pos x="92" y="92"/>
              </a:cxn>
              <a:cxn ang="0">
                <a:pos x="136" y="66"/>
              </a:cxn>
              <a:cxn ang="0">
                <a:pos x="191" y="44"/>
              </a:cxn>
              <a:cxn ang="0">
                <a:pos x="250" y="25"/>
              </a:cxn>
              <a:cxn ang="0">
                <a:pos x="316" y="11"/>
              </a:cxn>
              <a:cxn ang="0">
                <a:pos x="386" y="3"/>
              </a:cxn>
              <a:cxn ang="0">
                <a:pos x="459" y="0"/>
              </a:cxn>
              <a:cxn ang="0">
                <a:pos x="536" y="3"/>
              </a:cxn>
              <a:cxn ang="0">
                <a:pos x="606" y="11"/>
              </a:cxn>
              <a:cxn ang="0">
                <a:pos x="672" y="25"/>
              </a:cxn>
              <a:cxn ang="0">
                <a:pos x="731" y="44"/>
              </a:cxn>
              <a:cxn ang="0">
                <a:pos x="786" y="66"/>
              </a:cxn>
              <a:cxn ang="0">
                <a:pos x="830" y="92"/>
              </a:cxn>
              <a:cxn ang="0">
                <a:pos x="870" y="125"/>
              </a:cxn>
              <a:cxn ang="0">
                <a:pos x="896" y="158"/>
              </a:cxn>
              <a:cxn ang="0">
                <a:pos x="915" y="191"/>
              </a:cxn>
              <a:cxn ang="0">
                <a:pos x="918" y="227"/>
              </a:cxn>
              <a:cxn ang="0">
                <a:pos x="918" y="227"/>
              </a:cxn>
            </a:cxnLst>
            <a:rect l="0" t="0" r="r" b="b"/>
            <a:pathLst>
              <a:path w="918" h="459">
                <a:moveTo>
                  <a:pt x="918" y="227"/>
                </a:moveTo>
                <a:lnTo>
                  <a:pt x="915" y="264"/>
                </a:lnTo>
                <a:lnTo>
                  <a:pt x="896" y="301"/>
                </a:lnTo>
                <a:lnTo>
                  <a:pt x="870" y="334"/>
                </a:lnTo>
                <a:lnTo>
                  <a:pt x="830" y="363"/>
                </a:lnTo>
                <a:lnTo>
                  <a:pt x="786" y="393"/>
                </a:lnTo>
                <a:lnTo>
                  <a:pt x="731" y="415"/>
                </a:lnTo>
                <a:lnTo>
                  <a:pt x="672" y="433"/>
                </a:lnTo>
                <a:lnTo>
                  <a:pt x="606" y="448"/>
                </a:lnTo>
                <a:lnTo>
                  <a:pt x="536" y="455"/>
                </a:lnTo>
                <a:lnTo>
                  <a:pt x="459" y="459"/>
                </a:lnTo>
                <a:lnTo>
                  <a:pt x="386" y="455"/>
                </a:lnTo>
                <a:lnTo>
                  <a:pt x="316" y="448"/>
                </a:lnTo>
                <a:lnTo>
                  <a:pt x="250" y="433"/>
                </a:lnTo>
                <a:lnTo>
                  <a:pt x="191" y="415"/>
                </a:lnTo>
                <a:lnTo>
                  <a:pt x="136" y="393"/>
                </a:lnTo>
                <a:lnTo>
                  <a:pt x="92" y="363"/>
                </a:lnTo>
                <a:lnTo>
                  <a:pt x="51" y="334"/>
                </a:lnTo>
                <a:lnTo>
                  <a:pt x="26" y="301"/>
                </a:lnTo>
                <a:lnTo>
                  <a:pt x="7" y="264"/>
                </a:lnTo>
                <a:lnTo>
                  <a:pt x="0" y="227"/>
                </a:lnTo>
                <a:lnTo>
                  <a:pt x="7" y="191"/>
                </a:lnTo>
                <a:lnTo>
                  <a:pt x="26" y="158"/>
                </a:lnTo>
                <a:lnTo>
                  <a:pt x="51" y="125"/>
                </a:lnTo>
                <a:lnTo>
                  <a:pt x="92" y="92"/>
                </a:lnTo>
                <a:lnTo>
                  <a:pt x="136" y="66"/>
                </a:lnTo>
                <a:lnTo>
                  <a:pt x="191" y="44"/>
                </a:lnTo>
                <a:lnTo>
                  <a:pt x="250" y="25"/>
                </a:lnTo>
                <a:lnTo>
                  <a:pt x="316" y="11"/>
                </a:lnTo>
                <a:lnTo>
                  <a:pt x="386" y="3"/>
                </a:lnTo>
                <a:lnTo>
                  <a:pt x="459" y="0"/>
                </a:lnTo>
                <a:lnTo>
                  <a:pt x="536" y="3"/>
                </a:lnTo>
                <a:lnTo>
                  <a:pt x="606" y="11"/>
                </a:lnTo>
                <a:lnTo>
                  <a:pt x="672" y="25"/>
                </a:lnTo>
                <a:lnTo>
                  <a:pt x="731" y="44"/>
                </a:lnTo>
                <a:lnTo>
                  <a:pt x="786" y="66"/>
                </a:lnTo>
                <a:lnTo>
                  <a:pt x="830" y="92"/>
                </a:lnTo>
                <a:lnTo>
                  <a:pt x="870" y="125"/>
                </a:lnTo>
                <a:lnTo>
                  <a:pt x="896" y="158"/>
                </a:lnTo>
                <a:lnTo>
                  <a:pt x="915" y="191"/>
                </a:lnTo>
                <a:lnTo>
                  <a:pt x="918" y="227"/>
                </a:lnTo>
                <a:lnTo>
                  <a:pt x="918" y="227"/>
                </a:lnTo>
              </a:path>
            </a:pathLst>
          </a:custGeom>
          <a:solidFill>
            <a:schemeClr val="bg1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74" name="Rectangle 10"/>
          <p:cNvSpPr>
            <a:spLocks noChangeArrowheads="1"/>
          </p:cNvSpPr>
          <p:nvPr/>
        </p:nvSpPr>
        <p:spPr bwMode="auto">
          <a:xfrm>
            <a:off x="5300663" y="2490788"/>
            <a:ext cx="750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Company net</a:t>
            </a:r>
            <a:endParaRPr lang="en-US" sz="1000">
              <a:latin typeface="Times New Roman" charset="0"/>
            </a:endParaRPr>
          </a:p>
        </p:txBody>
      </p:sp>
      <p:sp>
        <p:nvSpPr>
          <p:cNvPr id="1035275" name="Rectangle 11"/>
          <p:cNvSpPr>
            <a:spLocks noChangeArrowheads="1"/>
          </p:cNvSpPr>
          <p:nvPr/>
        </p:nvSpPr>
        <p:spPr bwMode="auto">
          <a:xfrm>
            <a:off x="4475163" y="2490788"/>
            <a:ext cx="43815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Firewall</a:t>
            </a:r>
            <a:endParaRPr lang="en-US" sz="1000">
              <a:latin typeface="Times New Roman" charset="0"/>
            </a:endParaRPr>
          </a:p>
        </p:txBody>
      </p:sp>
      <p:sp>
        <p:nvSpPr>
          <p:cNvPr id="1035276" name="Freeform 12"/>
          <p:cNvSpPr>
            <a:spLocks/>
          </p:cNvSpPr>
          <p:nvPr/>
        </p:nvSpPr>
        <p:spPr bwMode="auto">
          <a:xfrm>
            <a:off x="6430963" y="2414588"/>
            <a:ext cx="669925" cy="282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" y="0"/>
              </a:cxn>
              <a:cxn ang="0">
                <a:pos x="613" y="367"/>
              </a:cxn>
              <a:cxn ang="0">
                <a:pos x="0" y="36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613" h="367">
                <a:moveTo>
                  <a:pt x="0" y="0"/>
                </a:moveTo>
                <a:lnTo>
                  <a:pt x="613" y="0"/>
                </a:lnTo>
                <a:lnTo>
                  <a:pt x="613" y="367"/>
                </a:lnTo>
                <a:lnTo>
                  <a:pt x="0" y="3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77" name="Rectangle 13"/>
          <p:cNvSpPr>
            <a:spLocks noChangeArrowheads="1"/>
          </p:cNvSpPr>
          <p:nvPr/>
        </p:nvSpPr>
        <p:spPr bwMode="auto">
          <a:xfrm>
            <a:off x="6635750" y="2441575"/>
            <a:ext cx="1206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W</a:t>
            </a:r>
            <a:endParaRPr lang="en-US" sz="1000">
              <a:latin typeface="Times New Roman" charset="0"/>
            </a:endParaRPr>
          </a:p>
        </p:txBody>
      </p:sp>
      <p:sp>
        <p:nvSpPr>
          <p:cNvPr id="1035278" name="Rectangle 14"/>
          <p:cNvSpPr>
            <a:spLocks noChangeArrowheads="1"/>
          </p:cNvSpPr>
          <p:nvPr/>
        </p:nvSpPr>
        <p:spPr bwMode="auto">
          <a:xfrm>
            <a:off x="6753225" y="2441575"/>
            <a:ext cx="139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eb</a:t>
            </a:r>
            <a:endParaRPr lang="en-US" sz="1000">
              <a:latin typeface="Times New Roman" charset="0"/>
            </a:endParaRPr>
          </a:p>
        </p:txBody>
      </p:sp>
      <p:sp>
        <p:nvSpPr>
          <p:cNvPr id="1035279" name="Rectangle 15"/>
          <p:cNvSpPr>
            <a:spLocks noChangeArrowheads="1"/>
          </p:cNvSpPr>
          <p:nvPr/>
        </p:nvSpPr>
        <p:spPr bwMode="auto">
          <a:xfrm>
            <a:off x="6591300" y="2555875"/>
            <a:ext cx="3524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server</a:t>
            </a:r>
            <a:endParaRPr lang="en-US" sz="1000">
              <a:latin typeface="Times New Roman" charset="0"/>
            </a:endParaRPr>
          </a:p>
        </p:txBody>
      </p:sp>
      <p:sp>
        <p:nvSpPr>
          <p:cNvPr id="1035280" name="Rectangle 16"/>
          <p:cNvSpPr>
            <a:spLocks noChangeArrowheads="1"/>
          </p:cNvSpPr>
          <p:nvPr/>
        </p:nvSpPr>
        <p:spPr bwMode="auto">
          <a:xfrm>
            <a:off x="1622425" y="2855913"/>
            <a:ext cx="4778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Random</a:t>
            </a:r>
            <a:endParaRPr lang="en-US" sz="1000">
              <a:latin typeface="Times New Roman" charset="0"/>
            </a:endParaRPr>
          </a:p>
        </p:txBody>
      </p:sp>
      <p:sp>
        <p:nvSpPr>
          <p:cNvPr id="1035281" name="Rectangle 17"/>
          <p:cNvSpPr>
            <a:spLocks noChangeArrowheads="1"/>
          </p:cNvSpPr>
          <p:nvPr/>
        </p:nvSpPr>
        <p:spPr bwMode="auto">
          <a:xfrm>
            <a:off x="1622425" y="2970213"/>
            <a:ext cx="4492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external</a:t>
            </a:r>
            <a:endParaRPr lang="en-US" sz="1000">
              <a:latin typeface="Times New Roman" charset="0"/>
            </a:endParaRPr>
          </a:p>
        </p:txBody>
      </p:sp>
      <p:sp>
        <p:nvSpPr>
          <p:cNvPr id="1035282" name="Rectangle 18"/>
          <p:cNvSpPr>
            <a:spLocks noChangeArrowheads="1"/>
          </p:cNvSpPr>
          <p:nvPr/>
        </p:nvSpPr>
        <p:spPr bwMode="auto">
          <a:xfrm>
            <a:off x="1622425" y="3084513"/>
            <a:ext cx="246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user</a:t>
            </a:r>
            <a:endParaRPr lang="en-US" sz="1000">
              <a:latin typeface="Times New Roman" charset="0"/>
            </a:endParaRPr>
          </a:p>
        </p:txBody>
      </p:sp>
      <p:sp>
        <p:nvSpPr>
          <p:cNvPr id="1035283" name="Freeform 19"/>
          <p:cNvSpPr>
            <a:spLocks/>
          </p:cNvSpPr>
          <p:nvPr/>
        </p:nvSpPr>
        <p:spPr bwMode="auto">
          <a:xfrm>
            <a:off x="1538288" y="2816225"/>
            <a:ext cx="669925" cy="427038"/>
          </a:xfrm>
          <a:custGeom>
            <a:avLst/>
            <a:gdLst/>
            <a:ahLst/>
            <a:cxnLst>
              <a:cxn ang="0">
                <a:pos x="613" y="551"/>
              </a:cxn>
              <a:cxn ang="0">
                <a:pos x="0" y="551"/>
              </a:cxn>
              <a:cxn ang="0">
                <a:pos x="0" y="0"/>
              </a:cxn>
              <a:cxn ang="0">
                <a:pos x="613" y="0"/>
              </a:cxn>
              <a:cxn ang="0">
                <a:pos x="613" y="551"/>
              </a:cxn>
              <a:cxn ang="0">
                <a:pos x="613" y="551"/>
              </a:cxn>
            </a:cxnLst>
            <a:rect l="0" t="0" r="r" b="b"/>
            <a:pathLst>
              <a:path w="613" h="551">
                <a:moveTo>
                  <a:pt x="613" y="551"/>
                </a:moveTo>
                <a:lnTo>
                  <a:pt x="0" y="551"/>
                </a:lnTo>
                <a:lnTo>
                  <a:pt x="0" y="0"/>
                </a:lnTo>
                <a:lnTo>
                  <a:pt x="613" y="0"/>
                </a:lnTo>
                <a:lnTo>
                  <a:pt x="613" y="551"/>
                </a:lnTo>
                <a:lnTo>
                  <a:pt x="613" y="55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84" name="Rectangle 20"/>
          <p:cNvSpPr>
            <a:spLocks noChangeArrowheads="1"/>
          </p:cNvSpPr>
          <p:nvPr/>
        </p:nvSpPr>
        <p:spPr bwMode="auto">
          <a:xfrm>
            <a:off x="1609725" y="1909763"/>
            <a:ext cx="4429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Remote</a:t>
            </a:r>
            <a:endParaRPr lang="en-US" sz="1000">
              <a:latin typeface="Times New Roman" charset="0"/>
            </a:endParaRPr>
          </a:p>
        </p:txBody>
      </p:sp>
      <p:sp>
        <p:nvSpPr>
          <p:cNvPr id="1035285" name="Rectangle 21"/>
          <p:cNvSpPr>
            <a:spLocks noChangeArrowheads="1"/>
          </p:cNvSpPr>
          <p:nvPr/>
        </p:nvSpPr>
        <p:spPr bwMode="auto">
          <a:xfrm>
            <a:off x="1609725" y="2024063"/>
            <a:ext cx="5127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company</a:t>
            </a:r>
            <a:endParaRPr lang="en-US" sz="1000">
              <a:latin typeface="Times New Roman" charset="0"/>
            </a:endParaRPr>
          </a:p>
        </p:txBody>
      </p:sp>
      <p:sp>
        <p:nvSpPr>
          <p:cNvPr id="1035286" name="Rectangle 22"/>
          <p:cNvSpPr>
            <a:spLocks noChangeArrowheads="1"/>
          </p:cNvSpPr>
          <p:nvPr/>
        </p:nvSpPr>
        <p:spPr bwMode="auto">
          <a:xfrm>
            <a:off x="1609725" y="2135188"/>
            <a:ext cx="246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user</a:t>
            </a:r>
            <a:endParaRPr lang="en-US" sz="1000">
              <a:latin typeface="Times New Roman" charset="0"/>
            </a:endParaRPr>
          </a:p>
        </p:txBody>
      </p:sp>
      <p:sp>
        <p:nvSpPr>
          <p:cNvPr id="1035287" name="Freeform 23"/>
          <p:cNvSpPr>
            <a:spLocks/>
          </p:cNvSpPr>
          <p:nvPr/>
        </p:nvSpPr>
        <p:spPr bwMode="auto">
          <a:xfrm>
            <a:off x="1538288" y="1871663"/>
            <a:ext cx="669925" cy="425450"/>
          </a:xfrm>
          <a:custGeom>
            <a:avLst/>
            <a:gdLst/>
            <a:ahLst/>
            <a:cxnLst>
              <a:cxn ang="0">
                <a:pos x="613" y="547"/>
              </a:cxn>
              <a:cxn ang="0">
                <a:pos x="0" y="550"/>
              </a:cxn>
              <a:cxn ang="0">
                <a:pos x="0" y="0"/>
              </a:cxn>
              <a:cxn ang="0">
                <a:pos x="613" y="0"/>
              </a:cxn>
              <a:cxn ang="0">
                <a:pos x="613" y="550"/>
              </a:cxn>
              <a:cxn ang="0">
                <a:pos x="613" y="550"/>
              </a:cxn>
            </a:cxnLst>
            <a:rect l="0" t="0" r="r" b="b"/>
            <a:pathLst>
              <a:path w="613" h="550">
                <a:moveTo>
                  <a:pt x="613" y="547"/>
                </a:moveTo>
                <a:lnTo>
                  <a:pt x="0" y="550"/>
                </a:lnTo>
                <a:lnTo>
                  <a:pt x="0" y="0"/>
                </a:lnTo>
                <a:lnTo>
                  <a:pt x="613" y="0"/>
                </a:lnTo>
                <a:lnTo>
                  <a:pt x="613" y="550"/>
                </a:lnTo>
                <a:lnTo>
                  <a:pt x="613" y="55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88" name="Freeform 24"/>
          <p:cNvSpPr>
            <a:spLocks/>
          </p:cNvSpPr>
          <p:nvPr/>
        </p:nvSpPr>
        <p:spPr bwMode="auto">
          <a:xfrm>
            <a:off x="1871663" y="2295525"/>
            <a:ext cx="668337" cy="519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3" y="337"/>
              </a:cxn>
              <a:cxn ang="0">
                <a:pos x="3" y="671"/>
              </a:cxn>
            </a:cxnLst>
            <a:rect l="0" t="0" r="r" b="b"/>
            <a:pathLst>
              <a:path w="613" h="671">
                <a:moveTo>
                  <a:pt x="0" y="0"/>
                </a:moveTo>
                <a:lnTo>
                  <a:pt x="613" y="337"/>
                </a:lnTo>
                <a:lnTo>
                  <a:pt x="3" y="67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89" name="Freeform 25"/>
          <p:cNvSpPr>
            <a:spLocks/>
          </p:cNvSpPr>
          <p:nvPr/>
        </p:nvSpPr>
        <p:spPr bwMode="auto">
          <a:xfrm>
            <a:off x="2208213" y="2200275"/>
            <a:ext cx="1335087" cy="709613"/>
          </a:xfrm>
          <a:custGeom>
            <a:avLst/>
            <a:gdLst/>
            <a:ahLst/>
            <a:cxnLst>
              <a:cxn ang="0">
                <a:pos x="1223" y="459"/>
              </a:cxn>
              <a:cxn ang="0">
                <a:pos x="1216" y="536"/>
              </a:cxn>
              <a:cxn ang="0">
                <a:pos x="1194" y="606"/>
              </a:cxn>
              <a:cxn ang="0">
                <a:pos x="1157" y="672"/>
              </a:cxn>
              <a:cxn ang="0">
                <a:pos x="1106" y="731"/>
              </a:cxn>
              <a:cxn ang="0">
                <a:pos x="1047" y="786"/>
              </a:cxn>
              <a:cxn ang="0">
                <a:pos x="973" y="830"/>
              </a:cxn>
              <a:cxn ang="0">
                <a:pos x="893" y="867"/>
              </a:cxn>
              <a:cxn ang="0">
                <a:pos x="805" y="896"/>
              </a:cxn>
              <a:cxn ang="0">
                <a:pos x="713" y="915"/>
              </a:cxn>
              <a:cxn ang="0">
                <a:pos x="613" y="918"/>
              </a:cxn>
              <a:cxn ang="0">
                <a:pos x="514" y="915"/>
              </a:cxn>
              <a:cxn ang="0">
                <a:pos x="419" y="896"/>
              </a:cxn>
              <a:cxn ang="0">
                <a:pos x="331" y="867"/>
              </a:cxn>
              <a:cxn ang="0">
                <a:pos x="250" y="830"/>
              </a:cxn>
              <a:cxn ang="0">
                <a:pos x="180" y="786"/>
              </a:cxn>
              <a:cxn ang="0">
                <a:pos x="118" y="731"/>
              </a:cxn>
              <a:cxn ang="0">
                <a:pos x="70" y="672"/>
              </a:cxn>
              <a:cxn ang="0">
                <a:pos x="33" y="606"/>
              </a:cxn>
              <a:cxn ang="0">
                <a:pos x="7" y="536"/>
              </a:cxn>
              <a:cxn ang="0">
                <a:pos x="0" y="459"/>
              </a:cxn>
              <a:cxn ang="0">
                <a:pos x="7" y="386"/>
              </a:cxn>
              <a:cxn ang="0">
                <a:pos x="33" y="316"/>
              </a:cxn>
              <a:cxn ang="0">
                <a:pos x="70" y="250"/>
              </a:cxn>
              <a:cxn ang="0">
                <a:pos x="118" y="191"/>
              </a:cxn>
              <a:cxn ang="0">
                <a:pos x="180" y="136"/>
              </a:cxn>
              <a:cxn ang="0">
                <a:pos x="250" y="89"/>
              </a:cxn>
              <a:cxn ang="0">
                <a:pos x="331" y="52"/>
              </a:cxn>
              <a:cxn ang="0">
                <a:pos x="419" y="26"/>
              </a:cxn>
              <a:cxn ang="0">
                <a:pos x="514" y="8"/>
              </a:cxn>
              <a:cxn ang="0">
                <a:pos x="613" y="0"/>
              </a:cxn>
              <a:cxn ang="0">
                <a:pos x="713" y="8"/>
              </a:cxn>
              <a:cxn ang="0">
                <a:pos x="805" y="26"/>
              </a:cxn>
              <a:cxn ang="0">
                <a:pos x="893" y="52"/>
              </a:cxn>
              <a:cxn ang="0">
                <a:pos x="973" y="89"/>
              </a:cxn>
              <a:cxn ang="0">
                <a:pos x="1047" y="136"/>
              </a:cxn>
              <a:cxn ang="0">
                <a:pos x="1106" y="191"/>
              </a:cxn>
              <a:cxn ang="0">
                <a:pos x="1157" y="250"/>
              </a:cxn>
              <a:cxn ang="0">
                <a:pos x="1194" y="316"/>
              </a:cxn>
              <a:cxn ang="0">
                <a:pos x="1216" y="386"/>
              </a:cxn>
              <a:cxn ang="0">
                <a:pos x="1223" y="459"/>
              </a:cxn>
              <a:cxn ang="0">
                <a:pos x="1223" y="459"/>
              </a:cxn>
            </a:cxnLst>
            <a:rect l="0" t="0" r="r" b="b"/>
            <a:pathLst>
              <a:path w="1223" h="918">
                <a:moveTo>
                  <a:pt x="1223" y="459"/>
                </a:moveTo>
                <a:lnTo>
                  <a:pt x="1216" y="536"/>
                </a:lnTo>
                <a:lnTo>
                  <a:pt x="1194" y="606"/>
                </a:lnTo>
                <a:lnTo>
                  <a:pt x="1157" y="672"/>
                </a:lnTo>
                <a:lnTo>
                  <a:pt x="1106" y="731"/>
                </a:lnTo>
                <a:lnTo>
                  <a:pt x="1047" y="786"/>
                </a:lnTo>
                <a:lnTo>
                  <a:pt x="973" y="830"/>
                </a:lnTo>
                <a:lnTo>
                  <a:pt x="893" y="867"/>
                </a:lnTo>
                <a:lnTo>
                  <a:pt x="805" y="896"/>
                </a:lnTo>
                <a:lnTo>
                  <a:pt x="713" y="915"/>
                </a:lnTo>
                <a:lnTo>
                  <a:pt x="613" y="918"/>
                </a:lnTo>
                <a:lnTo>
                  <a:pt x="514" y="915"/>
                </a:lnTo>
                <a:lnTo>
                  <a:pt x="419" y="896"/>
                </a:lnTo>
                <a:lnTo>
                  <a:pt x="331" y="867"/>
                </a:lnTo>
                <a:lnTo>
                  <a:pt x="250" y="830"/>
                </a:lnTo>
                <a:lnTo>
                  <a:pt x="180" y="786"/>
                </a:lnTo>
                <a:lnTo>
                  <a:pt x="118" y="731"/>
                </a:lnTo>
                <a:lnTo>
                  <a:pt x="70" y="672"/>
                </a:lnTo>
                <a:lnTo>
                  <a:pt x="33" y="606"/>
                </a:lnTo>
                <a:lnTo>
                  <a:pt x="7" y="536"/>
                </a:lnTo>
                <a:lnTo>
                  <a:pt x="0" y="459"/>
                </a:lnTo>
                <a:lnTo>
                  <a:pt x="7" y="386"/>
                </a:lnTo>
                <a:lnTo>
                  <a:pt x="33" y="316"/>
                </a:lnTo>
                <a:lnTo>
                  <a:pt x="70" y="250"/>
                </a:lnTo>
                <a:lnTo>
                  <a:pt x="118" y="191"/>
                </a:lnTo>
                <a:lnTo>
                  <a:pt x="180" y="136"/>
                </a:lnTo>
                <a:lnTo>
                  <a:pt x="250" y="89"/>
                </a:lnTo>
                <a:lnTo>
                  <a:pt x="331" y="52"/>
                </a:lnTo>
                <a:lnTo>
                  <a:pt x="419" y="26"/>
                </a:lnTo>
                <a:lnTo>
                  <a:pt x="514" y="8"/>
                </a:lnTo>
                <a:lnTo>
                  <a:pt x="613" y="0"/>
                </a:lnTo>
                <a:lnTo>
                  <a:pt x="713" y="8"/>
                </a:lnTo>
                <a:lnTo>
                  <a:pt x="805" y="26"/>
                </a:lnTo>
                <a:lnTo>
                  <a:pt x="893" y="52"/>
                </a:lnTo>
                <a:lnTo>
                  <a:pt x="973" y="89"/>
                </a:lnTo>
                <a:lnTo>
                  <a:pt x="1047" y="136"/>
                </a:lnTo>
                <a:lnTo>
                  <a:pt x="1106" y="191"/>
                </a:lnTo>
                <a:lnTo>
                  <a:pt x="1157" y="250"/>
                </a:lnTo>
                <a:lnTo>
                  <a:pt x="1194" y="316"/>
                </a:lnTo>
                <a:lnTo>
                  <a:pt x="1216" y="386"/>
                </a:lnTo>
                <a:lnTo>
                  <a:pt x="1223" y="459"/>
                </a:lnTo>
                <a:lnTo>
                  <a:pt x="1223" y="45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90" name="Freeform 26"/>
          <p:cNvSpPr>
            <a:spLocks/>
          </p:cNvSpPr>
          <p:nvPr/>
        </p:nvSpPr>
        <p:spPr bwMode="auto">
          <a:xfrm>
            <a:off x="2208213" y="2200275"/>
            <a:ext cx="1335087" cy="709613"/>
          </a:xfrm>
          <a:custGeom>
            <a:avLst/>
            <a:gdLst/>
            <a:ahLst/>
            <a:cxnLst>
              <a:cxn ang="0">
                <a:pos x="1223" y="459"/>
              </a:cxn>
              <a:cxn ang="0">
                <a:pos x="1216" y="536"/>
              </a:cxn>
              <a:cxn ang="0">
                <a:pos x="1194" y="606"/>
              </a:cxn>
              <a:cxn ang="0">
                <a:pos x="1157" y="672"/>
              </a:cxn>
              <a:cxn ang="0">
                <a:pos x="1106" y="731"/>
              </a:cxn>
              <a:cxn ang="0">
                <a:pos x="1047" y="786"/>
              </a:cxn>
              <a:cxn ang="0">
                <a:pos x="973" y="830"/>
              </a:cxn>
              <a:cxn ang="0">
                <a:pos x="893" y="867"/>
              </a:cxn>
              <a:cxn ang="0">
                <a:pos x="805" y="896"/>
              </a:cxn>
              <a:cxn ang="0">
                <a:pos x="713" y="915"/>
              </a:cxn>
              <a:cxn ang="0">
                <a:pos x="613" y="918"/>
              </a:cxn>
              <a:cxn ang="0">
                <a:pos x="514" y="915"/>
              </a:cxn>
              <a:cxn ang="0">
                <a:pos x="419" y="896"/>
              </a:cxn>
              <a:cxn ang="0">
                <a:pos x="331" y="867"/>
              </a:cxn>
              <a:cxn ang="0">
                <a:pos x="250" y="830"/>
              </a:cxn>
              <a:cxn ang="0">
                <a:pos x="180" y="786"/>
              </a:cxn>
              <a:cxn ang="0">
                <a:pos x="118" y="731"/>
              </a:cxn>
              <a:cxn ang="0">
                <a:pos x="70" y="672"/>
              </a:cxn>
              <a:cxn ang="0">
                <a:pos x="33" y="606"/>
              </a:cxn>
              <a:cxn ang="0">
                <a:pos x="7" y="536"/>
              </a:cxn>
              <a:cxn ang="0">
                <a:pos x="0" y="459"/>
              </a:cxn>
              <a:cxn ang="0">
                <a:pos x="7" y="386"/>
              </a:cxn>
              <a:cxn ang="0">
                <a:pos x="33" y="316"/>
              </a:cxn>
              <a:cxn ang="0">
                <a:pos x="70" y="250"/>
              </a:cxn>
              <a:cxn ang="0">
                <a:pos x="118" y="191"/>
              </a:cxn>
              <a:cxn ang="0">
                <a:pos x="180" y="136"/>
              </a:cxn>
              <a:cxn ang="0">
                <a:pos x="250" y="89"/>
              </a:cxn>
              <a:cxn ang="0">
                <a:pos x="331" y="52"/>
              </a:cxn>
              <a:cxn ang="0">
                <a:pos x="419" y="26"/>
              </a:cxn>
              <a:cxn ang="0">
                <a:pos x="514" y="8"/>
              </a:cxn>
              <a:cxn ang="0">
                <a:pos x="613" y="0"/>
              </a:cxn>
              <a:cxn ang="0">
                <a:pos x="713" y="8"/>
              </a:cxn>
              <a:cxn ang="0">
                <a:pos x="805" y="26"/>
              </a:cxn>
              <a:cxn ang="0">
                <a:pos x="893" y="52"/>
              </a:cxn>
              <a:cxn ang="0">
                <a:pos x="973" y="89"/>
              </a:cxn>
              <a:cxn ang="0">
                <a:pos x="1047" y="136"/>
              </a:cxn>
              <a:cxn ang="0">
                <a:pos x="1106" y="191"/>
              </a:cxn>
              <a:cxn ang="0">
                <a:pos x="1157" y="250"/>
              </a:cxn>
              <a:cxn ang="0">
                <a:pos x="1194" y="316"/>
              </a:cxn>
              <a:cxn ang="0">
                <a:pos x="1216" y="386"/>
              </a:cxn>
              <a:cxn ang="0">
                <a:pos x="1223" y="459"/>
              </a:cxn>
              <a:cxn ang="0">
                <a:pos x="1223" y="459"/>
              </a:cxn>
            </a:cxnLst>
            <a:rect l="0" t="0" r="r" b="b"/>
            <a:pathLst>
              <a:path w="1223" h="918">
                <a:moveTo>
                  <a:pt x="1223" y="459"/>
                </a:moveTo>
                <a:lnTo>
                  <a:pt x="1216" y="536"/>
                </a:lnTo>
                <a:lnTo>
                  <a:pt x="1194" y="606"/>
                </a:lnTo>
                <a:lnTo>
                  <a:pt x="1157" y="672"/>
                </a:lnTo>
                <a:lnTo>
                  <a:pt x="1106" y="731"/>
                </a:lnTo>
                <a:lnTo>
                  <a:pt x="1047" y="786"/>
                </a:lnTo>
                <a:lnTo>
                  <a:pt x="973" y="830"/>
                </a:lnTo>
                <a:lnTo>
                  <a:pt x="893" y="867"/>
                </a:lnTo>
                <a:lnTo>
                  <a:pt x="805" y="896"/>
                </a:lnTo>
                <a:lnTo>
                  <a:pt x="713" y="915"/>
                </a:lnTo>
                <a:lnTo>
                  <a:pt x="613" y="918"/>
                </a:lnTo>
                <a:lnTo>
                  <a:pt x="514" y="915"/>
                </a:lnTo>
                <a:lnTo>
                  <a:pt x="419" y="896"/>
                </a:lnTo>
                <a:lnTo>
                  <a:pt x="331" y="867"/>
                </a:lnTo>
                <a:lnTo>
                  <a:pt x="250" y="830"/>
                </a:lnTo>
                <a:lnTo>
                  <a:pt x="180" y="786"/>
                </a:lnTo>
                <a:lnTo>
                  <a:pt x="118" y="731"/>
                </a:lnTo>
                <a:lnTo>
                  <a:pt x="70" y="672"/>
                </a:lnTo>
                <a:lnTo>
                  <a:pt x="33" y="606"/>
                </a:lnTo>
                <a:lnTo>
                  <a:pt x="7" y="536"/>
                </a:lnTo>
                <a:lnTo>
                  <a:pt x="0" y="459"/>
                </a:lnTo>
                <a:lnTo>
                  <a:pt x="7" y="386"/>
                </a:lnTo>
                <a:lnTo>
                  <a:pt x="33" y="316"/>
                </a:lnTo>
                <a:lnTo>
                  <a:pt x="70" y="250"/>
                </a:lnTo>
                <a:lnTo>
                  <a:pt x="118" y="191"/>
                </a:lnTo>
                <a:lnTo>
                  <a:pt x="180" y="136"/>
                </a:lnTo>
                <a:lnTo>
                  <a:pt x="250" y="89"/>
                </a:lnTo>
                <a:lnTo>
                  <a:pt x="331" y="52"/>
                </a:lnTo>
                <a:lnTo>
                  <a:pt x="419" y="26"/>
                </a:lnTo>
                <a:lnTo>
                  <a:pt x="514" y="8"/>
                </a:lnTo>
                <a:lnTo>
                  <a:pt x="613" y="0"/>
                </a:lnTo>
                <a:lnTo>
                  <a:pt x="713" y="8"/>
                </a:lnTo>
                <a:lnTo>
                  <a:pt x="805" y="26"/>
                </a:lnTo>
                <a:lnTo>
                  <a:pt x="893" y="52"/>
                </a:lnTo>
                <a:lnTo>
                  <a:pt x="973" y="89"/>
                </a:lnTo>
                <a:lnTo>
                  <a:pt x="1047" y="136"/>
                </a:lnTo>
                <a:lnTo>
                  <a:pt x="1106" y="191"/>
                </a:lnTo>
                <a:lnTo>
                  <a:pt x="1157" y="250"/>
                </a:lnTo>
                <a:lnTo>
                  <a:pt x="1194" y="316"/>
                </a:lnTo>
                <a:lnTo>
                  <a:pt x="1216" y="386"/>
                </a:lnTo>
                <a:lnTo>
                  <a:pt x="1223" y="459"/>
                </a:lnTo>
                <a:lnTo>
                  <a:pt x="1223" y="45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291" name="Rectangle 27"/>
          <p:cNvSpPr>
            <a:spLocks noChangeArrowheads="1"/>
          </p:cNvSpPr>
          <p:nvPr/>
        </p:nvSpPr>
        <p:spPr bwMode="auto">
          <a:xfrm>
            <a:off x="2649538" y="2490788"/>
            <a:ext cx="4270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Arial" charset="0"/>
              </a:rPr>
              <a:t>Internet</a:t>
            </a:r>
            <a:endParaRPr lang="en-US" sz="1000">
              <a:latin typeface="Times New Roman" charset="0"/>
            </a:endParaRPr>
          </a:p>
        </p:txBody>
      </p:sp>
      <p:sp>
        <p:nvSpPr>
          <p:cNvPr id="1035292" name="Rectangle 28"/>
          <p:cNvSpPr>
            <a:spLocks noChangeArrowheads="1"/>
          </p:cNvSpPr>
          <p:nvPr/>
        </p:nvSpPr>
        <p:spPr bwMode="auto">
          <a:xfrm>
            <a:off x="3798888" y="2466975"/>
            <a:ext cx="3889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charset="0"/>
              </a:rPr>
              <a:t>Proxy</a:t>
            </a:r>
            <a:endParaRPr lang="en-US" sz="1200">
              <a:latin typeface="Times New Roman" charset="0"/>
            </a:endParaRPr>
          </a:p>
        </p:txBody>
      </p:sp>
      <p:sp>
        <p:nvSpPr>
          <p:cNvPr id="1035293" name="Text Box 29"/>
          <p:cNvSpPr txBox="1">
            <a:spLocks noChangeArrowheads="1"/>
          </p:cNvSpPr>
          <p:nvPr/>
        </p:nvSpPr>
        <p:spPr bwMode="auto">
          <a:xfrm>
            <a:off x="3595688" y="1843088"/>
            <a:ext cx="735012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DMZ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Trojan Horse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64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 you trust your login prompt?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did the</a:t>
            </a:r>
            <a:r>
              <a:rPr lang="en-US" sz="2400" dirty="0" smtClean="0"/>
              <a:t> </a:t>
            </a:r>
            <a:r>
              <a:rPr lang="en-US" sz="2400" dirty="0" err="1" smtClean="0"/>
              <a:t>sysadmin</a:t>
            </a:r>
            <a:r>
              <a:rPr lang="en-US" sz="2400" dirty="0" smtClean="0"/>
              <a:t> install the software correctly?  how </a:t>
            </a:r>
            <a:r>
              <a:rPr lang="en-US" sz="2400" dirty="0"/>
              <a:t>do you know?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you trust your web browser?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if someone modified the installed version to capture your password?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did you download the browser over the web?  how do you know it didn’t get modified in flight</a:t>
            </a:r>
            <a:r>
              <a:rPr lang="en-US" sz="24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20 minutes from </a:t>
            </a:r>
            <a:r>
              <a:rPr lang="en-US" dirty="0" err="1" smtClean="0"/>
              <a:t>BitTyrant</a:t>
            </a:r>
            <a:r>
              <a:rPr lang="en-US" dirty="0" smtClean="0"/>
              <a:t> release =&gt; virus at mirror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Can you trust your email?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do you know the sender sent the mail?  that it wasn’t modified?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day </a:t>
            </a:r>
            <a:r>
              <a:rPr lang="en-US" dirty="0" err="1" smtClean="0"/>
              <a:t>trojan</a:t>
            </a:r>
            <a:r>
              <a:rPr lang="en-US" dirty="0" smtClean="0"/>
              <a:t> horse</a:t>
            </a:r>
          </a:p>
          <a:p>
            <a:r>
              <a:rPr lang="en-US" dirty="0" smtClean="0"/>
              <a:t>Web page or email that appears to be from bank/commercial entity</a:t>
            </a:r>
          </a:p>
          <a:p>
            <a:pPr lvl="1"/>
            <a:r>
              <a:rPr lang="en-US" dirty="0" smtClean="0"/>
              <a:t>Attacker inserts spoofed forms, links, executables</a:t>
            </a:r>
          </a:p>
          <a:p>
            <a:pPr lvl="1"/>
            <a:r>
              <a:rPr lang="en-US" dirty="0" smtClean="0"/>
              <a:t>Gathers login information, installs spyware, etc.</a:t>
            </a:r>
          </a:p>
          <a:p>
            <a:r>
              <a:rPr lang="en-US" dirty="0" smtClean="0"/>
              <a:t>How do you protect yourself against phishing?</a:t>
            </a:r>
          </a:p>
          <a:p>
            <a:pPr lvl="1"/>
            <a:r>
              <a:rPr lang="en-US" dirty="0" smtClean="0"/>
              <a:t>Web pages at common misspellings (or </a:t>
            </a:r>
            <a:r>
              <a:rPr lang="en-US" dirty="0" err="1" smtClean="0"/>
              <a:t>unicode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Google ad listings</a:t>
            </a:r>
          </a:p>
          <a:p>
            <a:pPr lvl="1"/>
            <a:r>
              <a:rPr lang="en-US" dirty="0" smtClean="0"/>
              <a:t>Email alert from bank</a:t>
            </a:r>
          </a:p>
          <a:p>
            <a:r>
              <a:rPr lang="en-US" dirty="0" smtClean="0"/>
              <a:t>Never trust anything on the web?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Ping of Death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232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IP packets can be fragmented, reordered in flight</a:t>
            </a:r>
          </a:p>
          <a:p>
            <a:pPr>
              <a:lnSpc>
                <a:spcPct val="90000"/>
              </a:lnSpc>
            </a:pPr>
            <a:r>
              <a:rPr lang="en-US" sz="2800"/>
              <a:t>Reassembly at host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get fragments out of order, so host allocates buffer to hold fragments</a:t>
            </a:r>
          </a:p>
          <a:p>
            <a:pPr>
              <a:lnSpc>
                <a:spcPct val="90000"/>
              </a:lnSpc>
            </a:pPr>
            <a:r>
              <a:rPr lang="en-US" sz="2800"/>
              <a:t>Malformed IP fragment possible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offset + length &gt; max packet size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Kernel implementation didn’t check</a:t>
            </a:r>
          </a:p>
          <a:p>
            <a:pPr>
              <a:lnSpc>
                <a:spcPct val="90000"/>
              </a:lnSpc>
            </a:pPr>
            <a:r>
              <a:rPr lang="en-US" sz="2800"/>
              <a:t>Was used for denial of service, but could have been used for virus propagation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Morris Worm</a:t>
            </a:r>
            <a:endParaRPr lang="en-US" dirty="0"/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Used the Internet to infect a large number of machines in 88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password dictionary 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sendmail</a:t>
            </a:r>
            <a:r>
              <a:rPr lang="en-US" sz="2400" dirty="0"/>
              <a:t> bug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default configuration allowed debug access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well known for several years, but not fixed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fingerd</a:t>
            </a:r>
            <a:r>
              <a:rPr lang="en-US" sz="2400" dirty="0"/>
              <a:t>: finger </a:t>
            </a:r>
            <a:r>
              <a:rPr lang="en-US" sz="2400" dirty="0" err="1"/>
              <a:t>tom@cs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fingerd</a:t>
            </a:r>
            <a:r>
              <a:rPr lang="en-US" sz="2000" dirty="0"/>
              <a:t> allocated fixed size buffer on stack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copied string into buffer without checking length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encode virus into string!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Used infected machines to find/infect others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Worms</a:t>
            </a:r>
            <a:endParaRPr lang="en-US" dirty="0"/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Often use a d</a:t>
            </a:r>
            <a:r>
              <a:rPr lang="en-US" sz="2800" dirty="0" smtClean="0"/>
              <a:t>ictionary of known </a:t>
            </a:r>
            <a:r>
              <a:rPr lang="en-US" sz="2800" dirty="0"/>
              <a:t>vulnerabilities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email attachments, Microsoft web server bugs, browser helper applications, 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 </a:t>
            </a:r>
            <a:r>
              <a:rPr lang="en-US" sz="2400" dirty="0"/>
              <a:t>infected machines to infect new </a:t>
            </a:r>
            <a:r>
              <a:rPr lang="en-US" sz="2400" dirty="0" smtClean="0"/>
              <a:t>machines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Collateral damage: router </a:t>
            </a:r>
            <a:r>
              <a:rPr lang="en-US" dirty="0" err="1" smtClean="0"/>
              <a:t>DoS</a:t>
            </a:r>
            <a:r>
              <a:rPr lang="en-US" dirty="0" smtClean="0"/>
              <a:t> due to reverse ARP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Code </a:t>
            </a:r>
            <a:r>
              <a:rPr lang="en-US" sz="2800" dirty="0" smtClean="0"/>
              <a:t>Red</a:t>
            </a:r>
            <a:r>
              <a:rPr lang="en-US" dirty="0" smtClean="0"/>
              <a:t> (2000)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/>
              <a:t>designed to cause all</a:t>
            </a:r>
            <a:r>
              <a:rPr lang="en-US" sz="2400" dirty="0" smtClean="0"/>
              <a:t> infected machines </a:t>
            </a:r>
            <a:r>
              <a:rPr lang="en-US" sz="2400" dirty="0"/>
              <a:t>to access </a:t>
            </a:r>
            <a:r>
              <a:rPr lang="en-US" sz="2400" dirty="0" err="1"/>
              <a:t>whitehouse.gov</a:t>
            </a:r>
            <a:r>
              <a:rPr lang="en-US" sz="2400" dirty="0" smtClean="0"/>
              <a:t> at a defined date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Brought down a large number of routers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Short term fix: assign </a:t>
            </a:r>
            <a:r>
              <a:rPr lang="en-US" dirty="0" err="1" smtClean="0"/>
              <a:t>whitehouse</a:t>
            </a:r>
            <a:r>
              <a:rPr lang="en-US" dirty="0" smtClean="0"/>
              <a:t> a new IP address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Still a substantial # of infected Code Red machines!</a:t>
            </a:r>
            <a:endParaRPr lang="en-US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Nimda</a:t>
            </a:r>
            <a:r>
              <a:rPr lang="en-US" dirty="0" smtClean="0"/>
              <a:t>: Code Red, but better engineered (2001)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Left open backdoor on infected machines for any use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monitor virus propagation to located infected machines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Infected ~ 400K machines; approx ~30K still infected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SQL Slammer (2003)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Exploited buffer overflow in SQL server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Vulnerability had been identified, fixed and publicized six months earlier!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Entire worm fit in one packet =&gt; rapid propagation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are limits on virus propagation?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 automated response/quarantine even possible?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Cache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If attacker can know when DNS cache fetches a new translation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spoof reply to poison cache to point to bogus server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With a large TTL so it never </a:t>
            </a:r>
            <a:r>
              <a:rPr lang="en-US" dirty="0" err="1" smtClean="0"/>
              <a:t>refetches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Solution: DNS-SEC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Digitally signed DNS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Need chain of signatures from root to leaf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widely deployed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BGP prefix origin announcements are not signed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Easy to announce a new prefix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Packets diverted to new origin (if closer to the source)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Often done by mistake (1/2 of all new announcements done by mistake!)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Ex: Cisco’s prefix hijacked repeatedly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Pakistan ISP hijacked YouTube intentionally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Solution: Secure BGP and variants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Digitally signed BGP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Need chain of records from destination to source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widely deployed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To Publish or Not to </a:t>
            </a:r>
            <a:r>
              <a:rPr lang="en-GB" dirty="0" smtClean="0"/>
              <a:t>Publish (Part 2)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If</a:t>
            </a:r>
            <a:r>
              <a:rPr lang="en-GB" dirty="0" smtClean="0"/>
              <a:t> you discover a workable attack, what is your responsibility?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Gap between discovery of vulnerability, and exploiting the vulnerability can be seconds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If you publish your</a:t>
            </a:r>
            <a:r>
              <a:rPr lang="en-GB" dirty="0" smtClean="0"/>
              <a:t> system, </a:t>
            </a:r>
            <a:r>
              <a:rPr lang="en-GB" dirty="0"/>
              <a:t>the</a:t>
            </a:r>
            <a:r>
              <a:rPr lang="en-GB" dirty="0" smtClean="0"/>
              <a:t> white hats provide </a:t>
            </a:r>
            <a:r>
              <a:rPr lang="en-GB" dirty="0"/>
              <a:t>free consulting by trying to crack it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</a:t>
            </a:r>
            <a:r>
              <a:rPr lang="en-GB" dirty="0" smtClean="0"/>
              <a:t> black hats will </a:t>
            </a:r>
            <a:r>
              <a:rPr lang="en-GB" dirty="0"/>
              <a:t>learn</a:t>
            </a:r>
            <a:r>
              <a:rPr lang="en-GB" dirty="0" smtClean="0"/>
              <a:t> about your system </a:t>
            </a:r>
            <a:r>
              <a:rPr lang="en-GB" dirty="0"/>
              <a:t>anyway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Today, most</a:t>
            </a:r>
            <a:r>
              <a:rPr lang="en-GB" dirty="0" smtClean="0"/>
              <a:t> (but not all) commercial systems </a:t>
            </a:r>
            <a:r>
              <a:rPr lang="en-GB" dirty="0"/>
              <a:t>are published; most military</a:t>
            </a:r>
            <a:r>
              <a:rPr lang="en-GB" dirty="0" smtClean="0"/>
              <a:t> systems </a:t>
            </a:r>
            <a:r>
              <a:rPr lang="en-GB" dirty="0"/>
              <a:t>are</a:t>
            </a:r>
            <a:r>
              <a:rPr lang="en-GB" dirty="0" smtClean="0"/>
              <a:t> not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access to a service by intended users</a:t>
            </a:r>
          </a:p>
          <a:p>
            <a:pPr lvl="1"/>
            <a:r>
              <a:rPr lang="en-US" dirty="0" smtClean="0"/>
              <a:t>Ex: Georgia</a:t>
            </a:r>
          </a:p>
          <a:p>
            <a:pPr lvl="1"/>
            <a:r>
              <a:rPr lang="en-US" dirty="0" smtClean="0"/>
              <a:t>Ex: extortion</a:t>
            </a:r>
          </a:p>
          <a:p>
            <a:pPr lvl="1"/>
            <a:r>
              <a:rPr lang="en-US" dirty="0" smtClean="0"/>
              <a:t>Ex: Root DNS </a:t>
            </a:r>
            <a:r>
              <a:rPr lang="en-US" dirty="0" smtClean="0"/>
              <a:t>servers</a:t>
            </a:r>
          </a:p>
          <a:p>
            <a:r>
              <a:rPr lang="en-US" dirty="0" smtClean="0"/>
              <a:t>Any </a:t>
            </a:r>
            <a:r>
              <a:rPr lang="en-US" dirty="0" smtClean="0"/>
              <a:t>fixed resource can be overwhelmed</a:t>
            </a:r>
          </a:p>
          <a:p>
            <a:pPr lvl="1"/>
            <a:r>
              <a:rPr lang="en-US" dirty="0" smtClean="0"/>
              <a:t>Memory in the server (e.g., </a:t>
            </a:r>
            <a:r>
              <a:rPr lang="en-US" dirty="0" err="1" smtClean="0"/>
              <a:t>Mitnick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Solution: SYN cookies, per-prefix connection limits</a:t>
            </a:r>
          </a:p>
          <a:p>
            <a:pPr lvl="1"/>
            <a:r>
              <a:rPr lang="en-US" dirty="0" smtClean="0"/>
              <a:t>CPU in the server</a:t>
            </a:r>
          </a:p>
          <a:p>
            <a:pPr lvl="2"/>
            <a:r>
              <a:rPr lang="en-US" dirty="0" smtClean="0"/>
              <a:t>Solution: resource containers inside OS kernel</a:t>
            </a:r>
          </a:p>
          <a:p>
            <a:pPr lvl="1"/>
            <a:r>
              <a:rPr lang="en-US" dirty="0" smtClean="0"/>
              <a:t>DNS processing/bandwidth</a:t>
            </a:r>
          </a:p>
          <a:p>
            <a:pPr lvl="2"/>
            <a:r>
              <a:rPr lang="en-US" dirty="0" smtClean="0"/>
              <a:t>Replication/longer </a:t>
            </a:r>
            <a:r>
              <a:rPr lang="en-US" dirty="0" err="1" smtClean="0"/>
              <a:t>TTLs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</a:t>
            </a:r>
            <a:r>
              <a:rPr lang="en-US" dirty="0" smtClean="0"/>
              <a:t>Service 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</a:t>
            </a:r>
            <a:r>
              <a:rPr lang="en-US" dirty="0" err="1" smtClean="0"/>
              <a:t>DoS</a:t>
            </a:r>
            <a:r>
              <a:rPr lang="en-US" dirty="0" smtClean="0"/>
              <a:t> attack looks like a flash flood?</a:t>
            </a:r>
          </a:p>
          <a:p>
            <a:pPr lvl="1"/>
            <a:r>
              <a:rPr lang="en-US" dirty="0" smtClean="0"/>
              <a:t>Recruit </a:t>
            </a:r>
            <a:r>
              <a:rPr lang="en-US" dirty="0" smtClean="0"/>
              <a:t>large </a:t>
            </a:r>
            <a:r>
              <a:rPr lang="en-US" dirty="0" err="1" smtClean="0"/>
              <a:t>botnet</a:t>
            </a:r>
            <a:r>
              <a:rPr lang="en-US" dirty="0" smtClean="0"/>
              <a:t> (cf. viruses, worms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1M </a:t>
            </a:r>
            <a:r>
              <a:rPr lang="en-US" dirty="0" smtClean="0"/>
              <a:t>broadband nodes =&gt; 1Tb/s of traffic</a:t>
            </a:r>
            <a:endParaRPr lang="en-US" dirty="0" smtClean="0"/>
          </a:p>
          <a:p>
            <a:pPr lvl="1"/>
            <a:r>
              <a:rPr lang="en-US" dirty="0" smtClean="0"/>
              <a:t>Activity could appear completely normal!</a:t>
            </a:r>
          </a:p>
          <a:p>
            <a:pPr lvl="1"/>
            <a:r>
              <a:rPr lang="en-US" dirty="0" smtClean="0"/>
              <a:t>Congestion can occur well upstream of </a:t>
            </a:r>
            <a:r>
              <a:rPr lang="en-US" dirty="0" smtClean="0"/>
              <a:t>destination</a:t>
            </a:r>
          </a:p>
          <a:p>
            <a:r>
              <a:rPr lang="en-US" dirty="0" smtClean="0"/>
              <a:t>Solution: destination controls delivery</a:t>
            </a:r>
            <a:endParaRPr lang="en-US" dirty="0" smtClean="0"/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nly </a:t>
            </a:r>
            <a:r>
              <a:rPr lang="en-US" dirty="0" smtClean="0"/>
              <a:t>deliver pre-approved </a:t>
            </a:r>
            <a:r>
              <a:rPr lang="en-US" dirty="0" smtClean="0"/>
              <a:t>packets</a:t>
            </a:r>
          </a:p>
          <a:p>
            <a:pPr lvl="1"/>
            <a:r>
              <a:rPr lang="en-US" dirty="0" smtClean="0"/>
              <a:t>How is connection set up in the first place?</a:t>
            </a:r>
          </a:p>
          <a:p>
            <a:pPr lvl="1"/>
            <a:r>
              <a:rPr lang="en-US" dirty="0" smtClean="0"/>
              <a:t>How does endpoint </a:t>
            </a:r>
            <a:r>
              <a:rPr lang="en-US" dirty="0" smtClean="0"/>
              <a:t>tell network what is ok?</a:t>
            </a:r>
          </a:p>
          <a:p>
            <a:pPr lvl="1"/>
            <a:r>
              <a:rPr lang="en-US" dirty="0" smtClean="0"/>
              <a:t>How does network implement filtering?</a:t>
            </a:r>
          </a:p>
          <a:p>
            <a:pPr lvl="1"/>
            <a:r>
              <a:rPr lang="en-US" dirty="0" smtClean="0"/>
              <a:t>What if partial deployment?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Thompson Virus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51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Ken Thompson self-replicating program</a:t>
            </a:r>
          </a:p>
          <a:p>
            <a:pPr lvl="1">
              <a:lnSpc>
                <a:spcPct val="90000"/>
              </a:lnSpc>
            </a:pPr>
            <a:r>
              <a:rPr lang="en-US"/>
              <a:t>installed itself silently on every UNIX machine, including new machines with new instruction sets</a:t>
            </a:r>
          </a:p>
          <a:p>
            <a:pPr>
              <a:lnSpc>
                <a:spcPct val="90000"/>
              </a:lnSpc>
            </a:pPr>
            <a:r>
              <a:rPr lang="en-US"/>
              <a:t>Aside: can you write a self-replicating C program?</a:t>
            </a:r>
          </a:p>
          <a:p>
            <a:pPr lvl="1">
              <a:lnSpc>
                <a:spcPct val="90000"/>
              </a:lnSpc>
            </a:pPr>
            <a:r>
              <a:rPr lang="en-US"/>
              <a:t>program that when run, outputs itself</a:t>
            </a:r>
          </a:p>
          <a:p>
            <a:pPr lvl="2">
              <a:lnSpc>
                <a:spcPct val="90000"/>
              </a:lnSpc>
            </a:pPr>
            <a:r>
              <a:rPr lang="en-US"/>
              <a:t>without reading any input files!</a:t>
            </a:r>
          </a:p>
          <a:p>
            <a:pPr lvl="1">
              <a:lnSpc>
                <a:spcPct val="90000"/>
              </a:lnSpc>
            </a:pPr>
            <a:r>
              <a:rPr lang="en-US"/>
              <a:t>ex: main() { printf(“main () { printf(“main () …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backdoor to login.c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1: modify </a:t>
            </a:r>
            <a:r>
              <a:rPr lang="en-US" dirty="0" err="1"/>
              <a:t>login.c</a:t>
            </a:r>
            <a:endParaRPr lang="en-US" dirty="0"/>
          </a:p>
          <a:p>
            <a:pPr lvl="1">
              <a:buFont typeface="Monotype Sorts" charset="2"/>
              <a:buNone/>
            </a:pPr>
            <a:r>
              <a:rPr lang="en-US" dirty="0"/>
              <a:t>A: </a:t>
            </a:r>
          </a:p>
          <a:p>
            <a:pPr lvl="2">
              <a:buFontTx/>
              <a:buNone/>
            </a:pPr>
            <a:r>
              <a:rPr lang="en-US" dirty="0"/>
              <a:t>if (name == “ken”) {</a:t>
            </a:r>
          </a:p>
          <a:p>
            <a:pPr lvl="2">
              <a:buFontTx/>
              <a:buNone/>
            </a:pPr>
            <a:r>
              <a:rPr lang="en-US" dirty="0"/>
              <a:t>    don’t check password;</a:t>
            </a:r>
          </a:p>
          <a:p>
            <a:pPr lvl="2">
              <a:buFontTx/>
              <a:buNone/>
            </a:pPr>
            <a:r>
              <a:rPr lang="en-US" dirty="0"/>
              <a:t>    login ken as root;</a:t>
            </a:r>
          </a:p>
          <a:p>
            <a:pPr lvl="2">
              <a:buFontTx/>
              <a:buNone/>
            </a:pPr>
            <a:r>
              <a:rPr lang="en-US" dirty="0"/>
              <a:t>}</a:t>
            </a:r>
          </a:p>
          <a:p>
            <a:r>
              <a:rPr lang="en-US" dirty="0"/>
              <a:t>Modification is too obvious; how do we hide it?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Hiding the change to login.c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Step 2: Modify the C compiler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/>
              <a:t>B: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if see trigger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    insert A into the input stream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}</a:t>
            </a:r>
          </a:p>
          <a:p>
            <a:pPr>
              <a:lnSpc>
                <a:spcPct val="90000"/>
              </a:lnSpc>
            </a:pPr>
            <a:r>
              <a:rPr lang="en-US" sz="2800"/>
              <a:t>Add trigger to login.c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sz="2400"/>
              <a:t>/* gobblygook */</a:t>
            </a:r>
          </a:p>
          <a:p>
            <a:pPr>
              <a:lnSpc>
                <a:spcPct val="90000"/>
              </a:lnSpc>
            </a:pPr>
            <a:r>
              <a:rPr lang="en-US" sz="2800"/>
              <a:t>Now we don’t need to include the code for the backdoor in login.c, just the trigger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 still too obvious; how do we hide the modification to the C compiler?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Hiding the change to the compiler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Step 3: Modify the compiler</a:t>
            </a:r>
          </a:p>
          <a:p>
            <a:pPr lvl="1">
              <a:buFont typeface="Monotype Sorts" charset="2"/>
              <a:buNone/>
            </a:pPr>
            <a:r>
              <a:rPr lang="en-US" sz="2400"/>
              <a:t>C: </a:t>
            </a:r>
          </a:p>
          <a:p>
            <a:pPr lvl="2">
              <a:buFontTx/>
              <a:buNone/>
            </a:pPr>
            <a:r>
              <a:rPr lang="en-US" sz="2000"/>
              <a:t>if see trigger2 {</a:t>
            </a:r>
          </a:p>
          <a:p>
            <a:pPr lvl="2">
              <a:buFontTx/>
              <a:buNone/>
            </a:pPr>
            <a:r>
              <a:rPr lang="en-US" sz="2000"/>
              <a:t>    insert B and C into the input stream</a:t>
            </a:r>
          </a:p>
          <a:p>
            <a:pPr lvl="2">
              <a:buFontTx/>
              <a:buNone/>
            </a:pPr>
            <a:r>
              <a:rPr lang="en-US" sz="2000"/>
              <a:t>}</a:t>
            </a:r>
          </a:p>
          <a:p>
            <a:r>
              <a:rPr lang="en-US" sz="2800"/>
              <a:t>Compile the compiler with C present</a:t>
            </a:r>
          </a:p>
          <a:p>
            <a:pPr lvl="1"/>
            <a:r>
              <a:rPr lang="en-US" sz="2400"/>
              <a:t>now in object code for compiler</a:t>
            </a:r>
          </a:p>
          <a:p>
            <a:r>
              <a:rPr lang="en-US" sz="2800"/>
              <a:t>Replace C in the compiler source with trigger2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 compiles the compiler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Every new version of compiler has code for B,C included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long as trigger2 is not removed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and compiled with an infected compiler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compiler is for a completely new machine: cross-compiled first on old machine using old compiler</a:t>
            </a:r>
          </a:p>
          <a:p>
            <a:pPr>
              <a:lnSpc>
                <a:spcPct val="90000"/>
              </a:lnSpc>
            </a:pPr>
            <a:r>
              <a:rPr lang="en-US" sz="2800"/>
              <a:t>Every new version of login.c has code for A included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long as trigger is not removed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and compiled with an infected compiler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Old Examples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55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Western Digital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Compromise went undetected for months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Thompson self-propagating back door login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Reinstalls itself in every new version of UNIX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Tiger team attempt on </a:t>
            </a:r>
            <a:r>
              <a:rPr lang="en-US" dirty="0" smtClean="0"/>
              <a:t>Pentagon </a:t>
            </a:r>
            <a:r>
              <a:rPr lang="en-US" sz="2800" dirty="0" smtClean="0"/>
              <a:t>computer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 physical access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Secure </a:t>
            </a:r>
            <a:r>
              <a:rPr lang="en-US" sz="2800" dirty="0"/>
              <a:t>communications channel: one time pad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paper tape of random #’</a:t>
            </a:r>
            <a:r>
              <a:rPr lang="en-US" sz="2400" dirty="0" err="1" smtClean="0"/>
              <a:t>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same </a:t>
            </a:r>
            <a:r>
              <a:rPr lang="en-US" sz="2400" dirty="0"/>
              <a:t>tape used at sender, receiver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system </a:t>
            </a:r>
            <a:r>
              <a:rPr lang="en-US" sz="2400" dirty="0" err="1" smtClean="0"/>
              <a:t>XOR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each bit before </a:t>
            </a:r>
            <a:r>
              <a:rPr lang="en-US" sz="2400" dirty="0" err="1" smtClean="0"/>
              <a:t>xmit</a:t>
            </a:r>
            <a:r>
              <a:rPr lang="en-US" sz="2400" dirty="0" smtClean="0"/>
              <a:t>/receive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 Keys</a:t>
            </a:r>
          </a:p>
          <a:p>
            <a:r>
              <a:rPr lang="en-US" dirty="0" smtClean="0"/>
              <a:t>ATM keypad</a:t>
            </a:r>
          </a:p>
          <a:p>
            <a:r>
              <a:rPr lang="en-US" dirty="0" smtClean="0"/>
              <a:t>Pacemakers</a:t>
            </a:r>
          </a:p>
          <a:p>
            <a:r>
              <a:rPr lang="en-US" dirty="0" err="1" smtClean="0"/>
              <a:t>Mifare</a:t>
            </a:r>
            <a:r>
              <a:rPr lang="en-US" dirty="0" smtClean="0"/>
              <a:t> transit smart cards</a:t>
            </a:r>
          </a:p>
          <a:p>
            <a:r>
              <a:rPr lang="en-US" dirty="0" smtClean="0"/>
              <a:t>Washington State Driver’s Licenses (EPC RFID)</a:t>
            </a:r>
          </a:p>
          <a:p>
            <a:r>
              <a:rPr lang="en-US" dirty="0" smtClean="0"/>
              <a:t>Electronic car keys</a:t>
            </a:r>
          </a:p>
          <a:p>
            <a:r>
              <a:rPr lang="en-US" dirty="0" smtClean="0"/>
              <a:t>Elevator controls</a:t>
            </a:r>
          </a:p>
          <a:p>
            <a:r>
              <a:rPr lang="en-US" dirty="0" smtClean="0"/>
              <a:t>Voting machines</a:t>
            </a:r>
          </a:p>
          <a:p>
            <a:r>
              <a:rPr lang="en-US" dirty="0" smtClean="0"/>
              <a:t>WEP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D854-7814-5549-AEF3-B8BF8E3EE5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</a:t>
            </a:r>
            <a:r>
              <a:rPr lang="en-US" dirty="0" smtClean="0"/>
              <a:t> WEP Weaknesses</a:t>
            </a:r>
            <a:endParaRPr lang="en-US" dirty="0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Firewall often </a:t>
            </a:r>
            <a:r>
              <a:rPr lang="en-US" dirty="0" smtClean="0"/>
              <a:t>only at the perimeter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/>
              <a:t>anyone can listen, send packets on intranet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Weak encryption method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uses 40 bit key, 32 bit initial #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implementations use same initial #, allowing dictionary, replay attacks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Key management </a:t>
            </a:r>
            <a:r>
              <a:rPr lang="en-US" sz="2800" dirty="0" smtClean="0"/>
              <a:t>overhead/</a:t>
            </a:r>
            <a:r>
              <a:rPr lang="en-US" sz="2800" dirty="0" err="1" smtClean="0"/>
              <a:t>config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/>
              <a:t>single key used for all senders on a LAN; often disabled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Uses parity instead of CRC for integrity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 block replacements that maintain parity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51226</TotalTime>
  <Words>3961</Words>
  <Application>Microsoft PowerPoint</Application>
  <PresentationFormat>On-screen Show (4:3)</PresentationFormat>
  <Paragraphs>649</Paragraphs>
  <Slides>66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Default Design</vt:lpstr>
      <vt:lpstr>P561: Network Systems Week 9: Network Security</vt:lpstr>
      <vt:lpstr>Administrivia</vt:lpstr>
      <vt:lpstr>Security in Practice</vt:lpstr>
      <vt:lpstr>Slide 4</vt:lpstr>
      <vt:lpstr>To Publish or Not to Publish</vt:lpstr>
      <vt:lpstr>To Publish or Not to Publish (Part 2)</vt:lpstr>
      <vt:lpstr>Some Old Examples</vt:lpstr>
      <vt:lpstr>Some Recent Examples</vt:lpstr>
      <vt:lpstr>802.11 WEP Weaknesses</vt:lpstr>
      <vt:lpstr>Network Security</vt:lpstr>
      <vt:lpstr>Network Security</vt:lpstr>
      <vt:lpstr>Network Security Goals</vt:lpstr>
      <vt:lpstr>Encryption</vt:lpstr>
      <vt:lpstr>How Secure is Encryption?</vt:lpstr>
      <vt:lpstr>How Practical is Encryption</vt:lpstr>
      <vt:lpstr>How Secure are Passwords?</vt:lpstr>
      <vt:lpstr>Password Attack/Response</vt:lpstr>
      <vt:lpstr>Cryptography</vt:lpstr>
      <vt:lpstr>Secret Key</vt:lpstr>
      <vt:lpstr>Secret Key Integrity: Message Authentication Codes</vt:lpstr>
      <vt:lpstr>Challenge / Response Authentication</vt:lpstr>
      <vt:lpstr>Secret Key Algorithms</vt:lpstr>
      <vt:lpstr>Secret Key Algorithms</vt:lpstr>
      <vt:lpstr>Secret Key Algorithms</vt:lpstr>
      <vt:lpstr>Encrypting Large Messages</vt:lpstr>
      <vt:lpstr>CBC (Cipher Block Chaining)</vt:lpstr>
      <vt:lpstr>CBC Decryption</vt:lpstr>
      <vt:lpstr>XOR (Exclusive-OR)</vt:lpstr>
      <vt:lpstr>Public Key Encryption</vt:lpstr>
      <vt:lpstr>Public Key Integrity Protection</vt:lpstr>
      <vt:lpstr>Zero Knowledge Authentication</vt:lpstr>
      <vt:lpstr>Public Key -&gt; Session Key</vt:lpstr>
      <vt:lpstr>Public Key Distribution</vt:lpstr>
      <vt:lpstr>Public Key Revocation</vt:lpstr>
      <vt:lpstr>Secret Key -&gt; Session Key</vt:lpstr>
      <vt:lpstr>Kerberos</vt:lpstr>
      <vt:lpstr>Kerberos Authentication (Basic)</vt:lpstr>
      <vt:lpstr>Ticket Granting Tickets</vt:lpstr>
      <vt:lpstr>Ticket Granting Tickets</vt:lpstr>
      <vt:lpstr>Kerberos Authentication (with TGT={“Alice”,S}Kkdc)</vt:lpstr>
      <vt:lpstr>Pre-authentication</vt:lpstr>
      <vt:lpstr>Kerberos Weaknesses</vt:lpstr>
      <vt:lpstr>Message Digests (MD5, SHA)</vt:lpstr>
      <vt:lpstr>Example Systems</vt:lpstr>
      <vt:lpstr>PGP</vt:lpstr>
      <vt:lpstr>TCP Hijacking</vt:lpstr>
      <vt:lpstr>SSL/TLS and HTTPS</vt:lpstr>
      <vt:lpstr>SSL/TLS</vt:lpstr>
      <vt:lpstr>IPSEC</vt:lpstr>
      <vt:lpstr>Filter-based Firewalls</vt:lpstr>
      <vt:lpstr>Proxy-Based Firewalls</vt:lpstr>
      <vt:lpstr>Trojan Horse</vt:lpstr>
      <vt:lpstr>Phishing</vt:lpstr>
      <vt:lpstr>Ping of Death</vt:lpstr>
      <vt:lpstr>Morris Worm</vt:lpstr>
      <vt:lpstr>More Worms</vt:lpstr>
      <vt:lpstr>More Worms</vt:lpstr>
      <vt:lpstr>DNS Cache Poisoning</vt:lpstr>
      <vt:lpstr>BGP Hijacking</vt:lpstr>
      <vt:lpstr>Denial of Service</vt:lpstr>
      <vt:lpstr>Denial of Service v2.0</vt:lpstr>
      <vt:lpstr>Thompson Virus</vt:lpstr>
      <vt:lpstr>Add backdoor to login.c</vt:lpstr>
      <vt:lpstr>Hiding the change to login.c</vt:lpstr>
      <vt:lpstr>Hiding the change to the compiler</vt:lpstr>
      <vt:lpstr>Compiler compiles the compiler</vt:lpstr>
    </vt:vector>
  </TitlesOfParts>
  <Company>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Routing with Explicit Coordination</dc:title>
  <dc:creator>ratul</dc:creator>
  <cp:lastModifiedBy>Thomas  Anderson</cp:lastModifiedBy>
  <cp:revision>5705</cp:revision>
  <cp:lastPrinted>2008-11-23T05:57:07Z</cp:lastPrinted>
  <dcterms:created xsi:type="dcterms:W3CDTF">2008-11-24T22:36:58Z</dcterms:created>
  <dcterms:modified xsi:type="dcterms:W3CDTF">2008-11-24T22:47:34Z</dcterms:modified>
</cp:coreProperties>
</file>