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9"/>
  </p:notesMasterIdLst>
  <p:sldIdLst>
    <p:sldId id="256" r:id="rId2"/>
    <p:sldId id="258" r:id="rId3"/>
    <p:sldId id="259" r:id="rId4"/>
    <p:sldId id="260" r:id="rId5"/>
    <p:sldId id="286" r:id="rId6"/>
    <p:sldId id="262" r:id="rId7"/>
    <p:sldId id="273" r:id="rId8"/>
    <p:sldId id="263" r:id="rId9"/>
    <p:sldId id="272" r:id="rId10"/>
    <p:sldId id="274" r:id="rId11"/>
    <p:sldId id="267" r:id="rId12"/>
    <p:sldId id="268" r:id="rId13"/>
    <p:sldId id="269" r:id="rId14"/>
    <p:sldId id="271" r:id="rId15"/>
    <p:sldId id="275" r:id="rId16"/>
    <p:sldId id="276" r:id="rId17"/>
    <p:sldId id="270" r:id="rId18"/>
    <p:sldId id="277" r:id="rId19"/>
    <p:sldId id="278" r:id="rId20"/>
    <p:sldId id="288" r:id="rId21"/>
    <p:sldId id="287" r:id="rId22"/>
    <p:sldId id="285" r:id="rId23"/>
    <p:sldId id="279" r:id="rId24"/>
    <p:sldId id="284" r:id="rId25"/>
    <p:sldId id="280"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00B050"/>
    <a:srgbClr val="808080"/>
    <a:srgbClr val="5F5F5F"/>
    <a:srgbClr val="B2B2B2"/>
    <a:srgbClr val="C0C0C0"/>
    <a:srgbClr val="212121"/>
    <a:srgbClr val="646464"/>
    <a:srgbClr val="414141"/>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033238-7DFC-4B3F-953F-E29CEE481CCC}" type="datetimeFigureOut">
              <a:rPr lang="en-US" smtClean="0"/>
              <a:t>5/13/2011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E18ADA-AEA4-4248-8602-844158BEDF43}" type="slidenum">
              <a:rPr lang="en-US" smtClean="0"/>
              <a:t>‹#›</a:t>
            </a:fld>
            <a:endParaRPr lang="en-US"/>
          </a:p>
        </p:txBody>
      </p:sp>
    </p:spTree>
    <p:extLst>
      <p:ext uri="{BB962C8B-B14F-4D97-AF65-F5344CB8AC3E}">
        <p14:creationId xmlns:p14="http://schemas.microsoft.com/office/powerpoint/2010/main" val="263523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2</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3E834-A0B3-445E-BC63-94B67C9B2F30}" type="slidenum">
              <a:rPr lang="en-US"/>
              <a:pPr/>
              <a:t>26</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3E834-A0B3-445E-BC63-94B67C9B2F30}" type="slidenum">
              <a:rPr lang="en-US"/>
              <a:pPr/>
              <a:t>27</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E18ADA-AEA4-4248-8602-844158BEDF43}" type="slidenum">
              <a:rPr lang="en-US" smtClean="0"/>
              <a:t>11</a:t>
            </a:fld>
            <a:endParaRPr lang="en-US"/>
          </a:p>
        </p:txBody>
      </p:sp>
    </p:spTree>
    <p:extLst>
      <p:ext uri="{BB962C8B-B14F-4D97-AF65-F5344CB8AC3E}">
        <p14:creationId xmlns:p14="http://schemas.microsoft.com/office/powerpoint/2010/main" val="729587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2B5E28-5681-44B3-B31F-C18E0B1794A8}" type="slidenum">
              <a:rPr lang="en-US"/>
              <a:pPr/>
              <a:t>18</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3E834-A0B3-445E-BC63-94B67C9B2F30}" type="slidenum">
              <a:rPr lang="en-US"/>
              <a:pPr/>
              <a:t>19</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3E834-A0B3-445E-BC63-94B67C9B2F30}" type="slidenum">
              <a:rPr lang="en-US"/>
              <a:pPr/>
              <a:t>20</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3E834-A0B3-445E-BC63-94B67C9B2F30}" type="slidenum">
              <a:rPr lang="en-US"/>
              <a:pPr/>
              <a:t>22</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3E834-A0B3-445E-BC63-94B67C9B2F30}" type="slidenum">
              <a:rPr lang="en-US"/>
              <a:pPr/>
              <a:t>23</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3E834-A0B3-445E-BC63-94B67C9B2F30}" type="slidenum">
              <a:rPr lang="en-US"/>
              <a:pPr/>
              <a:t>24</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3E834-A0B3-445E-BC63-94B67C9B2F30}" type="slidenum">
              <a:rPr lang="en-US"/>
              <a:pPr/>
              <a:t>25</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B77046-EE85-440F-A673-6615585BBB84}" type="datetimeFigureOut">
              <a:rPr lang="en-US" smtClean="0"/>
              <a:t>5/13/2011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C7CF3-A7EF-4519-B4A1-A8C97814888D}" type="slidenum">
              <a:rPr lang="en-US" smtClean="0"/>
              <a:t>‹#›</a:t>
            </a:fld>
            <a:endParaRPr lang="en-US"/>
          </a:p>
        </p:txBody>
      </p:sp>
    </p:spTree>
    <p:extLst>
      <p:ext uri="{BB962C8B-B14F-4D97-AF65-F5344CB8AC3E}">
        <p14:creationId xmlns:p14="http://schemas.microsoft.com/office/powerpoint/2010/main" val="2316872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77046-EE85-440F-A673-6615585BBB84}" type="datetimeFigureOut">
              <a:rPr lang="en-US" smtClean="0"/>
              <a:t>5/13/2011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C7CF3-A7EF-4519-B4A1-A8C97814888D}" type="slidenum">
              <a:rPr lang="en-US" smtClean="0"/>
              <a:t>‹#›</a:t>
            </a:fld>
            <a:endParaRPr lang="en-US"/>
          </a:p>
        </p:txBody>
      </p:sp>
    </p:spTree>
    <p:extLst>
      <p:ext uri="{BB962C8B-B14F-4D97-AF65-F5344CB8AC3E}">
        <p14:creationId xmlns:p14="http://schemas.microsoft.com/office/powerpoint/2010/main" val="510935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77046-EE85-440F-A673-6615585BBB84}" type="datetimeFigureOut">
              <a:rPr lang="en-US" smtClean="0"/>
              <a:t>5/13/2011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C7CF3-A7EF-4519-B4A1-A8C97814888D}" type="slidenum">
              <a:rPr lang="en-US" smtClean="0"/>
              <a:t>‹#›</a:t>
            </a:fld>
            <a:endParaRPr lang="en-US"/>
          </a:p>
        </p:txBody>
      </p:sp>
    </p:spTree>
    <p:extLst>
      <p:ext uri="{BB962C8B-B14F-4D97-AF65-F5344CB8AC3E}">
        <p14:creationId xmlns:p14="http://schemas.microsoft.com/office/powerpoint/2010/main" val="415348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14198"/>
            <a:ext cx="8380412" cy="750205"/>
          </a:xfrm>
        </p:spPr>
        <p:txBody>
          <a:bodyPr>
            <a:normAutofit/>
          </a:bodyPr>
          <a:lstStyle>
            <a:lvl1pPr algn="l" rtl="0" fontAlgn="base">
              <a:lnSpc>
                <a:spcPct val="90000"/>
              </a:lnSpc>
              <a:spcBef>
                <a:spcPct val="0"/>
              </a:spcBef>
              <a:spcAft>
                <a:spcPct val="0"/>
              </a:spcAft>
              <a:defRPr lang="en-US" sz="3600" spc="-300" dirty="0">
                <a:ln w="3175">
                  <a:noFill/>
                </a:ln>
                <a:solidFill>
                  <a:schemeClr val="tx1"/>
                </a:solidFill>
                <a:effectLst/>
                <a:latin typeface="Kalinga" pitchFamily="34" charset="0"/>
                <a:ea typeface="+mn-ea"/>
                <a:cs typeface="Kaling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600062"/>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52670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77046-EE85-440F-A673-6615585BBB84}" type="datetimeFigureOut">
              <a:rPr lang="en-US" smtClean="0"/>
              <a:t>5/13/2011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C7CF3-A7EF-4519-B4A1-A8C97814888D}" type="slidenum">
              <a:rPr lang="en-US" smtClean="0"/>
              <a:t>‹#›</a:t>
            </a:fld>
            <a:endParaRPr lang="en-US"/>
          </a:p>
        </p:txBody>
      </p:sp>
    </p:spTree>
    <p:extLst>
      <p:ext uri="{BB962C8B-B14F-4D97-AF65-F5344CB8AC3E}">
        <p14:creationId xmlns:p14="http://schemas.microsoft.com/office/powerpoint/2010/main" val="2239243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B77046-EE85-440F-A673-6615585BBB84}" type="datetimeFigureOut">
              <a:rPr lang="en-US" smtClean="0"/>
              <a:t>5/13/2011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C7CF3-A7EF-4519-B4A1-A8C97814888D}" type="slidenum">
              <a:rPr lang="en-US" smtClean="0"/>
              <a:t>‹#›</a:t>
            </a:fld>
            <a:endParaRPr lang="en-US"/>
          </a:p>
        </p:txBody>
      </p:sp>
    </p:spTree>
    <p:extLst>
      <p:ext uri="{BB962C8B-B14F-4D97-AF65-F5344CB8AC3E}">
        <p14:creationId xmlns:p14="http://schemas.microsoft.com/office/powerpoint/2010/main" val="2657740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B77046-EE85-440F-A673-6615585BBB84}" type="datetimeFigureOut">
              <a:rPr lang="en-US" smtClean="0"/>
              <a:t>5/13/2011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C7CF3-A7EF-4519-B4A1-A8C97814888D}" type="slidenum">
              <a:rPr lang="en-US" smtClean="0"/>
              <a:t>‹#›</a:t>
            </a:fld>
            <a:endParaRPr lang="en-US"/>
          </a:p>
        </p:txBody>
      </p:sp>
    </p:spTree>
    <p:extLst>
      <p:ext uri="{BB962C8B-B14F-4D97-AF65-F5344CB8AC3E}">
        <p14:creationId xmlns:p14="http://schemas.microsoft.com/office/powerpoint/2010/main" val="2889801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B77046-EE85-440F-A673-6615585BBB84}" type="datetimeFigureOut">
              <a:rPr lang="en-US" smtClean="0"/>
              <a:t>5/13/2011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C7CF3-A7EF-4519-B4A1-A8C97814888D}" type="slidenum">
              <a:rPr lang="en-US" smtClean="0"/>
              <a:t>‹#›</a:t>
            </a:fld>
            <a:endParaRPr lang="en-US"/>
          </a:p>
        </p:txBody>
      </p:sp>
    </p:spTree>
    <p:extLst>
      <p:ext uri="{BB962C8B-B14F-4D97-AF65-F5344CB8AC3E}">
        <p14:creationId xmlns:p14="http://schemas.microsoft.com/office/powerpoint/2010/main" val="1071470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B77046-EE85-440F-A673-6615585BBB84}" type="datetimeFigureOut">
              <a:rPr lang="en-US" smtClean="0"/>
              <a:t>5/13/2011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C7CF3-A7EF-4519-B4A1-A8C97814888D}" type="slidenum">
              <a:rPr lang="en-US" smtClean="0"/>
              <a:t>‹#›</a:t>
            </a:fld>
            <a:endParaRPr lang="en-US"/>
          </a:p>
        </p:txBody>
      </p:sp>
    </p:spTree>
    <p:extLst>
      <p:ext uri="{BB962C8B-B14F-4D97-AF65-F5344CB8AC3E}">
        <p14:creationId xmlns:p14="http://schemas.microsoft.com/office/powerpoint/2010/main" val="1410956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77046-EE85-440F-A673-6615585BBB84}" type="datetimeFigureOut">
              <a:rPr lang="en-US" smtClean="0"/>
              <a:t>5/13/2011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C7CF3-A7EF-4519-B4A1-A8C97814888D}" type="slidenum">
              <a:rPr lang="en-US" smtClean="0"/>
              <a:t>‹#›</a:t>
            </a:fld>
            <a:endParaRPr lang="en-US"/>
          </a:p>
        </p:txBody>
      </p:sp>
    </p:spTree>
    <p:extLst>
      <p:ext uri="{BB962C8B-B14F-4D97-AF65-F5344CB8AC3E}">
        <p14:creationId xmlns:p14="http://schemas.microsoft.com/office/powerpoint/2010/main" val="752052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B77046-EE85-440F-A673-6615585BBB84}" type="datetimeFigureOut">
              <a:rPr lang="en-US" smtClean="0"/>
              <a:t>5/13/2011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C7CF3-A7EF-4519-B4A1-A8C97814888D}" type="slidenum">
              <a:rPr lang="en-US" smtClean="0"/>
              <a:t>‹#›</a:t>
            </a:fld>
            <a:endParaRPr lang="en-US"/>
          </a:p>
        </p:txBody>
      </p:sp>
    </p:spTree>
    <p:extLst>
      <p:ext uri="{BB962C8B-B14F-4D97-AF65-F5344CB8AC3E}">
        <p14:creationId xmlns:p14="http://schemas.microsoft.com/office/powerpoint/2010/main" val="1764967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B77046-EE85-440F-A673-6615585BBB84}" type="datetimeFigureOut">
              <a:rPr lang="en-US" smtClean="0"/>
              <a:t>5/13/2011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C7CF3-A7EF-4519-B4A1-A8C97814888D}" type="slidenum">
              <a:rPr lang="en-US" smtClean="0"/>
              <a:t>‹#›</a:t>
            </a:fld>
            <a:endParaRPr lang="en-US"/>
          </a:p>
        </p:txBody>
      </p:sp>
    </p:spTree>
    <p:extLst>
      <p:ext uri="{BB962C8B-B14F-4D97-AF65-F5344CB8AC3E}">
        <p14:creationId xmlns:p14="http://schemas.microsoft.com/office/powerpoint/2010/main" val="2301952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77046-EE85-440F-A673-6615585BBB84}" type="datetimeFigureOut">
              <a:rPr lang="en-US" smtClean="0"/>
              <a:t>5/13/2011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C7CF3-A7EF-4519-B4A1-A8C97814888D}" type="slidenum">
              <a:rPr lang="en-US" smtClean="0"/>
              <a:t>‹#›</a:t>
            </a:fld>
            <a:endParaRPr lang="en-US"/>
          </a:p>
        </p:txBody>
      </p:sp>
    </p:spTree>
    <p:extLst>
      <p:ext uri="{BB962C8B-B14F-4D97-AF65-F5344CB8AC3E}">
        <p14:creationId xmlns:p14="http://schemas.microsoft.com/office/powerpoint/2010/main" val="290359183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4.png"/><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42.png"/><Relationship Id="rId4" Type="http://schemas.openxmlformats.org/officeDocument/2006/relationships/image" Target="../media/image45.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55.gif"/><Relationship Id="rId3" Type="http://schemas.openxmlformats.org/officeDocument/2006/relationships/hyperlink" Target="http://blog.onthewings.net/wp-content/uploads/2009/08/16color.png" TargetMode="External"/><Relationship Id="rId7" Type="http://schemas.openxmlformats.org/officeDocument/2006/relationships/image" Target="../media/image54.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gif"/></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pc="-200" dirty="0" smtClean="0">
                <a:latin typeface="Kalinga" pitchFamily="34" charset="0"/>
                <a:cs typeface="Kalinga" pitchFamily="34" charset="0"/>
              </a:rPr>
              <a:t>Filtering</a:t>
            </a:r>
            <a:endParaRPr lang="en-US" spc="-200" dirty="0">
              <a:latin typeface="Kalinga" pitchFamily="34" charset="0"/>
              <a:cs typeface="Kalinga" pitchFamily="34" charset="0"/>
            </a:endParaRPr>
          </a:p>
        </p:txBody>
      </p:sp>
      <p:sp>
        <p:nvSpPr>
          <p:cNvPr id="7" name="Subtitle 2"/>
          <p:cNvSpPr>
            <a:spLocks noGrp="1"/>
          </p:cNvSpPr>
          <p:nvPr>
            <p:ph type="subTitle" idx="1"/>
          </p:nvPr>
        </p:nvSpPr>
        <p:spPr>
          <a:xfrm>
            <a:off x="1371600" y="3886200"/>
            <a:ext cx="6400800" cy="1752600"/>
          </a:xfrm>
        </p:spPr>
        <p:txBody>
          <a:bodyPr/>
          <a:lstStyle/>
          <a:p>
            <a:r>
              <a:rPr lang="en-US" dirty="0" smtClean="0"/>
              <a:t>CSE P 576</a:t>
            </a:r>
            <a:endParaRPr lang="en-US" dirty="0"/>
          </a:p>
          <a:p>
            <a:r>
              <a:rPr lang="en-US" sz="2000" dirty="0" smtClean="0"/>
              <a:t>Larry Zitnick (larryz@microsoft.com)</a:t>
            </a:r>
            <a:endParaRPr lang="en-US" sz="2000" dirty="0"/>
          </a:p>
        </p:txBody>
      </p:sp>
    </p:spTree>
    <p:extLst>
      <p:ext uri="{BB962C8B-B14F-4D97-AF65-F5344CB8AC3E}">
        <p14:creationId xmlns:p14="http://schemas.microsoft.com/office/powerpoint/2010/main" val="212812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algn="l"/>
            <a:r>
              <a:rPr lang="en-US" spc="-200" dirty="0" smtClean="0"/>
              <a:t>Subtracting filters</a:t>
            </a:r>
            <a:endParaRPr lang="en-US" sz="2800" spc="-200" dirty="0"/>
          </a:p>
        </p:txBody>
      </p:sp>
      <p:cxnSp>
        <p:nvCxnSpPr>
          <p:cNvPr id="5" name="Straight Connector 4"/>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19682" y="5562600"/>
            <a:ext cx="2023518" cy="369332"/>
          </a:xfrm>
          <a:prstGeom prst="rect">
            <a:avLst/>
          </a:prstGeom>
          <a:noFill/>
        </p:spPr>
        <p:txBody>
          <a:bodyPr wrap="square" rtlCol="0">
            <a:spAutoFit/>
          </a:bodyPr>
          <a:lstStyle/>
          <a:p>
            <a:pPr algn="ctr"/>
            <a:r>
              <a:rPr lang="en-US" dirty="0" smtClean="0"/>
              <a:t>Original</a:t>
            </a:r>
            <a:endParaRPr lang="en-US" dirty="0"/>
          </a:p>
        </p:txBody>
      </p:sp>
      <p:sp>
        <p:nvSpPr>
          <p:cNvPr id="16" name="TextBox 15"/>
          <p:cNvSpPr txBox="1"/>
          <p:nvPr/>
        </p:nvSpPr>
        <p:spPr>
          <a:xfrm>
            <a:off x="3581400" y="5562600"/>
            <a:ext cx="2023518" cy="369332"/>
          </a:xfrm>
          <a:prstGeom prst="rect">
            <a:avLst/>
          </a:prstGeom>
          <a:noFill/>
        </p:spPr>
        <p:txBody>
          <a:bodyPr wrap="square" rtlCol="0">
            <a:spAutoFit/>
          </a:bodyPr>
          <a:lstStyle/>
          <a:p>
            <a:pPr algn="ctr"/>
            <a:r>
              <a:rPr lang="en-US" dirty="0" smtClean="0"/>
              <a:t>Second Derivative</a:t>
            </a:r>
            <a:endParaRPr 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39759"/>
            <a:ext cx="8259763" cy="67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358482" y="5574268"/>
            <a:ext cx="2023518" cy="369332"/>
          </a:xfrm>
          <a:prstGeom prst="rect">
            <a:avLst/>
          </a:prstGeom>
          <a:noFill/>
        </p:spPr>
        <p:txBody>
          <a:bodyPr wrap="square" rtlCol="0">
            <a:spAutoFit/>
          </a:bodyPr>
          <a:lstStyle/>
          <a:p>
            <a:pPr algn="ctr"/>
            <a:r>
              <a:rPr lang="en-US" dirty="0" smtClean="0"/>
              <a:t>Sharpened</a:t>
            </a:r>
            <a:endParaRPr lang="en-US" dirty="0"/>
          </a:p>
        </p:txBody>
      </p:sp>
      <p:pic>
        <p:nvPicPr>
          <p:cNvPr id="12292" name="Picture 4" descr="C:\larryz\classes\UW576S11\data\img9.png"/>
          <p:cNvPicPr>
            <a:picLocks noChangeAspect="1" noChangeArrowheads="1"/>
          </p:cNvPicPr>
          <p:nvPr/>
        </p:nvPicPr>
        <p:blipFill rotWithShape="1">
          <a:blip r:embed="rId3">
            <a:extLst>
              <a:ext uri="{28A0092B-C50C-407E-A947-70E740481C1C}">
                <a14:useLocalDpi xmlns:a14="http://schemas.microsoft.com/office/drawing/2010/main" val="0"/>
              </a:ext>
            </a:extLst>
          </a:blip>
          <a:srcRect l="21770" r="3704"/>
          <a:stretch/>
        </p:blipFill>
        <p:spPr bwMode="auto">
          <a:xfrm>
            <a:off x="573834" y="3352800"/>
            <a:ext cx="2550366" cy="2285999"/>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21221" r="4254"/>
          <a:stretch/>
        </p:blipFill>
        <p:spPr bwMode="auto">
          <a:xfrm>
            <a:off x="3352800" y="3352802"/>
            <a:ext cx="2550367" cy="2285999"/>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C:\larryz\classes\UW576S11\data\sharpened.png"/>
          <p:cNvPicPr>
            <a:picLocks noChangeAspect="1" noChangeArrowheads="1"/>
          </p:cNvPicPr>
          <p:nvPr/>
        </p:nvPicPr>
        <p:blipFill rotWithShape="1">
          <a:blip r:embed="rId5">
            <a:extLst>
              <a:ext uri="{28A0092B-C50C-407E-A947-70E740481C1C}">
                <a14:useLocalDpi xmlns:a14="http://schemas.microsoft.com/office/drawing/2010/main" val="0"/>
              </a:ext>
            </a:extLst>
          </a:blip>
          <a:srcRect l="21221" r="4253"/>
          <a:stretch/>
        </p:blipFill>
        <p:spPr bwMode="auto">
          <a:xfrm>
            <a:off x="6096000" y="3352802"/>
            <a:ext cx="2550366" cy="228599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2286000" y="2514599"/>
            <a:ext cx="1219200" cy="685801"/>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953000" y="2590800"/>
            <a:ext cx="685800" cy="60960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974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800" y="1371600"/>
            <a:ext cx="2667000" cy="646331"/>
          </a:xfrm>
          <a:prstGeom prst="rect">
            <a:avLst/>
          </a:prstGeom>
          <a:noFill/>
        </p:spPr>
        <p:txBody>
          <a:bodyPr wrap="square" rtlCol="0">
            <a:spAutoFit/>
          </a:bodyPr>
          <a:lstStyle/>
          <a:p>
            <a:r>
              <a:rPr lang="en-US" sz="3600" dirty="0" smtClean="0"/>
              <a:t>for some</a:t>
            </a:r>
            <a:endParaRPr lang="en-US" sz="3600" dirty="0"/>
          </a:p>
        </p:txBody>
      </p:sp>
      <p:sp>
        <p:nvSpPr>
          <p:cNvPr id="4" name="Title 1"/>
          <p:cNvSpPr>
            <a:spLocks noGrp="1"/>
          </p:cNvSpPr>
          <p:nvPr>
            <p:ph type="title"/>
          </p:nvPr>
        </p:nvSpPr>
        <p:spPr>
          <a:xfrm>
            <a:off x="457200" y="274638"/>
            <a:ext cx="8229600" cy="1143000"/>
          </a:xfrm>
        </p:spPr>
        <p:txBody>
          <a:bodyPr/>
          <a:lstStyle/>
          <a:p>
            <a:pPr algn="l"/>
            <a:r>
              <a:rPr lang="en-US" spc="-200" dirty="0" smtClean="0"/>
              <a:t>Combining filters</a:t>
            </a:r>
            <a:endParaRPr lang="en-US" sz="2800" spc="-200" dirty="0"/>
          </a:p>
        </p:txBody>
      </p:sp>
      <p:cxnSp>
        <p:nvCxnSpPr>
          <p:cNvPr id="5" name="Straight Connector 4"/>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823262"/>
            <a:ext cx="1197146" cy="120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682" y="2297573"/>
            <a:ext cx="1197146" cy="120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2367868" y="2474800"/>
            <a:ext cx="685800" cy="1200329"/>
          </a:xfrm>
          <a:prstGeom prst="rect">
            <a:avLst/>
          </a:prstGeom>
          <a:noFill/>
        </p:spPr>
        <p:txBody>
          <a:bodyPr wrap="square" rtlCol="0">
            <a:spAutoFit/>
          </a:bodyPr>
          <a:lstStyle/>
          <a:p>
            <a:r>
              <a:rPr lang="en-US" sz="7200" dirty="0" smtClean="0"/>
              <a:t>*</a:t>
            </a:r>
            <a:endParaRPr lang="en-US" sz="7200" dirty="0"/>
          </a:p>
        </p:txBody>
      </p:sp>
      <p:sp>
        <p:nvSpPr>
          <p:cNvPr id="20" name="TextBox 19"/>
          <p:cNvSpPr txBox="1"/>
          <p:nvPr/>
        </p:nvSpPr>
        <p:spPr>
          <a:xfrm>
            <a:off x="2362200" y="4000489"/>
            <a:ext cx="685800" cy="1200329"/>
          </a:xfrm>
          <a:prstGeom prst="rect">
            <a:avLst/>
          </a:prstGeom>
          <a:noFill/>
        </p:spPr>
        <p:txBody>
          <a:bodyPr wrap="square" rtlCol="0">
            <a:spAutoFit/>
          </a:bodyPr>
          <a:lstStyle/>
          <a:p>
            <a:r>
              <a:rPr lang="en-US" sz="7200" dirty="0" smtClean="0"/>
              <a:t>*</a:t>
            </a:r>
            <a:endParaRPr lang="en-US" sz="7200" dirty="0"/>
          </a:p>
        </p:txBody>
      </p:sp>
      <p:graphicFrame>
        <p:nvGraphicFramePr>
          <p:cNvPr id="21" name="Table 20"/>
          <p:cNvGraphicFramePr>
            <a:graphicFrameLocks noGrp="1"/>
          </p:cNvGraphicFramePr>
          <p:nvPr>
            <p:extLst>
              <p:ext uri="{D42A27DB-BD31-4B8C-83A1-F6EECF244321}">
                <p14:modId xmlns:p14="http://schemas.microsoft.com/office/powerpoint/2010/main" val="3850011148"/>
              </p:ext>
            </p:extLst>
          </p:nvPr>
        </p:nvGraphicFramePr>
        <p:xfrm>
          <a:off x="998886" y="2297573"/>
          <a:ext cx="1256355" cy="1160490"/>
        </p:xfrm>
        <a:graphic>
          <a:graphicData uri="http://schemas.openxmlformats.org/drawingml/2006/table">
            <a:tbl>
              <a:tblPr bandRow="1">
                <a:effectLst/>
                <a:tableStyleId>{5C22544A-7EE6-4342-B048-85BDC9FD1C3A}</a:tableStyleId>
              </a:tblPr>
              <a:tblGrid>
                <a:gridCol w="251271"/>
                <a:gridCol w="251271"/>
                <a:gridCol w="251271"/>
                <a:gridCol w="251271"/>
                <a:gridCol w="251271"/>
              </a:tblGrid>
              <a:tr h="23209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r>
              <a:tr h="23209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r>
              <a:tr h="23209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bg1"/>
                          </a:solidFill>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tx1"/>
                          </a:solidFill>
                        </a:rPr>
                        <a:t>1</a:t>
                      </a:r>
                      <a:endParaRPr lang="en-US" sz="1050" dirty="0">
                        <a:solidFill>
                          <a:schemeClr val="tx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r>
              <a:tr h="23209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bg1"/>
                          </a:solidFill>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r>
              <a:tr h="23209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507840187"/>
              </p:ext>
            </p:extLst>
          </p:nvPr>
        </p:nvGraphicFramePr>
        <p:xfrm>
          <a:off x="990600" y="3786107"/>
          <a:ext cx="1256355" cy="1160490"/>
        </p:xfrm>
        <a:graphic>
          <a:graphicData uri="http://schemas.openxmlformats.org/drawingml/2006/table">
            <a:tbl>
              <a:tblPr bandRow="1">
                <a:effectLst/>
                <a:tableStyleId>{5C22544A-7EE6-4342-B048-85BDC9FD1C3A}</a:tableStyleId>
              </a:tblPr>
              <a:tblGrid>
                <a:gridCol w="251271"/>
                <a:gridCol w="251271"/>
                <a:gridCol w="251271"/>
                <a:gridCol w="251271"/>
                <a:gridCol w="251271"/>
              </a:tblGrid>
              <a:tr h="23209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r>
              <a:tr h="23209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r>
              <a:tr h="23209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050" dirty="0" smtClean="0">
                          <a:solidFill>
                            <a:schemeClr val="bg1"/>
                          </a:solidFill>
                        </a:rPr>
                        <a:t>-1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r>
              <a:tr h="23209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bg1"/>
                          </a:solidFill>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r>
              <a:tr h="23209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r>
            </a:tbl>
          </a:graphicData>
        </a:graphic>
      </p:graphicFrame>
      <p:sp>
        <p:nvSpPr>
          <p:cNvPr id="29" name="TextBox 28"/>
          <p:cNvSpPr txBox="1"/>
          <p:nvPr/>
        </p:nvSpPr>
        <p:spPr>
          <a:xfrm>
            <a:off x="4724400" y="2297573"/>
            <a:ext cx="685800" cy="1200329"/>
          </a:xfrm>
          <a:prstGeom prst="rect">
            <a:avLst/>
          </a:prstGeom>
          <a:noFill/>
        </p:spPr>
        <p:txBody>
          <a:bodyPr wrap="square" rtlCol="0">
            <a:spAutoFit/>
          </a:bodyPr>
          <a:lstStyle/>
          <a:p>
            <a:r>
              <a:rPr lang="en-US" sz="7200" dirty="0" smtClean="0"/>
              <a:t>=</a:t>
            </a:r>
            <a:endParaRPr lang="en-US" sz="7200" dirty="0"/>
          </a:p>
        </p:txBody>
      </p:sp>
      <p:sp>
        <p:nvSpPr>
          <p:cNvPr id="30" name="TextBox 29"/>
          <p:cNvSpPr txBox="1"/>
          <p:nvPr/>
        </p:nvSpPr>
        <p:spPr>
          <a:xfrm>
            <a:off x="4724400" y="3823262"/>
            <a:ext cx="685800" cy="1200329"/>
          </a:xfrm>
          <a:prstGeom prst="rect">
            <a:avLst/>
          </a:prstGeom>
          <a:noFill/>
        </p:spPr>
        <p:txBody>
          <a:bodyPr wrap="square" rtlCol="0">
            <a:spAutoFit/>
          </a:bodyPr>
          <a:lstStyle/>
          <a:p>
            <a:r>
              <a:rPr lang="en-US" sz="7200" dirty="0" smtClean="0"/>
              <a:t>=</a:t>
            </a:r>
            <a:endParaRPr lang="en-US" sz="7200"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036" y="1433689"/>
            <a:ext cx="3879364" cy="58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0209"/>
          <a:stretch/>
        </p:blipFill>
        <p:spPr bwMode="auto">
          <a:xfrm>
            <a:off x="6782968" y="1433689"/>
            <a:ext cx="379832" cy="58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838" t="1594" r="3996" b="5057"/>
          <a:stretch/>
        </p:blipFill>
        <p:spPr bwMode="auto">
          <a:xfrm>
            <a:off x="5562600" y="2303911"/>
            <a:ext cx="1410284" cy="120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l="15008" t="13357" r="18691" b="15972"/>
          <a:stretch/>
        </p:blipFill>
        <p:spPr bwMode="auto">
          <a:xfrm>
            <a:off x="5602589" y="3764028"/>
            <a:ext cx="1351448" cy="138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1988" y="5346545"/>
            <a:ext cx="4380812" cy="1282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93533" y="5346545"/>
            <a:ext cx="2251600" cy="523220"/>
          </a:xfrm>
          <a:prstGeom prst="rect">
            <a:avLst/>
          </a:prstGeom>
          <a:noFill/>
        </p:spPr>
        <p:txBody>
          <a:bodyPr wrap="square" rtlCol="0">
            <a:spAutoFit/>
          </a:bodyPr>
          <a:lstStyle/>
          <a:p>
            <a:r>
              <a:rPr lang="en-US" sz="2800" dirty="0" smtClean="0"/>
              <a:t>It’s also true:</a:t>
            </a:r>
            <a:endParaRPr lang="en-US" sz="2800" dirty="0"/>
          </a:p>
        </p:txBody>
      </p:sp>
    </p:spTree>
    <p:extLst>
      <p:ext uri="{BB962C8B-B14F-4D97-AF65-F5344CB8AC3E}">
        <p14:creationId xmlns:p14="http://schemas.microsoft.com/office/powerpoint/2010/main" val="1206258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algn="l"/>
            <a:r>
              <a:rPr lang="en-US" spc="-200" dirty="0" smtClean="0"/>
              <a:t>Combining Gaussian filters</a:t>
            </a:r>
            <a:endParaRPr lang="en-US" sz="2800" spc="-200" dirty="0"/>
          </a:p>
        </p:txBody>
      </p:sp>
      <p:cxnSp>
        <p:nvCxnSpPr>
          <p:cNvPr id="5" name="Straight Connector 4"/>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454492"/>
            <a:ext cx="6115050" cy="81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783899"/>
            <a:ext cx="4052888" cy="70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45344" y="5893220"/>
            <a:ext cx="8070056" cy="461665"/>
          </a:xfrm>
          <a:prstGeom prst="rect">
            <a:avLst/>
          </a:prstGeom>
          <a:noFill/>
        </p:spPr>
        <p:txBody>
          <a:bodyPr wrap="square" rtlCol="0">
            <a:spAutoFit/>
          </a:bodyPr>
          <a:lstStyle/>
          <a:p>
            <a:r>
              <a:rPr lang="en-US" sz="2400" dirty="0" smtClean="0"/>
              <a:t>More blur than either individually (but less than                     )      </a:t>
            </a:r>
            <a:endParaRPr lang="en-US" sz="2400" dirty="0"/>
          </a:p>
        </p:txBody>
      </p: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2159" y="5979150"/>
            <a:ext cx="1385888" cy="28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8417" y="1524000"/>
            <a:ext cx="1286683" cy="127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77338" y="1587902"/>
            <a:ext cx="1197146" cy="120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839138" y="1740302"/>
            <a:ext cx="685800" cy="1200329"/>
          </a:xfrm>
          <a:prstGeom prst="rect">
            <a:avLst/>
          </a:prstGeom>
          <a:noFill/>
        </p:spPr>
        <p:txBody>
          <a:bodyPr wrap="square" rtlCol="0">
            <a:spAutoFit/>
          </a:bodyPr>
          <a:lstStyle/>
          <a:p>
            <a:r>
              <a:rPr lang="en-US" sz="7200" dirty="0" smtClean="0"/>
              <a:t>*</a:t>
            </a:r>
            <a:endParaRPr lang="en-US" sz="7200" dirty="0"/>
          </a:p>
        </p:txBody>
      </p:sp>
      <p:sp>
        <p:nvSpPr>
          <p:cNvPr id="12" name="TextBox 11"/>
          <p:cNvSpPr txBox="1"/>
          <p:nvPr/>
        </p:nvSpPr>
        <p:spPr>
          <a:xfrm>
            <a:off x="5223379" y="1558928"/>
            <a:ext cx="685800" cy="1200329"/>
          </a:xfrm>
          <a:prstGeom prst="rect">
            <a:avLst/>
          </a:prstGeom>
          <a:noFill/>
        </p:spPr>
        <p:txBody>
          <a:bodyPr wrap="square" rtlCol="0">
            <a:spAutoFit/>
          </a:bodyPr>
          <a:lstStyle/>
          <a:p>
            <a:r>
              <a:rPr lang="en-US" sz="7200" dirty="0" smtClean="0"/>
              <a:t>=</a:t>
            </a:r>
            <a:endParaRPr lang="en-US" sz="7200" dirty="0"/>
          </a:p>
        </p:txBody>
      </p:sp>
      <p:sp>
        <p:nvSpPr>
          <p:cNvPr id="13" name="TextBox 12"/>
          <p:cNvSpPr txBox="1"/>
          <p:nvPr/>
        </p:nvSpPr>
        <p:spPr>
          <a:xfrm>
            <a:off x="6420538" y="1696368"/>
            <a:ext cx="990600" cy="1015663"/>
          </a:xfrm>
          <a:prstGeom prst="rect">
            <a:avLst/>
          </a:prstGeom>
          <a:noFill/>
        </p:spPr>
        <p:txBody>
          <a:bodyPr wrap="square" rtlCol="0">
            <a:spAutoFit/>
          </a:bodyPr>
          <a:lstStyle/>
          <a:p>
            <a:r>
              <a:rPr lang="en-US" sz="6000" dirty="0" smtClean="0"/>
              <a:t>?</a:t>
            </a:r>
            <a:endParaRPr lang="en-US" sz="6000" dirty="0"/>
          </a:p>
        </p:txBody>
      </p:sp>
    </p:spTree>
    <p:extLst>
      <p:ext uri="{BB962C8B-B14F-4D97-AF65-F5344CB8AC3E}">
        <p14:creationId xmlns:p14="http://schemas.microsoft.com/office/powerpoint/2010/main" val="4080621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57400"/>
            <a:ext cx="2506713" cy="66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457200" y="274638"/>
            <a:ext cx="8229600" cy="1143000"/>
          </a:xfrm>
        </p:spPr>
        <p:txBody>
          <a:bodyPr/>
          <a:lstStyle/>
          <a:p>
            <a:pPr algn="l"/>
            <a:r>
              <a:rPr lang="en-US" spc="-200" dirty="0" smtClean="0"/>
              <a:t>Separable filters</a:t>
            </a:r>
            <a:endParaRPr lang="en-US" sz="2800" spc="-200" dirty="0"/>
          </a:p>
        </p:txBody>
      </p:sp>
      <p:cxnSp>
        <p:nvCxnSpPr>
          <p:cNvPr id="5" name="Straight Connector 4"/>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743200" y="4160497"/>
            <a:ext cx="685800" cy="1200329"/>
          </a:xfrm>
          <a:prstGeom prst="rect">
            <a:avLst/>
          </a:prstGeom>
          <a:noFill/>
        </p:spPr>
        <p:txBody>
          <a:bodyPr wrap="square" rtlCol="0">
            <a:spAutoFit/>
          </a:bodyPr>
          <a:lstStyle/>
          <a:p>
            <a:r>
              <a:rPr lang="en-US" sz="7200" dirty="0" smtClean="0"/>
              <a:t>*</a:t>
            </a:r>
            <a:endParaRPr lang="en-US" sz="7200" dirty="0"/>
          </a:p>
        </p:txBody>
      </p:sp>
      <p:sp>
        <p:nvSpPr>
          <p:cNvPr id="23" name="TextBox 22"/>
          <p:cNvSpPr txBox="1"/>
          <p:nvPr/>
        </p:nvSpPr>
        <p:spPr>
          <a:xfrm>
            <a:off x="5257800" y="3962380"/>
            <a:ext cx="685800" cy="1200329"/>
          </a:xfrm>
          <a:prstGeom prst="rect">
            <a:avLst/>
          </a:prstGeom>
          <a:noFill/>
        </p:spPr>
        <p:txBody>
          <a:bodyPr wrap="square" rtlCol="0">
            <a:spAutoFit/>
          </a:bodyPr>
          <a:lstStyle/>
          <a:p>
            <a:r>
              <a:rPr lang="en-US" sz="7200" dirty="0" smtClean="0"/>
              <a:t>=</a:t>
            </a:r>
            <a:endParaRPr lang="en-US" sz="7200" dirty="0"/>
          </a:p>
        </p:txBody>
      </p:sp>
      <p:grpSp>
        <p:nvGrpSpPr>
          <p:cNvPr id="3" name="Group 2"/>
          <p:cNvGrpSpPr/>
          <p:nvPr/>
        </p:nvGrpSpPr>
        <p:grpSpPr>
          <a:xfrm>
            <a:off x="986820" y="3694703"/>
            <a:ext cx="1719264" cy="1731596"/>
            <a:chOff x="990599" y="3099487"/>
            <a:chExt cx="1719264" cy="1731596"/>
          </a:xfrm>
        </p:grpSpPr>
        <p:sp>
          <p:nvSpPr>
            <p:cNvPr id="17" name="Rectangle 16"/>
            <p:cNvSpPr/>
            <p:nvPr/>
          </p:nvSpPr>
          <p:spPr>
            <a:xfrm>
              <a:off x="990599" y="3099487"/>
              <a:ext cx="1719264" cy="17315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4998" b="45514"/>
            <a:stretch/>
          </p:blipFill>
          <p:spPr bwMode="auto">
            <a:xfrm>
              <a:off x="990600" y="3886200"/>
              <a:ext cx="1719263" cy="16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3406329" y="3695599"/>
            <a:ext cx="1719264" cy="1732388"/>
            <a:chOff x="3406329" y="3059173"/>
            <a:chExt cx="1719264" cy="1732388"/>
          </a:xfrm>
        </p:grpSpPr>
        <p:sp>
          <p:nvSpPr>
            <p:cNvPr id="2" name="Rectangle 1"/>
            <p:cNvSpPr/>
            <p:nvPr/>
          </p:nvSpPr>
          <p:spPr>
            <a:xfrm>
              <a:off x="3406329" y="3059965"/>
              <a:ext cx="1719264" cy="17315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431" r="46338"/>
            <a:stretch/>
          </p:blipFill>
          <p:spPr bwMode="auto">
            <a:xfrm>
              <a:off x="4191000" y="3059173"/>
              <a:ext cx="158698" cy="173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137" y="3695599"/>
            <a:ext cx="1719263" cy="173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6" y="1371600"/>
            <a:ext cx="2781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044" y="2720802"/>
            <a:ext cx="2543175" cy="70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14800" y="1600200"/>
            <a:ext cx="4191000" cy="1200329"/>
          </a:xfrm>
          <a:prstGeom prst="rect">
            <a:avLst/>
          </a:prstGeom>
          <a:noFill/>
        </p:spPr>
        <p:txBody>
          <a:bodyPr wrap="square" rtlCol="0">
            <a:spAutoFit/>
          </a:bodyPr>
          <a:lstStyle/>
          <a:p>
            <a:r>
              <a:rPr lang="en-US" sz="2400" dirty="0" smtClean="0"/>
              <a:t>Compute Gaussian in horizontal direction, followed by the vertical direction.</a:t>
            </a:r>
            <a:endParaRPr lang="en-US" sz="2400" dirty="0"/>
          </a:p>
        </p:txBody>
      </p:sp>
      <p:sp>
        <p:nvSpPr>
          <p:cNvPr id="28" name="TextBox 27"/>
          <p:cNvSpPr txBox="1"/>
          <p:nvPr/>
        </p:nvSpPr>
        <p:spPr>
          <a:xfrm>
            <a:off x="983671" y="5863334"/>
            <a:ext cx="3886200" cy="646331"/>
          </a:xfrm>
          <a:prstGeom prst="rect">
            <a:avLst/>
          </a:prstGeom>
          <a:noFill/>
        </p:spPr>
        <p:txBody>
          <a:bodyPr wrap="square" rtlCol="0">
            <a:spAutoFit/>
          </a:bodyPr>
          <a:lstStyle/>
          <a:p>
            <a:r>
              <a:rPr lang="en-US" sz="2400" dirty="0" smtClean="0"/>
              <a:t>Not all filters are separable.  </a:t>
            </a:r>
            <a:r>
              <a:rPr lang="en-US" sz="1200" dirty="0" smtClean="0"/>
              <a:t>Freeman and </a:t>
            </a:r>
            <a:r>
              <a:rPr lang="en-US" sz="1200" dirty="0" err="1" smtClean="0"/>
              <a:t>Adelson</a:t>
            </a:r>
            <a:r>
              <a:rPr lang="en-US" sz="1200" dirty="0" smtClean="0"/>
              <a:t>, 1991</a:t>
            </a:r>
            <a:endParaRPr lang="en-US" sz="1200" dirty="0"/>
          </a:p>
        </p:txBody>
      </p:sp>
      <p:sp>
        <p:nvSpPr>
          <p:cNvPr id="29" name="TextBox 28"/>
          <p:cNvSpPr txBox="1"/>
          <p:nvPr/>
        </p:nvSpPr>
        <p:spPr>
          <a:xfrm>
            <a:off x="6477000" y="2338864"/>
            <a:ext cx="2438400" cy="461665"/>
          </a:xfrm>
          <a:prstGeom prst="rect">
            <a:avLst/>
          </a:prstGeom>
          <a:noFill/>
        </p:spPr>
        <p:txBody>
          <a:bodyPr wrap="square" rtlCol="0">
            <a:spAutoFit/>
          </a:bodyPr>
          <a:lstStyle/>
          <a:p>
            <a:r>
              <a:rPr lang="en-US" sz="2400" b="1" dirty="0" smtClean="0">
                <a:solidFill>
                  <a:srgbClr val="C00000"/>
                </a:solidFill>
              </a:rPr>
              <a:t>Much faster!</a:t>
            </a:r>
            <a:endParaRPr lang="en-US" sz="2400" b="1" dirty="0">
              <a:solidFill>
                <a:srgbClr val="C00000"/>
              </a:solidFill>
            </a:endParaRPr>
          </a:p>
        </p:txBody>
      </p:sp>
    </p:spTree>
    <p:extLst>
      <p:ext uri="{BB962C8B-B14F-4D97-AF65-F5344CB8AC3E}">
        <p14:creationId xmlns:p14="http://schemas.microsoft.com/office/powerpoint/2010/main" val="465999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algn="l"/>
            <a:r>
              <a:rPr lang="en-US" spc="-200" dirty="0" smtClean="0"/>
              <a:t>Sums of rectangular regions</a:t>
            </a:r>
            <a:endParaRPr lang="en-US" sz="2800" spc="-200" dirty="0"/>
          </a:p>
        </p:txBody>
      </p:sp>
      <p:cxnSp>
        <p:nvCxnSpPr>
          <p:cNvPr id="5" name="Straight Connector 4"/>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2733444108"/>
              </p:ext>
            </p:extLst>
          </p:nvPr>
        </p:nvGraphicFramePr>
        <p:xfrm>
          <a:off x="4876800" y="1921374"/>
          <a:ext cx="3327816" cy="4167270"/>
        </p:xfrm>
        <a:graphic>
          <a:graphicData uri="http://schemas.openxmlformats.org/drawingml/2006/table">
            <a:tbl>
              <a:tblPr bandRow="1">
                <a:effectLst/>
                <a:tableStyleId>{5C22544A-7EE6-4342-B048-85BDC9FD1C3A}</a:tableStyleId>
              </a:tblPr>
              <a:tblGrid>
                <a:gridCol w="277318"/>
                <a:gridCol w="277318"/>
                <a:gridCol w="277318"/>
                <a:gridCol w="277318"/>
                <a:gridCol w="277318"/>
                <a:gridCol w="277318"/>
                <a:gridCol w="277318"/>
                <a:gridCol w="277318"/>
                <a:gridCol w="277318"/>
                <a:gridCol w="277318"/>
                <a:gridCol w="277318"/>
                <a:gridCol w="277318"/>
              </a:tblGrid>
              <a:tr h="277818">
                <a:tc>
                  <a:txBody>
                    <a:bodyPr/>
                    <a:lstStyle/>
                    <a:p>
                      <a:pPr algn="ctr"/>
                      <a:r>
                        <a:rPr lang="en-US" sz="600" smtClean="0">
                          <a:solidFill>
                            <a:schemeClr val="tx1"/>
                          </a:solidFill>
                        </a:rPr>
                        <a:t>243</a:t>
                      </a:r>
                      <a:endParaRPr lang="en-US" sz="6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185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188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242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110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67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31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34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152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243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123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58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94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82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77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108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115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91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196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114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74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116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77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150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69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56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52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182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186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184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179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159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123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93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154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129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81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175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128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172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65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63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143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59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78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94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193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55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33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115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144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248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161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128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149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109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65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47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smtClean="0">
                          <a:solidFill>
                            <a:schemeClr val="tx1"/>
                          </a:solidFill>
                        </a:rPr>
                        <a:t>156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190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107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39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102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94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73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114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58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51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32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33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148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168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179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43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17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160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109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35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Rectangle 1"/>
          <p:cNvSpPr/>
          <p:nvPr/>
        </p:nvSpPr>
        <p:spPr>
          <a:xfrm>
            <a:off x="5715000" y="3292974"/>
            <a:ext cx="1932079" cy="195978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5800" y="1930273"/>
            <a:ext cx="3657600" cy="707886"/>
          </a:xfrm>
          <a:prstGeom prst="rect">
            <a:avLst/>
          </a:prstGeom>
          <a:noFill/>
        </p:spPr>
        <p:txBody>
          <a:bodyPr wrap="square" rtlCol="0">
            <a:spAutoFit/>
          </a:bodyPr>
          <a:lstStyle/>
          <a:p>
            <a:r>
              <a:rPr lang="en-US" sz="2000" dirty="0" smtClean="0"/>
              <a:t>How do we compute the sum of the pixels in the red box?</a:t>
            </a:r>
            <a:endParaRPr lang="en-US" sz="2000" dirty="0"/>
          </a:p>
        </p:txBody>
      </p:sp>
      <p:sp>
        <p:nvSpPr>
          <p:cNvPr id="17" name="TextBox 16"/>
          <p:cNvSpPr txBox="1"/>
          <p:nvPr/>
        </p:nvSpPr>
        <p:spPr>
          <a:xfrm>
            <a:off x="685800" y="2971800"/>
            <a:ext cx="3657600" cy="1015663"/>
          </a:xfrm>
          <a:prstGeom prst="rect">
            <a:avLst/>
          </a:prstGeom>
          <a:noFill/>
        </p:spPr>
        <p:txBody>
          <a:bodyPr wrap="square" rtlCol="0">
            <a:spAutoFit/>
          </a:bodyPr>
          <a:lstStyle/>
          <a:p>
            <a:r>
              <a:rPr lang="en-US" sz="2000" dirty="0" smtClean="0"/>
              <a:t>After some pre-computation, this can be done in constant time for any box.</a:t>
            </a:r>
            <a:endParaRPr lang="en-US" sz="2000" dirty="0"/>
          </a:p>
        </p:txBody>
      </p:sp>
      <p:sp>
        <p:nvSpPr>
          <p:cNvPr id="20" name="TextBox 19"/>
          <p:cNvSpPr txBox="1"/>
          <p:nvPr/>
        </p:nvSpPr>
        <p:spPr>
          <a:xfrm>
            <a:off x="685800" y="5334000"/>
            <a:ext cx="3657600" cy="738664"/>
          </a:xfrm>
          <a:prstGeom prst="rect">
            <a:avLst/>
          </a:prstGeom>
          <a:noFill/>
        </p:spPr>
        <p:txBody>
          <a:bodyPr wrap="square" rtlCol="0">
            <a:spAutoFit/>
          </a:bodyPr>
          <a:lstStyle/>
          <a:p>
            <a:r>
              <a:rPr lang="en-US" sz="1400" dirty="0" smtClean="0"/>
              <a:t>This “trick” is commonly used for computing </a:t>
            </a:r>
            <a:r>
              <a:rPr lang="en-US" sz="1400" dirty="0" err="1" smtClean="0"/>
              <a:t>Haar</a:t>
            </a:r>
            <a:r>
              <a:rPr lang="en-US" sz="1400" dirty="0" smtClean="0"/>
              <a:t> wavelets (a </a:t>
            </a:r>
            <a:r>
              <a:rPr lang="en-US" sz="1400" dirty="0" err="1" smtClean="0"/>
              <a:t>fundemental</a:t>
            </a:r>
            <a:r>
              <a:rPr lang="en-US" sz="1400" dirty="0" smtClean="0"/>
              <a:t> building block of many object recognition approaches.)</a:t>
            </a:r>
            <a:endParaRPr lang="en-US" sz="1400" dirty="0"/>
          </a:p>
        </p:txBody>
      </p:sp>
    </p:spTree>
    <p:extLst>
      <p:ext uri="{BB962C8B-B14F-4D97-AF65-F5344CB8AC3E}">
        <p14:creationId xmlns:p14="http://schemas.microsoft.com/office/powerpoint/2010/main" val="4221515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algn="l"/>
            <a:r>
              <a:rPr lang="en-US" spc="-200" dirty="0" smtClean="0"/>
              <a:t>Sums of rectangular regions</a:t>
            </a:r>
            <a:endParaRPr lang="en-US" sz="2800" spc="-200" dirty="0"/>
          </a:p>
        </p:txBody>
      </p:sp>
      <p:cxnSp>
        <p:nvCxnSpPr>
          <p:cNvPr id="5" name="Straight Connector 4"/>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2948555229"/>
              </p:ext>
            </p:extLst>
          </p:nvPr>
        </p:nvGraphicFramePr>
        <p:xfrm>
          <a:off x="4876800" y="1921374"/>
          <a:ext cx="3327816" cy="4167270"/>
        </p:xfrm>
        <a:graphic>
          <a:graphicData uri="http://schemas.openxmlformats.org/drawingml/2006/table">
            <a:tbl>
              <a:tblPr bandRow="1">
                <a:effectLst/>
                <a:tableStyleId>{5C22544A-7EE6-4342-B048-85BDC9FD1C3A}</a:tableStyleId>
              </a:tblPr>
              <a:tblGrid>
                <a:gridCol w="277318"/>
                <a:gridCol w="277318"/>
                <a:gridCol w="277318"/>
                <a:gridCol w="277318"/>
                <a:gridCol w="277318"/>
                <a:gridCol w="277318"/>
                <a:gridCol w="277318"/>
                <a:gridCol w="277318"/>
                <a:gridCol w="277318"/>
                <a:gridCol w="277318"/>
                <a:gridCol w="277318"/>
                <a:gridCol w="277318"/>
              </a:tblGrid>
              <a:tr h="277818">
                <a:tc>
                  <a:txBody>
                    <a:bodyPr/>
                    <a:lstStyle/>
                    <a:p>
                      <a:pPr algn="ctr"/>
                      <a:endParaRPr lang="en-US" sz="6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Rectangle 1"/>
          <p:cNvSpPr/>
          <p:nvPr/>
        </p:nvSpPr>
        <p:spPr>
          <a:xfrm>
            <a:off x="4876800" y="1930273"/>
            <a:ext cx="1932079" cy="195978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5800" y="1930273"/>
            <a:ext cx="3657600" cy="1938992"/>
          </a:xfrm>
          <a:prstGeom prst="rect">
            <a:avLst/>
          </a:prstGeom>
          <a:noFill/>
        </p:spPr>
        <p:txBody>
          <a:bodyPr wrap="square" rtlCol="0">
            <a:spAutoFit/>
          </a:bodyPr>
          <a:lstStyle/>
          <a:p>
            <a:r>
              <a:rPr lang="en-US" sz="2000" dirty="0" smtClean="0"/>
              <a:t>The trick is to compute an “integral image.”  Every pixel is the sum of its neighbors to the upper left.</a:t>
            </a:r>
          </a:p>
          <a:p>
            <a:endParaRPr lang="en-US" sz="2000" dirty="0"/>
          </a:p>
          <a:p>
            <a:r>
              <a:rPr lang="en-US" sz="2000" dirty="0" smtClean="0"/>
              <a:t>Sequentially compute using:</a:t>
            </a:r>
          </a:p>
        </p:txBody>
      </p:sp>
      <p:sp>
        <p:nvSpPr>
          <p:cNvPr id="9" name="Rectangle 8"/>
          <p:cNvSpPr/>
          <p:nvPr/>
        </p:nvSpPr>
        <p:spPr>
          <a:xfrm>
            <a:off x="4876801" y="1930273"/>
            <a:ext cx="1387974" cy="2770196"/>
          </a:xfrm>
          <a:prstGeom prst="rect">
            <a:avLst/>
          </a:prstGeom>
          <a:noFill/>
          <a:ln w="7620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76800" y="1930273"/>
            <a:ext cx="2778466" cy="828041"/>
          </a:xfrm>
          <a:prstGeom prst="rect">
            <a:avLst/>
          </a:prstGeom>
          <a:noFill/>
          <a:ln w="76200">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0923"/>
          <a:stretch/>
        </p:blipFill>
        <p:spPr bwMode="auto">
          <a:xfrm>
            <a:off x="914400" y="3886200"/>
            <a:ext cx="1077532" cy="32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67" r="28732"/>
          <a:stretch/>
        </p:blipFill>
        <p:spPr bwMode="auto">
          <a:xfrm>
            <a:off x="1219200" y="4308248"/>
            <a:ext cx="2942831" cy="32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117"/>
          <a:stretch/>
        </p:blipFill>
        <p:spPr bwMode="auto">
          <a:xfrm>
            <a:off x="1148006" y="4734305"/>
            <a:ext cx="1687851" cy="32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0923"/>
          <a:stretch/>
        </p:blipFill>
        <p:spPr bwMode="auto">
          <a:xfrm>
            <a:off x="2057400" y="3891936"/>
            <a:ext cx="1077532" cy="32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334" r="54783"/>
          <a:stretch/>
        </p:blipFill>
        <p:spPr bwMode="auto">
          <a:xfrm>
            <a:off x="2859114" y="3903679"/>
            <a:ext cx="275818" cy="32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438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76801" y="1919484"/>
            <a:ext cx="828753" cy="3332648"/>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457200" y="274638"/>
            <a:ext cx="8229600" cy="1143000"/>
          </a:xfrm>
        </p:spPr>
        <p:txBody>
          <a:bodyPr/>
          <a:lstStyle/>
          <a:p>
            <a:pPr algn="l"/>
            <a:r>
              <a:rPr lang="en-US" spc="-200" dirty="0" smtClean="0"/>
              <a:t>Sums of rectangular regions</a:t>
            </a:r>
            <a:endParaRPr lang="en-US" sz="2800" spc="-200" dirty="0"/>
          </a:p>
        </p:txBody>
      </p:sp>
      <p:cxnSp>
        <p:nvCxnSpPr>
          <p:cNvPr id="5" name="Straight Connector 4"/>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594070612"/>
              </p:ext>
            </p:extLst>
          </p:nvPr>
        </p:nvGraphicFramePr>
        <p:xfrm>
          <a:off x="4876800" y="1921374"/>
          <a:ext cx="3327816" cy="4167270"/>
        </p:xfrm>
        <a:graphic>
          <a:graphicData uri="http://schemas.openxmlformats.org/drawingml/2006/table">
            <a:tbl>
              <a:tblPr bandRow="1">
                <a:effectLst/>
                <a:tableStyleId>{5C22544A-7EE6-4342-B048-85BDC9FD1C3A}</a:tableStyleId>
              </a:tblPr>
              <a:tblGrid>
                <a:gridCol w="277318"/>
                <a:gridCol w="277318"/>
                <a:gridCol w="277318"/>
                <a:gridCol w="277318"/>
                <a:gridCol w="277318"/>
                <a:gridCol w="277318"/>
                <a:gridCol w="277318"/>
                <a:gridCol w="277318"/>
                <a:gridCol w="277318"/>
                <a:gridCol w="277318"/>
                <a:gridCol w="277318"/>
                <a:gridCol w="277318"/>
              </a:tblGrid>
              <a:tr h="277818">
                <a:tc>
                  <a:txBody>
                    <a:bodyPr/>
                    <a:lstStyle/>
                    <a:p>
                      <a:pPr algn="ctr"/>
                      <a:endParaRPr lang="en-US" sz="6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i="1" dirty="0" smtClean="0">
                          <a:solidFill>
                            <a:schemeClr val="tx1"/>
                          </a:solidFill>
                        </a:rPr>
                        <a:t>A</a:t>
                      </a:r>
                      <a:endParaRPr lang="en-US" sz="700" b="1" i="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smtClean="0">
                          <a:solidFill>
                            <a:schemeClr val="tx1"/>
                          </a:solidFill>
                        </a:rPr>
                        <a:t>B</a:t>
                      </a:r>
                      <a:endParaRPr lang="en-US" sz="700" b="1" i="1" dirty="0" smtClean="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i="1" dirty="0" smtClean="0">
                          <a:solidFill>
                            <a:schemeClr val="tx1"/>
                          </a:solidFill>
                        </a:rPr>
                        <a:t>C</a:t>
                      </a:r>
                      <a:endParaRPr lang="en-US" sz="1400" b="1" i="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i="1" dirty="0" smtClean="0">
                          <a:solidFill>
                            <a:schemeClr val="tx1"/>
                          </a:solidFill>
                        </a:rPr>
                        <a:t>D</a:t>
                      </a:r>
                      <a:endParaRPr lang="en-US" sz="800" b="1" i="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762000" y="2362200"/>
            <a:ext cx="3657600" cy="1261884"/>
          </a:xfrm>
          <a:prstGeom prst="rect">
            <a:avLst/>
          </a:prstGeom>
          <a:noFill/>
        </p:spPr>
        <p:txBody>
          <a:bodyPr wrap="square" rtlCol="0">
            <a:spAutoFit/>
          </a:bodyPr>
          <a:lstStyle/>
          <a:p>
            <a:r>
              <a:rPr lang="en-US" sz="2000" dirty="0" smtClean="0"/>
              <a:t>Solution is found using:</a:t>
            </a:r>
          </a:p>
          <a:p>
            <a:endParaRPr lang="en-US" sz="2000" dirty="0"/>
          </a:p>
          <a:p>
            <a:r>
              <a:rPr lang="en-US" sz="3600" i="1" dirty="0" smtClean="0"/>
              <a:t>A + D – B - C</a:t>
            </a:r>
            <a:endParaRPr lang="en-US" sz="3600" i="1" dirty="0"/>
          </a:p>
        </p:txBody>
      </p:sp>
      <p:sp>
        <p:nvSpPr>
          <p:cNvPr id="6" name="Rectangle 5"/>
          <p:cNvSpPr/>
          <p:nvPr/>
        </p:nvSpPr>
        <p:spPr>
          <a:xfrm>
            <a:off x="4876800" y="1919484"/>
            <a:ext cx="2770279" cy="3333278"/>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76801" y="1919484"/>
            <a:ext cx="828754" cy="1390493"/>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76799" y="1919484"/>
            <a:ext cx="2770909" cy="1390493"/>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715000" y="3292974"/>
            <a:ext cx="1932079" cy="195978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9226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algn="l"/>
            <a:r>
              <a:rPr lang="en-US" spc="-200" dirty="0" smtClean="0"/>
              <a:t>Spatially varying filters</a:t>
            </a:r>
            <a:endParaRPr lang="en-US" sz="2800" spc="-200" dirty="0"/>
          </a:p>
        </p:txBody>
      </p:sp>
      <p:cxnSp>
        <p:nvCxnSpPr>
          <p:cNvPr id="5" name="Straight Connector 4"/>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3400" y="1524000"/>
            <a:ext cx="5791200" cy="461665"/>
          </a:xfrm>
          <a:prstGeom prst="rect">
            <a:avLst/>
          </a:prstGeom>
          <a:noFill/>
        </p:spPr>
        <p:txBody>
          <a:bodyPr wrap="square" rtlCol="0">
            <a:spAutoFit/>
          </a:bodyPr>
          <a:lstStyle/>
          <a:p>
            <a:r>
              <a:rPr lang="en-US" sz="2400" dirty="0" smtClean="0"/>
              <a:t>Some filters vary spatially.</a:t>
            </a:r>
            <a:endParaRPr lang="en-US" sz="2400" dirty="0"/>
          </a:p>
        </p:txBody>
      </p:sp>
      <p:sp>
        <p:nvSpPr>
          <p:cNvPr id="13" name="TextBox 12"/>
          <p:cNvSpPr txBox="1"/>
          <p:nvPr/>
        </p:nvSpPr>
        <p:spPr>
          <a:xfrm>
            <a:off x="533400" y="5943600"/>
            <a:ext cx="2514600" cy="369332"/>
          </a:xfrm>
          <a:prstGeom prst="rect">
            <a:avLst/>
          </a:prstGeom>
          <a:noFill/>
        </p:spPr>
        <p:txBody>
          <a:bodyPr wrap="square" rtlCol="0">
            <a:spAutoFit/>
          </a:bodyPr>
          <a:lstStyle/>
          <a:p>
            <a:r>
              <a:rPr lang="en-US" dirty="0" smtClean="0"/>
              <a:t>Useful for </a:t>
            </a:r>
            <a:r>
              <a:rPr lang="en-US" dirty="0" err="1" smtClean="0"/>
              <a:t>deblurring</a:t>
            </a:r>
            <a:r>
              <a:rPr lang="en-US" dirty="0" smtClean="0"/>
              <a:t>.</a:t>
            </a:r>
            <a:endParaRPr lang="en-US" dirty="0"/>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76600"/>
            <a:ext cx="88878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445559" y="5514739"/>
            <a:ext cx="1317441" cy="369332"/>
          </a:xfrm>
          <a:prstGeom prst="rect">
            <a:avLst/>
          </a:prstGeom>
          <a:noFill/>
        </p:spPr>
        <p:txBody>
          <a:bodyPr wrap="square" rtlCol="0">
            <a:spAutoFit/>
          </a:bodyPr>
          <a:lstStyle/>
          <a:p>
            <a:r>
              <a:rPr lang="en-US" dirty="0" smtClean="0">
                <a:solidFill>
                  <a:schemeClr val="bg1">
                    <a:lumMod val="65000"/>
                  </a:schemeClr>
                </a:solidFill>
              </a:rPr>
              <a:t>Durand, 02</a:t>
            </a:r>
            <a:endParaRPr lang="en-US" dirty="0">
              <a:solidFill>
                <a:schemeClr val="bg1">
                  <a:lumMod val="65000"/>
                </a:schemeClr>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7239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2362200" y="2743200"/>
            <a:ext cx="228600" cy="914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95800" y="2667000"/>
            <a:ext cx="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543800" y="2743200"/>
            <a:ext cx="76200" cy="914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123569" y="5073208"/>
            <a:ext cx="236787" cy="24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206206" y="5055425"/>
            <a:ext cx="423194" cy="24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239491" y="5029200"/>
            <a:ext cx="113355" cy="24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90600" y="4038600"/>
            <a:ext cx="76200" cy="76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419600" y="4191000"/>
            <a:ext cx="76200" cy="76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34914" y="3748914"/>
            <a:ext cx="76200" cy="76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703757" y="4007742"/>
            <a:ext cx="76200" cy="76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651256" y="3741357"/>
            <a:ext cx="76200" cy="76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32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low_p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036888"/>
            <a:ext cx="2395538"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Lst>
        </p:spPr>
      </p:pic>
      <p:pic>
        <p:nvPicPr>
          <p:cNvPr id="10245" name="Picture 5" descr="inp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73400"/>
            <a:ext cx="2401888" cy="201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6" name="Picture 6" descr="BIG_sk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324100"/>
            <a:ext cx="8001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BIG_ed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657600"/>
            <a:ext cx="8001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BIG_roc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4981575"/>
            <a:ext cx="800100" cy="800100"/>
          </a:xfrm>
          <a:prstGeom prst="rect">
            <a:avLst/>
          </a:prstGeom>
          <a:noFill/>
          <a:extLst>
            <a:ext uri="{909E8E84-426E-40DD-AFC4-6F175D3DCCD1}">
              <a14:hiddenFill xmlns:a14="http://schemas.microsoft.com/office/drawing/2010/main">
                <a:solidFill>
                  <a:srgbClr val="FFFFFF"/>
                </a:solidFill>
              </a14:hiddenFill>
            </a:ext>
          </a:extLst>
        </p:spPr>
      </p:pic>
      <p:sp>
        <p:nvSpPr>
          <p:cNvPr id="10249" name="Rectangle 9"/>
          <p:cNvSpPr>
            <a:spLocks noChangeArrowheads="1"/>
          </p:cNvSpPr>
          <p:nvPr/>
        </p:nvSpPr>
        <p:spPr bwMode="auto">
          <a:xfrm>
            <a:off x="1676400" y="3200400"/>
            <a:ext cx="228600" cy="228600"/>
          </a:xfrm>
          <a:prstGeom prst="rect">
            <a:avLst/>
          </a:prstGeom>
          <a:noFill/>
          <a:ln w="38100">
            <a:solidFill>
              <a:srgbClr val="FF9933"/>
            </a:solidFill>
            <a:miter lim="800000"/>
            <a:headEnd/>
            <a:tailEnd/>
          </a:ln>
          <a:effectLst>
            <a:outerShdw dist="3592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0251" name="Rectangle 11"/>
          <p:cNvSpPr>
            <a:spLocks noChangeArrowheads="1"/>
          </p:cNvSpPr>
          <p:nvPr/>
        </p:nvSpPr>
        <p:spPr bwMode="auto">
          <a:xfrm>
            <a:off x="1209675" y="4414838"/>
            <a:ext cx="228600" cy="228600"/>
          </a:xfrm>
          <a:prstGeom prst="rect">
            <a:avLst/>
          </a:prstGeom>
          <a:noFill/>
          <a:ln w="38100">
            <a:solidFill>
              <a:srgbClr val="FF9933"/>
            </a:solidFill>
            <a:miter lim="800000"/>
            <a:headEnd/>
            <a:tailEnd/>
          </a:ln>
          <a:effectLst>
            <a:outerShdw dist="3592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0252" name="Line 12"/>
          <p:cNvSpPr>
            <a:spLocks noChangeShapeType="1"/>
          </p:cNvSpPr>
          <p:nvPr/>
        </p:nvSpPr>
        <p:spPr bwMode="auto">
          <a:xfrm flipV="1">
            <a:off x="1905000" y="2743200"/>
            <a:ext cx="1371600" cy="457200"/>
          </a:xfrm>
          <a:prstGeom prst="line">
            <a:avLst/>
          </a:prstGeom>
          <a:noFill/>
          <a:ln w="38100">
            <a:solidFill>
              <a:srgbClr val="FF9933"/>
            </a:solidFill>
            <a:round/>
            <a:headEnd/>
            <a:tailEnd type="triangle" w="med" len="med"/>
          </a:ln>
          <a:effectLst>
            <a:outerShdw dist="35921" dir="2700000" algn="ctr" rotWithShape="0">
              <a:srgbClr val="000000">
                <a:alpha val="50000"/>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0254" name="Line 14"/>
          <p:cNvSpPr>
            <a:spLocks noChangeShapeType="1"/>
          </p:cNvSpPr>
          <p:nvPr/>
        </p:nvSpPr>
        <p:spPr bwMode="auto">
          <a:xfrm>
            <a:off x="1447800" y="4648200"/>
            <a:ext cx="1828800" cy="762000"/>
          </a:xfrm>
          <a:prstGeom prst="line">
            <a:avLst/>
          </a:prstGeom>
          <a:noFill/>
          <a:ln w="38100">
            <a:solidFill>
              <a:srgbClr val="FF9933"/>
            </a:solidFill>
            <a:round/>
            <a:headEnd/>
            <a:tailEnd type="triangle" w="med" len="med"/>
          </a:ln>
          <a:effectLst>
            <a:outerShdw dist="35921" dir="2700000" algn="ctr" rotWithShape="0">
              <a:srgbClr val="000000">
                <a:alpha val="50000"/>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0250" name="Rectangle 10"/>
          <p:cNvSpPr>
            <a:spLocks noChangeArrowheads="1"/>
          </p:cNvSpPr>
          <p:nvPr/>
        </p:nvSpPr>
        <p:spPr bwMode="auto">
          <a:xfrm>
            <a:off x="328613" y="3581400"/>
            <a:ext cx="228600" cy="228600"/>
          </a:xfrm>
          <a:prstGeom prst="rect">
            <a:avLst/>
          </a:prstGeom>
          <a:noFill/>
          <a:ln w="38100">
            <a:solidFill>
              <a:srgbClr val="FF9933"/>
            </a:solidFill>
            <a:miter lim="800000"/>
            <a:headEnd/>
            <a:tailEnd/>
          </a:ln>
          <a:effectLst>
            <a:outerShdw dist="3592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0253" name="Line 13"/>
          <p:cNvSpPr>
            <a:spLocks noChangeShapeType="1"/>
          </p:cNvSpPr>
          <p:nvPr/>
        </p:nvSpPr>
        <p:spPr bwMode="auto">
          <a:xfrm>
            <a:off x="563563" y="3703638"/>
            <a:ext cx="2713037" cy="411162"/>
          </a:xfrm>
          <a:prstGeom prst="line">
            <a:avLst/>
          </a:prstGeom>
          <a:noFill/>
          <a:ln w="38100">
            <a:solidFill>
              <a:srgbClr val="FF9933"/>
            </a:solidFill>
            <a:round/>
            <a:headEnd/>
            <a:tailEnd type="triangle" w="med" len="med"/>
          </a:ln>
          <a:effectLst>
            <a:outerShdw dist="35921" dir="2700000" algn="ctr" rotWithShape="0">
              <a:srgbClr val="000000">
                <a:alpha val="50000"/>
              </a:srgbClr>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10255" name="Picture 15" descr="BIG_gaussian"/>
          <p:cNvPicPr>
            <a:picLocks noChangeAspect="1"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4924425" y="2319338"/>
            <a:ext cx="804863"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Text Box 16"/>
          <p:cNvSpPr txBox="1">
            <a:spLocks noChangeArrowheads="1"/>
          </p:cNvSpPr>
          <p:nvPr/>
        </p:nvSpPr>
        <p:spPr bwMode="auto">
          <a:xfrm>
            <a:off x="4346575" y="2066925"/>
            <a:ext cx="558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800" baseline="-25000" dirty="0" smtClean="0"/>
              <a:t>*</a:t>
            </a:r>
            <a:endParaRPr lang="en-US" sz="8800" baseline="-25000" dirty="0"/>
          </a:p>
        </p:txBody>
      </p:sp>
      <p:pic>
        <p:nvPicPr>
          <p:cNvPr id="10257" name="Picture 17" descr="BIG_gaussian"/>
          <p:cNvPicPr>
            <a:picLocks noChangeAspect="1"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4924425" y="3652838"/>
            <a:ext cx="804863"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8" name="Text Box 18"/>
          <p:cNvSpPr txBox="1">
            <a:spLocks noChangeArrowheads="1"/>
          </p:cNvSpPr>
          <p:nvPr/>
        </p:nvSpPr>
        <p:spPr bwMode="auto">
          <a:xfrm>
            <a:off x="4346575" y="3400425"/>
            <a:ext cx="558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800" baseline="-25000" dirty="0"/>
              <a:t>*</a:t>
            </a:r>
          </a:p>
        </p:txBody>
      </p:sp>
      <p:pic>
        <p:nvPicPr>
          <p:cNvPr id="10259" name="Picture 19" descr="BIG_gaussian"/>
          <p:cNvPicPr>
            <a:picLocks noChangeAspect="1"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4924425" y="4976813"/>
            <a:ext cx="804863"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0" name="Text Box 20"/>
          <p:cNvSpPr txBox="1">
            <a:spLocks noChangeArrowheads="1"/>
          </p:cNvSpPr>
          <p:nvPr/>
        </p:nvSpPr>
        <p:spPr bwMode="auto">
          <a:xfrm>
            <a:off x="4346575" y="4724400"/>
            <a:ext cx="558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800" baseline="-25000" dirty="0"/>
              <a:t>*</a:t>
            </a:r>
          </a:p>
        </p:txBody>
      </p:sp>
      <p:sp>
        <p:nvSpPr>
          <p:cNvPr id="10261" name="Text Box 21"/>
          <p:cNvSpPr txBox="1">
            <a:spLocks noChangeArrowheads="1"/>
          </p:cNvSpPr>
          <p:nvPr/>
        </p:nvSpPr>
        <p:spPr bwMode="auto">
          <a:xfrm>
            <a:off x="155575" y="2703513"/>
            <a:ext cx="67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input</a:t>
            </a:r>
          </a:p>
        </p:txBody>
      </p:sp>
      <p:sp>
        <p:nvSpPr>
          <p:cNvPr id="10262" name="Text Box 22"/>
          <p:cNvSpPr txBox="1">
            <a:spLocks noChangeArrowheads="1"/>
          </p:cNvSpPr>
          <p:nvPr/>
        </p:nvSpPr>
        <p:spPr bwMode="auto">
          <a:xfrm>
            <a:off x="6486525" y="2667000"/>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output</a:t>
            </a:r>
          </a:p>
        </p:txBody>
      </p:sp>
      <p:sp>
        <p:nvSpPr>
          <p:cNvPr id="10263" name="Text Box 23"/>
          <p:cNvSpPr txBox="1">
            <a:spLocks noChangeArrowheads="1"/>
          </p:cNvSpPr>
          <p:nvPr/>
        </p:nvSpPr>
        <p:spPr bwMode="auto">
          <a:xfrm>
            <a:off x="2509838" y="5878513"/>
            <a:ext cx="4205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Same Gaussian kernel everywhere.</a:t>
            </a:r>
          </a:p>
        </p:txBody>
      </p:sp>
      <p:sp>
        <p:nvSpPr>
          <p:cNvPr id="23" name="Rectangle 27"/>
          <p:cNvSpPr>
            <a:spLocks noChangeArrowheads="1"/>
          </p:cNvSpPr>
          <p:nvPr/>
        </p:nvSpPr>
        <p:spPr bwMode="auto">
          <a:xfrm>
            <a:off x="5949618" y="6285189"/>
            <a:ext cx="302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808080"/>
                </a:solidFill>
              </a:rPr>
              <a:t>Slides courtesy of </a:t>
            </a:r>
            <a:r>
              <a:rPr lang="en-US" dirty="0" err="1" smtClean="0">
                <a:solidFill>
                  <a:srgbClr val="808080"/>
                </a:solidFill>
              </a:rPr>
              <a:t>Sylvian</a:t>
            </a:r>
            <a:r>
              <a:rPr lang="en-US" dirty="0" smtClean="0">
                <a:solidFill>
                  <a:srgbClr val="808080"/>
                </a:solidFill>
              </a:rPr>
              <a:t> Paris</a:t>
            </a:r>
            <a:endParaRPr lang="en-US" dirty="0">
              <a:solidFill>
                <a:srgbClr val="808080"/>
              </a:solidFill>
            </a:endParaRPr>
          </a:p>
        </p:txBody>
      </p:sp>
      <p:sp>
        <p:nvSpPr>
          <p:cNvPr id="2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spc="-200" dirty="0" smtClean="0">
                <a:latin typeface="Kalinga" pitchFamily="34" charset="0"/>
                <a:cs typeface="Kalinga" pitchFamily="34" charset="0"/>
              </a:rPr>
              <a:t>Constant blur</a:t>
            </a:r>
            <a:endParaRPr lang="en-US" sz="2000" spc="-200" dirty="0">
              <a:latin typeface="Kalinga" pitchFamily="34" charset="0"/>
              <a:cs typeface="Kalinga" pitchFamily="34" charset="0"/>
            </a:endParaRPr>
          </a:p>
        </p:txBody>
      </p:sp>
      <p:cxnSp>
        <p:nvCxnSpPr>
          <p:cNvPr id="25" name="Straight Connector 24"/>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20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14" name="Picture 26" descr="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438" y="3033713"/>
            <a:ext cx="24003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2311" name="Picture 23" descr="BIG_kernel_sk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4425" y="2319338"/>
            <a:ext cx="8001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2312" name="Picture 24" descr="BIG_kernel_ed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4425" y="3652838"/>
            <a:ext cx="8001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2313" name="Picture 25" descr="BIG_kernel_r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4425" y="4976813"/>
            <a:ext cx="8001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npu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073400"/>
            <a:ext cx="2401888" cy="201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5" descr="BIG_sk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2324100"/>
            <a:ext cx="8001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BIG_ed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3657600"/>
            <a:ext cx="8001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BIG_roc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4981575"/>
            <a:ext cx="800100" cy="800100"/>
          </a:xfrm>
          <a:prstGeom prst="rect">
            <a:avLst/>
          </a:prstGeom>
          <a:noFill/>
          <a:extLst>
            <a:ext uri="{909E8E84-426E-40DD-AFC4-6F175D3DCCD1}">
              <a14:hiddenFill xmlns:a14="http://schemas.microsoft.com/office/drawing/2010/main">
                <a:solidFill>
                  <a:srgbClr val="FFFFFF"/>
                </a:solidFill>
              </a14:hiddenFill>
            </a:ext>
          </a:extLst>
        </p:spPr>
      </p:pic>
      <p:sp>
        <p:nvSpPr>
          <p:cNvPr id="12296" name="Rectangle 8"/>
          <p:cNvSpPr>
            <a:spLocks noChangeArrowheads="1"/>
          </p:cNvSpPr>
          <p:nvPr/>
        </p:nvSpPr>
        <p:spPr bwMode="auto">
          <a:xfrm>
            <a:off x="1676400" y="3200400"/>
            <a:ext cx="228600" cy="228600"/>
          </a:xfrm>
          <a:prstGeom prst="rect">
            <a:avLst/>
          </a:prstGeom>
          <a:noFill/>
          <a:ln w="38100">
            <a:solidFill>
              <a:srgbClr val="FF9933"/>
            </a:solidFill>
            <a:miter lim="800000"/>
            <a:headEnd/>
            <a:tailEnd/>
          </a:ln>
          <a:effectLst>
            <a:outerShdw dist="3592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2297" name="Rectangle 9"/>
          <p:cNvSpPr>
            <a:spLocks noChangeArrowheads="1"/>
          </p:cNvSpPr>
          <p:nvPr/>
        </p:nvSpPr>
        <p:spPr bwMode="auto">
          <a:xfrm>
            <a:off x="1209675" y="4414838"/>
            <a:ext cx="228600" cy="228600"/>
          </a:xfrm>
          <a:prstGeom prst="rect">
            <a:avLst/>
          </a:prstGeom>
          <a:noFill/>
          <a:ln w="38100">
            <a:solidFill>
              <a:srgbClr val="FF9933"/>
            </a:solidFill>
            <a:miter lim="800000"/>
            <a:headEnd/>
            <a:tailEnd/>
          </a:ln>
          <a:effectLst>
            <a:outerShdw dist="3592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2298" name="Line 10"/>
          <p:cNvSpPr>
            <a:spLocks noChangeShapeType="1"/>
          </p:cNvSpPr>
          <p:nvPr/>
        </p:nvSpPr>
        <p:spPr bwMode="auto">
          <a:xfrm flipV="1">
            <a:off x="1905000" y="2743200"/>
            <a:ext cx="1371600" cy="457200"/>
          </a:xfrm>
          <a:prstGeom prst="line">
            <a:avLst/>
          </a:prstGeom>
          <a:noFill/>
          <a:ln w="38100">
            <a:solidFill>
              <a:srgbClr val="FF9933"/>
            </a:solidFill>
            <a:round/>
            <a:headEnd/>
            <a:tailEnd type="triangle" w="med" len="med"/>
          </a:ln>
          <a:effectLst>
            <a:outerShdw dist="35921" dir="2700000" algn="ctr" rotWithShape="0">
              <a:srgbClr val="000000">
                <a:alpha val="50000"/>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2299" name="Line 11"/>
          <p:cNvSpPr>
            <a:spLocks noChangeShapeType="1"/>
          </p:cNvSpPr>
          <p:nvPr/>
        </p:nvSpPr>
        <p:spPr bwMode="auto">
          <a:xfrm>
            <a:off x="1447800" y="4648200"/>
            <a:ext cx="1828800" cy="762000"/>
          </a:xfrm>
          <a:prstGeom prst="line">
            <a:avLst/>
          </a:prstGeom>
          <a:noFill/>
          <a:ln w="38100">
            <a:solidFill>
              <a:srgbClr val="FF9933"/>
            </a:solidFill>
            <a:round/>
            <a:headEnd/>
            <a:tailEnd type="triangle" w="med" len="med"/>
          </a:ln>
          <a:effectLst>
            <a:outerShdw dist="35921" dir="2700000" algn="ctr" rotWithShape="0">
              <a:srgbClr val="000000">
                <a:alpha val="50000"/>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2300" name="Rectangle 12"/>
          <p:cNvSpPr>
            <a:spLocks noChangeArrowheads="1"/>
          </p:cNvSpPr>
          <p:nvPr/>
        </p:nvSpPr>
        <p:spPr bwMode="auto">
          <a:xfrm>
            <a:off x="328613" y="3581400"/>
            <a:ext cx="228600" cy="228600"/>
          </a:xfrm>
          <a:prstGeom prst="rect">
            <a:avLst/>
          </a:prstGeom>
          <a:noFill/>
          <a:ln w="38100">
            <a:solidFill>
              <a:srgbClr val="FF9933"/>
            </a:solidFill>
            <a:miter lim="800000"/>
            <a:headEnd/>
            <a:tailEnd/>
          </a:ln>
          <a:effectLst>
            <a:outerShdw dist="3592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2301" name="Line 13"/>
          <p:cNvSpPr>
            <a:spLocks noChangeShapeType="1"/>
          </p:cNvSpPr>
          <p:nvPr/>
        </p:nvSpPr>
        <p:spPr bwMode="auto">
          <a:xfrm>
            <a:off x="563563" y="3703638"/>
            <a:ext cx="2713037" cy="411162"/>
          </a:xfrm>
          <a:prstGeom prst="line">
            <a:avLst/>
          </a:prstGeom>
          <a:noFill/>
          <a:ln w="38100">
            <a:solidFill>
              <a:srgbClr val="FF9933"/>
            </a:solidFill>
            <a:round/>
            <a:headEnd/>
            <a:tailEnd type="triangle" w="med" len="med"/>
          </a:ln>
          <a:effectLst>
            <a:outerShdw dist="35921" dir="2700000" algn="ctr" rotWithShape="0">
              <a:srgbClr val="000000">
                <a:alpha val="50000"/>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2303" name="Text Box 15"/>
          <p:cNvSpPr txBox="1">
            <a:spLocks noChangeArrowheads="1"/>
          </p:cNvSpPr>
          <p:nvPr/>
        </p:nvSpPr>
        <p:spPr bwMode="auto">
          <a:xfrm>
            <a:off x="4346575" y="2066925"/>
            <a:ext cx="558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800" baseline="-25000" dirty="0"/>
              <a:t>*</a:t>
            </a:r>
          </a:p>
        </p:txBody>
      </p:sp>
      <p:sp>
        <p:nvSpPr>
          <p:cNvPr id="12305" name="Text Box 17"/>
          <p:cNvSpPr txBox="1">
            <a:spLocks noChangeArrowheads="1"/>
          </p:cNvSpPr>
          <p:nvPr/>
        </p:nvSpPr>
        <p:spPr bwMode="auto">
          <a:xfrm>
            <a:off x="4346575" y="3400425"/>
            <a:ext cx="558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800" baseline="-25000" dirty="0"/>
              <a:t>*</a:t>
            </a:r>
          </a:p>
        </p:txBody>
      </p:sp>
      <p:sp>
        <p:nvSpPr>
          <p:cNvPr id="12307" name="Text Box 19"/>
          <p:cNvSpPr txBox="1">
            <a:spLocks noChangeArrowheads="1"/>
          </p:cNvSpPr>
          <p:nvPr/>
        </p:nvSpPr>
        <p:spPr bwMode="auto">
          <a:xfrm>
            <a:off x="4346575" y="4724400"/>
            <a:ext cx="558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800" baseline="-25000" dirty="0"/>
              <a:t>*</a:t>
            </a:r>
          </a:p>
        </p:txBody>
      </p:sp>
      <p:sp>
        <p:nvSpPr>
          <p:cNvPr id="12308" name="Text Box 20"/>
          <p:cNvSpPr txBox="1">
            <a:spLocks noChangeArrowheads="1"/>
          </p:cNvSpPr>
          <p:nvPr/>
        </p:nvSpPr>
        <p:spPr bwMode="auto">
          <a:xfrm>
            <a:off x="155575" y="2703513"/>
            <a:ext cx="67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input</a:t>
            </a:r>
          </a:p>
        </p:txBody>
      </p:sp>
      <p:sp>
        <p:nvSpPr>
          <p:cNvPr id="12309" name="Text Box 21"/>
          <p:cNvSpPr txBox="1">
            <a:spLocks noChangeArrowheads="1"/>
          </p:cNvSpPr>
          <p:nvPr/>
        </p:nvSpPr>
        <p:spPr bwMode="auto">
          <a:xfrm>
            <a:off x="6486525" y="2667000"/>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output</a:t>
            </a:r>
          </a:p>
        </p:txBody>
      </p:sp>
      <p:sp>
        <p:nvSpPr>
          <p:cNvPr id="12310" name="Text Box 22"/>
          <p:cNvSpPr txBox="1">
            <a:spLocks noChangeArrowheads="1"/>
          </p:cNvSpPr>
          <p:nvPr/>
        </p:nvSpPr>
        <p:spPr bwMode="auto">
          <a:xfrm>
            <a:off x="1762125" y="5878513"/>
            <a:ext cx="5699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The kernel shape depends on the image content.</a:t>
            </a:r>
          </a:p>
        </p:txBody>
      </p:sp>
      <p:sp>
        <p:nvSpPr>
          <p:cNvPr id="12315" name="Rectangle 27"/>
          <p:cNvSpPr>
            <a:spLocks noChangeArrowheads="1"/>
          </p:cNvSpPr>
          <p:nvPr/>
        </p:nvSpPr>
        <p:spPr bwMode="auto">
          <a:xfrm>
            <a:off x="5949618" y="6285189"/>
            <a:ext cx="302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808080"/>
                </a:solidFill>
              </a:rPr>
              <a:t>Slides courtesy of </a:t>
            </a:r>
            <a:r>
              <a:rPr lang="en-US" dirty="0" err="1" smtClean="0">
                <a:solidFill>
                  <a:srgbClr val="808080"/>
                </a:solidFill>
              </a:rPr>
              <a:t>Sylvian</a:t>
            </a:r>
            <a:r>
              <a:rPr lang="en-US" dirty="0" smtClean="0">
                <a:solidFill>
                  <a:srgbClr val="808080"/>
                </a:solidFill>
              </a:rPr>
              <a:t> Paris</a:t>
            </a:r>
            <a:endParaRPr lang="en-US" dirty="0">
              <a:solidFill>
                <a:srgbClr val="808080"/>
              </a:solidFill>
            </a:endParaRPr>
          </a:p>
        </p:txBody>
      </p:sp>
      <p:sp>
        <p:nvSpPr>
          <p:cNvPr id="2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spc="-200" dirty="0" smtClean="0">
                <a:latin typeface="Kalinga" pitchFamily="34" charset="0"/>
                <a:cs typeface="Kalinga" pitchFamily="34" charset="0"/>
              </a:rPr>
              <a:t>Bilateral filter </a:t>
            </a:r>
            <a:endParaRPr lang="en-US" sz="2000" spc="-200" dirty="0">
              <a:latin typeface="Kalinga" pitchFamily="34" charset="0"/>
              <a:cs typeface="Kalinga" pitchFamily="34" charset="0"/>
            </a:endParaRPr>
          </a:p>
        </p:txBody>
      </p:sp>
      <p:cxnSp>
        <p:nvCxnSpPr>
          <p:cNvPr id="26" name="Straight Connector 25"/>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Text Box 22"/>
          <p:cNvSpPr txBox="1">
            <a:spLocks noChangeArrowheads="1"/>
          </p:cNvSpPr>
          <p:nvPr/>
        </p:nvSpPr>
        <p:spPr bwMode="auto">
          <a:xfrm>
            <a:off x="483335" y="1421908"/>
            <a:ext cx="4806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smtClean="0"/>
              <a:t>Maintains edges when blurring!</a:t>
            </a:r>
            <a:endParaRPr lang="en-US" sz="2800" dirty="0"/>
          </a:p>
        </p:txBody>
      </p:sp>
      <p:sp>
        <p:nvSpPr>
          <p:cNvPr id="28" name="Oval 27"/>
          <p:cNvSpPr/>
          <p:nvPr/>
        </p:nvSpPr>
        <p:spPr>
          <a:xfrm>
            <a:off x="4419600" y="4191000"/>
            <a:ext cx="76200" cy="76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731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865220041"/>
              </p:ext>
            </p:extLst>
          </p:nvPr>
        </p:nvGraphicFramePr>
        <p:xfrm>
          <a:off x="2818151" y="1295400"/>
          <a:ext cx="3327816" cy="4167270"/>
        </p:xfrm>
        <a:graphic>
          <a:graphicData uri="http://schemas.openxmlformats.org/drawingml/2006/table">
            <a:tbl>
              <a:tblPr bandRow="1">
                <a:effectLst/>
                <a:tableStyleId>{5C22544A-7EE6-4342-B048-85BDC9FD1C3A}</a:tableStyleId>
              </a:tblPr>
              <a:tblGrid>
                <a:gridCol w="277318"/>
                <a:gridCol w="277318"/>
                <a:gridCol w="277318"/>
                <a:gridCol w="277318"/>
                <a:gridCol w="277318"/>
                <a:gridCol w="277318"/>
                <a:gridCol w="277318"/>
                <a:gridCol w="277318"/>
                <a:gridCol w="277318"/>
                <a:gridCol w="277318"/>
                <a:gridCol w="277318"/>
                <a:gridCol w="277318"/>
              </a:tblGrid>
              <a:tr h="277818">
                <a:tc>
                  <a:txBody>
                    <a:bodyPr/>
                    <a:lstStyle/>
                    <a:p>
                      <a:pPr algn="ctr"/>
                      <a:r>
                        <a:rPr lang="en-US" sz="600" smtClean="0">
                          <a:solidFill>
                            <a:schemeClr val="tx1"/>
                          </a:solidFill>
                        </a:rPr>
                        <a:t>243</a:t>
                      </a:r>
                      <a:endParaRPr lang="en-US" sz="6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185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188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242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110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67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31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34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152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243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123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58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94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82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77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108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115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91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196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114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74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116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77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150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69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56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52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182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186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184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179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159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123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93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154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129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81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175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128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172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65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63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143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59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78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94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193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55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33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115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144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248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161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128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149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109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65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47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smtClean="0">
                          <a:solidFill>
                            <a:schemeClr val="tx1"/>
                          </a:solidFill>
                        </a:rPr>
                        <a:t>156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190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107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39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102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94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73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114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58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51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32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33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148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168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179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43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17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160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109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35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35843" name="Picture 3"/>
          <p:cNvPicPr>
            <a:picLocks noChangeAspect="1" noChangeArrowheads="1"/>
          </p:cNvPicPr>
          <p:nvPr/>
        </p:nvPicPr>
        <p:blipFill>
          <a:blip r:embed="rId3"/>
          <a:srcRect/>
          <a:stretch>
            <a:fillRect/>
          </a:stretch>
        </p:blipFill>
        <p:spPr bwMode="auto">
          <a:xfrm>
            <a:off x="2810654" y="1297273"/>
            <a:ext cx="3327816" cy="4159770"/>
          </a:xfrm>
          <a:prstGeom prst="rect">
            <a:avLst/>
          </a:prstGeom>
          <a:noFill/>
          <a:ln w="19050">
            <a:solidFill>
              <a:schemeClr val="tx1"/>
            </a:solidFill>
            <a:miter lim="800000"/>
            <a:headEnd/>
            <a:tailEnd/>
          </a:ln>
          <a:effectLst/>
        </p:spPr>
      </p:pic>
      <p:sp>
        <p:nvSpPr>
          <p:cNvPr id="2" name="TextBox 1"/>
          <p:cNvSpPr txBox="1"/>
          <p:nvPr/>
        </p:nvSpPr>
        <p:spPr>
          <a:xfrm>
            <a:off x="381000" y="3048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What do computers see?</a:t>
            </a:r>
            <a:endParaRPr lang="en-US" sz="3600" spc="-200" dirty="0">
              <a:latin typeface="Kalinga" pitchFamily="34" charset="0"/>
              <a:cs typeface="Kalinga" pitchFamily="34" charset="0"/>
            </a:endParaRPr>
          </a:p>
        </p:txBody>
      </p:sp>
      <p:sp>
        <p:nvSpPr>
          <p:cNvPr id="5" name="TextBox 4"/>
          <p:cNvSpPr txBox="1"/>
          <p:nvPr/>
        </p:nvSpPr>
        <p:spPr>
          <a:xfrm>
            <a:off x="2057400" y="5793719"/>
            <a:ext cx="5334000" cy="461665"/>
          </a:xfrm>
          <a:prstGeom prst="rect">
            <a:avLst/>
          </a:prstGeom>
          <a:noFill/>
        </p:spPr>
        <p:txBody>
          <a:bodyPr wrap="square" rtlCol="0">
            <a:spAutoFit/>
          </a:bodyPr>
          <a:lstStyle/>
          <a:p>
            <a:r>
              <a:rPr lang="en-US" sz="2400" dirty="0" smtClean="0"/>
              <a:t>Images can be viewed as a 2D function.</a:t>
            </a:r>
            <a:endParaRPr lang="en-US" sz="2400" dirty="0"/>
          </a:p>
        </p:txBody>
      </p:sp>
    </p:spTree>
    <p:extLst>
      <p:ext uri="{BB962C8B-B14F-4D97-AF65-F5344CB8AC3E}">
        <p14:creationId xmlns:p14="http://schemas.microsoft.com/office/powerpoint/2010/main" val="2747188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20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spc="-200" dirty="0" smtClean="0">
                <a:latin typeface="Kalinga" pitchFamily="34" charset="0"/>
                <a:cs typeface="Kalinga" pitchFamily="34" charset="0"/>
              </a:rPr>
              <a:t>Borders</a:t>
            </a:r>
            <a:endParaRPr lang="en-US" sz="2000" spc="-200" dirty="0">
              <a:latin typeface="Kalinga" pitchFamily="34" charset="0"/>
              <a:cs typeface="Kalinga" pitchFamily="34" charset="0"/>
            </a:endParaRPr>
          </a:p>
        </p:txBody>
      </p:sp>
      <p:cxnSp>
        <p:nvCxnSpPr>
          <p:cNvPr id="26" name="Straight Connector 25"/>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Text Box 22"/>
          <p:cNvSpPr txBox="1">
            <a:spLocks noChangeArrowheads="1"/>
          </p:cNvSpPr>
          <p:nvPr/>
        </p:nvSpPr>
        <p:spPr bwMode="auto">
          <a:xfrm>
            <a:off x="483335" y="1421908"/>
            <a:ext cx="50384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smtClean="0"/>
              <a:t>What to do about image borders:</a:t>
            </a:r>
            <a:endParaRPr lang="en-US" sz="2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863" y="3024974"/>
            <a:ext cx="1890713"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263" y="3024974"/>
            <a:ext cx="1899235" cy="190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3863" y="3024973"/>
            <a:ext cx="1903996" cy="190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457200" y="3024974"/>
            <a:ext cx="1890713" cy="1908779"/>
            <a:chOff x="381000" y="2971800"/>
            <a:chExt cx="1890713" cy="1908779"/>
          </a:xfrm>
        </p:grpSpPr>
        <p:sp>
          <p:nvSpPr>
            <p:cNvPr id="2" name="Rectangle 1"/>
            <p:cNvSpPr/>
            <p:nvPr/>
          </p:nvSpPr>
          <p:spPr>
            <a:xfrm>
              <a:off x="381000" y="2971800"/>
              <a:ext cx="1890713" cy="19087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t="10207" r="9659" b="10255"/>
            <a:stretch/>
          </p:blipFill>
          <p:spPr bwMode="auto">
            <a:xfrm>
              <a:off x="570653" y="3170486"/>
              <a:ext cx="1511405" cy="151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646853" y="4933753"/>
            <a:ext cx="1511405" cy="369332"/>
          </a:xfrm>
          <a:prstGeom prst="rect">
            <a:avLst/>
          </a:prstGeom>
          <a:noFill/>
        </p:spPr>
        <p:txBody>
          <a:bodyPr wrap="square" rtlCol="0">
            <a:spAutoFit/>
          </a:bodyPr>
          <a:lstStyle/>
          <a:p>
            <a:pPr algn="ctr"/>
            <a:r>
              <a:rPr lang="en-US" dirty="0" smtClean="0"/>
              <a:t>black</a:t>
            </a:r>
            <a:endParaRPr lang="en-US" dirty="0"/>
          </a:p>
        </p:txBody>
      </p:sp>
      <p:sp>
        <p:nvSpPr>
          <p:cNvPr id="35" name="TextBox 34"/>
          <p:cNvSpPr txBox="1"/>
          <p:nvPr/>
        </p:nvSpPr>
        <p:spPr>
          <a:xfrm>
            <a:off x="2722516" y="4933753"/>
            <a:ext cx="1511405" cy="369332"/>
          </a:xfrm>
          <a:prstGeom prst="rect">
            <a:avLst/>
          </a:prstGeom>
          <a:noFill/>
        </p:spPr>
        <p:txBody>
          <a:bodyPr wrap="square" rtlCol="0">
            <a:spAutoFit/>
          </a:bodyPr>
          <a:lstStyle/>
          <a:p>
            <a:pPr algn="ctr"/>
            <a:r>
              <a:rPr lang="en-US" dirty="0" smtClean="0"/>
              <a:t>fixed</a:t>
            </a:r>
            <a:endParaRPr lang="en-US" dirty="0"/>
          </a:p>
        </p:txBody>
      </p:sp>
      <p:sp>
        <p:nvSpPr>
          <p:cNvPr id="36" name="TextBox 35"/>
          <p:cNvSpPr txBox="1"/>
          <p:nvPr/>
        </p:nvSpPr>
        <p:spPr>
          <a:xfrm>
            <a:off x="4784177" y="4924525"/>
            <a:ext cx="1511405" cy="369332"/>
          </a:xfrm>
          <a:prstGeom prst="rect">
            <a:avLst/>
          </a:prstGeom>
          <a:noFill/>
        </p:spPr>
        <p:txBody>
          <a:bodyPr wrap="square" rtlCol="0">
            <a:spAutoFit/>
          </a:bodyPr>
          <a:lstStyle/>
          <a:p>
            <a:pPr algn="ctr"/>
            <a:r>
              <a:rPr lang="en-US" dirty="0" smtClean="0"/>
              <a:t>periodic</a:t>
            </a:r>
            <a:endParaRPr lang="en-US" dirty="0"/>
          </a:p>
        </p:txBody>
      </p:sp>
      <p:sp>
        <p:nvSpPr>
          <p:cNvPr id="37" name="TextBox 36"/>
          <p:cNvSpPr txBox="1"/>
          <p:nvPr/>
        </p:nvSpPr>
        <p:spPr>
          <a:xfrm>
            <a:off x="6920158" y="4925212"/>
            <a:ext cx="1511405" cy="369332"/>
          </a:xfrm>
          <a:prstGeom prst="rect">
            <a:avLst/>
          </a:prstGeom>
          <a:noFill/>
        </p:spPr>
        <p:txBody>
          <a:bodyPr wrap="square" rtlCol="0">
            <a:spAutoFit/>
          </a:bodyPr>
          <a:lstStyle/>
          <a:p>
            <a:pPr algn="ctr"/>
            <a:r>
              <a:rPr lang="en-US" dirty="0" smtClean="0"/>
              <a:t>reflected</a:t>
            </a:r>
            <a:endParaRPr lang="en-US" dirty="0"/>
          </a:p>
        </p:txBody>
      </p:sp>
    </p:spTree>
    <p:extLst>
      <p:ext uri="{BB962C8B-B14F-4D97-AF65-F5344CB8AC3E}">
        <p14:creationId xmlns:p14="http://schemas.microsoft.com/office/powerpoint/2010/main" val="63889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pc="-200" dirty="0" smtClean="0">
                <a:latin typeface="Kalinga" pitchFamily="34" charset="0"/>
                <a:cs typeface="Kalinga" pitchFamily="34" charset="0"/>
              </a:rPr>
              <a:t>Sampling</a:t>
            </a:r>
            <a:endParaRPr lang="en-US" spc="-200" dirty="0">
              <a:latin typeface="Kalinga" pitchFamily="34" charset="0"/>
              <a:cs typeface="Kalinga" pitchFamily="34" charset="0"/>
            </a:endParaRPr>
          </a:p>
        </p:txBody>
      </p:sp>
      <p:sp>
        <p:nvSpPr>
          <p:cNvPr id="7" name="Subtitle 2"/>
          <p:cNvSpPr>
            <a:spLocks noGrp="1"/>
          </p:cNvSpPr>
          <p:nvPr>
            <p:ph type="subTitle" idx="1"/>
          </p:nvPr>
        </p:nvSpPr>
        <p:spPr>
          <a:xfrm>
            <a:off x="1371600" y="3886200"/>
            <a:ext cx="6400800" cy="1752600"/>
          </a:xfrm>
        </p:spPr>
        <p:txBody>
          <a:bodyPr/>
          <a:lstStyle/>
          <a:p>
            <a:r>
              <a:rPr lang="en-US" dirty="0" smtClean="0"/>
              <a:t>CSE P 576</a:t>
            </a:r>
            <a:endParaRPr lang="en-US" dirty="0"/>
          </a:p>
          <a:p>
            <a:r>
              <a:rPr lang="en-US" sz="2000" dirty="0" smtClean="0"/>
              <a:t>Larry Zitnick (larryz@microsoft.com)</a:t>
            </a:r>
            <a:endParaRPr lang="en-US" sz="2000" dirty="0"/>
          </a:p>
        </p:txBody>
      </p:sp>
    </p:spTree>
    <p:extLst>
      <p:ext uri="{BB962C8B-B14F-4D97-AF65-F5344CB8AC3E}">
        <p14:creationId xmlns:p14="http://schemas.microsoft.com/office/powerpoint/2010/main" val="133612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spc="-200" dirty="0" smtClean="0">
                <a:latin typeface="Kalinga" pitchFamily="34" charset="0"/>
                <a:cs typeface="Kalinga" pitchFamily="34" charset="0"/>
              </a:rPr>
              <a:t>Up-sampling</a:t>
            </a:r>
            <a:endParaRPr lang="en-US" sz="2000" spc="-200" dirty="0">
              <a:latin typeface="Kalinga" pitchFamily="34" charset="0"/>
              <a:cs typeface="Kalinga" pitchFamily="34" charset="0"/>
            </a:endParaRPr>
          </a:p>
        </p:txBody>
      </p:sp>
      <p:cxnSp>
        <p:nvCxnSpPr>
          <p:cNvPr id="26" name="Straight Connector 25"/>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429000" y="2450068"/>
            <a:ext cx="0" cy="318873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876800" y="2450068"/>
            <a:ext cx="0" cy="318873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62200" y="4659868"/>
            <a:ext cx="35052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362200" y="3288268"/>
            <a:ext cx="3505200" cy="63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352800" y="32120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800600" y="3198843"/>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793673" y="45836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352800" y="45836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090869" y="38862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38123" y="1452208"/>
            <a:ext cx="6400800" cy="369332"/>
          </a:xfrm>
          <a:prstGeom prst="rect">
            <a:avLst/>
          </a:prstGeom>
          <a:noFill/>
        </p:spPr>
        <p:txBody>
          <a:bodyPr wrap="square" rtlCol="0">
            <a:spAutoFit/>
          </a:bodyPr>
          <a:lstStyle/>
          <a:p>
            <a:r>
              <a:rPr lang="en-US" dirty="0" smtClean="0"/>
              <a:t>How do we compute the values of pixels at fractional positions?</a:t>
            </a:r>
            <a:endParaRPr lang="en-US" dirty="0"/>
          </a:p>
        </p:txBody>
      </p:sp>
      <p:sp>
        <p:nvSpPr>
          <p:cNvPr id="22" name="Oval 21"/>
          <p:cNvSpPr/>
          <p:nvPr/>
        </p:nvSpPr>
        <p:spPr>
          <a:xfrm>
            <a:off x="4090869" y="25908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090869" y="32120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090869" y="45836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800600" y="25908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800600" y="38862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414923" y="38862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414923" y="3198843"/>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14923" y="25908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414923" y="45836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344298" y="38862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344298" y="25908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673612" y="25908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673612" y="321269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667000" y="38862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673612" y="45836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667000" y="51932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352800" y="51932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090869" y="51932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793673" y="51932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414923" y="51932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061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2" grpId="0" animBg="1"/>
      <p:bldP spid="23" grpId="0" animBg="1"/>
      <p:bldP spid="24" grpId="0" animBg="1"/>
      <p:bldP spid="27" grpId="0" animBg="1"/>
      <p:bldP spid="28" grpId="0" animBg="1"/>
      <p:bldP spid="29" grpId="0" animBg="1"/>
      <p:bldP spid="30" grpId="0" animBg="1"/>
      <p:bldP spid="34" grpId="0" animBg="1"/>
      <p:bldP spid="35" grpId="0" animBg="1"/>
      <p:bldP spid="36" grpId="0" animBg="1"/>
      <p:bldP spid="37" grpId="0" animBg="1"/>
      <p:bldP spid="38" grpId="0" animBg="1"/>
      <p:bldP spid="43" grpId="0" animBg="1"/>
      <p:bldP spid="44" grpId="0" animBg="1"/>
      <p:bldP spid="45" grpId="0" animBg="1"/>
      <p:bldP spid="51" grpId="0" animBg="1"/>
      <p:bldP spid="53" grpId="0" animBg="1"/>
      <p:bldP spid="54" grpId="0" animBg="1"/>
      <p:bldP spid="55" grpId="0" animBg="1"/>
      <p:bldP spid="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spc="-200" dirty="0" smtClean="0">
                <a:latin typeface="Kalinga" pitchFamily="34" charset="0"/>
                <a:cs typeface="Kalinga" pitchFamily="34" charset="0"/>
              </a:rPr>
              <a:t>Up-sampling</a:t>
            </a:r>
            <a:endParaRPr lang="en-US" sz="2000" spc="-200" dirty="0">
              <a:latin typeface="Kalinga" pitchFamily="34" charset="0"/>
              <a:cs typeface="Kalinga" pitchFamily="34" charset="0"/>
            </a:endParaRPr>
          </a:p>
        </p:txBody>
      </p:sp>
      <p:cxnSp>
        <p:nvCxnSpPr>
          <p:cNvPr id="26" name="Straight Connector 25"/>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676400" y="2450068"/>
            <a:ext cx="0" cy="28194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124200" y="2450068"/>
            <a:ext cx="0" cy="28194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38200" y="4659868"/>
            <a:ext cx="32004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14400" y="3288268"/>
            <a:ext cx="32004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600200" y="32120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048000" y="3198843"/>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041073" y="45836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600200" y="45836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667000" y="36692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28700" y="2980491"/>
            <a:ext cx="1143000"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(x,y)</a:t>
            </a:r>
            <a:endParaRPr lang="en-US" sz="1400" dirty="0">
              <a:latin typeface="Times New Roman" pitchFamily="18" charset="0"/>
              <a:cs typeface="Times New Roman" pitchFamily="18" charset="0"/>
            </a:endParaRPr>
          </a:p>
        </p:txBody>
      </p:sp>
      <p:sp>
        <p:nvSpPr>
          <p:cNvPr id="46" name="TextBox 45"/>
          <p:cNvSpPr txBox="1"/>
          <p:nvPr/>
        </p:nvSpPr>
        <p:spPr>
          <a:xfrm>
            <a:off x="3167023" y="2980491"/>
            <a:ext cx="1143000"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(x+1,y)</a:t>
            </a:r>
            <a:endParaRPr lang="en-US" sz="1400" dirty="0">
              <a:latin typeface="Times New Roman" pitchFamily="18" charset="0"/>
              <a:cs typeface="Times New Roman" pitchFamily="18" charset="0"/>
            </a:endParaRPr>
          </a:p>
        </p:txBody>
      </p:sp>
      <p:sp>
        <p:nvSpPr>
          <p:cNvPr id="47" name="TextBox 46"/>
          <p:cNvSpPr txBox="1"/>
          <p:nvPr/>
        </p:nvSpPr>
        <p:spPr>
          <a:xfrm>
            <a:off x="3208587" y="4352091"/>
            <a:ext cx="1143000"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(x+1,y+1)</a:t>
            </a:r>
            <a:endParaRPr lang="en-US" sz="1400" dirty="0">
              <a:latin typeface="Times New Roman" pitchFamily="18" charset="0"/>
              <a:cs typeface="Times New Roman" pitchFamily="18" charset="0"/>
            </a:endParaRPr>
          </a:p>
        </p:txBody>
      </p:sp>
      <p:sp>
        <p:nvSpPr>
          <p:cNvPr id="48" name="TextBox 47"/>
          <p:cNvSpPr txBox="1"/>
          <p:nvPr/>
        </p:nvSpPr>
        <p:spPr>
          <a:xfrm>
            <a:off x="838200" y="4358560"/>
            <a:ext cx="1143000"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(x,y+1)</a:t>
            </a:r>
            <a:endParaRPr lang="en-US" sz="1400" dirty="0">
              <a:latin typeface="Times New Roman" pitchFamily="18" charset="0"/>
              <a:cs typeface="Times New Roman" pitchFamily="18" charset="0"/>
            </a:endParaRPr>
          </a:p>
        </p:txBody>
      </p:sp>
      <p:sp>
        <p:nvSpPr>
          <p:cNvPr id="49" name="TextBox 48"/>
          <p:cNvSpPr txBox="1"/>
          <p:nvPr/>
        </p:nvSpPr>
        <p:spPr>
          <a:xfrm>
            <a:off x="1828800" y="3364640"/>
            <a:ext cx="1541003"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(x+0.8,y+0.3)</a:t>
            </a:r>
            <a:endParaRPr lang="en-US" sz="1400" dirty="0">
              <a:latin typeface="Times New Roman" pitchFamily="18" charset="0"/>
              <a:cs typeface="Times New Roman" pitchFamily="18" charset="0"/>
            </a:endParaRPr>
          </a:p>
        </p:txBody>
      </p:sp>
      <p:sp>
        <p:nvSpPr>
          <p:cNvPr id="50" name="TextBox 49"/>
          <p:cNvSpPr txBox="1"/>
          <p:nvPr/>
        </p:nvSpPr>
        <p:spPr>
          <a:xfrm>
            <a:off x="4953000" y="3381128"/>
            <a:ext cx="3962400" cy="1754326"/>
          </a:xfrm>
          <a:prstGeom prst="rect">
            <a:avLst/>
          </a:prstGeom>
          <a:noFill/>
        </p:spPr>
        <p:txBody>
          <a:bodyPr wrap="square" rtlCol="0">
            <a:spAutoFit/>
          </a:bodyPr>
          <a:lstStyle/>
          <a:p>
            <a:r>
              <a:rPr lang="en-US" i="1"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(x + a, y + b)  = </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(1 - a)(1 - b) </a:t>
            </a:r>
            <a:r>
              <a:rPr lang="en-US" i="1"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(x, y) + </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a(1 - b) </a:t>
            </a:r>
            <a:r>
              <a:rPr lang="en-US" i="1"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(x + 1, y) + </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(1 - a)b </a:t>
            </a:r>
            <a:r>
              <a:rPr lang="en-US" i="1"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(x,y + 1) + </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ab</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(x + 1, y + 1) </a:t>
            </a:r>
          </a:p>
          <a:p>
            <a:endParaRPr lang="en-US" dirty="0">
              <a:latin typeface="Times New Roman" pitchFamily="18" charset="0"/>
              <a:cs typeface="Times New Roman" pitchFamily="18" charset="0"/>
            </a:endParaRPr>
          </a:p>
        </p:txBody>
      </p:sp>
      <p:sp>
        <p:nvSpPr>
          <p:cNvPr id="11" name="TextBox 10"/>
          <p:cNvSpPr txBox="1"/>
          <p:nvPr/>
        </p:nvSpPr>
        <p:spPr>
          <a:xfrm>
            <a:off x="4953000" y="2905711"/>
            <a:ext cx="2819400" cy="369332"/>
          </a:xfrm>
          <a:prstGeom prst="rect">
            <a:avLst/>
          </a:prstGeom>
          <a:noFill/>
        </p:spPr>
        <p:txBody>
          <a:bodyPr wrap="square" rtlCol="0">
            <a:spAutoFit/>
          </a:bodyPr>
          <a:lstStyle/>
          <a:p>
            <a:r>
              <a:rPr lang="en-US" dirty="0" smtClean="0"/>
              <a:t>Bilinear sampling:</a:t>
            </a:r>
            <a:endParaRPr lang="en-US" dirty="0"/>
          </a:p>
        </p:txBody>
      </p:sp>
      <p:sp>
        <p:nvSpPr>
          <p:cNvPr id="52" name="TextBox 51"/>
          <p:cNvSpPr txBox="1"/>
          <p:nvPr/>
        </p:nvSpPr>
        <p:spPr>
          <a:xfrm>
            <a:off x="968244" y="5955268"/>
            <a:ext cx="7207512" cy="369332"/>
          </a:xfrm>
          <a:prstGeom prst="rect">
            <a:avLst/>
          </a:prstGeom>
          <a:noFill/>
        </p:spPr>
        <p:txBody>
          <a:bodyPr wrap="square" rtlCol="0">
            <a:spAutoFit/>
          </a:bodyPr>
          <a:lstStyle/>
          <a:p>
            <a:r>
              <a:rPr lang="en-US" dirty="0" err="1" smtClean="0"/>
              <a:t>Bicubic</a:t>
            </a:r>
            <a:r>
              <a:rPr lang="en-US" dirty="0" smtClean="0"/>
              <a:t> sampling fits a higher order function using a larger area of support.</a:t>
            </a:r>
            <a:endParaRPr lang="en-US" dirty="0"/>
          </a:p>
        </p:txBody>
      </p:sp>
      <p:sp>
        <p:nvSpPr>
          <p:cNvPr id="12" name="TextBox 11"/>
          <p:cNvSpPr txBox="1"/>
          <p:nvPr/>
        </p:nvSpPr>
        <p:spPr>
          <a:xfrm>
            <a:off x="538123" y="1452208"/>
            <a:ext cx="6400800" cy="369332"/>
          </a:xfrm>
          <a:prstGeom prst="rect">
            <a:avLst/>
          </a:prstGeom>
          <a:noFill/>
        </p:spPr>
        <p:txBody>
          <a:bodyPr wrap="square" rtlCol="0">
            <a:spAutoFit/>
          </a:bodyPr>
          <a:lstStyle/>
          <a:p>
            <a:r>
              <a:rPr lang="en-US" dirty="0" smtClean="0"/>
              <a:t>How do we compute the values of pixels at fractional positions?</a:t>
            </a:r>
            <a:endParaRPr lang="en-US" dirty="0"/>
          </a:p>
        </p:txBody>
      </p:sp>
    </p:spTree>
    <p:extLst>
      <p:ext uri="{BB962C8B-B14F-4D97-AF65-F5344CB8AC3E}">
        <p14:creationId xmlns:p14="http://schemas.microsoft.com/office/powerpoint/2010/main" val="4156313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spc="-200" dirty="0" smtClean="0">
                <a:latin typeface="Kalinga" pitchFamily="34" charset="0"/>
                <a:cs typeface="Kalinga" pitchFamily="34" charset="0"/>
              </a:rPr>
              <a:t>Up-sampling</a:t>
            </a:r>
            <a:endParaRPr lang="en-US" sz="2000" spc="-200" dirty="0">
              <a:latin typeface="Kalinga" pitchFamily="34" charset="0"/>
              <a:cs typeface="Kalinga" pitchFamily="34" charset="0"/>
            </a:endParaRPr>
          </a:p>
        </p:txBody>
      </p:sp>
      <p:cxnSp>
        <p:nvCxnSpPr>
          <p:cNvPr id="26" name="Straight Connector 25"/>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1506" name="Picture 2" descr="Source image (4x4), scaled by your brows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6250" y="144282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blog.onthewings.net/wp-content/uploads/2009/08/16color_psNeares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31" y="1419527"/>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1080" y="1427714"/>
            <a:ext cx="18954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7" descr="Input Image"/>
          <p:cNvPicPr>
            <a:picLocks noChangeAspect="1" noChangeArrowheads="1"/>
          </p:cNvPicPr>
          <p:nvPr/>
        </p:nvPicPr>
        <p:blipFill rotWithShape="1">
          <a:blip r:embed="rId7">
            <a:extLst>
              <a:ext uri="{28A0092B-C50C-407E-A947-70E740481C1C}">
                <a14:useLocalDpi xmlns:a14="http://schemas.microsoft.com/office/drawing/2010/main" val="0"/>
              </a:ext>
            </a:extLst>
          </a:blip>
          <a:srcRect l="32980" t="31064" r="18094" b="23780"/>
          <a:stretch/>
        </p:blipFill>
        <p:spPr bwMode="auto">
          <a:xfrm>
            <a:off x="5890701" y="3765918"/>
            <a:ext cx="2796099" cy="2580725"/>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Input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3289" t="31074" r="18667" b="23769"/>
          <a:stretch/>
        </p:blipFill>
        <p:spPr bwMode="auto">
          <a:xfrm>
            <a:off x="3025958" y="3765918"/>
            <a:ext cx="2745720" cy="258072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Input Image"/>
          <p:cNvPicPr>
            <a:picLocks noChangeAspect="1" noChangeArrowheads="1"/>
          </p:cNvPicPr>
          <p:nvPr/>
        </p:nvPicPr>
        <p:blipFill rotWithShape="1">
          <a:blip r:embed="rId9">
            <a:extLst>
              <a:ext uri="{28A0092B-C50C-407E-A947-70E740481C1C}">
                <a14:useLocalDpi xmlns:a14="http://schemas.microsoft.com/office/drawing/2010/main" val="0"/>
              </a:ext>
            </a:extLst>
          </a:blip>
          <a:srcRect l="33380" t="31087" r="19019" b="23889"/>
          <a:stretch/>
        </p:blipFill>
        <p:spPr bwMode="auto">
          <a:xfrm>
            <a:off x="194741" y="3773474"/>
            <a:ext cx="2720381" cy="25731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3324527"/>
            <a:ext cx="1821631" cy="369332"/>
          </a:xfrm>
          <a:prstGeom prst="rect">
            <a:avLst/>
          </a:prstGeom>
          <a:noFill/>
        </p:spPr>
        <p:txBody>
          <a:bodyPr wrap="square" rtlCol="0">
            <a:spAutoFit/>
          </a:bodyPr>
          <a:lstStyle/>
          <a:p>
            <a:r>
              <a:rPr lang="en-US" dirty="0" smtClean="0"/>
              <a:t>Nearest neighbor</a:t>
            </a:r>
            <a:endParaRPr lang="en-US" dirty="0"/>
          </a:p>
        </p:txBody>
      </p:sp>
      <p:sp>
        <p:nvSpPr>
          <p:cNvPr id="28" name="TextBox 27"/>
          <p:cNvSpPr txBox="1"/>
          <p:nvPr/>
        </p:nvSpPr>
        <p:spPr>
          <a:xfrm>
            <a:off x="3505200" y="3324527"/>
            <a:ext cx="1821631" cy="369332"/>
          </a:xfrm>
          <a:prstGeom prst="rect">
            <a:avLst/>
          </a:prstGeom>
          <a:noFill/>
        </p:spPr>
        <p:txBody>
          <a:bodyPr wrap="square" rtlCol="0">
            <a:spAutoFit/>
          </a:bodyPr>
          <a:lstStyle/>
          <a:p>
            <a:pPr algn="ctr"/>
            <a:r>
              <a:rPr lang="en-US" dirty="0" smtClean="0"/>
              <a:t>Bilinear</a:t>
            </a:r>
            <a:endParaRPr lang="en-US" dirty="0"/>
          </a:p>
        </p:txBody>
      </p:sp>
      <p:sp>
        <p:nvSpPr>
          <p:cNvPr id="29" name="TextBox 28"/>
          <p:cNvSpPr txBox="1"/>
          <p:nvPr/>
        </p:nvSpPr>
        <p:spPr>
          <a:xfrm>
            <a:off x="6383723" y="3347828"/>
            <a:ext cx="1821631" cy="369332"/>
          </a:xfrm>
          <a:prstGeom prst="rect">
            <a:avLst/>
          </a:prstGeom>
          <a:noFill/>
        </p:spPr>
        <p:txBody>
          <a:bodyPr wrap="square" rtlCol="0">
            <a:spAutoFit/>
          </a:bodyPr>
          <a:lstStyle/>
          <a:p>
            <a:pPr algn="ctr"/>
            <a:r>
              <a:rPr lang="en-US" dirty="0" err="1" smtClean="0"/>
              <a:t>Bicubic</a:t>
            </a:r>
            <a:endParaRPr lang="en-US" dirty="0"/>
          </a:p>
        </p:txBody>
      </p:sp>
    </p:spTree>
    <p:extLst>
      <p:ext uri="{BB962C8B-B14F-4D97-AF65-F5344CB8AC3E}">
        <p14:creationId xmlns:p14="http://schemas.microsoft.com/office/powerpoint/2010/main" val="1423709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spc="-200" dirty="0" smtClean="0">
                <a:latin typeface="Kalinga" pitchFamily="34" charset="0"/>
                <a:cs typeface="Kalinga" pitchFamily="34" charset="0"/>
              </a:rPr>
              <a:t>Down-sampling</a:t>
            </a:r>
            <a:endParaRPr lang="en-US" sz="2000" spc="-200" dirty="0">
              <a:latin typeface="Kalinga" pitchFamily="34" charset="0"/>
              <a:cs typeface="Kalinga" pitchFamily="34" charset="0"/>
            </a:endParaRPr>
          </a:p>
        </p:txBody>
      </p:sp>
      <p:cxnSp>
        <p:nvCxnSpPr>
          <p:cNvPr id="26" name="Straight Connector 25"/>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9698" y="1447800"/>
            <a:ext cx="7537502" cy="461665"/>
          </a:xfrm>
          <a:prstGeom prst="rect">
            <a:avLst/>
          </a:prstGeom>
          <a:noFill/>
        </p:spPr>
        <p:txBody>
          <a:bodyPr wrap="square" rtlCol="0">
            <a:spAutoFit/>
          </a:bodyPr>
          <a:lstStyle/>
          <a:p>
            <a:r>
              <a:rPr lang="en-US" sz="2400" dirty="0" smtClean="0"/>
              <a:t>If you do it incorrectly your images could look like this:</a:t>
            </a:r>
            <a:endParaRPr lang="en-US" sz="2400" dirty="0"/>
          </a:p>
        </p:txBody>
      </p:sp>
      <p:pic>
        <p:nvPicPr>
          <p:cNvPr id="19458" name="Picture 2" descr="http://www.hawgood.co.uk/photo/moire/Guinness640.jpg"/>
          <p:cNvPicPr>
            <a:picLocks noChangeAspect="1" noChangeArrowheads="1"/>
          </p:cNvPicPr>
          <p:nvPr/>
        </p:nvPicPr>
        <p:blipFill rotWithShape="1">
          <a:blip r:embed="rId3">
            <a:extLst>
              <a:ext uri="{28A0092B-C50C-407E-A947-70E740481C1C}">
                <a14:useLocalDpi xmlns:a14="http://schemas.microsoft.com/office/drawing/2010/main" val="0"/>
              </a:ext>
            </a:extLst>
          </a:blip>
          <a:srcRect r="35754" b="19437"/>
          <a:stretch/>
        </p:blipFill>
        <p:spPr bwMode="auto">
          <a:xfrm>
            <a:off x="4988729" y="2286000"/>
            <a:ext cx="3240871"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05154"/>
            <a:ext cx="3538291"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4600" y="5867400"/>
            <a:ext cx="3810000" cy="369332"/>
          </a:xfrm>
          <a:prstGeom prst="rect">
            <a:avLst/>
          </a:prstGeom>
          <a:noFill/>
        </p:spPr>
        <p:txBody>
          <a:bodyPr wrap="square" rtlCol="0">
            <a:spAutoFit/>
          </a:bodyPr>
          <a:lstStyle/>
          <a:p>
            <a:r>
              <a:rPr lang="en-US" dirty="0" smtClean="0"/>
              <a:t>Check out </a:t>
            </a:r>
            <a:r>
              <a:rPr lang="en-US" dirty="0" err="1" smtClean="0"/>
              <a:t>Moire</a:t>
            </a:r>
            <a:r>
              <a:rPr lang="en-US" dirty="0" smtClean="0"/>
              <a:t> patterns on the web.</a:t>
            </a:r>
            <a:endParaRPr lang="en-US" dirty="0"/>
          </a:p>
        </p:txBody>
      </p:sp>
    </p:spTree>
    <p:extLst>
      <p:ext uri="{BB962C8B-B14F-4D97-AF65-F5344CB8AC3E}">
        <p14:creationId xmlns:p14="http://schemas.microsoft.com/office/powerpoint/2010/main" val="2202522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spc="-200" dirty="0" smtClean="0">
                <a:latin typeface="Kalinga" pitchFamily="34" charset="0"/>
                <a:cs typeface="Kalinga" pitchFamily="34" charset="0"/>
              </a:rPr>
              <a:t>Down-sampling</a:t>
            </a:r>
            <a:endParaRPr lang="en-US" sz="2000" spc="-200" dirty="0">
              <a:latin typeface="Kalinga" pitchFamily="34" charset="0"/>
              <a:cs typeface="Kalinga" pitchFamily="34" charset="0"/>
            </a:endParaRPr>
          </a:p>
        </p:txBody>
      </p:sp>
      <p:cxnSp>
        <p:nvCxnSpPr>
          <p:cNvPr id="26" name="Straight Connector 25"/>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5451475" cy="1447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762000" y="3581400"/>
            <a:ext cx="7772400" cy="2743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t>Aliasing</a:t>
            </a:r>
            <a:r>
              <a:rPr lang="en-US" sz="2000" dirty="0" smtClean="0"/>
              <a:t> can arise when you sample a continuous signal or image</a:t>
            </a:r>
          </a:p>
          <a:p>
            <a:pPr lvl="1"/>
            <a:r>
              <a:rPr lang="en-US" sz="1800" dirty="0" smtClean="0"/>
              <a:t>occurs when your sampling rate is not high enough to capture the amount of detail in your image</a:t>
            </a:r>
          </a:p>
          <a:p>
            <a:pPr lvl="1"/>
            <a:r>
              <a:rPr lang="en-US" sz="1800" dirty="0" smtClean="0"/>
              <a:t>Can give you the wrong signal/image—an </a:t>
            </a:r>
            <a:r>
              <a:rPr lang="en-US" sz="1800" i="1" dirty="0" smtClean="0"/>
              <a:t>alias</a:t>
            </a:r>
          </a:p>
          <a:p>
            <a:pPr lvl="1"/>
            <a:r>
              <a:rPr lang="en-US" sz="1800" dirty="0" smtClean="0"/>
              <a:t>formally, the image contains structure at different scales</a:t>
            </a:r>
          </a:p>
          <a:p>
            <a:pPr lvl="2"/>
            <a:r>
              <a:rPr lang="en-US" sz="1600" dirty="0" smtClean="0"/>
              <a:t>called “frequencies” in the Fourier domain</a:t>
            </a:r>
          </a:p>
          <a:p>
            <a:pPr lvl="1"/>
            <a:r>
              <a:rPr lang="en-US" sz="1800" dirty="0" smtClean="0"/>
              <a:t>the sampling rate must be high enough to capture the highest frequency in the image</a:t>
            </a:r>
          </a:p>
        </p:txBody>
      </p:sp>
    </p:spTree>
    <p:extLst>
      <p:ext uri="{BB962C8B-B14F-4D97-AF65-F5344CB8AC3E}">
        <p14:creationId xmlns:p14="http://schemas.microsoft.com/office/powerpoint/2010/main" val="2415195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spc="-200" dirty="0" smtClean="0">
                <a:latin typeface="Kalinga" pitchFamily="34" charset="0"/>
                <a:cs typeface="Kalinga" pitchFamily="34" charset="0"/>
              </a:rPr>
              <a:t>Solution</a:t>
            </a:r>
            <a:endParaRPr lang="en-US" sz="2000" spc="-200" dirty="0">
              <a:latin typeface="Kalinga" pitchFamily="34" charset="0"/>
              <a:cs typeface="Kalinga" pitchFamily="34" charset="0"/>
            </a:endParaRPr>
          </a:p>
        </p:txBody>
      </p:sp>
      <p:cxnSp>
        <p:nvCxnSpPr>
          <p:cNvPr id="26" name="Straight Connector 25"/>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1000" y="1410367"/>
            <a:ext cx="6705600" cy="461665"/>
          </a:xfrm>
          <a:prstGeom prst="rect">
            <a:avLst/>
          </a:prstGeom>
          <a:noFill/>
        </p:spPr>
        <p:txBody>
          <a:bodyPr wrap="square" rtlCol="0">
            <a:spAutoFit/>
          </a:bodyPr>
          <a:lstStyle/>
          <a:p>
            <a:r>
              <a:rPr lang="en-US" sz="2400" dirty="0" smtClean="0"/>
              <a:t>Filter before sampling, i.e. blur the image first.</a:t>
            </a:r>
            <a:endParaRPr lang="en-US" sz="2400" dirty="0"/>
          </a:p>
        </p:txBody>
      </p:sp>
      <p:pic>
        <p:nvPicPr>
          <p:cNvPr id="20485" name="Picture 5" descr="C:\larryz\classes\UW576S11\data\gogh2b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487" y="2057399"/>
            <a:ext cx="1676113" cy="2209801"/>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C:\larryz\classes\UW576S11\data\gogh3ba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487" y="4381500"/>
            <a:ext cx="9525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descr="C:\larryz\classes\UW576S11\data\gogh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057400"/>
            <a:ext cx="2514600" cy="3307042"/>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C:\larryz\classes\UW576S11\data\gogh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1576" y="2057400"/>
            <a:ext cx="1678024" cy="2212320"/>
          </a:xfrm>
          <a:prstGeom prst="rect">
            <a:avLst/>
          </a:prstGeom>
          <a:noFill/>
          <a:extLst>
            <a:ext uri="{909E8E84-426E-40DD-AFC4-6F175D3DCCD1}">
              <a14:hiddenFill xmlns:a14="http://schemas.microsoft.com/office/drawing/2010/main">
                <a:solidFill>
                  <a:srgbClr val="FFFFFF"/>
                </a:solidFill>
              </a14:hiddenFill>
            </a:ext>
          </a:extLst>
        </p:spPr>
      </p:pic>
      <p:pic>
        <p:nvPicPr>
          <p:cNvPr id="20489" name="Picture 9" descr="C:\larryz\classes\UW576S11\data\gogh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381500"/>
            <a:ext cx="9525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descr="C:\larryz\classes\UW576S11\data\gogh1ba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487" y="2057399"/>
            <a:ext cx="2514601" cy="330704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526658" y="2058030"/>
            <a:ext cx="0" cy="44958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52600" y="5801757"/>
            <a:ext cx="1076325" cy="369332"/>
          </a:xfrm>
          <a:prstGeom prst="rect">
            <a:avLst/>
          </a:prstGeom>
          <a:noFill/>
        </p:spPr>
        <p:txBody>
          <a:bodyPr wrap="square" rtlCol="0">
            <a:spAutoFit/>
          </a:bodyPr>
          <a:lstStyle/>
          <a:p>
            <a:r>
              <a:rPr lang="en-US" dirty="0" smtClean="0"/>
              <a:t>With blur</a:t>
            </a:r>
            <a:endParaRPr lang="en-US" dirty="0"/>
          </a:p>
        </p:txBody>
      </p:sp>
      <p:sp>
        <p:nvSpPr>
          <p:cNvPr id="21" name="TextBox 20"/>
          <p:cNvSpPr txBox="1"/>
          <p:nvPr/>
        </p:nvSpPr>
        <p:spPr>
          <a:xfrm>
            <a:off x="6096000" y="5802868"/>
            <a:ext cx="1524000" cy="369332"/>
          </a:xfrm>
          <a:prstGeom prst="rect">
            <a:avLst/>
          </a:prstGeom>
          <a:noFill/>
        </p:spPr>
        <p:txBody>
          <a:bodyPr wrap="square" rtlCol="0">
            <a:spAutoFit/>
          </a:bodyPr>
          <a:lstStyle/>
          <a:p>
            <a:r>
              <a:rPr lang="en-US" dirty="0" smtClean="0"/>
              <a:t>Without blur</a:t>
            </a:r>
            <a:endParaRPr lang="en-US" dirty="0"/>
          </a:p>
        </p:txBody>
      </p:sp>
    </p:spTree>
    <p:extLst>
      <p:ext uri="{BB962C8B-B14F-4D97-AF65-F5344CB8AC3E}">
        <p14:creationId xmlns:p14="http://schemas.microsoft.com/office/powerpoint/2010/main" val="2866918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1240171670"/>
              </p:ext>
            </p:extLst>
          </p:nvPr>
        </p:nvGraphicFramePr>
        <p:xfrm>
          <a:off x="838200" y="3276600"/>
          <a:ext cx="2057400" cy="2057400"/>
        </p:xfrm>
        <a:graphic>
          <a:graphicData uri="http://schemas.openxmlformats.org/drawingml/2006/table">
            <a:tbl>
              <a:tblPr bandRow="1">
                <a:effectLst/>
                <a:tableStyleId>{5C22544A-7EE6-4342-B048-85BDC9FD1C3A}</a:tableStyleId>
              </a:tblPr>
              <a:tblGrid>
                <a:gridCol w="342900"/>
                <a:gridCol w="342900"/>
                <a:gridCol w="342900"/>
                <a:gridCol w="342900"/>
                <a:gridCol w="342900"/>
                <a:gridCol w="342900"/>
              </a:tblGrid>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tx1"/>
                          </a:solidFill>
                        </a:rPr>
                        <a:t>200</a:t>
                      </a:r>
                      <a:endParaRPr lang="en-US" sz="1050" dirty="0">
                        <a:solidFill>
                          <a:schemeClr val="tx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tx1"/>
                          </a:solidFill>
                        </a:rPr>
                        <a:t>100</a:t>
                      </a:r>
                      <a:endParaRPr lang="en-US" sz="1050" dirty="0">
                        <a:solidFill>
                          <a:schemeClr val="tx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
        <p:nvSpPr>
          <p:cNvPr id="4" name="Title 1"/>
          <p:cNvSpPr>
            <a:spLocks noGrp="1"/>
          </p:cNvSpPr>
          <p:nvPr>
            <p:ph type="title"/>
          </p:nvPr>
        </p:nvSpPr>
        <p:spPr>
          <a:xfrm>
            <a:off x="457200" y="274638"/>
            <a:ext cx="8229600" cy="1143000"/>
          </a:xfrm>
        </p:spPr>
        <p:txBody>
          <a:bodyPr/>
          <a:lstStyle/>
          <a:p>
            <a:pPr algn="l"/>
            <a:r>
              <a:rPr lang="en-US" spc="-200" dirty="0" smtClean="0"/>
              <a:t>Image filtering</a:t>
            </a:r>
            <a:endParaRPr lang="en-US" sz="2800" spc="-200" dirty="0"/>
          </a:p>
        </p:txBody>
      </p:sp>
      <p:sp>
        <p:nvSpPr>
          <p:cNvPr id="3" name="Text Placeholder 2"/>
          <p:cNvSpPr>
            <a:spLocks noGrp="1"/>
          </p:cNvSpPr>
          <p:nvPr>
            <p:ph type="body" idx="1"/>
          </p:nvPr>
        </p:nvSpPr>
        <p:spPr>
          <a:xfrm>
            <a:off x="457200" y="1295400"/>
            <a:ext cx="6553200" cy="2076450"/>
          </a:xfrm>
        </p:spPr>
        <p:txBody>
          <a:bodyPr>
            <a:normAutofit/>
          </a:bodyPr>
          <a:lstStyle/>
          <a:p>
            <a:pPr marL="0" indent="0">
              <a:buNone/>
            </a:pPr>
            <a:r>
              <a:rPr lang="en-US" sz="2000" dirty="0" smtClean="0"/>
              <a:t>Linear filtering = Applying a local function to the image using 		a sum of weighted neighboring pixels.</a:t>
            </a:r>
          </a:p>
          <a:p>
            <a:pPr marL="0" indent="0">
              <a:buNone/>
            </a:pPr>
            <a:endParaRPr lang="en-US" sz="1050" dirty="0" smtClean="0"/>
          </a:p>
          <a:p>
            <a:pPr marL="0" indent="0">
              <a:buNone/>
            </a:pPr>
            <a:endParaRPr lang="en-US" sz="1050" dirty="0" smtClean="0"/>
          </a:p>
          <a:p>
            <a:pPr marL="0" indent="0">
              <a:buNone/>
            </a:pPr>
            <a:endParaRPr lang="en-US" sz="1050" dirty="0" smtClean="0"/>
          </a:p>
          <a:p>
            <a:pPr marL="0" indent="0">
              <a:buNone/>
            </a:pPr>
            <a:r>
              <a:rPr lang="en-US" sz="2000" dirty="0" smtClean="0"/>
              <a:t>Such as blurring:</a:t>
            </a:r>
            <a:endParaRPr lang="en-US" sz="2000" dirty="0"/>
          </a:p>
        </p:txBody>
      </p:sp>
      <p:cxnSp>
        <p:nvCxnSpPr>
          <p:cNvPr id="5" name="Straight Connector 4"/>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35620680"/>
              </p:ext>
            </p:extLst>
          </p:nvPr>
        </p:nvGraphicFramePr>
        <p:xfrm>
          <a:off x="3657600" y="3429000"/>
          <a:ext cx="1752600" cy="1770090"/>
        </p:xfrm>
        <a:graphic>
          <a:graphicData uri="http://schemas.openxmlformats.org/drawingml/2006/table">
            <a:tbl>
              <a:tblPr bandRow="1">
                <a:effectLst/>
                <a:tableStyleId>{5C22544A-7EE6-4342-B048-85BDC9FD1C3A}</a:tableStyleId>
              </a:tblPr>
              <a:tblGrid>
                <a:gridCol w="350520"/>
                <a:gridCol w="350520"/>
                <a:gridCol w="350520"/>
                <a:gridCol w="350520"/>
                <a:gridCol w="350520"/>
              </a:tblGrid>
              <a:tr h="35401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5401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5401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bg1"/>
                          </a:solidFill>
                        </a:rPr>
                        <a:t>0.11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5401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bg1"/>
                          </a:solidFill>
                        </a:rPr>
                        <a:t>0.11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5401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bl>
          </a:graphicData>
        </a:graphic>
      </p:graphicFrame>
      <p:sp>
        <p:nvSpPr>
          <p:cNvPr id="13" name="TextBox 12"/>
          <p:cNvSpPr txBox="1"/>
          <p:nvPr/>
        </p:nvSpPr>
        <p:spPr>
          <a:xfrm>
            <a:off x="2971800" y="3878013"/>
            <a:ext cx="685800" cy="1200329"/>
          </a:xfrm>
          <a:prstGeom prst="rect">
            <a:avLst/>
          </a:prstGeom>
          <a:noFill/>
        </p:spPr>
        <p:txBody>
          <a:bodyPr wrap="square" rtlCol="0">
            <a:spAutoFit/>
          </a:bodyPr>
          <a:lstStyle/>
          <a:p>
            <a:r>
              <a:rPr lang="en-US" sz="7200" dirty="0" smtClean="0"/>
              <a:t>*</a:t>
            </a:r>
            <a:endParaRPr lang="en-US" sz="7200" dirty="0"/>
          </a:p>
        </p:txBody>
      </p:sp>
      <p:sp>
        <p:nvSpPr>
          <p:cNvPr id="14" name="TextBox 13"/>
          <p:cNvSpPr txBox="1"/>
          <p:nvPr/>
        </p:nvSpPr>
        <p:spPr>
          <a:xfrm>
            <a:off x="5486400" y="3649413"/>
            <a:ext cx="685800" cy="1200329"/>
          </a:xfrm>
          <a:prstGeom prst="rect">
            <a:avLst/>
          </a:prstGeom>
          <a:noFill/>
        </p:spPr>
        <p:txBody>
          <a:bodyPr wrap="square" rtlCol="0">
            <a:spAutoFit/>
          </a:bodyPr>
          <a:lstStyle/>
          <a:p>
            <a:r>
              <a:rPr lang="en-US" sz="7200" dirty="0" smtClean="0"/>
              <a:t>=</a:t>
            </a:r>
            <a:endParaRPr lang="en-US" sz="7200" dirty="0"/>
          </a:p>
        </p:txBody>
      </p:sp>
      <p:graphicFrame>
        <p:nvGraphicFramePr>
          <p:cNvPr id="17" name="Table 16"/>
          <p:cNvGraphicFramePr>
            <a:graphicFrameLocks noGrp="1"/>
          </p:cNvGraphicFramePr>
          <p:nvPr>
            <p:extLst>
              <p:ext uri="{D42A27DB-BD31-4B8C-83A1-F6EECF244321}">
                <p14:modId xmlns:p14="http://schemas.microsoft.com/office/powerpoint/2010/main" val="644244309"/>
              </p:ext>
            </p:extLst>
          </p:nvPr>
        </p:nvGraphicFramePr>
        <p:xfrm>
          <a:off x="6248400" y="3268413"/>
          <a:ext cx="2057400" cy="2057400"/>
        </p:xfrm>
        <a:graphic>
          <a:graphicData uri="http://schemas.openxmlformats.org/drawingml/2006/table">
            <a:tbl>
              <a:tblPr bandRow="1">
                <a:effectLst/>
                <a:tableStyleId>{5C22544A-7EE6-4342-B048-85BDC9FD1C3A}</a:tableStyleId>
              </a:tblPr>
              <a:tblGrid>
                <a:gridCol w="342900"/>
                <a:gridCol w="342900"/>
                <a:gridCol w="342900"/>
                <a:gridCol w="342900"/>
                <a:gridCol w="342900"/>
                <a:gridCol w="342900"/>
              </a:tblGrid>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22</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22</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22</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22</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22</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22</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22</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33</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B2B2"/>
                    </a:solidFill>
                  </a:tcPr>
                </a:tc>
                <a:tc>
                  <a:txBody>
                    <a:bodyPr/>
                    <a:lstStyle/>
                    <a:p>
                      <a:pPr algn="ctr"/>
                      <a:r>
                        <a:rPr lang="en-US" sz="1050" dirty="0" smtClean="0">
                          <a:solidFill>
                            <a:schemeClr val="bg1"/>
                          </a:solidFill>
                        </a:rPr>
                        <a:t>33</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B2B2"/>
                    </a:solidFill>
                  </a:tcPr>
                </a:tc>
                <a:tc>
                  <a:txBody>
                    <a:bodyPr/>
                    <a:lstStyle/>
                    <a:p>
                      <a:pPr algn="ctr"/>
                      <a:r>
                        <a:rPr lang="en-US" sz="1050" dirty="0" smtClean="0">
                          <a:solidFill>
                            <a:schemeClr val="bg1"/>
                          </a:solidFill>
                        </a:rPr>
                        <a:t>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5F5F"/>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5F5F"/>
                    </a:solidFill>
                  </a:tcPr>
                </a:tc>
                <a:tc>
                  <a:txBody>
                    <a:bodyPr/>
                    <a:lstStyle/>
                    <a:p>
                      <a:pPr algn="ctr"/>
                      <a:r>
                        <a:rPr lang="en-US" sz="1050" dirty="0" smtClean="0">
                          <a:solidFill>
                            <a:schemeClr val="bg1"/>
                          </a:solidFill>
                        </a:rPr>
                        <a:t>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5F5F"/>
                    </a:solidFill>
                  </a:tcPr>
                </a:tc>
                <a:tc>
                  <a:txBody>
                    <a:bodyPr/>
                    <a:lstStyle/>
                    <a:p>
                      <a:pPr algn="ctr"/>
                      <a:r>
                        <a:rPr lang="en-US" sz="1050" dirty="0" smtClean="0">
                          <a:solidFill>
                            <a:schemeClr val="bg1"/>
                          </a:solidFill>
                        </a:rPr>
                        <a:t>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5F5F"/>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5F5F"/>
                    </a:solidFill>
                  </a:tcPr>
                </a:tc>
                <a:tc>
                  <a:txBody>
                    <a:bodyPr/>
                    <a:lstStyle/>
                    <a:p>
                      <a:pPr algn="ctr"/>
                      <a:r>
                        <a:rPr lang="en-US" sz="1050" dirty="0" smtClean="0">
                          <a:solidFill>
                            <a:schemeClr val="bg1"/>
                          </a:solidFill>
                        </a:rPr>
                        <a:t>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5F5F"/>
                    </a:solidFill>
                  </a:tcPr>
                </a:tc>
                <a:tc>
                  <a:txBody>
                    <a:bodyPr/>
                    <a:lstStyle/>
                    <a:p>
                      <a:pPr algn="ctr"/>
                      <a:r>
                        <a:rPr lang="en-US" sz="1050" dirty="0" smtClean="0">
                          <a:solidFill>
                            <a:schemeClr val="bg1"/>
                          </a:solidFill>
                        </a:rPr>
                        <a:t>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5F5F"/>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bl>
          </a:graphicData>
        </a:graphic>
      </p:graphicFrame>
      <p:sp>
        <p:nvSpPr>
          <p:cNvPr id="19" name="TextBox 18"/>
          <p:cNvSpPr txBox="1"/>
          <p:nvPr/>
        </p:nvSpPr>
        <p:spPr>
          <a:xfrm>
            <a:off x="1143000" y="5334000"/>
            <a:ext cx="1828800" cy="369332"/>
          </a:xfrm>
          <a:prstGeom prst="rect">
            <a:avLst/>
          </a:prstGeom>
          <a:noFill/>
        </p:spPr>
        <p:txBody>
          <a:bodyPr wrap="square" rtlCol="0">
            <a:spAutoFit/>
          </a:bodyPr>
          <a:lstStyle/>
          <a:p>
            <a:r>
              <a:rPr lang="en-US" dirty="0" smtClean="0"/>
              <a:t>Input image</a:t>
            </a:r>
            <a:endParaRPr lang="en-US" dirty="0"/>
          </a:p>
        </p:txBody>
      </p:sp>
      <p:sp>
        <p:nvSpPr>
          <p:cNvPr id="20" name="TextBox 19"/>
          <p:cNvSpPr txBox="1"/>
          <p:nvPr/>
        </p:nvSpPr>
        <p:spPr>
          <a:xfrm>
            <a:off x="4114800" y="5345668"/>
            <a:ext cx="1828800" cy="369332"/>
          </a:xfrm>
          <a:prstGeom prst="rect">
            <a:avLst/>
          </a:prstGeom>
          <a:noFill/>
        </p:spPr>
        <p:txBody>
          <a:bodyPr wrap="square" rtlCol="0">
            <a:spAutoFit/>
          </a:bodyPr>
          <a:lstStyle/>
          <a:p>
            <a:r>
              <a:rPr lang="en-US" dirty="0" smtClean="0"/>
              <a:t>Kernel</a:t>
            </a:r>
            <a:endParaRPr lang="en-US" dirty="0"/>
          </a:p>
        </p:txBody>
      </p:sp>
      <p:sp>
        <p:nvSpPr>
          <p:cNvPr id="21" name="TextBox 20"/>
          <p:cNvSpPr txBox="1"/>
          <p:nvPr/>
        </p:nvSpPr>
        <p:spPr>
          <a:xfrm>
            <a:off x="6553200" y="5334000"/>
            <a:ext cx="1828800" cy="369332"/>
          </a:xfrm>
          <a:prstGeom prst="rect">
            <a:avLst/>
          </a:prstGeom>
          <a:noFill/>
        </p:spPr>
        <p:txBody>
          <a:bodyPr wrap="square" rtlCol="0">
            <a:spAutoFit/>
          </a:bodyPr>
          <a:lstStyle/>
          <a:p>
            <a:r>
              <a:rPr lang="en-US" dirty="0" smtClean="0"/>
              <a:t>Output image</a:t>
            </a:r>
            <a:endParaRPr lang="en-US" dirty="0"/>
          </a:p>
        </p:txBody>
      </p:sp>
    </p:spTree>
    <p:extLst>
      <p:ext uri="{BB962C8B-B14F-4D97-AF65-F5344CB8AC3E}">
        <p14:creationId xmlns:p14="http://schemas.microsoft.com/office/powerpoint/2010/main" val="704371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algn="l"/>
            <a:r>
              <a:rPr lang="en-US" spc="-200" dirty="0" smtClean="0"/>
              <a:t>Image filtering</a:t>
            </a:r>
            <a:endParaRPr lang="en-US" sz="2800" spc="-200" dirty="0"/>
          </a:p>
        </p:txBody>
      </p:sp>
      <p:cxnSp>
        <p:nvCxnSpPr>
          <p:cNvPr id="5" name="Straight Connector 4"/>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2438432596"/>
              </p:ext>
            </p:extLst>
          </p:nvPr>
        </p:nvGraphicFramePr>
        <p:xfrm>
          <a:off x="838200" y="3276600"/>
          <a:ext cx="2057400" cy="2057400"/>
        </p:xfrm>
        <a:graphic>
          <a:graphicData uri="http://schemas.openxmlformats.org/drawingml/2006/table">
            <a:tbl>
              <a:tblPr bandRow="1">
                <a:effectLst/>
                <a:tableStyleId>{5C22544A-7EE6-4342-B048-85BDC9FD1C3A}</a:tableStyleId>
              </a:tblPr>
              <a:tblGrid>
                <a:gridCol w="342900"/>
                <a:gridCol w="342900"/>
                <a:gridCol w="342900"/>
                <a:gridCol w="342900"/>
                <a:gridCol w="342900"/>
                <a:gridCol w="342900"/>
              </a:tblGrid>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tx1"/>
                          </a:solidFill>
                        </a:rPr>
                        <a:t>200</a:t>
                      </a:r>
                      <a:endParaRPr lang="en-US" sz="1050" dirty="0">
                        <a:solidFill>
                          <a:schemeClr val="tx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tx1"/>
                          </a:solidFill>
                        </a:rPr>
                        <a:t>100</a:t>
                      </a:r>
                      <a:endParaRPr lang="en-US" sz="1050" dirty="0">
                        <a:solidFill>
                          <a:schemeClr val="tx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257047893"/>
              </p:ext>
            </p:extLst>
          </p:nvPr>
        </p:nvGraphicFramePr>
        <p:xfrm>
          <a:off x="3657600" y="3429000"/>
          <a:ext cx="1752600" cy="1770090"/>
        </p:xfrm>
        <a:graphic>
          <a:graphicData uri="http://schemas.openxmlformats.org/drawingml/2006/table">
            <a:tbl>
              <a:tblPr bandRow="1">
                <a:effectLst/>
                <a:tableStyleId>{5C22544A-7EE6-4342-B048-85BDC9FD1C3A}</a:tableStyleId>
              </a:tblPr>
              <a:tblGrid>
                <a:gridCol w="350520"/>
                <a:gridCol w="350520"/>
                <a:gridCol w="350520"/>
                <a:gridCol w="350520"/>
                <a:gridCol w="350520"/>
              </a:tblGrid>
              <a:tr h="35401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5401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5401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bg1"/>
                          </a:solidFill>
                        </a:rPr>
                        <a:t>0.11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5401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bg1"/>
                          </a:solidFill>
                        </a:rPr>
                        <a:t>0.11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5401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bl>
          </a:graphicData>
        </a:graphic>
      </p:graphicFrame>
      <p:sp>
        <p:nvSpPr>
          <p:cNvPr id="22" name="TextBox 21"/>
          <p:cNvSpPr txBox="1"/>
          <p:nvPr/>
        </p:nvSpPr>
        <p:spPr>
          <a:xfrm>
            <a:off x="2971800" y="3878013"/>
            <a:ext cx="685800" cy="1200329"/>
          </a:xfrm>
          <a:prstGeom prst="rect">
            <a:avLst/>
          </a:prstGeom>
          <a:noFill/>
        </p:spPr>
        <p:txBody>
          <a:bodyPr wrap="square" rtlCol="0">
            <a:spAutoFit/>
          </a:bodyPr>
          <a:lstStyle/>
          <a:p>
            <a:r>
              <a:rPr lang="en-US" sz="7200" dirty="0" smtClean="0"/>
              <a:t>*</a:t>
            </a:r>
            <a:endParaRPr lang="en-US" sz="7200" dirty="0"/>
          </a:p>
        </p:txBody>
      </p:sp>
      <p:sp>
        <p:nvSpPr>
          <p:cNvPr id="23" name="TextBox 22"/>
          <p:cNvSpPr txBox="1"/>
          <p:nvPr/>
        </p:nvSpPr>
        <p:spPr>
          <a:xfrm>
            <a:off x="5486400" y="3649413"/>
            <a:ext cx="685800" cy="1200329"/>
          </a:xfrm>
          <a:prstGeom prst="rect">
            <a:avLst/>
          </a:prstGeom>
          <a:noFill/>
        </p:spPr>
        <p:txBody>
          <a:bodyPr wrap="square" rtlCol="0">
            <a:spAutoFit/>
          </a:bodyPr>
          <a:lstStyle/>
          <a:p>
            <a:r>
              <a:rPr lang="en-US" sz="7200" dirty="0" smtClean="0"/>
              <a:t>=</a:t>
            </a:r>
            <a:endParaRPr lang="en-US" sz="7200" dirty="0"/>
          </a:p>
        </p:txBody>
      </p:sp>
      <p:graphicFrame>
        <p:nvGraphicFramePr>
          <p:cNvPr id="24" name="Table 23"/>
          <p:cNvGraphicFramePr>
            <a:graphicFrameLocks noGrp="1"/>
          </p:cNvGraphicFramePr>
          <p:nvPr>
            <p:extLst>
              <p:ext uri="{D42A27DB-BD31-4B8C-83A1-F6EECF244321}">
                <p14:modId xmlns:p14="http://schemas.microsoft.com/office/powerpoint/2010/main" val="1557761301"/>
              </p:ext>
            </p:extLst>
          </p:nvPr>
        </p:nvGraphicFramePr>
        <p:xfrm>
          <a:off x="6248400" y="3268413"/>
          <a:ext cx="2057400" cy="2057400"/>
        </p:xfrm>
        <a:graphic>
          <a:graphicData uri="http://schemas.openxmlformats.org/drawingml/2006/table">
            <a:tbl>
              <a:tblPr bandRow="1">
                <a:effectLst/>
                <a:tableStyleId>{5C22544A-7EE6-4342-B048-85BDC9FD1C3A}</a:tableStyleId>
              </a:tblPr>
              <a:tblGrid>
                <a:gridCol w="342900"/>
                <a:gridCol w="342900"/>
                <a:gridCol w="342900"/>
                <a:gridCol w="342900"/>
                <a:gridCol w="342900"/>
                <a:gridCol w="342900"/>
              </a:tblGrid>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22</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22</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22</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22</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22</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22</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22</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08080"/>
                    </a:solidFill>
                  </a:tcPr>
                </a:tc>
                <a:tc>
                  <a:txBody>
                    <a:bodyPr/>
                    <a:lstStyle/>
                    <a:p>
                      <a:pPr algn="ctr"/>
                      <a:r>
                        <a:rPr lang="en-US" sz="1050" dirty="0" smtClean="0">
                          <a:solidFill>
                            <a:schemeClr val="bg1"/>
                          </a:solidFill>
                        </a:rPr>
                        <a:t>33</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B2B2"/>
                    </a:solidFill>
                  </a:tcPr>
                </a:tc>
                <a:tc>
                  <a:txBody>
                    <a:bodyPr/>
                    <a:lstStyle/>
                    <a:p>
                      <a:pPr algn="ctr"/>
                      <a:r>
                        <a:rPr lang="en-US" sz="1050" dirty="0" smtClean="0">
                          <a:solidFill>
                            <a:schemeClr val="bg1"/>
                          </a:solidFill>
                        </a:rPr>
                        <a:t>33</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B2B2"/>
                    </a:solidFill>
                  </a:tcPr>
                </a:tc>
                <a:tc>
                  <a:txBody>
                    <a:bodyPr/>
                    <a:lstStyle/>
                    <a:p>
                      <a:pPr algn="ctr"/>
                      <a:r>
                        <a:rPr lang="en-US" sz="1050" dirty="0" smtClean="0">
                          <a:solidFill>
                            <a:schemeClr val="bg1"/>
                          </a:solidFill>
                        </a:rPr>
                        <a:t>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5F5F"/>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5F5F"/>
                    </a:solidFill>
                  </a:tcPr>
                </a:tc>
                <a:tc>
                  <a:txBody>
                    <a:bodyPr/>
                    <a:lstStyle/>
                    <a:p>
                      <a:pPr algn="ctr"/>
                      <a:r>
                        <a:rPr lang="en-US" sz="1050" dirty="0" smtClean="0">
                          <a:solidFill>
                            <a:schemeClr val="bg1"/>
                          </a:solidFill>
                        </a:rPr>
                        <a:t>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5F5F"/>
                    </a:solidFill>
                  </a:tcPr>
                </a:tc>
                <a:tc>
                  <a:txBody>
                    <a:bodyPr/>
                    <a:lstStyle/>
                    <a:p>
                      <a:pPr algn="ctr"/>
                      <a:r>
                        <a:rPr lang="en-US" sz="1050" dirty="0" smtClean="0">
                          <a:solidFill>
                            <a:schemeClr val="bg1"/>
                          </a:solidFill>
                        </a:rPr>
                        <a:t>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5F5F"/>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42900">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5F5F"/>
                    </a:solidFill>
                  </a:tcPr>
                </a:tc>
                <a:tc>
                  <a:txBody>
                    <a:bodyPr/>
                    <a:lstStyle/>
                    <a:p>
                      <a:pPr algn="ctr"/>
                      <a:r>
                        <a:rPr lang="en-US" sz="1050" dirty="0" smtClean="0">
                          <a:solidFill>
                            <a:schemeClr val="bg1"/>
                          </a:solidFill>
                        </a:rPr>
                        <a:t>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5F5F"/>
                    </a:solidFill>
                  </a:tcPr>
                </a:tc>
                <a:tc>
                  <a:txBody>
                    <a:bodyPr/>
                    <a:lstStyle/>
                    <a:p>
                      <a:pPr algn="ctr"/>
                      <a:r>
                        <a:rPr lang="en-US" sz="1050" dirty="0" smtClean="0">
                          <a:solidFill>
                            <a:schemeClr val="bg1"/>
                          </a:solidFill>
                        </a:rPr>
                        <a:t>11</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5F5F"/>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bl>
          </a:graphicData>
        </a:graphic>
      </p:graphicFrame>
      <p:sp>
        <p:nvSpPr>
          <p:cNvPr id="25" name="TextBox 24"/>
          <p:cNvSpPr txBox="1"/>
          <p:nvPr/>
        </p:nvSpPr>
        <p:spPr>
          <a:xfrm>
            <a:off x="1143000" y="5334000"/>
            <a:ext cx="1828800" cy="369332"/>
          </a:xfrm>
          <a:prstGeom prst="rect">
            <a:avLst/>
          </a:prstGeom>
          <a:noFill/>
        </p:spPr>
        <p:txBody>
          <a:bodyPr wrap="square" rtlCol="0">
            <a:spAutoFit/>
          </a:bodyPr>
          <a:lstStyle/>
          <a:p>
            <a:r>
              <a:rPr lang="en-US" dirty="0" smtClean="0"/>
              <a:t>Input image </a:t>
            </a:r>
            <a:r>
              <a:rPr lang="en-US" i="1" dirty="0" smtClean="0">
                <a:latin typeface="Times New Roman" pitchFamily="18" charset="0"/>
                <a:cs typeface="Times New Roman" pitchFamily="18" charset="0"/>
              </a:rPr>
              <a:t>f</a:t>
            </a:r>
            <a:endParaRPr lang="en-US" dirty="0"/>
          </a:p>
        </p:txBody>
      </p:sp>
      <p:sp>
        <p:nvSpPr>
          <p:cNvPr id="26" name="TextBox 25"/>
          <p:cNvSpPr txBox="1"/>
          <p:nvPr/>
        </p:nvSpPr>
        <p:spPr>
          <a:xfrm>
            <a:off x="4087091" y="5345668"/>
            <a:ext cx="1828800" cy="369332"/>
          </a:xfrm>
          <a:prstGeom prst="rect">
            <a:avLst/>
          </a:prstGeom>
          <a:noFill/>
        </p:spPr>
        <p:txBody>
          <a:bodyPr wrap="square" rtlCol="0">
            <a:spAutoFit/>
          </a:bodyPr>
          <a:lstStyle/>
          <a:p>
            <a:r>
              <a:rPr lang="en-US" dirty="0" smtClean="0"/>
              <a:t>Filter </a:t>
            </a:r>
            <a:r>
              <a:rPr lang="en-US" i="1" dirty="0" smtClean="0">
                <a:latin typeface="Times New Roman" pitchFamily="18" charset="0"/>
                <a:cs typeface="Times New Roman" pitchFamily="18" charset="0"/>
              </a:rPr>
              <a:t>h</a:t>
            </a:r>
            <a:endParaRPr lang="en-US" dirty="0"/>
          </a:p>
        </p:txBody>
      </p:sp>
      <p:sp>
        <p:nvSpPr>
          <p:cNvPr id="27" name="TextBox 26"/>
          <p:cNvSpPr txBox="1"/>
          <p:nvPr/>
        </p:nvSpPr>
        <p:spPr>
          <a:xfrm>
            <a:off x="6553200" y="5334000"/>
            <a:ext cx="1828800" cy="369332"/>
          </a:xfrm>
          <a:prstGeom prst="rect">
            <a:avLst/>
          </a:prstGeom>
          <a:noFill/>
        </p:spPr>
        <p:txBody>
          <a:bodyPr wrap="square" rtlCol="0">
            <a:spAutoFit/>
          </a:bodyPr>
          <a:lstStyle/>
          <a:p>
            <a:r>
              <a:rPr lang="en-US" dirty="0" smtClean="0"/>
              <a:t>Output image </a:t>
            </a:r>
            <a:r>
              <a:rPr lang="en-US" i="1" dirty="0" smtClean="0">
                <a:latin typeface="Times New Roman" pitchFamily="18" charset="0"/>
                <a:cs typeface="Times New Roman" pitchFamily="18" charset="0"/>
              </a:rPr>
              <a:t>g</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1992334"/>
            <a:ext cx="6115050" cy="82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20589" y="3103991"/>
            <a:ext cx="1828800" cy="400110"/>
          </a:xfrm>
          <a:prstGeom prst="rect">
            <a:avLst/>
          </a:prstGeom>
          <a:noFill/>
        </p:spPr>
        <p:txBody>
          <a:bodyPr wrap="square" rtlCol="0">
            <a:spAutoFit/>
          </a:bodyPr>
          <a:lstStyle/>
          <a:p>
            <a:pPr algn="ctr"/>
            <a:r>
              <a:rPr lang="en-US" sz="2000" dirty="0" smtClean="0"/>
              <a:t>Mean filter</a:t>
            </a:r>
            <a:endParaRPr lang="en-US" sz="2000" dirty="0"/>
          </a:p>
        </p:txBody>
      </p:sp>
    </p:spTree>
    <p:extLst>
      <p:ext uri="{BB962C8B-B14F-4D97-AF65-F5344CB8AC3E}">
        <p14:creationId xmlns:p14="http://schemas.microsoft.com/office/powerpoint/2010/main" val="1255882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algn="l"/>
            <a:r>
              <a:rPr lang="en-US" spc="-200" dirty="0" smtClean="0"/>
              <a:t>Image filtering</a:t>
            </a:r>
            <a:endParaRPr lang="en-US" sz="2800" spc="-200" dirty="0"/>
          </a:p>
        </p:txBody>
      </p:sp>
      <p:cxnSp>
        <p:nvCxnSpPr>
          <p:cNvPr id="5" name="Straight Connector 4"/>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
          </p:nvPr>
        </p:nvSpPr>
        <p:spPr>
          <a:xfrm>
            <a:off x="457200" y="1524000"/>
            <a:ext cx="8380412" cy="2971800"/>
          </a:xfrm>
        </p:spPr>
        <p:txBody>
          <a:bodyPr>
            <a:normAutofit/>
          </a:bodyPr>
          <a:lstStyle/>
          <a:p>
            <a:pPr>
              <a:buFont typeface="Arial" pitchFamily="34" charset="0"/>
              <a:buChar char="•"/>
            </a:pPr>
            <a:r>
              <a:rPr lang="en-US" sz="2800" dirty="0" smtClean="0"/>
              <a:t>Linear filters can have arbitrary weights.</a:t>
            </a:r>
            <a:endParaRPr lang="en-US" sz="2800" dirty="0"/>
          </a:p>
          <a:p>
            <a:pPr>
              <a:buFont typeface="Arial" pitchFamily="34" charset="0"/>
              <a:buChar char="•"/>
            </a:pPr>
            <a:r>
              <a:rPr lang="en-US" sz="2800" dirty="0" smtClean="0"/>
              <a:t>Typically they sum to 0 or 1, but not always.</a:t>
            </a:r>
            <a:endParaRPr lang="en-US" sz="2800" dirty="0"/>
          </a:p>
          <a:p>
            <a:pPr>
              <a:buFont typeface="Arial" pitchFamily="34" charset="0"/>
              <a:buChar char="•"/>
            </a:pPr>
            <a:r>
              <a:rPr lang="en-US" sz="2800" dirty="0" smtClean="0"/>
              <a:t>Weights may be positive or negative.</a:t>
            </a:r>
          </a:p>
          <a:p>
            <a:pPr>
              <a:buFont typeface="Arial" pitchFamily="34" charset="0"/>
              <a:buChar char="•"/>
            </a:pPr>
            <a:r>
              <a:rPr lang="en-US" sz="2800" dirty="0" smtClean="0"/>
              <a:t>Many filters aren’t linear (median filter.)</a:t>
            </a:r>
          </a:p>
          <a:p>
            <a:pPr marL="0" indent="0">
              <a:buNone/>
            </a:pPr>
            <a:endParaRPr lang="en-US" sz="2800" dirty="0"/>
          </a:p>
          <a:p>
            <a:pPr marL="0" indent="0">
              <a:buNone/>
            </a:pP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2209489038"/>
              </p:ext>
            </p:extLst>
          </p:nvPr>
        </p:nvGraphicFramePr>
        <p:xfrm>
          <a:off x="3162300" y="4051708"/>
          <a:ext cx="1752600" cy="1770090"/>
        </p:xfrm>
        <a:graphic>
          <a:graphicData uri="http://schemas.openxmlformats.org/drawingml/2006/table">
            <a:tbl>
              <a:tblPr bandRow="1">
                <a:effectLst/>
                <a:tableStyleId>{5C22544A-7EE6-4342-B048-85BDC9FD1C3A}</a:tableStyleId>
              </a:tblPr>
              <a:tblGrid>
                <a:gridCol w="350520"/>
                <a:gridCol w="350520"/>
                <a:gridCol w="350520"/>
                <a:gridCol w="350520"/>
                <a:gridCol w="350520"/>
              </a:tblGrid>
              <a:tr h="35401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5401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5401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bg1"/>
                          </a:solidFill>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tx1"/>
                          </a:solidFill>
                        </a:rPr>
                        <a:t>1</a:t>
                      </a:r>
                      <a:endParaRPr lang="en-US" sz="1050" dirty="0">
                        <a:solidFill>
                          <a:schemeClr val="tx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5401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bg1"/>
                          </a:solidFill>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54018">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050" dirty="0" smtClean="0">
                          <a:solidFill>
                            <a:schemeClr val="bg1"/>
                          </a:solidFill>
                        </a:rPr>
                        <a:t>0</a:t>
                      </a:r>
                      <a:endParaRPr lang="en-US" sz="105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bl>
          </a:graphicData>
        </a:graphic>
      </p:graphicFrame>
      <p:sp>
        <p:nvSpPr>
          <p:cNvPr id="2" name="TextBox 1"/>
          <p:cNvSpPr txBox="1"/>
          <p:nvPr/>
        </p:nvSpPr>
        <p:spPr>
          <a:xfrm>
            <a:off x="2895600" y="5879068"/>
            <a:ext cx="2514600" cy="369332"/>
          </a:xfrm>
          <a:prstGeom prst="rect">
            <a:avLst/>
          </a:prstGeom>
          <a:noFill/>
        </p:spPr>
        <p:txBody>
          <a:bodyPr wrap="square" rtlCol="0">
            <a:spAutoFit/>
          </a:bodyPr>
          <a:lstStyle/>
          <a:p>
            <a:r>
              <a:rPr lang="en-US" dirty="0" smtClean="0"/>
              <a:t>What does this filter do?</a:t>
            </a:r>
            <a:endParaRPr lang="en-US" dirty="0"/>
          </a:p>
        </p:txBody>
      </p:sp>
    </p:spTree>
    <p:extLst>
      <p:ext uri="{BB962C8B-B14F-4D97-AF65-F5344CB8AC3E}">
        <p14:creationId xmlns:p14="http://schemas.microsoft.com/office/powerpoint/2010/main" val="1343640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upload.wikimedia.org/wikipedia/commons/thumb/f/f6/Gaussian_Filter.svg/700px-Gaussian_Filter.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035" y="1335147"/>
            <a:ext cx="2263107" cy="16229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707" y="1198341"/>
            <a:ext cx="5872163" cy="149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457200" y="274638"/>
            <a:ext cx="8229600" cy="1143000"/>
          </a:xfrm>
        </p:spPr>
        <p:txBody>
          <a:bodyPr/>
          <a:lstStyle/>
          <a:p>
            <a:pPr algn="l"/>
            <a:r>
              <a:rPr lang="en-US" spc="-200" dirty="0" smtClean="0"/>
              <a:t>Gaussian filter</a:t>
            </a:r>
            <a:endParaRPr lang="en-US" sz="2800" spc="-200" dirty="0"/>
          </a:p>
        </p:txBody>
      </p:sp>
      <p:cxnSp>
        <p:nvCxnSpPr>
          <p:cNvPr id="5" name="Straight Connector 4"/>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71800" y="3878013"/>
            <a:ext cx="685800" cy="1200329"/>
          </a:xfrm>
          <a:prstGeom prst="rect">
            <a:avLst/>
          </a:prstGeom>
          <a:noFill/>
        </p:spPr>
        <p:txBody>
          <a:bodyPr wrap="square" rtlCol="0">
            <a:spAutoFit/>
          </a:bodyPr>
          <a:lstStyle/>
          <a:p>
            <a:r>
              <a:rPr lang="en-US" sz="7200" dirty="0" smtClean="0"/>
              <a:t>*</a:t>
            </a:r>
            <a:endParaRPr lang="en-US" sz="7200" dirty="0"/>
          </a:p>
        </p:txBody>
      </p:sp>
      <p:sp>
        <p:nvSpPr>
          <p:cNvPr id="23" name="TextBox 22"/>
          <p:cNvSpPr txBox="1"/>
          <p:nvPr/>
        </p:nvSpPr>
        <p:spPr>
          <a:xfrm>
            <a:off x="5486400" y="3649413"/>
            <a:ext cx="685800" cy="1200329"/>
          </a:xfrm>
          <a:prstGeom prst="rect">
            <a:avLst/>
          </a:prstGeom>
          <a:noFill/>
        </p:spPr>
        <p:txBody>
          <a:bodyPr wrap="square" rtlCol="0">
            <a:spAutoFit/>
          </a:bodyPr>
          <a:lstStyle/>
          <a:p>
            <a:r>
              <a:rPr lang="en-US" sz="7200" dirty="0" smtClean="0"/>
              <a:t>=</a:t>
            </a:r>
            <a:endParaRPr lang="en-US" sz="7200" dirty="0"/>
          </a:p>
        </p:txBody>
      </p:sp>
      <p:sp>
        <p:nvSpPr>
          <p:cNvPr id="25" name="TextBox 24"/>
          <p:cNvSpPr txBox="1"/>
          <p:nvPr/>
        </p:nvSpPr>
        <p:spPr>
          <a:xfrm>
            <a:off x="838200" y="5574268"/>
            <a:ext cx="1828800" cy="369332"/>
          </a:xfrm>
          <a:prstGeom prst="rect">
            <a:avLst/>
          </a:prstGeom>
          <a:noFill/>
        </p:spPr>
        <p:txBody>
          <a:bodyPr wrap="square" rtlCol="0">
            <a:spAutoFit/>
          </a:bodyPr>
          <a:lstStyle/>
          <a:p>
            <a:r>
              <a:rPr lang="en-US" dirty="0" smtClean="0"/>
              <a:t>Input image </a:t>
            </a:r>
            <a:r>
              <a:rPr lang="en-US" i="1" dirty="0" smtClean="0">
                <a:latin typeface="Times New Roman" pitchFamily="18" charset="0"/>
                <a:cs typeface="Times New Roman" pitchFamily="18" charset="0"/>
              </a:rPr>
              <a:t>f</a:t>
            </a:r>
            <a:endParaRPr lang="en-US" dirty="0"/>
          </a:p>
        </p:txBody>
      </p:sp>
      <p:sp>
        <p:nvSpPr>
          <p:cNvPr id="26" name="TextBox 25"/>
          <p:cNvSpPr txBox="1"/>
          <p:nvPr/>
        </p:nvSpPr>
        <p:spPr>
          <a:xfrm>
            <a:off x="4087091" y="5345668"/>
            <a:ext cx="1828800" cy="369332"/>
          </a:xfrm>
          <a:prstGeom prst="rect">
            <a:avLst/>
          </a:prstGeom>
          <a:noFill/>
        </p:spPr>
        <p:txBody>
          <a:bodyPr wrap="square" rtlCol="0">
            <a:spAutoFit/>
          </a:bodyPr>
          <a:lstStyle/>
          <a:p>
            <a:r>
              <a:rPr lang="en-US" dirty="0" smtClean="0"/>
              <a:t>Filter </a:t>
            </a:r>
            <a:r>
              <a:rPr lang="en-US" i="1" dirty="0" smtClean="0">
                <a:latin typeface="Times New Roman" pitchFamily="18" charset="0"/>
                <a:cs typeface="Times New Roman" pitchFamily="18" charset="0"/>
              </a:rPr>
              <a:t>h</a:t>
            </a:r>
            <a:endParaRPr lang="en-US" dirty="0"/>
          </a:p>
        </p:txBody>
      </p:sp>
      <p:sp>
        <p:nvSpPr>
          <p:cNvPr id="27" name="TextBox 26"/>
          <p:cNvSpPr txBox="1"/>
          <p:nvPr/>
        </p:nvSpPr>
        <p:spPr>
          <a:xfrm>
            <a:off x="6553200" y="5574268"/>
            <a:ext cx="1828800" cy="369332"/>
          </a:xfrm>
          <a:prstGeom prst="rect">
            <a:avLst/>
          </a:prstGeom>
          <a:noFill/>
        </p:spPr>
        <p:txBody>
          <a:bodyPr wrap="square" rtlCol="0">
            <a:spAutoFit/>
          </a:bodyPr>
          <a:lstStyle/>
          <a:p>
            <a:r>
              <a:rPr lang="en-US" dirty="0" smtClean="0"/>
              <a:t>Output image </a:t>
            </a:r>
            <a:r>
              <a:rPr lang="en-US" i="1" dirty="0" smtClean="0">
                <a:latin typeface="Times New Roman" pitchFamily="18" charset="0"/>
                <a:cs typeface="Times New Roman" pitchFamily="18" charset="0"/>
              </a:rPr>
              <a:t>g</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435011"/>
            <a:ext cx="1719263" cy="173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1111" r="14841"/>
          <a:stretch/>
        </p:blipFill>
        <p:spPr bwMode="auto">
          <a:xfrm>
            <a:off x="6161314" y="3048000"/>
            <a:ext cx="248266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1111" r="14841"/>
          <a:stretch/>
        </p:blipFill>
        <p:spPr bwMode="auto">
          <a:xfrm>
            <a:off x="354799" y="3047793"/>
            <a:ext cx="2474991" cy="250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508909" y="2602468"/>
            <a:ext cx="2330291" cy="369332"/>
          </a:xfrm>
          <a:prstGeom prst="rect">
            <a:avLst/>
          </a:prstGeom>
          <a:noFill/>
        </p:spPr>
        <p:txBody>
          <a:bodyPr wrap="square" rtlCol="0">
            <a:spAutoFit/>
          </a:bodyPr>
          <a:lstStyle/>
          <a:p>
            <a:r>
              <a:rPr lang="en-US" dirty="0" smtClean="0"/>
              <a:t>Compute empirically</a:t>
            </a:r>
            <a:endParaRPr lang="en-US" dirty="0"/>
          </a:p>
        </p:txBody>
      </p:sp>
      <p:cxnSp>
        <p:nvCxnSpPr>
          <p:cNvPr id="7" name="Straight Arrow Connector 6"/>
          <p:cNvCxnSpPr/>
          <p:nvPr/>
        </p:nvCxnSpPr>
        <p:spPr>
          <a:xfrm flipH="1" flipV="1">
            <a:off x="5946833" y="2602468"/>
            <a:ext cx="545338" cy="14972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215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algn="l"/>
            <a:r>
              <a:rPr lang="en-US" spc="-200" dirty="0" smtClean="0"/>
              <a:t>Gaussian vs. mean filters</a:t>
            </a:r>
            <a:endParaRPr lang="en-US" sz="2800" spc="-200" dirty="0"/>
          </a:p>
        </p:txBody>
      </p:sp>
      <p:cxnSp>
        <p:nvCxnSpPr>
          <p:cNvPr id="5" name="Straight Connector 4"/>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268" name="Picture 4" descr="C:\larryz\classes\UW576S11\data\sn_mean.png"/>
          <p:cNvPicPr>
            <a:picLocks noChangeAspect="1" noChangeArrowheads="1"/>
          </p:cNvPicPr>
          <p:nvPr/>
        </p:nvPicPr>
        <p:blipFill rotWithShape="1">
          <a:blip r:embed="rId2">
            <a:extLst>
              <a:ext uri="{28A0092B-C50C-407E-A947-70E740481C1C}">
                <a14:useLocalDpi xmlns:a14="http://schemas.microsoft.com/office/drawing/2010/main" val="0"/>
              </a:ext>
            </a:extLst>
          </a:blip>
          <a:srcRect r="41728"/>
          <a:stretch/>
        </p:blipFill>
        <p:spPr bwMode="auto">
          <a:xfrm>
            <a:off x="2736058" y="1447800"/>
            <a:ext cx="3009518" cy="387345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985"/>
          <a:stretch/>
        </p:blipFill>
        <p:spPr bwMode="auto">
          <a:xfrm>
            <a:off x="2736059" y="4800599"/>
            <a:ext cx="516714" cy="520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81000" y="6243935"/>
            <a:ext cx="4343400" cy="461665"/>
          </a:xfrm>
          <a:prstGeom prst="rect">
            <a:avLst/>
          </a:prstGeom>
          <a:noFill/>
        </p:spPr>
        <p:txBody>
          <a:bodyPr wrap="square" rtlCol="0">
            <a:spAutoFit/>
          </a:bodyPr>
          <a:lstStyle/>
          <a:p>
            <a:r>
              <a:rPr lang="en-US" sz="2400" dirty="0" smtClean="0"/>
              <a:t>What does real blur look like?</a:t>
            </a:r>
            <a:endParaRPr lang="en-US" sz="2400" dirty="0"/>
          </a:p>
        </p:txBody>
      </p:sp>
      <p:pic>
        <p:nvPicPr>
          <p:cNvPr id="11267" name="Picture 3" descr="C:\larryz\classes\UW576S11\data\sn_orig.png"/>
          <p:cNvPicPr>
            <a:picLocks noChangeAspect="1" noChangeArrowheads="1"/>
          </p:cNvPicPr>
          <p:nvPr/>
        </p:nvPicPr>
        <p:blipFill rotWithShape="1">
          <a:blip r:embed="rId4">
            <a:extLst>
              <a:ext uri="{28A0092B-C50C-407E-A947-70E740481C1C}">
                <a14:useLocalDpi xmlns:a14="http://schemas.microsoft.com/office/drawing/2010/main" val="0"/>
              </a:ext>
            </a:extLst>
          </a:blip>
          <a:srcRect r="41728"/>
          <a:stretch/>
        </p:blipFill>
        <p:spPr bwMode="auto">
          <a:xfrm>
            <a:off x="228600" y="1460541"/>
            <a:ext cx="2216770" cy="2853136"/>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larryz\classes\UW576S11\data\sn_gauss.png"/>
          <p:cNvPicPr>
            <a:picLocks noChangeAspect="1" noChangeArrowheads="1"/>
          </p:cNvPicPr>
          <p:nvPr/>
        </p:nvPicPr>
        <p:blipFill rotWithShape="1">
          <a:blip r:embed="rId5">
            <a:extLst>
              <a:ext uri="{28A0092B-C50C-407E-A947-70E740481C1C}">
                <a14:useLocalDpi xmlns:a14="http://schemas.microsoft.com/office/drawing/2010/main" val="0"/>
              </a:ext>
            </a:extLst>
          </a:blip>
          <a:srcRect r="42202"/>
          <a:stretch/>
        </p:blipFill>
        <p:spPr bwMode="auto">
          <a:xfrm>
            <a:off x="5930353" y="1460541"/>
            <a:ext cx="2985047" cy="38734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0353" y="4770438"/>
            <a:ext cx="546647" cy="55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520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algn="l"/>
            <a:r>
              <a:rPr lang="en-US" spc="-200" dirty="0" smtClean="0"/>
              <a:t>First and second derivatives</a:t>
            </a:r>
            <a:endParaRPr lang="en-US" sz="2800" spc="-200" dirty="0"/>
          </a:p>
        </p:txBody>
      </p:sp>
      <p:cxnSp>
        <p:nvCxnSpPr>
          <p:cNvPr id="5" name="Straight Connector 4"/>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71800" y="3878013"/>
            <a:ext cx="685800" cy="1200329"/>
          </a:xfrm>
          <a:prstGeom prst="rect">
            <a:avLst/>
          </a:prstGeom>
          <a:noFill/>
        </p:spPr>
        <p:txBody>
          <a:bodyPr wrap="square" rtlCol="0">
            <a:spAutoFit/>
          </a:bodyPr>
          <a:lstStyle/>
          <a:p>
            <a:r>
              <a:rPr lang="en-US" sz="7200" dirty="0" smtClean="0"/>
              <a:t>*</a:t>
            </a:r>
            <a:endParaRPr lang="en-US" sz="7200" dirty="0"/>
          </a:p>
        </p:txBody>
      </p:sp>
      <p:sp>
        <p:nvSpPr>
          <p:cNvPr id="23" name="TextBox 22"/>
          <p:cNvSpPr txBox="1"/>
          <p:nvPr/>
        </p:nvSpPr>
        <p:spPr>
          <a:xfrm>
            <a:off x="5486400" y="3649413"/>
            <a:ext cx="685800" cy="1200329"/>
          </a:xfrm>
          <a:prstGeom prst="rect">
            <a:avLst/>
          </a:prstGeom>
          <a:noFill/>
        </p:spPr>
        <p:txBody>
          <a:bodyPr wrap="square" rtlCol="0">
            <a:spAutoFit/>
          </a:bodyPr>
          <a:lstStyle/>
          <a:p>
            <a:r>
              <a:rPr lang="en-US" sz="7200" dirty="0" smtClean="0"/>
              <a:t>=</a:t>
            </a:r>
            <a:endParaRPr lang="en-US" sz="7200" dirty="0"/>
          </a:p>
        </p:txBody>
      </p:sp>
      <p:pic>
        <p:nvPicPr>
          <p:cNvPr id="9220" name="Picture 4" descr="http://www.ucl.ac.uk/~ucbplrd/motion/motion_images/Fig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608" y="1737938"/>
            <a:ext cx="7145183" cy="428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51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algn="l"/>
            <a:r>
              <a:rPr lang="en-US" spc="-200" dirty="0" smtClean="0"/>
              <a:t>First and second derivatives</a:t>
            </a:r>
            <a:endParaRPr lang="en-US" sz="2800" spc="-200" dirty="0"/>
          </a:p>
        </p:txBody>
      </p:sp>
      <p:cxnSp>
        <p:nvCxnSpPr>
          <p:cNvPr id="5" name="Straight Connector 4"/>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43" name="Picture 3" descr="C:\larryz\classes\UW576S11\data\tightro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393" y="1600201"/>
            <a:ext cx="2524125" cy="3895725"/>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http://www.cs.technion.ac.il/~protezhe/GACWeb/Documents/Phase%201/pre-processing%20for%20project-new_files/image010.gif"/>
          <p:cNvPicPr>
            <a:picLocks noChangeAspect="1" noChangeArrowheads="1"/>
          </p:cNvPicPr>
          <p:nvPr/>
        </p:nvPicPr>
        <p:blipFill rotWithShape="1">
          <a:blip r:embed="rId3">
            <a:extLst>
              <a:ext uri="{28A0092B-C50C-407E-A947-70E740481C1C}">
                <a14:useLocalDpi xmlns:a14="http://schemas.microsoft.com/office/drawing/2010/main" val="0"/>
              </a:ext>
            </a:extLst>
          </a:blip>
          <a:srcRect l="27122" t="12396" r="18437" b="62933"/>
          <a:stretch/>
        </p:blipFill>
        <p:spPr bwMode="auto">
          <a:xfrm>
            <a:off x="642393" y="5817325"/>
            <a:ext cx="2390503" cy="8882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http://www.cs.technion.ac.il/~protezhe/GACWeb/Documents/Phase%201/pre-processing%20for%20project-new_files/image010.gif"/>
          <p:cNvPicPr>
            <a:picLocks noChangeAspect="1" noChangeArrowheads="1"/>
          </p:cNvPicPr>
          <p:nvPr/>
        </p:nvPicPr>
        <p:blipFill rotWithShape="1">
          <a:blip r:embed="rId3">
            <a:extLst>
              <a:ext uri="{28A0092B-C50C-407E-A947-70E740481C1C}">
                <a14:useLocalDpi xmlns:a14="http://schemas.microsoft.com/office/drawing/2010/main" val="0"/>
              </a:ext>
            </a:extLst>
          </a:blip>
          <a:srcRect l="29126" t="45079" r="20052" b="27559"/>
          <a:stretch/>
        </p:blipFill>
        <p:spPr bwMode="auto">
          <a:xfrm>
            <a:off x="3581400" y="5796643"/>
            <a:ext cx="2231571" cy="9851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http://www.cs.technion.ac.il/~protezhe/GACWeb/Documents/Phase%201/pre-processing%20for%20project-new_files/image010.gif"/>
          <p:cNvPicPr>
            <a:picLocks noChangeAspect="1" noChangeArrowheads="1"/>
          </p:cNvPicPr>
          <p:nvPr/>
        </p:nvPicPr>
        <p:blipFill rotWithShape="1">
          <a:blip r:embed="rId3">
            <a:extLst>
              <a:ext uri="{28A0092B-C50C-407E-A947-70E740481C1C}">
                <a14:useLocalDpi xmlns:a14="http://schemas.microsoft.com/office/drawing/2010/main" val="0"/>
              </a:ext>
            </a:extLst>
          </a:blip>
          <a:srcRect l="34075" t="79063"/>
          <a:stretch/>
        </p:blipFill>
        <p:spPr bwMode="auto">
          <a:xfrm>
            <a:off x="6204177" y="6027965"/>
            <a:ext cx="2894783" cy="7538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5491570"/>
            <a:ext cx="2023518" cy="369332"/>
          </a:xfrm>
          <a:prstGeom prst="rect">
            <a:avLst/>
          </a:prstGeom>
          <a:noFill/>
        </p:spPr>
        <p:txBody>
          <a:bodyPr wrap="square" rtlCol="0">
            <a:spAutoFit/>
          </a:bodyPr>
          <a:lstStyle/>
          <a:p>
            <a:pPr algn="ctr"/>
            <a:r>
              <a:rPr lang="en-US" dirty="0" smtClean="0"/>
              <a:t>Original</a:t>
            </a:r>
            <a:endParaRPr lang="en-US" dirty="0"/>
          </a:p>
        </p:txBody>
      </p:sp>
      <p:sp>
        <p:nvSpPr>
          <p:cNvPr id="15" name="TextBox 14"/>
          <p:cNvSpPr txBox="1"/>
          <p:nvPr/>
        </p:nvSpPr>
        <p:spPr>
          <a:xfrm>
            <a:off x="3600994" y="5488849"/>
            <a:ext cx="2023518" cy="369332"/>
          </a:xfrm>
          <a:prstGeom prst="rect">
            <a:avLst/>
          </a:prstGeom>
          <a:noFill/>
        </p:spPr>
        <p:txBody>
          <a:bodyPr wrap="square" rtlCol="0">
            <a:spAutoFit/>
          </a:bodyPr>
          <a:lstStyle/>
          <a:p>
            <a:pPr algn="ctr"/>
            <a:r>
              <a:rPr lang="en-US" dirty="0" smtClean="0"/>
              <a:t>First Derivative x</a:t>
            </a:r>
            <a:endParaRPr lang="en-US" dirty="0"/>
          </a:p>
        </p:txBody>
      </p:sp>
      <p:sp>
        <p:nvSpPr>
          <p:cNvPr id="16" name="TextBox 15"/>
          <p:cNvSpPr txBox="1"/>
          <p:nvPr/>
        </p:nvSpPr>
        <p:spPr>
          <a:xfrm>
            <a:off x="6184378" y="5488849"/>
            <a:ext cx="2273822" cy="369332"/>
          </a:xfrm>
          <a:prstGeom prst="rect">
            <a:avLst/>
          </a:prstGeom>
          <a:noFill/>
        </p:spPr>
        <p:txBody>
          <a:bodyPr wrap="square" rtlCol="0">
            <a:spAutoFit/>
          </a:bodyPr>
          <a:lstStyle/>
          <a:p>
            <a:pPr algn="ctr"/>
            <a:r>
              <a:rPr lang="en-US" dirty="0" smtClean="0"/>
              <a:t>Second Derivative x, y</a:t>
            </a:r>
            <a:endParaRPr lang="en-US" dirty="0"/>
          </a:p>
        </p:txBody>
      </p:sp>
      <p:pic>
        <p:nvPicPr>
          <p:cNvPr id="10250" name="Picture 10" descr="C:\larryz\classes\UW576S11\data\tightrop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6137" y="1600201"/>
            <a:ext cx="2524125" cy="3895725"/>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descr="C:\larryz\classes\UW576S11\data\tightrop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2675" y="1600201"/>
            <a:ext cx="2524125" cy="38957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52800" y="1230868"/>
            <a:ext cx="3048000" cy="369332"/>
          </a:xfrm>
          <a:prstGeom prst="rect">
            <a:avLst/>
          </a:prstGeom>
          <a:noFill/>
        </p:spPr>
        <p:txBody>
          <a:bodyPr wrap="square" rtlCol="0">
            <a:spAutoFit/>
          </a:bodyPr>
          <a:lstStyle/>
          <a:p>
            <a:r>
              <a:rPr lang="en-US" dirty="0" smtClean="0"/>
              <a:t>What are these good for?</a:t>
            </a:r>
            <a:endParaRPr lang="en-US" dirty="0"/>
          </a:p>
        </p:txBody>
      </p:sp>
    </p:spTree>
    <p:extLst>
      <p:ext uri="{BB962C8B-B14F-4D97-AF65-F5344CB8AC3E}">
        <p14:creationId xmlns:p14="http://schemas.microsoft.com/office/powerpoint/2010/main" val="4201381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3460</TotalTime>
  <Words>1329</Words>
  <Application>Microsoft Office PowerPoint</Application>
  <PresentationFormat>On-screen Show (4:3)</PresentationFormat>
  <Paragraphs>790</Paragraphs>
  <Slides>27</Slides>
  <Notes>11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Filtering</vt:lpstr>
      <vt:lpstr>PowerPoint Presentation</vt:lpstr>
      <vt:lpstr>Image filtering</vt:lpstr>
      <vt:lpstr>Image filtering</vt:lpstr>
      <vt:lpstr>Image filtering</vt:lpstr>
      <vt:lpstr>Gaussian filter</vt:lpstr>
      <vt:lpstr>Gaussian vs. mean filters</vt:lpstr>
      <vt:lpstr>First and second derivatives</vt:lpstr>
      <vt:lpstr>First and second derivatives</vt:lpstr>
      <vt:lpstr>Subtracting filters</vt:lpstr>
      <vt:lpstr>Combining filters</vt:lpstr>
      <vt:lpstr>Combining Gaussian filters</vt:lpstr>
      <vt:lpstr>Separable filters</vt:lpstr>
      <vt:lpstr>Sums of rectangular regions</vt:lpstr>
      <vt:lpstr>Sums of rectangular regions</vt:lpstr>
      <vt:lpstr>Sums of rectangular regions</vt:lpstr>
      <vt:lpstr>Spatially varying filters</vt:lpstr>
      <vt:lpstr>PowerPoint Presentation</vt:lpstr>
      <vt:lpstr>PowerPoint Presentation</vt:lpstr>
      <vt:lpstr>PowerPoint Presentation</vt:lpstr>
      <vt:lpstr>Sampling</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Zitnick</dc:creator>
  <cp:lastModifiedBy>Larry Zitnick</cp:lastModifiedBy>
  <cp:revision>54</cp:revision>
  <dcterms:created xsi:type="dcterms:W3CDTF">2011-03-15T23:32:41Z</dcterms:created>
  <dcterms:modified xsi:type="dcterms:W3CDTF">2011-05-13T17:44:17Z</dcterms:modified>
</cp:coreProperties>
</file>