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  <p:sldMasterId id="2147483713" r:id="rId3"/>
  </p:sldMasterIdLst>
  <p:notesMasterIdLst>
    <p:notesMasterId r:id="rId39"/>
  </p:notesMasterIdLst>
  <p:sldIdLst>
    <p:sldId id="256" r:id="rId4"/>
    <p:sldId id="303" r:id="rId5"/>
    <p:sldId id="325" r:id="rId6"/>
    <p:sldId id="326" r:id="rId7"/>
    <p:sldId id="338" r:id="rId8"/>
    <p:sldId id="340" r:id="rId9"/>
    <p:sldId id="339" r:id="rId10"/>
    <p:sldId id="341" r:id="rId11"/>
    <p:sldId id="305" r:id="rId12"/>
    <p:sldId id="306" r:id="rId13"/>
    <p:sldId id="307" r:id="rId14"/>
    <p:sldId id="329" r:id="rId15"/>
    <p:sldId id="327" r:id="rId16"/>
    <p:sldId id="315" r:id="rId17"/>
    <p:sldId id="330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31" r:id="rId26"/>
    <p:sldId id="333" r:id="rId27"/>
    <p:sldId id="334" r:id="rId28"/>
    <p:sldId id="336" r:id="rId29"/>
    <p:sldId id="337" r:id="rId30"/>
    <p:sldId id="342" r:id="rId31"/>
    <p:sldId id="335" r:id="rId32"/>
    <p:sldId id="343" r:id="rId33"/>
    <p:sldId id="345" r:id="rId34"/>
    <p:sldId id="344" r:id="rId35"/>
    <p:sldId id="346" r:id="rId36"/>
    <p:sldId id="347" r:id="rId37"/>
    <p:sldId id="34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7E00"/>
    <a:srgbClr val="000000"/>
    <a:srgbClr val="FFFF00"/>
    <a:srgbClr val="00B050"/>
    <a:srgbClr val="4F81BD"/>
    <a:srgbClr val="808080"/>
    <a:srgbClr val="5F5F5F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806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5879619" indent="-35447153"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7FF7414C-1087-4606-9249-8EE7FA292E48}" type="slidenum">
              <a:rPr lang="en-US" sz="1100" b="0">
                <a:solidFill>
                  <a:prstClr val="black"/>
                </a:solidFill>
              </a:rPr>
              <a:pPr/>
              <a:t>4</a:t>
            </a:fld>
            <a:endParaRPr lang="en-US" sz="11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High level idea is that corners are good.  You want to find windows that contain strong gradients AND gradients oriented in more than one direction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5879619" indent="-35447153"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0B9A204D-16E5-47DA-A9D1-B550D7246CA7}" type="slidenum">
              <a:rPr lang="en-US" sz="1100" b="0">
                <a:solidFill>
                  <a:prstClr val="black"/>
                </a:solidFill>
              </a:rPr>
              <a:pPr/>
              <a:t>10</a:t>
            </a:fld>
            <a:endParaRPr lang="en-US" sz="11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94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4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8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44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27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51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6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9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7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3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8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rryz@microsof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14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slideLayout" Target="../slideLayouts/slideLayout14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21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67.xml"/><Relationship Id="rId16" Type="http://schemas.openxmlformats.org/officeDocument/2006/relationships/image" Target="../media/image2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9.png"/><Relationship Id="rId5" Type="http://schemas.openxmlformats.org/officeDocument/2006/relationships/tags" Target="../tags/tag70.xml"/><Relationship Id="rId15" Type="http://schemas.openxmlformats.org/officeDocument/2006/relationships/image" Target="../media/image23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7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2.png"/><Relationship Id="rId4" Type="http://schemas.openxmlformats.org/officeDocument/2006/relationships/tags" Target="../tags/tag77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35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21.png"/><Relationship Id="rId2" Type="http://schemas.openxmlformats.org/officeDocument/2006/relationships/tags" Target="../tags/tag79.xml"/><Relationship Id="rId16" Type="http://schemas.openxmlformats.org/officeDocument/2006/relationships/image" Target="../media/image23.png"/><Relationship Id="rId20" Type="http://schemas.openxmlformats.org/officeDocument/2006/relationships/image" Target="../media/image37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87.xml"/><Relationship Id="rId19" Type="http://schemas.openxmlformats.org/officeDocument/2006/relationships/image" Target="../media/image36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3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5.xml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6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Interest points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P 576</a:t>
            </a:r>
            <a:endParaRPr lang="en-US" dirty="0"/>
          </a:p>
          <a:p>
            <a:r>
              <a:rPr lang="en-US" sz="2000" dirty="0" smtClean="0"/>
              <a:t>Larry Zitnick (</a:t>
            </a:r>
            <a:r>
              <a:rPr lang="en-US" sz="2000" dirty="0" smtClean="0">
                <a:hlinkClick r:id="rId2"/>
              </a:rPr>
              <a:t>larryz@microsoft.com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Many slides courtesy of Steve Seitz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Local measures of uniqueness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Suppose we only consider a small window of pixels</a:t>
            </a:r>
          </a:p>
          <a:p>
            <a:pPr lvl="1"/>
            <a:r>
              <a:rPr lang="en-US" smtClean="0"/>
              <a:t>What defines whether a feature is a good or bad candidate?</a:t>
            </a:r>
          </a:p>
        </p:txBody>
      </p:sp>
      <p:sp>
        <p:nvSpPr>
          <p:cNvPr id="31748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4130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1749" name="Group 4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29000" y="2413000"/>
            <a:ext cx="2362200" cy="2209800"/>
            <a:chOff x="2208" y="1104"/>
            <a:chExt cx="1488" cy="1392"/>
          </a:xfrm>
        </p:grpSpPr>
        <p:sp>
          <p:nvSpPr>
            <p:cNvPr id="31758" name="Rectangle 4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759" name="Freeform 4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31750" name="Group 9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48400" y="2413000"/>
            <a:ext cx="2362200" cy="2209800"/>
            <a:chOff x="2208" y="1104"/>
            <a:chExt cx="1488" cy="1392"/>
          </a:xfrm>
        </p:grpSpPr>
        <p:sp>
          <p:nvSpPr>
            <p:cNvPr id="31756" name="Rectangle 9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757" name="Freeform 9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1751" name="Freeform 4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90600" y="2794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175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9688" y="352425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175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29025" y="33528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175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77000" y="25908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71600" y="64770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Slide adapted from Darya Frolova, Denis Simakov, Weizmann Institute.</a:t>
            </a:r>
          </a:p>
        </p:txBody>
      </p:sp>
    </p:spTree>
    <p:extLst>
      <p:ext uri="{BB962C8B-B14F-4D97-AF65-F5344CB8AC3E}">
        <p14:creationId xmlns:p14="http://schemas.microsoft.com/office/powerpoint/2010/main" val="37687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Feature detection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24130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24130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33797" name="Group 4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05200" y="3251200"/>
            <a:ext cx="703263" cy="677863"/>
            <a:chOff x="892" y="1801"/>
            <a:chExt cx="443" cy="427"/>
          </a:xfrm>
        </p:grpSpPr>
        <p:sp>
          <p:nvSpPr>
            <p:cNvPr id="33819" name="Rectangle 4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0" name="Line 4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1" name="Line 4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2" name="Line 4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3" name="Line 5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33798" name="Group 9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48400" y="2413000"/>
            <a:ext cx="2362200" cy="2209800"/>
            <a:chOff x="2208" y="1104"/>
            <a:chExt cx="1488" cy="1392"/>
          </a:xfrm>
        </p:grpSpPr>
        <p:sp>
          <p:nvSpPr>
            <p:cNvPr id="33817" name="Rectangle 9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8" name="Freeform 96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799" name="Freeform 41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90600" y="2794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80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01738" y="3411538"/>
            <a:ext cx="703262" cy="677862"/>
            <a:chOff x="892" y="1801"/>
            <a:chExt cx="443" cy="427"/>
          </a:xfrm>
        </p:grpSpPr>
        <p:sp>
          <p:nvSpPr>
            <p:cNvPr id="33812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3" name="Line 4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4" name="Line 4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5" name="Line 4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6" name="Line 5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33801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383338" y="2489200"/>
            <a:ext cx="703262" cy="677863"/>
            <a:chOff x="892" y="1801"/>
            <a:chExt cx="443" cy="427"/>
          </a:xfrm>
        </p:grpSpPr>
        <p:sp>
          <p:nvSpPr>
            <p:cNvPr id="33807" name="Rectangle 4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08" name="Line 4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09" name="Line 4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0" name="Line 4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11" name="Line 5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02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000" y="50038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“flat”</a:t>
            </a: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region:</a:t>
            </a:r>
            <a:b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no change in all directions</a:t>
            </a:r>
            <a:endParaRPr lang="ru-RU" sz="2000" b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803" name="Text Box 9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5003800"/>
            <a:ext cx="243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“edge”</a:t>
            </a: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no change along the edge direction</a:t>
            </a:r>
            <a:endParaRPr lang="ru-RU" sz="2000" b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804" name="Text Box 1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4978400"/>
            <a:ext cx="243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“corner”</a:t>
            </a: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</a:t>
            </a:r>
            <a:b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en-US" sz="2000" b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significant change in all directions</a:t>
            </a:r>
            <a:endParaRPr lang="ru-RU" sz="2000" b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805" name="Content Placeholder 2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685800" y="914400"/>
            <a:ext cx="84582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Local measure of feature uniqueness</a:t>
            </a:r>
          </a:p>
          <a:p>
            <a:pPr lvl="1"/>
            <a:r>
              <a:rPr lang="en-US" smtClean="0"/>
              <a:t>How does the window change when you shift by a</a:t>
            </a:r>
            <a:r>
              <a:rPr lang="en-US" i="1" smtClean="0"/>
              <a:t> small amount</a:t>
            </a:r>
            <a:r>
              <a:rPr lang="en-US" smtClean="0"/>
              <a:t>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71600" y="6477000"/>
            <a:ext cx="746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Slide adapted from Darya Frolova, Denis Simakov, Weizmann Institute.</a:t>
            </a:r>
          </a:p>
        </p:txBody>
      </p:sp>
    </p:spTree>
    <p:extLst>
      <p:ext uri="{BB962C8B-B14F-4D97-AF65-F5344CB8AC3E}">
        <p14:creationId xmlns:p14="http://schemas.microsoft.com/office/powerpoint/2010/main" val="19128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Let’s look at the gradient distributions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12192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17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742119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98328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682848" y="471082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7090" y="4697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99179" y="48532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4724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04755" y="47645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31085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36776" y="458107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655090" y="468205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71420" y="479177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4849" y="46338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42458" y="475161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26294" y="480886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76976" y="484833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71605" y="46902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25064" y="479879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71278" y="476525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600910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119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3990221" y="471751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20317" y="484092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631363" y="486814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520317" y="479447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5108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489876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886200" y="470555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19275" y="475161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35520" y="467657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89876" y="472731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990222" y="48199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63758" y="475675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216965" y="473045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071166" y="47046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76221" y="471092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78974" y="48430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5163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9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150" y="21701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677609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07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798" y="135762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65823" y="1586176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425" y="2501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496991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553200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7527502" y="476725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4837" y="534345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58778" y="523888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37966" y="4849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16079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54692" y="483607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429500" y="46891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354691" y="471987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410208" y="500350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496991" y="471676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858544" y="481991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133034" y="5486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469232" y="475278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89027" y="537066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527502" y="485274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58021" y="472656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800729" y="472559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926573" y="4822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Principle  Component  Analysis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Principal component is the direction of highest variance.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9491" y="1211862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to compute PCA components: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Subtract off the mean for each data point.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eigenvectors and eigenvalues.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components are the eigenvectors ranked by the eigenvalues.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905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Next, highest component is the direction with highest variance </a:t>
            </a:r>
            <a:r>
              <a:rPr lang="en-US" sz="1400" i="1" dirty="0" smtClean="0"/>
              <a:t>orthogonal</a:t>
            </a:r>
            <a:r>
              <a:rPr lang="en-US" sz="1400" dirty="0" smtClean="0"/>
              <a:t> to the previous components.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8328" y="3846292"/>
            <a:ext cx="7697972" cy="1905000"/>
            <a:chOff x="798328" y="3846292"/>
            <a:chExt cx="7697972" cy="1905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1742119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98328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1682848" y="471082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747090" y="4697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799179" y="48532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828800" y="4724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704755" y="47645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631085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636776" y="458107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55090" y="468205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771420" y="479177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774849" y="46338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642458" y="475161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26294" y="480886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76976" y="484833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571605" y="46902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625064" y="479879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771278" y="476525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4600910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657119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990221" y="471751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520317" y="484092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31363" y="486814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520317" y="479447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35108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489876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886200" y="470555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619275" y="475161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635520" y="467657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89876" y="472731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990222" y="48199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563758" y="475675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216965" y="473045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71166" y="47046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576221" y="471092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878974" y="48430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496991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553200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7527502" y="476725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24837" y="534345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258778" y="523888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37966" y="4849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6079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354692" y="483607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29500" y="46891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354691" y="471987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410208" y="500350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496991" y="471676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8544" y="481991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133034" y="5486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469232" y="475278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89027" y="537066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27502" y="485274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058021" y="472656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800729" y="472559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926573" y="4822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flipH="1" flipV="1">
            <a:off x="3810000" y="4806042"/>
            <a:ext cx="809276" cy="8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6886302" y="4800882"/>
            <a:ext cx="598715" cy="380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5105400" y="1801637"/>
            <a:ext cx="327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Arrow Connector 108"/>
          <p:cNvCxnSpPr>
            <a:stCxn id="54" idx="1"/>
          </p:cNvCxnSpPr>
          <p:nvPr/>
        </p:nvCxnSpPr>
        <p:spPr bwMode="auto">
          <a:xfrm flipH="1" flipV="1">
            <a:off x="1571605" y="4635507"/>
            <a:ext cx="162819" cy="181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4600910" y="4608292"/>
            <a:ext cx="3069" cy="208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1747090" y="4661045"/>
            <a:ext cx="137227" cy="164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 flipV="1">
            <a:off x="7116785" y="4343400"/>
            <a:ext cx="364926" cy="476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574415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eigenvalues are large!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6914061" y="5638800"/>
            <a:ext cx="68029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78" y="2920278"/>
            <a:ext cx="1536204" cy="3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3813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93813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3813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230688"/>
            <a:ext cx="5397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48150"/>
            <a:ext cx="539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8150"/>
            <a:ext cx="269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410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 peaks and threshold       to find corners.</a:t>
            </a:r>
            <a:endParaRPr lang="en-US" sz="2400" dirty="0"/>
          </a:p>
        </p:txBody>
      </p:sp>
      <p:pic>
        <p:nvPicPr>
          <p:cNvPr id="11" name="Picture 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55" y="5496588"/>
            <a:ext cx="401745" cy="2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4" y="2197520"/>
            <a:ext cx="3662363" cy="8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The math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4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compute the eigenvalues: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Compute eigenvalues.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7520"/>
            <a:ext cx="1881188" cy="6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0" y="4495800"/>
            <a:ext cx="5410200" cy="7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663" y="3124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Typically Gaussian weights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759434" y="2819400"/>
            <a:ext cx="247483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646583" cy="8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Harris operator</a:t>
            </a:r>
            <a:endParaRPr lang="ru-RU" smtClean="0"/>
          </a:p>
        </p:txBody>
      </p:sp>
      <p:sp>
        <p:nvSpPr>
          <p:cNvPr id="4813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9144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sym typeface="Symbol" pitchFamily="18" charset="2"/>
              </a:rPr>
              <a:t></a:t>
            </a:r>
            <a:r>
              <a:rPr lang="en-US" sz="24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sym typeface="Symbol" pitchFamily="18" charset="2"/>
              </a:rPr>
              <a:t>- </a:t>
            </a:r>
            <a:r>
              <a:rPr lang="en-US" sz="2400" dirty="0">
                <a:solidFill>
                  <a:srgbClr val="000000"/>
                </a:solidFill>
                <a:ea typeface="ＭＳ Ｐゴシック" charset="-128"/>
              </a:rPr>
              <a:t>is a variant of the “Harris operator” for feature detection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Very 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similar to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sym typeface="Symbol" pitchFamily="18" charset="2"/>
              </a:rPr>
              <a:t></a:t>
            </a:r>
            <a:r>
              <a:rPr lang="en-US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sym typeface="Symbol" pitchFamily="18" charset="2"/>
              </a:rPr>
              <a:t>- 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but less expensive (no square root)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Called the “Harris Corner Detector” or “Harris Operator”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Lots of other detectors, this is one of the most popular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481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524000"/>
            <a:ext cx="201771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438400"/>
            <a:ext cx="28813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13" y="3571298"/>
            <a:ext cx="1646583" cy="8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9049"/>
            <a:ext cx="1828800" cy="34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27" y="3605091"/>
            <a:ext cx="2236787" cy="34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05578"/>
            <a:ext cx="2319341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70557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Actually used in original paper: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Harris operator</a:t>
            </a:r>
            <a:endParaRPr lang="ru-RU" smtClean="0"/>
          </a:p>
        </p:txBody>
      </p:sp>
      <p:pic>
        <p:nvPicPr>
          <p:cNvPr id="49155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27625"/>
            <a:ext cx="539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433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566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05425" y="49244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49159" name="Straight Arrow Connector 2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0800000">
            <a:off x="3405188" y="40386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0" name="Straight Arrow Connector 2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10800000" flipV="1">
            <a:off x="3405188" y="51530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161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066800"/>
            <a:ext cx="27447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66800"/>
            <a:ext cx="24574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5425" y="20288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49164" name="Straight Arrow Connector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0800000">
            <a:off x="3405188" y="11430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5" name="Straight Arrow Connector 15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3405188" y="22574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96200" y="2133600"/>
            <a:ext cx="13319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Harris </a:t>
            </a:r>
            <a:br>
              <a:rPr lang="en-US" sz="240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2400">
                <a:solidFill>
                  <a:srgbClr val="000000"/>
                </a:solidFill>
                <a:ea typeface="ＭＳ Ｐゴシック" charset="-128"/>
              </a:rPr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18318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ows_step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Harris detector example</a:t>
            </a:r>
          </a:p>
        </p:txBody>
      </p:sp>
    </p:spTree>
    <p:extLst>
      <p:ext uri="{BB962C8B-B14F-4D97-AF65-F5344CB8AC3E}">
        <p14:creationId xmlns:p14="http://schemas.microsoft.com/office/powerpoint/2010/main" val="10996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ows_step1_corner_respon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 value (red high, blue low)</a:t>
            </a:r>
          </a:p>
        </p:txBody>
      </p:sp>
    </p:spTree>
    <p:extLst>
      <p:ext uri="{BB962C8B-B14F-4D97-AF65-F5344CB8AC3E}">
        <p14:creationId xmlns:p14="http://schemas.microsoft.com/office/powerpoint/2010/main" val="36390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How can we find corresponding points?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0" y="2514600"/>
            <a:ext cx="4724400" cy="762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895600"/>
            <a:ext cx="3810000" cy="2286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886200"/>
            <a:ext cx="4313237" cy="2667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ows_step2_thres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Threshold (f &gt; value) </a:t>
            </a:r>
          </a:p>
        </p:txBody>
      </p:sp>
    </p:spTree>
    <p:extLst>
      <p:ext uri="{BB962C8B-B14F-4D97-AF65-F5344CB8AC3E}">
        <p14:creationId xmlns:p14="http://schemas.microsoft.com/office/powerpoint/2010/main" val="1392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ows_step3_thresh&amp;ma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Find local maxima of f</a:t>
            </a:r>
          </a:p>
        </p:txBody>
      </p:sp>
    </p:spTree>
    <p:extLst>
      <p:ext uri="{BB962C8B-B14F-4D97-AF65-F5344CB8AC3E}">
        <p14:creationId xmlns:p14="http://schemas.microsoft.com/office/powerpoint/2010/main" val="3949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Harris features (in red)</a:t>
            </a:r>
          </a:p>
        </p:txBody>
      </p:sp>
    </p:spTree>
    <p:extLst>
      <p:ext uri="{BB962C8B-B14F-4D97-AF65-F5344CB8AC3E}">
        <p14:creationId xmlns:p14="http://schemas.microsoft.com/office/powerpoint/2010/main" val="27795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can we find correspondences?</a:t>
            </a:r>
          </a:p>
        </p:txBody>
      </p:sp>
      <p:pic>
        <p:nvPicPr>
          <p:cNvPr id="4" name="Picture 3" descr="cows_step4_harri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447800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1925543" y="2110767"/>
            <a:ext cx="4572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How can we find correspondences?</a:t>
            </a:r>
          </a:p>
        </p:txBody>
      </p:sp>
      <p:pic>
        <p:nvPicPr>
          <p:cNvPr id="4099" name="Picture 3" descr="C:\data\InterestPointEval\Graffiti\im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9125"/>
            <a:ext cx="3716269" cy="29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925543" y="2110768"/>
            <a:ext cx="457200" cy="457200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0454335">
            <a:off x="5945317" y="2443624"/>
            <a:ext cx="415363" cy="414056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4144407">
            <a:off x="2397264" y="4155439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6104890">
            <a:off x="5262243" y="4155440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3048000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5230647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8330" y="6172200"/>
            <a:ext cx="23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and rotation?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look at scale first:</a:t>
            </a:r>
          </a:p>
        </p:txBody>
      </p:sp>
      <p:pic>
        <p:nvPicPr>
          <p:cNvPr id="5123" name="Picture 3" descr="C:\data\InterestPointEval\PaperData\seattle\138289168_xXuQv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4625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5732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“best” scale?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71209" y="2987702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95009" y="2911502"/>
            <a:ext cx="304800" cy="3048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52504" y="2674951"/>
            <a:ext cx="789809" cy="77790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04905" y="2831326"/>
            <a:ext cx="487028" cy="465151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ata\InterestPointEval\PaperData\seattle\138289168_xXuQv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931" r="34704" b="44112"/>
          <a:stretch/>
        </p:blipFill>
        <p:spPr bwMode="auto">
          <a:xfrm>
            <a:off x="3190875" y="1840381"/>
            <a:ext cx="1614115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57295" y="2176324"/>
            <a:ext cx="762000" cy="762000"/>
          </a:xfrm>
          <a:prstGeom prst="ellipse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4807" y="1847671"/>
            <a:ext cx="1614115" cy="1900362"/>
            <a:chOff x="3705308" y="2353586"/>
            <a:chExt cx="1614115" cy="1900362"/>
          </a:xfrm>
        </p:grpSpPr>
        <p:pic>
          <p:nvPicPr>
            <p:cNvPr id="5123" name="Picture 3" descr="C:\data\InterestPointEval\PaperData\seattle\138289168_xXuQv-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7" t="3931" r="34704" b="44112"/>
            <a:stretch/>
          </p:blipFill>
          <p:spPr bwMode="auto">
            <a:xfrm>
              <a:off x="3705308" y="2353586"/>
              <a:ext cx="1614115" cy="190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204905" y="2831326"/>
              <a:ext cx="487028" cy="465151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6146" name="Picture 2" descr="http://lh6.ggpht.com/_8ce_Z70xgCg/Sh8ANnA49lI/AAAAAAAAAr4/_woA4gZMPUA/LoG_hat2_thumb%5B2%5D.gif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23871"/>
            <a:ext cx="2524125" cy="30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11683" y="2328724"/>
            <a:ext cx="453225" cy="457200"/>
          </a:xfrm>
          <a:prstGeom prst="ellipse">
            <a:avLst/>
          </a:prstGeom>
          <a:solidFill>
            <a:srgbClr val="FFFFFF">
              <a:alpha val="7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807" y="4057471"/>
            <a:ext cx="369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Laplacian</a:t>
            </a:r>
            <a:r>
              <a:rPr lang="en-US" dirty="0" smtClean="0"/>
              <a:t> has a maximal response when the difference between the “inside” and “outside” of the filter is greatest.</a:t>
            </a:r>
          </a:p>
        </p:txBody>
      </p:sp>
    </p:spTree>
    <p:extLst>
      <p:ext uri="{BB962C8B-B14F-4D97-AF65-F5344CB8AC3E}">
        <p14:creationId xmlns:p14="http://schemas.microsoft.com/office/powerpoint/2010/main" val="31376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2658070"/>
            <a:ext cx="2423885" cy="3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1987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Gaussian?</a:t>
            </a:r>
          </a:p>
          <a:p>
            <a:endParaRPr lang="en-US" dirty="0"/>
          </a:p>
          <a:p>
            <a:r>
              <a:rPr lang="en-US" dirty="0" smtClean="0"/>
              <a:t>It is invariant to scale change, i.e., </a:t>
            </a:r>
          </a:p>
          <a:p>
            <a:r>
              <a:rPr lang="en-US" dirty="0"/>
              <a:t>a</a:t>
            </a:r>
            <a:r>
              <a:rPr lang="en-US" dirty="0" smtClean="0"/>
              <a:t>nd has several other nice properties.  </a:t>
            </a:r>
            <a:r>
              <a:rPr lang="en-US" sz="1200" dirty="0" err="1" smtClean="0"/>
              <a:t>Lindeberg</a:t>
            </a:r>
            <a:r>
              <a:rPr lang="en-US" sz="1200" dirty="0" smtClean="0"/>
              <a:t>, 1994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877270"/>
            <a:ext cx="334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practice, the </a:t>
            </a:r>
            <a:r>
              <a:rPr lang="en-US" dirty="0" err="1" smtClean="0"/>
              <a:t>Laplacian</a:t>
            </a:r>
            <a:r>
              <a:rPr lang="en-US" dirty="0" smtClean="0"/>
              <a:t> is approximated using a Difference of Gaussian (</a:t>
            </a:r>
            <a:r>
              <a:rPr lang="en-US" dirty="0" err="1" smtClean="0"/>
              <a:t>DoG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194" name="Picture 2" descr="http://micro.magnet.fsu.edu/primer/java/digitalimaging/processing/diffgaussians/diffgaussians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9233"/>
            <a:ext cx="419554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7410" name="Picture 2" descr="C:\larryz\classes\UW576S11\data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larryz\classes\UW576S11\data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116211"/>
            <a:ext cx="1905000" cy="15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larryz\classes\UW576S11\data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larryz\classes\UW576S11\data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larryz\classes\UW576S11\data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3365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larryz\classes\UW576S11\data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larryz\classes\UW576S11\data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8014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larryz\classes\UW576S11\data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46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larryz\classes\UW576S11\data\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:\larryz\classes\UW576S11\data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C:\larryz\classes\UW576S11\data\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3363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0804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88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the image is </a:t>
            </a:r>
            <a:r>
              <a:rPr lang="en-US" dirty="0" err="1" smtClean="0"/>
              <a:t>downsampled</a:t>
            </a:r>
            <a:r>
              <a:rPr lang="en-US" dirty="0" smtClean="0"/>
              <a:t> for larger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http://dpl.ceegs.ohio-state.edu/courses/GeodSci830/2009spring/Final/Group1/Final%20Report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054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62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Lowe, 2004.</a:t>
            </a:r>
          </a:p>
        </p:txBody>
      </p:sp>
    </p:spTree>
    <p:extLst>
      <p:ext uri="{BB962C8B-B14F-4D97-AF65-F5344CB8AC3E}">
        <p14:creationId xmlns:p14="http://schemas.microsoft.com/office/powerpoint/2010/main" val="31936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Not always easy</a:t>
            </a:r>
          </a:p>
        </p:txBody>
      </p:sp>
      <p:sp>
        <p:nvSpPr>
          <p:cNvPr id="20485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59102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</p:txBody>
      </p:sp>
    </p:spTree>
    <p:extLst>
      <p:ext uri="{BB962C8B-B14F-4D97-AF65-F5344CB8AC3E}">
        <p14:creationId xmlns:p14="http://schemas.microsoft.com/office/powerpoint/2010/main" val="3986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6324600" y="3205452"/>
            <a:ext cx="3159140" cy="3183680"/>
            <a:chOff x="6705600" y="3205452"/>
            <a:chExt cx="3159140" cy="3183680"/>
          </a:xfrm>
        </p:grpSpPr>
        <p:sp>
          <p:nvSpPr>
            <p:cNvPr id="74" name="Right Arrow 73"/>
            <p:cNvSpPr/>
            <p:nvPr/>
          </p:nvSpPr>
          <p:spPr bwMode="auto">
            <a:xfrm rot="21446172">
              <a:off x="6712462" y="4709653"/>
              <a:ext cx="509189" cy="31820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rgbClr val="817E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6" name="Picture 2" descr="C:\data\InterestPointEval\Graffiti\img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3" t="10045" r="72017" b="65954"/>
            <a:stretch/>
          </p:blipFill>
          <p:spPr bwMode="auto">
            <a:xfrm rot="18830963">
              <a:off x="7323350" y="3729049"/>
              <a:ext cx="1979868" cy="216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77"/>
            <p:cNvSpPr/>
            <p:nvPr/>
          </p:nvSpPr>
          <p:spPr bwMode="auto">
            <a:xfrm>
              <a:off x="6705600" y="3574458"/>
              <a:ext cx="904184" cy="24453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5400000">
              <a:off x="7511857" y="2434873"/>
              <a:ext cx="904184" cy="24453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8960556" y="3646085"/>
              <a:ext cx="904184" cy="24453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16200000">
              <a:off x="8048070" y="4714369"/>
              <a:ext cx="904184" cy="24453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395"/>
            <a:ext cx="8380412" cy="750205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4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52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43680" y="2288314"/>
            <a:ext cx="457200" cy="457200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4225" r="74618" b="70404"/>
          <a:stretch/>
        </p:blipFill>
        <p:spPr bwMode="auto">
          <a:xfrm>
            <a:off x="5105400" y="1865235"/>
            <a:ext cx="1385710" cy="13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794124" y="2288314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817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1430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compute the rotation?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7441" y="5742801"/>
            <a:ext cx="387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edge orientation histogram and find peak.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5105400" y="3983807"/>
            <a:ext cx="1447800" cy="1524000"/>
            <a:chOff x="5562600" y="4038600"/>
            <a:chExt cx="1447800" cy="1524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6172200" y="4114800"/>
              <a:ext cx="11289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172200" y="4305300"/>
              <a:ext cx="177094" cy="419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6172200" y="4383857"/>
              <a:ext cx="342900" cy="3405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6172200" y="4602932"/>
              <a:ext cx="342900" cy="1214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6172200" y="4724400"/>
              <a:ext cx="571500" cy="4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148210" y="4729114"/>
              <a:ext cx="709790" cy="3024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72200" y="4729114"/>
              <a:ext cx="838200" cy="8334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6183488" y="4724400"/>
              <a:ext cx="331612" cy="685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174753" y="4724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6016978" y="4729114"/>
              <a:ext cx="166510" cy="3024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5950655" y="4729114"/>
              <a:ext cx="232833" cy="1747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5804776" y="4724400"/>
              <a:ext cx="378713" cy="1794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5743221" y="4724400"/>
              <a:ext cx="440268" cy="47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 flipV="1">
              <a:off x="5562600" y="4476750"/>
              <a:ext cx="620889" cy="2523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5562600" y="4114800"/>
              <a:ext cx="609600" cy="6143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5867400" y="4038600"/>
              <a:ext cx="316088" cy="6905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3" name="Right Arrow 72"/>
          <p:cNvSpPr/>
          <p:nvPr/>
        </p:nvSpPr>
        <p:spPr bwMode="auto">
          <a:xfrm rot="5400000">
            <a:off x="5543309" y="3415355"/>
            <a:ext cx="509189" cy="31820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817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6570839" y="4638026"/>
            <a:ext cx="509189" cy="31820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817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248355"/>
            <a:ext cx="8380412" cy="750205"/>
          </a:xfrm>
        </p:spPr>
        <p:txBody>
          <a:bodyPr/>
          <a:lstStyle/>
          <a:p>
            <a:r>
              <a:rPr lang="en-US" dirty="0" smtClean="0"/>
              <a:t>Other interest point detectors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 Laplace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1610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Scale &amp; Affine Invariant Interest Point Detectors</a:t>
            </a:r>
          </a:p>
          <a:p>
            <a:r>
              <a:rPr lang="en-US" sz="1400" dirty="0" smtClean="0"/>
              <a:t>K. </a:t>
            </a:r>
            <a:r>
              <a:rPr lang="en-US" sz="1400" dirty="0"/>
              <a:t>MIKOLAJCZYK </a:t>
            </a:r>
            <a:r>
              <a:rPr lang="en-US" sz="1400" dirty="0" smtClean="0"/>
              <a:t>and C. SCHMID, IJCV 2004</a:t>
            </a:r>
            <a:endParaRPr lang="en-US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8585"/>
            <a:ext cx="7477342" cy="366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248355"/>
            <a:ext cx="8380412" cy="750205"/>
          </a:xfrm>
        </p:spPr>
        <p:txBody>
          <a:bodyPr/>
          <a:lstStyle/>
          <a:p>
            <a:r>
              <a:rPr lang="en-US" dirty="0" smtClean="0"/>
              <a:t>Other interest point detectors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Affine invariant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52613"/>
            <a:ext cx="68008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181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Scale &amp; Affine Invariant Interest Point Detectors</a:t>
            </a:r>
          </a:p>
          <a:p>
            <a:r>
              <a:rPr lang="en-US" sz="1400" dirty="0" smtClean="0"/>
              <a:t>K. </a:t>
            </a:r>
            <a:r>
              <a:rPr lang="en-US" sz="1400" dirty="0"/>
              <a:t>MIKOLAJCZYK </a:t>
            </a:r>
            <a:r>
              <a:rPr lang="en-US" sz="1400" dirty="0" smtClean="0"/>
              <a:t>and C. SCHMID, IJCV 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8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smtClean="0"/>
              <a:t>Computationally efficient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286000"/>
            <a:ext cx="73342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667" y="166473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Gaussian filters using box filters: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4875" y="5254978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SURF: Speeded Up Robust Features</a:t>
            </a:r>
          </a:p>
          <a:p>
            <a:r>
              <a:rPr lang="en-US" sz="1400" dirty="0"/>
              <a:t>Herbert </a:t>
            </a:r>
            <a:r>
              <a:rPr lang="en-US" sz="1400" dirty="0" smtClean="0"/>
              <a:t>Bay, </a:t>
            </a:r>
            <a:r>
              <a:rPr lang="en-US" sz="1400" dirty="0" err="1"/>
              <a:t>Tinne</a:t>
            </a:r>
            <a:r>
              <a:rPr lang="en-US" sz="1400" dirty="0"/>
              <a:t> </a:t>
            </a:r>
            <a:r>
              <a:rPr lang="en-US" sz="1400" dirty="0" err="1" smtClean="0"/>
              <a:t>Tuytelaars</a:t>
            </a:r>
            <a:r>
              <a:rPr lang="en-US" sz="1400" dirty="0" smtClean="0"/>
              <a:t>, </a:t>
            </a:r>
            <a:r>
              <a:rPr lang="en-US" sz="1400" dirty="0"/>
              <a:t>and Luc Van </a:t>
            </a:r>
            <a:r>
              <a:rPr lang="en-US" sz="1400" dirty="0" err="1" smtClean="0"/>
              <a:t>Gool</a:t>
            </a:r>
            <a:r>
              <a:rPr lang="en-US" sz="1400" dirty="0" smtClean="0"/>
              <a:t>, ECCV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12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smtClean="0"/>
              <a:t>Computationally efficient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844" y="1143000"/>
            <a:ext cx="695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Corner detection by sampling pixels based on decision tree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4875" y="5496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Machine learning for high-speed corner detection</a:t>
            </a:r>
          </a:p>
          <a:p>
            <a:r>
              <a:rPr lang="en-US" sz="1400" dirty="0"/>
              <a:t>Edward </a:t>
            </a:r>
            <a:r>
              <a:rPr lang="en-US" sz="1400" dirty="0" err="1"/>
              <a:t>Rosten</a:t>
            </a:r>
            <a:r>
              <a:rPr lang="en-US" sz="1400" dirty="0"/>
              <a:t> and Tom </a:t>
            </a:r>
            <a:r>
              <a:rPr lang="en-US" sz="1400" dirty="0" smtClean="0"/>
              <a:t>Drummond, ECCV 2006</a:t>
            </a:r>
            <a:endParaRPr lang="en-US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3" y="1676400"/>
            <a:ext cx="55340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smtClean="0"/>
              <a:t>How well do they work in practice?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888" y="1341777"/>
            <a:ext cx="695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go to the videos…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6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1300" y="5910263"/>
            <a:ext cx="361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with SIFT feature matches</a:t>
            </a:r>
            <a:br>
              <a:rPr lang="en-US" sz="1600" b="0">
                <a:solidFill>
                  <a:srgbClr val="000000"/>
                </a:solidFill>
                <a:latin typeface="Arial" charset="0"/>
              </a:rPr>
            </a:br>
            <a:r>
              <a:rPr lang="en-US" sz="1600" b="0">
                <a:solidFill>
                  <a:srgbClr val="000000"/>
                </a:solidFill>
                <a:latin typeface="Arial" charset="0"/>
              </a:rPr>
              <a:t>Figure by Noah Snavely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Answer below </a:t>
            </a:r>
            <a:r>
              <a:rPr lang="en-US" sz="2400" smtClean="0"/>
              <a:t>(look for tiny colored squares…)</a:t>
            </a:r>
          </a:p>
        </p:txBody>
      </p:sp>
    </p:spTree>
    <p:extLst>
      <p:ext uri="{BB962C8B-B14F-4D97-AF65-F5344CB8AC3E}">
        <p14:creationId xmlns:p14="http://schemas.microsoft.com/office/powerpoint/2010/main" val="26574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\InterestPointEval\data\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1787"/>
            <a:ext cx="5057776" cy="4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humans fixate?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2463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Called “fixation points”, and a “saccade” is the process of moving between fixation points.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8065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Slowly trace the outline of the above object.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\InterestPointEval\data\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1787"/>
            <a:ext cx="5057776" cy="4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humans fixate?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2463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Called “fixation points”, and a “saccade” is the process of moving between fixation points.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80653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Slowly trace the outline of the above object. </a:t>
            </a:r>
            <a:endParaRPr lang="en-US" dirty="0"/>
          </a:p>
        </p:txBody>
      </p:sp>
      <p:pic>
        <p:nvPicPr>
          <p:cNvPr id="12291" name="Picture 3" descr="\\larryz\data\EyeTrack\shapes\00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234576"/>
            <a:ext cx="3619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humans fixate?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of one subject “me”.</a:t>
            </a:r>
            <a:endParaRPr lang="en-US" dirty="0"/>
          </a:p>
        </p:txBody>
      </p:sp>
      <p:pic>
        <p:nvPicPr>
          <p:cNvPr id="11266" name="Picture 2" descr="\\larryz\data\EyeTrack\shapes\000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6523" r="27059" b="22174"/>
          <a:stretch/>
        </p:blipFill>
        <p:spPr bwMode="auto">
          <a:xfrm>
            <a:off x="3826933" y="2529064"/>
            <a:ext cx="1964266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larryz\data\EyeTrack\shapes\image_0006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8133" r="10298" b="10121"/>
          <a:stretch/>
        </p:blipFill>
        <p:spPr bwMode="auto">
          <a:xfrm>
            <a:off x="304800" y="1298575"/>
            <a:ext cx="3522133" cy="32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larryz\data\EyeTrack\shapes\image_0004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21209" r="37407" b="35566"/>
          <a:stretch/>
        </p:blipFill>
        <p:spPr bwMode="auto">
          <a:xfrm>
            <a:off x="5943600" y="3161241"/>
            <a:ext cx="1353961" cy="139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\\larryz\data\EyeTrack\shapes\image_0003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24889" r="45317" b="49216"/>
          <a:stretch/>
        </p:blipFill>
        <p:spPr bwMode="auto">
          <a:xfrm>
            <a:off x="7543800" y="3691820"/>
            <a:ext cx="925689" cy="8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humans fixate?</a:t>
            </a:r>
            <a:endParaRPr lang="en-US" dirty="0"/>
          </a:p>
        </p:txBody>
      </p:sp>
      <p:pic>
        <p:nvPicPr>
          <p:cNvPr id="13314" name="Picture 2" descr="\\larryz\data\EyeTrack\shapes\image_00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88168"/>
            <a:ext cx="33147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remiumblend.net/wp-content/uploads/2008/12/sac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0368"/>
            <a:ext cx="3981450" cy="22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eb.mit.edu/bcs/schillerlab/pictures/WEB001/GIFs/001-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8" y="3657600"/>
            <a:ext cx="37338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348236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"Eye Movements and Vision" by A. L. </a:t>
            </a:r>
            <a:r>
              <a:rPr lang="en-US" sz="900" b="1" dirty="0" err="1"/>
              <a:t>Yarbus</a:t>
            </a:r>
            <a:r>
              <a:rPr lang="en-US" sz="900" b="1" dirty="0"/>
              <a:t>; Plenum Press, New York; 1967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4478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Top down or bottom up?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Want uniqueness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Look for image regions that are unusual</a:t>
            </a:r>
          </a:p>
          <a:p>
            <a:pPr lvl="1"/>
            <a:r>
              <a:rPr lang="en-US" smtClean="0"/>
              <a:t>Lead to unambiguous matches in other images</a:t>
            </a:r>
          </a:p>
          <a:p>
            <a:pPr lvl="1"/>
            <a:endParaRPr lang="en-US" smtClean="0"/>
          </a:p>
          <a:p>
            <a:pPr>
              <a:buFontTx/>
              <a:buNone/>
            </a:pPr>
            <a:r>
              <a:rPr lang="en-US" smtClean="0"/>
              <a:t>How to define “unusual”?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3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+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40"/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- \lambda_+}{\lambda_- + \lambda_+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5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determinant(H)}{trace (H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15527"/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-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527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7421</TotalTime>
  <Words>733</Words>
  <Application>Microsoft Office PowerPoint</Application>
  <PresentationFormat>On-screen Show (4:3)</PresentationFormat>
  <Paragraphs>140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Blank Presentation</vt:lpstr>
      <vt:lpstr>1_Blank Presentation</vt:lpstr>
      <vt:lpstr>Interest points</vt:lpstr>
      <vt:lpstr>PowerPoint Presentation</vt:lpstr>
      <vt:lpstr>Not always easy</vt:lpstr>
      <vt:lpstr>Answer below (look for tiny colored squares…)</vt:lpstr>
      <vt:lpstr>Where do humans fixate?</vt:lpstr>
      <vt:lpstr>Where do humans fixate?</vt:lpstr>
      <vt:lpstr>Where do humans fixate?</vt:lpstr>
      <vt:lpstr>Where do humans fixate?</vt:lpstr>
      <vt:lpstr>Want uniqueness</vt:lpstr>
      <vt:lpstr>Local measures of uniqueness</vt:lpstr>
      <vt:lpstr>Feature detection</vt:lpstr>
      <vt:lpstr>Let’s look at the gradient distributions</vt:lpstr>
      <vt:lpstr>PowerPoint Presentation</vt:lpstr>
      <vt:lpstr>Simple example</vt:lpstr>
      <vt:lpstr>PowerPoint Presentation</vt:lpstr>
      <vt:lpstr>The Harris operator</vt:lpstr>
      <vt:lpstr>The Harris operator</vt:lpstr>
      <vt:lpstr>Harris detector example</vt:lpstr>
      <vt:lpstr>f value (red high, blue low)</vt:lpstr>
      <vt:lpstr>Threshold (f &gt; value) </vt:lpstr>
      <vt:lpstr>Find local maxima of f</vt:lpstr>
      <vt:lpstr>Harris features (in red)</vt:lpstr>
      <vt:lpstr>How can we find correspondences?</vt:lpstr>
      <vt:lpstr>How can we find correspondences?</vt:lpstr>
      <vt:lpstr>Scale and rotation?</vt:lpstr>
      <vt:lpstr>Scale</vt:lpstr>
      <vt:lpstr>Scale</vt:lpstr>
      <vt:lpstr>DoG example</vt:lpstr>
      <vt:lpstr>Scale </vt:lpstr>
      <vt:lpstr>Rotation</vt:lpstr>
      <vt:lpstr>Other interest point detectors</vt:lpstr>
      <vt:lpstr>Other interest point detectors</vt:lpstr>
      <vt:lpstr>Computationally efficient </vt:lpstr>
      <vt:lpstr>Computationally efficient </vt:lpstr>
      <vt:lpstr>How well do they work in practice?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Larry Zitnick</cp:lastModifiedBy>
  <cp:revision>108</cp:revision>
  <dcterms:created xsi:type="dcterms:W3CDTF">2011-03-15T23:32:41Z</dcterms:created>
  <dcterms:modified xsi:type="dcterms:W3CDTF">2011-04-01T23:12:51Z</dcterms:modified>
</cp:coreProperties>
</file>