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64" r:id="rId4"/>
    <p:sldId id="265" r:id="rId5"/>
    <p:sldId id="266" r:id="rId6"/>
    <p:sldId id="267" r:id="rId7"/>
    <p:sldId id="268" r:id="rId8"/>
    <p:sldId id="269" r:id="rId9"/>
    <p:sldId id="270" r:id="rId10"/>
    <p:sldId id="271" r:id="rId11"/>
    <p:sldId id="272" r:id="rId12"/>
    <p:sldId id="261" r:id="rId13"/>
    <p:sldId id="273" r:id="rId14"/>
    <p:sldId id="262" r:id="rId15"/>
    <p:sldId id="274"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798"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4E77EE-C9E6-4EE9-BCDD-54559ECD593D}" type="datetimeFigureOut">
              <a:rPr lang="en-US" smtClean="0"/>
              <a:t>3/28/2011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AE643-D3D2-4743-8E00-50675664B002}" type="slidenum">
              <a:rPr lang="en-US" smtClean="0"/>
              <a:t>‹#›</a:t>
            </a:fld>
            <a:endParaRPr lang="en-US"/>
          </a:p>
        </p:txBody>
      </p:sp>
    </p:spTree>
    <p:extLst>
      <p:ext uri="{BB962C8B-B14F-4D97-AF65-F5344CB8AC3E}">
        <p14:creationId xmlns:p14="http://schemas.microsoft.com/office/powerpoint/2010/main" val="296381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3</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60FB7A-BFCD-4BE6-B028-E617C2E9A077}"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223931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0FB7A-BFCD-4BE6-B028-E617C2E9A077}"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307717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0FB7A-BFCD-4BE6-B028-E617C2E9A077}"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168455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20496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0FB7A-BFCD-4BE6-B028-E617C2E9A077}"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178674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0FB7A-BFCD-4BE6-B028-E617C2E9A077}" type="datetimeFigureOut">
              <a:rPr lang="en-US" smtClean="0"/>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296562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60FB7A-BFCD-4BE6-B028-E617C2E9A077}" type="datetimeFigureOut">
              <a:rPr lang="en-US" smtClean="0"/>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319835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60FB7A-BFCD-4BE6-B028-E617C2E9A077}" type="datetimeFigureOut">
              <a:rPr lang="en-US" smtClean="0"/>
              <a:t>3/28/2011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230231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60FB7A-BFCD-4BE6-B028-E617C2E9A077}" type="datetimeFigureOut">
              <a:rPr lang="en-US" smtClean="0"/>
              <a:t>3/28/2011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213642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0FB7A-BFCD-4BE6-B028-E617C2E9A077}" type="datetimeFigureOut">
              <a:rPr lang="en-US" smtClean="0"/>
              <a:t>3/28/2011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180441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FB7A-BFCD-4BE6-B028-E617C2E9A077}" type="datetimeFigureOut">
              <a:rPr lang="en-US" smtClean="0"/>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323824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FB7A-BFCD-4BE6-B028-E617C2E9A077}" type="datetimeFigureOut">
              <a:rPr lang="en-US" smtClean="0"/>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62F7E-63AE-49AD-BBB1-36C47B850E94}" type="slidenum">
              <a:rPr lang="en-US" smtClean="0"/>
              <a:t>‹#›</a:t>
            </a:fld>
            <a:endParaRPr lang="en-US"/>
          </a:p>
        </p:txBody>
      </p:sp>
    </p:spTree>
    <p:extLst>
      <p:ext uri="{BB962C8B-B14F-4D97-AF65-F5344CB8AC3E}">
        <p14:creationId xmlns:p14="http://schemas.microsoft.com/office/powerpoint/2010/main" val="408635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0FB7A-BFCD-4BE6-B028-E617C2E9A077}" type="datetimeFigureOut">
              <a:rPr lang="en-US" smtClean="0"/>
              <a:t>3/28/2011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62F7E-63AE-49AD-BBB1-36C47B850E94}" type="slidenum">
              <a:rPr lang="en-US" smtClean="0"/>
              <a:t>‹#›</a:t>
            </a:fld>
            <a:endParaRPr lang="en-US"/>
          </a:p>
        </p:txBody>
      </p:sp>
    </p:spTree>
    <p:extLst>
      <p:ext uri="{BB962C8B-B14F-4D97-AF65-F5344CB8AC3E}">
        <p14:creationId xmlns:p14="http://schemas.microsoft.com/office/powerpoint/2010/main" val="260652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yhsiao@u.washington.edu" TargetMode="External"/><Relationship Id="rId2" Type="http://schemas.openxmlformats.org/officeDocument/2006/relationships/hyperlink" Target="mailto:larryz@microsoft.com" TargetMode="External"/><Relationship Id="rId1" Type="http://schemas.openxmlformats.org/officeDocument/2006/relationships/slideLayout" Target="../slideLayouts/slideLayout2.xml"/><Relationship Id="rId4" Type="http://schemas.openxmlformats.org/officeDocument/2006/relationships/hyperlink" Target="http://www.cs.washington.edu/education/courses/csep576/11sp/"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grail.cs.washington.edu/projects/multipano/images/transvaal/sharpened.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zeliski.org/Boo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Computer Vision </a:t>
            </a:r>
            <a:r>
              <a:rPr lang="en-US" sz="2800" dirty="0" smtClean="0"/>
              <a:t>(CSE P 576)</a:t>
            </a:r>
            <a:endParaRPr lang="en-US" sz="2800" dirty="0"/>
          </a:p>
        </p:txBody>
      </p:sp>
      <p:sp>
        <p:nvSpPr>
          <p:cNvPr id="3" name="Content Placeholder 2"/>
          <p:cNvSpPr>
            <a:spLocks noGrp="1"/>
          </p:cNvSpPr>
          <p:nvPr>
            <p:ph idx="1"/>
          </p:nvPr>
        </p:nvSpPr>
        <p:spPr>
          <a:xfrm>
            <a:off x="457200" y="1828800"/>
            <a:ext cx="8229600" cy="4525963"/>
          </a:xfrm>
        </p:spPr>
        <p:txBody>
          <a:bodyPr/>
          <a:lstStyle/>
          <a:p>
            <a:pPr marL="0" indent="0">
              <a:buNone/>
            </a:pPr>
            <a:r>
              <a:rPr lang="en-US" dirty="0" smtClean="0"/>
              <a:t>Instructor: </a:t>
            </a:r>
          </a:p>
          <a:p>
            <a:pPr marL="0" indent="0">
              <a:buNone/>
            </a:pPr>
            <a:r>
              <a:rPr lang="en-US" dirty="0"/>
              <a:t>	</a:t>
            </a:r>
            <a:r>
              <a:rPr lang="en-US" sz="2400" dirty="0" smtClean="0"/>
              <a:t>Larry Zitnick (</a:t>
            </a:r>
            <a:r>
              <a:rPr lang="en-US" sz="2400" dirty="0" smtClean="0">
                <a:hlinkClick r:id="rId2"/>
              </a:rPr>
              <a:t>larryz@microsoft.com</a:t>
            </a:r>
            <a:r>
              <a:rPr lang="en-US" sz="2400" dirty="0" smtClean="0"/>
              <a:t>)</a:t>
            </a:r>
          </a:p>
          <a:p>
            <a:pPr marL="0" indent="0">
              <a:buNone/>
            </a:pPr>
            <a:r>
              <a:rPr lang="en-US" dirty="0" smtClean="0"/>
              <a:t>TA:</a:t>
            </a:r>
          </a:p>
          <a:p>
            <a:pPr marL="0" indent="0">
              <a:buNone/>
            </a:pPr>
            <a:r>
              <a:rPr lang="en-US" dirty="0"/>
              <a:t>	</a:t>
            </a:r>
            <a:r>
              <a:rPr lang="en-US" sz="2400" dirty="0" smtClean="0"/>
              <a:t>Dun-Yu Hsiao (</a:t>
            </a:r>
            <a:r>
              <a:rPr lang="en-US" sz="2400" dirty="0" smtClean="0">
                <a:hlinkClick r:id="rId3"/>
              </a:rPr>
              <a:t>dyhsiao@u.washington.edu</a:t>
            </a:r>
            <a:r>
              <a:rPr lang="en-US" sz="2400" dirty="0" smtClean="0"/>
              <a:t>) </a:t>
            </a:r>
            <a:endParaRPr lang="en-US" sz="2400" dirty="0"/>
          </a:p>
          <a:p>
            <a:pPr marL="0" indent="0">
              <a:buNone/>
            </a:pPr>
            <a:r>
              <a:rPr lang="en-US" dirty="0" smtClean="0"/>
              <a:t>Webpage:</a:t>
            </a:r>
          </a:p>
          <a:p>
            <a:pPr marL="0" indent="0">
              <a:buNone/>
            </a:pPr>
            <a:r>
              <a:rPr lang="en-US" sz="2000" dirty="0" smtClean="0"/>
              <a:t>	</a:t>
            </a:r>
            <a:r>
              <a:rPr lang="en-US" sz="2000" dirty="0" smtClean="0">
                <a:hlinkClick r:id="rId4"/>
              </a:rPr>
              <a:t>http</a:t>
            </a:r>
            <a:r>
              <a:rPr lang="en-US" sz="2000" dirty="0">
                <a:hlinkClick r:id="rId4"/>
              </a:rPr>
              <a:t>://</a:t>
            </a:r>
            <a:r>
              <a:rPr lang="en-US" sz="2000" dirty="0" smtClean="0">
                <a:hlinkClick r:id="rId4"/>
              </a:rPr>
              <a:t>www.cs.washington.edu/education/courses/csep576/11sp/</a:t>
            </a:r>
            <a:endParaRPr lang="en-US" sz="2000" dirty="0" smtClean="0"/>
          </a:p>
          <a:p>
            <a:pPr marL="0" indent="0">
              <a:buNone/>
            </a:pPr>
            <a:endParaRPr lang="en-US" sz="2000" dirty="0"/>
          </a:p>
          <a:p>
            <a:pPr marL="0" indent="0">
              <a:buNone/>
            </a:pPr>
            <a:endParaRPr lang="en-US" sz="2000" dirty="0"/>
          </a:p>
        </p:txBody>
      </p:sp>
      <p:cxnSp>
        <p:nvCxnSpPr>
          <p:cNvPr id="5" name="Straight Connector 4"/>
          <p:cNvCxnSpPr/>
          <p:nvPr/>
        </p:nvCxnSpPr>
        <p:spPr>
          <a:xfrm>
            <a:off x="533400" y="129540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68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How hard is computer vision?</a:t>
            </a:r>
            <a:endParaRPr sz="4500">
              <a:solidFill>
                <a:schemeClr val="tx1"/>
              </a:solidFill>
              <a:effectLst>
                <a:outerShdw blurRad="50800" dist="38100" dir="2700000" algn="tl" rotWithShape="0">
                  <a:prstClr val="black">
                    <a:alpha val="40000"/>
                  </a:prstClr>
                </a:outerShdw>
              </a:effectLst>
              <a:latin typeface="+mj-lt"/>
            </a:endParaRPr>
          </a:p>
        </p:txBody>
      </p:sp>
      <p:pic>
        <p:nvPicPr>
          <p:cNvPr id="54274" name="Picture 2" descr="http://www.nndb.com/people/933/000031840/minsky.jpg"/>
          <p:cNvPicPr>
            <a:picLocks noChangeAspect="1" noChangeArrowheads="1"/>
          </p:cNvPicPr>
          <p:nvPr/>
        </p:nvPicPr>
        <p:blipFill>
          <a:blip r:embed="rId2"/>
          <a:srcRect/>
          <a:stretch>
            <a:fillRect/>
          </a:stretch>
        </p:blipFill>
        <p:spPr bwMode="auto">
          <a:xfrm>
            <a:off x="977900" y="2209860"/>
            <a:ext cx="1905000" cy="2286000"/>
          </a:xfrm>
          <a:prstGeom prst="rect">
            <a:avLst/>
          </a:prstGeom>
          <a:noFill/>
          <a:ln w="19050">
            <a:solidFill>
              <a:schemeClr val="tx1"/>
            </a:solidFill>
          </a:ln>
        </p:spPr>
      </p:pic>
      <p:sp>
        <p:nvSpPr>
          <p:cNvPr id="7" name="TextBox 6"/>
          <p:cNvSpPr txBox="1"/>
          <p:nvPr/>
        </p:nvSpPr>
        <p:spPr>
          <a:xfrm>
            <a:off x="897147" y="4572001"/>
            <a:ext cx="2165230" cy="646331"/>
          </a:xfrm>
          <a:prstGeom prst="rect">
            <a:avLst/>
          </a:prstGeom>
          <a:noFill/>
        </p:spPr>
        <p:txBody>
          <a:bodyPr wrap="square" rtlCol="0">
            <a:spAutoFit/>
          </a:bodyPr>
          <a:lstStyle/>
          <a:p>
            <a:r>
              <a:rPr lang="en-US" sz="1800" dirty="0" smtClean="0">
                <a:latin typeface="Arial" pitchFamily="34" charset="0"/>
                <a:cs typeface="Arial" pitchFamily="34" charset="0"/>
              </a:rPr>
              <a:t>Marvin </a:t>
            </a:r>
            <a:r>
              <a:rPr lang="en-US" sz="1800" dirty="0" err="1" smtClean="0">
                <a:latin typeface="Arial" pitchFamily="34" charset="0"/>
                <a:cs typeface="Arial" pitchFamily="34" charset="0"/>
              </a:rPr>
              <a:t>Minsky</a:t>
            </a:r>
            <a:r>
              <a:rPr lang="en-US" sz="1800" dirty="0" smtClean="0">
                <a:latin typeface="Arial" pitchFamily="34" charset="0"/>
                <a:cs typeface="Arial" pitchFamily="34" charset="0"/>
              </a:rPr>
              <a:t>, MIT</a:t>
            </a:r>
          </a:p>
          <a:p>
            <a:r>
              <a:rPr lang="en-US" sz="1800" dirty="0" smtClean="0">
                <a:latin typeface="Arial" pitchFamily="34" charset="0"/>
                <a:cs typeface="Arial" pitchFamily="34" charset="0"/>
              </a:rPr>
              <a:t>Turing award,1969</a:t>
            </a:r>
            <a:endParaRPr lang="en-US" sz="1800" dirty="0">
              <a:latin typeface="Arial" pitchFamily="34" charset="0"/>
              <a:cs typeface="Arial" pitchFamily="34" charset="0"/>
            </a:endParaRPr>
          </a:p>
        </p:txBody>
      </p:sp>
      <p:sp>
        <p:nvSpPr>
          <p:cNvPr id="8" name="TextBox 7"/>
          <p:cNvSpPr txBox="1"/>
          <p:nvPr/>
        </p:nvSpPr>
        <p:spPr>
          <a:xfrm>
            <a:off x="3577085" y="2205487"/>
            <a:ext cx="4911307" cy="2231380"/>
          </a:xfrm>
          <a:prstGeom prst="rect">
            <a:avLst/>
          </a:prstGeom>
          <a:noFill/>
        </p:spPr>
        <p:txBody>
          <a:bodyPr wrap="square" rtlCol="0">
            <a:spAutoFit/>
          </a:bodyPr>
          <a:lstStyle/>
          <a:p>
            <a:r>
              <a:rPr lang="en-US" sz="2000" dirty="0" smtClean="0">
                <a:latin typeface="Arial" pitchFamily="34" charset="0"/>
                <a:cs typeface="Arial" pitchFamily="34" charset="0"/>
              </a:rPr>
              <a:t>“In 1966, </a:t>
            </a:r>
            <a:r>
              <a:rPr lang="en-US" sz="2000" dirty="0" err="1" smtClean="0">
                <a:latin typeface="Arial" pitchFamily="34" charset="0"/>
                <a:cs typeface="Arial" pitchFamily="34" charset="0"/>
              </a:rPr>
              <a:t>Minsky</a:t>
            </a:r>
            <a:r>
              <a:rPr lang="en-US" sz="2000" dirty="0" smtClean="0">
                <a:latin typeface="Arial" pitchFamily="34" charset="0"/>
                <a:cs typeface="Arial" pitchFamily="34" charset="0"/>
              </a:rPr>
              <a:t> hired a first-year undergraduate student and assigned him a problem to solve over the summer: connect a television camera to a computer and get the machine to describe what it sees.”</a:t>
            </a:r>
          </a:p>
          <a:p>
            <a:endParaRPr lang="en-US" sz="700" dirty="0" smtClean="0">
              <a:latin typeface="Arial" pitchFamily="34" charset="0"/>
              <a:cs typeface="Arial" pitchFamily="34" charset="0"/>
            </a:endParaRPr>
          </a:p>
          <a:p>
            <a:r>
              <a:rPr lang="en-US" sz="1200" dirty="0" err="1" smtClean="0">
                <a:latin typeface="Arial" pitchFamily="34" charset="0"/>
                <a:cs typeface="Arial" pitchFamily="34" charset="0"/>
              </a:rPr>
              <a:t>Crevier</a:t>
            </a:r>
            <a:r>
              <a:rPr lang="en-US" sz="1200" dirty="0" smtClean="0">
                <a:latin typeface="Arial" pitchFamily="34" charset="0"/>
                <a:cs typeface="Arial" pitchFamily="34" charset="0"/>
              </a:rPr>
              <a:t> 1993, pg. 88</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540103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How hard is computer vision?</a:t>
            </a:r>
            <a:endParaRPr sz="4500">
              <a:solidFill>
                <a:schemeClr val="tx1"/>
              </a:solidFill>
              <a:effectLst>
                <a:outerShdw blurRad="50800" dist="38100" dir="2700000" algn="tl" rotWithShape="0">
                  <a:prstClr val="black">
                    <a:alpha val="40000"/>
                  </a:prstClr>
                </a:outerShdw>
              </a:effectLst>
              <a:latin typeface="+mj-lt"/>
            </a:endParaRPr>
          </a:p>
        </p:txBody>
      </p:sp>
      <p:pic>
        <p:nvPicPr>
          <p:cNvPr id="54274" name="Picture 2" descr="http://www.nndb.com/people/933/000031840/minsky.jpg"/>
          <p:cNvPicPr>
            <a:picLocks noChangeAspect="1" noChangeArrowheads="1"/>
          </p:cNvPicPr>
          <p:nvPr/>
        </p:nvPicPr>
        <p:blipFill>
          <a:blip r:embed="rId2"/>
          <a:srcRect/>
          <a:stretch>
            <a:fillRect/>
          </a:stretch>
        </p:blipFill>
        <p:spPr bwMode="auto">
          <a:xfrm>
            <a:off x="977900" y="2211240"/>
            <a:ext cx="1905000" cy="2286000"/>
          </a:xfrm>
          <a:prstGeom prst="rect">
            <a:avLst/>
          </a:prstGeom>
          <a:noFill/>
          <a:ln w="19050">
            <a:solidFill>
              <a:schemeClr val="tx1"/>
            </a:solidFill>
          </a:ln>
        </p:spPr>
      </p:pic>
      <p:sp>
        <p:nvSpPr>
          <p:cNvPr id="7" name="TextBox 6"/>
          <p:cNvSpPr txBox="1"/>
          <p:nvPr/>
        </p:nvSpPr>
        <p:spPr>
          <a:xfrm>
            <a:off x="897147" y="4572001"/>
            <a:ext cx="2165230" cy="646331"/>
          </a:xfrm>
          <a:prstGeom prst="rect">
            <a:avLst/>
          </a:prstGeom>
          <a:noFill/>
        </p:spPr>
        <p:txBody>
          <a:bodyPr wrap="square" rtlCol="0">
            <a:spAutoFit/>
          </a:bodyPr>
          <a:lstStyle/>
          <a:p>
            <a:r>
              <a:rPr lang="en-US" sz="1800" dirty="0" smtClean="0">
                <a:latin typeface="Arial" pitchFamily="34" charset="0"/>
                <a:cs typeface="Arial" pitchFamily="34" charset="0"/>
              </a:rPr>
              <a:t>Marvin </a:t>
            </a:r>
            <a:r>
              <a:rPr lang="en-US" sz="1800" dirty="0" err="1" smtClean="0">
                <a:latin typeface="Arial" pitchFamily="34" charset="0"/>
                <a:cs typeface="Arial" pitchFamily="34" charset="0"/>
              </a:rPr>
              <a:t>Minsky</a:t>
            </a:r>
            <a:r>
              <a:rPr lang="en-US" sz="1800" dirty="0" smtClean="0">
                <a:latin typeface="Arial" pitchFamily="34" charset="0"/>
                <a:cs typeface="Arial" pitchFamily="34" charset="0"/>
              </a:rPr>
              <a:t>, MIT</a:t>
            </a:r>
          </a:p>
          <a:p>
            <a:r>
              <a:rPr lang="en-US" sz="1800" dirty="0" smtClean="0">
                <a:latin typeface="Arial" pitchFamily="34" charset="0"/>
                <a:cs typeface="Arial" pitchFamily="34" charset="0"/>
              </a:rPr>
              <a:t>Turing award,1969</a:t>
            </a:r>
            <a:endParaRPr lang="en-US" sz="1800" dirty="0">
              <a:latin typeface="Arial" pitchFamily="34" charset="0"/>
              <a:cs typeface="Arial" pitchFamily="34" charset="0"/>
            </a:endParaRPr>
          </a:p>
        </p:txBody>
      </p:sp>
      <p:pic>
        <p:nvPicPr>
          <p:cNvPr id="1025" name="Picture 1" descr="MIT EECS Professor Gerald J. Sussman"/>
          <p:cNvPicPr>
            <a:picLocks noChangeAspect="1" noChangeArrowheads="1"/>
          </p:cNvPicPr>
          <p:nvPr/>
        </p:nvPicPr>
        <p:blipFill>
          <a:blip r:embed="rId3"/>
          <a:srcRect/>
          <a:stretch>
            <a:fillRect/>
          </a:stretch>
        </p:blipFill>
        <p:spPr bwMode="auto">
          <a:xfrm>
            <a:off x="4597880" y="2199739"/>
            <a:ext cx="2309003" cy="2309003"/>
          </a:xfrm>
          <a:prstGeom prst="rect">
            <a:avLst/>
          </a:prstGeom>
          <a:noFill/>
          <a:ln w="19050">
            <a:solidFill>
              <a:schemeClr val="tx1"/>
            </a:solidFill>
          </a:ln>
        </p:spPr>
      </p:pic>
      <p:sp>
        <p:nvSpPr>
          <p:cNvPr id="9" name="TextBox 8"/>
          <p:cNvSpPr txBox="1"/>
          <p:nvPr/>
        </p:nvSpPr>
        <p:spPr>
          <a:xfrm>
            <a:off x="4672642" y="4577752"/>
            <a:ext cx="2608052" cy="369332"/>
          </a:xfrm>
          <a:prstGeom prst="rect">
            <a:avLst/>
          </a:prstGeom>
          <a:noFill/>
        </p:spPr>
        <p:txBody>
          <a:bodyPr wrap="square" rtlCol="0">
            <a:spAutoFit/>
          </a:bodyPr>
          <a:lstStyle/>
          <a:p>
            <a:r>
              <a:rPr lang="en-US" sz="1800" dirty="0" smtClean="0">
                <a:latin typeface="Arial" pitchFamily="34" charset="0"/>
                <a:cs typeface="Arial" pitchFamily="34" charset="0"/>
              </a:rPr>
              <a:t>Gerald </a:t>
            </a:r>
            <a:r>
              <a:rPr lang="en-US" sz="1800" dirty="0" err="1" smtClean="0">
                <a:latin typeface="Arial" pitchFamily="34" charset="0"/>
                <a:cs typeface="Arial" pitchFamily="34" charset="0"/>
              </a:rPr>
              <a:t>Sussman</a:t>
            </a:r>
            <a:r>
              <a:rPr lang="en-US" sz="1800" dirty="0" smtClean="0">
                <a:latin typeface="Arial" pitchFamily="34" charset="0"/>
                <a:cs typeface="Arial" pitchFamily="34" charset="0"/>
              </a:rPr>
              <a:t>, MIT</a:t>
            </a:r>
          </a:p>
        </p:txBody>
      </p:sp>
      <p:sp>
        <p:nvSpPr>
          <p:cNvPr id="10" name="TextBox 9"/>
          <p:cNvSpPr txBox="1"/>
          <p:nvPr/>
        </p:nvSpPr>
        <p:spPr>
          <a:xfrm>
            <a:off x="3372929" y="5256363"/>
            <a:ext cx="4942936" cy="707886"/>
          </a:xfrm>
          <a:prstGeom prst="rect">
            <a:avLst/>
          </a:prstGeom>
          <a:noFill/>
        </p:spPr>
        <p:txBody>
          <a:bodyPr wrap="square" rtlCol="0">
            <a:spAutoFit/>
          </a:bodyPr>
          <a:lstStyle/>
          <a:p>
            <a:r>
              <a:rPr lang="en-US" sz="2000" dirty="0" smtClean="0">
                <a:latin typeface="Arial" pitchFamily="34" charset="0"/>
                <a:cs typeface="Arial" pitchFamily="34" charset="0"/>
              </a:rPr>
              <a:t>“You’ll notice that </a:t>
            </a:r>
            <a:r>
              <a:rPr lang="en-US" sz="2000" dirty="0" err="1" smtClean="0">
                <a:latin typeface="Arial" pitchFamily="34" charset="0"/>
                <a:cs typeface="Arial" pitchFamily="34" charset="0"/>
              </a:rPr>
              <a:t>Sussman</a:t>
            </a:r>
            <a:r>
              <a:rPr lang="en-US" sz="2000" dirty="0" smtClean="0">
                <a:latin typeface="Arial" pitchFamily="34" charset="0"/>
                <a:cs typeface="Arial" pitchFamily="34" charset="0"/>
              </a:rPr>
              <a:t> never worked in vision again!” </a:t>
            </a:r>
            <a:r>
              <a:rPr lang="en-US" sz="1800" dirty="0" smtClean="0">
                <a:latin typeface="Arial" pitchFamily="34" charset="0"/>
                <a:cs typeface="Arial" pitchFamily="34" charset="0"/>
              </a:rPr>
              <a:t>– Berthold Horn</a:t>
            </a:r>
          </a:p>
        </p:txBody>
      </p:sp>
    </p:spTree>
    <p:extLst>
      <p:ext uri="{BB962C8B-B14F-4D97-AF65-F5344CB8AC3E}">
        <p14:creationId xmlns:p14="http://schemas.microsoft.com/office/powerpoint/2010/main" val="19029682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photography</a:t>
            </a:r>
            <a:endParaRPr lang="en-US" dirty="0"/>
          </a:p>
        </p:txBody>
      </p:sp>
      <p:pic>
        <p:nvPicPr>
          <p:cNvPr id="3074" name="Picture 2" descr="http://4.bp.blogspot.com/_NVd7bFD2hiw/S8e_s11DPxI/AAAAAAAAAfU/CqFlULBsSVk/s1600/ansel-adams-yosemite-valley-summer-1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505200" cy="28611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ata\InterestPointEval\PaperData\yosemite\yo.png"/>
          <p:cNvPicPr>
            <a:picLocks noChangeAspect="1" noChangeArrowheads="1"/>
          </p:cNvPicPr>
          <p:nvPr/>
        </p:nvPicPr>
        <p:blipFill rotWithShape="1">
          <a:blip r:embed="rId3">
            <a:extLst>
              <a:ext uri="{28A0092B-C50C-407E-A947-70E740481C1C}">
                <a14:useLocalDpi xmlns:a14="http://schemas.microsoft.com/office/drawing/2010/main" val="0"/>
              </a:ext>
            </a:extLst>
          </a:blip>
          <a:srcRect l="18488" r="1"/>
          <a:stretch/>
        </p:blipFill>
        <p:spPr bwMode="auto">
          <a:xfrm>
            <a:off x="521991" y="2362200"/>
            <a:ext cx="3440409"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3429000"/>
            <a:ext cx="685800" cy="523220"/>
          </a:xfrm>
          <a:prstGeom prst="rect">
            <a:avLst/>
          </a:prstGeom>
          <a:noFill/>
        </p:spPr>
        <p:txBody>
          <a:bodyPr wrap="square" rtlCol="0">
            <a:spAutoFit/>
          </a:bodyPr>
          <a:lstStyle/>
          <a:p>
            <a:r>
              <a:rPr lang="en-US" sz="2800" dirty="0" smtClean="0"/>
              <a:t>Vs.</a:t>
            </a:r>
            <a:endParaRPr lang="en-US" sz="2800" dirty="0"/>
          </a:p>
        </p:txBody>
      </p:sp>
      <p:sp>
        <p:nvSpPr>
          <p:cNvPr id="7" name="TextBox 6"/>
          <p:cNvSpPr txBox="1"/>
          <p:nvPr/>
        </p:nvSpPr>
        <p:spPr>
          <a:xfrm>
            <a:off x="5105400" y="5223320"/>
            <a:ext cx="1524000" cy="261610"/>
          </a:xfrm>
          <a:prstGeom prst="rect">
            <a:avLst/>
          </a:prstGeom>
          <a:noFill/>
        </p:spPr>
        <p:txBody>
          <a:bodyPr wrap="square" rtlCol="0">
            <a:spAutoFit/>
          </a:bodyPr>
          <a:lstStyle/>
          <a:p>
            <a:r>
              <a:rPr lang="en-US" sz="1100" dirty="0" err="1" smtClean="0"/>
              <a:t>Ansel</a:t>
            </a:r>
            <a:r>
              <a:rPr lang="en-US" sz="1100" dirty="0" smtClean="0"/>
              <a:t> Adams</a:t>
            </a:r>
            <a:endParaRPr lang="en-US" sz="1100" dirty="0"/>
          </a:p>
        </p:txBody>
      </p:sp>
    </p:spTree>
    <p:extLst>
      <p:ext uri="{BB962C8B-B14F-4D97-AF65-F5344CB8AC3E}">
        <p14:creationId xmlns:p14="http://schemas.microsoft.com/office/powerpoint/2010/main" val="2669389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Computational photography</a:t>
            </a:r>
            <a:endParaRPr lang="en-US" dirty="0"/>
          </a:p>
        </p:txBody>
      </p:sp>
      <p:pic>
        <p:nvPicPr>
          <p:cNvPr id="5123" name="Picture 3" descr="C:\Users\larryz\Pictures\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99" y="1752600"/>
            <a:ext cx="8547101" cy="2157413"/>
          </a:xfrm>
          <a:prstGeom prst="rect">
            <a:avLst/>
          </a:prstGeom>
          <a:noFill/>
          <a:ln w="6350">
            <a:solidFill>
              <a:schemeClr val="tx1"/>
            </a:solidFill>
          </a:ln>
          <a:effectLst/>
          <a:extLst>
            <a:ext uri="{909E8E84-426E-40DD-AFC4-6F175D3DCCD1}">
              <a14:hiddenFill xmlns:a14="http://schemas.microsoft.com/office/drawing/2010/main">
                <a:solidFill>
                  <a:srgbClr val="FFFFFF"/>
                </a:solidFill>
              </a14:hiddenFill>
            </a:ext>
          </a:extLst>
        </p:spPr>
      </p:pic>
      <p:pic>
        <p:nvPicPr>
          <p:cNvPr id="5125" name="Picture 5" descr="http://grail.cs.washington.edu/projects/multipano/thumbnails/transvaal/sharpene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99" y="4343400"/>
            <a:ext cx="8547101" cy="1334407"/>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638800"/>
            <a:ext cx="3289301" cy="276999"/>
          </a:xfrm>
          <a:prstGeom prst="rect">
            <a:avLst/>
          </a:prstGeom>
          <a:noFill/>
        </p:spPr>
        <p:txBody>
          <a:bodyPr wrap="square" rtlCol="0">
            <a:spAutoFit/>
          </a:bodyPr>
          <a:lstStyle/>
          <a:p>
            <a:r>
              <a:rPr lang="en-US" sz="1200" dirty="0" err="1" smtClean="0"/>
              <a:t>Agarwala</a:t>
            </a:r>
            <a:r>
              <a:rPr lang="en-US" sz="1200" dirty="0"/>
              <a:t> </a:t>
            </a:r>
            <a:r>
              <a:rPr lang="en-US" sz="1200" dirty="0" smtClean="0"/>
              <a:t>et al., </a:t>
            </a:r>
            <a:r>
              <a:rPr lang="en-US" sz="1200" dirty="0" err="1" smtClean="0"/>
              <a:t>Siggraph</a:t>
            </a:r>
            <a:r>
              <a:rPr lang="en-US" sz="1200" dirty="0" smtClean="0"/>
              <a:t> 2006</a:t>
            </a:r>
            <a:endParaRPr lang="en-US" sz="1200" dirty="0"/>
          </a:p>
        </p:txBody>
      </p:sp>
    </p:spTree>
    <p:extLst>
      <p:ext uri="{BB962C8B-B14F-4D97-AF65-F5344CB8AC3E}">
        <p14:creationId xmlns:p14="http://schemas.microsoft.com/office/powerpoint/2010/main" val="34755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a:t>
            </a:r>
            <a:endParaRPr lang="en-US" dirty="0"/>
          </a:p>
        </p:txBody>
      </p:sp>
      <p:pic>
        <p:nvPicPr>
          <p:cNvPr id="4098" name="Picture 2" descr="http://vision.middlebury.edu/stereo/data/scenes2003/newdata/teddy/im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3322320" cy="2768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vision.middlebury.edu/stereo/data/scenes2003/newdata/teddy/dis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3322320" cy="27686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73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digital.eu/wp-content/uploads/2010/12/Canon_EOS_1000D_Innenleb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6113"/>
            <a:ext cx="5902326" cy="6303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3886200" cy="1143000"/>
          </a:xfrm>
        </p:spPr>
        <p:txBody>
          <a:bodyPr/>
          <a:lstStyle/>
          <a:p>
            <a:r>
              <a:rPr lang="en-US" dirty="0" smtClean="0"/>
              <a:t>Cameras</a:t>
            </a:r>
            <a:endParaRPr lang="en-US" dirty="0"/>
          </a:p>
        </p:txBody>
      </p:sp>
    </p:spTree>
    <p:extLst>
      <p:ext uri="{BB962C8B-B14F-4D97-AF65-F5344CB8AC3E}">
        <p14:creationId xmlns:p14="http://schemas.microsoft.com/office/powerpoint/2010/main" val="91556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p:txBody>
          <a:bodyPr/>
          <a:lstStyle/>
          <a:p>
            <a:r>
              <a:rPr lang="en-US" dirty="0" smtClean="0"/>
              <a:t>Emphasis on practical approaches</a:t>
            </a:r>
          </a:p>
          <a:p>
            <a:pPr lvl="1"/>
            <a:r>
              <a:rPr lang="en-US" dirty="0" smtClean="0"/>
              <a:t>What is important to industry</a:t>
            </a:r>
          </a:p>
          <a:p>
            <a:r>
              <a:rPr lang="en-US" dirty="0" smtClean="0"/>
              <a:t>Gain intuition</a:t>
            </a:r>
          </a:p>
          <a:p>
            <a:r>
              <a:rPr lang="en-US" dirty="0" smtClean="0"/>
              <a:t>Less emphasis on “academic” problems</a:t>
            </a:r>
          </a:p>
          <a:p>
            <a:endParaRPr lang="en-US" dirty="0" smtClean="0"/>
          </a:p>
          <a:p>
            <a:endParaRPr lang="en-US" dirty="0"/>
          </a:p>
        </p:txBody>
      </p:sp>
    </p:spTree>
    <p:extLst>
      <p:ext uri="{BB962C8B-B14F-4D97-AF65-F5344CB8AC3E}">
        <p14:creationId xmlns:p14="http://schemas.microsoft.com/office/powerpoint/2010/main" val="17150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51086221"/>
              </p:ext>
            </p:extLst>
          </p:nvPr>
        </p:nvGraphicFramePr>
        <p:xfrm>
          <a:off x="762000" y="1676401"/>
          <a:ext cx="7589520" cy="4789722"/>
        </p:xfrm>
        <a:graphic>
          <a:graphicData uri="http://schemas.openxmlformats.org/drawingml/2006/table">
            <a:tbl>
              <a:tblPr firstRow="1" firstCol="1" bandRow="1">
                <a:tableStyleId>{5C22544A-7EE6-4342-B048-85BDC9FD1C3A}</a:tableStyleId>
              </a:tblPr>
              <a:tblGrid>
                <a:gridCol w="1155547"/>
                <a:gridCol w="1910925"/>
                <a:gridCol w="2267528"/>
                <a:gridCol w="2255520"/>
              </a:tblGrid>
              <a:tr h="217907">
                <a:tc>
                  <a:txBody>
                    <a:bodyPr/>
                    <a:lstStyle/>
                    <a:p>
                      <a:pPr marL="0" marR="0">
                        <a:lnSpc>
                          <a:spcPct val="115000"/>
                        </a:lnSpc>
                        <a:spcBef>
                          <a:spcPts val="0"/>
                        </a:spcBef>
                        <a:spcAft>
                          <a:spcPts val="0"/>
                        </a:spcAft>
                      </a:pPr>
                      <a:r>
                        <a:rPr lang="en-US" sz="1100" dirty="0">
                          <a:effectLst/>
                        </a:rPr>
                        <a:t>Week</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Topics</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Reading</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Assignments</a:t>
                      </a:r>
                      <a:endParaRPr lang="en-US" sz="1100">
                        <a:effectLst/>
                        <a:latin typeface="Calibri"/>
                        <a:ea typeface="Calibri"/>
                        <a:cs typeface="Times New Roman"/>
                      </a:endParaRPr>
                    </a:p>
                  </a:txBody>
                  <a:tcPr marL="30378" marR="30378" marT="0" marB="0"/>
                </a:tc>
              </a:tr>
              <a:tr h="976927">
                <a:tc>
                  <a:txBody>
                    <a:bodyPr/>
                    <a:lstStyle/>
                    <a:p>
                      <a:pPr marL="0" marR="0">
                        <a:lnSpc>
                          <a:spcPct val="115000"/>
                        </a:lnSpc>
                        <a:spcBef>
                          <a:spcPts val="0"/>
                        </a:spcBef>
                        <a:spcAft>
                          <a:spcPts val="0"/>
                        </a:spcAft>
                      </a:pPr>
                      <a:r>
                        <a:rPr lang="en-US" sz="1100" dirty="0">
                          <a:effectLst/>
                        </a:rPr>
                        <a:t>1 March 28</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Introduction</a:t>
                      </a:r>
                    </a:p>
                    <a:p>
                      <a:pPr marL="0" marR="0">
                        <a:lnSpc>
                          <a:spcPct val="115000"/>
                        </a:lnSpc>
                        <a:spcBef>
                          <a:spcPts val="0"/>
                        </a:spcBef>
                        <a:spcAft>
                          <a:spcPts val="0"/>
                        </a:spcAft>
                      </a:pPr>
                      <a:r>
                        <a:rPr lang="en-US" sz="1100" dirty="0">
                          <a:effectLst/>
                        </a:rPr>
                        <a:t>Filtering</a:t>
                      </a:r>
                    </a:p>
                    <a:p>
                      <a:pPr marL="0" marR="0">
                        <a:lnSpc>
                          <a:spcPct val="115000"/>
                        </a:lnSpc>
                        <a:spcBef>
                          <a:spcPts val="0"/>
                        </a:spcBef>
                        <a:spcAft>
                          <a:spcPts val="0"/>
                        </a:spcAft>
                      </a:pPr>
                      <a:r>
                        <a:rPr lang="en-US" sz="1100" dirty="0" smtClean="0">
                          <a:effectLst/>
                        </a:rPr>
                        <a:t>Sampling</a:t>
                      </a:r>
                      <a:endParaRPr lang="en-US" sz="1100" dirty="0">
                        <a:effectLst/>
                      </a:endParaRPr>
                    </a:p>
                    <a:p>
                      <a:pPr marL="0" marR="0">
                        <a:lnSpc>
                          <a:spcPct val="115000"/>
                        </a:lnSpc>
                        <a:spcBef>
                          <a:spcPts val="0"/>
                        </a:spcBef>
                        <a:spcAft>
                          <a:spcPts val="0"/>
                        </a:spcAft>
                      </a:pPr>
                      <a:r>
                        <a:rPr lang="en-US" sz="1100" dirty="0">
                          <a:effectLst/>
                        </a:rPr>
                        <a:t>Edge </a:t>
                      </a:r>
                      <a:r>
                        <a:rPr lang="en-US" sz="1100" dirty="0" smtClean="0">
                          <a:effectLst/>
                        </a:rPr>
                        <a:t>detection</a:t>
                      </a:r>
                      <a:endParaRPr lang="en-US" sz="1100" dirty="0">
                        <a:effectLst/>
                      </a:endParaRPr>
                    </a:p>
                  </a:txBody>
                  <a:tcPr marL="30378" marR="30378" marT="0" marB="0"/>
                </a:tc>
                <a:tc>
                  <a:txBody>
                    <a:bodyPr/>
                    <a:lstStyle/>
                    <a:p>
                      <a:pPr marL="0" marR="0">
                        <a:lnSpc>
                          <a:spcPct val="115000"/>
                        </a:lnSpc>
                        <a:spcBef>
                          <a:spcPts val="0"/>
                        </a:spcBef>
                        <a:spcAft>
                          <a:spcPts val="0"/>
                        </a:spcAft>
                      </a:pPr>
                      <a:r>
                        <a:rPr lang="en-US" sz="1100" dirty="0" smtClean="0">
                          <a:effectLst/>
                        </a:rPr>
                        <a:t>Filtering:</a:t>
                      </a:r>
                      <a:r>
                        <a:rPr lang="en-US" sz="1100" baseline="0" dirty="0" smtClean="0">
                          <a:effectLst/>
                        </a:rPr>
                        <a:t> </a:t>
                      </a:r>
                      <a:r>
                        <a:rPr lang="en-US" sz="1100" dirty="0" smtClean="0">
                          <a:effectLst/>
                        </a:rPr>
                        <a:t>Szeliski (pp.</a:t>
                      </a:r>
                      <a:r>
                        <a:rPr lang="en-US" sz="1100" baseline="0" dirty="0" smtClean="0">
                          <a:effectLst/>
                        </a:rPr>
                        <a:t> 89-104)</a:t>
                      </a:r>
                    </a:p>
                    <a:p>
                      <a:pPr marL="0" marR="0">
                        <a:lnSpc>
                          <a:spcPct val="115000"/>
                        </a:lnSpc>
                        <a:spcBef>
                          <a:spcPts val="0"/>
                        </a:spcBef>
                        <a:spcAft>
                          <a:spcPts val="0"/>
                        </a:spcAft>
                      </a:pPr>
                      <a:r>
                        <a:rPr lang="en-US" sz="1100" baseline="0" dirty="0" smtClean="0">
                          <a:effectLst/>
                          <a:latin typeface="Calibri"/>
                          <a:ea typeface="Calibri"/>
                          <a:cs typeface="Times New Roman"/>
                        </a:rPr>
                        <a:t>Sampling: Szeliski (pp. 127-131)</a:t>
                      </a:r>
                    </a:p>
                    <a:p>
                      <a:pPr marL="0" marR="0">
                        <a:lnSpc>
                          <a:spcPct val="115000"/>
                        </a:lnSpc>
                        <a:spcBef>
                          <a:spcPts val="0"/>
                        </a:spcBef>
                        <a:spcAft>
                          <a:spcPts val="0"/>
                        </a:spcAft>
                      </a:pPr>
                      <a:r>
                        <a:rPr lang="en-US" sz="1100" baseline="0" dirty="0" smtClean="0">
                          <a:effectLst/>
                          <a:latin typeface="Calibri"/>
                          <a:ea typeface="Calibri"/>
                          <a:cs typeface="Times New Roman"/>
                        </a:rPr>
                        <a:t>Edge detection: Szeliski (pp. 210-219) </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30378" marR="30378" marT="0" marB="0"/>
                </a:tc>
              </a:tr>
              <a:tr h="97692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rPr>
                        <a:t>2 April 4 </a:t>
                      </a:r>
                      <a:endParaRPr lang="en-US" sz="1100" dirty="0" smtClean="0">
                        <a:effectLst/>
                        <a:latin typeface="+mn-lt"/>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smtClean="0">
                          <a:effectLst/>
                        </a:rPr>
                        <a:t>Geometric transformations</a:t>
                      </a:r>
                    </a:p>
                    <a:p>
                      <a:pPr marL="0" marR="0">
                        <a:lnSpc>
                          <a:spcPct val="115000"/>
                        </a:lnSpc>
                        <a:spcBef>
                          <a:spcPts val="0"/>
                        </a:spcBef>
                        <a:spcAft>
                          <a:spcPts val="0"/>
                        </a:spcAft>
                      </a:pPr>
                      <a:r>
                        <a:rPr lang="en-US" sz="1100" dirty="0" smtClean="0">
                          <a:effectLst/>
                        </a:rPr>
                        <a:t>Interest point detection</a:t>
                      </a:r>
                    </a:p>
                    <a:p>
                      <a:pPr marL="0" marR="0">
                        <a:lnSpc>
                          <a:spcPct val="115000"/>
                        </a:lnSpc>
                        <a:spcBef>
                          <a:spcPts val="0"/>
                        </a:spcBef>
                        <a:spcAft>
                          <a:spcPts val="0"/>
                        </a:spcAft>
                      </a:pPr>
                      <a:r>
                        <a:rPr lang="en-US" sz="1100" dirty="0" smtClean="0">
                          <a:effectLst/>
                        </a:rPr>
                        <a:t>Patch descriptors</a:t>
                      </a:r>
                    </a:p>
                    <a:p>
                      <a:pPr marL="0" marR="0">
                        <a:lnSpc>
                          <a:spcPct val="115000"/>
                        </a:lnSpc>
                        <a:spcBef>
                          <a:spcPts val="0"/>
                        </a:spcBef>
                        <a:spcAft>
                          <a:spcPts val="0"/>
                        </a:spcAft>
                      </a:pPr>
                      <a:endParaRPr lang="en-US" sz="1100" dirty="0">
                        <a:effectLst/>
                      </a:endParaRPr>
                    </a:p>
                  </a:txBody>
                  <a:tcPr marL="30378" marR="30378"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mn-lt"/>
                          <a:ea typeface="Calibri"/>
                          <a:cs typeface="Times New Roman"/>
                        </a:rPr>
                        <a:t>Geometric transformations</a:t>
                      </a:r>
                      <a:r>
                        <a:rPr lang="en-US" sz="1100" baseline="0" dirty="0" smtClean="0">
                          <a:effectLst/>
                          <a:latin typeface="+mn-lt"/>
                          <a:ea typeface="Calibri"/>
                          <a:cs typeface="Times New Roman"/>
                        </a:rPr>
                        <a:t>: Szeliski (pp. 29-54)</a:t>
                      </a:r>
                    </a:p>
                    <a:p>
                      <a:pPr marL="0" marR="0">
                        <a:lnSpc>
                          <a:spcPct val="115000"/>
                        </a:lnSpc>
                        <a:spcBef>
                          <a:spcPts val="0"/>
                        </a:spcBef>
                        <a:spcAft>
                          <a:spcPts val="0"/>
                        </a:spcAft>
                      </a:pPr>
                      <a:r>
                        <a:rPr lang="en-US" sz="1100" dirty="0" smtClean="0">
                          <a:effectLst/>
                          <a:latin typeface="Calibri"/>
                          <a:ea typeface="Calibri"/>
                          <a:cs typeface="Times New Roman"/>
                        </a:rPr>
                        <a:t>Interest points and descriptors: Szeliski (pp. 183-209)</a:t>
                      </a:r>
                    </a:p>
                  </a:txBody>
                  <a:tcPr marL="30378" marR="30378"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30378" marR="30378" marT="0" marB="0"/>
                </a:tc>
              </a:tr>
              <a:tr h="932228">
                <a:tc>
                  <a:txBody>
                    <a:bodyPr/>
                    <a:lstStyle/>
                    <a:p>
                      <a:pPr marL="0" marR="0">
                        <a:lnSpc>
                          <a:spcPct val="115000"/>
                        </a:lnSpc>
                        <a:spcBef>
                          <a:spcPts val="0"/>
                        </a:spcBef>
                        <a:spcAft>
                          <a:spcPts val="0"/>
                        </a:spcAft>
                      </a:pPr>
                      <a:r>
                        <a:rPr lang="en-US" sz="1100" dirty="0">
                          <a:effectLst/>
                        </a:rPr>
                        <a:t>3 April 11</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Image formation</a:t>
                      </a:r>
                    </a:p>
                    <a:p>
                      <a:pPr marL="0" marR="0">
                        <a:lnSpc>
                          <a:spcPct val="115000"/>
                        </a:lnSpc>
                        <a:spcBef>
                          <a:spcPts val="0"/>
                        </a:spcBef>
                        <a:spcAft>
                          <a:spcPts val="0"/>
                        </a:spcAft>
                      </a:pPr>
                      <a:r>
                        <a:rPr lang="en-US" sz="1100" dirty="0">
                          <a:effectLst/>
                        </a:rPr>
                        <a:t>Cameras</a:t>
                      </a:r>
                    </a:p>
                    <a:p>
                      <a:pPr marL="0" marR="0">
                        <a:lnSpc>
                          <a:spcPct val="115000"/>
                        </a:lnSpc>
                        <a:spcBef>
                          <a:spcPts val="0"/>
                        </a:spcBef>
                        <a:spcAft>
                          <a:spcPts val="0"/>
                        </a:spcAft>
                      </a:pPr>
                      <a:r>
                        <a:rPr lang="en-US" sz="1100" dirty="0" smtClean="0">
                          <a:effectLst/>
                        </a:rPr>
                        <a:t>Displays</a:t>
                      </a:r>
                      <a:endParaRPr lang="en-US" sz="1100" dirty="0">
                        <a:effectLst/>
                      </a:endParaRPr>
                    </a:p>
                    <a:p>
                      <a:pPr marL="0" marR="0">
                        <a:lnSpc>
                          <a:spcPct val="115000"/>
                        </a:lnSpc>
                        <a:spcBef>
                          <a:spcPts val="0"/>
                        </a:spcBef>
                        <a:spcAft>
                          <a:spcPts val="0"/>
                        </a:spcAft>
                      </a:pPr>
                      <a:r>
                        <a:rPr lang="en-US" sz="1100" dirty="0" smtClean="0">
                          <a:effectLst/>
                        </a:rPr>
                        <a:t>Segmentation</a:t>
                      </a:r>
                      <a:endParaRPr lang="en-US" sz="1100" dirty="0">
                        <a:effectLst/>
                      </a:endParaRPr>
                    </a:p>
                  </a:txBody>
                  <a:tcPr marL="30378" marR="3037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30378" marR="30378" marT="0" marB="0"/>
                </a:tc>
              </a:tr>
              <a:tr h="814106">
                <a:tc>
                  <a:txBody>
                    <a:bodyPr/>
                    <a:lstStyle/>
                    <a:p>
                      <a:pPr marL="0" marR="0">
                        <a:lnSpc>
                          <a:spcPct val="115000"/>
                        </a:lnSpc>
                        <a:spcBef>
                          <a:spcPts val="0"/>
                        </a:spcBef>
                        <a:spcAft>
                          <a:spcPts val="0"/>
                        </a:spcAft>
                      </a:pPr>
                      <a:r>
                        <a:rPr lang="en-US" sz="1100">
                          <a:effectLst/>
                        </a:rPr>
                        <a:t>4 April 18 (Rick)</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Feature-based alignment</a:t>
                      </a:r>
                    </a:p>
                    <a:p>
                      <a:pPr marL="0" marR="0">
                        <a:lnSpc>
                          <a:spcPct val="115000"/>
                        </a:lnSpc>
                        <a:spcBef>
                          <a:spcPts val="0"/>
                        </a:spcBef>
                        <a:spcAft>
                          <a:spcPts val="0"/>
                        </a:spcAft>
                      </a:pPr>
                      <a:r>
                        <a:rPr lang="en-US" sz="1100" dirty="0" smtClean="0">
                          <a:effectLst/>
                        </a:rPr>
                        <a:t>Creating </a:t>
                      </a:r>
                      <a:r>
                        <a:rPr lang="en-US" sz="1100" dirty="0">
                          <a:effectLst/>
                        </a:rPr>
                        <a:t>panoramas</a:t>
                      </a:r>
                    </a:p>
                    <a:p>
                      <a:pPr marL="0" marR="0">
                        <a:lnSpc>
                          <a:spcPct val="115000"/>
                        </a:lnSpc>
                        <a:spcBef>
                          <a:spcPts val="0"/>
                        </a:spcBef>
                        <a:spcAft>
                          <a:spcPts val="0"/>
                        </a:spcAft>
                      </a:pPr>
                      <a:r>
                        <a:rPr lang="en-US" sz="1100" dirty="0">
                          <a:effectLst/>
                        </a:rPr>
                        <a:t>Structure from motion</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smtClean="0">
                          <a:effectLst/>
                        </a:rPr>
                        <a:t>First </a:t>
                      </a:r>
                      <a:r>
                        <a:rPr lang="en-US" sz="1100" dirty="0" smtClean="0">
                          <a:effectLst/>
                        </a:rPr>
                        <a:t>assignment due:</a:t>
                      </a:r>
                    </a:p>
                    <a:p>
                      <a:pPr marL="0" marR="0">
                        <a:lnSpc>
                          <a:spcPct val="115000"/>
                        </a:lnSpc>
                        <a:spcBef>
                          <a:spcPts val="0"/>
                        </a:spcBef>
                        <a:spcAft>
                          <a:spcPts val="0"/>
                        </a:spcAft>
                      </a:pPr>
                      <a:r>
                        <a:rPr lang="en-US" sz="1100" dirty="0" smtClean="0">
                          <a:effectLst/>
                        </a:rPr>
                        <a:t>Image filtering and detecting edges.</a:t>
                      </a:r>
                      <a:endParaRPr lang="en-US" sz="1100" dirty="0" smtClean="0">
                        <a:effectLst/>
                        <a:latin typeface="+mn-lt"/>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30378" marR="30378" marT="0" marB="0"/>
                </a:tc>
              </a:tr>
              <a:tr h="871627">
                <a:tc>
                  <a:txBody>
                    <a:bodyPr/>
                    <a:lstStyle/>
                    <a:p>
                      <a:pPr marL="0" marR="0">
                        <a:lnSpc>
                          <a:spcPct val="115000"/>
                        </a:lnSpc>
                        <a:spcBef>
                          <a:spcPts val="0"/>
                        </a:spcBef>
                        <a:spcAft>
                          <a:spcPts val="0"/>
                        </a:spcAft>
                      </a:pPr>
                      <a:r>
                        <a:rPr lang="en-US" sz="1100">
                          <a:effectLst/>
                        </a:rPr>
                        <a:t>5 April 25</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Stereo vision</a:t>
                      </a:r>
                    </a:p>
                    <a:p>
                      <a:pPr marL="0" marR="0">
                        <a:lnSpc>
                          <a:spcPct val="115000"/>
                        </a:lnSpc>
                        <a:spcBef>
                          <a:spcPts val="0"/>
                        </a:spcBef>
                        <a:spcAft>
                          <a:spcPts val="0"/>
                        </a:spcAft>
                      </a:pPr>
                      <a:r>
                        <a:rPr lang="en-US" sz="1100" dirty="0">
                          <a:effectLst/>
                        </a:rPr>
                        <a:t>Optical </a:t>
                      </a:r>
                      <a:r>
                        <a:rPr lang="en-US" sz="1100" dirty="0" smtClean="0">
                          <a:effectLst/>
                        </a:rPr>
                        <a:t>flow</a:t>
                      </a:r>
                      <a:endParaRPr lang="en-US" sz="1100" dirty="0">
                        <a:effectLst/>
                      </a:endParaRPr>
                    </a:p>
                  </a:txBody>
                  <a:tcPr marL="30378" marR="3037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30378" marR="30378" marT="0" marB="0"/>
                </a:tc>
              </a:tr>
            </a:tbl>
          </a:graphicData>
        </a:graphic>
      </p:graphicFrame>
    </p:spTree>
    <p:extLst>
      <p:ext uri="{BB962C8B-B14F-4D97-AF65-F5344CB8AC3E}">
        <p14:creationId xmlns:p14="http://schemas.microsoft.com/office/powerpoint/2010/main" val="265767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59590543"/>
              </p:ext>
            </p:extLst>
          </p:nvPr>
        </p:nvGraphicFramePr>
        <p:xfrm>
          <a:off x="762000" y="1447800"/>
          <a:ext cx="7543800" cy="5092796"/>
        </p:xfrm>
        <a:graphic>
          <a:graphicData uri="http://schemas.openxmlformats.org/drawingml/2006/table">
            <a:tbl>
              <a:tblPr firstRow="1" firstCol="1" bandRow="1">
                <a:tableStyleId>{5C22544A-7EE6-4342-B048-85BDC9FD1C3A}</a:tableStyleId>
              </a:tblPr>
              <a:tblGrid>
                <a:gridCol w="1148586"/>
                <a:gridCol w="2623314"/>
                <a:gridCol w="1885950"/>
                <a:gridCol w="1885950"/>
              </a:tblGrid>
              <a:tr h="246870">
                <a:tc>
                  <a:txBody>
                    <a:bodyPr/>
                    <a:lstStyle/>
                    <a:p>
                      <a:pPr marL="0" marR="0">
                        <a:lnSpc>
                          <a:spcPct val="115000"/>
                        </a:lnSpc>
                        <a:spcBef>
                          <a:spcPts val="0"/>
                        </a:spcBef>
                        <a:spcAft>
                          <a:spcPts val="0"/>
                        </a:spcAft>
                      </a:pPr>
                      <a:r>
                        <a:rPr lang="en-US" sz="1100" dirty="0">
                          <a:effectLst/>
                        </a:rPr>
                        <a:t>Week</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Topics</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Reading</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Assignments</a:t>
                      </a:r>
                      <a:endParaRPr lang="en-US" sz="1100">
                        <a:effectLst/>
                        <a:latin typeface="Calibri"/>
                        <a:ea typeface="Calibri"/>
                        <a:cs typeface="Times New Roman"/>
                      </a:endParaRPr>
                    </a:p>
                  </a:txBody>
                  <a:tcPr marL="30378" marR="30378" marT="0" marB="0"/>
                </a:tc>
              </a:tr>
              <a:tr h="1481220">
                <a:tc>
                  <a:txBody>
                    <a:bodyPr/>
                    <a:lstStyle/>
                    <a:p>
                      <a:pPr marL="0" marR="0">
                        <a:lnSpc>
                          <a:spcPct val="115000"/>
                        </a:lnSpc>
                        <a:spcBef>
                          <a:spcPts val="0"/>
                        </a:spcBef>
                        <a:spcAft>
                          <a:spcPts val="0"/>
                        </a:spcAft>
                      </a:pPr>
                      <a:r>
                        <a:rPr lang="en-US" sz="1100" dirty="0">
                          <a:effectLst/>
                        </a:rPr>
                        <a:t>6 May 2</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Computational Photography</a:t>
                      </a:r>
                    </a:p>
                    <a:p>
                      <a:pPr marL="342900" marR="0" lvl="0" indent="-342900">
                        <a:lnSpc>
                          <a:spcPct val="115000"/>
                        </a:lnSpc>
                        <a:spcBef>
                          <a:spcPts val="0"/>
                        </a:spcBef>
                        <a:spcAft>
                          <a:spcPts val="0"/>
                        </a:spcAft>
                        <a:buFont typeface="Symbol"/>
                        <a:buChar char=""/>
                      </a:pPr>
                      <a:r>
                        <a:rPr lang="en-US" sz="1100" dirty="0">
                          <a:effectLst/>
                        </a:rPr>
                        <a:t>High dynamic range imaging</a:t>
                      </a:r>
                    </a:p>
                    <a:p>
                      <a:pPr marL="342900" marR="0" lvl="0" indent="-342900">
                        <a:lnSpc>
                          <a:spcPct val="115000"/>
                        </a:lnSpc>
                        <a:spcBef>
                          <a:spcPts val="0"/>
                        </a:spcBef>
                        <a:spcAft>
                          <a:spcPts val="0"/>
                        </a:spcAft>
                        <a:buFont typeface="Symbol"/>
                        <a:buChar char=""/>
                      </a:pPr>
                      <a:r>
                        <a:rPr lang="en-US" sz="1100" dirty="0">
                          <a:effectLst/>
                        </a:rPr>
                        <a:t>Super-resolution</a:t>
                      </a:r>
                    </a:p>
                    <a:p>
                      <a:pPr marL="342900" marR="0" lvl="0" indent="-342900">
                        <a:lnSpc>
                          <a:spcPct val="115000"/>
                        </a:lnSpc>
                        <a:spcBef>
                          <a:spcPts val="0"/>
                        </a:spcBef>
                        <a:spcAft>
                          <a:spcPts val="0"/>
                        </a:spcAft>
                        <a:buFont typeface="Symbol"/>
                        <a:buChar char=""/>
                      </a:pPr>
                      <a:r>
                        <a:rPr lang="en-US" sz="1100" dirty="0">
                          <a:effectLst/>
                        </a:rPr>
                        <a:t>Alpha matting/compositing</a:t>
                      </a:r>
                    </a:p>
                    <a:p>
                      <a:pPr marL="342900" marR="0" lvl="0" indent="-342900">
                        <a:lnSpc>
                          <a:spcPct val="115000"/>
                        </a:lnSpc>
                        <a:spcBef>
                          <a:spcPts val="0"/>
                        </a:spcBef>
                        <a:spcAft>
                          <a:spcPts val="0"/>
                        </a:spcAft>
                        <a:buFont typeface="Symbol"/>
                        <a:buChar char=""/>
                      </a:pPr>
                      <a:r>
                        <a:rPr lang="en-US" sz="1100" dirty="0">
                          <a:effectLst/>
                        </a:rPr>
                        <a:t>Blur removal</a:t>
                      </a:r>
                    </a:p>
                    <a:p>
                      <a:pPr marL="342900" marR="0" lvl="0" indent="-342900">
                        <a:lnSpc>
                          <a:spcPct val="115000"/>
                        </a:lnSpc>
                        <a:spcBef>
                          <a:spcPts val="0"/>
                        </a:spcBef>
                        <a:spcAft>
                          <a:spcPts val="0"/>
                        </a:spcAft>
                        <a:buFont typeface="Symbol"/>
                        <a:buChar char=""/>
                      </a:pPr>
                      <a:r>
                        <a:rPr lang="en-US" sz="1100" dirty="0">
                          <a:effectLst/>
                        </a:rPr>
                        <a:t>Poisson blending</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smtClean="0">
                          <a:effectLst/>
                        </a:rPr>
                        <a:t>Second assignment due:</a:t>
                      </a:r>
                    </a:p>
                    <a:p>
                      <a:pPr marL="0" marR="0">
                        <a:lnSpc>
                          <a:spcPct val="115000"/>
                        </a:lnSpc>
                        <a:spcBef>
                          <a:spcPts val="0"/>
                        </a:spcBef>
                        <a:spcAft>
                          <a:spcPts val="0"/>
                        </a:spcAft>
                      </a:pPr>
                      <a:r>
                        <a:rPr lang="en-US" sz="1100" dirty="0" smtClean="0">
                          <a:effectLst/>
                        </a:rPr>
                        <a:t>Detecting interest points and creating panoramas.</a:t>
                      </a:r>
                      <a:endParaRPr lang="en-US" sz="1100" dirty="0" smtClean="0">
                        <a:effectLst/>
                        <a:latin typeface="+mn-lt"/>
                        <a:ea typeface="Calibri"/>
                        <a:cs typeface="Times New Roman"/>
                      </a:endParaRPr>
                    </a:p>
                    <a:p>
                      <a:pPr marL="0" marR="0">
                        <a:lnSpc>
                          <a:spcPct val="115000"/>
                        </a:lnSpc>
                        <a:spcBef>
                          <a:spcPts val="0"/>
                        </a:spcBef>
                        <a:spcAft>
                          <a:spcPts val="0"/>
                        </a:spcAft>
                      </a:pPr>
                      <a:endParaRPr lang="en-US" sz="1100" dirty="0">
                        <a:effectLst/>
                        <a:latin typeface="Calibri"/>
                        <a:ea typeface="Calibri"/>
                        <a:cs typeface="Times New Roman"/>
                      </a:endParaRPr>
                    </a:p>
                  </a:txBody>
                  <a:tcPr marL="30378" marR="30378" marT="0" marB="0"/>
                </a:tc>
              </a:tr>
              <a:tr h="740610">
                <a:tc>
                  <a:txBody>
                    <a:bodyPr/>
                    <a:lstStyle/>
                    <a:p>
                      <a:pPr marL="0" marR="0">
                        <a:lnSpc>
                          <a:spcPct val="115000"/>
                        </a:lnSpc>
                        <a:spcBef>
                          <a:spcPts val="0"/>
                        </a:spcBef>
                        <a:spcAft>
                          <a:spcPts val="0"/>
                        </a:spcAft>
                      </a:pPr>
                      <a:r>
                        <a:rPr lang="en-US" sz="1100">
                          <a:effectLst/>
                        </a:rPr>
                        <a:t>7 May 9</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smtClean="0">
                          <a:effectLst/>
                        </a:rPr>
                        <a:t>Image-based </a:t>
                      </a:r>
                      <a:r>
                        <a:rPr lang="en-US" sz="1100" dirty="0">
                          <a:effectLst/>
                        </a:rPr>
                        <a:t>rendering</a:t>
                      </a:r>
                    </a:p>
                    <a:p>
                      <a:pPr marL="0" marR="0">
                        <a:lnSpc>
                          <a:spcPct val="115000"/>
                        </a:lnSpc>
                        <a:spcBef>
                          <a:spcPts val="0"/>
                        </a:spcBef>
                        <a:spcAft>
                          <a:spcPts val="0"/>
                        </a:spcAft>
                      </a:pPr>
                      <a:r>
                        <a:rPr lang="en-US" sz="1100" dirty="0">
                          <a:effectLst/>
                        </a:rPr>
                        <a:t>3D </a:t>
                      </a:r>
                      <a:r>
                        <a:rPr lang="en-US" sz="1100" dirty="0" smtClean="0">
                          <a:effectLst/>
                        </a:rPr>
                        <a:t>reconstruction</a:t>
                      </a:r>
                    </a:p>
                    <a:p>
                      <a:pPr marL="0" marR="0">
                        <a:lnSpc>
                          <a:spcPct val="115000"/>
                        </a:lnSpc>
                        <a:spcBef>
                          <a:spcPts val="0"/>
                        </a:spcBef>
                        <a:spcAft>
                          <a:spcPts val="0"/>
                        </a:spcAft>
                      </a:pPr>
                      <a:r>
                        <a:rPr lang="en-US" sz="1100" dirty="0" smtClean="0">
                          <a:effectLst/>
                        </a:rPr>
                        <a:t>Structured light</a:t>
                      </a:r>
                    </a:p>
                    <a:p>
                      <a:pPr marL="342900" marR="0" lvl="0" indent="-342900">
                        <a:lnSpc>
                          <a:spcPct val="115000"/>
                        </a:lnSpc>
                        <a:spcBef>
                          <a:spcPts val="0"/>
                        </a:spcBef>
                        <a:spcAft>
                          <a:spcPts val="0"/>
                        </a:spcAft>
                        <a:buFont typeface="Symbol"/>
                        <a:buChar char=""/>
                      </a:pPr>
                      <a:r>
                        <a:rPr lang="en-US" sz="1100" dirty="0" err="1" smtClean="0">
                          <a:effectLst/>
                        </a:rPr>
                        <a:t>Kinect</a:t>
                      </a:r>
                      <a:r>
                        <a:rPr lang="en-US" sz="1100" dirty="0" smtClean="0">
                          <a:effectLst/>
                        </a:rPr>
                        <a:t> (Part 1)</a:t>
                      </a:r>
                    </a:p>
                    <a:p>
                      <a:pPr marL="0" marR="0" lvl="0" indent="0">
                        <a:lnSpc>
                          <a:spcPct val="115000"/>
                        </a:lnSpc>
                        <a:spcBef>
                          <a:spcPts val="0"/>
                        </a:spcBef>
                        <a:spcAft>
                          <a:spcPts val="0"/>
                        </a:spcAft>
                        <a:buFont typeface="Symbol"/>
                        <a:buNone/>
                      </a:pPr>
                      <a:endParaRPr lang="en-US" sz="1100" dirty="0">
                        <a:effectLst/>
                        <a:latin typeface="+mn-lt"/>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endParaRPr lang="en-US" sz="1100" dirty="0">
                        <a:effectLst/>
                      </a:endParaRP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30378" marR="30378" marT="0" marB="0"/>
                </a:tc>
              </a:tr>
              <a:tr h="922314">
                <a:tc>
                  <a:txBody>
                    <a:bodyPr/>
                    <a:lstStyle/>
                    <a:p>
                      <a:pPr marL="0" marR="0">
                        <a:lnSpc>
                          <a:spcPct val="115000"/>
                        </a:lnSpc>
                        <a:spcBef>
                          <a:spcPts val="0"/>
                        </a:spcBef>
                        <a:spcAft>
                          <a:spcPts val="0"/>
                        </a:spcAft>
                      </a:pPr>
                      <a:r>
                        <a:rPr lang="en-US" sz="1100">
                          <a:effectLst/>
                        </a:rPr>
                        <a:t>8 May 16</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Object instance recognition</a:t>
                      </a:r>
                    </a:p>
                    <a:p>
                      <a:pPr marL="0" marR="0">
                        <a:lnSpc>
                          <a:spcPct val="115000"/>
                        </a:lnSpc>
                        <a:spcBef>
                          <a:spcPts val="0"/>
                        </a:spcBef>
                        <a:spcAft>
                          <a:spcPts val="0"/>
                        </a:spcAft>
                      </a:pPr>
                      <a:r>
                        <a:rPr lang="en-US" sz="1100" dirty="0" smtClean="0">
                          <a:effectLst/>
                        </a:rPr>
                        <a:t>Hashing</a:t>
                      </a:r>
                      <a:endParaRPr lang="en-US" sz="1100" dirty="0">
                        <a:effectLst/>
                      </a:endParaRPr>
                    </a:p>
                    <a:p>
                      <a:pPr marL="0" marR="0">
                        <a:lnSpc>
                          <a:spcPct val="115000"/>
                        </a:lnSpc>
                        <a:spcBef>
                          <a:spcPts val="0"/>
                        </a:spcBef>
                        <a:spcAft>
                          <a:spcPts val="0"/>
                        </a:spcAft>
                      </a:pPr>
                      <a:r>
                        <a:rPr lang="en-US" sz="1100" dirty="0" smtClean="0">
                          <a:effectLst/>
                        </a:rPr>
                        <a:t>Face </a:t>
                      </a:r>
                      <a:r>
                        <a:rPr lang="en-US" sz="1100" dirty="0">
                          <a:effectLst/>
                        </a:rPr>
                        <a:t>detection</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smtClean="0">
                          <a:effectLst/>
                        </a:rPr>
                        <a:t>Third assignment due:</a:t>
                      </a:r>
                    </a:p>
                    <a:p>
                      <a:pPr marL="0" marR="0">
                        <a:lnSpc>
                          <a:spcPct val="115000"/>
                        </a:lnSpc>
                        <a:spcBef>
                          <a:spcPts val="0"/>
                        </a:spcBef>
                        <a:spcAft>
                          <a:spcPts val="0"/>
                        </a:spcAft>
                      </a:pPr>
                      <a:r>
                        <a:rPr lang="en-US" sz="1100" dirty="0" smtClean="0">
                          <a:effectLst/>
                        </a:rPr>
                        <a:t>Stereo vision and optical flow.</a:t>
                      </a:r>
                      <a:endParaRPr lang="en-US" sz="1100" dirty="0">
                        <a:effectLst/>
                        <a:latin typeface="Calibri"/>
                        <a:ea typeface="Calibri"/>
                        <a:cs typeface="Times New Roman"/>
                      </a:endParaRPr>
                    </a:p>
                  </a:txBody>
                  <a:tcPr marL="30378" marR="30378" marT="0" marB="0"/>
                </a:tc>
              </a:tr>
              <a:tr h="737852">
                <a:tc>
                  <a:txBody>
                    <a:bodyPr/>
                    <a:lstStyle/>
                    <a:p>
                      <a:pPr marL="0" marR="0">
                        <a:lnSpc>
                          <a:spcPct val="115000"/>
                        </a:lnSpc>
                        <a:spcBef>
                          <a:spcPts val="0"/>
                        </a:spcBef>
                        <a:spcAft>
                          <a:spcPts val="0"/>
                        </a:spcAft>
                      </a:pPr>
                      <a:r>
                        <a:rPr lang="en-US" sz="1100">
                          <a:effectLst/>
                        </a:rPr>
                        <a:t>9 May 23</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Object category </a:t>
                      </a:r>
                      <a:r>
                        <a:rPr lang="en-US" sz="1100" dirty="0" smtClean="0">
                          <a:effectLst/>
                        </a:rPr>
                        <a:t>recognition</a:t>
                      </a:r>
                      <a:endParaRPr lang="en-US" sz="1100" dirty="0">
                        <a:effectLst/>
                      </a:endParaRPr>
                    </a:p>
                  </a:txBody>
                  <a:tcPr marL="30378" marR="30378"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30378" marR="30378" marT="0" marB="0"/>
                </a:tc>
              </a:tr>
              <a:tr h="246870">
                <a:tc>
                  <a:txBody>
                    <a:bodyPr/>
                    <a:lstStyle/>
                    <a:p>
                      <a:pPr marL="0" marR="0">
                        <a:lnSpc>
                          <a:spcPct val="115000"/>
                        </a:lnSpc>
                        <a:spcBef>
                          <a:spcPts val="0"/>
                        </a:spcBef>
                        <a:spcAft>
                          <a:spcPts val="0"/>
                        </a:spcAft>
                      </a:pPr>
                      <a:r>
                        <a:rPr lang="en-US" sz="1100">
                          <a:effectLst/>
                        </a:rPr>
                        <a:t>10 May 30</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No classes</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30378" marR="30378" marT="0" marB="0"/>
                </a:tc>
              </a:tr>
              <a:tr h="493740">
                <a:tc>
                  <a:txBody>
                    <a:bodyPr/>
                    <a:lstStyle/>
                    <a:p>
                      <a:pPr marL="0" marR="0">
                        <a:lnSpc>
                          <a:spcPct val="115000"/>
                        </a:lnSpc>
                        <a:spcBef>
                          <a:spcPts val="0"/>
                        </a:spcBef>
                        <a:spcAft>
                          <a:spcPts val="0"/>
                        </a:spcAft>
                      </a:pPr>
                      <a:r>
                        <a:rPr lang="en-US" sz="1100">
                          <a:effectLst/>
                        </a:rPr>
                        <a:t>11 June 6</a:t>
                      </a:r>
                      <a:endParaRPr lang="en-US" sz="110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err="1" smtClean="0">
                          <a:effectLst/>
                        </a:rPr>
                        <a:t>Kinect</a:t>
                      </a:r>
                      <a:r>
                        <a:rPr lang="en-US" sz="1100" baseline="0" dirty="0" smtClean="0">
                          <a:effectLst/>
                        </a:rPr>
                        <a:t> (Part 2)</a:t>
                      </a:r>
                      <a:endParaRPr lang="en-US" sz="1100" dirty="0" smtClean="0">
                        <a:effectLst/>
                      </a:endParaRPr>
                    </a:p>
                    <a:p>
                      <a:pPr marL="0" marR="0">
                        <a:lnSpc>
                          <a:spcPct val="115000"/>
                        </a:lnSpc>
                        <a:spcBef>
                          <a:spcPts val="0"/>
                        </a:spcBef>
                        <a:spcAft>
                          <a:spcPts val="0"/>
                        </a:spcAft>
                      </a:pPr>
                      <a:r>
                        <a:rPr lang="en-US" sz="1100" dirty="0" smtClean="0">
                          <a:effectLst/>
                        </a:rPr>
                        <a:t>Advanced </a:t>
                      </a:r>
                      <a:r>
                        <a:rPr lang="en-US" sz="1100" dirty="0">
                          <a:effectLst/>
                        </a:rPr>
                        <a:t>topics TBD</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30378" marR="30378" marT="0" marB="0"/>
                </a:tc>
                <a:tc>
                  <a:txBody>
                    <a:bodyPr/>
                    <a:lstStyle/>
                    <a:p>
                      <a:pPr marL="0" marR="0">
                        <a:lnSpc>
                          <a:spcPct val="115000"/>
                        </a:lnSpc>
                        <a:spcBef>
                          <a:spcPts val="0"/>
                        </a:spcBef>
                        <a:spcAft>
                          <a:spcPts val="0"/>
                        </a:spcAft>
                      </a:pPr>
                      <a:r>
                        <a:rPr lang="en-US" sz="1100" dirty="0">
                          <a:effectLst/>
                        </a:rPr>
                        <a:t>Fourth assignment due:</a:t>
                      </a:r>
                    </a:p>
                    <a:p>
                      <a:pPr marL="0" marR="0">
                        <a:lnSpc>
                          <a:spcPct val="115000"/>
                        </a:lnSpc>
                        <a:spcBef>
                          <a:spcPts val="0"/>
                        </a:spcBef>
                        <a:spcAft>
                          <a:spcPts val="0"/>
                        </a:spcAft>
                      </a:pPr>
                      <a:r>
                        <a:rPr lang="en-US" sz="1100" dirty="0">
                          <a:effectLst/>
                        </a:rPr>
                        <a:t>Face detection</a:t>
                      </a:r>
                      <a:endParaRPr lang="en-US" sz="1100" dirty="0">
                        <a:effectLst/>
                        <a:latin typeface="Calibri"/>
                        <a:ea typeface="Calibri"/>
                        <a:cs typeface="Times New Roman"/>
                      </a:endParaRPr>
                    </a:p>
                  </a:txBody>
                  <a:tcPr marL="30378" marR="30378" marT="0" marB="0"/>
                </a:tc>
              </a:tr>
            </a:tbl>
          </a:graphicData>
        </a:graphic>
      </p:graphicFrame>
    </p:spTree>
    <p:extLst>
      <p:ext uri="{BB962C8B-B14F-4D97-AF65-F5344CB8AC3E}">
        <p14:creationId xmlns:p14="http://schemas.microsoft.com/office/powerpoint/2010/main" val="3574064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Four assignments </a:t>
            </a:r>
            <a:r>
              <a:rPr lang="en-US" sz="2400" dirty="0" smtClean="0"/>
              <a:t>(25% each)</a:t>
            </a:r>
          </a:p>
          <a:p>
            <a:pPr lvl="1"/>
            <a:r>
              <a:rPr lang="en-US" dirty="0" smtClean="0"/>
              <a:t>Mix of coding and written answers.</a:t>
            </a:r>
          </a:p>
          <a:p>
            <a:pPr lvl="1"/>
            <a:r>
              <a:rPr lang="en-US" dirty="0" smtClean="0"/>
              <a:t>Using </a:t>
            </a:r>
            <a:r>
              <a:rPr lang="en-US" dirty="0" err="1" smtClean="0"/>
              <a:t>Qt</a:t>
            </a:r>
            <a:r>
              <a:rPr lang="en-US" dirty="0" smtClean="0"/>
              <a:t> (cross platform UI in </a:t>
            </a:r>
            <a:r>
              <a:rPr lang="en-US" dirty="0" err="1" smtClean="0"/>
              <a:t>c++</a:t>
            </a:r>
            <a:r>
              <a:rPr lang="en-US" dirty="0" smtClean="0"/>
              <a:t>) qt.nokia.com</a:t>
            </a:r>
          </a:p>
          <a:p>
            <a:pPr lvl="1"/>
            <a:r>
              <a:rPr lang="en-US" dirty="0" smtClean="0"/>
              <a:t>Use of interactive UIs for exploring and gaining intuition</a:t>
            </a:r>
          </a:p>
          <a:p>
            <a:pPr lvl="1"/>
            <a:endParaRPr lang="en-US" dirty="0"/>
          </a:p>
          <a:p>
            <a:pPr marL="514350" indent="-514350">
              <a:buFont typeface="+mj-lt"/>
              <a:buAutoNum type="arabicPeriod"/>
            </a:pPr>
            <a:r>
              <a:rPr lang="en-US" sz="2800" dirty="0" smtClean="0"/>
              <a:t>Filters and edge detection</a:t>
            </a:r>
          </a:p>
          <a:p>
            <a:pPr marL="514350" indent="-514350">
              <a:buFont typeface="+mj-lt"/>
              <a:buAutoNum type="arabicPeriod"/>
            </a:pPr>
            <a:r>
              <a:rPr lang="en-US" sz="2800" dirty="0" smtClean="0"/>
              <a:t>Creating panoramas</a:t>
            </a:r>
          </a:p>
          <a:p>
            <a:pPr marL="514350" indent="-514350">
              <a:buFont typeface="+mj-lt"/>
              <a:buAutoNum type="arabicPeriod"/>
            </a:pPr>
            <a:r>
              <a:rPr lang="en-US" sz="2800" dirty="0" smtClean="0"/>
              <a:t>Computing depth from stereo</a:t>
            </a:r>
          </a:p>
          <a:p>
            <a:pPr marL="514350" indent="-514350">
              <a:buFont typeface="+mj-lt"/>
              <a:buAutoNum type="arabicPeriod"/>
            </a:pPr>
            <a:r>
              <a:rPr lang="en-US" sz="2800" dirty="0" smtClean="0"/>
              <a:t>Face detection</a:t>
            </a:r>
          </a:p>
        </p:txBody>
      </p:sp>
    </p:spTree>
    <p:extLst>
      <p:ext uri="{BB962C8B-B14F-4D97-AF65-F5344CB8AC3E}">
        <p14:creationId xmlns:p14="http://schemas.microsoft.com/office/powerpoint/2010/main" val="299594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Today</a:t>
            </a:r>
            <a:endParaRPr lang="en-US" sz="2800" dirty="0"/>
          </a:p>
        </p:txBody>
      </p:sp>
      <p:sp>
        <p:nvSpPr>
          <p:cNvPr id="3" name="Content Placeholder 2"/>
          <p:cNvSpPr>
            <a:spLocks noGrp="1"/>
          </p:cNvSpPr>
          <p:nvPr>
            <p:ph idx="1"/>
          </p:nvPr>
        </p:nvSpPr>
        <p:spPr>
          <a:xfrm>
            <a:off x="457200" y="1828800"/>
            <a:ext cx="8229600" cy="4525963"/>
          </a:xfrm>
        </p:spPr>
        <p:txBody>
          <a:bodyPr/>
          <a:lstStyle/>
          <a:p>
            <a:r>
              <a:rPr lang="en-US" sz="2800" dirty="0" smtClean="0"/>
              <a:t>Computer vision overview</a:t>
            </a:r>
          </a:p>
          <a:p>
            <a:r>
              <a:rPr lang="en-US" sz="2800" dirty="0" smtClean="0"/>
              <a:t>Course overview</a:t>
            </a:r>
          </a:p>
          <a:p>
            <a:r>
              <a:rPr lang="en-US" sz="2800" dirty="0" smtClean="0"/>
              <a:t>Image filtering</a:t>
            </a:r>
          </a:p>
          <a:p>
            <a:r>
              <a:rPr lang="en-US" sz="2800" dirty="0" smtClean="0"/>
              <a:t>Image sampling</a:t>
            </a:r>
          </a:p>
          <a:p>
            <a:r>
              <a:rPr lang="en-US" sz="2800" smtClean="0"/>
              <a:t>Edge detection?</a:t>
            </a:r>
            <a:endParaRPr lang="en-US" sz="2800" dirty="0" smtClean="0"/>
          </a:p>
          <a:p>
            <a:pPr marL="0" indent="0">
              <a:buNone/>
            </a:pPr>
            <a:endParaRPr lang="en-US" sz="2000" dirty="0"/>
          </a:p>
          <a:p>
            <a:pPr marL="0" indent="0">
              <a:buNone/>
            </a:pPr>
            <a:endParaRPr lang="en-US" sz="2000" dirty="0"/>
          </a:p>
        </p:txBody>
      </p:sp>
      <p:cxnSp>
        <p:nvCxnSpPr>
          <p:cNvPr id="5" name="Straight Connector 4"/>
          <p:cNvCxnSpPr/>
          <p:nvPr/>
        </p:nvCxnSpPr>
        <p:spPr>
          <a:xfrm>
            <a:off x="533400" y="129540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400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a:t>
            </a:r>
            <a:r>
              <a:rPr lang="en-US" sz="3200" dirty="0" smtClean="0"/>
              <a:t>(optional)</a:t>
            </a:r>
            <a:endParaRPr lang="en-US" sz="3200" dirty="0"/>
          </a:p>
        </p:txBody>
      </p:sp>
      <p:sp>
        <p:nvSpPr>
          <p:cNvPr id="3" name="Content Placeholder 2"/>
          <p:cNvSpPr>
            <a:spLocks noGrp="1"/>
          </p:cNvSpPr>
          <p:nvPr>
            <p:ph idx="1"/>
          </p:nvPr>
        </p:nvSpPr>
        <p:spPr>
          <a:xfrm>
            <a:off x="609600" y="5181600"/>
            <a:ext cx="3429000" cy="1020763"/>
          </a:xfrm>
        </p:spPr>
        <p:txBody>
          <a:bodyPr>
            <a:normAutofit/>
          </a:bodyPr>
          <a:lstStyle/>
          <a:p>
            <a:pPr marL="0" indent="0">
              <a:buNone/>
            </a:pPr>
            <a:r>
              <a:rPr lang="en-US" sz="2400" dirty="0" smtClean="0">
                <a:hlinkClick r:id="rId2"/>
              </a:rPr>
              <a:t>http://szeliski.org/Book/</a:t>
            </a:r>
            <a:endParaRPr lang="en-US" sz="2400" dirty="0" smtClean="0"/>
          </a:p>
          <a:p>
            <a:endParaRPr lang="en-US" dirty="0"/>
          </a:p>
        </p:txBody>
      </p:sp>
      <p:pic>
        <p:nvPicPr>
          <p:cNvPr id="9218" name="Picture 2" descr="http://szeliski.org/Book/imgs/SzeliskiBookFrontCo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828800"/>
            <a:ext cx="21717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1981200"/>
            <a:ext cx="3657600" cy="2246769"/>
          </a:xfrm>
          <a:prstGeom prst="rect">
            <a:avLst/>
          </a:prstGeom>
          <a:noFill/>
        </p:spPr>
        <p:txBody>
          <a:bodyPr wrap="square" rtlCol="0">
            <a:spAutoFit/>
          </a:bodyPr>
          <a:lstStyle/>
          <a:p>
            <a:r>
              <a:rPr lang="en-US" sz="2000" dirty="0" smtClean="0"/>
              <a:t>Good reference for latest works, and basic approaches.  </a:t>
            </a:r>
          </a:p>
          <a:p>
            <a:endParaRPr lang="en-US" sz="2000" dirty="0"/>
          </a:p>
          <a:p>
            <a:r>
              <a:rPr lang="en-US" sz="2000" dirty="0" smtClean="0"/>
              <a:t>Covers many areas not talked about in class.</a:t>
            </a:r>
          </a:p>
          <a:p>
            <a:endParaRPr lang="en-US" sz="2000" dirty="0"/>
          </a:p>
          <a:p>
            <a:r>
              <a:rPr lang="en-US" sz="2000" dirty="0" smtClean="0"/>
              <a:t>Free online.</a:t>
            </a:r>
            <a:endParaRPr lang="en-US" sz="2000" dirty="0"/>
          </a:p>
        </p:txBody>
      </p:sp>
    </p:spTree>
    <p:extLst>
      <p:ext uri="{BB962C8B-B14F-4D97-AF65-F5344CB8AC3E}">
        <p14:creationId xmlns:p14="http://schemas.microsoft.com/office/powerpoint/2010/main" val="299784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818151" y="2113611"/>
          <a:ext cx="3327816" cy="4167270"/>
        </p:xfrm>
        <a:graphic>
          <a:graphicData uri="http://schemas.openxmlformats.org/drawingml/2006/table">
            <a:tbl>
              <a:tblPr bandRow="1">
                <a:effectLst/>
                <a:tableStyleId>{5C22544A-7EE6-4342-B048-85BDC9FD1C3A}</a:tableStyleId>
              </a:tblPr>
              <a:tblGrid>
                <a:gridCol w="277318"/>
                <a:gridCol w="277318"/>
                <a:gridCol w="277318"/>
                <a:gridCol w="277318"/>
                <a:gridCol w="277318"/>
                <a:gridCol w="277318"/>
                <a:gridCol w="277318"/>
                <a:gridCol w="277318"/>
                <a:gridCol w="277318"/>
                <a:gridCol w="277318"/>
                <a:gridCol w="277318"/>
                <a:gridCol w="277318"/>
              </a:tblGrid>
              <a:tr h="277818">
                <a:tc>
                  <a:txBody>
                    <a:bodyPr/>
                    <a:lstStyle/>
                    <a:p>
                      <a:pPr algn="ctr"/>
                      <a:r>
                        <a:rPr lang="en-US" sz="600" smtClean="0">
                          <a:solidFill>
                            <a:schemeClr val="tx1"/>
                          </a:solidFill>
                        </a:rPr>
                        <a:t>243</a:t>
                      </a:r>
                      <a:endParaRPr lang="en-US" sz="6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184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154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213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65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47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smtClean="0">
                          <a:solidFill>
                            <a:schemeClr val="tx1"/>
                          </a:solidFill>
                        </a:rPr>
                        <a:t>156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190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94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114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51</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137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23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148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203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43</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8</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18">
                <a:tc>
                  <a:txBody>
                    <a:bodyPr/>
                    <a:lstStyle/>
                    <a:p>
                      <a:pPr algn="ctr"/>
                      <a:r>
                        <a:rPr lang="en-US" sz="800" dirty="0" smtClean="0">
                          <a:solidFill>
                            <a:schemeClr val="tx1"/>
                          </a:solidFill>
                        </a:rPr>
                        <a:t>17</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160</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255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109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22</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26</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19</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35</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dirty="0" smtClean="0">
                          <a:solidFill>
                            <a:schemeClr val="tx1"/>
                          </a:solidFill>
                        </a:rPr>
                        <a:t>24</a:t>
                      </a:r>
                      <a:endParaRPr lang="en-US" sz="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5843" name="Picture 3"/>
          <p:cNvPicPr>
            <a:picLocks noChangeAspect="1" noChangeArrowheads="1"/>
          </p:cNvPicPr>
          <p:nvPr/>
        </p:nvPicPr>
        <p:blipFill>
          <a:blip r:embed="rId3"/>
          <a:srcRect/>
          <a:stretch>
            <a:fillRect/>
          </a:stretch>
        </p:blipFill>
        <p:spPr bwMode="auto">
          <a:xfrm>
            <a:off x="2810654" y="2115484"/>
            <a:ext cx="3327816" cy="4159770"/>
          </a:xfrm>
          <a:prstGeom prst="rect">
            <a:avLst/>
          </a:prstGeom>
          <a:noFill/>
          <a:ln w="19050">
            <a:solidFill>
              <a:schemeClr val="tx1"/>
            </a:solidFill>
            <a:miter lim="800000"/>
            <a:headEnd/>
            <a:tailEnd/>
          </a:ln>
          <a:effectLst/>
        </p:spPr>
      </p:pic>
      <p:sp>
        <p:nvSpPr>
          <p:cNvPr id="2" name="TextBox 1"/>
          <p:cNvSpPr txBox="1"/>
          <p:nvPr/>
        </p:nvSpPr>
        <p:spPr>
          <a:xfrm>
            <a:off x="381000" y="936486"/>
            <a:ext cx="6096000" cy="707886"/>
          </a:xfrm>
          <a:prstGeom prst="rect">
            <a:avLst/>
          </a:prstGeom>
          <a:noFill/>
        </p:spPr>
        <p:txBody>
          <a:bodyPr wrap="square" rtlCol="0">
            <a:spAutoFit/>
          </a:bodyPr>
          <a:lstStyle/>
          <a:p>
            <a:r>
              <a:rPr lang="en-US" sz="4000" dirty="0" smtClean="0"/>
              <a:t>What do computers see?</a:t>
            </a:r>
            <a:endParaRPr lang="en-US" sz="4000" dirty="0"/>
          </a:p>
        </p:txBody>
      </p:sp>
    </p:spTree>
    <p:extLst>
      <p:ext uri="{BB962C8B-B14F-4D97-AF65-F5344CB8AC3E}">
        <p14:creationId xmlns:p14="http://schemas.microsoft.com/office/powerpoint/2010/main" val="589650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alibaba.com/photo/11397968/Chairs.jpg"/>
          <p:cNvPicPr>
            <a:picLocks noChangeAspect="1" noChangeArrowheads="1"/>
          </p:cNvPicPr>
          <p:nvPr/>
        </p:nvPicPr>
        <p:blipFill>
          <a:blip r:embed="rId2" cstate="print"/>
          <a:srcRect/>
          <a:stretch>
            <a:fillRect/>
          </a:stretch>
        </p:blipFill>
        <p:spPr bwMode="auto">
          <a:xfrm>
            <a:off x="179153" y="2576879"/>
            <a:ext cx="2060378" cy="2939427"/>
          </a:xfrm>
          <a:prstGeom prst="rect">
            <a:avLst/>
          </a:prstGeom>
          <a:noFill/>
        </p:spPr>
      </p:pic>
      <p:pic>
        <p:nvPicPr>
          <p:cNvPr id="6" name="Picture 4" descr="http://momfinds.com/blog/images/uploads/monte_deisng_chairs.jpg"/>
          <p:cNvPicPr>
            <a:picLocks noChangeAspect="1" noChangeArrowheads="1"/>
          </p:cNvPicPr>
          <p:nvPr/>
        </p:nvPicPr>
        <p:blipFill>
          <a:blip r:embed="rId3"/>
          <a:srcRect/>
          <a:stretch>
            <a:fillRect/>
          </a:stretch>
        </p:blipFill>
        <p:spPr bwMode="auto">
          <a:xfrm>
            <a:off x="2512210" y="4341729"/>
            <a:ext cx="1790700" cy="1905000"/>
          </a:xfrm>
          <a:prstGeom prst="rect">
            <a:avLst/>
          </a:prstGeom>
          <a:noFill/>
        </p:spPr>
      </p:pic>
      <p:pic>
        <p:nvPicPr>
          <p:cNvPr id="7" name="Picture 12" descr="http://www.partyprops.com/images/handchairweb.JPG"/>
          <p:cNvPicPr>
            <a:picLocks noChangeAspect="1" noChangeArrowheads="1"/>
          </p:cNvPicPr>
          <p:nvPr/>
        </p:nvPicPr>
        <p:blipFill>
          <a:blip r:embed="rId4"/>
          <a:srcRect/>
          <a:stretch>
            <a:fillRect/>
          </a:stretch>
        </p:blipFill>
        <p:spPr bwMode="auto">
          <a:xfrm>
            <a:off x="4953312" y="4351587"/>
            <a:ext cx="1581150" cy="2057401"/>
          </a:xfrm>
          <a:prstGeom prst="rect">
            <a:avLst/>
          </a:prstGeom>
          <a:noFill/>
        </p:spPr>
      </p:pic>
      <p:pic>
        <p:nvPicPr>
          <p:cNvPr id="8" name="Picture 16" descr="http://common.csnstores.com/Adelta-Ball-Chair~img~ADL~ADL1003_m.jpg"/>
          <p:cNvPicPr>
            <a:picLocks noChangeAspect="1" noChangeArrowheads="1"/>
          </p:cNvPicPr>
          <p:nvPr/>
        </p:nvPicPr>
        <p:blipFill>
          <a:blip r:embed="rId5"/>
          <a:srcRect l="4414" t="1046" r="4491" b="1037"/>
          <a:stretch>
            <a:fillRect/>
          </a:stretch>
        </p:blipFill>
        <p:spPr bwMode="auto">
          <a:xfrm>
            <a:off x="6927368" y="3613302"/>
            <a:ext cx="1939895" cy="2085174"/>
          </a:xfrm>
          <a:prstGeom prst="rect">
            <a:avLst/>
          </a:prstGeom>
          <a:noFill/>
        </p:spPr>
      </p:pic>
      <p:pic>
        <p:nvPicPr>
          <p:cNvPr id="9" name="Picture 18" descr="http://www.bonluxat.com/cmsense/data/uploads/orig/Verner_Panton_Amoebe_Highback_Chair_psy.jpg"/>
          <p:cNvPicPr>
            <a:picLocks noChangeAspect="1" noChangeArrowheads="1"/>
          </p:cNvPicPr>
          <p:nvPr/>
        </p:nvPicPr>
        <p:blipFill>
          <a:blip r:embed="rId6"/>
          <a:srcRect t="5209" r="11397"/>
          <a:stretch>
            <a:fillRect/>
          </a:stretch>
        </p:blipFill>
        <p:spPr bwMode="auto">
          <a:xfrm>
            <a:off x="6364794" y="1159452"/>
            <a:ext cx="1911168" cy="2044644"/>
          </a:xfrm>
          <a:prstGeom prst="rect">
            <a:avLst/>
          </a:prstGeom>
          <a:noFill/>
        </p:spPr>
      </p:pic>
      <p:pic>
        <p:nvPicPr>
          <p:cNvPr id="10" name="Picture 20" descr="http://www.outblush.com/women/images/2007/04/vertical-lounge-chair.jpg"/>
          <p:cNvPicPr>
            <a:picLocks noChangeAspect="1" noChangeArrowheads="1"/>
          </p:cNvPicPr>
          <p:nvPr/>
        </p:nvPicPr>
        <p:blipFill>
          <a:blip r:embed="rId7"/>
          <a:srcRect/>
          <a:stretch>
            <a:fillRect/>
          </a:stretch>
        </p:blipFill>
        <p:spPr bwMode="auto">
          <a:xfrm>
            <a:off x="4250157" y="2277515"/>
            <a:ext cx="2190750" cy="1619250"/>
          </a:xfrm>
          <a:prstGeom prst="rect">
            <a:avLst/>
          </a:prstGeom>
          <a:noFill/>
        </p:spPr>
      </p:pic>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What do humans see?</a:t>
            </a:r>
            <a:endParaRPr sz="4500">
              <a:solidFill>
                <a:schemeClr val="tx1"/>
              </a:solidFill>
              <a:effectLst>
                <a:outerShdw blurRad="50800" dist="38100" dir="2700000" algn="tl" rotWithShape="0">
                  <a:prstClr val="black">
                    <a:alpha val="40000"/>
                  </a:prstClr>
                </a:outerShdw>
              </a:effectLst>
              <a:latin typeface="+mj-lt"/>
            </a:endParaRPr>
          </a:p>
        </p:txBody>
      </p:sp>
      <p:pic>
        <p:nvPicPr>
          <p:cNvPr id="52226" name="Picture 2" descr="http://www.modernfurniture.org/uploaded_images/office-chairs-786631.jpg"/>
          <p:cNvPicPr>
            <a:picLocks noChangeAspect="1" noChangeArrowheads="1"/>
          </p:cNvPicPr>
          <p:nvPr/>
        </p:nvPicPr>
        <p:blipFill>
          <a:blip r:embed="rId8"/>
          <a:srcRect l="14196" r="14699"/>
          <a:stretch>
            <a:fillRect/>
          </a:stretch>
        </p:blipFill>
        <p:spPr bwMode="auto">
          <a:xfrm>
            <a:off x="2218545" y="1918715"/>
            <a:ext cx="1551482" cy="2181979"/>
          </a:xfrm>
          <a:prstGeom prst="rect">
            <a:avLst/>
          </a:prstGeom>
          <a:noFill/>
        </p:spPr>
      </p:pic>
    </p:spTree>
    <p:extLst>
      <p:ext uri="{BB962C8B-B14F-4D97-AF65-F5344CB8AC3E}">
        <p14:creationId xmlns:p14="http://schemas.microsoft.com/office/powerpoint/2010/main" val="61775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What do humans see?</a:t>
            </a:r>
            <a:endParaRPr sz="4500">
              <a:solidFill>
                <a:schemeClr val="tx1"/>
              </a:solidFill>
              <a:effectLst>
                <a:outerShdw blurRad="50800" dist="38100" dir="2700000" algn="tl" rotWithShape="0">
                  <a:prstClr val="black">
                    <a:alpha val="40000"/>
                  </a:prstClr>
                </a:outerShdw>
              </a:effectLst>
              <a:latin typeface="+mj-lt"/>
            </a:endParaRPr>
          </a:p>
        </p:txBody>
      </p:sp>
      <p:pic>
        <p:nvPicPr>
          <p:cNvPr id="6" name="Picture 2"/>
          <p:cNvPicPr>
            <a:picLocks noChangeAspect="1" noChangeArrowheads="1"/>
          </p:cNvPicPr>
          <p:nvPr/>
        </p:nvPicPr>
        <p:blipFill>
          <a:blip r:embed="rId2"/>
          <a:srcRect/>
          <a:stretch>
            <a:fillRect/>
          </a:stretch>
        </p:blipFill>
        <p:spPr bwMode="auto">
          <a:xfrm>
            <a:off x="1249113" y="2175409"/>
            <a:ext cx="2981325" cy="2924175"/>
          </a:xfrm>
          <a:prstGeom prst="rect">
            <a:avLst/>
          </a:prstGeom>
          <a:noFill/>
          <a:ln w="19050">
            <a:solidFill>
              <a:schemeClr val="tx1"/>
            </a:solid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4912904" y="2135929"/>
            <a:ext cx="2971800" cy="2971800"/>
          </a:xfrm>
          <a:prstGeom prst="rect">
            <a:avLst/>
          </a:prstGeom>
          <a:noFill/>
          <a:ln w="19050">
            <a:solidFill>
              <a:schemeClr val="tx1"/>
            </a:solidFill>
            <a:miter lim="800000"/>
            <a:headEnd/>
            <a:tailEnd/>
          </a:ln>
          <a:effectLst/>
        </p:spPr>
      </p:pic>
      <p:sp>
        <p:nvSpPr>
          <p:cNvPr id="8" name="TextBox 7"/>
          <p:cNvSpPr txBox="1"/>
          <p:nvPr/>
        </p:nvSpPr>
        <p:spPr>
          <a:xfrm>
            <a:off x="3382151" y="5548904"/>
            <a:ext cx="2803020" cy="338554"/>
          </a:xfrm>
          <a:prstGeom prst="rect">
            <a:avLst/>
          </a:prstGeom>
          <a:noFill/>
        </p:spPr>
        <p:txBody>
          <a:bodyPr wrap="square" rtlCol="0">
            <a:spAutoFit/>
          </a:bodyPr>
          <a:lstStyle/>
          <a:p>
            <a:r>
              <a:rPr lang="en-US" sz="1600" dirty="0" err="1" smtClean="0">
                <a:solidFill>
                  <a:schemeClr val="tx1"/>
                </a:solidFill>
              </a:rPr>
              <a:t>Torralba</a:t>
            </a:r>
            <a:r>
              <a:rPr lang="en-US" sz="1600" dirty="0" smtClean="0">
                <a:solidFill>
                  <a:schemeClr val="tx1"/>
                </a:solidFill>
              </a:rPr>
              <a:t> et al. PAMI 2008</a:t>
            </a:r>
            <a:endParaRPr lang="en-US" sz="1600" dirty="0" smtClean="0">
              <a:solidFill>
                <a:schemeClr val="tx1"/>
              </a:solidFill>
              <a:latin typeface="Segoe" pitchFamily="34" charset="0"/>
            </a:endParaRPr>
          </a:p>
        </p:txBody>
      </p:sp>
    </p:spTree>
    <p:extLst>
      <p:ext uri="{BB962C8B-B14F-4D97-AF65-F5344CB8AC3E}">
        <p14:creationId xmlns:p14="http://schemas.microsoft.com/office/powerpoint/2010/main" val="162709110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What do humans see?</a:t>
            </a:r>
            <a:endParaRPr sz="4500">
              <a:solidFill>
                <a:schemeClr val="tx1"/>
              </a:solidFill>
              <a:effectLst>
                <a:outerShdw blurRad="50800" dist="38100" dir="2700000" algn="tl" rotWithShape="0">
                  <a:prstClr val="black">
                    <a:alpha val="40000"/>
                  </a:prstClr>
                </a:outerShdw>
              </a:effectLst>
              <a:latin typeface="+mj-lt"/>
            </a:endParaRPr>
          </a:p>
        </p:txBody>
      </p:sp>
      <p:pic>
        <p:nvPicPr>
          <p:cNvPr id="6" name="Picture 2"/>
          <p:cNvPicPr>
            <a:picLocks noChangeAspect="1" noChangeArrowheads="1"/>
          </p:cNvPicPr>
          <p:nvPr/>
        </p:nvPicPr>
        <p:blipFill>
          <a:blip r:embed="rId2"/>
          <a:srcRect/>
          <a:stretch>
            <a:fillRect/>
          </a:stretch>
        </p:blipFill>
        <p:spPr bwMode="auto">
          <a:xfrm>
            <a:off x="1249113" y="2175409"/>
            <a:ext cx="2981325" cy="2924175"/>
          </a:xfrm>
          <a:prstGeom prst="rect">
            <a:avLst/>
          </a:prstGeom>
          <a:noFill/>
          <a:ln w="19050">
            <a:solidFill>
              <a:schemeClr val="tx1"/>
            </a:solidFill>
            <a:miter lim="800000"/>
            <a:headEnd/>
            <a:tailEnd/>
          </a:ln>
          <a:effectLst/>
        </p:spPr>
      </p:pic>
      <p:sp>
        <p:nvSpPr>
          <p:cNvPr id="8" name="TextBox 7"/>
          <p:cNvSpPr txBox="1"/>
          <p:nvPr/>
        </p:nvSpPr>
        <p:spPr>
          <a:xfrm>
            <a:off x="3382151" y="5548904"/>
            <a:ext cx="2803020" cy="338554"/>
          </a:xfrm>
          <a:prstGeom prst="rect">
            <a:avLst/>
          </a:prstGeom>
          <a:noFill/>
        </p:spPr>
        <p:txBody>
          <a:bodyPr wrap="square" rtlCol="0">
            <a:spAutoFit/>
          </a:bodyPr>
          <a:lstStyle/>
          <a:p>
            <a:r>
              <a:rPr lang="en-US" sz="1600" dirty="0" err="1" smtClean="0">
                <a:solidFill>
                  <a:schemeClr val="tx1"/>
                </a:solidFill>
              </a:rPr>
              <a:t>Torralba</a:t>
            </a:r>
            <a:r>
              <a:rPr lang="en-US" sz="1600" dirty="0" smtClean="0">
                <a:solidFill>
                  <a:schemeClr val="tx1"/>
                </a:solidFill>
              </a:rPr>
              <a:t> et al. PAMI 2008</a:t>
            </a:r>
            <a:endParaRPr lang="en-US" sz="1600" dirty="0" smtClean="0">
              <a:solidFill>
                <a:schemeClr val="tx1"/>
              </a:solidFill>
              <a:latin typeface="Segoe" pitchFamily="34" charset="0"/>
            </a:endParaRPr>
          </a:p>
        </p:txBody>
      </p:sp>
      <p:pic>
        <p:nvPicPr>
          <p:cNvPr id="1026" name="Picture 2"/>
          <p:cNvPicPr>
            <a:picLocks noChangeAspect="1" noChangeArrowheads="1"/>
          </p:cNvPicPr>
          <p:nvPr/>
        </p:nvPicPr>
        <p:blipFill>
          <a:blip r:embed="rId3"/>
          <a:srcRect/>
          <a:stretch>
            <a:fillRect/>
          </a:stretch>
        </p:blipFill>
        <p:spPr bwMode="auto">
          <a:xfrm>
            <a:off x="5476771" y="1996371"/>
            <a:ext cx="657225" cy="14192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6999775" y="4048125"/>
            <a:ext cx="609600" cy="5905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5669148" y="4038599"/>
            <a:ext cx="400050" cy="609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6827228" y="2246235"/>
            <a:ext cx="933450" cy="962025"/>
          </a:xfrm>
          <a:prstGeom prst="rect">
            <a:avLst/>
          </a:prstGeom>
          <a:noFill/>
          <a:ln w="9525">
            <a:noFill/>
            <a:miter lim="800000"/>
            <a:headEnd/>
            <a:tailEnd/>
          </a:ln>
          <a:effectLst/>
        </p:spPr>
      </p:pic>
      <p:sp>
        <p:nvSpPr>
          <p:cNvPr id="10" name="TextBox 9"/>
          <p:cNvSpPr txBox="1"/>
          <p:nvPr/>
        </p:nvSpPr>
        <p:spPr>
          <a:xfrm>
            <a:off x="5454503" y="3402416"/>
            <a:ext cx="733646" cy="338554"/>
          </a:xfrm>
          <a:prstGeom prst="rect">
            <a:avLst/>
          </a:prstGeom>
          <a:noFill/>
        </p:spPr>
        <p:txBody>
          <a:bodyPr wrap="square" rtlCol="0">
            <a:spAutoFit/>
          </a:bodyPr>
          <a:lstStyle/>
          <a:p>
            <a:r>
              <a:rPr lang="en-US" sz="1600" dirty="0" smtClean="0"/>
              <a:t>chair</a:t>
            </a:r>
            <a:endParaRPr lang="en-US" sz="1600" dirty="0"/>
          </a:p>
        </p:txBody>
      </p:sp>
      <p:sp>
        <p:nvSpPr>
          <p:cNvPr id="11" name="TextBox 10"/>
          <p:cNvSpPr txBox="1"/>
          <p:nvPr/>
        </p:nvSpPr>
        <p:spPr>
          <a:xfrm>
            <a:off x="6659535" y="4798826"/>
            <a:ext cx="1442482" cy="338554"/>
          </a:xfrm>
          <a:prstGeom prst="rect">
            <a:avLst/>
          </a:prstGeom>
          <a:noFill/>
        </p:spPr>
        <p:txBody>
          <a:bodyPr wrap="square" rtlCol="0">
            <a:spAutoFit/>
          </a:bodyPr>
          <a:lstStyle/>
          <a:p>
            <a:r>
              <a:rPr lang="en-US" sz="1600" dirty="0" smtClean="0"/>
              <a:t>table setting</a:t>
            </a:r>
            <a:endParaRPr lang="en-US" sz="1600" dirty="0"/>
          </a:p>
        </p:txBody>
      </p:sp>
      <p:sp>
        <p:nvSpPr>
          <p:cNvPr id="13" name="TextBox 12"/>
          <p:cNvSpPr txBox="1"/>
          <p:nvPr/>
        </p:nvSpPr>
        <p:spPr>
          <a:xfrm>
            <a:off x="7003334" y="3377610"/>
            <a:ext cx="673394" cy="338554"/>
          </a:xfrm>
          <a:prstGeom prst="rect">
            <a:avLst/>
          </a:prstGeom>
          <a:noFill/>
        </p:spPr>
        <p:txBody>
          <a:bodyPr wrap="square" rtlCol="0">
            <a:spAutoFit/>
          </a:bodyPr>
          <a:lstStyle/>
          <a:p>
            <a:r>
              <a:rPr lang="en-US" sz="1600" dirty="0" smtClean="0"/>
              <a:t>light</a:t>
            </a:r>
            <a:endParaRPr lang="en-US" sz="1600" dirty="0"/>
          </a:p>
        </p:txBody>
      </p:sp>
      <p:sp>
        <p:nvSpPr>
          <p:cNvPr id="14" name="TextBox 13"/>
          <p:cNvSpPr txBox="1"/>
          <p:nvPr/>
        </p:nvSpPr>
        <p:spPr>
          <a:xfrm>
            <a:off x="5443870" y="4816549"/>
            <a:ext cx="871869" cy="338554"/>
          </a:xfrm>
          <a:prstGeom prst="rect">
            <a:avLst/>
          </a:prstGeom>
          <a:noFill/>
        </p:spPr>
        <p:txBody>
          <a:bodyPr wrap="square" rtlCol="0">
            <a:spAutoFit/>
          </a:bodyPr>
          <a:lstStyle/>
          <a:p>
            <a:r>
              <a:rPr lang="en-US" sz="1600" dirty="0" smtClean="0"/>
              <a:t>picture</a:t>
            </a:r>
            <a:endParaRPr lang="en-US" sz="1600" dirty="0"/>
          </a:p>
        </p:txBody>
      </p:sp>
    </p:spTree>
    <p:extLst>
      <p:ext uri="{BB962C8B-B14F-4D97-AF65-F5344CB8AC3E}">
        <p14:creationId xmlns:p14="http://schemas.microsoft.com/office/powerpoint/2010/main" val="38263713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What do humans see?</a:t>
            </a:r>
            <a:endParaRPr sz="4500">
              <a:solidFill>
                <a:schemeClr val="tx1"/>
              </a:solidFill>
              <a:effectLst>
                <a:outerShdw blurRad="50800" dist="38100" dir="2700000" algn="tl" rotWithShape="0">
                  <a:prstClr val="black">
                    <a:alpha val="40000"/>
                  </a:prstClr>
                </a:outerShdw>
              </a:effectLst>
              <a:latin typeface="+mj-lt"/>
            </a:endParaRPr>
          </a:p>
        </p:txBody>
      </p:sp>
      <p:pic>
        <p:nvPicPr>
          <p:cNvPr id="9" name="Picture 2" descr="C:\larryz\talks\TechFest09\98_562_01_l02.jpg"/>
          <p:cNvPicPr>
            <a:picLocks noChangeAspect="1" noChangeArrowheads="1"/>
          </p:cNvPicPr>
          <p:nvPr/>
        </p:nvPicPr>
        <p:blipFill>
          <a:blip r:embed="rId2"/>
          <a:srcRect/>
          <a:stretch>
            <a:fillRect/>
          </a:stretch>
        </p:blipFill>
        <p:spPr bwMode="auto">
          <a:xfrm>
            <a:off x="1891800" y="1959322"/>
            <a:ext cx="5319179" cy="4260726"/>
          </a:xfrm>
          <a:prstGeom prst="rect">
            <a:avLst/>
          </a:prstGeom>
          <a:noFill/>
        </p:spPr>
      </p:pic>
      <p:sp>
        <p:nvSpPr>
          <p:cNvPr id="11" name="TextBox 10"/>
          <p:cNvSpPr txBox="1"/>
          <p:nvPr/>
        </p:nvSpPr>
        <p:spPr>
          <a:xfrm>
            <a:off x="1801589" y="6169384"/>
            <a:ext cx="5076203" cy="307777"/>
          </a:xfrm>
          <a:prstGeom prst="rect">
            <a:avLst/>
          </a:prstGeom>
          <a:noFill/>
        </p:spPr>
        <p:txBody>
          <a:bodyPr wrap="square" rtlCol="0">
            <a:spAutoFit/>
          </a:bodyPr>
          <a:lstStyle/>
          <a:p>
            <a:r>
              <a:rPr lang="en-US" sz="1400" b="1" dirty="0" smtClean="0">
                <a:solidFill>
                  <a:schemeClr val="tx1"/>
                </a:solidFill>
              </a:rPr>
              <a:t>René Magritte, </a:t>
            </a:r>
            <a:r>
              <a:rPr lang="en-US" sz="1400" b="1" i="1" dirty="0" smtClean="0">
                <a:solidFill>
                  <a:schemeClr val="tx1"/>
                </a:solidFill>
              </a:rPr>
              <a:t>Les </a:t>
            </a:r>
            <a:r>
              <a:rPr lang="en-US" sz="1400" b="1" i="1" dirty="0" err="1" smtClean="0">
                <a:solidFill>
                  <a:schemeClr val="tx1"/>
                </a:solidFill>
              </a:rPr>
              <a:t>valeurs</a:t>
            </a:r>
            <a:r>
              <a:rPr lang="en-US" sz="1400" b="1" i="1" dirty="0" smtClean="0">
                <a:solidFill>
                  <a:schemeClr val="tx1"/>
                </a:solidFill>
              </a:rPr>
              <a:t> </a:t>
            </a:r>
            <a:r>
              <a:rPr lang="en-US" sz="1400" b="1" i="1" dirty="0" err="1" smtClean="0">
                <a:solidFill>
                  <a:schemeClr val="tx1"/>
                </a:solidFill>
              </a:rPr>
              <a:t>personnelles</a:t>
            </a:r>
            <a:r>
              <a:rPr lang="en-US" sz="1400" b="1" dirty="0" smtClean="0">
                <a:solidFill>
                  <a:schemeClr val="tx1"/>
                </a:solidFill>
              </a:rPr>
              <a:t>, 1952</a:t>
            </a:r>
            <a:endParaRPr lang="en-US" sz="1400" dirty="0" smtClean="0">
              <a:solidFill>
                <a:schemeClr val="tx1"/>
              </a:solidFill>
              <a:latin typeface="Segoe" pitchFamily="34" charset="0"/>
            </a:endParaRPr>
          </a:p>
        </p:txBody>
      </p:sp>
    </p:spTree>
    <p:extLst>
      <p:ext uri="{BB962C8B-B14F-4D97-AF65-F5344CB8AC3E}">
        <p14:creationId xmlns:p14="http://schemas.microsoft.com/office/powerpoint/2010/main" val="25446054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What do humans see?</a:t>
            </a:r>
            <a:endParaRPr sz="4500">
              <a:solidFill>
                <a:schemeClr val="tx1"/>
              </a:solidFill>
              <a:effectLst>
                <a:outerShdw blurRad="50800" dist="38100" dir="2700000" algn="tl" rotWithShape="0">
                  <a:prstClr val="black">
                    <a:alpha val="40000"/>
                  </a:prstClr>
                </a:outerShdw>
              </a:effectLst>
              <a:latin typeface="+mj-lt"/>
            </a:endParaRPr>
          </a:p>
        </p:txBody>
      </p:sp>
      <p:pic>
        <p:nvPicPr>
          <p:cNvPr id="11" name="Picture 2" descr="C:\larryz\talks\TechFest09\Africa.bmp"/>
          <p:cNvPicPr>
            <a:picLocks noChangeAspect="1" noChangeArrowheads="1"/>
          </p:cNvPicPr>
          <p:nvPr/>
        </p:nvPicPr>
        <p:blipFill>
          <a:blip r:embed="rId2">
            <a:grayscl/>
            <a:lum bright="-62000" contrast="77000"/>
          </a:blip>
          <a:srcRect l="2558" t="6210" r="9057" b="5410"/>
          <a:stretch>
            <a:fillRect/>
          </a:stretch>
        </p:blipFill>
        <p:spPr bwMode="auto">
          <a:xfrm rot="15876858">
            <a:off x="5186548" y="2458241"/>
            <a:ext cx="2828658" cy="2820112"/>
          </a:xfrm>
          <a:prstGeom prst="rect">
            <a:avLst/>
          </a:prstGeom>
          <a:noFill/>
        </p:spPr>
      </p:pic>
      <p:pic>
        <p:nvPicPr>
          <p:cNvPr id="53250" name="Picture 2" descr="horse-or-what-optical-illusions.jpg"/>
          <p:cNvPicPr>
            <a:picLocks noChangeAspect="1" noChangeArrowheads="1"/>
          </p:cNvPicPr>
          <p:nvPr/>
        </p:nvPicPr>
        <p:blipFill>
          <a:blip r:embed="rId3"/>
          <a:srcRect/>
          <a:stretch>
            <a:fillRect/>
          </a:stretch>
        </p:blipFill>
        <p:spPr bwMode="auto">
          <a:xfrm>
            <a:off x="1141615" y="2287971"/>
            <a:ext cx="2879933" cy="3299924"/>
          </a:xfrm>
          <a:prstGeom prst="rect">
            <a:avLst/>
          </a:prstGeom>
          <a:noFill/>
          <a:ln w="19050">
            <a:solidFill>
              <a:schemeClr val="tx1"/>
            </a:solidFill>
          </a:ln>
        </p:spPr>
      </p:pic>
      <p:pic>
        <p:nvPicPr>
          <p:cNvPr id="13" name="Picture 2" descr="C:\larryz\talks\TechFest09\Africa.bmp"/>
          <p:cNvPicPr>
            <a:picLocks noChangeAspect="1" noChangeArrowheads="1"/>
          </p:cNvPicPr>
          <p:nvPr/>
        </p:nvPicPr>
        <p:blipFill>
          <a:blip r:embed="rId2">
            <a:grayscl/>
            <a:lum bright="-62000" contrast="77000"/>
          </a:blip>
          <a:srcRect l="2558" t="6210" r="9057" b="5410"/>
          <a:stretch>
            <a:fillRect/>
          </a:stretch>
        </p:blipFill>
        <p:spPr bwMode="auto">
          <a:xfrm>
            <a:off x="5068629" y="2566521"/>
            <a:ext cx="2828658" cy="2820112"/>
          </a:xfrm>
          <a:prstGeom prst="rect">
            <a:avLst/>
          </a:prstGeom>
          <a:noFill/>
        </p:spPr>
      </p:pic>
    </p:spTree>
    <p:extLst>
      <p:ext uri="{BB962C8B-B14F-4D97-AF65-F5344CB8AC3E}">
        <p14:creationId xmlns:p14="http://schemas.microsoft.com/office/powerpoint/2010/main" val="3416741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1"/>
          <p:cNvSpPr>
            <a:spLocks noGrp="1" noChangeArrowheads="1"/>
          </p:cNvSpPr>
          <p:nvPr>
            <p:ph type="title"/>
          </p:nvPr>
        </p:nvSpPr>
        <p:spPr>
          <a:xfrm>
            <a:off x="381000" y="1164940"/>
            <a:ext cx="8380412" cy="623248"/>
          </a:xfrm>
          <a:noFill/>
        </p:spPr>
        <p:txBody>
          <a:bodyPr>
            <a:normAutofit fontScale="90000"/>
          </a:bodyPr>
          <a:lstStyle/>
          <a:p>
            <a:r>
              <a:rPr sz="4500" smtClean="0">
                <a:solidFill>
                  <a:schemeClr val="tx1"/>
                </a:solidFill>
                <a:effectLst>
                  <a:outerShdw blurRad="50800" dist="38100" dir="2700000" algn="tl" rotWithShape="0">
                    <a:prstClr val="black">
                      <a:alpha val="40000"/>
                    </a:prstClr>
                  </a:outerShdw>
                </a:effectLst>
                <a:latin typeface="+mj-lt"/>
              </a:rPr>
              <a:t>What do humans see?</a:t>
            </a:r>
            <a:endParaRPr sz="4500">
              <a:solidFill>
                <a:schemeClr val="tx1"/>
              </a:solidFill>
              <a:effectLst>
                <a:outerShdw blurRad="50800" dist="38100" dir="2700000" algn="tl" rotWithShape="0">
                  <a:prstClr val="black">
                    <a:alpha val="40000"/>
                  </a:prstClr>
                </a:outerShdw>
              </a:effectLst>
              <a:latin typeface="+mj-lt"/>
            </a:endParaRPr>
          </a:p>
        </p:txBody>
      </p:sp>
      <p:pic>
        <p:nvPicPr>
          <p:cNvPr id="6" name="Picture 2" descr="C:\larryz\talks\TechFest09\dalmations.gif"/>
          <p:cNvPicPr>
            <a:picLocks noChangeAspect="1" noChangeArrowheads="1"/>
          </p:cNvPicPr>
          <p:nvPr/>
        </p:nvPicPr>
        <p:blipFill>
          <a:blip r:embed="rId2">
            <a:lum contrast="20000"/>
          </a:blip>
          <a:srcRect l="885" b="2348"/>
          <a:stretch>
            <a:fillRect/>
          </a:stretch>
        </p:blipFill>
        <p:spPr bwMode="auto">
          <a:xfrm>
            <a:off x="2243469" y="1989954"/>
            <a:ext cx="4890602" cy="4442942"/>
          </a:xfrm>
          <a:prstGeom prst="rect">
            <a:avLst/>
          </a:prstGeom>
          <a:noFill/>
        </p:spPr>
      </p:pic>
    </p:spTree>
    <p:extLst>
      <p:ext uri="{BB962C8B-B14F-4D97-AF65-F5344CB8AC3E}">
        <p14:creationId xmlns:p14="http://schemas.microsoft.com/office/powerpoint/2010/main" val="86280217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5107</TotalTime>
  <Words>760</Words>
  <Application>Microsoft Office PowerPoint</Application>
  <PresentationFormat>On-screen Show (4:3)</PresentationFormat>
  <Paragraphs>331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Computer Vision (CSE P 576)</vt:lpstr>
      <vt:lpstr>Today</vt:lpstr>
      <vt:lpstr>PowerPoint Presentation</vt:lpstr>
      <vt:lpstr>What do humans see?</vt:lpstr>
      <vt:lpstr>What do humans see?</vt:lpstr>
      <vt:lpstr>What do humans see?</vt:lpstr>
      <vt:lpstr>What do humans see?</vt:lpstr>
      <vt:lpstr>What do humans see?</vt:lpstr>
      <vt:lpstr>What do humans see?</vt:lpstr>
      <vt:lpstr>How hard is computer vision?</vt:lpstr>
      <vt:lpstr>How hard is computer vision?</vt:lpstr>
      <vt:lpstr>Computational photography</vt:lpstr>
      <vt:lpstr>PowerPoint Presentation</vt:lpstr>
      <vt:lpstr>Depth</vt:lpstr>
      <vt:lpstr>Cameras</vt:lpstr>
      <vt:lpstr>Course overview</vt:lpstr>
      <vt:lpstr>Syllabus</vt:lpstr>
      <vt:lpstr>Syllabus</vt:lpstr>
      <vt:lpstr>Grading</vt:lpstr>
      <vt:lpstr>Book (optional)</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(CSE P 576)</dc:title>
  <dc:creator>Larry Zitnick</dc:creator>
  <cp:lastModifiedBy>Larry Zitnick</cp:lastModifiedBy>
  <cp:revision>23</cp:revision>
  <dcterms:created xsi:type="dcterms:W3CDTF">2011-03-15T20:14:29Z</dcterms:created>
  <dcterms:modified xsi:type="dcterms:W3CDTF">2011-03-28T21:10:17Z</dcterms:modified>
</cp:coreProperties>
</file>