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94" r:id="rId13"/>
    <p:sldId id="270" r:id="rId14"/>
    <p:sldId id="274" r:id="rId15"/>
    <p:sldId id="295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92" r:id="rId25"/>
    <p:sldId id="282" r:id="rId26"/>
    <p:sldId id="283" r:id="rId27"/>
    <p:sldId id="284" r:id="rId28"/>
    <p:sldId id="286" r:id="rId29"/>
    <p:sldId id="285" r:id="rId30"/>
    <p:sldId id="288" r:id="rId31"/>
    <p:sldId id="289" r:id="rId32"/>
    <p:sldId id="290" r:id="rId33"/>
    <p:sldId id="291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larryz\projects\Qt\FaceDetectorTA-build-desktop\nsphere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671954683826241E-2"/>
          <c:y val="2.8039429090355839E-2"/>
          <c:w val="0.81943180305067587"/>
          <c:h val="0.94855479329353742"/>
        </c:manualLayout>
      </c:layout>
      <c:lineChart>
        <c:grouping val="standard"/>
        <c:varyColors val="0"/>
        <c:ser>
          <c:idx val="0"/>
          <c:order val="0"/>
          <c:tx>
            <c:strRef>
              <c:f>nsphere!$B$1</c:f>
              <c:strCache>
                <c:ptCount val="1"/>
              </c:strCache>
            </c:strRef>
          </c:tx>
          <c:spPr>
            <a:ln w="38100"/>
          </c:spPr>
          <c:marker>
            <c:symbol val="none"/>
          </c:marker>
          <c:cat>
            <c:numRef>
              <c:f>nsphere!$A$2:$A$101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nsphere!$B$2:$B$101</c:f>
              <c:numCache>
                <c:formatCode>General</c:formatCode>
                <c:ptCount val="100"/>
                <c:pt idx="0">
                  <c:v>6.3709999999999999E-3</c:v>
                </c:pt>
                <c:pt idx="1">
                  <c:v>6.3600000000000002E-3</c:v>
                </c:pt>
                <c:pt idx="2">
                  <c:v>6.3829999999999998E-3</c:v>
                </c:pt>
                <c:pt idx="3">
                  <c:v>6.3680000000000004E-3</c:v>
                </c:pt>
                <c:pt idx="4">
                  <c:v>6.3639999999999999E-3</c:v>
                </c:pt>
                <c:pt idx="5">
                  <c:v>6.3860000000000002E-3</c:v>
                </c:pt>
                <c:pt idx="6">
                  <c:v>6.3730000000000002E-3</c:v>
                </c:pt>
                <c:pt idx="7">
                  <c:v>6.3829999999999998E-3</c:v>
                </c:pt>
                <c:pt idx="8">
                  <c:v>6.3850000000000001E-3</c:v>
                </c:pt>
                <c:pt idx="9">
                  <c:v>6.4070000000000004E-3</c:v>
                </c:pt>
                <c:pt idx="10">
                  <c:v>6.398E-3</c:v>
                </c:pt>
                <c:pt idx="11">
                  <c:v>6.4089999999999998E-3</c:v>
                </c:pt>
                <c:pt idx="12">
                  <c:v>6.411E-3</c:v>
                </c:pt>
                <c:pt idx="13">
                  <c:v>6.4229999999999999E-3</c:v>
                </c:pt>
                <c:pt idx="14">
                  <c:v>6.4419999999999998E-3</c:v>
                </c:pt>
                <c:pt idx="15">
                  <c:v>6.4469999999999996E-3</c:v>
                </c:pt>
                <c:pt idx="16">
                  <c:v>6.4380000000000001E-3</c:v>
                </c:pt>
                <c:pt idx="17">
                  <c:v>6.4489999999999999E-3</c:v>
                </c:pt>
                <c:pt idx="18">
                  <c:v>6.489E-3</c:v>
                </c:pt>
                <c:pt idx="19">
                  <c:v>6.4929999999999996E-3</c:v>
                </c:pt>
                <c:pt idx="20">
                  <c:v>6.4989999999999996E-3</c:v>
                </c:pt>
                <c:pt idx="21">
                  <c:v>6.5100000000000002E-3</c:v>
                </c:pt>
                <c:pt idx="22">
                  <c:v>6.5370000000000003E-3</c:v>
                </c:pt>
                <c:pt idx="23">
                  <c:v>6.5510000000000004E-3</c:v>
                </c:pt>
                <c:pt idx="24">
                  <c:v>6.5700000000000003E-3</c:v>
                </c:pt>
                <c:pt idx="25">
                  <c:v>6.5830000000000003E-3</c:v>
                </c:pt>
                <c:pt idx="26">
                  <c:v>6.6080000000000002E-3</c:v>
                </c:pt>
                <c:pt idx="27">
                  <c:v>6.6249999999999998E-3</c:v>
                </c:pt>
                <c:pt idx="28">
                  <c:v>6.6379999999999998E-3</c:v>
                </c:pt>
                <c:pt idx="29">
                  <c:v>6.672E-3</c:v>
                </c:pt>
                <c:pt idx="30">
                  <c:v>6.6930000000000002E-3</c:v>
                </c:pt>
                <c:pt idx="31">
                  <c:v>6.7089999999999997E-3</c:v>
                </c:pt>
                <c:pt idx="32">
                  <c:v>6.7409999999999996E-3</c:v>
                </c:pt>
                <c:pt idx="33">
                  <c:v>6.7609999999999996E-3</c:v>
                </c:pt>
                <c:pt idx="34">
                  <c:v>6.7819999999999998E-3</c:v>
                </c:pt>
                <c:pt idx="35">
                  <c:v>6.7939999999999997E-3</c:v>
                </c:pt>
                <c:pt idx="36">
                  <c:v>6.8370000000000002E-3</c:v>
                </c:pt>
                <c:pt idx="37">
                  <c:v>6.862E-3</c:v>
                </c:pt>
                <c:pt idx="38">
                  <c:v>6.9069999999999999E-3</c:v>
                </c:pt>
                <c:pt idx="39">
                  <c:v>6.9259999999999999E-3</c:v>
                </c:pt>
                <c:pt idx="40">
                  <c:v>6.9499999999999996E-3</c:v>
                </c:pt>
                <c:pt idx="41">
                  <c:v>7.0029999999999997E-3</c:v>
                </c:pt>
                <c:pt idx="42">
                  <c:v>7.0320000000000001E-3</c:v>
                </c:pt>
                <c:pt idx="43">
                  <c:v>7.0569999999999999E-3</c:v>
                </c:pt>
                <c:pt idx="44">
                  <c:v>7.1040000000000001E-3</c:v>
                </c:pt>
                <c:pt idx="45">
                  <c:v>7.149E-3</c:v>
                </c:pt>
                <c:pt idx="46">
                  <c:v>7.2009999999999999E-3</c:v>
                </c:pt>
                <c:pt idx="47">
                  <c:v>7.2389999999999998E-3</c:v>
                </c:pt>
                <c:pt idx="48">
                  <c:v>7.293E-3</c:v>
                </c:pt>
                <c:pt idx="49">
                  <c:v>7.319E-3</c:v>
                </c:pt>
                <c:pt idx="50">
                  <c:v>7.3600000000000002E-3</c:v>
                </c:pt>
                <c:pt idx="51">
                  <c:v>7.4250000000000002E-3</c:v>
                </c:pt>
                <c:pt idx="52">
                  <c:v>7.4809999999999998E-3</c:v>
                </c:pt>
                <c:pt idx="53">
                  <c:v>7.5389999999999997E-3</c:v>
                </c:pt>
                <c:pt idx="54">
                  <c:v>7.5979999999999997E-3</c:v>
                </c:pt>
                <c:pt idx="55">
                  <c:v>7.6559999999999996E-3</c:v>
                </c:pt>
                <c:pt idx="56">
                  <c:v>7.7099999999999998E-3</c:v>
                </c:pt>
                <c:pt idx="57">
                  <c:v>7.7790000000000003E-3</c:v>
                </c:pt>
                <c:pt idx="58">
                  <c:v>7.8499999999999993E-3</c:v>
                </c:pt>
                <c:pt idx="59">
                  <c:v>7.9209999999999992E-3</c:v>
                </c:pt>
                <c:pt idx="60">
                  <c:v>8.0029999999999997E-3</c:v>
                </c:pt>
                <c:pt idx="61">
                  <c:v>8.0859999999999994E-3</c:v>
                </c:pt>
                <c:pt idx="62">
                  <c:v>8.1550000000000008E-3</c:v>
                </c:pt>
                <c:pt idx="63">
                  <c:v>8.2380000000000005E-3</c:v>
                </c:pt>
                <c:pt idx="64">
                  <c:v>8.3309999999999999E-3</c:v>
                </c:pt>
                <c:pt idx="65">
                  <c:v>8.4290000000000007E-3</c:v>
                </c:pt>
                <c:pt idx="66">
                  <c:v>8.5220000000000001E-3</c:v>
                </c:pt>
                <c:pt idx="67">
                  <c:v>8.626E-3</c:v>
                </c:pt>
                <c:pt idx="68">
                  <c:v>8.7349999999999997E-3</c:v>
                </c:pt>
                <c:pt idx="69">
                  <c:v>8.8540000000000008E-3</c:v>
                </c:pt>
                <c:pt idx="70">
                  <c:v>8.9820000000000004E-3</c:v>
                </c:pt>
                <c:pt idx="71">
                  <c:v>9.0930000000000004E-3</c:v>
                </c:pt>
                <c:pt idx="72">
                  <c:v>9.2490000000000003E-3</c:v>
                </c:pt>
                <c:pt idx="73">
                  <c:v>9.3939999999999996E-3</c:v>
                </c:pt>
                <c:pt idx="74">
                  <c:v>9.5549999999999993E-3</c:v>
                </c:pt>
                <c:pt idx="75">
                  <c:v>9.7179999999999992E-3</c:v>
                </c:pt>
                <c:pt idx="76">
                  <c:v>9.8700000000000003E-3</c:v>
                </c:pt>
                <c:pt idx="77">
                  <c:v>1.0076E-2</c:v>
                </c:pt>
                <c:pt idx="78">
                  <c:v>1.027E-2</c:v>
                </c:pt>
                <c:pt idx="79">
                  <c:v>1.0499E-2</c:v>
                </c:pt>
                <c:pt idx="80">
                  <c:v>1.0725E-2</c:v>
                </c:pt>
                <c:pt idx="81">
                  <c:v>1.0995E-2</c:v>
                </c:pt>
                <c:pt idx="82">
                  <c:v>1.1268E-2</c:v>
                </c:pt>
                <c:pt idx="83">
                  <c:v>1.1575E-2</c:v>
                </c:pt>
                <c:pt idx="84">
                  <c:v>1.1901999999999999E-2</c:v>
                </c:pt>
                <c:pt idx="85">
                  <c:v>1.2283000000000001E-2</c:v>
                </c:pt>
                <c:pt idx="86">
                  <c:v>1.2684000000000001E-2</c:v>
                </c:pt>
                <c:pt idx="87">
                  <c:v>1.316E-2</c:v>
                </c:pt>
                <c:pt idx="88">
                  <c:v>1.3683000000000001E-2</c:v>
                </c:pt>
                <c:pt idx="89">
                  <c:v>1.4258E-2</c:v>
                </c:pt>
                <c:pt idx="90">
                  <c:v>1.4966E-2</c:v>
                </c:pt>
                <c:pt idx="91">
                  <c:v>1.5803000000000001E-2</c:v>
                </c:pt>
                <c:pt idx="92">
                  <c:v>1.6768999999999999E-2</c:v>
                </c:pt>
                <c:pt idx="93">
                  <c:v>1.7953E-2</c:v>
                </c:pt>
                <c:pt idx="94">
                  <c:v>1.9477999999999999E-2</c:v>
                </c:pt>
                <c:pt idx="95">
                  <c:v>2.1502E-2</c:v>
                </c:pt>
                <c:pt idx="96">
                  <c:v>2.4334999999999999E-2</c:v>
                </c:pt>
                <c:pt idx="97">
                  <c:v>2.8797E-2</c:v>
                </c:pt>
                <c:pt idx="98">
                  <c:v>3.7439E-2</c:v>
                </c:pt>
                <c:pt idx="99">
                  <c:v>9.0094999999999995E-2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nsphere!$C$1</c:f>
              <c:strCache>
                <c:ptCount val="1"/>
              </c:strCache>
            </c:strRef>
          </c:tx>
          <c:spPr>
            <a:ln w="38100"/>
          </c:spPr>
          <c:marker>
            <c:symbol val="none"/>
          </c:marker>
          <c:cat>
            <c:numRef>
              <c:f>nsphere!$A$2:$A$101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nsphere!$C$2:$C$101</c:f>
              <c:numCache>
                <c:formatCode>General</c:formatCode>
                <c:ptCount val="100"/>
                <c:pt idx="0">
                  <c:v>1.9999999999999999E-6</c:v>
                </c:pt>
                <c:pt idx="1">
                  <c:v>1.2E-5</c:v>
                </c:pt>
                <c:pt idx="2">
                  <c:v>3.1000000000000001E-5</c:v>
                </c:pt>
                <c:pt idx="3">
                  <c:v>6.0999999999999999E-5</c:v>
                </c:pt>
                <c:pt idx="4">
                  <c:v>1.07E-4</c:v>
                </c:pt>
                <c:pt idx="5">
                  <c:v>1.55E-4</c:v>
                </c:pt>
                <c:pt idx="6">
                  <c:v>2.1499999999999999E-4</c:v>
                </c:pt>
                <c:pt idx="7">
                  <c:v>2.8899999999999998E-4</c:v>
                </c:pt>
                <c:pt idx="8">
                  <c:v>3.6699999999999998E-4</c:v>
                </c:pt>
                <c:pt idx="9">
                  <c:v>4.5800000000000002E-4</c:v>
                </c:pt>
                <c:pt idx="10">
                  <c:v>5.5800000000000001E-4</c:v>
                </c:pt>
                <c:pt idx="11">
                  <c:v>6.6699999999999995E-4</c:v>
                </c:pt>
                <c:pt idx="12">
                  <c:v>7.85E-4</c:v>
                </c:pt>
                <c:pt idx="13">
                  <c:v>9.1699999999999995E-4</c:v>
                </c:pt>
                <c:pt idx="14">
                  <c:v>1.0610000000000001E-3</c:v>
                </c:pt>
                <c:pt idx="15">
                  <c:v>1.206E-3</c:v>
                </c:pt>
                <c:pt idx="16">
                  <c:v>1.372E-3</c:v>
                </c:pt>
                <c:pt idx="17">
                  <c:v>1.537E-3</c:v>
                </c:pt>
                <c:pt idx="18">
                  <c:v>1.7129999999999999E-3</c:v>
                </c:pt>
                <c:pt idx="19">
                  <c:v>1.8959999999999999E-3</c:v>
                </c:pt>
                <c:pt idx="20">
                  <c:v>2.0960000000000002E-3</c:v>
                </c:pt>
                <c:pt idx="21">
                  <c:v>2.3080000000000002E-3</c:v>
                </c:pt>
                <c:pt idx="22">
                  <c:v>2.5230000000000001E-3</c:v>
                </c:pt>
                <c:pt idx="23">
                  <c:v>2.7239999999999999E-3</c:v>
                </c:pt>
                <c:pt idx="24">
                  <c:v>2.9889999999999999E-3</c:v>
                </c:pt>
                <c:pt idx="25">
                  <c:v>3.1979999999999999E-3</c:v>
                </c:pt>
                <c:pt idx="26">
                  <c:v>3.4510000000000001E-3</c:v>
                </c:pt>
                <c:pt idx="27">
                  <c:v>3.7069999999999998E-3</c:v>
                </c:pt>
                <c:pt idx="28">
                  <c:v>3.9550000000000002E-3</c:v>
                </c:pt>
                <c:pt idx="29">
                  <c:v>4.2430000000000002E-3</c:v>
                </c:pt>
                <c:pt idx="30">
                  <c:v>4.4980000000000003E-3</c:v>
                </c:pt>
                <c:pt idx="31">
                  <c:v>4.8129999999999996E-3</c:v>
                </c:pt>
                <c:pt idx="32">
                  <c:v>5.0769999999999999E-3</c:v>
                </c:pt>
                <c:pt idx="33">
                  <c:v>5.3480000000000003E-3</c:v>
                </c:pt>
                <c:pt idx="34">
                  <c:v>5.7429999999999998E-3</c:v>
                </c:pt>
                <c:pt idx="35">
                  <c:v>5.9480000000000002E-3</c:v>
                </c:pt>
                <c:pt idx="36">
                  <c:v>6.3550000000000004E-3</c:v>
                </c:pt>
                <c:pt idx="37">
                  <c:v>6.7080000000000004E-3</c:v>
                </c:pt>
                <c:pt idx="38">
                  <c:v>6.8910000000000004E-3</c:v>
                </c:pt>
                <c:pt idx="39">
                  <c:v>7.3499999999999998E-3</c:v>
                </c:pt>
                <c:pt idx="40">
                  <c:v>7.646E-3</c:v>
                </c:pt>
                <c:pt idx="41">
                  <c:v>7.9629999999999996E-3</c:v>
                </c:pt>
                <c:pt idx="42">
                  <c:v>8.3429999999999997E-3</c:v>
                </c:pt>
                <c:pt idx="43">
                  <c:v>8.6630000000000006E-3</c:v>
                </c:pt>
                <c:pt idx="44">
                  <c:v>9.0729999999999995E-3</c:v>
                </c:pt>
                <c:pt idx="45">
                  <c:v>9.391E-3</c:v>
                </c:pt>
                <c:pt idx="46">
                  <c:v>9.7520000000000003E-3</c:v>
                </c:pt>
                <c:pt idx="47">
                  <c:v>1.0116E-2</c:v>
                </c:pt>
                <c:pt idx="48">
                  <c:v>1.0456999999999999E-2</c:v>
                </c:pt>
                <c:pt idx="49">
                  <c:v>1.0876E-2</c:v>
                </c:pt>
                <c:pt idx="50">
                  <c:v>1.1172E-2</c:v>
                </c:pt>
                <c:pt idx="51">
                  <c:v>1.1592999999999999E-2</c:v>
                </c:pt>
                <c:pt idx="52">
                  <c:v>1.1951E-2</c:v>
                </c:pt>
                <c:pt idx="53">
                  <c:v>1.2319E-2</c:v>
                </c:pt>
                <c:pt idx="54">
                  <c:v>1.2682000000000001E-2</c:v>
                </c:pt>
                <c:pt idx="55">
                  <c:v>1.3027E-2</c:v>
                </c:pt>
                <c:pt idx="56">
                  <c:v>1.3416000000000001E-2</c:v>
                </c:pt>
                <c:pt idx="57">
                  <c:v>1.375E-2</c:v>
                </c:pt>
                <c:pt idx="58">
                  <c:v>1.4142E-2</c:v>
                </c:pt>
                <c:pt idx="59">
                  <c:v>1.4487E-2</c:v>
                </c:pt>
                <c:pt idx="60">
                  <c:v>1.4824E-2</c:v>
                </c:pt>
                <c:pt idx="61">
                  <c:v>1.5207999999999999E-2</c:v>
                </c:pt>
                <c:pt idx="62">
                  <c:v>1.5537E-2</c:v>
                </c:pt>
                <c:pt idx="63">
                  <c:v>1.5894999999999999E-2</c:v>
                </c:pt>
                <c:pt idx="64">
                  <c:v>1.6185999999999999E-2</c:v>
                </c:pt>
                <c:pt idx="65">
                  <c:v>1.6504000000000001E-2</c:v>
                </c:pt>
                <c:pt idx="66">
                  <c:v>1.6782999999999999E-2</c:v>
                </c:pt>
                <c:pt idx="67">
                  <c:v>1.7094000000000002E-2</c:v>
                </c:pt>
                <c:pt idx="68">
                  <c:v>1.7426000000000001E-2</c:v>
                </c:pt>
                <c:pt idx="69">
                  <c:v>1.7690000000000001E-2</c:v>
                </c:pt>
                <c:pt idx="70">
                  <c:v>1.7944999999999999E-2</c:v>
                </c:pt>
                <c:pt idx="71">
                  <c:v>1.8223E-2</c:v>
                </c:pt>
                <c:pt idx="72">
                  <c:v>1.8430999999999999E-2</c:v>
                </c:pt>
                <c:pt idx="73">
                  <c:v>1.8662000000000002E-2</c:v>
                </c:pt>
                <c:pt idx="74">
                  <c:v>1.8844E-2</c:v>
                </c:pt>
                <c:pt idx="75">
                  <c:v>1.8988999999999999E-2</c:v>
                </c:pt>
                <c:pt idx="76">
                  <c:v>1.9193000000000002E-2</c:v>
                </c:pt>
                <c:pt idx="77">
                  <c:v>1.9321000000000001E-2</c:v>
                </c:pt>
                <c:pt idx="78">
                  <c:v>1.9432999999999999E-2</c:v>
                </c:pt>
                <c:pt idx="79">
                  <c:v>1.9511000000000001E-2</c:v>
                </c:pt>
                <c:pt idx="80">
                  <c:v>1.9657999999999998E-2</c:v>
                </c:pt>
                <c:pt idx="81">
                  <c:v>1.9567999999999999E-2</c:v>
                </c:pt>
                <c:pt idx="82">
                  <c:v>1.9584000000000001E-2</c:v>
                </c:pt>
                <c:pt idx="83">
                  <c:v>1.9526999999999999E-2</c:v>
                </c:pt>
                <c:pt idx="84">
                  <c:v>1.9465E-2</c:v>
                </c:pt>
                <c:pt idx="85">
                  <c:v>1.9273999999999999E-2</c:v>
                </c:pt>
                <c:pt idx="86">
                  <c:v>1.9116999999999999E-2</c:v>
                </c:pt>
                <c:pt idx="87">
                  <c:v>1.8889E-2</c:v>
                </c:pt>
                <c:pt idx="88">
                  <c:v>1.8563E-2</c:v>
                </c:pt>
                <c:pt idx="89">
                  <c:v>1.8204000000000001E-2</c:v>
                </c:pt>
                <c:pt idx="90">
                  <c:v>1.7714000000000001E-2</c:v>
                </c:pt>
                <c:pt idx="91">
                  <c:v>1.7197E-2</c:v>
                </c:pt>
                <c:pt idx="92">
                  <c:v>1.6553999999999999E-2</c:v>
                </c:pt>
                <c:pt idx="93">
                  <c:v>1.5816E-2</c:v>
                </c:pt>
                <c:pt idx="94">
                  <c:v>1.4869E-2</c:v>
                </c:pt>
                <c:pt idx="95">
                  <c:v>1.3783E-2</c:v>
                </c:pt>
                <c:pt idx="96">
                  <c:v>1.2409E-2</c:v>
                </c:pt>
                <c:pt idx="97">
                  <c:v>1.0735E-2</c:v>
                </c:pt>
                <c:pt idx="98">
                  <c:v>8.4860000000000005E-3</c:v>
                </c:pt>
                <c:pt idx="99">
                  <c:v>4.7369999999999999E-3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nsphere!$D$1</c:f>
              <c:strCache>
                <c:ptCount val="1"/>
              </c:strCache>
            </c:strRef>
          </c:tx>
          <c:spPr>
            <a:ln w="38100"/>
          </c:spPr>
          <c:marker>
            <c:symbol val="none"/>
          </c:marker>
          <c:cat>
            <c:numRef>
              <c:f>nsphere!$A$2:$A$101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nsphere!$D$2:$D$101</c:f>
              <c:numCache>
                <c:formatCode>General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1.9999999999999999E-6</c:v>
                </c:pt>
                <c:pt idx="5">
                  <c:v>3.0000000000000001E-6</c:v>
                </c:pt>
                <c:pt idx="6">
                  <c:v>3.9999999999999998E-6</c:v>
                </c:pt>
                <c:pt idx="7">
                  <c:v>9.0000000000000002E-6</c:v>
                </c:pt>
                <c:pt idx="8">
                  <c:v>1.5E-5</c:v>
                </c:pt>
                <c:pt idx="9">
                  <c:v>2.4000000000000001E-5</c:v>
                </c:pt>
                <c:pt idx="10">
                  <c:v>3.3000000000000003E-5</c:v>
                </c:pt>
                <c:pt idx="11">
                  <c:v>4.6999999999999997E-5</c:v>
                </c:pt>
                <c:pt idx="12">
                  <c:v>6.3E-5</c:v>
                </c:pt>
                <c:pt idx="13">
                  <c:v>8.8999999999999995E-5</c:v>
                </c:pt>
                <c:pt idx="14">
                  <c:v>1.1400000000000001E-4</c:v>
                </c:pt>
                <c:pt idx="15">
                  <c:v>1.4999999999999999E-4</c:v>
                </c:pt>
                <c:pt idx="16">
                  <c:v>1.8699999999999999E-4</c:v>
                </c:pt>
                <c:pt idx="17">
                  <c:v>2.4000000000000001E-4</c:v>
                </c:pt>
                <c:pt idx="18">
                  <c:v>3.0699999999999998E-4</c:v>
                </c:pt>
                <c:pt idx="19">
                  <c:v>3.6499999999999998E-4</c:v>
                </c:pt>
                <c:pt idx="20">
                  <c:v>4.4700000000000002E-4</c:v>
                </c:pt>
                <c:pt idx="21">
                  <c:v>5.4500000000000002E-4</c:v>
                </c:pt>
                <c:pt idx="22">
                  <c:v>6.4199999999999999E-4</c:v>
                </c:pt>
                <c:pt idx="23">
                  <c:v>7.4200000000000004E-4</c:v>
                </c:pt>
                <c:pt idx="24">
                  <c:v>9.0700000000000004E-4</c:v>
                </c:pt>
                <c:pt idx="25">
                  <c:v>1.0300000000000001E-3</c:v>
                </c:pt>
                <c:pt idx="26">
                  <c:v>1.2049999999999999E-3</c:v>
                </c:pt>
                <c:pt idx="27">
                  <c:v>1.3799999999999999E-3</c:v>
                </c:pt>
                <c:pt idx="28">
                  <c:v>1.5950000000000001E-3</c:v>
                </c:pt>
                <c:pt idx="29">
                  <c:v>1.794E-3</c:v>
                </c:pt>
                <c:pt idx="30">
                  <c:v>2.0330000000000001E-3</c:v>
                </c:pt>
                <c:pt idx="31">
                  <c:v>2.3089999999999999E-3</c:v>
                </c:pt>
                <c:pt idx="32">
                  <c:v>2.5769999999999999E-3</c:v>
                </c:pt>
                <c:pt idx="33">
                  <c:v>2.885E-3</c:v>
                </c:pt>
                <c:pt idx="34">
                  <c:v>3.1870000000000002E-3</c:v>
                </c:pt>
                <c:pt idx="35">
                  <c:v>3.5490000000000001E-3</c:v>
                </c:pt>
                <c:pt idx="36">
                  <c:v>3.8649999999999999E-3</c:v>
                </c:pt>
                <c:pt idx="37">
                  <c:v>4.274E-3</c:v>
                </c:pt>
                <c:pt idx="38">
                  <c:v>4.712E-3</c:v>
                </c:pt>
                <c:pt idx="39">
                  <c:v>5.1200000000000004E-3</c:v>
                </c:pt>
                <c:pt idx="40">
                  <c:v>5.5979999999999997E-3</c:v>
                </c:pt>
                <c:pt idx="41">
                  <c:v>6.0759999999999998E-3</c:v>
                </c:pt>
                <c:pt idx="42">
                  <c:v>6.5709999999999996E-3</c:v>
                </c:pt>
                <c:pt idx="43">
                  <c:v>7.0749999999999997E-3</c:v>
                </c:pt>
                <c:pt idx="44">
                  <c:v>7.7079999999999996E-3</c:v>
                </c:pt>
                <c:pt idx="45">
                  <c:v>8.1980000000000004E-3</c:v>
                </c:pt>
                <c:pt idx="46">
                  <c:v>8.8450000000000004E-3</c:v>
                </c:pt>
                <c:pt idx="47">
                  <c:v>9.4129999999999995E-3</c:v>
                </c:pt>
                <c:pt idx="48">
                  <c:v>1.0059999999999999E-2</c:v>
                </c:pt>
                <c:pt idx="49">
                  <c:v>1.0636E-2</c:v>
                </c:pt>
                <c:pt idx="50">
                  <c:v>1.1323E-2</c:v>
                </c:pt>
                <c:pt idx="51">
                  <c:v>1.2045E-2</c:v>
                </c:pt>
                <c:pt idx="52">
                  <c:v>1.2681E-2</c:v>
                </c:pt>
                <c:pt idx="53">
                  <c:v>1.3412E-2</c:v>
                </c:pt>
                <c:pt idx="54">
                  <c:v>1.4082000000000001E-2</c:v>
                </c:pt>
                <c:pt idx="55">
                  <c:v>1.4841999999999999E-2</c:v>
                </c:pt>
                <c:pt idx="56">
                  <c:v>1.5532000000000001E-2</c:v>
                </c:pt>
                <c:pt idx="57">
                  <c:v>1.6236E-2</c:v>
                </c:pt>
                <c:pt idx="58">
                  <c:v>1.7003999999999998E-2</c:v>
                </c:pt>
                <c:pt idx="59">
                  <c:v>1.7593999999999999E-2</c:v>
                </c:pt>
                <c:pt idx="60">
                  <c:v>1.8416999999999999E-2</c:v>
                </c:pt>
                <c:pt idx="61">
                  <c:v>1.908E-2</c:v>
                </c:pt>
                <c:pt idx="62">
                  <c:v>1.9755999999999999E-2</c:v>
                </c:pt>
                <c:pt idx="63">
                  <c:v>2.0313000000000001E-2</c:v>
                </c:pt>
                <c:pt idx="64">
                  <c:v>2.1009E-2</c:v>
                </c:pt>
                <c:pt idx="65">
                  <c:v>2.1527999999999999E-2</c:v>
                </c:pt>
                <c:pt idx="66">
                  <c:v>2.2096999999999999E-2</c:v>
                </c:pt>
                <c:pt idx="67">
                  <c:v>2.2645999999999999E-2</c:v>
                </c:pt>
                <c:pt idx="68">
                  <c:v>2.3125E-2</c:v>
                </c:pt>
                <c:pt idx="69">
                  <c:v>2.3611E-2</c:v>
                </c:pt>
                <c:pt idx="70">
                  <c:v>2.3893999999999999E-2</c:v>
                </c:pt>
                <c:pt idx="71">
                  <c:v>2.4195999999999999E-2</c:v>
                </c:pt>
                <c:pt idx="72">
                  <c:v>2.4525999999999999E-2</c:v>
                </c:pt>
                <c:pt idx="73">
                  <c:v>2.4812000000000001E-2</c:v>
                </c:pt>
                <c:pt idx="74">
                  <c:v>2.4840000000000001E-2</c:v>
                </c:pt>
                <c:pt idx="75">
                  <c:v>2.4920000000000001E-2</c:v>
                </c:pt>
                <c:pt idx="76">
                  <c:v>2.4899999999999999E-2</c:v>
                </c:pt>
                <c:pt idx="77">
                  <c:v>2.4704E-2</c:v>
                </c:pt>
                <c:pt idx="78">
                  <c:v>2.4517000000000001E-2</c:v>
                </c:pt>
                <c:pt idx="79">
                  <c:v>2.4174999999999999E-2</c:v>
                </c:pt>
                <c:pt idx="80">
                  <c:v>2.3813999999999998E-2</c:v>
                </c:pt>
                <c:pt idx="81">
                  <c:v>2.3264E-2</c:v>
                </c:pt>
                <c:pt idx="82">
                  <c:v>2.2714000000000002E-2</c:v>
                </c:pt>
                <c:pt idx="83">
                  <c:v>2.2020000000000001E-2</c:v>
                </c:pt>
                <c:pt idx="84">
                  <c:v>2.1191000000000002E-2</c:v>
                </c:pt>
                <c:pt idx="85">
                  <c:v>2.0222E-2</c:v>
                </c:pt>
                <c:pt idx="86">
                  <c:v>1.9154999999999998E-2</c:v>
                </c:pt>
                <c:pt idx="87">
                  <c:v>1.8114999999999999E-2</c:v>
                </c:pt>
                <c:pt idx="88">
                  <c:v>1.6844999999999999E-2</c:v>
                </c:pt>
                <c:pt idx="89">
                  <c:v>1.5469E-2</c:v>
                </c:pt>
                <c:pt idx="90">
                  <c:v>1.4052E-2</c:v>
                </c:pt>
                <c:pt idx="91">
                  <c:v>1.2494999999999999E-2</c:v>
                </c:pt>
                <c:pt idx="92">
                  <c:v>1.0888999999999999E-2</c:v>
                </c:pt>
                <c:pt idx="93">
                  <c:v>9.2239999999999996E-3</c:v>
                </c:pt>
                <c:pt idx="94">
                  <c:v>7.5560000000000002E-3</c:v>
                </c:pt>
                <c:pt idx="95">
                  <c:v>5.9059999999999998E-3</c:v>
                </c:pt>
                <c:pt idx="96">
                  <c:v>4.3020000000000003E-3</c:v>
                </c:pt>
                <c:pt idx="97">
                  <c:v>2.6919999999999999E-3</c:v>
                </c:pt>
                <c:pt idx="98">
                  <c:v>1.3240000000000001E-3</c:v>
                </c:pt>
                <c:pt idx="99">
                  <c:v>3.0499999999999999E-4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nsphere!$F$1</c:f>
              <c:strCache>
                <c:ptCount val="1"/>
              </c:strCache>
            </c:strRef>
          </c:tx>
          <c:spPr>
            <a:ln w="38100"/>
          </c:spPr>
          <c:marker>
            <c:symbol val="none"/>
          </c:marker>
          <c:cat>
            <c:numRef>
              <c:f>nsphere!$A$2:$A$101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nsphere!$F$2:$F$101</c:f>
              <c:numCache>
                <c:formatCode>General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3.9999999999999998E-6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1.5999999999999999E-5</c:v>
                </c:pt>
                <c:pt idx="19">
                  <c:v>1.5999999999999999E-5</c:v>
                </c:pt>
                <c:pt idx="20">
                  <c:v>2.0000000000000002E-5</c:v>
                </c:pt>
                <c:pt idx="21">
                  <c:v>1.5999999999999999E-5</c:v>
                </c:pt>
                <c:pt idx="22">
                  <c:v>1.5999999999999999E-5</c:v>
                </c:pt>
                <c:pt idx="23">
                  <c:v>4.3999999999999999E-5</c:v>
                </c:pt>
                <c:pt idx="24">
                  <c:v>3.1999999999999999E-5</c:v>
                </c:pt>
                <c:pt idx="25">
                  <c:v>7.2000000000000002E-5</c:v>
                </c:pt>
                <c:pt idx="26">
                  <c:v>1.37E-4</c:v>
                </c:pt>
                <c:pt idx="27">
                  <c:v>1.3300000000000001E-4</c:v>
                </c:pt>
                <c:pt idx="28">
                  <c:v>2.0900000000000001E-4</c:v>
                </c:pt>
                <c:pt idx="29">
                  <c:v>2.6499999999999999E-4</c:v>
                </c:pt>
                <c:pt idx="30">
                  <c:v>2.6499999999999999E-4</c:v>
                </c:pt>
                <c:pt idx="31">
                  <c:v>4.1800000000000002E-4</c:v>
                </c:pt>
                <c:pt idx="32">
                  <c:v>5.1900000000000004E-4</c:v>
                </c:pt>
                <c:pt idx="33">
                  <c:v>4.8200000000000001E-4</c:v>
                </c:pt>
                <c:pt idx="34">
                  <c:v>7.7999999999999999E-4</c:v>
                </c:pt>
                <c:pt idx="35">
                  <c:v>8.6799999999999996E-4</c:v>
                </c:pt>
                <c:pt idx="36">
                  <c:v>1.178E-3</c:v>
                </c:pt>
                <c:pt idx="37">
                  <c:v>1.371E-3</c:v>
                </c:pt>
                <c:pt idx="38">
                  <c:v>1.8090000000000001E-3</c:v>
                </c:pt>
                <c:pt idx="39">
                  <c:v>1.8370000000000001E-3</c:v>
                </c:pt>
                <c:pt idx="40">
                  <c:v>2.3080000000000002E-3</c:v>
                </c:pt>
                <c:pt idx="41">
                  <c:v>2.7620000000000001E-3</c:v>
                </c:pt>
                <c:pt idx="42">
                  <c:v>3.1319999999999998E-3</c:v>
                </c:pt>
                <c:pt idx="43">
                  <c:v>3.6389999999999999E-3</c:v>
                </c:pt>
                <c:pt idx="44">
                  <c:v>4.1529999999999996E-3</c:v>
                </c:pt>
                <c:pt idx="45">
                  <c:v>5.0899999999999999E-3</c:v>
                </c:pt>
                <c:pt idx="46">
                  <c:v>5.5079999999999999E-3</c:v>
                </c:pt>
                <c:pt idx="47">
                  <c:v>6.4050000000000001E-3</c:v>
                </c:pt>
                <c:pt idx="48">
                  <c:v>7.1729999999999997E-3</c:v>
                </c:pt>
                <c:pt idx="49">
                  <c:v>7.9330000000000008E-3</c:v>
                </c:pt>
                <c:pt idx="50">
                  <c:v>8.7810000000000006E-3</c:v>
                </c:pt>
                <c:pt idx="51">
                  <c:v>1.0486000000000001E-2</c:v>
                </c:pt>
                <c:pt idx="52">
                  <c:v>1.1294E-2</c:v>
                </c:pt>
                <c:pt idx="53">
                  <c:v>1.209E-2</c:v>
                </c:pt>
                <c:pt idx="54">
                  <c:v>1.3582E-2</c:v>
                </c:pt>
                <c:pt idx="55">
                  <c:v>1.4760000000000001E-2</c:v>
                </c:pt>
                <c:pt idx="56">
                  <c:v>1.6308E-2</c:v>
                </c:pt>
                <c:pt idx="57">
                  <c:v>1.7139999999999999E-2</c:v>
                </c:pt>
                <c:pt idx="58">
                  <c:v>1.8813E-2</c:v>
                </c:pt>
                <c:pt idx="59">
                  <c:v>2.0175999999999999E-2</c:v>
                </c:pt>
                <c:pt idx="60">
                  <c:v>2.164E-2</c:v>
                </c:pt>
                <c:pt idx="61">
                  <c:v>2.2838000000000001E-2</c:v>
                </c:pt>
                <c:pt idx="62">
                  <c:v>2.4771999999999999E-2</c:v>
                </c:pt>
                <c:pt idx="63">
                  <c:v>2.5989999999999999E-2</c:v>
                </c:pt>
                <c:pt idx="64">
                  <c:v>2.7453999999999999E-2</c:v>
                </c:pt>
                <c:pt idx="65">
                  <c:v>2.8218E-2</c:v>
                </c:pt>
                <c:pt idx="66">
                  <c:v>3.0349000000000001E-2</c:v>
                </c:pt>
                <c:pt idx="67">
                  <c:v>3.0967999999999999E-2</c:v>
                </c:pt>
                <c:pt idx="68">
                  <c:v>3.1708E-2</c:v>
                </c:pt>
                <c:pt idx="69">
                  <c:v>3.2060999999999999E-2</c:v>
                </c:pt>
                <c:pt idx="70">
                  <c:v>3.2551999999999998E-2</c:v>
                </c:pt>
                <c:pt idx="71">
                  <c:v>3.3147000000000003E-2</c:v>
                </c:pt>
                <c:pt idx="72">
                  <c:v>3.3878999999999999E-2</c:v>
                </c:pt>
                <c:pt idx="73">
                  <c:v>3.3348000000000003E-2</c:v>
                </c:pt>
                <c:pt idx="74">
                  <c:v>3.3006000000000001E-2</c:v>
                </c:pt>
                <c:pt idx="75">
                  <c:v>3.2640000000000002E-2</c:v>
                </c:pt>
                <c:pt idx="76">
                  <c:v>3.2261999999999999E-2</c:v>
                </c:pt>
                <c:pt idx="77">
                  <c:v>3.0928000000000001E-2</c:v>
                </c:pt>
                <c:pt idx="78">
                  <c:v>3.0192E-2</c:v>
                </c:pt>
                <c:pt idx="79">
                  <c:v>2.8604000000000001E-2</c:v>
                </c:pt>
                <c:pt idx="80">
                  <c:v>2.6834E-2</c:v>
                </c:pt>
                <c:pt idx="81">
                  <c:v>2.5926000000000001E-2</c:v>
                </c:pt>
                <c:pt idx="82">
                  <c:v>2.3324000000000001E-2</c:v>
                </c:pt>
                <c:pt idx="83">
                  <c:v>2.1314E-2</c:v>
                </c:pt>
                <c:pt idx="84">
                  <c:v>1.9678000000000001E-2</c:v>
                </c:pt>
                <c:pt idx="85">
                  <c:v>1.7474E-2</c:v>
                </c:pt>
                <c:pt idx="86">
                  <c:v>1.4357999999999999E-2</c:v>
                </c:pt>
                <c:pt idx="87">
                  <c:v>1.281E-2</c:v>
                </c:pt>
                <c:pt idx="88">
                  <c:v>1.0595E-2</c:v>
                </c:pt>
                <c:pt idx="89">
                  <c:v>8.6969999999999999E-3</c:v>
                </c:pt>
                <c:pt idx="90">
                  <c:v>6.4729999999999996E-3</c:v>
                </c:pt>
                <c:pt idx="91">
                  <c:v>4.8409999999999998E-3</c:v>
                </c:pt>
                <c:pt idx="92">
                  <c:v>3.6670000000000001E-3</c:v>
                </c:pt>
                <c:pt idx="93">
                  <c:v>2.4650000000000002E-3</c:v>
                </c:pt>
                <c:pt idx="94">
                  <c:v>1.572E-3</c:v>
                </c:pt>
                <c:pt idx="95">
                  <c:v>7.7999999999999999E-4</c:v>
                </c:pt>
                <c:pt idx="96">
                  <c:v>3.8200000000000002E-4</c:v>
                </c:pt>
                <c:pt idx="97">
                  <c:v>1.85E-4</c:v>
                </c:pt>
                <c:pt idx="98">
                  <c:v>2.4000000000000001E-5</c:v>
                </c:pt>
                <c:pt idx="9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354624"/>
        <c:axId val="73065984"/>
      </c:lineChart>
      <c:catAx>
        <c:axId val="49354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3065984"/>
        <c:crosses val="autoZero"/>
        <c:auto val="1"/>
        <c:lblAlgn val="ctr"/>
        <c:lblOffset val="100"/>
        <c:noMultiLvlLbl val="0"/>
      </c:catAx>
      <c:valAx>
        <c:axId val="73065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354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89567-83A3-45C6-972A-702EA3907222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0A913-65F1-4C87-8FB0-162A9C9C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5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3A43-DE38-46D7-91FB-AC92BC4876E9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3F1A-9DC2-424D-9519-EF7C2A601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3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3A43-DE38-46D7-91FB-AC92BC4876E9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3F1A-9DC2-424D-9519-EF7C2A601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8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3A43-DE38-46D7-91FB-AC92BC4876E9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3F1A-9DC2-424D-9519-EF7C2A601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6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3A43-DE38-46D7-91FB-AC92BC4876E9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3F1A-9DC2-424D-9519-EF7C2A601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7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3A43-DE38-46D7-91FB-AC92BC4876E9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3F1A-9DC2-424D-9519-EF7C2A601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6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3A43-DE38-46D7-91FB-AC92BC4876E9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3F1A-9DC2-424D-9519-EF7C2A601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19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3A43-DE38-46D7-91FB-AC92BC4876E9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3F1A-9DC2-424D-9519-EF7C2A601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4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3A43-DE38-46D7-91FB-AC92BC4876E9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3F1A-9DC2-424D-9519-EF7C2A601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3A43-DE38-46D7-91FB-AC92BC4876E9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3F1A-9DC2-424D-9519-EF7C2A601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2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3A43-DE38-46D7-91FB-AC92BC4876E9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3F1A-9DC2-424D-9519-EF7C2A601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0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3A43-DE38-46D7-91FB-AC92BC4876E9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3F1A-9DC2-424D-9519-EF7C2A601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3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3A43-DE38-46D7-91FB-AC92BC4876E9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B3F1A-9DC2-424D-9519-EF7C2A601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0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arryz@microsoft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iotr_Indyk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ory.csail.mit.edu/~mirrokni/pstable.p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6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7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  <a:cs typeface="Kalinga" pitchFamily="34" charset="0"/>
              </a:rPr>
              <a:t>Large-scale matching</a:t>
            </a:r>
            <a:endParaRPr lang="en-US" dirty="0">
              <a:latin typeface="+mn-lt"/>
              <a:cs typeface="Kaling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CSE P 576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Larry Zitnick (</a:t>
            </a:r>
            <a:r>
              <a:rPr lang="en-US" sz="2000" dirty="0" smtClean="0">
                <a:hlinkClick r:id="rId2"/>
              </a:rPr>
              <a:t>larryz@microsoft.com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47381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Problem: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19400" y="2590800"/>
            <a:ext cx="3048000" cy="281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026051" y="320732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52800" y="311223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56801" y="446998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38600" y="486483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14800" y="320732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60357" y="501723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38800" y="411881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00600" y="299132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54651" y="292393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29892" y="46809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95800" y="356943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364563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3" idx="0"/>
            <a:endCxn id="3" idx="2"/>
          </p:cNvCxnSpPr>
          <p:nvPr/>
        </p:nvCxnSpPr>
        <p:spPr>
          <a:xfrm>
            <a:off x="4343400" y="2590800"/>
            <a:ext cx="0" cy="28194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9400" y="3950435"/>
            <a:ext cx="152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43400" y="3417035"/>
            <a:ext cx="152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76800" y="3417035"/>
            <a:ext cx="0" cy="199316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578927" y="39243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06092" y="4016170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33400" y="1447800"/>
            <a:ext cx="555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nearest neighbor may not be in the “found” leaf: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Backtracking (or priority search)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48200" y="2590800"/>
            <a:ext cx="3048000" cy="281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854851" y="320732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81600" y="311223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85601" y="446998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67400" y="486483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43600" y="320732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89157" y="501723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67600" y="411881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29400" y="299132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83451" y="292393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29094" y="46047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324600" y="356943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34000" y="364563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3" idx="0"/>
            <a:endCxn id="3" idx="2"/>
          </p:cNvCxnSpPr>
          <p:nvPr/>
        </p:nvCxnSpPr>
        <p:spPr>
          <a:xfrm>
            <a:off x="6172200" y="2590800"/>
            <a:ext cx="0" cy="28194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48200" y="3950435"/>
            <a:ext cx="152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72200" y="3417035"/>
            <a:ext cx="152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05600" y="3417035"/>
            <a:ext cx="0" cy="199316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407727" y="39243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34892" y="4016170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33400" y="1447800"/>
            <a:ext cx="555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nearest neighbor may not be in the “found” leaf: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007159" y="3499458"/>
            <a:ext cx="1207866" cy="11858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17787" y="2614674"/>
            <a:ext cx="322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Backtrack to see if any decision boundaries are closer than your current “nearest neighbor.”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17787" y="38862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high dimensional space, the number of “backtracks” are typically limited to a fixed number.  The closest decision boundaries are stored and sorted.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High-dimensional space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7580" y="1267542"/>
            <a:ext cx="675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far away are two random points on an n-dimensional sphere?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219200" y="2973060"/>
            <a:ext cx="914400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219200" y="1752600"/>
            <a:ext cx="914400" cy="914400"/>
            <a:chOff x="1676400" y="1752600"/>
            <a:chExt cx="914400" cy="914400"/>
          </a:xfrm>
        </p:grpSpPr>
        <p:sp>
          <p:nvSpPr>
            <p:cNvPr id="26" name="Oval 25"/>
            <p:cNvSpPr/>
            <p:nvPr/>
          </p:nvSpPr>
          <p:spPr>
            <a:xfrm>
              <a:off x="1676400" y="1752600"/>
              <a:ext cx="914400" cy="9144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93034" y="2009745"/>
              <a:ext cx="685800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2D</a:t>
              </a:r>
              <a:endParaRPr lang="en-US" sz="20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439613" y="324422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</a:t>
            </a:r>
            <a:r>
              <a:rPr lang="en-US" sz="2000" dirty="0" smtClean="0"/>
              <a:t>D</a:t>
            </a:r>
            <a:endParaRPr lang="en-US" sz="20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1219200" y="5410200"/>
            <a:ext cx="914400" cy="914400"/>
            <a:chOff x="1676400" y="1752600"/>
            <a:chExt cx="914400" cy="914400"/>
          </a:xfrm>
        </p:grpSpPr>
        <p:sp>
          <p:nvSpPr>
            <p:cNvPr id="35" name="Oval 34"/>
            <p:cNvSpPr/>
            <p:nvPr/>
          </p:nvSpPr>
          <p:spPr>
            <a:xfrm>
              <a:off x="1676400" y="1752600"/>
              <a:ext cx="914400" cy="914400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828800" y="2009745"/>
              <a:ext cx="685800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10D</a:t>
              </a:r>
              <a:endParaRPr lang="en-US" sz="20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219200" y="4191000"/>
            <a:ext cx="914400" cy="914400"/>
            <a:chOff x="1676400" y="1752600"/>
            <a:chExt cx="914400" cy="914400"/>
          </a:xfrm>
        </p:grpSpPr>
        <p:sp>
          <p:nvSpPr>
            <p:cNvPr id="38" name="Oval 37"/>
            <p:cNvSpPr/>
            <p:nvPr/>
          </p:nvSpPr>
          <p:spPr>
            <a:xfrm>
              <a:off x="1676400" y="1752600"/>
              <a:ext cx="914400" cy="914400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93034" y="2009745"/>
              <a:ext cx="685800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6</a:t>
              </a:r>
              <a:r>
                <a:rPr lang="en-US" sz="2000" dirty="0" smtClean="0"/>
                <a:t>D</a:t>
              </a:r>
              <a:endParaRPr lang="en-US" sz="2000" dirty="0"/>
            </a:p>
          </p:txBody>
        </p:sp>
      </p:grpSp>
      <p:graphicFrame>
        <p:nvGraphicFramePr>
          <p:cNvPr id="41" name="Char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332732"/>
              </p:ext>
            </p:extLst>
          </p:nvPr>
        </p:nvGraphicFramePr>
        <p:xfrm>
          <a:off x="3352800" y="1905000"/>
          <a:ext cx="5257801" cy="4264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4419600" y="6247140"/>
            <a:ext cx="337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Don’t follow your “2D intuitions”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KD-tree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variations: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 Principal Component Analysis to align the principal axes of the data with the coordinate axes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 multiple randomized KD-trees (by rotating data points)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48006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Optimised</a:t>
            </a:r>
            <a:r>
              <a:rPr lang="en-US" b="1" dirty="0"/>
              <a:t> KD-trees for fast image descriptor matching</a:t>
            </a:r>
          </a:p>
          <a:p>
            <a:r>
              <a:rPr lang="en-US" dirty="0" err="1"/>
              <a:t>Chanop</a:t>
            </a:r>
            <a:r>
              <a:rPr lang="en-US" dirty="0"/>
              <a:t> </a:t>
            </a:r>
            <a:r>
              <a:rPr lang="en-US" dirty="0" err="1"/>
              <a:t>Silpa</a:t>
            </a:r>
            <a:r>
              <a:rPr lang="en-US" dirty="0"/>
              <a:t>-Anan Richard </a:t>
            </a:r>
            <a:r>
              <a:rPr lang="en-US" dirty="0" smtClean="0"/>
              <a:t>Hartley, CVPR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Storing the descriptors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693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Storing the descriptors is expensive:</a:t>
            </a:r>
          </a:p>
          <a:p>
            <a:endParaRPr lang="en-US" sz="2800" dirty="0"/>
          </a:p>
          <a:p>
            <a:r>
              <a:rPr lang="en-US" sz="2800" dirty="0" smtClean="0"/>
              <a:t>1000 descriptors x 128 dimensions x 1 byte  = 	128,000 bytes per image</a:t>
            </a:r>
          </a:p>
          <a:p>
            <a:endParaRPr lang="en-US" sz="2800" dirty="0"/>
          </a:p>
          <a:p>
            <a:r>
              <a:rPr lang="en-US" sz="2800" dirty="0" smtClean="0"/>
              <a:t>1 million images = 120 gigabytes</a:t>
            </a:r>
          </a:p>
        </p:txBody>
      </p:sp>
    </p:spTree>
    <p:extLst>
      <p:ext uri="{BB962C8B-B14F-4D97-AF65-F5344CB8AC3E}">
        <p14:creationId xmlns:p14="http://schemas.microsoft.com/office/powerpoint/2010/main" val="32569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PCA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 the dimensionality of the descriptor using PCA.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3832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Pick the “n” orthogonal dimensions with highest variance.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8006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Storing the descriptors is still expensive:</a:t>
            </a:r>
          </a:p>
          <a:p>
            <a:endParaRPr lang="en-US" dirty="0"/>
          </a:p>
          <a:p>
            <a:r>
              <a:rPr lang="en-US" dirty="0" smtClean="0"/>
              <a:t>1000 descriptors x 32 dimensions x 1 byte  = 	</a:t>
            </a:r>
          </a:p>
          <a:p>
            <a:r>
              <a:rPr lang="en-US" dirty="0" smtClean="0"/>
              <a:t>32,000 bytes per image</a:t>
            </a:r>
          </a:p>
          <a:p>
            <a:endParaRPr lang="en-US" dirty="0"/>
          </a:p>
          <a:p>
            <a:r>
              <a:rPr lang="en-US" dirty="0" smtClean="0"/>
              <a:t>1 million images = 30 gigabytes</a:t>
            </a:r>
          </a:p>
        </p:txBody>
      </p:sp>
      <p:pic>
        <p:nvPicPr>
          <p:cNvPr id="7" name="Picture 6" descr="db_eigfaces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7498"/>
            <a:ext cx="2432102" cy="243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raining_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383" y="1981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56256" y="44196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Eigenvectors of face images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21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Locality sensitive hashing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Assume points are embedded in Euclidean space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How to </a:t>
            </a:r>
            <a:r>
              <a:rPr lang="en-US" sz="2400" dirty="0" err="1" smtClean="0"/>
              <a:t>binarize</a:t>
            </a:r>
            <a:r>
              <a:rPr lang="en-US" sz="2400" dirty="0" smtClean="0"/>
              <a:t> so </a:t>
            </a:r>
            <a:r>
              <a:rPr lang="en-US" sz="2400" dirty="0" smtClean="0">
                <a:solidFill>
                  <a:srgbClr val="FF0000"/>
                </a:solidFill>
              </a:rPr>
              <a:t>Hamming</a:t>
            </a:r>
            <a:r>
              <a:rPr lang="en-US" sz="2400" dirty="0" smtClean="0"/>
              <a:t> distance approximates </a:t>
            </a:r>
            <a:r>
              <a:rPr lang="en-US" sz="2400" dirty="0" smtClean="0">
                <a:solidFill>
                  <a:srgbClr val="00FF50"/>
                </a:solidFill>
              </a:rPr>
              <a:t>Euclidean</a:t>
            </a:r>
            <a:r>
              <a:rPr lang="en-US" sz="2400" dirty="0" smtClean="0"/>
              <a:t> distance?</a:t>
            </a:r>
          </a:p>
          <a:p>
            <a:pPr>
              <a:buFont typeface="Arial" charset="0"/>
              <a:buNone/>
            </a:pPr>
            <a:endParaRPr lang="en-US" sz="2400" dirty="0" smtClean="0"/>
          </a:p>
          <a:p>
            <a:pPr>
              <a:buFont typeface="Arial" charset="0"/>
              <a:buNone/>
            </a:pPr>
            <a:endParaRPr lang="en-US" sz="2400" dirty="0" smtClean="0"/>
          </a:p>
          <a:p>
            <a:pPr lvl="1">
              <a:buFont typeface="Arial" charset="0"/>
              <a:buNone/>
            </a:pPr>
            <a:endParaRPr lang="en-US" sz="2000" dirty="0" smtClean="0"/>
          </a:p>
        </p:txBody>
      </p:sp>
      <p:sp>
        <p:nvSpPr>
          <p:cNvPr id="5" name="Oval 4"/>
          <p:cNvSpPr/>
          <p:nvPr/>
        </p:nvSpPr>
        <p:spPr>
          <a:xfrm>
            <a:off x="2688098" y="227025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2209800" y="3713202"/>
            <a:ext cx="4381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Ham_Dist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(10001010,1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11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01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10)=3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33400" y="1295400"/>
            <a:ext cx="8153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124200" y="249885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05200" y="217642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426720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 smtClean="0"/>
              <a:t>1000 descriptors x 64 dimensions x 1 bit  = 	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8,000 bytes per image</a:t>
            </a:r>
          </a:p>
          <a:p>
            <a:endParaRPr lang="en-US" sz="2400" dirty="0"/>
          </a:p>
          <a:p>
            <a:r>
              <a:rPr lang="en-US" sz="2400" dirty="0" smtClean="0"/>
              <a:t>1 million images = 7.5 gigabytes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5806082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We’re in RAM!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0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Finding the binary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 each bit:</a:t>
            </a:r>
          </a:p>
          <a:p>
            <a:pPr lvl="1"/>
            <a:r>
              <a:rPr lang="en-US" sz="2000" dirty="0" smtClean="0"/>
              <a:t>Compute a random unit vector “r”.</a:t>
            </a:r>
          </a:p>
          <a:p>
            <a:pPr lvl="1"/>
            <a:r>
              <a:rPr lang="en-US" sz="2000" dirty="0" smtClean="0"/>
              <a:t>For input vector “v”, set the bit equal to: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 h(v) = sign(v  r)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597144" y="2529714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5124" name="Picture 4" descr="Pr[h(u) = h(v)] = 1 - \frac{\theta(u,v)}{\pi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225" y="4434850"/>
            <a:ext cx="3216775" cy="54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40502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following holds:</a:t>
            </a:r>
            <a:endParaRPr lang="en-US" dirty="0"/>
          </a:p>
        </p:txBody>
      </p:sp>
      <p:pic>
        <p:nvPicPr>
          <p:cNvPr id="8" name="Picture 4" descr="Pr[h(u) = h(v)] = 1 - \frac{\theta(u,v)}{\pi}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98"/>
          <a:stretch/>
        </p:blipFill>
        <p:spPr bwMode="auto">
          <a:xfrm>
            <a:off x="1657712" y="5209009"/>
            <a:ext cx="818788" cy="37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76500" y="5201565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s closely related to </a:t>
            </a:r>
            <a:r>
              <a:rPr lang="en-US" dirty="0" err="1" smtClean="0">
                <a:effectLst/>
              </a:rPr>
              <a:t>cos</a:t>
            </a:r>
            <a:r>
              <a:rPr lang="en-US" dirty="0" smtClean="0">
                <a:effectLst/>
              </a:rPr>
              <a:t>(</a:t>
            </a:r>
            <a:r>
              <a:rPr lang="el-GR" dirty="0" smtClean="0">
                <a:effectLst/>
              </a:rPr>
              <a:t>θ(</a:t>
            </a:r>
            <a:r>
              <a:rPr lang="en-US" i="1" dirty="0" err="1" smtClean="0">
                <a:effectLst/>
              </a:rPr>
              <a:t>u</a:t>
            </a:r>
            <a:r>
              <a:rPr lang="en-US" dirty="0" err="1" smtClean="0">
                <a:effectLst/>
              </a:rPr>
              <a:t>,</a:t>
            </a:r>
            <a:r>
              <a:rPr lang="en-US" i="1" dirty="0" err="1" smtClean="0">
                <a:effectLst/>
              </a:rPr>
              <a:t>v</a:t>
            </a:r>
            <a:r>
              <a:rPr lang="en-US" dirty="0" smtClean="0">
                <a:effectLst/>
              </a:rPr>
              <a:t>)).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467600" y="1828800"/>
            <a:ext cx="0" cy="1981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00800" y="2819400"/>
            <a:ext cx="2057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010400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6553200" y="2430843"/>
            <a:ext cx="1981200" cy="83820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201215" y="1836357"/>
            <a:ext cx="533400" cy="1981200"/>
          </a:xfrm>
          <a:prstGeom prst="line">
            <a:avLst/>
          </a:prstGeom>
          <a:ln w="285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781800" y="2057400"/>
            <a:ext cx="1371601" cy="152400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" name="TextBox 5120"/>
          <p:cNvSpPr txBox="1"/>
          <p:nvPr/>
        </p:nvSpPr>
        <p:spPr>
          <a:xfrm>
            <a:off x="6967577" y="4419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15200" y="4419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</a:rPr>
              <a:t>0</a:t>
            </a:r>
            <a:endParaRPr lang="en-US" sz="4000" dirty="0">
              <a:solidFill>
                <a:schemeClr val="accent3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96200" y="4423711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0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9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P-stable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Projects onto an integer instead of bit:</a:t>
            </a:r>
          </a:p>
          <a:p>
            <a:pPr lvl="1"/>
            <a:r>
              <a:rPr lang="en-US" sz="2000" dirty="0" smtClean="0"/>
              <a:t>Compute a random Gaussian vector “a”.</a:t>
            </a:r>
          </a:p>
          <a:p>
            <a:pPr lvl="1"/>
            <a:r>
              <a:rPr lang="en-US" sz="2000" dirty="0" smtClean="0"/>
              <a:t>For input vector “v”, set the index equal to: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“b” and “r” are chosen by hand.</a:t>
            </a:r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endParaRPr lang="en-US" sz="2400" dirty="0"/>
          </a:p>
        </p:txBody>
      </p:sp>
      <p:pic>
        <p:nvPicPr>
          <p:cNvPr id="6146" name="Picture 2" descr="h_{\mathbf{a},b} (\boldsymbol{\upsilon}) = \left \lfloor&#10;\frac{\mathbf{a}\cdot \boldsymbol{\upsilon}+b}{r} \right \rfloo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3039183"/>
            <a:ext cx="2280413" cy="61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90600" y="5241002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effectLst/>
              </a:rPr>
              <a:t>Datar</a:t>
            </a:r>
            <a:r>
              <a:rPr lang="en-US" sz="1200" dirty="0" smtClean="0">
                <a:effectLst/>
              </a:rPr>
              <a:t>, M.; </a:t>
            </a:r>
            <a:r>
              <a:rPr lang="en-US" sz="1200" dirty="0" err="1" smtClean="0">
                <a:effectLst/>
              </a:rPr>
              <a:t>Immorlica</a:t>
            </a:r>
            <a:r>
              <a:rPr lang="en-US" sz="1200" dirty="0" smtClean="0">
                <a:effectLst/>
              </a:rPr>
              <a:t>, N., </a:t>
            </a:r>
            <a:r>
              <a:rPr lang="en-US" sz="1200" dirty="0" err="1" smtClean="0">
                <a:effectLst/>
                <a:hlinkClick r:id="rId3" tooltip="Piotr Indyk"/>
              </a:rPr>
              <a:t>Indyk</a:t>
            </a:r>
            <a:r>
              <a:rPr lang="en-US" sz="1200" dirty="0" smtClean="0">
                <a:effectLst/>
                <a:hlinkClick r:id="rId3" tooltip="Piotr Indyk"/>
              </a:rPr>
              <a:t>, P.</a:t>
            </a:r>
            <a:r>
              <a:rPr lang="en-US" sz="1200" dirty="0" smtClean="0">
                <a:effectLst/>
              </a:rPr>
              <a:t>, </a:t>
            </a:r>
            <a:r>
              <a:rPr lang="en-US" sz="1200" dirty="0" err="1" smtClean="0">
                <a:effectLst/>
              </a:rPr>
              <a:t>Mirrokni</a:t>
            </a:r>
            <a:r>
              <a:rPr lang="en-US" sz="1200" dirty="0" smtClean="0">
                <a:effectLst/>
              </a:rPr>
              <a:t>, V.S. (2004). </a:t>
            </a:r>
            <a:r>
              <a:rPr lang="en-US" sz="1200" dirty="0" smtClean="0">
                <a:effectLst/>
                <a:hlinkClick r:id="rId4"/>
              </a:rPr>
              <a:t>"Locality-Sensitive Hashing Scheme Based on p-Stable Distributions"</a:t>
            </a:r>
            <a:r>
              <a:rPr lang="en-US" sz="1200" dirty="0" smtClean="0">
                <a:effectLst/>
              </a:rPr>
              <a:t>. </a:t>
            </a:r>
            <a:r>
              <a:rPr lang="en-US" sz="1200" i="1" dirty="0" smtClean="0">
                <a:effectLst/>
              </a:rPr>
              <a:t>Proceedings of the Symposium on Computational Geometry</a:t>
            </a:r>
            <a:r>
              <a:rPr lang="en-US" sz="1200" dirty="0" smtClean="0">
                <a:effectLst/>
              </a:rPr>
              <a:t>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90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Other methods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3716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Spectral hashing (uses </a:t>
            </a:r>
            <a:r>
              <a:rPr lang="en-US" dirty="0" err="1" smtClean="0"/>
              <a:t>thresholded</a:t>
            </a:r>
            <a:r>
              <a:rPr lang="en-US" dirty="0" smtClean="0"/>
              <a:t> eigenvectors) to find binary codes: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6268" y="2819400"/>
            <a:ext cx="571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Spectral </a:t>
            </a:r>
            <a:r>
              <a:rPr lang="en-US" sz="1400" dirty="0" smtClean="0">
                <a:solidFill>
                  <a:schemeClr val="tx2"/>
                </a:solidFill>
              </a:rPr>
              <a:t>Hashing, </a:t>
            </a:r>
            <a:r>
              <a:rPr lang="en-US" sz="1400" dirty="0" err="1" smtClean="0">
                <a:solidFill>
                  <a:schemeClr val="tx2"/>
                </a:solidFill>
              </a:rPr>
              <a:t>Yair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Weiss</a:t>
            </a:r>
            <a:r>
              <a:rPr lang="en-US" sz="1400" dirty="0" smtClean="0">
                <a:solidFill>
                  <a:schemeClr val="tx2"/>
                </a:solidFill>
              </a:rPr>
              <a:t>, Antonio Torralba, Rob Fergus, NIPS 2008 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417332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Locality-sensitive </a:t>
            </a:r>
            <a:r>
              <a:rPr lang="en-US" dirty="0"/>
              <a:t>b</a:t>
            </a:r>
            <a:r>
              <a:rPr lang="en-US" dirty="0" smtClean="0"/>
              <a:t>inary </a:t>
            </a:r>
            <a:r>
              <a:rPr lang="en-US" dirty="0"/>
              <a:t>c</a:t>
            </a:r>
            <a:r>
              <a:rPr lang="en-US" dirty="0" smtClean="0"/>
              <a:t>odes: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422301" y="1613425"/>
            <a:ext cx="2419507" cy="584775"/>
            <a:chOff x="2422301" y="1613425"/>
            <a:chExt cx="2419507" cy="584775"/>
          </a:xfrm>
        </p:grpSpPr>
        <p:sp>
          <p:nvSpPr>
            <p:cNvPr id="7" name="TextBox 6"/>
            <p:cNvSpPr txBox="1"/>
            <p:nvPr/>
          </p:nvSpPr>
          <p:spPr>
            <a:xfrm>
              <a:off x="2422301" y="1828800"/>
              <a:ext cx="2419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h(v) = sign(</a:t>
              </a:r>
              <a:r>
                <a:rPr lang="en-US" dirty="0" err="1" smtClean="0"/>
                <a:t>cos</a:t>
              </a:r>
              <a:r>
                <a:rPr lang="en-US" dirty="0" smtClean="0"/>
                <a:t>(kw  v)) 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98426" y="1613425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.</a:t>
              </a:r>
              <a:endParaRPr lang="en-US" sz="3200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990600" y="2206823"/>
            <a:ext cx="571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“w” is a </a:t>
            </a:r>
            <a:r>
              <a:rPr lang="en-US" sz="1400" b="1" dirty="0" smtClean="0"/>
              <a:t>principal component</a:t>
            </a:r>
            <a:r>
              <a:rPr lang="en-US" sz="1400" dirty="0" smtClean="0"/>
              <a:t>, “k” is chosen based on data.</a:t>
            </a:r>
            <a:endParaRPr lang="en-US" sz="1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879501" y="3601368"/>
            <a:ext cx="2419507" cy="584775"/>
            <a:chOff x="2422301" y="1613425"/>
            <a:chExt cx="2419507" cy="584775"/>
          </a:xfrm>
        </p:grpSpPr>
        <p:sp>
          <p:nvSpPr>
            <p:cNvPr id="16" name="TextBox 15"/>
            <p:cNvSpPr txBox="1"/>
            <p:nvPr/>
          </p:nvSpPr>
          <p:spPr>
            <a:xfrm>
              <a:off x="2422301" y="1828800"/>
              <a:ext cx="2419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h(v) = sign(</a:t>
              </a:r>
              <a:r>
                <a:rPr lang="en-US" dirty="0" err="1" smtClean="0"/>
                <a:t>cos</a:t>
              </a:r>
              <a:r>
                <a:rPr lang="en-US" dirty="0" smtClean="0"/>
                <a:t>(kw  v)) 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98426" y="1613425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.</a:t>
              </a:r>
              <a:endParaRPr lang="en-US" sz="3200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066800" y="4194766"/>
            <a:ext cx="571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“w” is a </a:t>
            </a:r>
            <a:r>
              <a:rPr lang="en-US" sz="1400" b="1" dirty="0" smtClean="0"/>
              <a:t>randomly sampled </a:t>
            </a:r>
            <a:r>
              <a:rPr lang="en-US" sz="1400" dirty="0" smtClean="0"/>
              <a:t>vector, “k” is chosen based on data.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986821" y="4706273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Locality-Sensitive Binary </a:t>
            </a:r>
            <a:r>
              <a:rPr lang="en-US" sz="1400" dirty="0" smtClean="0">
                <a:solidFill>
                  <a:schemeClr val="tx2"/>
                </a:solidFill>
              </a:rPr>
              <a:t>Codes from Shift-Invariant Kernels,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Maxim </a:t>
            </a:r>
            <a:r>
              <a:rPr lang="en-US" sz="1400" dirty="0" err="1" smtClean="0">
                <a:solidFill>
                  <a:schemeClr val="tx2"/>
                </a:solidFill>
              </a:rPr>
              <a:t>Raginsky</a:t>
            </a:r>
            <a:r>
              <a:rPr lang="en-US" sz="1400" dirty="0" smtClean="0">
                <a:solidFill>
                  <a:schemeClr val="tx2"/>
                </a:solidFill>
              </a:rPr>
              <a:t>, Svetlana </a:t>
            </a:r>
            <a:r>
              <a:rPr lang="en-US" sz="1400" dirty="0" err="1" smtClean="0">
                <a:solidFill>
                  <a:schemeClr val="tx2"/>
                </a:solidFill>
              </a:rPr>
              <a:t>Lazebnik</a:t>
            </a:r>
            <a:r>
              <a:rPr lang="en-US" sz="1400" dirty="0" smtClean="0">
                <a:solidFill>
                  <a:schemeClr val="tx2"/>
                </a:solidFill>
              </a:rPr>
              <a:t>, NIPS 2009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6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1" name="Picture 4" descr="romecollageFull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WordArt 5"/>
          <p:cNvSpPr>
            <a:spLocks noChangeArrowheads="1" noChangeShapeType="1" noTextEdit="1"/>
          </p:cNvSpPr>
          <p:nvPr/>
        </p:nvSpPr>
        <p:spPr bwMode="auto">
          <a:xfrm>
            <a:off x="1998663" y="6215063"/>
            <a:ext cx="4981575" cy="59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20,000 images of Rome</a:t>
            </a:r>
          </a:p>
        </p:txBody>
      </p:sp>
    </p:spTree>
    <p:extLst>
      <p:ext uri="{BB962C8B-B14F-4D97-AF65-F5344CB8AC3E}">
        <p14:creationId xmlns:p14="http://schemas.microsoft.com/office/powerpoint/2010/main" val="2224357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Visual words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400145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if we just quantize the descriptors to create “visual words.”</a:t>
            </a:r>
            <a:endParaRPr lang="en-US" sz="2000" dirty="0"/>
          </a:p>
        </p:txBody>
      </p:sp>
      <p:pic>
        <p:nvPicPr>
          <p:cNvPr id="4" name="Picture 2" descr="http://www.amath.washington.edu/~dnlennon/voronoi/vor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905000"/>
            <a:ext cx="2736850" cy="2696955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 bwMode="auto">
          <a:xfrm rot="16200000" flipH="1">
            <a:off x="3878036" y="3106848"/>
            <a:ext cx="457200" cy="440872"/>
          </a:xfrm>
          <a:prstGeom prst="straightConnector1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" name="Oval 5"/>
          <p:cNvSpPr/>
          <p:nvPr/>
        </p:nvSpPr>
        <p:spPr bwMode="auto">
          <a:xfrm>
            <a:off x="4292814" y="3534366"/>
            <a:ext cx="124159" cy="123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184" y="48768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Each descriptor = one integer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14287" y="4953000"/>
            <a:ext cx="6934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 smtClean="0"/>
              <a:t>1000 descriptors x 32 bits = 	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4,000 bytes per image</a:t>
            </a:r>
          </a:p>
          <a:p>
            <a:endParaRPr lang="en-US" sz="2000" dirty="0"/>
          </a:p>
          <a:p>
            <a:r>
              <a:rPr lang="en-US" sz="2000" dirty="0" smtClean="0"/>
              <a:t>1 million images = 3.7 gigabytes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0" y="5692408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We’re in RAM (on my laptop)!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3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roup 254"/>
          <p:cNvGrpSpPr/>
          <p:nvPr/>
        </p:nvGrpSpPr>
        <p:grpSpPr>
          <a:xfrm>
            <a:off x="4098150" y="1530404"/>
            <a:ext cx="1664875" cy="1638193"/>
            <a:chOff x="1237129" y="6147227"/>
            <a:chExt cx="1652068" cy="1635419"/>
          </a:xfrm>
          <a:solidFill>
            <a:schemeClr val="bg1"/>
          </a:solidFill>
        </p:grpSpPr>
        <p:pic>
          <p:nvPicPr>
            <p:cNvPr id="219" name="Picture 1" descr="http://ecx.images-amazon.com/images/I/51QltamdTJL._SS400_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67517" y="6266087"/>
              <a:ext cx="1357022" cy="1357022"/>
            </a:xfrm>
            <a:prstGeom prst="rect">
              <a:avLst/>
            </a:prstGeom>
            <a:grpFill/>
          </p:spPr>
        </p:pic>
        <p:sp>
          <p:nvSpPr>
            <p:cNvPr id="248" name="Rectangle 247"/>
            <p:cNvSpPr/>
            <p:nvPr/>
          </p:nvSpPr>
          <p:spPr bwMode="auto">
            <a:xfrm>
              <a:off x="2382050" y="6147227"/>
              <a:ext cx="507147" cy="1536807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249" name="Rectangle 248"/>
            <p:cNvSpPr/>
            <p:nvPr/>
          </p:nvSpPr>
          <p:spPr bwMode="auto">
            <a:xfrm>
              <a:off x="1237129" y="6245839"/>
              <a:ext cx="267661" cy="1536807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1467651" y="7530353"/>
              <a:ext cx="1006608" cy="222837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1435634" y="6201015"/>
              <a:ext cx="1006608" cy="90928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073" y="304800"/>
            <a:ext cx="8380412" cy="623248"/>
          </a:xfrm>
        </p:spPr>
        <p:txBody>
          <a:bodyPr>
            <a:normAutofit fontScale="90000"/>
          </a:bodyPr>
          <a:lstStyle/>
          <a:p>
            <a:pPr algn="l"/>
            <a:r>
              <a:rPr lang="en-US" sz="4500" dirty="0" smtClean="0"/>
              <a:t>Inverse lookup table</a:t>
            </a:r>
            <a:endParaRPr lang="en-US" sz="4500" dirty="0"/>
          </a:p>
        </p:txBody>
      </p:sp>
      <p:pic>
        <p:nvPicPr>
          <p:cNvPr id="215" name="Picture 3" descr="C:\data\Lincoln\QueryDVD\a9b7553e-5265-4108-9c01-aac739603a02_que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073" y="3686338"/>
            <a:ext cx="1914819" cy="1433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217" name="Table 216"/>
          <p:cNvGraphicFramePr>
            <a:graphicFrameLocks noGrp="1"/>
          </p:cNvGraphicFramePr>
          <p:nvPr/>
        </p:nvGraphicFramePr>
        <p:xfrm>
          <a:off x="3203510" y="3045405"/>
          <a:ext cx="5365105" cy="3221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021"/>
                <a:gridCol w="1073021"/>
                <a:gridCol w="1073021"/>
                <a:gridCol w="1073021"/>
                <a:gridCol w="1073021"/>
              </a:tblGrid>
              <a:tr h="536943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6943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6943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6943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6943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6943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6084" name="Picture 4" descr="C:\data\Lincoln\Training\1\147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4316" y="1700308"/>
            <a:ext cx="858659" cy="1209378"/>
          </a:xfrm>
          <a:prstGeom prst="rect">
            <a:avLst/>
          </a:prstGeom>
          <a:noFill/>
        </p:spPr>
      </p:pic>
      <p:pic>
        <p:nvPicPr>
          <p:cNvPr id="46085" name="Picture 5" descr="C:\data\Lincoln\Training\1\380_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5026" y="1677681"/>
            <a:ext cx="840419" cy="1217998"/>
          </a:xfrm>
          <a:prstGeom prst="rect">
            <a:avLst/>
          </a:prstGeom>
          <a:noFill/>
        </p:spPr>
      </p:pic>
      <p:pic>
        <p:nvPicPr>
          <p:cNvPr id="46086" name="Picture 6" descr="C:\data\Lincoln\Training\1\485_fu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9999" y="1689802"/>
            <a:ext cx="848558" cy="1208772"/>
          </a:xfrm>
          <a:prstGeom prst="rect">
            <a:avLst/>
          </a:prstGeom>
          <a:noFill/>
        </p:spPr>
      </p:pic>
      <p:pic>
        <p:nvPicPr>
          <p:cNvPr id="46087" name="Picture 7" descr="C:\data\Lincoln\Training\1\716_fu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5823" y="1701465"/>
            <a:ext cx="871305" cy="1185873"/>
          </a:xfrm>
          <a:prstGeom prst="rect">
            <a:avLst/>
          </a:prstGeom>
          <a:noFill/>
        </p:spPr>
      </p:pic>
      <p:sp>
        <p:nvSpPr>
          <p:cNvPr id="257" name="Rectangle 256"/>
          <p:cNvSpPr/>
          <p:nvPr/>
        </p:nvSpPr>
        <p:spPr bwMode="auto">
          <a:xfrm>
            <a:off x="2721919" y="4232189"/>
            <a:ext cx="315783" cy="3226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61" name="Rectangle 260"/>
          <p:cNvSpPr/>
          <p:nvPr/>
        </p:nvSpPr>
        <p:spPr bwMode="auto">
          <a:xfrm>
            <a:off x="2725354" y="3164704"/>
            <a:ext cx="315783" cy="3226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2718487" y="4774514"/>
            <a:ext cx="315783" cy="3226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2711623" y="5333999"/>
            <a:ext cx="315783" cy="3226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64" name="Rectangle 263"/>
          <p:cNvSpPr/>
          <p:nvPr/>
        </p:nvSpPr>
        <p:spPr bwMode="auto">
          <a:xfrm>
            <a:off x="4644084" y="3147542"/>
            <a:ext cx="315783" cy="3226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65" name="Rectangle 264"/>
          <p:cNvSpPr/>
          <p:nvPr/>
        </p:nvSpPr>
        <p:spPr bwMode="auto">
          <a:xfrm>
            <a:off x="4630353" y="4225324"/>
            <a:ext cx="315783" cy="3226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66" name="Rectangle 265"/>
          <p:cNvSpPr/>
          <p:nvPr/>
        </p:nvSpPr>
        <p:spPr bwMode="auto">
          <a:xfrm>
            <a:off x="4630353" y="5296243"/>
            <a:ext cx="315783" cy="3226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3531974" y="3683000"/>
            <a:ext cx="315783" cy="3226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71" name="Rectangle 270"/>
          <p:cNvSpPr/>
          <p:nvPr/>
        </p:nvSpPr>
        <p:spPr bwMode="auto">
          <a:xfrm>
            <a:off x="6775623" y="4228757"/>
            <a:ext cx="315783" cy="3226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72" name="Rectangle 271"/>
          <p:cNvSpPr/>
          <p:nvPr/>
        </p:nvSpPr>
        <p:spPr bwMode="auto">
          <a:xfrm>
            <a:off x="7891163" y="4767649"/>
            <a:ext cx="315783" cy="3226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5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9" grpId="0" animBg="1"/>
      <p:bldP spid="271" grpId="0" animBg="1"/>
      <p:bldP spid="2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Creating vocabulary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Naïve method is to use k-means clustering on the descriptors.</a:t>
            </a:r>
          </a:p>
          <a:p>
            <a:r>
              <a:rPr lang="en-US" dirty="0"/>
              <a:t>	</a:t>
            </a:r>
          </a:p>
        </p:txBody>
      </p:sp>
      <p:pic>
        <p:nvPicPr>
          <p:cNvPr id="5" name="Picture 2" descr="http://www.amath.washington.edu/~dnlennon/voronoi/vor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209800"/>
            <a:ext cx="2736850" cy="26969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5974" y="53340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this is slow to assign new descriptors to visual words.  Need to match the descriptor to every cluster mean =  expensive when the vocabulary has 1,000,000 words.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Vocabulary tree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906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Recursively split descriptor space using k-means, with k </a:t>
            </a:r>
            <a:r>
              <a:rPr lang="el-GR" dirty="0" smtClean="0"/>
              <a:t>ϵ</a:t>
            </a:r>
            <a:r>
              <a:rPr lang="en-US" dirty="0" smtClean="0"/>
              <a:t> [3,10]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78" y="1447800"/>
            <a:ext cx="4062413" cy="381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54864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need 60 comparisons for k = 10 with 1,000,000 visual words.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2497" y="6096000"/>
            <a:ext cx="68680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Scalable Recognition with a Vocabulary </a:t>
            </a:r>
            <a:r>
              <a:rPr lang="en-US" sz="1600" dirty="0" smtClean="0"/>
              <a:t>Tree, D. Nister, H. Stewenius, CVPR 2006.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650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Stop words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 visual word commonly occurs in many images remove it.  You don’t want too many images returned for a single word in the inverse look-up table. </a:t>
            </a:r>
          </a:p>
          <a:p>
            <a:endParaRPr lang="en-US" dirty="0"/>
          </a:p>
          <a:p>
            <a:r>
              <a:rPr lang="en-US" dirty="0" smtClean="0"/>
              <a:t>It is common practice to have a few thousand stop words for large vocabulary sizes.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8309" y="35052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It’s why search engines don’t use the words “a” and “the” in their search queries…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10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Weighting visual words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5116" y="1320923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visual words are more informative than others.</a:t>
            </a:r>
          </a:p>
          <a:p>
            <a:endParaRPr lang="en-US" dirty="0"/>
          </a:p>
          <a:p>
            <a:r>
              <a:rPr lang="en-US" dirty="0" smtClean="0"/>
              <a:t>Use TF-IDF weighting.  If a visual word occurs frequently in an image but is rare in other images give it a higher weight.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414" y="2895600"/>
            <a:ext cx="731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TF (term frequency)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IDF (inverse document frequency)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TF-IDF</a:t>
            </a:r>
            <a:endParaRPr lang="en-US" dirty="0"/>
          </a:p>
        </p:txBody>
      </p:sp>
      <p:pic>
        <p:nvPicPr>
          <p:cNvPr id="9218" name="Picture 2" descr=" \mathrm{tf_{i,j}} = \frac{n_{i,j}}{\sum_k n_{k,j}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14" y="2895600"/>
            <a:ext cx="1349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 \mathrm{idf_{i}} =  \log \frac{|D|}{|\{j: t_{i} \in d_{j}\}|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62400"/>
            <a:ext cx="2286000" cy="55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 \mathrm{(tf\mbox{-}idf)_{i,j}} = \mathrm{tf_{i,j}} \times  \mathrm{idf_{i}}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01" y="5123586"/>
            <a:ext cx="2567119" cy="32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0937" y="5943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Commonly used in many types of document retrieval.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Reducing # of visual words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876961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1000 descriptors x 32 bits = 	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4,000 bytes per image</a:t>
            </a:r>
          </a:p>
          <a:p>
            <a:endParaRPr lang="en-US" sz="2000" dirty="0"/>
          </a:p>
          <a:p>
            <a:r>
              <a:rPr lang="en-US" sz="2000" dirty="0" smtClean="0"/>
              <a:t>1 million images = 3.7 gigabytes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475658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What if storing a single integer per visual word is too much?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9048" y="41910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100 visual words x 32 bits = 	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400 bytes per image</a:t>
            </a:r>
          </a:p>
          <a:p>
            <a:endParaRPr lang="en-US" sz="2000" dirty="0"/>
          </a:p>
          <a:p>
            <a:r>
              <a:rPr lang="en-US" sz="2000" dirty="0" smtClean="0"/>
              <a:t>1 million images = 380 megabytes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36576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How can we reduce the number of visual words?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5151405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We’re in RAM (on smartphone)!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6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Randomly removing visual words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3858" y="2819400"/>
            <a:ext cx="83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</a:t>
            </a:r>
          </a:p>
          <a:p>
            <a:r>
              <a:rPr lang="en-US" dirty="0" smtClean="0"/>
              <a:t>21</a:t>
            </a:r>
          </a:p>
          <a:p>
            <a:r>
              <a:rPr lang="en-US" dirty="0" smtClean="0"/>
              <a:t>23</a:t>
            </a:r>
          </a:p>
          <a:p>
            <a:r>
              <a:rPr lang="en-US" dirty="0" smtClean="0"/>
              <a:t>67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105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231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321</a:t>
            </a:r>
          </a:p>
          <a:p>
            <a:r>
              <a:rPr lang="en-US" dirty="0" smtClean="0"/>
              <a:t>363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375</a:t>
            </a:r>
          </a:p>
          <a:p>
            <a:r>
              <a:rPr lang="en-US" dirty="0" smtClean="0"/>
              <a:t>578</a:t>
            </a:r>
          </a:p>
          <a:p>
            <a:r>
              <a:rPr lang="en-US" dirty="0" smtClean="0"/>
              <a:t>586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745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90301" y="2819400"/>
            <a:ext cx="83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</a:t>
            </a:r>
          </a:p>
          <a:p>
            <a:r>
              <a:rPr lang="en-US" dirty="0" smtClean="0"/>
              <a:t>32</a:t>
            </a:r>
          </a:p>
          <a:p>
            <a:r>
              <a:rPr lang="en-US" dirty="0" smtClean="0"/>
              <a:t>85</a:t>
            </a:r>
          </a:p>
          <a:p>
            <a:r>
              <a:rPr lang="en-US" dirty="0" smtClean="0"/>
              <a:t>86</a:t>
            </a:r>
          </a:p>
          <a:p>
            <a:r>
              <a:rPr lang="en-US" dirty="0" smtClean="0"/>
              <a:t>35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105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231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321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375</a:t>
            </a:r>
          </a:p>
          <a:p>
            <a:r>
              <a:rPr lang="en-US" dirty="0" smtClean="0"/>
              <a:t>678</a:t>
            </a:r>
          </a:p>
          <a:p>
            <a:r>
              <a:rPr lang="en-US" dirty="0" smtClean="0"/>
              <a:t>743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745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251650"/>
            <a:ext cx="34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P(v </a:t>
            </a:r>
            <a:r>
              <a:rPr lang="el-GR" dirty="0" smtClean="0"/>
              <a:t>ϵ</a:t>
            </a:r>
            <a:r>
              <a:rPr lang="en-US" dirty="0" smtClean="0"/>
              <a:t> I</a:t>
            </a:r>
            <a:r>
              <a:rPr lang="en-US" baseline="-25000" dirty="0" smtClean="0"/>
              <a:t>1</a:t>
            </a:r>
            <a:r>
              <a:rPr lang="en-US" dirty="0"/>
              <a:t>,</a:t>
            </a:r>
            <a:r>
              <a:rPr lang="en-US" dirty="0" smtClean="0"/>
              <a:t> v </a:t>
            </a:r>
            <a:r>
              <a:rPr lang="el-GR" dirty="0" smtClean="0"/>
              <a:t>ϵ</a:t>
            </a:r>
            <a:r>
              <a:rPr lang="en-US" dirty="0" smtClean="0"/>
              <a:t> I</a:t>
            </a:r>
            <a:r>
              <a:rPr lang="en-US" baseline="-25000" dirty="0" smtClean="0"/>
              <a:t>2</a:t>
            </a:r>
            <a:r>
              <a:rPr lang="en-US" dirty="0" smtClean="0"/>
              <a:t>) = 0.5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752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Randomly remove 2/3s of visual words:</a:t>
            </a:r>
          </a:p>
          <a:p>
            <a:r>
              <a:rPr lang="en-US" dirty="0" smtClean="0"/>
              <a:t>	P(v </a:t>
            </a:r>
            <a:r>
              <a:rPr lang="el-GR" dirty="0" smtClean="0"/>
              <a:t>ϵ</a:t>
            </a:r>
            <a:r>
              <a:rPr lang="en-US" dirty="0" smtClean="0"/>
              <a:t> I</a:t>
            </a:r>
            <a:r>
              <a:rPr lang="en-US" baseline="-25000" dirty="0" smtClean="0"/>
              <a:t>1</a:t>
            </a:r>
            <a:r>
              <a:rPr lang="en-US" dirty="0" smtClean="0"/>
              <a:t>, v </a:t>
            </a:r>
            <a:r>
              <a:rPr lang="el-GR" dirty="0" smtClean="0"/>
              <a:t>ϵ</a:t>
            </a:r>
            <a:r>
              <a:rPr lang="en-US" dirty="0" smtClean="0"/>
              <a:t> I</a:t>
            </a:r>
            <a:r>
              <a:rPr lang="en-US" baseline="-25000" dirty="0" smtClean="0"/>
              <a:t>2</a:t>
            </a:r>
            <a:r>
              <a:rPr lang="en-US" dirty="0" smtClean="0"/>
              <a:t>) = 0.5*0.33*0.33 = 0.0555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2819400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</a:t>
            </a:r>
          </a:p>
          <a:p>
            <a:r>
              <a:rPr lang="en-US" dirty="0" smtClean="0"/>
              <a:t>67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321</a:t>
            </a:r>
          </a:p>
          <a:p>
            <a:r>
              <a:rPr lang="en-US" dirty="0" smtClean="0"/>
              <a:t>363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7000" y="2819400"/>
            <a:ext cx="83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85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231</a:t>
            </a:r>
          </a:p>
          <a:p>
            <a:r>
              <a:rPr lang="en-US" dirty="0" smtClean="0"/>
              <a:t>678</a:t>
            </a:r>
          </a:p>
          <a:p>
            <a:r>
              <a:rPr lang="en-US" dirty="0" smtClean="0"/>
              <a:t>743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25262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Image 1</a:t>
            </a:r>
            <a:endParaRPr lang="en-US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25262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Image 2</a:t>
            </a:r>
            <a:endParaRPr lang="en-US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2514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Image 2</a:t>
            </a:r>
            <a:endParaRPr lang="en-US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2514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Image 1</a:t>
            </a:r>
            <a:endParaRPr lang="en-US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4404449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Not a good idea!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4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Randomly remove specific visual words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1430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example: Remove all even visual words.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295400" y="1600200"/>
            <a:ext cx="34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P(v </a:t>
            </a:r>
            <a:r>
              <a:rPr lang="el-GR" dirty="0" smtClean="0"/>
              <a:t>ϵ</a:t>
            </a:r>
            <a:r>
              <a:rPr lang="en-US" dirty="0" smtClean="0"/>
              <a:t> I</a:t>
            </a:r>
            <a:r>
              <a:rPr lang="en-US" baseline="-25000" dirty="0" smtClean="0"/>
              <a:t>1</a:t>
            </a:r>
            <a:r>
              <a:rPr lang="en-US" dirty="0"/>
              <a:t>,</a:t>
            </a:r>
            <a:r>
              <a:rPr lang="en-US" dirty="0" smtClean="0"/>
              <a:t> v </a:t>
            </a:r>
            <a:r>
              <a:rPr lang="el-GR" dirty="0" smtClean="0"/>
              <a:t>ϵ</a:t>
            </a:r>
            <a:r>
              <a:rPr lang="en-US" dirty="0" smtClean="0"/>
              <a:t> I</a:t>
            </a:r>
            <a:r>
              <a:rPr lang="en-US" baseline="-25000" dirty="0" smtClean="0"/>
              <a:t>2</a:t>
            </a:r>
            <a:r>
              <a:rPr lang="en-US" dirty="0" smtClean="0"/>
              <a:t>) = 0.5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4160" y="2057400"/>
            <a:ext cx="6833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Some images may not have any visual words remaining: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173858" y="2819400"/>
            <a:ext cx="83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</a:t>
            </a:r>
          </a:p>
          <a:p>
            <a:r>
              <a:rPr lang="en-US" dirty="0" smtClean="0"/>
              <a:t>22</a:t>
            </a:r>
          </a:p>
          <a:p>
            <a:r>
              <a:rPr lang="en-US" dirty="0" smtClean="0"/>
              <a:t>24</a:t>
            </a:r>
          </a:p>
          <a:p>
            <a:r>
              <a:rPr lang="en-US" dirty="0" smtClean="0"/>
              <a:t>63</a:t>
            </a:r>
          </a:p>
          <a:p>
            <a:r>
              <a:rPr lang="en-US" dirty="0" smtClean="0"/>
              <a:t>104</a:t>
            </a:r>
          </a:p>
          <a:p>
            <a:r>
              <a:rPr lang="en-US" dirty="0" smtClean="0"/>
              <a:t>232</a:t>
            </a:r>
          </a:p>
          <a:p>
            <a:r>
              <a:rPr lang="en-US" dirty="0" smtClean="0"/>
              <a:t>325</a:t>
            </a:r>
          </a:p>
          <a:p>
            <a:r>
              <a:rPr lang="en-US" dirty="0" smtClean="0"/>
              <a:t>366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378</a:t>
            </a:r>
          </a:p>
          <a:p>
            <a:r>
              <a:rPr lang="en-US" dirty="0" smtClean="0"/>
              <a:t>578</a:t>
            </a:r>
          </a:p>
          <a:p>
            <a:r>
              <a:rPr lang="en-US" dirty="0" smtClean="0"/>
              <a:t>586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745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90301" y="2819400"/>
            <a:ext cx="83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</a:t>
            </a:r>
          </a:p>
          <a:p>
            <a:r>
              <a:rPr lang="en-US" dirty="0" smtClean="0"/>
              <a:t>32</a:t>
            </a:r>
          </a:p>
          <a:p>
            <a:r>
              <a:rPr lang="en-US" dirty="0" smtClean="0"/>
              <a:t>85</a:t>
            </a:r>
          </a:p>
          <a:p>
            <a:r>
              <a:rPr lang="en-US" dirty="0" smtClean="0"/>
              <a:t>86</a:t>
            </a:r>
          </a:p>
          <a:p>
            <a:r>
              <a:rPr lang="en-US" dirty="0" smtClean="0"/>
              <a:t>35</a:t>
            </a:r>
          </a:p>
          <a:p>
            <a:r>
              <a:rPr lang="en-US" dirty="0" smtClean="0"/>
              <a:t>105</a:t>
            </a:r>
          </a:p>
          <a:p>
            <a:r>
              <a:rPr lang="en-US" dirty="0" smtClean="0"/>
              <a:t>231</a:t>
            </a:r>
          </a:p>
          <a:p>
            <a:r>
              <a:rPr lang="en-US" dirty="0" smtClean="0"/>
              <a:t>321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378</a:t>
            </a:r>
          </a:p>
          <a:p>
            <a:r>
              <a:rPr lang="en-US" dirty="0" smtClean="0"/>
              <a:t>678</a:t>
            </a:r>
          </a:p>
          <a:p>
            <a:r>
              <a:rPr lang="en-US" dirty="0" smtClean="0"/>
              <a:t>743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745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14400" y="25262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Image 1</a:t>
            </a:r>
            <a:endParaRPr lang="en-US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2438400" y="25262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Image 2</a:t>
            </a:r>
            <a:endParaRPr lang="en-US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5288658" y="2807732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63</a:t>
            </a:r>
          </a:p>
          <a:p>
            <a:r>
              <a:rPr lang="en-US" dirty="0" smtClean="0"/>
              <a:t>325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745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1800" y="2807732"/>
            <a:ext cx="83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85</a:t>
            </a:r>
          </a:p>
          <a:p>
            <a:r>
              <a:rPr lang="en-US" dirty="0" smtClean="0"/>
              <a:t>35</a:t>
            </a:r>
          </a:p>
          <a:p>
            <a:r>
              <a:rPr lang="en-US" dirty="0" smtClean="0"/>
              <a:t>105</a:t>
            </a:r>
          </a:p>
          <a:p>
            <a:r>
              <a:rPr lang="en-US" dirty="0" smtClean="0"/>
              <a:t>231</a:t>
            </a:r>
          </a:p>
          <a:p>
            <a:r>
              <a:rPr lang="en-US" dirty="0" smtClean="0"/>
              <a:t>321</a:t>
            </a:r>
          </a:p>
          <a:p>
            <a:r>
              <a:rPr lang="en-US" dirty="0" smtClean="0"/>
              <a:t>743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745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029200" y="2514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Image 1</a:t>
            </a:r>
            <a:endParaRPr lang="en-US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6553200" y="2514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Image 2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46025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Min-hash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Maintain </a:t>
            </a:r>
            <a:r>
              <a:rPr lang="en-US" dirty="0" err="1" smtClean="0"/>
              <a:t>Jaccard</a:t>
            </a:r>
            <a:r>
              <a:rPr lang="en-US" dirty="0" smtClean="0"/>
              <a:t> similarity while keeping a constant number of visual words per image.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4384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Jaccard</a:t>
            </a:r>
            <a:r>
              <a:rPr lang="en-US" dirty="0" smtClean="0"/>
              <a:t> similarity: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578371"/>
              </p:ext>
            </p:extLst>
          </p:nvPr>
        </p:nvGraphicFramePr>
        <p:xfrm>
          <a:off x="2640013" y="2438400"/>
          <a:ext cx="3101975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3" imgW="1447560" imgH="533160" progId="Equation.3">
                  <p:embed/>
                </p:oleObj>
              </mc:Choice>
              <mc:Fallback>
                <p:oleObj name="Equation" r:id="rId3" imgW="1447560" imgH="53316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2438400"/>
                        <a:ext cx="3101975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2819400" y="4114800"/>
            <a:ext cx="3368675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600" b="1" dirty="0">
                <a:latin typeface="Arial" charset="0"/>
              </a:rPr>
              <a:t>C</a:t>
            </a:r>
            <a:r>
              <a:rPr lang="en-US" sz="1600" b="1" baseline="-25000" dirty="0">
                <a:latin typeface="Arial" charset="0"/>
              </a:rPr>
              <a:t>1</a:t>
            </a:r>
            <a:r>
              <a:rPr lang="en-US" sz="1600" baseline="-25000" dirty="0">
                <a:latin typeface="Arial" charset="0"/>
              </a:rPr>
              <a:t> </a:t>
            </a:r>
            <a:r>
              <a:rPr lang="en-US" sz="1600" b="1" baseline="-25000" dirty="0">
                <a:latin typeface="Arial" charset="0"/>
              </a:rPr>
              <a:t>  </a:t>
            </a:r>
            <a:r>
              <a:rPr lang="en-US" sz="1600" b="1" dirty="0">
                <a:latin typeface="Arial" charset="0"/>
              </a:rPr>
              <a:t>C</a:t>
            </a:r>
            <a:r>
              <a:rPr lang="en-US" sz="1600" b="1" baseline="-25000" dirty="0">
                <a:latin typeface="Arial" charset="0"/>
              </a:rPr>
              <a:t>2</a:t>
            </a:r>
          </a:p>
          <a:p>
            <a:pPr eaLnBrk="0" hangingPunct="0"/>
            <a:endParaRPr lang="en-US" sz="1600" b="1" baseline="-25000" dirty="0">
              <a:latin typeface="Arial" charset="0"/>
            </a:endParaRPr>
          </a:p>
          <a:p>
            <a:pPr eaLnBrk="0" hangingPunct="0"/>
            <a:r>
              <a:rPr lang="en-US" sz="1600" baseline="-25000" dirty="0">
                <a:latin typeface="Arial" charset="0"/>
              </a:rPr>
              <a:t>  </a:t>
            </a:r>
            <a:r>
              <a:rPr lang="en-US" sz="1600" dirty="0">
                <a:latin typeface="Arial" charset="0"/>
              </a:rPr>
              <a:t>0     1</a:t>
            </a:r>
          </a:p>
          <a:p>
            <a:pPr eaLnBrk="0" hangingPunct="0"/>
            <a:r>
              <a:rPr lang="en-US" sz="1600" dirty="0">
                <a:latin typeface="Arial" charset="0"/>
              </a:rPr>
              <a:t>  1    0</a:t>
            </a:r>
          </a:p>
          <a:p>
            <a:pPr eaLnBrk="0" hangingPunct="0"/>
            <a:r>
              <a:rPr lang="en-US" sz="1600" dirty="0">
                <a:latin typeface="Arial" charset="0"/>
              </a:rPr>
              <a:t>  1    1         </a:t>
            </a:r>
            <a:r>
              <a:rPr lang="en-US" sz="1600" b="1" dirty="0" err="1">
                <a:latin typeface="Arial" charset="0"/>
              </a:rPr>
              <a:t>sim</a:t>
            </a:r>
            <a:r>
              <a:rPr lang="en-US" sz="1600" b="1" baseline="-25000" dirty="0" err="1">
                <a:latin typeface="Arial" charset="0"/>
              </a:rPr>
              <a:t>J</a:t>
            </a:r>
            <a:r>
              <a:rPr lang="en-US" sz="1600" b="1" dirty="0">
                <a:latin typeface="Arial" charset="0"/>
              </a:rPr>
              <a:t>(C</a:t>
            </a:r>
            <a:r>
              <a:rPr lang="en-US" sz="1600" b="1" baseline="-25000" dirty="0">
                <a:latin typeface="Arial" charset="0"/>
              </a:rPr>
              <a:t>1</a:t>
            </a:r>
            <a:r>
              <a:rPr lang="en-US" sz="1600" b="1" dirty="0">
                <a:latin typeface="Arial" charset="0"/>
              </a:rPr>
              <a:t>,C</a:t>
            </a:r>
            <a:r>
              <a:rPr lang="en-US" sz="1600" b="1" baseline="-25000" dirty="0">
                <a:latin typeface="Arial" charset="0"/>
              </a:rPr>
              <a:t>2</a:t>
            </a:r>
            <a:r>
              <a:rPr lang="en-US" sz="1600" b="1" dirty="0">
                <a:latin typeface="Arial" charset="0"/>
              </a:rPr>
              <a:t>) = 2/5 = 0.4</a:t>
            </a:r>
          </a:p>
          <a:p>
            <a:pPr eaLnBrk="0" hangingPunct="0"/>
            <a:r>
              <a:rPr lang="en-US" sz="1600" dirty="0">
                <a:latin typeface="Arial" charset="0"/>
              </a:rPr>
              <a:t>  0    0</a:t>
            </a:r>
          </a:p>
          <a:p>
            <a:pPr eaLnBrk="0" hangingPunct="0"/>
            <a:r>
              <a:rPr lang="en-US" sz="1600" dirty="0">
                <a:latin typeface="Arial" charset="0"/>
              </a:rPr>
              <a:t>  1    1</a:t>
            </a:r>
          </a:p>
          <a:p>
            <a:pPr eaLnBrk="0" hangingPunct="0"/>
            <a:r>
              <a:rPr lang="en-US" sz="1600" dirty="0">
                <a:latin typeface="Arial" charset="0"/>
              </a:rPr>
              <a:t>  0    1</a:t>
            </a:r>
          </a:p>
          <a:p>
            <a:pPr eaLnBrk="0" hangingPunct="0"/>
            <a:endParaRPr lang="en-US" sz="1600" dirty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4008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*</a:t>
            </a:r>
            <a:r>
              <a:rPr lang="en-US" dirty="0" err="1" smtClean="0">
                <a:solidFill>
                  <a:schemeClr val="tx2"/>
                </a:solidFill>
              </a:rPr>
              <a:t>Minhash</a:t>
            </a:r>
            <a:r>
              <a:rPr lang="en-US" dirty="0" smtClean="0">
                <a:solidFill>
                  <a:schemeClr val="tx2"/>
                </a:solidFill>
              </a:rPr>
              <a:t> slides based on material from Rajeev </a:t>
            </a:r>
            <a:r>
              <a:rPr lang="en-US" dirty="0" err="1" smtClean="0">
                <a:solidFill>
                  <a:schemeClr val="tx2"/>
                </a:solidFill>
              </a:rPr>
              <a:t>Motwani</a:t>
            </a:r>
            <a:r>
              <a:rPr lang="en-US" dirty="0" smtClean="0">
                <a:solidFill>
                  <a:schemeClr val="tx2"/>
                </a:solidFill>
              </a:rPr>
              <a:t> and Jeff Ullman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62400" y="838200"/>
            <a:ext cx="4657526" cy="5321677"/>
            <a:chOff x="3206697" y="47683"/>
            <a:chExt cx="5937303" cy="6686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84" name="Picture 60" descr="http://ec2.images-amazon.com/images/P/B000M341QE.01._SS500_SCLZZZZZZZ_V46692948_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6140" y="47683"/>
              <a:ext cx="1364783" cy="1364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\\larryz\data\83K\src\0000000000000000000000000000000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1715030"/>
              <a:ext cx="762000" cy="1082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\\larryz\data\83K\src\75167c1c8dbd521eb3c3bd2151f266b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279813"/>
              <a:ext cx="1020763" cy="1022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\\larryz\data\83K\src\74109e8e0cd2c50628dd75097b0b93b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4662" y="5500704"/>
              <a:ext cx="1096963" cy="10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3" name="Picture 29" descr="\\larryz\data\83K\src\74301d12c20d8045e931cbc45644b296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0425" y="5235394"/>
              <a:ext cx="709187" cy="1052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5" name="Picture 31" descr="\\larryz\data\83K\src\74313af01dbf08a3b3a901b191436ba5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6474" y="1873781"/>
              <a:ext cx="973138" cy="973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3" name="Picture 39" descr="\\larryz\data\83K\src\74552ff2210258b688ba96774295ba00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1435" y="2388593"/>
              <a:ext cx="1096963" cy="10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6" name="Picture 42" descr="\\larryz\data\83K\src\74668b6c8a3839448c68ec8a281daa68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187" y="4367212"/>
              <a:ext cx="1547813" cy="1547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7" name="Picture 43" descr="\\larryz\data\83K\src\074681a2a1648aa810a2766b83b68451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906" y="3257062"/>
              <a:ext cx="1489187" cy="1466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9" name="Picture 45" descr="\\larryz\data\83K\src\74774b72c67feb10c30513ce83818f53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237" y="358488"/>
              <a:ext cx="1173163" cy="1173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1" name="Picture 47" descr="\\larryz\data\83K\src\74807d66a4011e97b22ac30fc1b8974d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488" y="2782061"/>
              <a:ext cx="1249363" cy="1249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2" name="Picture 48" descr="\\larryz\data\83K\src\74833e2e59b0593e6e3476e4f56304bf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500" y="5272104"/>
              <a:ext cx="1325563" cy="1325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3" name="Picture 49" descr="\\larryz\data\83K\src\74892b8f1c7c14374cb8684678b7a5aa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738" y="1128817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4" name="Picture 50" descr="\\larryz\data\83K\src\74914c34ee01c9b851b1506cab7feb91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118" y="5484780"/>
              <a:ext cx="1249363" cy="1249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6" name="Picture 52" descr="\\larryz\data\83K\src\74976d5b389de9d914f4c16e2f8de284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4175" y="2846919"/>
              <a:ext cx="1277938" cy="1277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7" name="Picture 53" descr="\\larryz\data\83K\src\74987bf5f829a85dab8c63f33894d2b4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4502023"/>
              <a:ext cx="1195387" cy="1547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8" name="Picture 54" descr="\\larryz\data\83K\src\74989d4951f681a180c1aeac4541e17f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697" y="3485556"/>
              <a:ext cx="1396315" cy="1375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Picture 55" descr="\\larryz\data\83K\src\74995b0736c8a2bc10438a1591f23240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282" y="4210385"/>
              <a:ext cx="1069074" cy="1047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0" name="Picture 56" descr="\\larryz\data\83K\src\75043babe591f47be58a2a730914caab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9612" y="2225862"/>
              <a:ext cx="1274563" cy="1274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Picture 57" descr="\\larryz\data\83K\src\75085c4b268105d5dac0b116e12884e9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470" y="791272"/>
              <a:ext cx="1397625" cy="1362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82" name="Picture 58" descr="\\larryz\data\Lincoln\QueryDVD\1ef5a817-3462-4a84-b1e5-68365860f25a_query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5" y="2326226"/>
            <a:ext cx="2443163" cy="1828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2328952"/>
            <a:ext cx="45104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/>
              <a:t>=</a:t>
            </a:r>
            <a:endParaRPr lang="en-US" sz="11500" dirty="0"/>
          </a:p>
        </p:txBody>
      </p:sp>
      <p:sp>
        <p:nvSpPr>
          <p:cNvPr id="64" name="TextBox 63"/>
          <p:cNvSpPr txBox="1"/>
          <p:nvPr/>
        </p:nvSpPr>
        <p:spPr>
          <a:xfrm>
            <a:off x="3124200" y="2076271"/>
            <a:ext cx="451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16644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00"/>
                </a:solidFill>
              </a:rPr>
              <a:t>Key Observation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For columns C</a:t>
            </a:r>
            <a:r>
              <a:rPr lang="en-US" baseline="-25000">
                <a:solidFill>
                  <a:schemeClr val="hlink"/>
                </a:solidFill>
              </a:rPr>
              <a:t>i</a:t>
            </a:r>
            <a:r>
              <a:rPr lang="en-US">
                <a:solidFill>
                  <a:schemeClr val="hlink"/>
                </a:solidFill>
              </a:rPr>
              <a:t>, C</a:t>
            </a:r>
            <a:r>
              <a:rPr lang="en-US" baseline="-25000">
                <a:solidFill>
                  <a:schemeClr val="hlink"/>
                </a:solidFill>
              </a:rPr>
              <a:t>j</a:t>
            </a:r>
            <a:r>
              <a:rPr lang="en-US">
                <a:solidFill>
                  <a:schemeClr val="hlink"/>
                </a:solidFill>
              </a:rPr>
              <a:t>,</a:t>
            </a:r>
            <a:r>
              <a:rPr lang="en-US"/>
              <a:t> four types of rows</a:t>
            </a:r>
            <a:endParaRPr lang="en-US" sz="3000"/>
          </a:p>
          <a:p>
            <a:pPr lvl="1">
              <a:buFont typeface="Wingdings" pitchFamily="2" charset="2"/>
              <a:buNone/>
            </a:pPr>
            <a:r>
              <a:rPr lang="en-US"/>
              <a:t>			</a:t>
            </a:r>
            <a:r>
              <a:rPr lang="en-US" b="1">
                <a:solidFill>
                  <a:schemeClr val="hlink"/>
                </a:solidFill>
              </a:rPr>
              <a:t>C</a:t>
            </a:r>
            <a:r>
              <a:rPr lang="en-US" b="1" baseline="-25000">
                <a:solidFill>
                  <a:schemeClr val="hlink"/>
                </a:solidFill>
              </a:rPr>
              <a:t>i</a:t>
            </a:r>
            <a:r>
              <a:rPr lang="en-US" b="1">
                <a:solidFill>
                  <a:schemeClr val="hlink"/>
                </a:solidFill>
              </a:rPr>
              <a:t>	C</a:t>
            </a:r>
            <a:r>
              <a:rPr lang="en-US" b="1" baseline="-25000">
                <a:solidFill>
                  <a:schemeClr val="hlink"/>
                </a:solidFill>
              </a:rPr>
              <a:t>j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	</a:t>
            </a:r>
            <a:r>
              <a:rPr lang="en-US" b="1">
                <a:solidFill>
                  <a:schemeClr val="hlink"/>
                </a:solidFill>
              </a:rPr>
              <a:t>A</a:t>
            </a:r>
            <a:r>
              <a:rPr lang="en-US"/>
              <a:t>	 1	 1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	</a:t>
            </a:r>
            <a:r>
              <a:rPr lang="en-US" b="1">
                <a:solidFill>
                  <a:schemeClr val="hlink"/>
                </a:solidFill>
              </a:rPr>
              <a:t>B</a:t>
            </a:r>
            <a:r>
              <a:rPr lang="en-US"/>
              <a:t>	 1	 0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	</a:t>
            </a:r>
            <a:r>
              <a:rPr lang="en-US" b="1">
                <a:solidFill>
                  <a:schemeClr val="hlink"/>
                </a:solidFill>
              </a:rPr>
              <a:t>C</a:t>
            </a:r>
            <a:r>
              <a:rPr lang="en-US"/>
              <a:t>	 0	 1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	</a:t>
            </a:r>
            <a:r>
              <a:rPr lang="en-US" b="1">
                <a:solidFill>
                  <a:schemeClr val="hlink"/>
                </a:solidFill>
              </a:rPr>
              <a:t>D</a:t>
            </a:r>
            <a:r>
              <a:rPr lang="en-US"/>
              <a:t>	 0	 0</a:t>
            </a:r>
          </a:p>
          <a:p>
            <a:r>
              <a:rPr lang="en-US">
                <a:solidFill>
                  <a:schemeClr val="hlink"/>
                </a:solidFill>
              </a:rPr>
              <a:t>Overload notation:</a:t>
            </a:r>
            <a:r>
              <a:rPr lang="en-US"/>
              <a:t> A = # of rows of type A</a:t>
            </a:r>
          </a:p>
          <a:p>
            <a:r>
              <a:rPr lang="en-US" b="1">
                <a:solidFill>
                  <a:schemeClr val="hlink"/>
                </a:solidFill>
              </a:rPr>
              <a:t>Claim</a:t>
            </a:r>
          </a:p>
        </p:txBody>
      </p:sp>
      <p:graphicFrame>
        <p:nvGraphicFramePr>
          <p:cNvPr id="1065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01382"/>
              </p:ext>
            </p:extLst>
          </p:nvPr>
        </p:nvGraphicFramePr>
        <p:xfrm>
          <a:off x="2747963" y="5346700"/>
          <a:ext cx="354488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3" imgW="1549080" imgH="393480" progId="Equation.3">
                  <p:embed/>
                </p:oleObj>
              </mc:Choice>
              <mc:Fallback>
                <p:oleObj name="Equation" r:id="rId3" imgW="1549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5346700"/>
                        <a:ext cx="3544887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90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00"/>
                </a:solidFill>
              </a:rPr>
              <a:t>Min Hashing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Randomly </a:t>
            </a:r>
            <a:r>
              <a:rPr lang="en-US">
                <a:solidFill>
                  <a:schemeClr val="hlink"/>
                </a:solidFill>
              </a:rPr>
              <a:t>permute</a:t>
            </a:r>
            <a:r>
              <a:rPr lang="en-US"/>
              <a:t> rows</a:t>
            </a:r>
          </a:p>
          <a:p>
            <a:r>
              <a:rPr lang="en-US">
                <a:solidFill>
                  <a:schemeClr val="hlink"/>
                </a:solidFill>
              </a:rPr>
              <a:t>Hash </a:t>
            </a:r>
            <a:r>
              <a:rPr lang="en-US"/>
              <a:t>h(C</a:t>
            </a:r>
            <a:r>
              <a:rPr lang="en-US" baseline="-25000"/>
              <a:t>i</a:t>
            </a:r>
            <a:r>
              <a:rPr lang="en-US"/>
              <a:t>) = index of first row with 1 in column C</a:t>
            </a:r>
            <a:r>
              <a:rPr lang="en-US" baseline="-25000"/>
              <a:t>i</a:t>
            </a:r>
            <a:r>
              <a:rPr lang="en-US"/>
              <a:t> </a:t>
            </a:r>
            <a:endParaRPr lang="en-US" b="1">
              <a:solidFill>
                <a:schemeClr val="hlink"/>
              </a:solidFill>
            </a:endParaRPr>
          </a:p>
          <a:p>
            <a:r>
              <a:rPr lang="en-US" b="1">
                <a:solidFill>
                  <a:schemeClr val="hlink"/>
                </a:solidFill>
              </a:rPr>
              <a:t>Suprising Property</a:t>
            </a:r>
          </a:p>
          <a:p>
            <a:endParaRPr lang="en-US" b="1">
              <a:solidFill>
                <a:schemeClr val="hlink"/>
              </a:solidFill>
            </a:endParaRPr>
          </a:p>
          <a:p>
            <a:r>
              <a:rPr lang="en-US">
                <a:solidFill>
                  <a:schemeClr val="hlink"/>
                </a:solidFill>
              </a:rPr>
              <a:t>Why?</a:t>
            </a:r>
          </a:p>
          <a:p>
            <a:pPr lvl="1"/>
            <a:r>
              <a:rPr lang="en-US"/>
              <a:t>Both are </a:t>
            </a:r>
            <a:r>
              <a:rPr lang="en-US">
                <a:solidFill>
                  <a:srgbClr val="CC0000"/>
                </a:solidFill>
              </a:rPr>
              <a:t>A/(A+B+C)</a:t>
            </a:r>
          </a:p>
          <a:p>
            <a:pPr lvl="1"/>
            <a:r>
              <a:rPr lang="en-US"/>
              <a:t>Look down columns </a:t>
            </a:r>
            <a:r>
              <a:rPr lang="en-US">
                <a:solidFill>
                  <a:schemeClr val="hlink"/>
                </a:solidFill>
              </a:rPr>
              <a:t>C</a:t>
            </a:r>
            <a:r>
              <a:rPr lang="en-US" baseline="-25000">
                <a:solidFill>
                  <a:schemeClr val="hlink"/>
                </a:solidFill>
              </a:rPr>
              <a:t>i</a:t>
            </a:r>
            <a:r>
              <a:rPr lang="en-US">
                <a:solidFill>
                  <a:schemeClr val="hlink"/>
                </a:solidFill>
              </a:rPr>
              <a:t>, C</a:t>
            </a:r>
            <a:r>
              <a:rPr lang="en-US" baseline="-25000">
                <a:solidFill>
                  <a:schemeClr val="hlink"/>
                </a:solidFill>
              </a:rPr>
              <a:t>j</a:t>
            </a:r>
            <a:r>
              <a:rPr lang="en-US"/>
              <a:t> until first </a:t>
            </a:r>
            <a:r>
              <a:rPr lang="en-US">
                <a:solidFill>
                  <a:schemeClr val="hlink"/>
                </a:solidFill>
              </a:rPr>
              <a:t>non-Type-D</a:t>
            </a:r>
            <a:r>
              <a:rPr lang="en-US"/>
              <a:t> row</a:t>
            </a:r>
          </a:p>
          <a:p>
            <a:pPr lvl="1"/>
            <a:r>
              <a:rPr lang="en-US">
                <a:solidFill>
                  <a:schemeClr val="hlink"/>
                </a:solidFill>
              </a:rPr>
              <a:t>h(C</a:t>
            </a:r>
            <a:r>
              <a:rPr lang="en-US" baseline="-25000">
                <a:solidFill>
                  <a:schemeClr val="hlink"/>
                </a:solidFill>
              </a:rPr>
              <a:t>i</a:t>
            </a:r>
            <a:r>
              <a:rPr lang="en-US">
                <a:solidFill>
                  <a:schemeClr val="hlink"/>
                </a:solidFill>
              </a:rPr>
              <a:t>) = h(C</a:t>
            </a:r>
            <a:r>
              <a:rPr lang="en-US" baseline="-25000">
                <a:solidFill>
                  <a:schemeClr val="hlink"/>
                </a:solidFill>
              </a:rPr>
              <a:t>j</a:t>
            </a:r>
            <a:r>
              <a:rPr lang="en-US">
                <a:solidFill>
                  <a:schemeClr val="hlink"/>
                </a:solidFill>
              </a:rPr>
              <a:t>) </a:t>
            </a:r>
            <a:r>
              <a:rPr lang="en-US">
                <a:solidFill>
                  <a:schemeClr val="hlink"/>
                </a:solidFill>
                <a:sym typeface="Wingdings" pitchFamily="2" charset="2"/>
              </a:rPr>
              <a:t> type A row</a:t>
            </a:r>
          </a:p>
        </p:txBody>
      </p:sp>
      <p:graphicFrame>
        <p:nvGraphicFramePr>
          <p:cNvPr id="1075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38584"/>
              </p:ext>
            </p:extLst>
          </p:nvPr>
        </p:nvGraphicFramePr>
        <p:xfrm>
          <a:off x="2222500" y="3733800"/>
          <a:ext cx="370998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3" imgW="1879560" imgH="241200" progId="Equation.3">
                  <p:embed/>
                </p:oleObj>
              </mc:Choice>
              <mc:Fallback>
                <p:oleObj name="Equation" r:id="rId3" imgW="1879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3733800"/>
                        <a:ext cx="370998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3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00"/>
                </a:solidFill>
              </a:rPr>
              <a:t>Min-Hash Signatures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solidFill>
                  <a:schemeClr val="hlink"/>
                </a:solidFill>
              </a:rPr>
              <a:t>Pick</a:t>
            </a:r>
            <a:r>
              <a:rPr lang="en-US"/>
              <a:t> – </a:t>
            </a:r>
            <a:r>
              <a:rPr lang="en-US">
                <a:solidFill>
                  <a:srgbClr val="CC0000"/>
                </a:solidFill>
              </a:rPr>
              <a:t>P</a:t>
            </a:r>
            <a:r>
              <a:rPr lang="en-US"/>
              <a:t> random row permutations </a:t>
            </a:r>
            <a:endParaRPr lang="en-US">
              <a:solidFill>
                <a:schemeClr val="hlink"/>
              </a:solidFill>
            </a:endParaRPr>
          </a:p>
          <a:p>
            <a:r>
              <a:rPr lang="en-US">
                <a:solidFill>
                  <a:schemeClr val="hlink"/>
                </a:solidFill>
              </a:rPr>
              <a:t>MinHash Signature</a:t>
            </a:r>
          </a:p>
          <a:p>
            <a:pPr lvl="1">
              <a:buFont typeface="Wingdings" pitchFamily="2" charset="2"/>
              <a:buNone/>
            </a:pPr>
            <a:r>
              <a:rPr lang="en-US" sz="2000">
                <a:solidFill>
                  <a:srgbClr val="CC0000"/>
                </a:solidFill>
              </a:rPr>
              <a:t>  </a:t>
            </a:r>
          </a:p>
          <a:p>
            <a:pPr lvl="1">
              <a:buFont typeface="Wingdings" pitchFamily="2" charset="2"/>
              <a:buNone/>
            </a:pPr>
            <a:r>
              <a:rPr lang="en-US" sz="2200">
                <a:solidFill>
                  <a:srgbClr val="CC0000"/>
                </a:solidFill>
              </a:rPr>
              <a:t>sig(C)</a:t>
            </a:r>
            <a:r>
              <a:rPr lang="en-US" sz="2200"/>
              <a:t> = list of </a:t>
            </a:r>
            <a:r>
              <a:rPr lang="en-US" sz="2200">
                <a:solidFill>
                  <a:srgbClr val="CC0000"/>
                </a:solidFill>
              </a:rPr>
              <a:t>P</a:t>
            </a:r>
            <a:r>
              <a:rPr lang="en-US" sz="2200"/>
              <a:t> indexes of first rows with 1 in column C</a:t>
            </a:r>
          </a:p>
          <a:p>
            <a:endParaRPr lang="en-US">
              <a:solidFill>
                <a:schemeClr val="hlink"/>
              </a:solidFill>
            </a:endParaRPr>
          </a:p>
          <a:p>
            <a:r>
              <a:rPr lang="en-US">
                <a:solidFill>
                  <a:schemeClr val="hlink"/>
                </a:solidFill>
              </a:rPr>
              <a:t>Similarity of signatures</a:t>
            </a:r>
            <a:r>
              <a:rPr lang="en-US"/>
              <a:t> </a:t>
            </a:r>
          </a:p>
          <a:p>
            <a:pPr lvl="1"/>
            <a:r>
              <a:rPr lang="en-US">
                <a:solidFill>
                  <a:schemeClr val="hlink"/>
                </a:solidFill>
              </a:rPr>
              <a:t>Let </a:t>
            </a:r>
            <a:r>
              <a:rPr lang="en-US">
                <a:solidFill>
                  <a:srgbClr val="CC0000"/>
                </a:solidFill>
              </a:rPr>
              <a:t>sim</a:t>
            </a:r>
            <a:r>
              <a:rPr lang="en-US" baseline="-25000">
                <a:solidFill>
                  <a:srgbClr val="CC0000"/>
                </a:solidFill>
              </a:rPr>
              <a:t>H</a:t>
            </a:r>
            <a:r>
              <a:rPr lang="en-US">
                <a:solidFill>
                  <a:srgbClr val="CC0000"/>
                </a:solidFill>
              </a:rPr>
              <a:t>(sig(C</a:t>
            </a:r>
            <a:r>
              <a:rPr lang="en-US" baseline="-25000">
                <a:solidFill>
                  <a:srgbClr val="CC0000"/>
                </a:solidFill>
              </a:rPr>
              <a:t>i</a:t>
            </a:r>
            <a:r>
              <a:rPr lang="en-US">
                <a:solidFill>
                  <a:srgbClr val="CC0000"/>
                </a:solidFill>
              </a:rPr>
              <a:t>),sig(C</a:t>
            </a:r>
            <a:r>
              <a:rPr lang="en-US" baseline="-25000">
                <a:solidFill>
                  <a:srgbClr val="CC0000"/>
                </a:solidFill>
              </a:rPr>
              <a:t>j</a:t>
            </a:r>
            <a:r>
              <a:rPr lang="en-US">
                <a:solidFill>
                  <a:srgbClr val="CC0000"/>
                </a:solidFill>
              </a:rPr>
              <a:t>))</a:t>
            </a:r>
            <a:r>
              <a:rPr lang="en-US"/>
              <a:t> = fraction of permutations where MinHash values agree </a:t>
            </a:r>
          </a:p>
          <a:p>
            <a:pPr lvl="1"/>
            <a:r>
              <a:rPr lang="en-US">
                <a:solidFill>
                  <a:schemeClr val="hlink"/>
                </a:solidFill>
              </a:rPr>
              <a:t>Observe </a:t>
            </a:r>
            <a:r>
              <a:rPr lang="en-US">
                <a:solidFill>
                  <a:srgbClr val="CC0000"/>
                </a:solidFill>
              </a:rPr>
              <a:t> E[sim</a:t>
            </a:r>
            <a:r>
              <a:rPr lang="en-US" baseline="-25000">
                <a:solidFill>
                  <a:srgbClr val="CC0000"/>
                </a:solidFill>
              </a:rPr>
              <a:t>H</a:t>
            </a:r>
            <a:r>
              <a:rPr lang="en-US">
                <a:solidFill>
                  <a:srgbClr val="CC0000"/>
                </a:solidFill>
              </a:rPr>
              <a:t>(sig(C</a:t>
            </a:r>
            <a:r>
              <a:rPr lang="en-US" baseline="-25000">
                <a:solidFill>
                  <a:srgbClr val="CC0000"/>
                </a:solidFill>
              </a:rPr>
              <a:t>i</a:t>
            </a:r>
            <a:r>
              <a:rPr lang="en-US">
                <a:solidFill>
                  <a:srgbClr val="CC0000"/>
                </a:solidFill>
              </a:rPr>
              <a:t>),sig(C</a:t>
            </a:r>
            <a:r>
              <a:rPr lang="en-US" baseline="-25000">
                <a:solidFill>
                  <a:srgbClr val="CC0000"/>
                </a:solidFill>
              </a:rPr>
              <a:t>j</a:t>
            </a:r>
            <a:r>
              <a:rPr lang="en-US">
                <a:solidFill>
                  <a:srgbClr val="CC0000"/>
                </a:solidFill>
              </a:rPr>
              <a:t>))]</a:t>
            </a:r>
            <a:r>
              <a:rPr lang="en-US"/>
              <a:t> = </a:t>
            </a:r>
            <a:r>
              <a:rPr lang="en-US">
                <a:solidFill>
                  <a:srgbClr val="CC0000"/>
                </a:solidFill>
              </a:rPr>
              <a:t>sim</a:t>
            </a:r>
            <a:r>
              <a:rPr lang="en-US" baseline="-25000">
                <a:solidFill>
                  <a:srgbClr val="CC0000"/>
                </a:solidFill>
              </a:rPr>
              <a:t>J</a:t>
            </a:r>
            <a:r>
              <a:rPr lang="en-US">
                <a:solidFill>
                  <a:srgbClr val="CC0000"/>
                </a:solidFill>
              </a:rPr>
              <a:t>(C</a:t>
            </a:r>
            <a:r>
              <a:rPr lang="en-US" baseline="-25000">
                <a:solidFill>
                  <a:srgbClr val="CC0000"/>
                </a:solidFill>
              </a:rPr>
              <a:t>i</a:t>
            </a:r>
            <a:r>
              <a:rPr lang="en-US">
                <a:solidFill>
                  <a:srgbClr val="CC0000"/>
                </a:solidFill>
              </a:rPr>
              <a:t>,C</a:t>
            </a:r>
            <a:r>
              <a:rPr lang="en-US" baseline="-25000">
                <a:solidFill>
                  <a:srgbClr val="CC0000"/>
                </a:solidFill>
              </a:rPr>
              <a:t>j</a:t>
            </a:r>
            <a:r>
              <a:rPr lang="en-US">
                <a:solidFill>
                  <a:srgbClr val="CC0000"/>
                </a:solidFill>
              </a:rPr>
              <a:t>)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66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Sketches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5240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if hashes aren’t unique enough?  I.e., we return too many possible matches per hash in an inverse look-up table?</a:t>
            </a:r>
          </a:p>
          <a:p>
            <a:endParaRPr lang="en-US" dirty="0"/>
          </a:p>
          <a:p>
            <a:r>
              <a:rPr lang="en-US" dirty="0" smtClean="0"/>
              <a:t>Concatenate the hashes into “sketches” of size “k”.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30480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1</a:t>
            </a:r>
            <a:r>
              <a:rPr lang="en-US" dirty="0" smtClean="0"/>
              <a:t> = 23, h</a:t>
            </a:r>
            <a:r>
              <a:rPr lang="en-US" baseline="-25000" dirty="0" smtClean="0"/>
              <a:t>2</a:t>
            </a:r>
            <a:r>
              <a:rPr lang="en-US" dirty="0" smtClean="0"/>
              <a:t> = 243, h</a:t>
            </a:r>
            <a:r>
              <a:rPr lang="en-US" baseline="-25000" dirty="0" smtClean="0"/>
              <a:t>3</a:t>
            </a:r>
            <a:r>
              <a:rPr lang="en-US" dirty="0" smtClean="0"/>
              <a:t> = 598                  s</a:t>
            </a:r>
            <a:r>
              <a:rPr lang="en-US" baseline="-25000" dirty="0" smtClean="0"/>
              <a:t>1</a:t>
            </a:r>
            <a:r>
              <a:rPr lang="en-US" dirty="0" smtClean="0"/>
              <a:t> = 598,243,023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251116"/>
              </p:ext>
            </p:extLst>
          </p:nvPr>
        </p:nvGraphicFramePr>
        <p:xfrm>
          <a:off x="3556000" y="4273550"/>
          <a:ext cx="19177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3" imgW="838080" imgH="253800" progId="Equation.3">
                  <p:embed/>
                </p:oleObj>
              </mc:Choice>
              <mc:Fallback>
                <p:oleObj name="Equation" r:id="rId3" imgW="83808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4273550"/>
                        <a:ext cx="19177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>
            <a:off x="4162661" y="3118366"/>
            <a:ext cx="4191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33661" y="5257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Typically you have to balance the precision/recall tradeoffs when picking the sketch size and number of sketches.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38862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probability of two sketches colliding is: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 million images 					100 GB</a:t>
            </a:r>
          </a:p>
          <a:p>
            <a:r>
              <a:rPr lang="en-US" sz="2800" dirty="0" smtClean="0"/>
              <a:t>1 million images (descriptors)			120 GB</a:t>
            </a:r>
          </a:p>
          <a:p>
            <a:r>
              <a:rPr lang="en-US" sz="2800" dirty="0" smtClean="0"/>
              <a:t>1 million images (descriptors PCA)		30 GB</a:t>
            </a:r>
          </a:p>
          <a:p>
            <a:r>
              <a:rPr lang="en-US" sz="2800" dirty="0" smtClean="0"/>
              <a:t>1 million images (binary descriptors) 		7.5 GB</a:t>
            </a:r>
          </a:p>
          <a:p>
            <a:r>
              <a:rPr lang="en-US" sz="2800" dirty="0" smtClean="0"/>
              <a:t>1 million images (visual words)			3.7 GB</a:t>
            </a:r>
          </a:p>
          <a:p>
            <a:r>
              <a:rPr lang="en-US" sz="2800" dirty="0" smtClean="0"/>
              <a:t>1 million images (hashed visual words)	380 MB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9530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 billion images (hashed visual words)	3.6 TB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098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67185"/>
            <a:ext cx="17335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85800"/>
            <a:ext cx="5715000" cy="513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3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scale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How do we match millions or billions of images in under a second?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Is it even possible to store the information necessary?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1 image (640x480 jpg) = 100 kb</a:t>
            </a:r>
          </a:p>
          <a:p>
            <a:pPr marL="0" indent="0">
              <a:buNone/>
            </a:pPr>
            <a:r>
              <a:rPr lang="en-US" sz="2400" dirty="0" smtClean="0"/>
              <a:t>1 million images = 100 gigabytes</a:t>
            </a:r>
          </a:p>
          <a:p>
            <a:pPr marL="0" indent="0">
              <a:buNone/>
            </a:pPr>
            <a:r>
              <a:rPr lang="en-US" sz="2400" dirty="0" smtClean="0"/>
              <a:t>1 billion images = 100 terabytes</a:t>
            </a:r>
          </a:p>
          <a:p>
            <a:pPr marL="0" indent="0">
              <a:buNone/>
            </a:pPr>
            <a:r>
              <a:rPr lang="en-US" sz="2400" dirty="0" smtClean="0"/>
              <a:t>100 billion images = 10,000 terabytes  (Flickr has 5 billion)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519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0412" cy="623248"/>
          </a:xfrm>
        </p:spPr>
        <p:txBody>
          <a:bodyPr>
            <a:normAutofit fontScale="90000"/>
          </a:bodyPr>
          <a:lstStyle/>
          <a:p>
            <a:pPr algn="l"/>
            <a:r>
              <a:rPr lang="en-US" sz="4500" dirty="0" smtClean="0"/>
              <a:t>Interest points</a:t>
            </a:r>
            <a:endParaRPr lang="en-US" sz="4500" dirty="0"/>
          </a:p>
        </p:txBody>
      </p:sp>
      <p:pic>
        <p:nvPicPr>
          <p:cNvPr id="67587" name="Picture 3" descr="C:\data\Lincoln\QueryDVD\a9b7553e-5265-4108-9c01-aac739603a02_qu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989" y="2392236"/>
            <a:ext cx="3887597" cy="29100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/>
          <p:cNvGrpSpPr/>
          <p:nvPr/>
        </p:nvGrpSpPr>
        <p:grpSpPr>
          <a:xfrm rot="7872349">
            <a:off x="2712263" y="3594107"/>
            <a:ext cx="372661" cy="367871"/>
            <a:chOff x="4305300" y="1885950"/>
            <a:chExt cx="666750" cy="638175"/>
          </a:xfrm>
          <a:effectLst>
            <a:outerShdw blurRad="63500" sx="104000" sy="104000" algn="ctr" rotWithShape="0">
              <a:prstClr val="black"/>
            </a:outerShdw>
          </a:effectLst>
        </p:grpSpPr>
        <p:sp>
          <p:nvSpPr>
            <p:cNvPr id="6" name="Rectangle 5"/>
            <p:cNvSpPr/>
            <p:nvPr/>
          </p:nvSpPr>
          <p:spPr bwMode="auto">
            <a:xfrm>
              <a:off x="4305300" y="1885950"/>
              <a:ext cx="666750" cy="638175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cxnSp>
          <p:nvCxnSpPr>
            <p:cNvPr id="8" name="Straight Connector 7"/>
            <p:cNvCxnSpPr>
              <a:stCxn id="6" idx="0"/>
            </p:cNvCxnSpPr>
            <p:nvPr/>
          </p:nvCxnSpPr>
          <p:spPr bwMode="auto">
            <a:xfrm rot="16200000" flipH="1">
              <a:off x="4491037" y="2033587"/>
              <a:ext cx="295275" cy="1588"/>
            </a:xfrm>
            <a:prstGeom prst="line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 rot="1258048">
            <a:off x="1070685" y="3984479"/>
            <a:ext cx="708529" cy="716703"/>
            <a:chOff x="4305300" y="1885950"/>
            <a:chExt cx="666750" cy="638175"/>
          </a:xfrm>
          <a:effectLst>
            <a:outerShdw blurRad="63500" sx="104000" sy="104000" algn="ctr" rotWithShape="0">
              <a:prstClr val="black"/>
            </a:outerShdw>
          </a:effectLst>
        </p:grpSpPr>
        <p:sp>
          <p:nvSpPr>
            <p:cNvPr id="11" name="Rectangle 10"/>
            <p:cNvSpPr/>
            <p:nvPr/>
          </p:nvSpPr>
          <p:spPr bwMode="auto">
            <a:xfrm>
              <a:off x="4305300" y="1885950"/>
              <a:ext cx="666750" cy="638175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cxnSp>
          <p:nvCxnSpPr>
            <p:cNvPr id="12" name="Straight Connector 11"/>
            <p:cNvCxnSpPr>
              <a:stCxn id="11" idx="0"/>
            </p:cNvCxnSpPr>
            <p:nvPr/>
          </p:nvCxnSpPr>
          <p:spPr bwMode="auto">
            <a:xfrm rot="16200000" flipH="1">
              <a:off x="4491037" y="2033587"/>
              <a:ext cx="295275" cy="1588"/>
            </a:xfrm>
            <a:prstGeom prst="line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 rot="5400000">
            <a:off x="956469" y="3302000"/>
            <a:ext cx="543719" cy="527844"/>
            <a:chOff x="4305300" y="1885950"/>
            <a:chExt cx="666750" cy="638175"/>
          </a:xfrm>
          <a:effectLst>
            <a:outerShdw blurRad="63500" sx="104000" sy="104000" algn="ctr" rotWithShape="0">
              <a:prstClr val="black"/>
            </a:outerShdw>
          </a:effectLst>
        </p:grpSpPr>
        <p:sp>
          <p:nvSpPr>
            <p:cNvPr id="14" name="Rectangle 13"/>
            <p:cNvSpPr/>
            <p:nvPr/>
          </p:nvSpPr>
          <p:spPr bwMode="auto">
            <a:xfrm>
              <a:off x="4305300" y="1885950"/>
              <a:ext cx="666750" cy="638175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cxnSp>
          <p:nvCxnSpPr>
            <p:cNvPr id="15" name="Straight Connector 14"/>
            <p:cNvCxnSpPr>
              <a:stCxn id="14" idx="0"/>
            </p:cNvCxnSpPr>
            <p:nvPr/>
          </p:nvCxnSpPr>
          <p:spPr bwMode="auto">
            <a:xfrm rot="16200000" flipH="1">
              <a:off x="4491037" y="2033587"/>
              <a:ext cx="295275" cy="1588"/>
            </a:xfrm>
            <a:prstGeom prst="line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6200000">
            <a:off x="3714750" y="3270250"/>
            <a:ext cx="555625" cy="531813"/>
            <a:chOff x="4305300" y="1885950"/>
            <a:chExt cx="666750" cy="638175"/>
          </a:xfrm>
          <a:effectLst>
            <a:outerShdw blurRad="63500" sx="104000" sy="104000" algn="ctr" rotWithShape="0">
              <a:prstClr val="black"/>
            </a:outerShdw>
          </a:effectLst>
        </p:grpSpPr>
        <p:sp>
          <p:nvSpPr>
            <p:cNvPr id="17" name="Rectangle 16"/>
            <p:cNvSpPr/>
            <p:nvPr/>
          </p:nvSpPr>
          <p:spPr bwMode="auto">
            <a:xfrm>
              <a:off x="4305300" y="1885950"/>
              <a:ext cx="666750" cy="638175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cxnSp>
          <p:nvCxnSpPr>
            <p:cNvPr id="18" name="Straight Connector 17"/>
            <p:cNvCxnSpPr>
              <a:stCxn id="17" idx="0"/>
            </p:cNvCxnSpPr>
            <p:nvPr/>
          </p:nvCxnSpPr>
          <p:spPr bwMode="auto">
            <a:xfrm rot="16200000" flipH="1">
              <a:off x="4491037" y="2033587"/>
              <a:ext cx="295275" cy="1588"/>
            </a:xfrm>
            <a:prstGeom prst="line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 rot="1319745">
            <a:off x="1817688" y="4691063"/>
            <a:ext cx="555625" cy="531813"/>
            <a:chOff x="4305300" y="1885950"/>
            <a:chExt cx="666750" cy="638175"/>
          </a:xfrm>
          <a:effectLst>
            <a:outerShdw blurRad="63500" sx="104000" sy="104000" algn="ctr" rotWithShape="0">
              <a:prstClr val="black"/>
            </a:outerShdw>
          </a:effectLst>
        </p:grpSpPr>
        <p:sp>
          <p:nvSpPr>
            <p:cNvPr id="20" name="Rectangle 19"/>
            <p:cNvSpPr/>
            <p:nvPr/>
          </p:nvSpPr>
          <p:spPr bwMode="auto">
            <a:xfrm>
              <a:off x="4305300" y="1885950"/>
              <a:ext cx="666750" cy="638175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cxnSp>
          <p:nvCxnSpPr>
            <p:cNvPr id="21" name="Straight Connector 20"/>
            <p:cNvCxnSpPr>
              <a:stCxn id="20" idx="0"/>
            </p:cNvCxnSpPr>
            <p:nvPr/>
          </p:nvCxnSpPr>
          <p:spPr bwMode="auto">
            <a:xfrm rot="16200000" flipH="1">
              <a:off x="4491037" y="2033587"/>
              <a:ext cx="295275" cy="1588"/>
            </a:xfrm>
            <a:prstGeom prst="line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 rot="9480591">
            <a:off x="2997331" y="2542769"/>
            <a:ext cx="229053" cy="229956"/>
            <a:chOff x="4305300" y="1885950"/>
            <a:chExt cx="666750" cy="638175"/>
          </a:xfrm>
          <a:effectLst>
            <a:outerShdw blurRad="63500" sx="104000" sy="104000" algn="ctr" rotWithShape="0">
              <a:prstClr val="black"/>
            </a:outerShdw>
          </a:effectLst>
        </p:grpSpPr>
        <p:sp>
          <p:nvSpPr>
            <p:cNvPr id="23" name="Rectangle 22"/>
            <p:cNvSpPr/>
            <p:nvPr/>
          </p:nvSpPr>
          <p:spPr bwMode="auto">
            <a:xfrm>
              <a:off x="4305300" y="1885950"/>
              <a:ext cx="666750" cy="638175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cxnSp>
          <p:nvCxnSpPr>
            <p:cNvPr id="24" name="Straight Connector 23"/>
            <p:cNvCxnSpPr>
              <a:stCxn id="23" idx="0"/>
            </p:cNvCxnSpPr>
            <p:nvPr/>
          </p:nvCxnSpPr>
          <p:spPr bwMode="auto">
            <a:xfrm rot="16200000" flipH="1">
              <a:off x="4491037" y="2033587"/>
              <a:ext cx="295275" cy="1588"/>
            </a:xfrm>
            <a:prstGeom prst="line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 rot="19509039">
            <a:off x="3002898" y="4347275"/>
            <a:ext cx="347537" cy="338260"/>
            <a:chOff x="4305300" y="1885950"/>
            <a:chExt cx="666750" cy="638175"/>
          </a:xfrm>
          <a:effectLst>
            <a:outerShdw blurRad="63500" sx="104000" sy="104000" algn="ctr" rotWithShape="0">
              <a:prstClr val="black"/>
            </a:outerShdw>
          </a:effectLst>
        </p:grpSpPr>
        <p:sp>
          <p:nvSpPr>
            <p:cNvPr id="26" name="Rectangle 25"/>
            <p:cNvSpPr/>
            <p:nvPr/>
          </p:nvSpPr>
          <p:spPr bwMode="auto">
            <a:xfrm>
              <a:off x="4305300" y="1885950"/>
              <a:ext cx="666750" cy="638175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cxnSp>
          <p:nvCxnSpPr>
            <p:cNvPr id="27" name="Straight Connector 26"/>
            <p:cNvCxnSpPr>
              <a:stCxn id="26" idx="0"/>
            </p:cNvCxnSpPr>
            <p:nvPr/>
          </p:nvCxnSpPr>
          <p:spPr bwMode="auto">
            <a:xfrm rot="16200000" flipH="1">
              <a:off x="4491037" y="2033587"/>
              <a:ext cx="295275" cy="1588"/>
            </a:xfrm>
            <a:prstGeom prst="line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 rot="5092830">
            <a:off x="2143677" y="3392263"/>
            <a:ext cx="457339" cy="441376"/>
            <a:chOff x="4305300" y="1885950"/>
            <a:chExt cx="666750" cy="638175"/>
          </a:xfrm>
          <a:effectLst>
            <a:outerShdw blurRad="63500" sx="104000" sy="104000" algn="ctr" rotWithShape="0">
              <a:prstClr val="black"/>
            </a:outerShdw>
          </a:effectLst>
        </p:grpSpPr>
        <p:sp>
          <p:nvSpPr>
            <p:cNvPr id="29" name="Rectangle 28"/>
            <p:cNvSpPr/>
            <p:nvPr/>
          </p:nvSpPr>
          <p:spPr bwMode="auto">
            <a:xfrm>
              <a:off x="4305300" y="1885950"/>
              <a:ext cx="666750" cy="638175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cxnSp>
          <p:nvCxnSpPr>
            <p:cNvPr id="30" name="Straight Connector 29"/>
            <p:cNvCxnSpPr>
              <a:stCxn id="29" idx="0"/>
            </p:cNvCxnSpPr>
            <p:nvPr/>
          </p:nvCxnSpPr>
          <p:spPr bwMode="auto">
            <a:xfrm rot="16200000" flipH="1">
              <a:off x="4491037" y="2033587"/>
              <a:ext cx="295275" cy="1588"/>
            </a:xfrm>
            <a:prstGeom prst="line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9" name="Group 78"/>
          <p:cNvGrpSpPr/>
          <p:nvPr/>
        </p:nvGrpSpPr>
        <p:grpSpPr>
          <a:xfrm>
            <a:off x="5460142" y="2623237"/>
            <a:ext cx="881063" cy="869157"/>
            <a:chOff x="5967980" y="1995488"/>
            <a:chExt cx="594745" cy="600075"/>
          </a:xfrm>
        </p:grpSpPr>
        <p:pic>
          <p:nvPicPr>
            <p:cNvPr id="67590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72175" y="1995488"/>
              <a:ext cx="590550" cy="600075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</p:pic>
        <p:grpSp>
          <p:nvGrpSpPr>
            <p:cNvPr id="64" name="Group 63"/>
            <p:cNvGrpSpPr/>
            <p:nvPr/>
          </p:nvGrpSpPr>
          <p:grpSpPr>
            <a:xfrm rot="5400000">
              <a:off x="5972009" y="2000085"/>
              <a:ext cx="586686" cy="594744"/>
              <a:chOff x="4305300" y="1885950"/>
              <a:chExt cx="666750" cy="638175"/>
            </a:xfrm>
            <a:effectLst>
              <a:outerShdw blurRad="63500" sx="104000" sy="104000" algn="ctr" rotWithShape="0">
                <a:prstClr val="black"/>
              </a:outerShdw>
            </a:effectLst>
          </p:grpSpPr>
          <p:sp>
            <p:nvSpPr>
              <p:cNvPr id="65" name="Rectangle 64"/>
              <p:cNvSpPr/>
              <p:nvPr/>
            </p:nvSpPr>
            <p:spPr bwMode="auto">
              <a:xfrm>
                <a:off x="4305300" y="1885950"/>
                <a:ext cx="666750" cy="638175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cxnSp>
            <p:nvCxnSpPr>
              <p:cNvPr id="66" name="Straight Connector 65"/>
              <p:cNvCxnSpPr>
                <a:stCxn id="65" idx="0"/>
              </p:cNvCxnSpPr>
              <p:nvPr/>
            </p:nvCxnSpPr>
            <p:spPr bwMode="auto">
              <a:xfrm rot="16200000" flipH="1">
                <a:off x="4491037" y="2033587"/>
                <a:ext cx="295275" cy="1588"/>
              </a:xfrm>
              <a:prstGeom prst="line">
                <a:avLst/>
              </a:prstGeom>
              <a:gradFill rotWithShape="0">
                <a:gsLst>
                  <a:gs pos="0">
                    <a:schemeClr val="folHlink">
                      <a:gamma/>
                      <a:tint val="72941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72941"/>
                      <a:invGamma/>
                    </a:schemeClr>
                  </a:gs>
                </a:gsLst>
                <a:lin ang="2700000" scaled="1"/>
              </a:gradFill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78" name="Group 77"/>
          <p:cNvGrpSpPr/>
          <p:nvPr/>
        </p:nvGrpSpPr>
        <p:grpSpPr>
          <a:xfrm>
            <a:off x="7125236" y="2634608"/>
            <a:ext cx="900433" cy="854030"/>
            <a:chOff x="6939530" y="1985064"/>
            <a:chExt cx="604270" cy="586686"/>
          </a:xfrm>
        </p:grpSpPr>
        <p:pic>
          <p:nvPicPr>
            <p:cNvPr id="67591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53250" y="1990725"/>
              <a:ext cx="590550" cy="57150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</p:pic>
        <p:grpSp>
          <p:nvGrpSpPr>
            <p:cNvPr id="67" name="Group 66"/>
            <p:cNvGrpSpPr/>
            <p:nvPr/>
          </p:nvGrpSpPr>
          <p:grpSpPr>
            <a:xfrm rot="5400000">
              <a:off x="6943559" y="1981035"/>
              <a:ext cx="586686" cy="594744"/>
              <a:chOff x="4305300" y="1885950"/>
              <a:chExt cx="666750" cy="638175"/>
            </a:xfrm>
            <a:effectLst>
              <a:outerShdw blurRad="63500" sx="104000" sy="104000" algn="ctr" rotWithShape="0">
                <a:prstClr val="black"/>
              </a:outerShdw>
            </a:effectLst>
          </p:grpSpPr>
          <p:sp>
            <p:nvSpPr>
              <p:cNvPr id="68" name="Rectangle 67"/>
              <p:cNvSpPr/>
              <p:nvPr/>
            </p:nvSpPr>
            <p:spPr bwMode="auto">
              <a:xfrm>
                <a:off x="4305300" y="1885950"/>
                <a:ext cx="666750" cy="638175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cxnSp>
            <p:nvCxnSpPr>
              <p:cNvPr id="69" name="Straight Connector 68"/>
              <p:cNvCxnSpPr>
                <a:stCxn id="68" idx="0"/>
              </p:cNvCxnSpPr>
              <p:nvPr/>
            </p:nvCxnSpPr>
            <p:spPr bwMode="auto">
              <a:xfrm rot="16200000" flipH="1">
                <a:off x="4491037" y="2033587"/>
                <a:ext cx="295275" cy="1588"/>
              </a:xfrm>
              <a:prstGeom prst="line">
                <a:avLst/>
              </a:prstGeom>
              <a:gradFill rotWithShape="0">
                <a:gsLst>
                  <a:gs pos="0">
                    <a:schemeClr val="folHlink">
                      <a:gamma/>
                      <a:tint val="72941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72941"/>
                      <a:invGamma/>
                    </a:schemeClr>
                  </a:gs>
                </a:gsLst>
                <a:lin ang="2700000" scaled="1"/>
              </a:gradFill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77" name="Group 76"/>
          <p:cNvGrpSpPr/>
          <p:nvPr/>
        </p:nvGrpSpPr>
        <p:grpSpPr>
          <a:xfrm>
            <a:off x="7116655" y="4258364"/>
            <a:ext cx="892496" cy="869905"/>
            <a:chOff x="7834880" y="1966014"/>
            <a:chExt cx="599508" cy="596211"/>
          </a:xfrm>
        </p:grpSpPr>
        <p:pic>
          <p:nvPicPr>
            <p:cNvPr id="67592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3363" y="1971675"/>
              <a:ext cx="581025" cy="59055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</p:pic>
        <p:grpSp>
          <p:nvGrpSpPr>
            <p:cNvPr id="70" name="Group 69"/>
            <p:cNvGrpSpPr/>
            <p:nvPr/>
          </p:nvGrpSpPr>
          <p:grpSpPr>
            <a:xfrm rot="5400000">
              <a:off x="7838909" y="1961985"/>
              <a:ext cx="586686" cy="594744"/>
              <a:chOff x="4305300" y="1885950"/>
              <a:chExt cx="666750" cy="638175"/>
            </a:xfrm>
            <a:effectLst>
              <a:outerShdw blurRad="63500" sx="104000" sy="104000" algn="ctr" rotWithShape="0">
                <a:prstClr val="black"/>
              </a:outerShdw>
            </a:effectLst>
          </p:grpSpPr>
          <p:sp>
            <p:nvSpPr>
              <p:cNvPr id="71" name="Rectangle 70"/>
              <p:cNvSpPr/>
              <p:nvPr/>
            </p:nvSpPr>
            <p:spPr bwMode="auto">
              <a:xfrm>
                <a:off x="4305300" y="1885950"/>
                <a:ext cx="666750" cy="638175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cxnSp>
            <p:nvCxnSpPr>
              <p:cNvPr id="72" name="Straight Connector 71"/>
              <p:cNvCxnSpPr>
                <a:stCxn id="71" idx="0"/>
              </p:cNvCxnSpPr>
              <p:nvPr/>
            </p:nvCxnSpPr>
            <p:spPr bwMode="auto">
              <a:xfrm rot="16200000" flipH="1">
                <a:off x="4491037" y="2033587"/>
                <a:ext cx="295275" cy="1588"/>
              </a:xfrm>
              <a:prstGeom prst="line">
                <a:avLst/>
              </a:prstGeom>
              <a:gradFill rotWithShape="0">
                <a:gsLst>
                  <a:gs pos="0">
                    <a:schemeClr val="folHlink">
                      <a:gamma/>
                      <a:tint val="72941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72941"/>
                      <a:invGamma/>
                    </a:schemeClr>
                  </a:gs>
                </a:gsLst>
                <a:lin ang="2700000" scaled="1"/>
              </a:gradFill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76" name="Group 75"/>
          <p:cNvGrpSpPr/>
          <p:nvPr/>
        </p:nvGrpSpPr>
        <p:grpSpPr>
          <a:xfrm>
            <a:off x="5479170" y="4239699"/>
            <a:ext cx="892496" cy="854030"/>
            <a:chOff x="8815955" y="2004114"/>
            <a:chExt cx="599508" cy="586686"/>
          </a:xfrm>
        </p:grpSpPr>
        <p:pic>
          <p:nvPicPr>
            <p:cNvPr id="67593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834438" y="2014538"/>
              <a:ext cx="581025" cy="561975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</p:pic>
        <p:grpSp>
          <p:nvGrpSpPr>
            <p:cNvPr id="73" name="Group 72"/>
            <p:cNvGrpSpPr/>
            <p:nvPr/>
          </p:nvGrpSpPr>
          <p:grpSpPr>
            <a:xfrm rot="5400000">
              <a:off x="8819984" y="2000085"/>
              <a:ext cx="586686" cy="594744"/>
              <a:chOff x="4305300" y="1885950"/>
              <a:chExt cx="666750" cy="638175"/>
            </a:xfrm>
            <a:effectLst>
              <a:outerShdw blurRad="63500" sx="104000" sy="104000" algn="ctr" rotWithShape="0">
                <a:prstClr val="black"/>
              </a:outerShdw>
            </a:effectLst>
          </p:grpSpPr>
          <p:sp>
            <p:nvSpPr>
              <p:cNvPr id="74" name="Rectangle 73"/>
              <p:cNvSpPr/>
              <p:nvPr/>
            </p:nvSpPr>
            <p:spPr bwMode="auto">
              <a:xfrm>
                <a:off x="4305300" y="1885950"/>
                <a:ext cx="666750" cy="638175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cxnSp>
            <p:nvCxnSpPr>
              <p:cNvPr id="75" name="Straight Connector 74"/>
              <p:cNvCxnSpPr>
                <a:stCxn id="74" idx="0"/>
              </p:cNvCxnSpPr>
              <p:nvPr/>
            </p:nvCxnSpPr>
            <p:spPr bwMode="auto">
              <a:xfrm rot="16200000" flipH="1">
                <a:off x="4491037" y="2033587"/>
                <a:ext cx="295275" cy="1588"/>
              </a:xfrm>
              <a:prstGeom prst="line">
                <a:avLst/>
              </a:prstGeom>
              <a:gradFill rotWithShape="0">
                <a:gsLst>
                  <a:gs pos="0">
                    <a:schemeClr val="folHlink">
                      <a:gamma/>
                      <a:tint val="72941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72941"/>
                      <a:invGamma/>
                    </a:schemeClr>
                  </a:gs>
                </a:gsLst>
                <a:lin ang="2700000" scaled="1"/>
              </a:gradFill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81" name="TextBox 80"/>
          <p:cNvSpPr txBox="1"/>
          <p:nvPr/>
        </p:nvSpPr>
        <p:spPr>
          <a:xfrm>
            <a:off x="1346088" y="5343222"/>
            <a:ext cx="2722447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dirty="0">
                <a:latin typeface="Segoe" pitchFamily="34" charset="0"/>
              </a:rPr>
              <a:t>Find interest points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32769" y="5361365"/>
            <a:ext cx="2563813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dirty="0">
                <a:latin typeface="Segoe" pitchFamily="34" charset="0"/>
              </a:rPr>
              <a:t>Extract patches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989" y="1143000"/>
            <a:ext cx="5527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Currently, interest point techniques are the main method for scaling to large databases.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39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0412" cy="623248"/>
          </a:xfrm>
        </p:spPr>
        <p:txBody>
          <a:bodyPr>
            <a:normAutofit fontScale="90000"/>
          </a:bodyPr>
          <a:lstStyle/>
          <a:p>
            <a:pPr algn="l"/>
            <a:r>
              <a:rPr lang="en-US" sz="4500" dirty="0" smtClean="0"/>
              <a:t>Searching interest points</a:t>
            </a:r>
            <a:endParaRPr lang="en-US" sz="45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4230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do we find similar descriptors across images?</a:t>
            </a:r>
          </a:p>
          <a:p>
            <a:endParaRPr lang="en-US" sz="2400" dirty="0"/>
          </a:p>
          <a:p>
            <a:r>
              <a:rPr lang="en-US" sz="2400" dirty="0" smtClean="0"/>
              <a:t>Nearest neighbor search:</a:t>
            </a:r>
            <a:endParaRPr lang="en-US" sz="2400" dirty="0"/>
          </a:p>
          <a:p>
            <a:r>
              <a:rPr lang="en-US" sz="2400" dirty="0" smtClean="0"/>
              <a:t>	</a:t>
            </a:r>
            <a:r>
              <a:rPr lang="en-US" dirty="0" smtClean="0"/>
              <a:t>Linear search: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   </a:t>
            </a:r>
            <a:r>
              <a:rPr lang="en-US" dirty="0" smtClean="0"/>
              <a:t>1 million images x 1,000 descriptors = 1 billion descriptors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(Too slow!)</a:t>
            </a:r>
          </a:p>
          <a:p>
            <a:endParaRPr lang="en-US" sz="2400" dirty="0"/>
          </a:p>
          <a:p>
            <a:r>
              <a:rPr lang="en-US" sz="2400" dirty="0" smtClean="0"/>
              <a:t>Instead use approximate nearest neighbor: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KD-tree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Locality sensitive hashing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51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KD-tree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 for “k-dimensional tree.”</a:t>
            </a:r>
          </a:p>
          <a:p>
            <a:endParaRPr lang="en-US" dirty="0" smtClean="0"/>
          </a:p>
          <a:p>
            <a:r>
              <a:rPr lang="en-US" dirty="0" smtClean="0"/>
              <a:t>Creates a binary tree that splits the data along one dimension: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0" y="3048000"/>
            <a:ext cx="3048000" cy="281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540651" y="366452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67400" y="356943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71401" y="492718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53200" y="532203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29400" y="366452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57086" y="472125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3400" y="457601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15200" y="344852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69251" y="338113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00800" y="44951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10400" y="402663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04686" y="417777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4" idx="0"/>
            <a:endCxn id="4" idx="2"/>
          </p:cNvCxnSpPr>
          <p:nvPr/>
        </p:nvCxnSpPr>
        <p:spPr>
          <a:xfrm>
            <a:off x="6858000" y="3048000"/>
            <a:ext cx="0" cy="28194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34000" y="4407635"/>
            <a:ext cx="152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58000" y="3874235"/>
            <a:ext cx="152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91400" y="3874235"/>
            <a:ext cx="0" cy="199316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981200" y="2983765"/>
            <a:ext cx="762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X &gt; 0</a:t>
            </a:r>
            <a:endParaRPr lang="en-US" sz="1200" dirty="0"/>
          </a:p>
        </p:txBody>
      </p:sp>
      <p:sp>
        <p:nvSpPr>
          <p:cNvPr id="27" name="Oval 26"/>
          <p:cNvSpPr/>
          <p:nvPr/>
        </p:nvSpPr>
        <p:spPr>
          <a:xfrm>
            <a:off x="1143000" y="3810000"/>
            <a:ext cx="762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Y &gt; 0</a:t>
            </a:r>
            <a:endParaRPr lang="en-US" sz="1200" dirty="0"/>
          </a:p>
        </p:txBody>
      </p:sp>
      <p:sp>
        <p:nvSpPr>
          <p:cNvPr id="28" name="Oval 27"/>
          <p:cNvSpPr/>
          <p:nvPr/>
        </p:nvSpPr>
        <p:spPr>
          <a:xfrm>
            <a:off x="2819400" y="3886200"/>
            <a:ext cx="762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Y &gt; 1</a:t>
            </a:r>
            <a:endParaRPr lang="en-US" sz="1200" dirty="0"/>
          </a:p>
        </p:txBody>
      </p:sp>
      <p:sp>
        <p:nvSpPr>
          <p:cNvPr id="29" name="Oval 28"/>
          <p:cNvSpPr/>
          <p:nvPr/>
        </p:nvSpPr>
        <p:spPr>
          <a:xfrm>
            <a:off x="3581400" y="4683780"/>
            <a:ext cx="762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</a:t>
            </a:r>
            <a:r>
              <a:rPr lang="en-US" sz="1200" dirty="0" smtClean="0"/>
              <a:t> &gt; 1</a:t>
            </a:r>
            <a:endParaRPr lang="en-US" sz="1200" dirty="0"/>
          </a:p>
        </p:txBody>
      </p:sp>
      <p:cxnSp>
        <p:nvCxnSpPr>
          <p:cNvPr id="31" name="Straight Arrow Connector 30"/>
          <p:cNvCxnSpPr>
            <a:endCxn id="27" idx="7"/>
          </p:cNvCxnSpPr>
          <p:nvPr/>
        </p:nvCxnSpPr>
        <p:spPr>
          <a:xfrm flipH="1">
            <a:off x="1793408" y="3288565"/>
            <a:ext cx="416392" cy="566072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8" idx="1"/>
          </p:cNvCxnSpPr>
          <p:nvPr/>
        </p:nvCxnSpPr>
        <p:spPr>
          <a:xfrm>
            <a:off x="2514600" y="3288565"/>
            <a:ext cx="416392" cy="642272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9" idx="1"/>
          </p:cNvCxnSpPr>
          <p:nvPr/>
        </p:nvCxnSpPr>
        <p:spPr>
          <a:xfrm>
            <a:off x="3352800" y="4191001"/>
            <a:ext cx="340192" cy="537416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722796" y="4191001"/>
            <a:ext cx="325204" cy="608339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066800" y="4114800"/>
            <a:ext cx="325204" cy="608339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96804" y="4098464"/>
            <a:ext cx="416392" cy="642272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155608" y="4961817"/>
            <a:ext cx="416392" cy="642272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418798" y="4954261"/>
            <a:ext cx="325204" cy="608339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875481" y="4724400"/>
            <a:ext cx="343215" cy="304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7" name="Oval 46"/>
          <p:cNvSpPr/>
          <p:nvPr/>
        </p:nvSpPr>
        <p:spPr>
          <a:xfrm>
            <a:off x="2018985" y="4725973"/>
            <a:ext cx="343215" cy="304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8" name="Oval 47"/>
          <p:cNvSpPr/>
          <p:nvPr/>
        </p:nvSpPr>
        <p:spPr>
          <a:xfrm>
            <a:off x="2456977" y="4769743"/>
            <a:ext cx="343215" cy="304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9" name="Oval 48"/>
          <p:cNvSpPr/>
          <p:nvPr/>
        </p:nvSpPr>
        <p:spPr>
          <a:xfrm>
            <a:off x="3179681" y="5543707"/>
            <a:ext cx="343215" cy="304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0" name="Oval 49"/>
          <p:cNvSpPr/>
          <p:nvPr/>
        </p:nvSpPr>
        <p:spPr>
          <a:xfrm>
            <a:off x="4480686" y="5573861"/>
            <a:ext cx="343215" cy="304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1" name="Oval 50"/>
          <p:cNvSpPr/>
          <p:nvPr/>
        </p:nvSpPr>
        <p:spPr>
          <a:xfrm>
            <a:off x="7093527" y="43815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3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KD-tree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Algorithm for creating tree: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Find dimension with highest variance (sometimes cycle through dimensions).</a:t>
            </a:r>
          </a:p>
          <a:p>
            <a:pPr marL="342900" indent="-342900">
              <a:buAutoNum type="arabicPeriod"/>
            </a:pPr>
            <a:r>
              <a:rPr lang="en-US" dirty="0" smtClean="0"/>
              <a:t>Split at </a:t>
            </a:r>
            <a:r>
              <a:rPr lang="en-US" dirty="0" smtClean="0"/>
              <a:t>median.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Recursively repeat steps 1 and 2, until less than “n” data points exist in leaves.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0403" y="35814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Searching for approximate nearest neighbor: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Traverse down the tree until you reach the leaf node.</a:t>
            </a:r>
          </a:p>
          <a:p>
            <a:pPr marL="342900" indent="-342900">
              <a:buAutoNum type="arabicPeriod"/>
            </a:pPr>
            <a:r>
              <a:rPr lang="en-US" dirty="0" smtClean="0"/>
              <a:t>Linearly search for nearest neighbor among all data points in leaf node.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7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1374</Words>
  <Application>Microsoft Office PowerPoint</Application>
  <PresentationFormat>On-screen Show (4:3)</PresentationFormat>
  <Paragraphs>324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Equation</vt:lpstr>
      <vt:lpstr>Large-scale matching</vt:lpstr>
      <vt:lpstr>PowerPoint Presentation</vt:lpstr>
      <vt:lpstr>PowerPoint Presentation</vt:lpstr>
      <vt:lpstr>PowerPoint Presentation</vt:lpstr>
      <vt:lpstr>Large scale matching</vt:lpstr>
      <vt:lpstr>Interest points</vt:lpstr>
      <vt:lpstr>Searching interest points</vt:lpstr>
      <vt:lpstr>KD-tree</vt:lpstr>
      <vt:lpstr>KD-tree</vt:lpstr>
      <vt:lpstr>Problem:</vt:lpstr>
      <vt:lpstr>Backtracking (or priority search)</vt:lpstr>
      <vt:lpstr>High-dimensional space</vt:lpstr>
      <vt:lpstr>KD-tree</vt:lpstr>
      <vt:lpstr>Storing the descriptors</vt:lpstr>
      <vt:lpstr>PCA</vt:lpstr>
      <vt:lpstr>Locality sensitive hashing</vt:lpstr>
      <vt:lpstr>Finding the binary code</vt:lpstr>
      <vt:lpstr>P-stable distributions</vt:lpstr>
      <vt:lpstr>Other methods</vt:lpstr>
      <vt:lpstr>Visual words</vt:lpstr>
      <vt:lpstr>Inverse lookup table</vt:lpstr>
      <vt:lpstr>Creating vocabulary</vt:lpstr>
      <vt:lpstr>Vocabulary tree</vt:lpstr>
      <vt:lpstr>Stop words</vt:lpstr>
      <vt:lpstr>Weighting visual words</vt:lpstr>
      <vt:lpstr>Reducing # of visual words</vt:lpstr>
      <vt:lpstr>Randomly removing visual words</vt:lpstr>
      <vt:lpstr>Randomly remove specific visual words</vt:lpstr>
      <vt:lpstr>Min-hash</vt:lpstr>
      <vt:lpstr>Key Observation</vt:lpstr>
      <vt:lpstr>Min Hashing</vt:lpstr>
      <vt:lpstr>Min-Hash Signatures</vt:lpstr>
      <vt:lpstr>Sketches</vt:lpstr>
      <vt:lpstr>Overview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Large-scale matching</dc:title>
  <dc:creator>Larry Zitnick</dc:creator>
  <cp:lastModifiedBy>Larry Zitnick</cp:lastModifiedBy>
  <cp:revision>34</cp:revision>
  <dcterms:created xsi:type="dcterms:W3CDTF">2011-05-12T16:32:42Z</dcterms:created>
  <dcterms:modified xsi:type="dcterms:W3CDTF">2011-05-13T18:02:49Z</dcterms:modified>
</cp:coreProperties>
</file>